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5" r:id="rId4"/>
  </p:sldMasterIdLst>
  <p:notesMasterIdLst>
    <p:notesMasterId r:id="rId22"/>
  </p:notesMasterIdLst>
  <p:handoutMasterIdLst>
    <p:handoutMasterId r:id="rId23"/>
  </p:handoutMasterIdLst>
  <p:sldIdLst>
    <p:sldId id="256" r:id="rId5"/>
    <p:sldId id="380" r:id="rId6"/>
    <p:sldId id="409" r:id="rId7"/>
    <p:sldId id="416" r:id="rId8"/>
    <p:sldId id="417" r:id="rId9"/>
    <p:sldId id="276" r:id="rId10"/>
    <p:sldId id="376" r:id="rId11"/>
    <p:sldId id="407" r:id="rId12"/>
    <p:sldId id="382" r:id="rId13"/>
    <p:sldId id="413" r:id="rId14"/>
    <p:sldId id="414" r:id="rId15"/>
    <p:sldId id="394" r:id="rId16"/>
    <p:sldId id="374" r:id="rId17"/>
    <p:sldId id="415" r:id="rId18"/>
    <p:sldId id="350" r:id="rId19"/>
    <p:sldId id="329" r:id="rId20"/>
    <p:sldId id="352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6054"/>
    <a:srgbClr val="336699"/>
    <a:srgbClr val="E1D03B"/>
    <a:srgbClr val="0066FF"/>
    <a:srgbClr val="F5F0BD"/>
    <a:srgbClr val="A6362A"/>
    <a:srgbClr val="6BA42C"/>
    <a:srgbClr val="167180"/>
    <a:srgbClr val="87C5CB"/>
    <a:srgbClr val="71B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5" autoAdjust="0"/>
    <p:restoredTop sz="84309" autoAdjust="0"/>
  </p:normalViewPr>
  <p:slideViewPr>
    <p:cSldViewPr>
      <p:cViewPr varScale="1">
        <p:scale>
          <a:sx n="96" d="100"/>
          <a:sy n="96" d="100"/>
        </p:scale>
        <p:origin x="1812" y="96"/>
      </p:cViewPr>
      <p:guideLst/>
    </p:cSldViewPr>
  </p:slideViewPr>
  <p:outlineViewPr>
    <p:cViewPr>
      <p:scale>
        <a:sx n="33" d="100"/>
        <a:sy n="33" d="100"/>
      </p:scale>
      <p:origin x="0" y="-85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774"/>
    </p:cViewPr>
  </p:sorterViewPr>
  <p:notesViewPr>
    <p:cSldViewPr>
      <p:cViewPr varScale="1">
        <p:scale>
          <a:sx n="47" d="100"/>
          <a:sy n="47" d="100"/>
        </p:scale>
        <p:origin x="267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855BD-5715-451E-9134-86AE2A8F3B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589B5F-28C7-41C6-A67D-1A1A2CAA3899}">
      <dgm:prSet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sz="2400" dirty="0"/>
            <a:t>ATU certification based on certain performance standard</a:t>
          </a:r>
        </a:p>
      </dgm:t>
    </dgm:pt>
    <dgm:pt modelId="{B7C03BFF-DEB3-4643-86D0-B2C8B19FE478}" type="parTrans" cxnId="{D52174B4-76F9-48E4-8558-848E3444C7AD}">
      <dgm:prSet/>
      <dgm:spPr/>
      <dgm:t>
        <a:bodyPr/>
        <a:lstStyle/>
        <a:p>
          <a:endParaRPr lang="en-US"/>
        </a:p>
      </dgm:t>
    </dgm:pt>
    <dgm:pt modelId="{56471E4B-D5AE-49B1-B2F4-ACE0B0B2709C}" type="sibTrans" cxnId="{D52174B4-76F9-48E4-8558-848E3444C7AD}">
      <dgm:prSet/>
      <dgm:spPr/>
      <dgm:t>
        <a:bodyPr/>
        <a:lstStyle/>
        <a:p>
          <a:endParaRPr lang="en-US"/>
        </a:p>
      </dgm:t>
    </dgm:pt>
    <dgm:pt modelId="{C2AE9C8B-CDBE-44D2-AE29-89ADAE5032D8}">
      <dgm:prSet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sz="2400" dirty="0"/>
            <a:t>All ATUs certified to meet  standard NSF 40; some are also certified to meet a 50% nitrogen-reduction standard (NSF 245)</a:t>
          </a:r>
        </a:p>
      </dgm:t>
    </dgm:pt>
    <dgm:pt modelId="{8D7FDA65-4EA3-4EAD-825B-0CF7697324DA}" type="parTrans" cxnId="{18B0C31E-CBC9-4D92-849E-48881185A1F6}">
      <dgm:prSet/>
      <dgm:spPr/>
      <dgm:t>
        <a:bodyPr/>
        <a:lstStyle/>
        <a:p>
          <a:endParaRPr lang="en-US"/>
        </a:p>
      </dgm:t>
    </dgm:pt>
    <dgm:pt modelId="{22B4FE35-7CB2-41D9-8E1A-F191C79A15CD}" type="sibTrans" cxnId="{18B0C31E-CBC9-4D92-849E-48881185A1F6}">
      <dgm:prSet/>
      <dgm:spPr/>
      <dgm:t>
        <a:bodyPr/>
        <a:lstStyle/>
        <a:p>
          <a:endParaRPr lang="en-US"/>
        </a:p>
      </dgm:t>
    </dgm:pt>
    <dgm:pt modelId="{13CB1157-7C83-4E95-8D92-627EF6236F32}" type="pres">
      <dgm:prSet presAssocID="{742855BD-5715-451E-9134-86AE2A8F3BEB}" presName="linear" presStyleCnt="0">
        <dgm:presLayoutVars>
          <dgm:animLvl val="lvl"/>
          <dgm:resizeHandles val="exact"/>
        </dgm:presLayoutVars>
      </dgm:prSet>
      <dgm:spPr/>
    </dgm:pt>
    <dgm:pt modelId="{A5841E2A-1605-48B0-9D32-3BA6162047B5}" type="pres">
      <dgm:prSet presAssocID="{45589B5F-28C7-41C6-A67D-1A1A2CAA3899}" presName="parentText" presStyleLbl="node1" presStyleIdx="0" presStyleCnt="2" custScaleY="174814" custLinFactY="10431" custLinFactNeighborY="100000">
        <dgm:presLayoutVars>
          <dgm:chMax val="0"/>
          <dgm:bulletEnabled val="1"/>
        </dgm:presLayoutVars>
      </dgm:prSet>
      <dgm:spPr/>
    </dgm:pt>
    <dgm:pt modelId="{4AD14BE3-C207-41A8-A420-6E40D3EF4B82}" type="pres">
      <dgm:prSet presAssocID="{56471E4B-D5AE-49B1-B2F4-ACE0B0B2709C}" presName="spacer" presStyleCnt="0"/>
      <dgm:spPr/>
    </dgm:pt>
    <dgm:pt modelId="{747DF875-4767-409C-9FDD-B4D265D1BEEB}" type="pres">
      <dgm:prSet presAssocID="{C2AE9C8B-CDBE-44D2-AE29-89ADAE5032D8}" presName="parentText" presStyleLbl="node1" presStyleIdx="1" presStyleCnt="2" custScaleY="218811" custLinFactY="70173" custLinFactNeighborX="171" custLinFactNeighborY="100000">
        <dgm:presLayoutVars>
          <dgm:chMax val="0"/>
          <dgm:bulletEnabled val="1"/>
        </dgm:presLayoutVars>
      </dgm:prSet>
      <dgm:spPr/>
    </dgm:pt>
  </dgm:ptLst>
  <dgm:cxnLst>
    <dgm:cxn modelId="{575A9802-383F-4FE9-80BB-F38D4ABD7AF6}" type="presOf" srcId="{742855BD-5715-451E-9134-86AE2A8F3BEB}" destId="{13CB1157-7C83-4E95-8D92-627EF6236F32}" srcOrd="0" destOrd="0" presId="urn:microsoft.com/office/officeart/2005/8/layout/vList2"/>
    <dgm:cxn modelId="{84619F11-0B20-4B29-B5A8-58627407B596}" type="presOf" srcId="{45589B5F-28C7-41C6-A67D-1A1A2CAA3899}" destId="{A5841E2A-1605-48B0-9D32-3BA6162047B5}" srcOrd="0" destOrd="0" presId="urn:microsoft.com/office/officeart/2005/8/layout/vList2"/>
    <dgm:cxn modelId="{18B0C31E-CBC9-4D92-849E-48881185A1F6}" srcId="{742855BD-5715-451E-9134-86AE2A8F3BEB}" destId="{C2AE9C8B-CDBE-44D2-AE29-89ADAE5032D8}" srcOrd="1" destOrd="0" parTransId="{8D7FDA65-4EA3-4EAD-825B-0CF7697324DA}" sibTransId="{22B4FE35-7CB2-41D9-8E1A-F191C79A15CD}"/>
    <dgm:cxn modelId="{0729F06C-36C3-4C32-B0C3-6C92C370FA8C}" type="presOf" srcId="{C2AE9C8B-CDBE-44D2-AE29-89ADAE5032D8}" destId="{747DF875-4767-409C-9FDD-B4D265D1BEEB}" srcOrd="0" destOrd="0" presId="urn:microsoft.com/office/officeart/2005/8/layout/vList2"/>
    <dgm:cxn modelId="{D52174B4-76F9-48E4-8558-848E3444C7AD}" srcId="{742855BD-5715-451E-9134-86AE2A8F3BEB}" destId="{45589B5F-28C7-41C6-A67D-1A1A2CAA3899}" srcOrd="0" destOrd="0" parTransId="{B7C03BFF-DEB3-4643-86D0-B2C8B19FE478}" sibTransId="{56471E4B-D5AE-49B1-B2F4-ACE0B0B2709C}"/>
    <dgm:cxn modelId="{360D54D7-8655-4B06-9F21-09B4D6370EA5}" type="presParOf" srcId="{13CB1157-7C83-4E95-8D92-627EF6236F32}" destId="{A5841E2A-1605-48B0-9D32-3BA6162047B5}" srcOrd="0" destOrd="0" presId="urn:microsoft.com/office/officeart/2005/8/layout/vList2"/>
    <dgm:cxn modelId="{1429CD35-1EDC-43BE-98A7-1A565653F806}" type="presParOf" srcId="{13CB1157-7C83-4E95-8D92-627EF6236F32}" destId="{4AD14BE3-C207-41A8-A420-6E40D3EF4B82}" srcOrd="1" destOrd="0" presId="urn:microsoft.com/office/officeart/2005/8/layout/vList2"/>
    <dgm:cxn modelId="{69012763-7D5B-4616-966F-C413CC66EA94}" type="presParOf" srcId="{13CB1157-7C83-4E95-8D92-627EF6236F32}" destId="{747DF875-4767-409C-9FDD-B4D265D1BEE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537C54-5585-41AC-B659-4F56213A20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090D55-7F4F-4B53-B753-2D4496EAB61C}">
      <dgm:prSet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sz="2400" dirty="0"/>
            <a:t>Specialized onsite sewage treatment and disposal system</a:t>
          </a:r>
        </a:p>
      </dgm:t>
    </dgm:pt>
    <dgm:pt modelId="{94CBF3E0-52D5-413E-8A89-6646E1B2205E}" type="parTrans" cxnId="{BA831CD5-B914-41CC-AE10-04C445B646C8}">
      <dgm:prSet/>
      <dgm:spPr/>
      <dgm:t>
        <a:bodyPr/>
        <a:lstStyle/>
        <a:p>
          <a:endParaRPr lang="en-US" sz="2400"/>
        </a:p>
      </dgm:t>
    </dgm:pt>
    <dgm:pt modelId="{08807C55-9242-4602-B2D1-9199EC89CA5F}" type="sibTrans" cxnId="{BA831CD5-B914-41CC-AE10-04C445B646C8}">
      <dgm:prSet/>
      <dgm:spPr/>
      <dgm:t>
        <a:bodyPr/>
        <a:lstStyle/>
        <a:p>
          <a:endParaRPr lang="en-US" sz="2400"/>
        </a:p>
      </dgm:t>
    </dgm:pt>
    <dgm:pt modelId="{45A29207-FF35-4DC8-A390-611C249CCBE9}">
      <dgm:prSet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sz="2400" dirty="0"/>
            <a:t>In many cases, includes an ATU</a:t>
          </a:r>
        </a:p>
      </dgm:t>
    </dgm:pt>
    <dgm:pt modelId="{9851B4D2-D060-4AAE-80AB-A919816DBE64}" type="parTrans" cxnId="{9367174E-AF42-4FDD-B340-7DC9ACADD73F}">
      <dgm:prSet/>
      <dgm:spPr/>
      <dgm:t>
        <a:bodyPr/>
        <a:lstStyle/>
        <a:p>
          <a:endParaRPr lang="en-US" sz="2400"/>
        </a:p>
      </dgm:t>
    </dgm:pt>
    <dgm:pt modelId="{AE81AD3C-B2DE-41B6-A285-8532CA5D5093}" type="sibTrans" cxnId="{9367174E-AF42-4FDD-B340-7DC9ACADD73F}">
      <dgm:prSet/>
      <dgm:spPr/>
      <dgm:t>
        <a:bodyPr/>
        <a:lstStyle/>
        <a:p>
          <a:endParaRPr lang="en-US" sz="2400"/>
        </a:p>
      </dgm:t>
    </dgm:pt>
    <dgm:pt modelId="{99E8CD72-6750-4980-94BF-B14AF185424E}">
      <dgm:prSet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sz="2400" dirty="0"/>
            <a:t>Designed and certified by professional engineer to achieve specific and measurable established </a:t>
          </a:r>
          <a:r>
            <a:rPr lang="en-US" sz="2400" i="1" dirty="0"/>
            <a:t>performance standards</a:t>
          </a:r>
          <a:r>
            <a:rPr lang="en-US" sz="2400" dirty="0"/>
            <a:t> for: </a:t>
          </a:r>
        </a:p>
      </dgm:t>
    </dgm:pt>
    <dgm:pt modelId="{A9C50AEA-2719-4F06-BA5A-6A02D298115E}" type="parTrans" cxnId="{C9A4A67F-5B14-4264-A319-7655638B54A5}">
      <dgm:prSet/>
      <dgm:spPr/>
      <dgm:t>
        <a:bodyPr/>
        <a:lstStyle/>
        <a:p>
          <a:endParaRPr lang="en-US" sz="2400"/>
        </a:p>
      </dgm:t>
    </dgm:pt>
    <dgm:pt modelId="{F51929B4-7D5D-40E5-B654-B8704D30A5B2}" type="sibTrans" cxnId="{C9A4A67F-5B14-4264-A319-7655638B54A5}">
      <dgm:prSet/>
      <dgm:spPr/>
      <dgm:t>
        <a:bodyPr/>
        <a:lstStyle/>
        <a:p>
          <a:endParaRPr lang="en-US" sz="2400"/>
        </a:p>
      </dgm:t>
    </dgm:pt>
    <dgm:pt modelId="{927A254A-B0FF-49B9-9291-A8239C236791}">
      <dgm:prSet custT="1"/>
      <dgm:spPr/>
      <dgm:t>
        <a:bodyPr/>
        <a:lstStyle/>
        <a:p>
          <a:r>
            <a:rPr lang="en-US" sz="2400" dirty="0"/>
            <a:t>Carbonaceous biochemical oxygen demand, </a:t>
          </a:r>
        </a:p>
      </dgm:t>
    </dgm:pt>
    <dgm:pt modelId="{A887E19D-E584-4BD0-B08B-4464665297DD}" type="parTrans" cxnId="{5D15516D-0503-4B4A-81EA-6206ED05E14D}">
      <dgm:prSet/>
      <dgm:spPr/>
      <dgm:t>
        <a:bodyPr/>
        <a:lstStyle/>
        <a:p>
          <a:endParaRPr lang="en-US" sz="2400"/>
        </a:p>
      </dgm:t>
    </dgm:pt>
    <dgm:pt modelId="{60436CD5-6515-4BEF-9241-D3D8981E2AD9}" type="sibTrans" cxnId="{5D15516D-0503-4B4A-81EA-6206ED05E14D}">
      <dgm:prSet/>
      <dgm:spPr/>
      <dgm:t>
        <a:bodyPr/>
        <a:lstStyle/>
        <a:p>
          <a:endParaRPr lang="en-US" sz="2400"/>
        </a:p>
      </dgm:t>
    </dgm:pt>
    <dgm:pt modelId="{8F133DFF-894D-4648-9D6A-00B5A1062773}">
      <dgm:prSet custT="1"/>
      <dgm:spPr/>
      <dgm:t>
        <a:bodyPr/>
        <a:lstStyle/>
        <a:p>
          <a:r>
            <a:rPr lang="en-US" sz="2400" dirty="0"/>
            <a:t>Total suspended solids,</a:t>
          </a:r>
        </a:p>
      </dgm:t>
    </dgm:pt>
    <dgm:pt modelId="{FF49C54C-A3FF-4E6B-B2FA-92FD592D04C9}" type="parTrans" cxnId="{C8097A9D-72F0-472B-B14B-CDDE8429DDFA}">
      <dgm:prSet/>
      <dgm:spPr/>
      <dgm:t>
        <a:bodyPr/>
        <a:lstStyle/>
        <a:p>
          <a:endParaRPr lang="en-US"/>
        </a:p>
      </dgm:t>
    </dgm:pt>
    <dgm:pt modelId="{72DD0D1F-7D7F-466C-AFEA-ACB932C441E8}" type="sibTrans" cxnId="{C8097A9D-72F0-472B-B14B-CDDE8429DDFA}">
      <dgm:prSet/>
      <dgm:spPr/>
      <dgm:t>
        <a:bodyPr/>
        <a:lstStyle/>
        <a:p>
          <a:endParaRPr lang="en-US"/>
        </a:p>
      </dgm:t>
    </dgm:pt>
    <dgm:pt modelId="{F8367820-1456-4732-B3B7-B3B693321463}">
      <dgm:prSet custT="1"/>
      <dgm:spPr/>
      <dgm:t>
        <a:bodyPr/>
        <a:lstStyle/>
        <a:p>
          <a:r>
            <a:rPr lang="en-US" sz="2400" dirty="0"/>
            <a:t>Total nitrogen, </a:t>
          </a:r>
        </a:p>
      </dgm:t>
    </dgm:pt>
    <dgm:pt modelId="{50EA247E-DB3B-4917-82A1-A319515F4EC5}" type="parTrans" cxnId="{FD905327-F366-4254-A690-958228B3722F}">
      <dgm:prSet/>
      <dgm:spPr/>
      <dgm:t>
        <a:bodyPr/>
        <a:lstStyle/>
        <a:p>
          <a:endParaRPr lang="en-US"/>
        </a:p>
      </dgm:t>
    </dgm:pt>
    <dgm:pt modelId="{EF4C49A0-AF87-4628-BBE9-A2789C23EAA0}" type="sibTrans" cxnId="{FD905327-F366-4254-A690-958228B3722F}">
      <dgm:prSet/>
      <dgm:spPr/>
      <dgm:t>
        <a:bodyPr/>
        <a:lstStyle/>
        <a:p>
          <a:endParaRPr lang="en-US"/>
        </a:p>
      </dgm:t>
    </dgm:pt>
    <dgm:pt modelId="{0A5A391F-8B53-40D8-916E-7A4E137665FA}">
      <dgm:prSet custT="1"/>
      <dgm:spPr/>
      <dgm:t>
        <a:bodyPr/>
        <a:lstStyle/>
        <a:p>
          <a:r>
            <a:rPr lang="en-US" sz="2400" dirty="0"/>
            <a:t>Total phosphorus,</a:t>
          </a:r>
        </a:p>
      </dgm:t>
    </dgm:pt>
    <dgm:pt modelId="{2BC6FF17-1BB8-41C9-8ABC-6E253838E087}" type="parTrans" cxnId="{80AB0644-A3DA-45BB-988B-2479C03E73FD}">
      <dgm:prSet/>
      <dgm:spPr/>
      <dgm:t>
        <a:bodyPr/>
        <a:lstStyle/>
        <a:p>
          <a:endParaRPr lang="en-US"/>
        </a:p>
      </dgm:t>
    </dgm:pt>
    <dgm:pt modelId="{F0E90B8F-B26C-48CF-B498-17C9C8DA564C}" type="sibTrans" cxnId="{80AB0644-A3DA-45BB-988B-2479C03E73FD}">
      <dgm:prSet/>
      <dgm:spPr/>
      <dgm:t>
        <a:bodyPr/>
        <a:lstStyle/>
        <a:p>
          <a:endParaRPr lang="en-US"/>
        </a:p>
      </dgm:t>
    </dgm:pt>
    <dgm:pt modelId="{755A930C-920D-4198-8151-19BDF68AF9A1}">
      <dgm:prSet custT="1"/>
      <dgm:spPr/>
      <dgm:t>
        <a:bodyPr/>
        <a:lstStyle/>
        <a:p>
          <a:r>
            <a:rPr lang="en-US" sz="2400" dirty="0"/>
            <a:t>Fecal coliforms </a:t>
          </a:r>
        </a:p>
      </dgm:t>
    </dgm:pt>
    <dgm:pt modelId="{39346CF4-904B-45B4-8CE1-F3BF4F5034B9}" type="parTrans" cxnId="{29313844-3CAC-4CC2-AF0C-DD68A3744B04}">
      <dgm:prSet/>
      <dgm:spPr/>
      <dgm:t>
        <a:bodyPr/>
        <a:lstStyle/>
        <a:p>
          <a:endParaRPr lang="en-US"/>
        </a:p>
      </dgm:t>
    </dgm:pt>
    <dgm:pt modelId="{333B6D90-7341-4B1E-862D-EA7E4691E340}" type="sibTrans" cxnId="{29313844-3CAC-4CC2-AF0C-DD68A3744B04}">
      <dgm:prSet/>
      <dgm:spPr/>
      <dgm:t>
        <a:bodyPr/>
        <a:lstStyle/>
        <a:p>
          <a:endParaRPr lang="en-US"/>
        </a:p>
      </dgm:t>
    </dgm:pt>
    <dgm:pt modelId="{D0B78A6D-EA81-4A66-8F0D-3E6D92E0D053}" type="pres">
      <dgm:prSet presAssocID="{DC537C54-5585-41AC-B659-4F56213A20E7}" presName="linear" presStyleCnt="0">
        <dgm:presLayoutVars>
          <dgm:animLvl val="lvl"/>
          <dgm:resizeHandles val="exact"/>
        </dgm:presLayoutVars>
      </dgm:prSet>
      <dgm:spPr/>
    </dgm:pt>
    <dgm:pt modelId="{199ACE10-BAA9-4521-B7F4-3174DD6691DD}" type="pres">
      <dgm:prSet presAssocID="{DD090D55-7F4F-4B53-B753-2D4496EAB61C}" presName="parentText" presStyleLbl="node1" presStyleIdx="0" presStyleCnt="3" custScaleY="39579" custLinFactNeighborY="-34228">
        <dgm:presLayoutVars>
          <dgm:chMax val="0"/>
          <dgm:bulletEnabled val="1"/>
        </dgm:presLayoutVars>
      </dgm:prSet>
      <dgm:spPr/>
    </dgm:pt>
    <dgm:pt modelId="{9DAD7357-3E87-4810-B44F-6AAD36C4DCFA}" type="pres">
      <dgm:prSet presAssocID="{08807C55-9242-4602-B2D1-9199EC89CA5F}" presName="spacer" presStyleCnt="0"/>
      <dgm:spPr/>
    </dgm:pt>
    <dgm:pt modelId="{4DCD3A31-CF7C-4C87-85D8-1892D28B85A8}" type="pres">
      <dgm:prSet presAssocID="{45A29207-FF35-4DC8-A390-611C249CCBE9}" presName="parentText" presStyleLbl="node1" presStyleIdx="1" presStyleCnt="3" custScaleY="49858">
        <dgm:presLayoutVars>
          <dgm:chMax val="0"/>
          <dgm:bulletEnabled val="1"/>
        </dgm:presLayoutVars>
      </dgm:prSet>
      <dgm:spPr/>
    </dgm:pt>
    <dgm:pt modelId="{6AEE1C66-5883-41A3-8E0A-8AC251FF3F69}" type="pres">
      <dgm:prSet presAssocID="{AE81AD3C-B2DE-41B6-A285-8532CA5D5093}" presName="spacer" presStyleCnt="0"/>
      <dgm:spPr/>
    </dgm:pt>
    <dgm:pt modelId="{6B2F0D52-4972-422E-81DA-A43B770C61C6}" type="pres">
      <dgm:prSet presAssocID="{99E8CD72-6750-4980-94BF-B14AF185424E}" presName="parentText" presStyleLbl="node1" presStyleIdx="2" presStyleCnt="3" custScaleY="122009">
        <dgm:presLayoutVars>
          <dgm:chMax val="0"/>
          <dgm:bulletEnabled val="1"/>
        </dgm:presLayoutVars>
      </dgm:prSet>
      <dgm:spPr/>
    </dgm:pt>
    <dgm:pt modelId="{9B78AB26-000B-4CEF-94F8-AF760562C305}" type="pres">
      <dgm:prSet presAssocID="{99E8CD72-6750-4980-94BF-B14AF185424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9E4280B-90BD-4500-AAA8-2D23582DBCEA}" type="presOf" srcId="{DD090D55-7F4F-4B53-B753-2D4496EAB61C}" destId="{199ACE10-BAA9-4521-B7F4-3174DD6691DD}" srcOrd="0" destOrd="0" presId="urn:microsoft.com/office/officeart/2005/8/layout/vList2"/>
    <dgm:cxn modelId="{B543C20F-6ADE-478D-BFE6-397E64304F4E}" type="presOf" srcId="{45A29207-FF35-4DC8-A390-611C249CCBE9}" destId="{4DCD3A31-CF7C-4C87-85D8-1892D28B85A8}" srcOrd="0" destOrd="0" presId="urn:microsoft.com/office/officeart/2005/8/layout/vList2"/>
    <dgm:cxn modelId="{FD905327-F366-4254-A690-958228B3722F}" srcId="{99E8CD72-6750-4980-94BF-B14AF185424E}" destId="{F8367820-1456-4732-B3B7-B3B693321463}" srcOrd="2" destOrd="0" parTransId="{50EA247E-DB3B-4917-82A1-A319515F4EC5}" sibTransId="{EF4C49A0-AF87-4628-BBE9-A2789C23EAA0}"/>
    <dgm:cxn modelId="{C6E1683B-BFD4-45FC-A1F9-E25ED2719AE1}" type="presOf" srcId="{927A254A-B0FF-49B9-9291-A8239C236791}" destId="{9B78AB26-000B-4CEF-94F8-AF760562C305}" srcOrd="0" destOrd="0" presId="urn:microsoft.com/office/officeart/2005/8/layout/vList2"/>
    <dgm:cxn modelId="{80AB0644-A3DA-45BB-988B-2479C03E73FD}" srcId="{99E8CD72-6750-4980-94BF-B14AF185424E}" destId="{0A5A391F-8B53-40D8-916E-7A4E137665FA}" srcOrd="3" destOrd="0" parTransId="{2BC6FF17-1BB8-41C9-8ABC-6E253838E087}" sibTransId="{F0E90B8F-B26C-48CF-B498-17C9C8DA564C}"/>
    <dgm:cxn modelId="{29313844-3CAC-4CC2-AF0C-DD68A3744B04}" srcId="{99E8CD72-6750-4980-94BF-B14AF185424E}" destId="{755A930C-920D-4198-8151-19BDF68AF9A1}" srcOrd="4" destOrd="0" parTransId="{39346CF4-904B-45B4-8CE1-F3BF4F5034B9}" sibTransId="{333B6D90-7341-4B1E-862D-EA7E4691E340}"/>
    <dgm:cxn modelId="{5D15516D-0503-4B4A-81EA-6206ED05E14D}" srcId="{99E8CD72-6750-4980-94BF-B14AF185424E}" destId="{927A254A-B0FF-49B9-9291-A8239C236791}" srcOrd="0" destOrd="0" parTransId="{A887E19D-E584-4BD0-B08B-4464665297DD}" sibTransId="{60436CD5-6515-4BEF-9241-D3D8981E2AD9}"/>
    <dgm:cxn modelId="{9367174E-AF42-4FDD-B340-7DC9ACADD73F}" srcId="{DC537C54-5585-41AC-B659-4F56213A20E7}" destId="{45A29207-FF35-4DC8-A390-611C249CCBE9}" srcOrd="1" destOrd="0" parTransId="{9851B4D2-D060-4AAE-80AB-A919816DBE64}" sibTransId="{AE81AD3C-B2DE-41B6-A285-8532CA5D5093}"/>
    <dgm:cxn modelId="{59CCFA70-8031-49DE-BC7D-FA0BA1EC038E}" type="presOf" srcId="{0A5A391F-8B53-40D8-916E-7A4E137665FA}" destId="{9B78AB26-000B-4CEF-94F8-AF760562C305}" srcOrd="0" destOrd="3" presId="urn:microsoft.com/office/officeart/2005/8/layout/vList2"/>
    <dgm:cxn modelId="{C9A4A67F-5B14-4264-A319-7655638B54A5}" srcId="{DC537C54-5585-41AC-B659-4F56213A20E7}" destId="{99E8CD72-6750-4980-94BF-B14AF185424E}" srcOrd="2" destOrd="0" parTransId="{A9C50AEA-2719-4F06-BA5A-6A02D298115E}" sibTransId="{F51929B4-7D5D-40E5-B654-B8704D30A5B2}"/>
    <dgm:cxn modelId="{1F193C98-C303-41F8-A32D-A63D918D4DE9}" type="presOf" srcId="{99E8CD72-6750-4980-94BF-B14AF185424E}" destId="{6B2F0D52-4972-422E-81DA-A43B770C61C6}" srcOrd="0" destOrd="0" presId="urn:microsoft.com/office/officeart/2005/8/layout/vList2"/>
    <dgm:cxn modelId="{C8097A9D-72F0-472B-B14B-CDDE8429DDFA}" srcId="{99E8CD72-6750-4980-94BF-B14AF185424E}" destId="{8F133DFF-894D-4648-9D6A-00B5A1062773}" srcOrd="1" destOrd="0" parTransId="{FF49C54C-A3FF-4E6B-B2FA-92FD592D04C9}" sibTransId="{72DD0D1F-7D7F-466C-AFEA-ACB932C441E8}"/>
    <dgm:cxn modelId="{8F5A92A6-6326-495A-913D-0144AAD1ED85}" type="presOf" srcId="{8F133DFF-894D-4648-9D6A-00B5A1062773}" destId="{9B78AB26-000B-4CEF-94F8-AF760562C305}" srcOrd="0" destOrd="1" presId="urn:microsoft.com/office/officeart/2005/8/layout/vList2"/>
    <dgm:cxn modelId="{4D0139C0-C3A5-4DC8-A495-DE34A3D65444}" type="presOf" srcId="{F8367820-1456-4732-B3B7-B3B693321463}" destId="{9B78AB26-000B-4CEF-94F8-AF760562C305}" srcOrd="0" destOrd="2" presId="urn:microsoft.com/office/officeart/2005/8/layout/vList2"/>
    <dgm:cxn modelId="{BA831CD5-B914-41CC-AE10-04C445B646C8}" srcId="{DC537C54-5585-41AC-B659-4F56213A20E7}" destId="{DD090D55-7F4F-4B53-B753-2D4496EAB61C}" srcOrd="0" destOrd="0" parTransId="{94CBF3E0-52D5-413E-8A89-6646E1B2205E}" sibTransId="{08807C55-9242-4602-B2D1-9199EC89CA5F}"/>
    <dgm:cxn modelId="{857A75FB-073F-4B1F-B798-BB3C7E062C5E}" type="presOf" srcId="{DC537C54-5585-41AC-B659-4F56213A20E7}" destId="{D0B78A6D-EA81-4A66-8F0D-3E6D92E0D053}" srcOrd="0" destOrd="0" presId="urn:microsoft.com/office/officeart/2005/8/layout/vList2"/>
    <dgm:cxn modelId="{388AE0FD-1AE4-4D68-994D-0CBB788471DF}" type="presOf" srcId="{755A930C-920D-4198-8151-19BDF68AF9A1}" destId="{9B78AB26-000B-4CEF-94F8-AF760562C305}" srcOrd="0" destOrd="4" presId="urn:microsoft.com/office/officeart/2005/8/layout/vList2"/>
    <dgm:cxn modelId="{A2B64239-C042-4887-995A-C3310EF23AD6}" type="presParOf" srcId="{D0B78A6D-EA81-4A66-8F0D-3E6D92E0D053}" destId="{199ACE10-BAA9-4521-B7F4-3174DD6691DD}" srcOrd="0" destOrd="0" presId="urn:microsoft.com/office/officeart/2005/8/layout/vList2"/>
    <dgm:cxn modelId="{14D50BC8-E92F-464F-90E6-73C5F12AA715}" type="presParOf" srcId="{D0B78A6D-EA81-4A66-8F0D-3E6D92E0D053}" destId="{9DAD7357-3E87-4810-B44F-6AAD36C4DCFA}" srcOrd="1" destOrd="0" presId="urn:microsoft.com/office/officeart/2005/8/layout/vList2"/>
    <dgm:cxn modelId="{9ED14F2F-38A9-40F2-8678-32DD2873CA29}" type="presParOf" srcId="{D0B78A6D-EA81-4A66-8F0D-3E6D92E0D053}" destId="{4DCD3A31-CF7C-4C87-85D8-1892D28B85A8}" srcOrd="2" destOrd="0" presId="urn:microsoft.com/office/officeart/2005/8/layout/vList2"/>
    <dgm:cxn modelId="{842F54ED-E1F2-40B4-B516-80E54AFAEB5B}" type="presParOf" srcId="{D0B78A6D-EA81-4A66-8F0D-3E6D92E0D053}" destId="{6AEE1C66-5883-41A3-8E0A-8AC251FF3F69}" srcOrd="3" destOrd="0" presId="urn:microsoft.com/office/officeart/2005/8/layout/vList2"/>
    <dgm:cxn modelId="{7C5A2F62-1527-4BA8-B631-A29B8FE74044}" type="presParOf" srcId="{D0B78A6D-EA81-4A66-8F0D-3E6D92E0D053}" destId="{6B2F0D52-4972-422E-81DA-A43B770C61C6}" srcOrd="4" destOrd="0" presId="urn:microsoft.com/office/officeart/2005/8/layout/vList2"/>
    <dgm:cxn modelId="{4E790EF4-94D4-4D38-B5AB-8282A11A2350}" type="presParOf" srcId="{D0B78A6D-EA81-4A66-8F0D-3E6D92E0D053}" destId="{9B78AB26-000B-4CEF-94F8-AF760562C30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6EAC0A-80C6-4B18-A36E-D99ACBBE76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BA3BB8-0CCC-4CF5-942F-4B08400237AB}">
      <dgm:prSet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sz="2400" dirty="0"/>
            <a:t>A nitrate-reducing layer below drainfield; material reacts with nitrate</a:t>
          </a:r>
        </a:p>
      </dgm:t>
    </dgm:pt>
    <dgm:pt modelId="{289016CD-9B50-4ECC-B87C-BFD2D0CCFC95}" type="parTrans" cxnId="{9E24B0CF-CBCE-4EDD-AD8F-CB6955BF2D01}">
      <dgm:prSet/>
      <dgm:spPr/>
      <dgm:t>
        <a:bodyPr/>
        <a:lstStyle/>
        <a:p>
          <a:endParaRPr lang="en-US"/>
        </a:p>
      </dgm:t>
    </dgm:pt>
    <dgm:pt modelId="{5E2349D3-F3E0-490F-A968-1C9C2AAF66F6}" type="sibTrans" cxnId="{9E24B0CF-CBCE-4EDD-AD8F-CB6955BF2D01}">
      <dgm:prSet/>
      <dgm:spPr/>
      <dgm:t>
        <a:bodyPr/>
        <a:lstStyle/>
        <a:p>
          <a:endParaRPr lang="en-US"/>
        </a:p>
      </dgm:t>
    </dgm:pt>
    <dgm:pt modelId="{DEF55E04-E5D3-4732-8FD1-CD1835D83425}" type="pres">
      <dgm:prSet presAssocID="{B46EAC0A-80C6-4B18-A36E-D99ACBBE7645}" presName="linear" presStyleCnt="0">
        <dgm:presLayoutVars>
          <dgm:animLvl val="lvl"/>
          <dgm:resizeHandles val="exact"/>
        </dgm:presLayoutVars>
      </dgm:prSet>
      <dgm:spPr/>
    </dgm:pt>
    <dgm:pt modelId="{F2D61B79-CFD1-4D78-BDBD-C8455047B0B4}" type="pres">
      <dgm:prSet presAssocID="{9DBA3BB8-0CCC-4CF5-942F-4B08400237AB}" presName="parentText" presStyleLbl="node1" presStyleIdx="0" presStyleCnt="1" custScaleY="71371" custLinFactNeighborX="0" custLinFactNeighborY="10245">
        <dgm:presLayoutVars>
          <dgm:chMax val="0"/>
          <dgm:bulletEnabled val="1"/>
        </dgm:presLayoutVars>
      </dgm:prSet>
      <dgm:spPr/>
    </dgm:pt>
  </dgm:ptLst>
  <dgm:cxnLst>
    <dgm:cxn modelId="{2023F895-6115-4AA7-B18A-E10DAB0303D4}" type="presOf" srcId="{B46EAC0A-80C6-4B18-A36E-D99ACBBE7645}" destId="{DEF55E04-E5D3-4732-8FD1-CD1835D83425}" srcOrd="0" destOrd="0" presId="urn:microsoft.com/office/officeart/2005/8/layout/vList2"/>
    <dgm:cxn modelId="{02C250CA-E000-4D2A-863F-A8F0F5F85A4A}" type="presOf" srcId="{9DBA3BB8-0CCC-4CF5-942F-4B08400237AB}" destId="{F2D61B79-CFD1-4D78-BDBD-C8455047B0B4}" srcOrd="0" destOrd="0" presId="urn:microsoft.com/office/officeart/2005/8/layout/vList2"/>
    <dgm:cxn modelId="{9E24B0CF-CBCE-4EDD-AD8F-CB6955BF2D01}" srcId="{B46EAC0A-80C6-4B18-A36E-D99ACBBE7645}" destId="{9DBA3BB8-0CCC-4CF5-942F-4B08400237AB}" srcOrd="0" destOrd="0" parTransId="{289016CD-9B50-4ECC-B87C-BFD2D0CCFC95}" sibTransId="{5E2349D3-F3E0-490F-A968-1C9C2AAF66F6}"/>
    <dgm:cxn modelId="{256227BD-8421-4D08-A6A2-E397B8CC4A29}" type="presParOf" srcId="{DEF55E04-E5D3-4732-8FD1-CD1835D83425}" destId="{F2D61B79-CFD1-4D78-BDBD-C8455047B0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41E2A-1605-48B0-9D32-3BA6162047B5}">
      <dsp:nvSpPr>
        <dsp:cNvPr id="0" name=""/>
        <dsp:cNvSpPr/>
      </dsp:nvSpPr>
      <dsp:spPr>
        <a:xfrm>
          <a:off x="0" y="897644"/>
          <a:ext cx="8787876" cy="632267"/>
        </a:xfrm>
        <a:prstGeom prst="roundRect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ATU certification based on certain performance standard</a:t>
          </a:r>
        </a:p>
      </dsp:txBody>
      <dsp:txXfrm>
        <a:off x="30865" y="928509"/>
        <a:ext cx="8726146" cy="570537"/>
      </dsp:txXfrm>
    </dsp:sp>
    <dsp:sp modelId="{747DF875-4767-409C-9FDD-B4D265D1BEEB}">
      <dsp:nvSpPr>
        <dsp:cNvPr id="0" name=""/>
        <dsp:cNvSpPr/>
      </dsp:nvSpPr>
      <dsp:spPr>
        <a:xfrm>
          <a:off x="0" y="1758474"/>
          <a:ext cx="8787876" cy="791395"/>
        </a:xfrm>
        <a:prstGeom prst="roundRect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All ATUs certified to meet  standard NSF 40; some are also certified to meet a 50% nitrogen-reduction standard (NSF 245)</a:t>
          </a:r>
        </a:p>
      </dsp:txBody>
      <dsp:txXfrm>
        <a:off x="38633" y="1797107"/>
        <a:ext cx="8710610" cy="714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ACE10-BAA9-4521-B7F4-3174DD6691DD}">
      <dsp:nvSpPr>
        <dsp:cNvPr id="0" name=""/>
        <dsp:cNvSpPr/>
      </dsp:nvSpPr>
      <dsp:spPr>
        <a:xfrm>
          <a:off x="0" y="0"/>
          <a:ext cx="8686800" cy="496647"/>
        </a:xfrm>
        <a:prstGeom prst="roundRect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Specialized onsite sewage treatment and disposal system</a:t>
          </a:r>
        </a:p>
      </dsp:txBody>
      <dsp:txXfrm>
        <a:off x="24244" y="24244"/>
        <a:ext cx="8638312" cy="448159"/>
      </dsp:txXfrm>
    </dsp:sp>
    <dsp:sp modelId="{4DCD3A31-CF7C-4C87-85D8-1892D28B85A8}">
      <dsp:nvSpPr>
        <dsp:cNvPr id="0" name=""/>
        <dsp:cNvSpPr/>
      </dsp:nvSpPr>
      <dsp:spPr>
        <a:xfrm>
          <a:off x="0" y="617423"/>
          <a:ext cx="8686800" cy="625630"/>
        </a:xfrm>
        <a:prstGeom prst="roundRect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 many cases, includes an ATU</a:t>
          </a:r>
        </a:p>
      </dsp:txBody>
      <dsp:txXfrm>
        <a:off x="30541" y="647964"/>
        <a:ext cx="8625718" cy="564548"/>
      </dsp:txXfrm>
    </dsp:sp>
    <dsp:sp modelId="{6B2F0D52-4972-422E-81DA-A43B770C61C6}">
      <dsp:nvSpPr>
        <dsp:cNvPr id="0" name=""/>
        <dsp:cNvSpPr/>
      </dsp:nvSpPr>
      <dsp:spPr>
        <a:xfrm>
          <a:off x="0" y="1355374"/>
          <a:ext cx="8686800" cy="1530999"/>
        </a:xfrm>
        <a:prstGeom prst="roundRect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Designed and certified by professional engineer to achieve specific and measurable established </a:t>
          </a:r>
          <a:r>
            <a:rPr lang="en-US" sz="2400" i="1" kern="1200" dirty="0"/>
            <a:t>performance standards</a:t>
          </a:r>
          <a:r>
            <a:rPr lang="en-US" sz="2400" kern="1200" dirty="0"/>
            <a:t> for: </a:t>
          </a:r>
        </a:p>
      </dsp:txBody>
      <dsp:txXfrm>
        <a:off x="74737" y="1430111"/>
        <a:ext cx="8537326" cy="1381525"/>
      </dsp:txXfrm>
    </dsp:sp>
    <dsp:sp modelId="{9B78AB26-000B-4CEF-94F8-AF760562C305}">
      <dsp:nvSpPr>
        <dsp:cNvPr id="0" name=""/>
        <dsp:cNvSpPr/>
      </dsp:nvSpPr>
      <dsp:spPr>
        <a:xfrm>
          <a:off x="0" y="2886373"/>
          <a:ext cx="8686800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Carbonaceous biochemical oxygen demand,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Total suspended solids,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Total nitrogen,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Total phosphorus,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Fecal coliforms </a:t>
          </a:r>
        </a:p>
      </dsp:txBody>
      <dsp:txXfrm>
        <a:off x="0" y="2886373"/>
        <a:ext cx="8686800" cy="1937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61B79-CFD1-4D78-BDBD-C8455047B0B4}">
      <dsp:nvSpPr>
        <dsp:cNvPr id="0" name=""/>
        <dsp:cNvSpPr/>
      </dsp:nvSpPr>
      <dsp:spPr>
        <a:xfrm>
          <a:off x="0" y="457202"/>
          <a:ext cx="7820125" cy="855081"/>
        </a:xfrm>
        <a:prstGeom prst="roundRect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nitrate-reducing layer below drainfield; material reacts with nitrate</a:t>
          </a:r>
        </a:p>
      </dsp:txBody>
      <dsp:txXfrm>
        <a:off x="41742" y="498944"/>
        <a:ext cx="7736641" cy="771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158B679A-8DEC-409B-9D4E-D5B5D88EB7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10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ACB85906-8EB1-4751-A955-8D9EC2CFA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542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85906-8EB1-4751-A955-8D9EC2CFA49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180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85906-8EB1-4751-A955-8D9EC2CFA49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986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C1998-0BB3-44B7-A6E7-876929EE5C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85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85906-8EB1-4751-A955-8D9EC2CFA49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691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85906-8EB1-4751-A955-8D9EC2CFA49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056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A75AE-5606-48EC-86C7-7004CB2225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62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BB5F53-9574-4687-97C2-79ADF0E7906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38737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09" tIns="46154" rIns="92309" bIns="46154" anchor="ctr"/>
          <a:lstStyle/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0178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A75AE-5606-48EC-86C7-7004CB2225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1445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85906-8EB1-4751-A955-8D9EC2CFA49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1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F66526-5FDA-4606-97C6-7EA09C6F3DF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38737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09" tIns="46154" rIns="92309" bIns="46154" anchor="ctr"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6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85906-8EB1-4751-A955-8D9EC2CFA49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37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F66526-5FDA-4606-97C6-7EA09C6F3DF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38737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09" tIns="46154" rIns="92309" bIns="46154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1610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85906-8EB1-4751-A955-8D9EC2CFA49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08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85906-8EB1-4751-A955-8D9EC2CFA49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84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85906-8EB1-4751-A955-8D9EC2CFA49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101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85906-8EB1-4751-A955-8D9EC2CFA49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01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1E19-0C26-4D09-9E3C-F12F41EE0923}" type="datetime1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3A726-7154-40EB-96A1-957798A5E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785" y="5759116"/>
            <a:ext cx="798441" cy="898525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45036" y="6348186"/>
            <a:ext cx="1676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C8C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E7B4774-1018-4C21-8B85-5CE46D5E65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167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8735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1BCC-597B-4AC9-A5D6-D537623C1256}" type="datetime1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257800"/>
            <a:ext cx="9135836" cy="138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75" y="5747204"/>
            <a:ext cx="798441" cy="898525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B4774-1018-4C21-8B85-5CE46D5E65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75" y="5752647"/>
            <a:ext cx="798441" cy="898525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6553200" y="6361793"/>
            <a:ext cx="1676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C8C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E7B4774-1018-4C21-8B85-5CE46D5E65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06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54036-57EE-42D1-A159-0AFFB18191F2}" type="datetime1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8BF5-F166-4074-926C-1FF724BD7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56" y="5279571"/>
            <a:ext cx="9135836" cy="138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31" y="5768975"/>
            <a:ext cx="798441" cy="898525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57056" y="6378121"/>
            <a:ext cx="1676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C8C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E7B4774-1018-4C21-8B85-5CE46D5E65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093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43A8A-5047-4980-BA80-8009C3F4794D}" type="datetime1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B7D6-8C9D-43FF-B101-CBACE27B6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164" y="5230586"/>
            <a:ext cx="9135836" cy="138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39" y="5719990"/>
            <a:ext cx="798441" cy="898525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6561364" y="6329136"/>
            <a:ext cx="1676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C8C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E7B4774-1018-4C21-8B85-5CE46D5E65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485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D863-DB3D-4153-B0C6-5D920EDB1AC9}" type="datetime1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85FA-17E3-467D-89FE-CD8422672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164" y="5209721"/>
            <a:ext cx="9135836" cy="138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39" y="5699125"/>
            <a:ext cx="798441" cy="898525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6561364" y="6308271"/>
            <a:ext cx="1676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C8C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E7B4774-1018-4C21-8B85-5CE46D5E65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978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D6DA-E139-4A5E-B42D-5DFC59AFD4FB}" type="datetime1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CC24-3BAF-4E26-9CC7-696C167FA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09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7825-7FA6-4C7A-8CAD-C0B1690582E7}" type="datetime1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7798-D436-4579-9C69-0B06C7DAA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164" y="5318125"/>
            <a:ext cx="9135836" cy="138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39" y="5807529"/>
            <a:ext cx="798441" cy="898525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561364" y="6416675"/>
            <a:ext cx="1676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C8C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E7B4774-1018-4C21-8B85-5CE46D5E65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91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8774-4B40-4CC3-BFC5-865F4E8BA360}" type="datetime1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EBE4-2840-4452-9795-58A1BB636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164" y="5226050"/>
            <a:ext cx="9135836" cy="138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39" y="5715454"/>
            <a:ext cx="798441" cy="898525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6561364" y="6324600"/>
            <a:ext cx="1676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C8C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E7B4774-1018-4C21-8B85-5CE46D5E65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81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C356-1C0B-46F7-BB7B-1285CA8B9CBE}" type="datetime1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4DFD-DD85-42E2-A60D-2EACF79612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7214" y="5265964"/>
            <a:ext cx="9135836" cy="138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89" y="5755368"/>
            <a:ext cx="798441" cy="898525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6580414" y="6364514"/>
            <a:ext cx="1676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C8C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E7B4774-1018-4C21-8B85-5CE46D5E65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508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66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FFD03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9" name="Rectangle 8" descr="Sphere"/>
          <p:cNvSpPr>
            <a:spLocks noChangeArrowheads="1"/>
          </p:cNvSpPr>
          <p:nvPr/>
        </p:nvSpPr>
        <p:spPr bwMode="auto">
          <a:xfrm>
            <a:off x="0" y="381000"/>
            <a:ext cx="9144000" cy="152400"/>
          </a:xfrm>
          <a:prstGeom prst="rect">
            <a:avLst/>
          </a:prstGeom>
          <a:pattFill prst="sphere">
            <a:fgClr>
              <a:srgbClr val="16718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D03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15000"/>
            <a:ext cx="8588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2514600" y="52388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>
                <a:solidFill>
                  <a:srgbClr val="3C8C93"/>
                </a:solidFill>
              </a:rPr>
              <a:t>Division of Disease Control and Health Protection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588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C71EE8-6448-420B-82A1-7A3401B37911}" type="datetime1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76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C8C93"/>
                </a:solidFill>
              </a:defRPr>
            </a:lvl1pPr>
          </a:lstStyle>
          <a:p>
            <a:pPr>
              <a:defRPr/>
            </a:pPr>
            <a:fld id="{9AA5BFA8-D8A2-4087-831C-CD39178BE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686800" cy="2133600"/>
          </a:xfrm>
        </p:spPr>
        <p:txBody>
          <a:bodyPr/>
          <a:lstStyle/>
          <a:p>
            <a:r>
              <a:rPr lang="en-US" dirty="0"/>
              <a:t>Overview of Onsite Sewage Treatment and Disposal Systems 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33528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/>
              <a:t>Bureau of Environmental Health</a:t>
            </a:r>
          </a:p>
          <a:p>
            <a:pPr algn="ctr">
              <a:defRPr/>
            </a:pPr>
            <a:r>
              <a:rPr lang="en-US" sz="3200" dirty="0"/>
              <a:t>Division of Disease Control and Health Protection</a:t>
            </a:r>
          </a:p>
          <a:p>
            <a:pPr algn="ctr">
              <a:defRPr/>
            </a:pPr>
            <a:r>
              <a:rPr lang="en-US" sz="3200" dirty="0"/>
              <a:t>Florida Department of Health</a:t>
            </a:r>
          </a:p>
          <a:p>
            <a:pPr algn="ctr">
              <a:defRPr/>
            </a:pPr>
            <a:r>
              <a:rPr lang="en-US" sz="3200" dirty="0"/>
              <a:t>August 1, 2019</a:t>
            </a:r>
          </a:p>
        </p:txBody>
      </p:sp>
    </p:spTree>
    <p:extLst>
      <p:ext uri="{BB962C8B-B14F-4D97-AF65-F5344CB8AC3E}">
        <p14:creationId xmlns:p14="http://schemas.microsoft.com/office/powerpoint/2010/main" val="85705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9248-23B3-4CDE-8166-DBE4785F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0311"/>
            <a:ext cx="8229600" cy="478482"/>
          </a:xfrm>
        </p:spPr>
        <p:txBody>
          <a:bodyPr/>
          <a:lstStyle/>
          <a:p>
            <a:r>
              <a:rPr lang="en-US" sz="3200" dirty="0"/>
              <a:t>Mound As Alternative </a:t>
            </a:r>
            <a:r>
              <a:rPr lang="en-US" sz="3200" dirty="0" err="1"/>
              <a:t>Drainfield</a:t>
            </a:r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885FE-86DB-4472-970D-E4B801C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B4774-1018-4C21-8B85-5CE46D5E6563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1DFF66C-CCA0-423B-9193-A32AACA808E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8458200" cy="1335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 dirty="0"/>
              <a:t>A system can be elevated (Mound system) to protect environment</a:t>
            </a:r>
          </a:p>
          <a:p>
            <a:pPr>
              <a:spcBef>
                <a:spcPct val="20000"/>
              </a:spcBef>
            </a:pPr>
            <a:r>
              <a:rPr lang="en-US" altLang="en-US" sz="2400" dirty="0"/>
              <a:t>• Wet season water table too high</a:t>
            </a:r>
          </a:p>
          <a:p>
            <a:pPr>
              <a:spcBef>
                <a:spcPct val="20000"/>
              </a:spcBef>
            </a:pPr>
            <a:r>
              <a:rPr lang="en-US" altLang="en-US" sz="2400" dirty="0"/>
              <a:t>• Prohibited soils (e.g., rock) exist</a:t>
            </a:r>
          </a:p>
        </p:txBody>
      </p:sp>
      <p:pic>
        <p:nvPicPr>
          <p:cNvPr id="9" name="Picture 4" descr="Jan 2007 260">
            <a:extLst>
              <a:ext uri="{FF2B5EF4-FFF2-40B4-BE49-F238E27FC236}">
                <a16:creationId xmlns:a16="http://schemas.microsoft.com/office/drawing/2014/main" id="{4FD08B27-3AF6-4A39-85FF-702D30AB8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6718" y="2807440"/>
            <a:ext cx="4037401" cy="3028051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5" descr="Jan 2007 261">
            <a:extLst>
              <a:ext uri="{FF2B5EF4-FFF2-40B4-BE49-F238E27FC236}">
                <a16:creationId xmlns:a16="http://schemas.microsoft.com/office/drawing/2014/main" id="{605A05DB-4E60-4CDD-B194-B0A46A590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6" y="2811619"/>
            <a:ext cx="4037402" cy="302805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9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DB65E-5211-41A6-9CB7-EC8C97F0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ED9F5E-A195-4CD6-8026-04C9C0BAB10C}"/>
              </a:ext>
            </a:extLst>
          </p:cNvPr>
          <p:cNvSpPr txBox="1">
            <a:spLocks/>
          </p:cNvSpPr>
          <p:nvPr/>
        </p:nvSpPr>
        <p:spPr>
          <a:xfrm>
            <a:off x="533400" y="1941768"/>
            <a:ext cx="8166168" cy="4280530"/>
          </a:xfrm>
          <a:prstGeom prst="rect">
            <a:avLst/>
          </a:prstGeom>
        </p:spPr>
        <p:txBody>
          <a:bodyPr/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l"/>
            <a:r>
              <a:rPr lang="en-US" sz="2400" kern="0" dirty="0"/>
              <a:t>To limit OSTDS-contribution of nutrients (in general or for specific areas)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kern="0" dirty="0"/>
              <a:t>Lower the number of OSTDS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kern="0" dirty="0"/>
              <a:t>Sewer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kern="0" dirty="0"/>
              <a:t>County ordinances (lot size, setback)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kern="0" dirty="0"/>
              <a:t>Existing statute density-limitations </a:t>
            </a:r>
            <a:br>
              <a:rPr lang="en-US" kern="0" dirty="0"/>
            </a:br>
            <a:r>
              <a:rPr lang="en-US" kern="0" dirty="0"/>
              <a:t>(Sections 381.0065(4)(a)-(g), Florida Statutes)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kern="0" dirty="0"/>
              <a:t>Require higher treatment by OSTDS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F62C7D-F8B2-4A96-A849-31A7607DF204}"/>
              </a:ext>
            </a:extLst>
          </p:cNvPr>
          <p:cNvSpPr txBox="1">
            <a:spLocks/>
          </p:cNvSpPr>
          <p:nvPr/>
        </p:nvSpPr>
        <p:spPr>
          <a:xfrm>
            <a:off x="381000" y="726779"/>
            <a:ext cx="8166168" cy="10809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sz="3600" kern="0" dirty="0">
                <a:solidFill>
                  <a:schemeClr val="tx1"/>
                </a:solidFill>
              </a:rPr>
              <a:t>Options for Nutrient Reduction</a:t>
            </a:r>
          </a:p>
        </p:txBody>
      </p:sp>
    </p:spTree>
    <p:extLst>
      <p:ext uri="{BB962C8B-B14F-4D97-AF65-F5344CB8AC3E}">
        <p14:creationId xmlns:p14="http://schemas.microsoft.com/office/powerpoint/2010/main" val="45228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27" name="Rectangle 23"/>
          <p:cNvSpPr>
            <a:spLocks noGrp="1" noChangeArrowheads="1"/>
          </p:cNvSpPr>
          <p:nvPr>
            <p:ph type="title"/>
          </p:nvPr>
        </p:nvSpPr>
        <p:spPr>
          <a:xfrm>
            <a:off x="932910" y="822301"/>
            <a:ext cx="7315200" cy="693790"/>
          </a:xfrm>
        </p:spPr>
        <p:txBody>
          <a:bodyPr/>
          <a:lstStyle/>
          <a:p>
            <a:r>
              <a:rPr lang="en-US" altLang="en-US" sz="3200" dirty="0"/>
              <a:t>Aerobic Treatment Unit (ATU)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8019" y="2125691"/>
            <a:ext cx="8983581" cy="1600200"/>
            <a:chOff x="62010" y="2133600"/>
            <a:chExt cx="8983581" cy="1600200"/>
          </a:xfrm>
        </p:grpSpPr>
        <p:sp>
          <p:nvSpPr>
            <p:cNvPr id="251906" name="Rectangle 2"/>
            <p:cNvSpPr>
              <a:spLocks noChangeArrowheads="1"/>
            </p:cNvSpPr>
            <p:nvPr/>
          </p:nvSpPr>
          <p:spPr bwMode="auto">
            <a:xfrm>
              <a:off x="1322496" y="2133600"/>
              <a:ext cx="2071665" cy="1600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251907" name="Rectangle 3"/>
            <p:cNvSpPr>
              <a:spLocks noChangeArrowheads="1"/>
            </p:cNvSpPr>
            <p:nvPr/>
          </p:nvSpPr>
          <p:spPr bwMode="auto">
            <a:xfrm>
              <a:off x="3892727" y="2133600"/>
              <a:ext cx="1342864" cy="1600200"/>
            </a:xfrm>
            <a:prstGeom prst="rect">
              <a:avLst/>
            </a:prstGeom>
            <a:solidFill>
              <a:srgbClr val="F1E2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1908" name="AutoShape 4"/>
            <p:cNvSpPr>
              <a:spLocks noChangeArrowheads="1"/>
            </p:cNvSpPr>
            <p:nvPr/>
          </p:nvSpPr>
          <p:spPr bwMode="auto">
            <a:xfrm>
              <a:off x="609600" y="2743201"/>
              <a:ext cx="685800" cy="380999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1909" name="AutoShape 5"/>
            <p:cNvSpPr>
              <a:spLocks noChangeArrowheads="1"/>
            </p:cNvSpPr>
            <p:nvPr/>
          </p:nvSpPr>
          <p:spPr bwMode="auto">
            <a:xfrm>
              <a:off x="3330591" y="2674909"/>
              <a:ext cx="583808" cy="46510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251913" name="Text Box 9"/>
            <p:cNvSpPr txBox="1">
              <a:spLocks noChangeArrowheads="1"/>
            </p:cNvSpPr>
            <p:nvPr/>
          </p:nvSpPr>
          <p:spPr bwMode="auto">
            <a:xfrm>
              <a:off x="3928630" y="2141509"/>
              <a:ext cx="1211287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dirty="0">
                  <a:latin typeface="Arial" panose="020B0604020202020204" pitchFamily="34" charset="0"/>
                </a:rPr>
                <a:t>Aeration</a:t>
              </a:r>
            </a:p>
            <a:p>
              <a:pPr algn="ctr" eaLnBrk="0" hangingPunct="0"/>
              <a:r>
                <a:rPr lang="en-US" altLang="en-US" sz="2400" dirty="0">
                  <a:latin typeface="Arial" panose="020B0604020202020204" pitchFamily="34" charset="0"/>
                </a:rPr>
                <a:t>Tank or</a:t>
              </a:r>
              <a:br>
                <a:rPr lang="en-US" altLang="en-US" sz="2400" dirty="0">
                  <a:latin typeface="Arial" panose="020B0604020202020204" pitchFamily="34" charset="0"/>
                </a:rPr>
              </a:br>
              <a:r>
                <a:rPr lang="en-US" altLang="en-US" sz="2400" dirty="0">
                  <a:latin typeface="Arial" panose="020B0604020202020204" pitchFamily="34" charset="0"/>
                </a:rPr>
                <a:t> Compt.</a:t>
              </a:r>
            </a:p>
          </p:txBody>
        </p:sp>
        <p:sp>
          <p:nvSpPr>
            <p:cNvPr id="251926" name="Text Box 22"/>
            <p:cNvSpPr txBox="1">
              <a:spLocks noChangeArrowheads="1"/>
            </p:cNvSpPr>
            <p:nvPr/>
          </p:nvSpPr>
          <p:spPr bwMode="auto">
            <a:xfrm>
              <a:off x="62010" y="2339348"/>
              <a:ext cx="129875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dirty="0">
                  <a:latin typeface="Arial" panose="020B0604020202020204" pitchFamily="34" charset="0"/>
                </a:rPr>
                <a:t>Sewage</a:t>
              </a: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1273191" y="2197860"/>
              <a:ext cx="212097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sz="2400" dirty="0">
                  <a:latin typeface="Arial" panose="020B0604020202020204" pitchFamily="34" charset="0"/>
                </a:rPr>
                <a:t>Pretreatment Tank or Compartment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835791" y="2370109"/>
              <a:ext cx="2209800" cy="808536"/>
              <a:chOff x="5997591" y="2545635"/>
              <a:chExt cx="2209800" cy="808536"/>
            </a:xfrm>
          </p:grpSpPr>
          <p:sp>
            <p:nvSpPr>
              <p:cNvPr id="60" name="Rectangle 8" descr="Sand"/>
              <p:cNvSpPr>
                <a:spLocks noChangeArrowheads="1"/>
              </p:cNvSpPr>
              <p:nvPr/>
            </p:nvSpPr>
            <p:spPr bwMode="auto">
              <a:xfrm>
                <a:off x="5997591" y="2545635"/>
                <a:ext cx="2209800" cy="80853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1" name="Text Box 18"/>
              <p:cNvSpPr txBox="1">
                <a:spLocks noChangeArrowheads="1"/>
              </p:cNvSpPr>
              <p:nvPr/>
            </p:nvSpPr>
            <p:spPr bwMode="auto">
              <a:xfrm>
                <a:off x="6414684" y="2722220"/>
                <a:ext cx="148790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400" dirty="0">
                    <a:latin typeface="Arial" panose="020B0604020202020204" pitchFamily="34" charset="0"/>
                  </a:rPr>
                  <a:t>Drainfield</a:t>
                </a:r>
              </a:p>
            </p:txBody>
          </p:sp>
        </p:grpSp>
        <p:sp>
          <p:nvSpPr>
            <p:cNvPr id="251910" name="AutoShape 6"/>
            <p:cNvSpPr>
              <a:spLocks noChangeArrowheads="1"/>
            </p:cNvSpPr>
            <p:nvPr/>
          </p:nvSpPr>
          <p:spPr bwMode="auto">
            <a:xfrm>
              <a:off x="6643439" y="2217709"/>
              <a:ext cx="420952" cy="242887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6" name="AutoShape 6">
            <a:extLst>
              <a:ext uri="{FF2B5EF4-FFF2-40B4-BE49-F238E27FC236}">
                <a16:creationId xmlns:a16="http://schemas.microsoft.com/office/drawing/2014/main" id="{18A0E82A-BBB8-4CC6-9594-85B8B9267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648" y="2743200"/>
            <a:ext cx="420952" cy="242887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1E2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60F0C61-F07A-4365-89C5-F60B3AC36652}"/>
              </a:ext>
            </a:extLst>
          </p:cNvPr>
          <p:cNvSpPr/>
          <p:nvPr/>
        </p:nvSpPr>
        <p:spPr>
          <a:xfrm rot="10800000">
            <a:off x="5334000" y="2189951"/>
            <a:ext cx="1352126" cy="15359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0F603138-16F3-4F45-A2D2-6225D48A2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129135"/>
            <a:ext cx="12474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dirty="0">
                <a:latin typeface="Arial" panose="020B0604020202020204" pitchFamily="34" charset="0"/>
              </a:rPr>
              <a:t>Clarifier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046E598C-9B4E-4AD0-8690-2A818FDCF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270100"/>
              </p:ext>
            </p:extLst>
          </p:nvPr>
        </p:nvGraphicFramePr>
        <p:xfrm>
          <a:off x="209586" y="3067849"/>
          <a:ext cx="8787876" cy="313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308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815-29B9-4B78-91EB-BE165C3ECFC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9067800" cy="714375"/>
          </a:xfrm>
        </p:spPr>
        <p:txBody>
          <a:bodyPr/>
          <a:lstStyle/>
          <a:p>
            <a:r>
              <a:rPr lang="en-US" altLang="en-US" sz="3150" dirty="0"/>
              <a:t>Performance-Based Treatment System (PBTS)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8DA82D-0CF7-4F6B-8AEA-85E35068D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262084"/>
              </p:ext>
            </p:extLst>
          </p:nvPr>
        </p:nvGraphicFramePr>
        <p:xfrm>
          <a:off x="228600" y="1524000"/>
          <a:ext cx="8686800" cy="483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064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>
            <a:extLst>
              <a:ext uri="{FF2B5EF4-FFF2-40B4-BE49-F238E27FC236}">
                <a16:creationId xmlns:a16="http://schemas.microsoft.com/office/drawing/2014/main" id="{0547D757-C4AA-4436-8FBA-87AACF1FD9C8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935848"/>
            <a:ext cx="8839200" cy="48815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altLang="en-US" sz="3200" kern="0" dirty="0"/>
              <a:t>PBTS Based on Nitrogen-Reducing ATU</a:t>
            </a:r>
            <a:endParaRPr lang="en-US" altLang="en-US" sz="3200" b="0" kern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FCE948-6E99-423D-B09D-D4A0305FE4E6}"/>
              </a:ext>
            </a:extLst>
          </p:cNvPr>
          <p:cNvSpPr/>
          <p:nvPr/>
        </p:nvSpPr>
        <p:spPr>
          <a:xfrm>
            <a:off x="762000" y="1893496"/>
            <a:ext cx="7620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2EC9702-6760-4501-B443-25539F366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26597"/>
            <a:ext cx="2819400" cy="21336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id="{11CC8A35-418D-4420-9055-CB97DAF7D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235" y="3240997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EF8031F-4DAF-4000-ADF3-6B7C8A3AF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640" y="2721375"/>
            <a:ext cx="2057400" cy="1524000"/>
          </a:xfrm>
          <a:prstGeom prst="rect">
            <a:avLst/>
          </a:prstGeom>
          <a:solidFill>
            <a:srgbClr val="F1E2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F2B4D5D0-6C26-4E34-9D7B-E6BA4BD2F5B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9800" y="1869397"/>
            <a:ext cx="1828800" cy="457200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id="{E0023011-E8A7-4942-B02C-4F11AE8D8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240997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1E2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73E42AFC-7CA3-4048-8E0E-4FCFAAA1F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042" y="2847154"/>
            <a:ext cx="16658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dirty="0">
                <a:latin typeface="Arial" panose="020B0604020202020204" pitchFamily="34" charset="0"/>
              </a:rPr>
              <a:t>Aeration </a:t>
            </a:r>
          </a:p>
          <a:p>
            <a:pPr algn="ctr" eaLnBrk="0" hangingPunct="0"/>
            <a:r>
              <a:rPr lang="en-US" altLang="en-US" sz="2800" dirty="0">
                <a:latin typeface="Arial" panose="020B0604020202020204" pitchFamily="34" charset="0"/>
              </a:rPr>
              <a:t>Chamber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5B766286-E9BF-46B1-8658-C6121E691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106" y="1703880"/>
            <a:ext cx="41633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dirty="0"/>
              <a:t>r</a:t>
            </a:r>
            <a:r>
              <a:rPr lang="en-US" altLang="en-US" sz="2800" dirty="0">
                <a:latin typeface="Arial" panose="020B0604020202020204" pitchFamily="34" charset="0"/>
              </a:rPr>
              <a:t>ecycle for denitrification </a:t>
            </a: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93C2A974-F995-4526-8F84-4195758D8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67" y="2507630"/>
            <a:ext cx="14847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dirty="0">
                <a:latin typeface="Arial" panose="020B0604020202020204" pitchFamily="34" charset="0"/>
              </a:rPr>
              <a:t>Sewage</a:t>
            </a:r>
          </a:p>
        </p:txBody>
      </p:sp>
      <p:sp>
        <p:nvSpPr>
          <p:cNvPr id="15" name="Rectangle 8" descr="Sand">
            <a:extLst>
              <a:ext uri="{FF2B5EF4-FFF2-40B4-BE49-F238E27FC236}">
                <a16:creationId xmlns:a16="http://schemas.microsoft.com/office/drawing/2014/main" id="{938FD300-D9E7-49DE-97AD-CEC5F5A44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511" y="2999632"/>
            <a:ext cx="2582533" cy="80853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54929EC7-DA7C-432B-AB83-767B4F786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045" y="3078855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dirty="0">
                <a:latin typeface="Arial" panose="020B0604020202020204" pitchFamily="34" charset="0"/>
              </a:rPr>
              <a:t>Drainfield</a:t>
            </a: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669CA060-A23A-45EC-B8D7-AD50A32B9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87" y="4907340"/>
            <a:ext cx="804419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altLang="en-US" sz="2400" dirty="0"/>
              <a:t>One example of a nitrogen-reducing ATU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altLang="en-US" sz="2400" dirty="0"/>
              <a:t>Field evaluations show about 50% nitrogen reduction 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More complex technologies with higher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treatment effectiveness are becoming available</a:t>
            </a:r>
          </a:p>
        </p:txBody>
      </p:sp>
    </p:spTree>
    <p:extLst>
      <p:ext uri="{BB962C8B-B14F-4D97-AF65-F5344CB8AC3E}">
        <p14:creationId xmlns:p14="http://schemas.microsoft.com/office/powerpoint/2010/main" val="251987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543724"/>
            <a:ext cx="783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In flat landscapes may need a single pump.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F482A0-E738-4F14-B4B6-802955D058C1}"/>
              </a:ext>
            </a:extLst>
          </p:cNvPr>
          <p:cNvGrpSpPr/>
          <p:nvPr/>
        </p:nvGrpSpPr>
        <p:grpSpPr>
          <a:xfrm>
            <a:off x="16042" y="2601338"/>
            <a:ext cx="8733514" cy="2621746"/>
            <a:chOff x="264608" y="3441034"/>
            <a:chExt cx="8733514" cy="262174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F810163-E4F6-4E79-B86C-47AD106602F0}"/>
                </a:ext>
              </a:extLst>
            </p:cNvPr>
            <p:cNvGrpSpPr/>
            <p:nvPr/>
          </p:nvGrpSpPr>
          <p:grpSpPr>
            <a:xfrm>
              <a:off x="590843" y="3824384"/>
              <a:ext cx="8407279" cy="2238396"/>
              <a:chOff x="590843" y="3824384"/>
              <a:chExt cx="8407279" cy="223839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FBECFDF-AD60-4AC6-9C23-18E71C5583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0843" y="3824384"/>
                <a:ext cx="8396275" cy="1495194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3954CB-EE49-4A51-BB55-016F017CE01F}"/>
                  </a:ext>
                </a:extLst>
              </p:cNvPr>
              <p:cNvSpPr txBox="1"/>
              <p:nvPr/>
            </p:nvSpPr>
            <p:spPr>
              <a:xfrm>
                <a:off x="1078607" y="5231783"/>
                <a:ext cx="196399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Septic Tank</a:t>
                </a:r>
              </a:p>
              <a:p>
                <a:r>
                  <a:rPr lang="en-US" sz="2400" dirty="0"/>
                  <a:t>Pretreatment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D2CEE3-EAEC-4793-BC8C-44FA541206E5}"/>
                  </a:ext>
                </a:extLst>
              </p:cNvPr>
              <p:cNvSpPr txBox="1"/>
              <p:nvPr/>
            </p:nvSpPr>
            <p:spPr>
              <a:xfrm>
                <a:off x="2982570" y="5227563"/>
                <a:ext cx="23583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Stage 1 Biofilter</a:t>
                </a:r>
              </a:p>
              <a:p>
                <a:pPr algn="ctr"/>
                <a:r>
                  <a:rPr lang="en-US" sz="2400" dirty="0"/>
                  <a:t>Nitrification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F0A580-AF2D-42BC-9A94-0F65FFF894A8}"/>
                  </a:ext>
                </a:extLst>
              </p:cNvPr>
              <p:cNvSpPr txBox="1"/>
              <p:nvPr/>
            </p:nvSpPr>
            <p:spPr>
              <a:xfrm>
                <a:off x="5455113" y="5212929"/>
                <a:ext cx="23583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Stage 2 Biofilter</a:t>
                </a:r>
              </a:p>
              <a:p>
                <a:pPr algn="ctr"/>
                <a:r>
                  <a:rPr lang="en-US" sz="2400" dirty="0"/>
                  <a:t>Denitrification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D3ED2F-8C38-4594-9FE8-7D4772E5044F}"/>
                  </a:ext>
                </a:extLst>
              </p:cNvPr>
              <p:cNvSpPr txBox="1"/>
              <p:nvPr/>
            </p:nvSpPr>
            <p:spPr>
              <a:xfrm>
                <a:off x="7510214" y="4797929"/>
                <a:ext cx="14879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Drainfield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C1FD5ED9-2B81-403D-A387-7412784A3E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4000" y="4267200"/>
                <a:ext cx="209125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FFC4F4-9EFA-4BBF-A5D4-412DDC8EE91E}"/>
                  </a:ext>
                </a:extLst>
              </p:cNvPr>
              <p:cNvSpPr txBox="1"/>
              <p:nvPr/>
            </p:nvSpPr>
            <p:spPr>
              <a:xfrm>
                <a:off x="5925682" y="3872824"/>
                <a:ext cx="23583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Ground Surface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D0CC4A-FFB6-4738-819D-AC9DA8B2BE6B}"/>
                </a:ext>
              </a:extLst>
            </p:cNvPr>
            <p:cNvSpPr txBox="1"/>
            <p:nvPr/>
          </p:nvSpPr>
          <p:spPr>
            <a:xfrm>
              <a:off x="264608" y="3441034"/>
              <a:ext cx="17986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Wastewater</a:t>
              </a:r>
            </a:p>
            <a:p>
              <a:pPr algn="ctr"/>
              <a:r>
                <a:rPr lang="en-US" sz="2400" dirty="0"/>
                <a:t>Q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83BC95E1-6941-3446-A2FF-0CC398388B1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42277" y="70474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altLang="en-US" sz="3200" dirty="0"/>
              <a:t>Two-Stage Nitrogen Reduction Process</a:t>
            </a:r>
            <a:br>
              <a:rPr lang="en-US" altLang="en-US" sz="3200" dirty="0"/>
            </a:br>
            <a:r>
              <a:rPr lang="en-US" altLang="en-US" sz="3200" dirty="0"/>
              <a:t> Example</a:t>
            </a:r>
            <a:endParaRPr lang="en-US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0854" y="187475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In-tank Nitrogen Reduction Biofilter - PBTS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094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580800"/>
            <a:ext cx="8915400" cy="10194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500" dirty="0"/>
              <a:t>In-ground Nitrogen-Reducing Biofilter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FB89286-5BEB-406D-A267-94C1D1EDA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62496"/>
              </p:ext>
            </p:extLst>
          </p:nvPr>
        </p:nvGraphicFramePr>
        <p:xfrm>
          <a:off x="257074" y="5105400"/>
          <a:ext cx="7820125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BE60F18-B4FD-5343-A405-69A08BCB52D6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57074" y="1566041"/>
            <a:ext cx="8221980" cy="40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65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763000" cy="38862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Dr. Kendra Goff - Chief</a:t>
            </a:r>
          </a:p>
          <a:p>
            <a:r>
              <a:rPr lang="en-US" sz="2400" dirty="0">
                <a:solidFill>
                  <a:srgbClr val="0070C0"/>
                </a:solidFill>
              </a:rPr>
              <a:t>Kendra.Goff@flhealth.gov</a:t>
            </a:r>
          </a:p>
          <a:p>
            <a:r>
              <a:rPr lang="en-US" sz="2400" dirty="0"/>
              <a:t>(850) 245 4250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	Ed Barranco- Section Lead	   	Dr. Eb Roeder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	</a:t>
            </a:r>
            <a:r>
              <a:rPr lang="en-US" sz="2200" dirty="0">
                <a:solidFill>
                  <a:srgbClr val="0070C0"/>
                </a:solidFill>
              </a:rPr>
              <a:t>Ed.Barranco@flhealth.gov</a:t>
            </a:r>
            <a:r>
              <a:rPr lang="en-US" sz="2200" dirty="0"/>
              <a:t>  	</a:t>
            </a:r>
            <a:r>
              <a:rPr lang="en-US" sz="2200" dirty="0">
                <a:solidFill>
                  <a:srgbClr val="0070C0"/>
                </a:solidFill>
              </a:rPr>
              <a:t>Eberhard.Roeder@flhealth.gov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     </a:t>
            </a:r>
          </a:p>
          <a:p>
            <a:r>
              <a:rPr lang="en-US" sz="2200" dirty="0">
                <a:solidFill>
                  <a:schemeClr val="tx1"/>
                </a:solidFill>
              </a:rPr>
              <a:t>Dr. Xueqing Gao                            Debby Tipton</a:t>
            </a:r>
          </a:p>
          <a:p>
            <a:r>
              <a:rPr lang="en-US" sz="2200" dirty="0">
                <a:solidFill>
                  <a:srgbClr val="0070C0"/>
                </a:solidFill>
              </a:rPr>
              <a:t>Xueqing.Gao@flhealth.gov        Debby.Tipton@flhealth.gov</a:t>
            </a:r>
          </a:p>
          <a:p>
            <a:r>
              <a:rPr lang="en-US" sz="2000" dirty="0"/>
              <a:t>Onsite Sewage Programs Section</a:t>
            </a:r>
          </a:p>
          <a:p>
            <a:r>
              <a:rPr lang="en-US" sz="2000" dirty="0"/>
              <a:t>Bureau of Environmental Health</a:t>
            </a:r>
          </a:p>
          <a:p>
            <a:r>
              <a:rPr lang="en-US" sz="2000" dirty="0"/>
              <a:t>Division of Disease Control and Health Protection</a:t>
            </a:r>
          </a:p>
          <a:p>
            <a:endParaRPr lang="en-US" sz="2400" dirty="0"/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6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D296-688E-419A-9AA3-A984FAED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31" y="609600"/>
            <a:ext cx="8229600" cy="1143000"/>
          </a:xfrm>
        </p:spPr>
        <p:txBody>
          <a:bodyPr/>
          <a:lstStyle/>
          <a:p>
            <a:r>
              <a:rPr lang="en-US" dirty="0"/>
              <a:t>What is an OSTDS?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5C326-0751-462D-BB87-B5ABE992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1524000"/>
            <a:ext cx="2839571" cy="18288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Onsite sewage treatment and disposal system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Includes septic systems (septic tank and </a:t>
            </a:r>
            <a:r>
              <a:rPr lang="en-US" sz="2400" dirty="0" err="1"/>
              <a:t>drainfield</a:t>
            </a:r>
            <a:r>
              <a:rPr lang="en-US" sz="2400" dirty="0"/>
              <a:t>) but also includes systems capable of greater treatment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9F463-EE86-4B3B-BF8D-6EFA57EE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B4774-1018-4C21-8B85-5CE46D5E656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9BDCC-3782-44B5-A048-94AFAF9FE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5671298" cy="37808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164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173C9DE-B84D-AA46-85B5-D344D0CF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Septic Systems and </a:t>
            </a:r>
            <a:br>
              <a:rPr lang="en-US" dirty="0"/>
            </a:br>
            <a:r>
              <a:rPr lang="en-US" dirty="0"/>
              <a:t>“Advanced” Systems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59BC39-BC52-9642-BB85-FEA5C698E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82" y="2514600"/>
            <a:ext cx="8229600" cy="3474803"/>
          </a:xfrm>
        </p:spPr>
        <p:txBody>
          <a:bodyPr/>
          <a:lstStyle/>
          <a:p>
            <a:pPr marL="0" indent="0" algn="l"/>
            <a:r>
              <a:rPr lang="en-US" sz="2400" dirty="0"/>
              <a:t>Septic tanks provides basic treatment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Removal of solids and fats, oils and greases</a:t>
            </a:r>
          </a:p>
          <a:p>
            <a:pPr marL="0" indent="0" algn="l"/>
            <a:endParaRPr lang="en-US" sz="2400" dirty="0"/>
          </a:p>
          <a:p>
            <a:pPr marL="0" indent="0" algn="l"/>
            <a:r>
              <a:rPr lang="en-US" sz="2400" dirty="0"/>
              <a:t>“Advanced” systems provide greater treatment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Removal of degradable organic material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Removal of nutrients </a:t>
            </a:r>
          </a:p>
          <a:p>
            <a:pPr marL="400050" lvl="1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AAB96-DFCC-6F47-8CCC-95F8B81D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B4774-1018-4C21-8B85-5CE46D5E6563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540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E7CB5DA-589D-4AC9-9D9F-C65DCD5C9D7F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429000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OSTDS are among the many sources contributing nitrogen to groundwater.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890" y="1229380"/>
            <a:ext cx="3744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OSTDS are recognized as low-cost and long-term approaches to wastewater treatment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 effective and protective when properly designed, installed, operated, and maintained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5310" y="609600"/>
            <a:ext cx="4637690" cy="5980181"/>
            <a:chOff x="315310" y="609600"/>
            <a:chExt cx="4637690" cy="59801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35000" t="17700" r="33333" b="7620"/>
            <a:stretch/>
          </p:blipFill>
          <p:spPr>
            <a:xfrm>
              <a:off x="315310" y="609600"/>
              <a:ext cx="4637690" cy="5980181"/>
            </a:xfrm>
            <a:prstGeom prst="rect">
              <a:avLst/>
            </a:prstGeom>
            <a:ln w="12700">
              <a:solidFill>
                <a:srgbClr val="808080"/>
              </a:solidFill>
            </a:ln>
            <a:effectLst>
              <a:outerShdw blurRad="50800" dist="25400" dir="5400000" algn="ctr" rotWithShape="0">
                <a:schemeClr val="bg1"/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514600" y="1229380"/>
              <a:ext cx="21336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EPA/625/R-00/008</a:t>
              </a:r>
              <a:br>
                <a:rPr lang="en-US" sz="1400" dirty="0"/>
              </a:br>
              <a:r>
                <a:rPr lang="en-US" sz="1400" dirty="0"/>
                <a:t>February 2002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4876800"/>
            <a:ext cx="41148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Office of Water</a:t>
            </a:r>
            <a:br>
              <a:rPr lang="en-US" sz="1400" dirty="0"/>
            </a:br>
            <a:r>
              <a:rPr lang="en-US" sz="1400" dirty="0"/>
              <a:t>Office of Research and Development</a:t>
            </a:r>
            <a:br>
              <a:rPr lang="en-US" sz="1400" dirty="0"/>
            </a:br>
            <a:r>
              <a:rPr lang="en-US" sz="1400" dirty="0"/>
              <a:t>U.S. Environmental Protection Agency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057400"/>
            <a:ext cx="3581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Onsite Wastewater Treatment</a:t>
            </a:r>
            <a:br>
              <a:rPr lang="en-US" b="1" dirty="0"/>
            </a:br>
            <a:r>
              <a:rPr lang="en-US" b="1" dirty="0"/>
              <a:t>Systems Manual </a:t>
            </a:r>
          </a:p>
        </p:txBody>
      </p:sp>
    </p:spTree>
    <p:extLst>
      <p:ext uri="{BB962C8B-B14F-4D97-AF65-F5344CB8AC3E}">
        <p14:creationId xmlns:p14="http://schemas.microsoft.com/office/powerpoint/2010/main" val="35035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4DEB-7BD9-0343-AAC2-FEC0B8D22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2800" dirty="0"/>
              <a:t>Modern OSTDS in Florida protect Public Health and the Environment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D6964-0104-8B4A-B38D-0D0D28C1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B4774-1018-4C21-8B85-5CE46D5E6563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BAA956-52DC-47B6-AB11-494F1C827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0017"/>
            <a:ext cx="8229600" cy="5257800"/>
          </a:xfrm>
        </p:spPr>
        <p:txBody>
          <a:bodyPr/>
          <a:lstStyle/>
          <a:p>
            <a:pPr lvl="0" algn="l">
              <a:buFont typeface="Arial" panose="020B0604020202020204" pitchFamily="34" charset="0"/>
              <a:buChar char="•"/>
            </a:pPr>
            <a:r>
              <a:rPr lang="en-US" sz="2300" dirty="0"/>
              <a:t>About 2.4 million OSTDS serve a third of the state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300" dirty="0"/>
              <a:t>OSTDS are effective alternative to central sewer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Less environmentally disruptive in some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Less than 40% of OSTDS in environmentally sensitive areas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300" dirty="0"/>
              <a:t>Construction standards and setback distances protective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Primarily protect public from waterborne illness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a typeface="Helvetica Neue"/>
                <a:cs typeface="Helvetica Neue"/>
                <a:sym typeface="Helvetica Neue"/>
              </a:rPr>
              <a:t>More than 90% of drinking water in FL comes from groundwater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a typeface="Helvetica Neue"/>
                <a:cs typeface="Helvetica Neue"/>
                <a:sym typeface="Helvetica Neue"/>
              </a:rPr>
              <a:t>The </a:t>
            </a:r>
            <a:r>
              <a:rPr lang="en-US" sz="2000" dirty="0" err="1">
                <a:ea typeface="Helvetica Neue"/>
                <a:cs typeface="Helvetica Neue"/>
                <a:sym typeface="Helvetica Neue"/>
              </a:rPr>
              <a:t>drainfield</a:t>
            </a:r>
            <a:r>
              <a:rPr lang="en-US" sz="2000" dirty="0">
                <a:ea typeface="Helvetica Neue"/>
                <a:cs typeface="Helvetica Neue"/>
                <a:sym typeface="Helvetica Neue"/>
              </a:rPr>
              <a:t> further breaks down viruses/pathogens from septic tank; can reduce nitrogen by 10-50%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300" dirty="0"/>
              <a:t>Florida can and does establish policies for additional protection of sensitive environmental areas</a:t>
            </a:r>
          </a:p>
        </p:txBody>
      </p:sp>
    </p:spTree>
    <p:extLst>
      <p:ext uri="{BB962C8B-B14F-4D97-AF65-F5344CB8AC3E}">
        <p14:creationId xmlns:p14="http://schemas.microsoft.com/office/powerpoint/2010/main" val="95443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556"/>
            <a:ext cx="9144000" cy="63344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E7CB5DA-589D-4AC9-9D9F-C65DCD5C9D7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512020"/>
            <a:ext cx="8915399" cy="126786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dirty="0"/>
              <a:t>Septic Tank and Drainfield</a:t>
            </a:r>
            <a:br>
              <a:rPr lang="en-US" altLang="en-US" sz="3200" dirty="0"/>
            </a:br>
            <a:r>
              <a:rPr lang="en-US" altLang="en-US" sz="3200" b="0" dirty="0"/>
              <a:t>(A Conventional OSTDS)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257925" y="6643688"/>
            <a:ext cx="28892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800"/>
              <a:t>http://www.epa.gov/owm/septic/pubs/homeowner_guide_long.pdf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5284" y="5903788"/>
            <a:ext cx="760303" cy="905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66296" y="64521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58328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68777-8A24-4971-9D0E-658DB3CB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B4774-1018-4C21-8B85-5CE46D5E656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3105EEF-824B-4250-9035-20FF9746A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9" y="1219200"/>
            <a:ext cx="7853952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1F40CE-C17F-4020-8961-2CBAC8977DFD}"/>
              </a:ext>
            </a:extLst>
          </p:cNvPr>
          <p:cNvSpPr/>
          <p:nvPr/>
        </p:nvSpPr>
        <p:spPr>
          <a:xfrm>
            <a:off x="533401" y="5377621"/>
            <a:ext cx="747725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Modern septic tanks are </a:t>
            </a:r>
            <a:r>
              <a:rPr lang="en-US" altLang="en-US" sz="2400" u="sng" dirty="0"/>
              <a:t>water tight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Collect solids and consume a third to half of biodegradable material (carbonaceous biochemical oxygen demand after 5 days[CBOD5])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2A39D-B50F-45D1-A8A1-1087D804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/>
              <a:t>How Do Septic Tanks Work?</a:t>
            </a:r>
          </a:p>
        </p:txBody>
      </p:sp>
    </p:spTree>
    <p:extLst>
      <p:ext uri="{BB962C8B-B14F-4D97-AF65-F5344CB8AC3E}">
        <p14:creationId xmlns:p14="http://schemas.microsoft.com/office/powerpoint/2010/main" val="308595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7D0DFC-78DE-4285-926F-CE7037E3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9B83-5D2E-4127-B7AE-7C1B49886B0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8006" name="Text Box 6">
            <a:extLst>
              <a:ext uri="{FF2B5EF4-FFF2-40B4-BE49-F238E27FC236}">
                <a16:creationId xmlns:a16="http://schemas.microsoft.com/office/drawing/2014/main" id="{A9882818-4828-41AE-9DB2-B345CB875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110288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</a:rPr>
              <a:t>Groundwater</a:t>
            </a:r>
          </a:p>
        </p:txBody>
      </p:sp>
      <p:sp>
        <p:nvSpPr>
          <p:cNvPr id="128007" name="Rectangle 7">
            <a:extLst>
              <a:ext uri="{FF2B5EF4-FFF2-40B4-BE49-F238E27FC236}">
                <a16:creationId xmlns:a16="http://schemas.microsoft.com/office/drawing/2014/main" id="{45354C81-F9BE-48A4-ACDF-616F73B2E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5688" y="1443340"/>
            <a:ext cx="9144000" cy="2362200"/>
          </a:xfrm>
          <a:solidFill>
            <a:schemeClr val="bg1"/>
          </a:solidFill>
        </p:spPr>
        <p:txBody>
          <a:bodyPr/>
          <a:lstStyle/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Liquid that comes from septic tank drains into soil</a:t>
            </a:r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Soil/Air/Water combination: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Removes/filters pathogens, suspended solids in the area above groundwater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Converts ammonia to nitrate (removes 10-50% of nitrogen)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pic>
        <p:nvPicPr>
          <p:cNvPr id="128016" name="Picture 16" descr="bio2side">
            <a:extLst>
              <a:ext uri="{FF2B5EF4-FFF2-40B4-BE49-F238E27FC236}">
                <a16:creationId xmlns:a16="http://schemas.microsoft.com/office/drawing/2014/main" id="{6A396B63-FE96-4DD2-8929-8000E5380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513"/>
            <a:ext cx="4872038" cy="25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12" name="Picture 12" descr="DCP_0494">
            <a:extLst>
              <a:ext uri="{FF2B5EF4-FFF2-40B4-BE49-F238E27FC236}">
                <a16:creationId xmlns:a16="http://schemas.microsoft.com/office/drawing/2014/main" id="{2CB0616C-C98D-41D4-9F12-3AC976A08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16930"/>
            <a:ext cx="4800600" cy="324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B36E33-25D4-4CCE-B737-A262F9418F0B}"/>
              </a:ext>
            </a:extLst>
          </p:cNvPr>
          <p:cNvSpPr txBox="1">
            <a:spLocks/>
          </p:cNvSpPr>
          <p:nvPr/>
        </p:nvSpPr>
        <p:spPr>
          <a:xfrm>
            <a:off x="457200" y="663576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kern="0" dirty="0"/>
              <a:t>How Does a </a:t>
            </a:r>
            <a:r>
              <a:rPr lang="en-US" kern="0" dirty="0" err="1"/>
              <a:t>Drainfield</a:t>
            </a:r>
            <a:r>
              <a:rPr lang="en-US" kern="0" dirty="0"/>
              <a:t> Work?</a:t>
            </a:r>
          </a:p>
        </p:txBody>
      </p:sp>
    </p:spTree>
    <p:extLst>
      <p:ext uri="{BB962C8B-B14F-4D97-AF65-F5344CB8AC3E}">
        <p14:creationId xmlns:p14="http://schemas.microsoft.com/office/powerpoint/2010/main" val="39191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38A7D2C-D8AC-43E0-869A-589729DF6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8" y="2339303"/>
            <a:ext cx="3080147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031E4918-D0FA-46D2-B951-CA4A3C02F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924" y="4051118"/>
            <a:ext cx="4932373" cy="108654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2 feet between bottom of drainfield and wet season water table required to provide air and soil treatment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6DE55494-F4C3-431B-AA06-1FBC2FD69ADA}"/>
              </a:ext>
            </a:extLst>
          </p:cNvPr>
          <p:cNvSpPr>
            <a:spLocks/>
          </p:cNvSpPr>
          <p:nvPr/>
        </p:nvSpPr>
        <p:spPr bwMode="auto">
          <a:xfrm>
            <a:off x="3544628" y="3774118"/>
            <a:ext cx="228600" cy="1407482"/>
          </a:xfrm>
          <a:prstGeom prst="rightBrace">
            <a:avLst>
              <a:gd name="adj1" fmla="val 31250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A44035F-4474-4ADC-BA39-D8FEF08A3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387" y="2595779"/>
            <a:ext cx="5313622" cy="74799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6 inch between top of </a:t>
            </a:r>
            <a:r>
              <a:rPr lang="en-US" altLang="en-US" sz="2200" dirty="0" err="1">
                <a:latin typeface="Arial" panose="020B0604020202020204" pitchFamily="34" charset="0"/>
              </a:rPr>
              <a:t>drainfield</a:t>
            </a:r>
            <a:r>
              <a:rPr lang="en-US" altLang="en-US" sz="2200" dirty="0">
                <a:latin typeface="Arial" panose="020B0604020202020204" pitchFamily="34" charset="0"/>
              </a:rPr>
              <a:t> and ground surface</a:t>
            </a: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BEE3D96A-BD5D-4667-823E-34AB2B498E4A}"/>
              </a:ext>
            </a:extLst>
          </p:cNvPr>
          <p:cNvSpPr>
            <a:spLocks/>
          </p:cNvSpPr>
          <p:nvPr/>
        </p:nvSpPr>
        <p:spPr bwMode="auto">
          <a:xfrm>
            <a:off x="3601778" y="2876550"/>
            <a:ext cx="228600" cy="400050"/>
          </a:xfrm>
          <a:prstGeom prst="rightBrace">
            <a:avLst>
              <a:gd name="adj1" fmla="val 14583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A437856D-7CE0-490C-946C-E5990D8E4FAB}"/>
              </a:ext>
            </a:extLst>
          </p:cNvPr>
          <p:cNvSpPr>
            <a:spLocks/>
          </p:cNvSpPr>
          <p:nvPr/>
        </p:nvSpPr>
        <p:spPr bwMode="auto">
          <a:xfrm>
            <a:off x="3601778" y="3371850"/>
            <a:ext cx="228600" cy="285750"/>
          </a:xfrm>
          <a:prstGeom prst="rightBrace">
            <a:avLst>
              <a:gd name="adj1" fmla="val 10417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34F62A4-D4CE-49AD-845D-2868F0409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251" y="3350497"/>
            <a:ext cx="5173549" cy="40944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200" dirty="0" err="1">
                <a:latin typeface="Arial" panose="020B0604020202020204" pitchFamily="34" charset="0"/>
              </a:rPr>
              <a:t>Drainfield</a:t>
            </a:r>
            <a:r>
              <a:rPr lang="en-US" altLang="en-US" sz="2200" dirty="0">
                <a:latin typeface="Arial" panose="020B0604020202020204" pitchFamily="34" charset="0"/>
              </a:rPr>
              <a:t> thickness (12 inch for gravel</a:t>
            </a:r>
            <a:r>
              <a:rPr lang="en-US" altLang="en-US" sz="18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BFD66F-6F3B-40C3-8A49-34D9AC37CDF3}"/>
              </a:ext>
            </a:extLst>
          </p:cNvPr>
          <p:cNvSpPr txBox="1">
            <a:spLocks/>
          </p:cNvSpPr>
          <p:nvPr/>
        </p:nvSpPr>
        <p:spPr>
          <a:xfrm>
            <a:off x="0" y="503133"/>
            <a:ext cx="9296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kern="0" dirty="0"/>
              <a:t>Modern </a:t>
            </a:r>
            <a:r>
              <a:rPr lang="en-US" kern="0" dirty="0" err="1"/>
              <a:t>Drainfield</a:t>
            </a:r>
            <a:r>
              <a:rPr lang="en-US" kern="0" dirty="0"/>
              <a:t> Design </a:t>
            </a:r>
            <a:r>
              <a:rPr lang="en-US" altLang="en-US" dirty="0"/>
              <a:t>Protects the Environment </a:t>
            </a:r>
            <a:endParaRPr lang="en-US" kern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374E6D-6B88-4107-9AEA-DD772BE66BD2}"/>
              </a:ext>
            </a:extLst>
          </p:cNvPr>
          <p:cNvSpPr/>
          <p:nvPr/>
        </p:nvSpPr>
        <p:spPr>
          <a:xfrm>
            <a:off x="635595" y="1749440"/>
            <a:ext cx="922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30000"/>
              </a:spcBef>
              <a:defRPr/>
            </a:pPr>
            <a:r>
              <a:rPr lang="en-US" altLang="en-US" sz="2400" dirty="0"/>
              <a:t>Separation to wet season water table important for treatment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4F567B-241F-4A6C-BBFB-4823E3F64437}"/>
              </a:ext>
            </a:extLst>
          </p:cNvPr>
          <p:cNvSpPr/>
          <p:nvPr/>
        </p:nvSpPr>
        <p:spPr>
          <a:xfrm>
            <a:off x="1676400" y="6146502"/>
            <a:ext cx="6553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39778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26&quot;&gt;&lt;property id=&quot;20148&quot; value=&quot;5&quot;/&gt;&lt;property id=&quot;20300&quot; value=&quot;Slide 1&quot;/&gt;&lt;property id=&quot;20307&quot; value=&quot;259&quot;/&gt;&lt;/object&gt;&lt;object type=&quot;3&quot; unique_id=&quot;10123&quot;&gt;&lt;property id=&quot;20148&quot; value=&quot;5&quot;/&gt;&lt;property id=&quot;20300&quot; value=&quot;Slide 2&quot;/&gt;&lt;property id=&quot;20307&quot; value=&quot;260&quot;/&gt;&lt;/object&gt;&lt;object type=&quot;3&quot; unique_id=&quot;10124&quot;&gt;&lt;property id=&quot;20148&quot; value=&quot;5&quot;/&gt;&lt;property id=&quot;20300&quot; value=&quot;Slide 4&quot;/&gt;&lt;property id=&quot;20307&quot; value=&quot;261&quot;/&gt;&lt;/object&gt;&lt;object type=&quot;3&quot; unique_id=&quot;10125&quot;&gt;&lt;property id=&quot;20148&quot; value=&quot;5&quot;/&gt;&lt;property id=&quot;20300&quot; value=&quot;Slide 5&quot;/&gt;&lt;property id=&quot;20307&quot; value=&quot;262&quot;/&gt;&lt;/object&gt;&lt;object type=&quot;3&quot; unique_id=&quot;10374&quot;&gt;&lt;property id=&quot;20148&quot; value=&quot;5&quot;/&gt;&lt;property id=&quot;20300&quot; value=&quot;Slide 3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CHP Template 2">
  <a:themeElements>
    <a:clrScheme name="intr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CHP Template 2 [Read-Only] [Compatibility Mode]" id="{20306112-CB46-453A-AB00-53256DBFFE31}" vid="{2E15D51F-EC11-48DA-9B26-67699135B66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0697D2EB6E7F4AAAA62B2E2A9F59BC" ma:contentTypeVersion="13" ma:contentTypeDescription="Create a new document." ma:contentTypeScope="" ma:versionID="c9f3ad14ce609d84c654d34ccd1ae1cd">
  <xsd:schema xmlns:xsd="http://www.w3.org/2001/XMLSchema" xmlns:xs="http://www.w3.org/2001/XMLSchema" xmlns:p="http://schemas.microsoft.com/office/2006/metadata/properties" xmlns:ns3="ab457f40-a06a-4b4c-b38a-0c91343afd6d" xmlns:ns4="e56bb89b-90e7-4a98-b37a-f293a4a93904" targetNamespace="http://schemas.microsoft.com/office/2006/metadata/properties" ma:root="true" ma:fieldsID="8cee105ee1377bf81c38df0f5228dbe3" ns3:_="" ns4:_="">
    <xsd:import namespace="ab457f40-a06a-4b4c-b38a-0c91343afd6d"/>
    <xsd:import namespace="e56bb89b-90e7-4a98-b37a-f293a4a939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57f40-a06a-4b4c-b38a-0c91343afd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bb89b-90e7-4a98-b37a-f293a4a93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C65903-D8B3-4424-A697-7A171B4E9E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57f40-a06a-4b4c-b38a-0c91343afd6d"/>
    <ds:schemaRef ds:uri="e56bb89b-90e7-4a98-b37a-f293a4a9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74B046-55B3-46EE-AE44-77B3EE19D9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ECC137-EF41-40E5-AEB9-147131CDC67A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ab457f40-a06a-4b4c-b38a-0c91343afd6d"/>
    <ds:schemaRef ds:uri="http://purl.org/dc/dcmitype/"/>
    <ds:schemaRef ds:uri="http://purl.org/dc/terms/"/>
    <ds:schemaRef ds:uri="http://schemas.openxmlformats.org/package/2006/metadata/core-properties"/>
    <ds:schemaRef ds:uri="e56bb89b-90e7-4a98-b37a-f293a4a939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DCHP Template 2</Template>
  <TotalTime>0</TotalTime>
  <Words>682</Words>
  <Application>Microsoft Office PowerPoint</Application>
  <PresentationFormat>On-screen Show (4:3)</PresentationFormat>
  <Paragraphs>139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Helvetica Neue</vt:lpstr>
      <vt:lpstr>Tahoma</vt:lpstr>
      <vt:lpstr>Times New Roman</vt:lpstr>
      <vt:lpstr>Trebuchet MS</vt:lpstr>
      <vt:lpstr>DCHP Template 2</vt:lpstr>
      <vt:lpstr>Overview of Onsite Sewage Treatment and Disposal Systems </vt:lpstr>
      <vt:lpstr>What is an OSTDS?</vt:lpstr>
      <vt:lpstr>Septic Systems and  “Advanced” Systems</vt:lpstr>
      <vt:lpstr>PowerPoint Presentation</vt:lpstr>
      <vt:lpstr>Modern OSTDS in Florida protect Public Health and the Environment</vt:lpstr>
      <vt:lpstr>Septic Tank and Drainfield (A Conventional OSTDS)</vt:lpstr>
      <vt:lpstr>How Do Septic Tanks Work?</vt:lpstr>
      <vt:lpstr>PowerPoint Presentation</vt:lpstr>
      <vt:lpstr>PowerPoint Presentation</vt:lpstr>
      <vt:lpstr>Mound As Alternative Drainfield</vt:lpstr>
      <vt:lpstr>PowerPoint Presentation</vt:lpstr>
      <vt:lpstr>Aerobic Treatment Unit (ATU)</vt:lpstr>
      <vt:lpstr>Performance-Based Treatment System (PBTS)</vt:lpstr>
      <vt:lpstr>PowerPoint Presentation</vt:lpstr>
      <vt:lpstr>Two-Stage Nitrogen Reduction Process  Example</vt:lpstr>
      <vt:lpstr>In-ground Nitrogen-Reducing Biofilter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2019-07-30T20:09:49Z</dcterms:created>
  <dcterms:modified xsi:type="dcterms:W3CDTF">2019-07-30T20:11:20Z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0x010100E80697D2EB6E7F4AAAA62B2E2A9F59BC</vt:lpwstr>
  </property>
</Properties>
</file>