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  <p:sldMasterId id="2147483693" r:id="rId2"/>
    <p:sldMasterId id="2147483695" r:id="rId3"/>
    <p:sldMasterId id="2147483691" r:id="rId4"/>
    <p:sldMasterId id="2147483694" r:id="rId5"/>
    <p:sldMasterId id="2147483751" r:id="rId6"/>
  </p:sldMasterIdLst>
  <p:notesMasterIdLst>
    <p:notesMasterId r:id="rId32"/>
  </p:notesMasterIdLst>
  <p:handoutMasterIdLst>
    <p:handoutMasterId r:id="rId33"/>
  </p:handoutMasterIdLst>
  <p:sldIdLst>
    <p:sldId id="372" r:id="rId7"/>
    <p:sldId id="476" r:id="rId8"/>
    <p:sldId id="485" r:id="rId9"/>
    <p:sldId id="486" r:id="rId10"/>
    <p:sldId id="404" r:id="rId11"/>
    <p:sldId id="445" r:id="rId12"/>
    <p:sldId id="473" r:id="rId13"/>
    <p:sldId id="475" r:id="rId14"/>
    <p:sldId id="434" r:id="rId15"/>
    <p:sldId id="478" r:id="rId16"/>
    <p:sldId id="484" r:id="rId17"/>
    <p:sldId id="479" r:id="rId18"/>
    <p:sldId id="453" r:id="rId19"/>
    <p:sldId id="459" r:id="rId20"/>
    <p:sldId id="464" r:id="rId21"/>
    <p:sldId id="465" r:id="rId22"/>
    <p:sldId id="490" r:id="rId23"/>
    <p:sldId id="487" r:id="rId24"/>
    <p:sldId id="481" r:id="rId25"/>
    <p:sldId id="271" r:id="rId26"/>
    <p:sldId id="472" r:id="rId27"/>
    <p:sldId id="482" r:id="rId28"/>
    <p:sldId id="488" r:id="rId29"/>
    <p:sldId id="491" r:id="rId30"/>
    <p:sldId id="489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CB3EE"/>
    <a:srgbClr val="5D9EED"/>
    <a:srgbClr val="5289F8"/>
    <a:srgbClr val="A7CBF7"/>
    <a:srgbClr val="FFD03B"/>
    <a:srgbClr val="167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9" autoAdjust="0"/>
    <p:restoredTop sz="89687" autoAdjust="0"/>
  </p:normalViewPr>
  <p:slideViewPr>
    <p:cSldViewPr>
      <p:cViewPr>
        <p:scale>
          <a:sx n="70" d="100"/>
          <a:sy n="70" d="100"/>
        </p:scale>
        <p:origin x="126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410" y="3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B991CFA-BB1A-4A52-816C-818092A220B5}" type="datetimeFigureOut">
              <a:rPr lang="en-US" smtClean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672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672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FDDAD27-E2FB-4AC5-A332-97D5BBFFE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7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589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589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28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589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589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EF754B-9B14-4721-AF46-57C6261BF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1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9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6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1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F754B-9B14-4721-AF46-57C6261BF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5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4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4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4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15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8748-C6E8-48F7-8EB8-7563435BF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71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3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37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37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98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3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5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3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2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754B-9B14-4721-AF46-57C6261BF1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6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16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822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0"/>
            <a:ext cx="2076450" cy="426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0"/>
            <a:ext cx="6076950" cy="426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00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46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97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96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62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144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61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6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984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109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57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8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946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953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682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65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990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05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435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099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28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991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99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43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951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048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68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957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935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274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54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65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131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4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536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0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22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58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418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733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29000"/>
            <a:ext cx="40386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60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53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543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81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359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2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458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39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0"/>
            <a:ext cx="2076450" cy="426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0"/>
            <a:ext cx="6076950" cy="426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836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702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84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81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33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64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82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76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07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58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39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89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10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24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93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4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429000"/>
            <a:ext cx="822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304800" y="2895600"/>
            <a:ext cx="8509000" cy="201613"/>
            <a:chOff x="192" y="1824"/>
            <a:chExt cx="5360" cy="127"/>
          </a:xfrm>
        </p:grpSpPr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>
              <a:off x="192" y="1824"/>
              <a:ext cx="1808" cy="127"/>
            </a:xfrm>
            <a:prstGeom prst="rect">
              <a:avLst/>
            </a:prstGeom>
            <a:solidFill>
              <a:srgbClr val="167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3744" y="1824"/>
              <a:ext cx="1808" cy="127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3" name="Rectangle 10"/>
            <p:cNvSpPr>
              <a:spLocks noChangeArrowheads="1"/>
            </p:cNvSpPr>
            <p:nvPr/>
          </p:nvSpPr>
          <p:spPr bwMode="auto">
            <a:xfrm>
              <a:off x="1968" y="1824"/>
              <a:ext cx="1808" cy="127"/>
            </a:xfrm>
            <a:prstGeom prst="rect">
              <a:avLst/>
            </a:prstGeom>
            <a:gradFill rotWithShape="1">
              <a:gsLst>
                <a:gs pos="0">
                  <a:srgbClr val="167180"/>
                </a:gs>
                <a:gs pos="100000">
                  <a:srgbClr val="FFD03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1828800" y="6324600"/>
            <a:ext cx="6477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dirty="0">
                <a:solidFill>
                  <a:srgbClr val="167180"/>
                </a:solidFill>
                <a:latin typeface="Arial" charset="0"/>
              </a:rPr>
              <a:t>To protect, promote and improve the health of all people in Florida through integrated state, county, and community efforts.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4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533400" y="3048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Tahoma" pitchFamily="34" charset="0"/>
              </a:rPr>
              <a:t>How to Use Navigation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22"/>
          <p:cNvGrpSpPr>
            <a:grpSpLocks/>
          </p:cNvGrpSpPr>
          <p:nvPr/>
        </p:nvGrpSpPr>
        <p:grpSpPr bwMode="auto">
          <a:xfrm rot="5400000">
            <a:off x="-3328193" y="3328193"/>
            <a:ext cx="6858000" cy="201613"/>
            <a:chOff x="192" y="1824"/>
            <a:chExt cx="5360" cy="127"/>
          </a:xfrm>
        </p:grpSpPr>
        <p:sp>
          <p:nvSpPr>
            <p:cNvPr id="2055" name="Rectangle 23"/>
            <p:cNvSpPr>
              <a:spLocks noChangeArrowheads="1"/>
            </p:cNvSpPr>
            <p:nvPr/>
          </p:nvSpPr>
          <p:spPr bwMode="auto">
            <a:xfrm>
              <a:off x="192" y="1824"/>
              <a:ext cx="1808" cy="127"/>
            </a:xfrm>
            <a:prstGeom prst="rect">
              <a:avLst/>
            </a:prstGeom>
            <a:solidFill>
              <a:srgbClr val="167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6" name="Rectangle 24"/>
            <p:cNvSpPr>
              <a:spLocks noChangeArrowheads="1"/>
            </p:cNvSpPr>
            <p:nvPr/>
          </p:nvSpPr>
          <p:spPr bwMode="auto">
            <a:xfrm>
              <a:off x="3744" y="1824"/>
              <a:ext cx="1808" cy="127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7" name="Rectangle 25"/>
            <p:cNvSpPr>
              <a:spLocks noChangeArrowheads="1"/>
            </p:cNvSpPr>
            <p:nvPr/>
          </p:nvSpPr>
          <p:spPr bwMode="auto">
            <a:xfrm>
              <a:off x="1968" y="1824"/>
              <a:ext cx="1808" cy="127"/>
            </a:xfrm>
            <a:prstGeom prst="rect">
              <a:avLst/>
            </a:prstGeom>
            <a:gradFill rotWithShape="1">
              <a:gsLst>
                <a:gs pos="0">
                  <a:srgbClr val="167180"/>
                </a:gs>
                <a:gs pos="100000">
                  <a:srgbClr val="FFD03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53" name="Line 26"/>
          <p:cNvSpPr>
            <a:spLocks noChangeShapeType="1"/>
          </p:cNvSpPr>
          <p:nvPr/>
        </p:nvSpPr>
        <p:spPr bwMode="auto">
          <a:xfrm>
            <a:off x="457200" y="1143000"/>
            <a:ext cx="8077200" cy="0"/>
          </a:xfrm>
          <a:prstGeom prst="line">
            <a:avLst/>
          </a:prstGeom>
          <a:noFill/>
          <a:ln w="19050">
            <a:solidFill>
              <a:srgbClr val="1671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054" name="Picture 28" descr="DOH_Brand_NavSlide_SelfPace_Tex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8186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4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Tahoma" pitchFamily="34" charset="0"/>
              </a:rPr>
              <a:t>How to Use Navigation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5400000">
            <a:off x="-3328193" y="3328193"/>
            <a:ext cx="6858000" cy="201613"/>
            <a:chOff x="192" y="1824"/>
            <a:chExt cx="5360" cy="127"/>
          </a:xfrm>
        </p:grpSpPr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192" y="1824"/>
              <a:ext cx="1808" cy="127"/>
            </a:xfrm>
            <a:prstGeom prst="rect">
              <a:avLst/>
            </a:prstGeom>
            <a:solidFill>
              <a:srgbClr val="167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0" name="Rectangle 7"/>
            <p:cNvSpPr>
              <a:spLocks noChangeArrowheads="1"/>
            </p:cNvSpPr>
            <p:nvPr/>
          </p:nvSpPr>
          <p:spPr bwMode="auto">
            <a:xfrm>
              <a:off x="3744" y="1824"/>
              <a:ext cx="1808" cy="127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1968" y="1824"/>
              <a:ext cx="1808" cy="127"/>
            </a:xfrm>
            <a:prstGeom prst="rect">
              <a:avLst/>
            </a:prstGeom>
            <a:gradFill rotWithShape="1">
              <a:gsLst>
                <a:gs pos="0">
                  <a:srgbClr val="167180"/>
                </a:gs>
                <a:gs pos="100000">
                  <a:srgbClr val="FFD03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457200" y="1143000"/>
            <a:ext cx="8077200" cy="0"/>
          </a:xfrm>
          <a:prstGeom prst="line">
            <a:avLst/>
          </a:prstGeom>
          <a:noFill/>
          <a:ln w="19050">
            <a:solidFill>
              <a:srgbClr val="1671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10" descr="DOH_Brand_NavSlide_ContPlay_Tex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84938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00" name="Line 13"/>
          <p:cNvSpPr>
            <a:spLocks noChangeShapeType="1"/>
          </p:cNvSpPr>
          <p:nvPr/>
        </p:nvSpPr>
        <p:spPr bwMode="auto">
          <a:xfrm>
            <a:off x="457200" y="1295400"/>
            <a:ext cx="8077200" cy="0"/>
          </a:xfrm>
          <a:prstGeom prst="line">
            <a:avLst/>
          </a:prstGeom>
          <a:noFill/>
          <a:ln w="19050">
            <a:solidFill>
              <a:srgbClr val="1671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22"/>
          <p:cNvGrpSpPr>
            <a:grpSpLocks/>
          </p:cNvGrpSpPr>
          <p:nvPr/>
        </p:nvGrpSpPr>
        <p:grpSpPr bwMode="auto">
          <a:xfrm rot="5400000">
            <a:off x="-3328193" y="3328193"/>
            <a:ext cx="6858000" cy="201613"/>
            <a:chOff x="192" y="1824"/>
            <a:chExt cx="5360" cy="127"/>
          </a:xfrm>
        </p:grpSpPr>
        <p:sp>
          <p:nvSpPr>
            <p:cNvPr id="4103" name="Rectangle 23"/>
            <p:cNvSpPr>
              <a:spLocks noChangeArrowheads="1"/>
            </p:cNvSpPr>
            <p:nvPr/>
          </p:nvSpPr>
          <p:spPr bwMode="auto">
            <a:xfrm>
              <a:off x="192" y="1824"/>
              <a:ext cx="1808" cy="127"/>
            </a:xfrm>
            <a:prstGeom prst="rect">
              <a:avLst/>
            </a:prstGeom>
            <a:solidFill>
              <a:srgbClr val="167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4" name="Rectangle 24"/>
            <p:cNvSpPr>
              <a:spLocks noChangeArrowheads="1"/>
            </p:cNvSpPr>
            <p:nvPr/>
          </p:nvSpPr>
          <p:spPr bwMode="auto">
            <a:xfrm>
              <a:off x="3744" y="1824"/>
              <a:ext cx="1808" cy="127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5" name="Rectangle 25"/>
            <p:cNvSpPr>
              <a:spLocks noChangeArrowheads="1"/>
            </p:cNvSpPr>
            <p:nvPr/>
          </p:nvSpPr>
          <p:spPr bwMode="auto">
            <a:xfrm>
              <a:off x="1968" y="1824"/>
              <a:ext cx="1808" cy="127"/>
            </a:xfrm>
            <a:prstGeom prst="rect">
              <a:avLst/>
            </a:prstGeom>
            <a:gradFill rotWithShape="1">
              <a:gsLst>
                <a:gs pos="0">
                  <a:srgbClr val="167180"/>
                </a:gs>
                <a:gs pos="100000">
                  <a:srgbClr val="FFD03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0000"/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4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429000"/>
            <a:ext cx="822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04800" y="2895600"/>
            <a:ext cx="8509000" cy="201613"/>
            <a:chOff x="192" y="1824"/>
            <a:chExt cx="5360" cy="127"/>
          </a:xfrm>
        </p:grpSpPr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192" y="1824"/>
              <a:ext cx="1808" cy="127"/>
            </a:xfrm>
            <a:prstGeom prst="rect">
              <a:avLst/>
            </a:prstGeom>
            <a:solidFill>
              <a:srgbClr val="167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8" name="Rectangle 6"/>
            <p:cNvSpPr>
              <a:spLocks noChangeArrowheads="1"/>
            </p:cNvSpPr>
            <p:nvPr/>
          </p:nvSpPr>
          <p:spPr bwMode="auto">
            <a:xfrm>
              <a:off x="3744" y="1824"/>
              <a:ext cx="1808" cy="127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1968" y="1824"/>
              <a:ext cx="1808" cy="127"/>
            </a:xfrm>
            <a:prstGeom prst="rect">
              <a:avLst/>
            </a:prstGeom>
            <a:gradFill rotWithShape="1">
              <a:gsLst>
                <a:gs pos="0">
                  <a:srgbClr val="167180"/>
                </a:gs>
                <a:gs pos="100000">
                  <a:srgbClr val="FFD03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828800" y="6324600"/>
            <a:ext cx="6477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dirty="0">
                <a:solidFill>
                  <a:srgbClr val="167180"/>
                </a:solidFill>
                <a:latin typeface="Arial" charset="0"/>
              </a:rPr>
              <a:t>To protect, promote and improve the health of all people in Florida through integrated state, county, and community efforts.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00" name="Line 13"/>
          <p:cNvSpPr>
            <a:spLocks noChangeShapeType="1"/>
          </p:cNvSpPr>
          <p:nvPr/>
        </p:nvSpPr>
        <p:spPr bwMode="auto">
          <a:xfrm>
            <a:off x="457200" y="1295400"/>
            <a:ext cx="8077200" cy="0"/>
          </a:xfrm>
          <a:prstGeom prst="line">
            <a:avLst/>
          </a:prstGeom>
          <a:noFill/>
          <a:ln w="19050">
            <a:solidFill>
              <a:srgbClr val="1671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22"/>
          <p:cNvGrpSpPr>
            <a:grpSpLocks/>
          </p:cNvGrpSpPr>
          <p:nvPr/>
        </p:nvGrpSpPr>
        <p:grpSpPr bwMode="auto">
          <a:xfrm rot="5400000">
            <a:off x="-3328193" y="3328193"/>
            <a:ext cx="6858000" cy="201613"/>
            <a:chOff x="192" y="1824"/>
            <a:chExt cx="5360" cy="127"/>
          </a:xfrm>
        </p:grpSpPr>
        <p:sp>
          <p:nvSpPr>
            <p:cNvPr id="4103" name="Rectangle 23"/>
            <p:cNvSpPr>
              <a:spLocks noChangeArrowheads="1"/>
            </p:cNvSpPr>
            <p:nvPr/>
          </p:nvSpPr>
          <p:spPr bwMode="auto">
            <a:xfrm>
              <a:off x="192" y="1824"/>
              <a:ext cx="1808" cy="127"/>
            </a:xfrm>
            <a:prstGeom prst="rect">
              <a:avLst/>
            </a:prstGeom>
            <a:solidFill>
              <a:srgbClr val="167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4" name="Rectangle 24"/>
            <p:cNvSpPr>
              <a:spLocks noChangeArrowheads="1"/>
            </p:cNvSpPr>
            <p:nvPr/>
          </p:nvSpPr>
          <p:spPr bwMode="auto">
            <a:xfrm>
              <a:off x="3744" y="1824"/>
              <a:ext cx="1808" cy="127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5" name="Rectangle 25"/>
            <p:cNvSpPr>
              <a:spLocks noChangeArrowheads="1"/>
            </p:cNvSpPr>
            <p:nvPr/>
          </p:nvSpPr>
          <p:spPr bwMode="auto">
            <a:xfrm>
              <a:off x="1968" y="1824"/>
              <a:ext cx="1808" cy="127"/>
            </a:xfrm>
            <a:prstGeom prst="rect">
              <a:avLst/>
            </a:prstGeom>
            <a:gradFill rotWithShape="1">
              <a:gsLst>
                <a:gs pos="0">
                  <a:srgbClr val="167180"/>
                </a:gs>
                <a:gs pos="100000">
                  <a:srgbClr val="FFD03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14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0000"/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health.gov/environmental-health/aquatic-toxins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dep.gov/AlgalBlo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B20514-A369-4BC2-A36F-A4A390D4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80" y="502951"/>
            <a:ext cx="8607613" cy="914391"/>
          </a:xfrm>
        </p:spPr>
        <p:txBody>
          <a:bodyPr/>
          <a:lstStyle/>
          <a:p>
            <a:r>
              <a:rPr lang="en-US" sz="3600" b="0" dirty="0"/>
              <a:t>Cyanobacteria Blooms and their Toxins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ADE47-822C-4DC6-AC48-7B465BCD7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28" y="2148854"/>
            <a:ext cx="8961072" cy="1588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8243CB-C030-4E1C-995C-00334E40F4ED}"/>
              </a:ext>
            </a:extLst>
          </p:cNvPr>
          <p:cNvSpPr/>
          <p:nvPr/>
        </p:nvSpPr>
        <p:spPr>
          <a:xfrm>
            <a:off x="365806" y="5257780"/>
            <a:ext cx="7223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j-lt"/>
              </a:rPr>
              <a:t>Kendra F. Goff, PhD, DABT, CPM, CEHP</a:t>
            </a:r>
          </a:p>
          <a:p>
            <a:r>
              <a:rPr lang="en-US" sz="2200" dirty="0">
                <a:latin typeface="+mj-lt"/>
              </a:rPr>
              <a:t>Chief &amp; </a:t>
            </a:r>
            <a:r>
              <a:rPr lang="en-US" sz="2200" dirty="0"/>
              <a:t>State Toxicologist</a:t>
            </a: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Bureau of Environmental Health</a:t>
            </a:r>
          </a:p>
          <a:p>
            <a:r>
              <a:rPr lang="en-US" sz="2200" dirty="0">
                <a:latin typeface="+mj-lt"/>
              </a:rPr>
              <a:t>Florida Department of Health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8D283-FF44-40D6-9B04-314ED0A2973D}"/>
              </a:ext>
            </a:extLst>
          </p:cNvPr>
          <p:cNvSpPr txBox="1"/>
          <p:nvPr/>
        </p:nvSpPr>
        <p:spPr>
          <a:xfrm>
            <a:off x="2641917" y="3789847"/>
            <a:ext cx="4043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CAN I SWIM?</a:t>
            </a:r>
          </a:p>
        </p:txBody>
      </p:sp>
    </p:spTree>
    <p:extLst>
      <p:ext uri="{BB962C8B-B14F-4D97-AF65-F5344CB8AC3E}">
        <p14:creationId xmlns:p14="http://schemas.microsoft.com/office/powerpoint/2010/main" val="15576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4AA9557-1281-4595-8A88-CDF08707D0B3}"/>
              </a:ext>
            </a:extLst>
          </p:cNvPr>
          <p:cNvSpPr txBox="1">
            <a:spLocks/>
          </p:cNvSpPr>
          <p:nvPr/>
        </p:nvSpPr>
        <p:spPr>
          <a:xfrm>
            <a:off x="274367" y="320075"/>
            <a:ext cx="8595266" cy="10058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Challenges to Evaluating Health 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E86AB-DDB1-4734-8750-72F4ED6597F7}"/>
              </a:ext>
            </a:extLst>
          </p:cNvPr>
          <p:cNvSpPr txBox="1"/>
          <p:nvPr/>
        </p:nvSpPr>
        <p:spPr>
          <a:xfrm>
            <a:off x="365806" y="1691659"/>
            <a:ext cx="80009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Limited understanding of exposure dose from some exposure pathways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Symptoms not specific to harmful algal bloom (HAB) exposures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FDA approved clinical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laboratory tests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exposure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Health care professionals lack expertise in HAB-related illnesses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56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91F2-9454-4F2E-ACAA-018D098F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67" y="228636"/>
            <a:ext cx="8595265" cy="685764"/>
          </a:xfrm>
        </p:spPr>
        <p:txBody>
          <a:bodyPr/>
          <a:lstStyle/>
          <a:p>
            <a:r>
              <a:rPr lang="en-US" sz="3600" b="0" dirty="0">
                <a:solidFill>
                  <a:srgbClr val="000000"/>
                </a:solidFill>
              </a:rPr>
              <a:t>Challenges to Evaluating Health Impacts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ACE15-1725-48A0-AE5D-BA7D8E3A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91659"/>
            <a:ext cx="8229600" cy="4343400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Migration of people in and out of affected areas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  <a:cs typeface="Arial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cs typeface="Arial" charset="0"/>
              </a:rPr>
              <a:t>Scarcity of</a:t>
            </a:r>
            <a:r>
              <a:rPr lang="en-US" sz="2400" dirty="0">
                <a:solidFill>
                  <a:srgbClr val="000000"/>
                </a:solidFill>
              </a:rPr>
              <a:t> air monitoring data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sz="2400" kern="1200" dirty="0">
              <a:solidFill>
                <a:srgbClr val="000000"/>
              </a:solidFill>
              <a:cs typeface="Arial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cs typeface="Arial" charset="0"/>
              </a:rPr>
              <a:t>Expense and time of </a:t>
            </a:r>
            <a:r>
              <a:rPr lang="en-US" sz="2400" dirty="0">
                <a:solidFill>
                  <a:srgbClr val="000000"/>
                </a:solidFill>
              </a:rPr>
              <a:t>conducting long-term, human health studies</a:t>
            </a:r>
          </a:p>
          <a:p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C727ACD-F203-4D8F-BC79-7AB681896896}"/>
              </a:ext>
            </a:extLst>
          </p:cNvPr>
          <p:cNvSpPr txBox="1">
            <a:spLocks/>
          </p:cNvSpPr>
          <p:nvPr/>
        </p:nvSpPr>
        <p:spPr bwMode="auto">
          <a:xfrm>
            <a:off x="640123" y="914399"/>
            <a:ext cx="7680876" cy="59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0000"/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400" kern="0"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9133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45" y="594391"/>
            <a:ext cx="8046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latin typeface="+mn-lt"/>
              </a:rPr>
              <a:t>Animal Illness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3ECDD-7EE9-4681-9B2F-CFDC06E03DD1}"/>
              </a:ext>
            </a:extLst>
          </p:cNvPr>
          <p:cNvSpPr txBox="1"/>
          <p:nvPr/>
        </p:nvSpPr>
        <p:spPr>
          <a:xfrm>
            <a:off x="457245" y="1508781"/>
            <a:ext cx="85038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We know at higher exposure levels, cyanotoxins are poisonous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Animal morbidity and mortality is documented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Animals (i.e.: dogs, livestock) drink raw surface water, eat “non-food” items such as surface scums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Illness presentation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acute vomiting, diarrhea, severe thrombocytopenia, elevated alanine aminotransferase and hemorrhage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F410-4ED7-7E40-8334-B897BC35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DOH Provides Public Health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E931-6969-0848-B1E8-944B8C90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79" y="1691659"/>
            <a:ext cx="8229600" cy="4343400"/>
          </a:xfrm>
        </p:spPr>
        <p:txBody>
          <a:bodyPr/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Provides educational material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Provides presentations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Talks to citizens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Talks to health care providers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Attends community events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Has signage and rack cards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Provides alerts &amp; press releases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2B2C-6A8E-437D-BF04-61B57440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60" y="387945"/>
            <a:ext cx="8229600" cy="914400"/>
          </a:xfrm>
        </p:spPr>
        <p:txBody>
          <a:bodyPr/>
          <a:lstStyle/>
          <a:p>
            <a:r>
              <a:rPr lang="en-US" sz="3600" b="0" dirty="0"/>
              <a:t>Cyanobacteria/Blue-Green Signage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7EB10-6555-451F-B791-7BABE02D1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19" y="1417341"/>
            <a:ext cx="3347002" cy="5109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D3A9BD-1737-47B2-98F2-C9E0E184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45" y="1421808"/>
            <a:ext cx="3347002" cy="5093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E2D2EB-FD52-446E-B180-3FF992240440}"/>
              </a:ext>
            </a:extLst>
          </p:cNvPr>
          <p:cNvSpPr/>
          <p:nvPr/>
        </p:nvSpPr>
        <p:spPr>
          <a:xfrm>
            <a:off x="1471715" y="6537939"/>
            <a:ext cx="66388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http://ww11.doh.state.fl.us/comm/_partners/aquatic_toxins_swim_it_shore_it/</a:t>
            </a:r>
          </a:p>
        </p:txBody>
      </p:sp>
    </p:spTree>
    <p:extLst>
      <p:ext uri="{BB962C8B-B14F-4D97-AF65-F5344CB8AC3E}">
        <p14:creationId xmlns:p14="http://schemas.microsoft.com/office/powerpoint/2010/main" val="25868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FE9D-D8E0-4923-9A85-96D0CB6D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Caution Signs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E4F71-AA85-4A40-9643-259D852F8E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96" y="162974"/>
            <a:ext cx="694019" cy="105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A301F-8256-4992-A7AB-1508E40CC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53" y="162974"/>
            <a:ext cx="694019" cy="1056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E6D64-41FE-4788-B692-2FD80ADE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89" y="1691659"/>
            <a:ext cx="8229600" cy="4526278"/>
          </a:xfrm>
        </p:spPr>
        <p:txBody>
          <a:bodyPr/>
          <a:lstStyle/>
          <a:p>
            <a:pPr lvl="0"/>
            <a:r>
              <a:rPr lang="en-US" sz="2800" dirty="0"/>
              <a:t> “If you see algae, stay out of the water”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Placed at beginning of season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Removed at the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Placed where public may contact HABs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Locations chosen with local partners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77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FE9D-D8E0-4923-9A85-96D0CB6D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Health Alert 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6436C-B277-4E4C-972F-8FB2F60C78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37032"/>
            <a:ext cx="774377" cy="118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34F1D-4E93-48A5-B737-538CD2D49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70" y="65316"/>
            <a:ext cx="774377" cy="1182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06BC4-F5CC-444E-AA23-3F8D298A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252"/>
            <a:ext cx="8229600" cy="5029165"/>
          </a:xfrm>
        </p:spPr>
        <p:txBody>
          <a:bodyPr/>
          <a:lstStyle/>
          <a:p>
            <a:pPr lvl="0"/>
            <a:r>
              <a:rPr lang="en-US" sz="2800" dirty="0"/>
              <a:t>Data driven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 decision whether to use </a:t>
            </a:r>
          </a:p>
          <a:p>
            <a:pPr lvl="0"/>
            <a:r>
              <a:rPr lang="en-US" sz="2800" dirty="0"/>
              <a:t>Uses laboratory-certified data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Trigger is the presence of toxins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Negative toxin tests triggers removal</a:t>
            </a:r>
          </a:p>
          <a:p>
            <a:pPr lvl="0"/>
            <a:r>
              <a:rPr lang="en-US" sz="2800" dirty="0"/>
              <a:t>More messaging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 CHD website alert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Press release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Health Alert </a:t>
            </a:r>
            <a:r>
              <a:rPr lang="en-US" dirty="0"/>
              <a:t>signage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4774-8234-4A5D-92B0-34EA4043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Caution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939F-DB96-4FDD-A007-FBE36668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Consistent statewide approach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Real-time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Posted at public access points where blooms are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Not reliant on toxin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Easy to understand, clear message</a:t>
            </a:r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8FB83-6521-4D01-BE02-9F6841FEB9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96" y="162974"/>
            <a:ext cx="694019" cy="1056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AB6C4-08AC-4BF5-80CE-96A4470EA7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53" y="162974"/>
            <a:ext cx="694019" cy="105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411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D848-620A-403C-8DD8-D09103CF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Partner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F4F4-0836-40B1-82B3-26F66527C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DOH HAB website - </a:t>
            </a:r>
            <a:r>
              <a:rPr lang="en-US" sz="2800" dirty="0">
                <a:hlinkClick r:id="rId3"/>
              </a:rPr>
              <a:t>http://www.floridahealth.gov/environmental-health/aquatic-toxins/index.html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DEP is developing a website where state partners can share water quality information with the public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1E8F-3322-4D23-A13B-7FBD6C19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Florida Healthy Beaches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FBB8-7F68-416F-8689-7FEA87E7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600200"/>
            <a:ext cx="8778144" cy="4343400"/>
          </a:xfrm>
        </p:spPr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Provides water quality monitoring of </a:t>
            </a:r>
            <a:r>
              <a:rPr kumimoji="1" lang="en-US" sz="2400" u="sng" kern="1200" dirty="0">
                <a:latin typeface="Arial" panose="020B0604020202020204" pitchFamily="34" charset="0"/>
                <a:cs typeface="Arial" panose="020B0604020202020204" pitchFamily="34" charset="0"/>
              </a:rPr>
              <a:t>saltwater and brackish </a:t>
            </a:r>
            <a:r>
              <a:rPr kumimoji="1"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beaches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enterococci (fecal bacteria) as water quality indicator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400" dirty="0"/>
              <a:t>If bacteria levels are above the beach action value (BAV), an advisory is issued. Sign is placed on beach.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400" dirty="0"/>
              <a:t>Remove sign when bacterial levels decrease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2400" dirty="0"/>
              <a:t>Monitors/collect samples in 30 coastal counties for 220 beaches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</a:pPr>
            <a:endParaRPr lang="en-US" sz="2400" i="1" dirty="0"/>
          </a:p>
          <a:p>
            <a:pPr marL="0" indent="0" eaLnBrk="1" fontAlgn="auto" hangingPunct="1">
              <a:spcAft>
                <a:spcPts val="0"/>
              </a:spcAft>
              <a:buClrTx/>
              <a:buSzTx/>
            </a:pPr>
            <a:r>
              <a:rPr lang="en-US" sz="2400" i="1" dirty="0"/>
              <a:t>Different from cyanobacteria which is a freshwater organism monitored/sampled by DEP.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400" dirty="0"/>
          </a:p>
          <a:p>
            <a:pPr lvl="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US" sz="2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4AA9557-1281-4595-8A88-CDF08707D0B3}"/>
              </a:ext>
            </a:extLst>
          </p:cNvPr>
          <p:cNvSpPr txBox="1">
            <a:spLocks/>
          </p:cNvSpPr>
          <p:nvPr/>
        </p:nvSpPr>
        <p:spPr>
          <a:xfrm>
            <a:off x="274367" y="685830"/>
            <a:ext cx="8595266" cy="6400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3600" b="0" kern="0" dirty="0"/>
              <a:t>What is the Department’s Role?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E86AB-DDB1-4734-8750-72F4ED6597F7}"/>
              </a:ext>
            </a:extLst>
          </p:cNvPr>
          <p:cNvSpPr txBox="1"/>
          <p:nvPr/>
        </p:nvSpPr>
        <p:spPr>
          <a:xfrm>
            <a:off x="908999" y="2560617"/>
            <a:ext cx="675056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Evaluation of Human Health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Surveillance of Human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Education of Health Care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Outreach to the Public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D338C-B51B-4AB0-85D7-B0F9F1FC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17" y="4545953"/>
            <a:ext cx="3291804" cy="1830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46EB9-4AB4-41BC-9ED5-EC4723340E99}"/>
              </a:ext>
            </a:extLst>
          </p:cNvPr>
          <p:cNvSpPr txBox="1"/>
          <p:nvPr/>
        </p:nvSpPr>
        <p:spPr>
          <a:xfrm>
            <a:off x="861528" y="1396773"/>
            <a:ext cx="7260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“To Protect, Promote and Improve the health</a:t>
            </a:r>
          </a:p>
          <a:p>
            <a:pPr algn="ctr"/>
            <a:r>
              <a:rPr lang="en-US" sz="2800" dirty="0">
                <a:latin typeface="+mj-lt"/>
              </a:rPr>
              <a:t> of all people in Florida”</a:t>
            </a:r>
          </a:p>
        </p:txBody>
      </p:sp>
    </p:spTree>
    <p:extLst>
      <p:ext uri="{BB962C8B-B14F-4D97-AF65-F5344CB8AC3E}">
        <p14:creationId xmlns:p14="http://schemas.microsoft.com/office/powerpoint/2010/main" val="40209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/>
              <a:t>Fecal Bacteria Signage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E6E60-E423-495D-8ABE-FBBC0DAB6D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5791"/>
            <a:ext cx="2636544" cy="47434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5791"/>
            <a:ext cx="2717004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D175-D22F-43A9-A7D1-6E8FF132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Appropriation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396-80F1-48BD-B27C-7F8369DCB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Appropriated $650,000 on July 1, 2019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DOH will: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Fund research on health impacts from algal toxins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Directly contract with universities through exempt procurement process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DOH contacted universities last week of July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Applications sent week of August 1; Deadline August 30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Scoring and contract execution in early September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Request for recurring funding in new legislative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2E19-CCB4-4809-85C3-7112514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Research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18684-4040-4199-8E38-E9DEC0E3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600200"/>
            <a:ext cx="8686705" cy="4754848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Prevention</a:t>
            </a:r>
            <a:r>
              <a:rPr lang="en-US" sz="2400" dirty="0"/>
              <a:t>: Focus on prevention of impacts from exposure to HAB toxins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Treatment</a:t>
            </a:r>
            <a:r>
              <a:rPr lang="en-US" sz="2400" dirty="0"/>
              <a:t>: Focus on improved treatment of impacts from exposure to HAB toxins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Health Disparities</a:t>
            </a:r>
            <a:r>
              <a:rPr lang="en-US" sz="2400" dirty="0"/>
              <a:t>: Contribute to reduction of impacts from exposure to HAB toxins resulting from health disparities due to race, ethnicity, or income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Screening</a:t>
            </a:r>
            <a:r>
              <a:rPr lang="en-US" sz="2400" dirty="0"/>
              <a:t>: Improve screening accuracy, detect high-risk subgroups, and/or improve implementation of screening program to increase early detection or prevention of HAB-related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4864-AFC4-48C8-8383-7B1E0BB2B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1508781"/>
            <a:ext cx="7772400" cy="841375"/>
          </a:xfrm>
        </p:spPr>
        <p:txBody>
          <a:bodyPr/>
          <a:lstStyle/>
          <a:p>
            <a:r>
              <a:rPr lang="en-US" dirty="0"/>
              <a:t>So, can you swim?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A3982-2BDD-406B-9D7D-DDD97F6F2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83" y="2552700"/>
            <a:ext cx="8138071" cy="1752600"/>
          </a:xfrm>
        </p:spPr>
        <p:txBody>
          <a:bodyPr/>
          <a:lstStyle/>
          <a:p>
            <a:r>
              <a:rPr lang="en-US" dirty="0"/>
              <a:t>The answer is …</a:t>
            </a:r>
          </a:p>
          <a:p>
            <a:r>
              <a:rPr lang="en-US" sz="2400" dirty="0"/>
              <a:t>Yes….If the water is free of blooms; no caution sign</a:t>
            </a:r>
          </a:p>
          <a:p>
            <a:r>
              <a:rPr lang="en-US" sz="2400" dirty="0"/>
              <a:t>No….If the blooms are visible; caution sign</a:t>
            </a:r>
          </a:p>
          <a:p>
            <a:endParaRPr lang="en-US" sz="2400" dirty="0"/>
          </a:p>
          <a:p>
            <a:r>
              <a:rPr lang="en-US" sz="2400" dirty="0"/>
              <a:t>Check </a:t>
            </a:r>
            <a:r>
              <a:rPr lang="en-US" sz="2400" dirty="0">
                <a:hlinkClick r:id="rId3"/>
              </a:rPr>
              <a:t>https://floridadep.gov/AlgalBloom</a:t>
            </a:r>
            <a:r>
              <a:rPr lang="en-US" sz="2400" dirty="0"/>
              <a:t> for status</a:t>
            </a:r>
          </a:p>
          <a:p>
            <a:endParaRPr lang="en-US" sz="2800" b="1" dirty="0"/>
          </a:p>
          <a:p>
            <a:r>
              <a:rPr lang="en-US" sz="2800" b="1" dirty="0"/>
              <a:t>“If you see algae, stay out of the water”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71BCF9-5B4D-4861-8D51-494FBE55DA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799193" y="1325903"/>
            <a:ext cx="3545613" cy="5394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9112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0AF38A-D760-436D-B04E-10C64A99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20713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F86B72-B1EB-4872-9DA2-B4B99234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34829"/>
            <a:ext cx="8000954" cy="1752600"/>
          </a:xfrm>
        </p:spPr>
        <p:txBody>
          <a:bodyPr/>
          <a:lstStyle/>
          <a:p>
            <a:r>
              <a:rPr lang="en-US" sz="2400" dirty="0"/>
              <a:t>Dr. Kendra Goff</a:t>
            </a:r>
          </a:p>
          <a:p>
            <a:r>
              <a:rPr lang="en-US" sz="2400" dirty="0"/>
              <a:t>Bureau Chief &amp; State Toxicologist </a:t>
            </a:r>
          </a:p>
          <a:p>
            <a:r>
              <a:rPr lang="en-US" sz="2400" dirty="0"/>
              <a:t>Bureau of Environmental Health</a:t>
            </a:r>
          </a:p>
          <a:p>
            <a:r>
              <a:rPr lang="en-US" sz="2400" dirty="0"/>
              <a:t>Florida Department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193A74-69D5-4953-B39A-B69B961AED8D}"/>
              </a:ext>
            </a:extLst>
          </p:cNvPr>
          <p:cNvGrpSpPr/>
          <p:nvPr/>
        </p:nvGrpSpPr>
        <p:grpSpPr>
          <a:xfrm>
            <a:off x="603818" y="1565048"/>
            <a:ext cx="7900059" cy="4154487"/>
            <a:chOff x="603818" y="1565048"/>
            <a:chExt cx="7900059" cy="41544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55847E-14D9-4F9C-B8DF-42BDF03DA02B}"/>
                </a:ext>
              </a:extLst>
            </p:cNvPr>
            <p:cNvSpPr/>
            <p:nvPr/>
          </p:nvSpPr>
          <p:spPr>
            <a:xfrm>
              <a:off x="603818" y="2885313"/>
              <a:ext cx="3414883" cy="2738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EAF54E-F39F-4E7D-B2B6-AFCF8E116970}"/>
                </a:ext>
              </a:extLst>
            </p:cNvPr>
            <p:cNvSpPr/>
            <p:nvPr/>
          </p:nvSpPr>
          <p:spPr>
            <a:xfrm>
              <a:off x="5170527" y="2910860"/>
              <a:ext cx="3333350" cy="2738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9866601E-C084-47CF-9A50-FEB88DE745EB}"/>
                </a:ext>
              </a:extLst>
            </p:cNvPr>
            <p:cNvSpPr/>
            <p:nvPr/>
          </p:nvSpPr>
          <p:spPr>
            <a:xfrm>
              <a:off x="4164861" y="4122073"/>
              <a:ext cx="859505" cy="304800"/>
            </a:xfrm>
            <a:prstGeom prst="leftRightArrow">
              <a:avLst/>
            </a:prstGeom>
            <a:solidFill>
              <a:srgbClr val="6BA42C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BA42C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3031A8-0AE9-4E7B-9555-73EDC634C66A}"/>
                </a:ext>
              </a:extLst>
            </p:cNvPr>
            <p:cNvGrpSpPr/>
            <p:nvPr/>
          </p:nvGrpSpPr>
          <p:grpSpPr>
            <a:xfrm>
              <a:off x="2667791" y="1565048"/>
              <a:ext cx="3884612" cy="1345811"/>
              <a:chOff x="2667791" y="1565048"/>
              <a:chExt cx="3884612" cy="134581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47972CA-A10E-49EE-938B-1D9DE48DEB74}"/>
                  </a:ext>
                </a:extLst>
              </p:cNvPr>
              <p:cNvGrpSpPr/>
              <p:nvPr/>
            </p:nvGrpSpPr>
            <p:grpSpPr>
              <a:xfrm>
                <a:off x="4051164" y="2152567"/>
                <a:ext cx="1073990" cy="758292"/>
                <a:chOff x="4051164" y="2393817"/>
                <a:chExt cx="1092336" cy="517042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7CC71313-8866-4CF5-BBB5-F39FE3FDEA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51164" y="2562573"/>
                  <a:ext cx="565746" cy="3310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5A25D28-0484-4EFF-BFCA-E61E00C478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9812" y="2393817"/>
                  <a:ext cx="933688" cy="51704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D08105-E0B7-4ECD-88B9-CCD4BB3D2D4D}"/>
                  </a:ext>
                </a:extLst>
              </p:cNvPr>
              <p:cNvSpPr/>
              <p:nvPr/>
            </p:nvSpPr>
            <p:spPr>
              <a:xfrm>
                <a:off x="2667791" y="1565048"/>
                <a:ext cx="3884612" cy="87091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Department of Health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(DOH)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F0669E-D9AE-4002-87DE-F9721AEDD42E}"/>
                </a:ext>
              </a:extLst>
            </p:cNvPr>
            <p:cNvSpPr txBox="1"/>
            <p:nvPr/>
          </p:nvSpPr>
          <p:spPr>
            <a:xfrm>
              <a:off x="666862" y="3696194"/>
              <a:ext cx="33205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n-lt"/>
                </a:rPr>
                <a:t>Central Office -</a:t>
              </a:r>
            </a:p>
            <a:p>
              <a:pPr algn="ctr"/>
              <a:r>
                <a:rPr lang="en-US" sz="2400" dirty="0">
                  <a:latin typeface="+mn-lt"/>
                </a:rPr>
                <a:t>Environmental Health</a:t>
              </a:r>
            </a:p>
            <a:p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9AD6FD-5D7D-4EE8-9108-C566983A70C2}"/>
                </a:ext>
              </a:extLst>
            </p:cNvPr>
            <p:cNvSpPr txBox="1"/>
            <p:nvPr/>
          </p:nvSpPr>
          <p:spPr>
            <a:xfrm>
              <a:off x="5200093" y="3503544"/>
              <a:ext cx="327421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n-lt"/>
                </a:rPr>
                <a:t>67 County Health</a:t>
              </a:r>
            </a:p>
            <a:p>
              <a:pPr algn="ctr"/>
              <a:r>
                <a:rPr lang="en-US" sz="2400" dirty="0">
                  <a:latin typeface="+mn-lt"/>
                </a:rPr>
                <a:t>Departments - </a:t>
              </a:r>
            </a:p>
            <a:p>
              <a:pPr algn="ctr"/>
              <a:r>
                <a:rPr lang="en-US" sz="2400" dirty="0">
                  <a:latin typeface="+mn-lt"/>
                </a:rPr>
                <a:t>Environmental </a:t>
              </a:r>
            </a:p>
            <a:p>
              <a:pPr algn="ctr"/>
              <a:r>
                <a:rPr lang="en-US" sz="2400" dirty="0">
                  <a:latin typeface="+mn-lt"/>
                </a:rPr>
                <a:t>Health</a:t>
              </a:r>
            </a:p>
            <a:p>
              <a:pPr algn="ctr"/>
              <a:endParaRPr lang="en-US" sz="2400" dirty="0">
                <a:latin typeface="+mn-lt"/>
              </a:endParaRPr>
            </a:p>
            <a:p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B6E485E-8827-4973-A240-771E22EC42D1}"/>
              </a:ext>
            </a:extLst>
          </p:cNvPr>
          <p:cNvSpPr txBox="1">
            <a:spLocks/>
          </p:cNvSpPr>
          <p:nvPr/>
        </p:nvSpPr>
        <p:spPr>
          <a:xfrm>
            <a:off x="274367" y="685830"/>
            <a:ext cx="8595266" cy="6400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3600" b="0" kern="0" dirty="0"/>
              <a:t>Integrated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5365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18E2-B799-4B97-A6AE-C4D855B7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Government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4DA2-F2EE-470C-821F-522A9D8E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43400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Dept. of Environmental Protection (DEP)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Evaluates environmental impacts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Florida Fish and Wildlife Conservation Commission (FWC)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Evaluates impact on wildlife and fisheries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Dept. of Agriculture and Consumer Services (FDACS)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Provides local shellfish harvesting status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Centers for Disease Control and Prevention (CDC) and Environmental Protection Agency (EPA)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Partners with DOH in assessing human health impacts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And many more….</a:t>
            </a:r>
            <a:br>
              <a:rPr lang="en-US" sz="2400" dirty="0"/>
            </a:br>
            <a:endParaRPr lang="en-US" sz="2400" dirty="0"/>
          </a:p>
          <a:p>
            <a:pPr marL="0" indent="0"/>
            <a:r>
              <a:rPr lang="en-US" sz="2400" dirty="0"/>
              <a:t>All partners work together on public messaging.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84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45" y="594391"/>
            <a:ext cx="8046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latin typeface="+mn-lt"/>
              </a:rPr>
              <a:t>Cyanotoxins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45" y="1600220"/>
            <a:ext cx="8412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>
              <a:spcBef>
                <a:spcPct val="20000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/>
              </a:rPr>
              <a:t>Florida is home to many types of cyanobacteria (blue-green algae)</a:t>
            </a:r>
          </a:p>
          <a:p>
            <a:pPr marL="857250" lvl="1" indent="-457200">
              <a:spcBef>
                <a:spcPct val="20000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Cyanobacteria don’t always produce cyanotoxins</a:t>
            </a:r>
          </a:p>
          <a:p>
            <a:pPr marL="857250" lvl="1" indent="-457200">
              <a:spcBef>
                <a:spcPct val="20000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Cyanotoxins have different toxicities</a:t>
            </a:r>
          </a:p>
          <a:p>
            <a:pPr marL="1314450" lvl="2" indent="-457200">
              <a:spcBef>
                <a:spcPct val="20000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Some toxins are more potent than others</a:t>
            </a:r>
          </a:p>
          <a:p>
            <a:pPr marL="1314450" lvl="2" indent="-457200">
              <a:spcBef>
                <a:spcPct val="20000"/>
              </a:spcBef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  <a:cs typeface="+mn-cs"/>
              </a:rPr>
              <a:t>Organs affected may differ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6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5">
            <a:extLst>
              <a:ext uri="{FF2B5EF4-FFF2-40B4-BE49-F238E27FC236}">
                <a16:creationId xmlns:a16="http://schemas.microsoft.com/office/drawing/2014/main" id="{37F5EB74-BC4A-4045-B047-3968C1891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28" y="552091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600" dirty="0">
                <a:latin typeface="+mj-lt"/>
              </a:rPr>
              <a:t>Potential Exposure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66F73-D890-4AB5-B678-4C6A7BBBDA38}"/>
              </a:ext>
            </a:extLst>
          </p:cNvPr>
          <p:cNvSpPr txBox="1"/>
          <p:nvPr/>
        </p:nvSpPr>
        <p:spPr>
          <a:xfrm>
            <a:off x="548685" y="1508781"/>
            <a:ext cx="77535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+mj-lt"/>
              </a:rPr>
              <a:t>The dose makes the poison.</a:t>
            </a:r>
            <a:br>
              <a:rPr lang="en-US" sz="2400" i="1" dirty="0">
                <a:latin typeface="+mj-lt"/>
              </a:rPr>
            </a:br>
            <a:endParaRPr lang="en-US" sz="2400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Direct Skin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swimming, water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Inhalation of Aerosols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disruption of water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Incidental Ingestion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swimming, water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Drinking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surface water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Ingestion of 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intake of seafood such as fish and shellfish</a:t>
            </a:r>
          </a:p>
        </p:txBody>
      </p:sp>
    </p:spTree>
    <p:extLst>
      <p:ext uri="{BB962C8B-B14F-4D97-AF65-F5344CB8AC3E}">
        <p14:creationId xmlns:p14="http://schemas.microsoft.com/office/powerpoint/2010/main" val="25807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3F5683-2FA2-44B2-A928-2CE94A2788F2}"/>
              </a:ext>
            </a:extLst>
          </p:cNvPr>
          <p:cNvSpPr/>
          <p:nvPr/>
        </p:nvSpPr>
        <p:spPr>
          <a:xfrm>
            <a:off x="457245" y="1600220"/>
            <a:ext cx="81381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Self-reported exposures and self-reported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Most common reported symptoms: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Rashes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Eye, nose and throat irritation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There may be other compounds released by cyanobacteria, including hydrogen sulfide (H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S) with a noticeable odor, that may be respiratory irritants</a:t>
            </a:r>
            <a:endParaRPr lang="en-US" sz="2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126B2-E326-6747-AFCB-5F494E21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0"/>
            <a:ext cx="8229600" cy="914400"/>
          </a:xfrm>
        </p:spPr>
        <p:txBody>
          <a:bodyPr/>
          <a:lstStyle/>
          <a:p>
            <a:r>
              <a:rPr lang="en-US" sz="3600" b="0" dirty="0"/>
              <a:t>Health Impacts: Cyanotoxins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3702C-672D-EB46-BA74-8C7151C392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0123" y="914399"/>
            <a:ext cx="7680876" cy="594381"/>
          </a:xfrm>
        </p:spPr>
        <p:txBody>
          <a:bodyPr/>
          <a:lstStyle/>
          <a:p>
            <a:pPr algn="ctr"/>
            <a:r>
              <a:rPr lang="en-US" sz="2400" dirty="0"/>
              <a:t>Shorter Term Impacts in Florida</a:t>
            </a:r>
          </a:p>
        </p:txBody>
      </p:sp>
    </p:spTree>
    <p:extLst>
      <p:ext uri="{BB962C8B-B14F-4D97-AF65-F5344CB8AC3E}">
        <p14:creationId xmlns:p14="http://schemas.microsoft.com/office/powerpoint/2010/main" val="7121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FF3EA-9A9F-4752-BD88-53094AD0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727" y="1600220"/>
            <a:ext cx="8476345" cy="4983142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Links suggested, but not yet conclusive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Determining exposure (or not) is key to understanding risk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For example: Beta-methylamino-L-alanine (BMAA)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Amyotrophic lateral sclerosis/ parkinsonism-dementia complex?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Consensus still needed regarding its ubiquitous occurrence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Uncertainty on concentrations reported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Problems with replication of study findings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Analytical methodology variable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0A85A-9441-4FD4-9090-3D95D633DD91}"/>
              </a:ext>
            </a:extLst>
          </p:cNvPr>
          <p:cNvSpPr txBox="1">
            <a:spLocks/>
          </p:cNvSpPr>
          <p:nvPr/>
        </p:nvSpPr>
        <p:spPr bwMode="auto">
          <a:xfrm>
            <a:off x="365806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3600" b="0" kern="0" dirty="0"/>
              <a:t>Health Impacts: Cyanotoxins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806EA50-672D-467F-A85A-B47A74F07FA2}"/>
              </a:ext>
            </a:extLst>
          </p:cNvPr>
          <p:cNvSpPr txBox="1">
            <a:spLocks/>
          </p:cNvSpPr>
          <p:nvPr/>
        </p:nvSpPr>
        <p:spPr bwMode="auto">
          <a:xfrm>
            <a:off x="640123" y="914399"/>
            <a:ext cx="7680876" cy="59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0000"/>
              <a:buFont typeface="Wingdings" pitchFamily="2" charset="2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400" kern="0" dirty="0"/>
              <a:t>Longer Term Impacts in Florida</a:t>
            </a:r>
          </a:p>
        </p:txBody>
      </p:sp>
    </p:spTree>
    <p:extLst>
      <p:ext uri="{BB962C8B-B14F-4D97-AF65-F5344CB8AC3E}">
        <p14:creationId xmlns:p14="http://schemas.microsoft.com/office/powerpoint/2010/main" val="17071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6179-BC20-45A1-9EA4-5751960F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Hydrogen Sulfide (H</a:t>
            </a:r>
            <a:r>
              <a:rPr lang="en-US" sz="3600" b="0" baseline="-25000" dirty="0"/>
              <a:t>2</a:t>
            </a:r>
            <a:r>
              <a:rPr lang="en-US" sz="3600" b="0" dirty="0"/>
              <a:t>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97738-F26F-4ABF-8535-31FC49526D34}"/>
              </a:ext>
            </a:extLst>
          </p:cNvPr>
          <p:cNvSpPr txBox="1"/>
          <p:nvPr/>
        </p:nvSpPr>
        <p:spPr>
          <a:xfrm>
            <a:off x="274367" y="1783098"/>
            <a:ext cx="8595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An odor-generating by-product of cyanobacteria</a:t>
            </a:r>
          </a:p>
          <a:p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Outdoor exposure to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</a:t>
            </a:r>
            <a:r>
              <a:rPr lang="en-US" sz="2400" dirty="0">
                <a:latin typeface="+mn-lt"/>
              </a:rPr>
              <a:t> does not cause serious health effects but can be a respiratory irritant at low levels (&lt; 10 ppm) </a:t>
            </a:r>
          </a:p>
          <a:p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Florida’s outdoor environmental testing of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S from algal blooms found very low levels (&lt;1 ppm)</a:t>
            </a:r>
          </a:p>
        </p:txBody>
      </p:sp>
    </p:spTree>
    <p:extLst>
      <p:ext uri="{BB962C8B-B14F-4D97-AF65-F5344CB8AC3E}">
        <p14:creationId xmlns:p14="http://schemas.microsoft.com/office/powerpoint/2010/main" val="11221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6&quot;&gt;&lt;/object&gt;&lt;object type=&quot;2&quot; unique_id=&quot;10027&quot;&gt;&lt;object type=&quot;3&quot; unique_id=&quot;11467&quot;&gt;&lt;property id=&quot;20148&quot; value=&quot;5&quot;/&gt;&lt;property id=&quot;20300&quot; value=&quot;Slide 1 - &amp;quot;Indian River Lagoon and its Impact on Public Health&amp;#x0D;&amp;#x0A;&amp;quot;&quot;/&gt;&lt;property id=&quot;20307&quot; value=&quot;258&quot;/&gt;&lt;/object&gt;&lt;object type=&quot;3&quot; unique_id=&quot;11710&quot;&gt;&lt;property id=&quot;20148&quot; value=&quot;5&quot;/&gt;&lt;property id=&quot;20300&quot; value=&quot;Slide 2 - &amp;quot;&amp;#x0D;&amp;#x0A;Public Health&amp;quot;&quot;/&gt;&lt;property id=&quot;20307&quot; value=&quot;259&quot;/&gt;&lt;/object&gt;&lt;object type=&quot;3&quot; unique_id=&quot;11731&quot;&gt;&lt;property id=&quot;20148&quot; value=&quot;5&quot;/&gt;&lt;property id=&quot;20300&quot; value=&quot;Slide 3 - &amp;quot;Indian River Lagoon&amp;quot;&quot;/&gt;&lt;property id=&quot;20307&quot; value=&quot;260&quot;/&gt;&lt;/object&gt;&lt;object type=&quot;3&quot; unique_id=&quot;11757&quot;&gt;&lt;property id=&quot;20148&quot; value=&quot;5&quot;/&gt;&lt;property id=&quot;20300&quot; value=&quot;Slide 4 - &amp;quot;Lagoon Ecology&amp;quot;&quot;/&gt;&lt;property id=&quot;20307&quot; value=&quot;261&quot;/&gt;&lt;/object&gt;&lt;object type=&quot;3&quot; unique_id=&quot;11872&quot;&gt;&lt;property id=&quot;20148&quot; value=&quot;5&quot;/&gt;&lt;property id=&quot;20300&quot; value=&quot;Slide 6 - &amp;quot;Potential Exposure Pathways&amp;quot;&quot;/&gt;&lt;property id=&quot;20307&quot; value=&quot;262&quot;/&gt;&lt;/object&gt;&lt;object type=&quot;3&quot; unique_id=&quot;11894&quot;&gt;&lt;property id=&quot;20148&quot; value=&quot;5&quot;/&gt;&lt;property id=&quot;20300&quot; value=&quot;Slide 8 - &amp;quot;Saxitoxin Puffer Fish Poisoning&amp;quot;&quot;/&gt;&lt;property id=&quot;20307&quot; value=&quot;263&quot;/&gt;&lt;/object&gt;&lt;object type=&quot;3&quot; unique_id=&quot;11927&quot;&gt;&lt;property id=&quot;20148&quot; value=&quot;5&quot;/&gt;&lt;property id=&quot;20300&quot; value=&quot;Slide 9 - &amp;quot;Merlin: Reportable Diseases&amp;quot;&quot;/&gt;&lt;property id=&quot;20307&quot; value=&quot;264&quot;/&gt;&lt;/object&gt;&lt;object type=&quot;3&quot; unique_id=&quot;11928&quot;&gt;&lt;property id=&quot;20148&quot; value=&quot;5&quot;/&gt;&lt;property id=&quot;20300&quot; value=&quot;Slide 39 - &amp;quot;Current Funding&amp;quot;&quot;/&gt;&lt;property id=&quot;20307&quot; value=&quot;265&quot;/&gt;&lt;/object&gt;&lt;object type=&quot;3&quot; unique_id=&quot;11959&quot;&gt;&lt;property id=&quot;20148&quot; value=&quot;5&quot;/&gt;&lt;property id=&quot;20300&quot; value=&quot;Slide 16 - &amp;quot;Florida Fish and Wildlife Conservation Commission&amp;quot;&quot;/&gt;&lt;property id=&quot;20307&quot; value=&quot;266&quot;/&gt;&lt;/object&gt;&lt;object type=&quot;3&quot; unique_id=&quot;12015&quot;&gt;&lt;property id=&quot;20148&quot; value=&quot;5&quot;/&gt;&lt;property id=&quot;20300&quot; value=&quot;Slide 11 - &amp;quot;&amp;#x0D;&amp;#x0A;2011 “Super bloom” in IRL&amp;quot;&quot;/&gt;&lt;property id=&quot;20307&quot; value=&quot;267&quot;/&gt;&lt;/object&gt;&lt;object type=&quot;3&quot; unique_id=&quot;12052&quot;&gt;&lt;property id=&quot;20148&quot; value=&quot;5&quot;/&gt;&lt;property id=&quot;20300&quot; value=&quot;Slide 12 - &amp;quot;&amp;#x0D;&amp;#x0A;Brown Tide Bloom: 2012 &amp;quot;&quot;/&gt;&lt;property id=&quot;20307&quot; value=&quot;268&quot;/&gt;&lt;/object&gt;&lt;object type=&quot;3&quot; unique_id=&quot;12092&quot;&gt;&lt;property id=&quot;20148&quot; value=&quot;5&quot;/&gt;&lt;property id=&quot;20300&quot; value=&quot;Slide 13 - &amp;quot;&amp;#x0D;&amp;#x0A;Brown Tides&amp;quot;&quot;/&gt;&lt;property id=&quot;20307&quot; value=&quot;269&quot;/&gt;&lt;/object&gt;&lt;object type=&quot;3&quot; unique_id=&quot;12191&quot;&gt;&lt;property id=&quot;20148&quot; value=&quot;5&quot;/&gt;&lt;property id=&quot;20300&quot; value=&quot;Slide 10 - &amp;quot;“An Estuary in Distress …”&amp;quot;&quot;/&gt;&lt;property id=&quot;20307&quot; value=&quot;270&quot;/&gt;&lt;/object&gt;&lt;object type=&quot;3&quot; unique_id=&quot;12267&quot;&gt;&lt;property id=&quot;20148&quot; value=&quot;5&quot;/&gt;&lt;property id=&quot;20300&quot; value=&quot;Slide 18 - &amp;quot;Lake Okeechobee Waterway&amp;quot;&quot;/&gt;&lt;property id=&quot;20307&quot; value=&quot;271&quot;/&gt;&lt;/object&gt;&lt;object type=&quot;3&quot; unique_id=&quot;12316&quot;&gt;&lt;property id=&quot;20148&quot; value=&quot;5&quot;/&gt;&lt;property id=&quot;20300&quot; value=&quot;Slide 40 - &amp;quot;Aquatic Toxins Program&amp;quot;&quot;/&gt;&lt;property id=&quot;20307&quot; value=&quot;272&quot;/&gt;&lt;/object&gt;&lt;object type=&quot;3&quot; unique_id=&quot;12453&quot;&gt;&lt;property id=&quot;20148&quot; value=&quot;5&quot;/&gt;&lt;property id=&quot;20300&quot; value=&quot;Slide 26 - &amp;quot;HABs Tracking Website: Caspio &amp;quot;&quot;/&gt;&lt;property id=&quot;20307&quot; value=&quot;273&quot;/&gt;&lt;/object&gt;&lt;object type=&quot;3&quot; unique_id=&quot;12526&quot;&gt;&lt;property id=&quot;20148&quot; value=&quot;5&quot;/&gt;&lt;property id=&quot;20300&quot; value=&quot;Slide 27 - &amp;quot;CyanoHAB Tracking Website&amp;quot;&quot;/&gt;&lt;property id=&quot;20307&quot; value=&quot;274&quot;/&gt;&lt;/object&gt;&lt;object type=&quot;3&quot; unique_id=&quot;12527&quot;&gt;&lt;property id=&quot;20148&quot; value=&quot;5&quot;/&gt;&lt;property id=&quot;20300&quot; value=&quot;Slide 28 - &amp;quot;Caspio Email Notification&amp;quot;&quot;/&gt;&lt;property id=&quot;20307&quot; value=&quot;275&quot;/&gt;&lt;/object&gt;&lt;object type=&quot;3&quot; unique_id=&quot;12668&quot;&gt;&lt;property id=&quot;20148&quot; value=&quot;5&quot;/&gt;&lt;property id=&quot;20300&quot; value=&quot;Slide 17 - &amp;quot;Florida Fish and Wildlife Conservation Commission&amp;quot;&quot;/&gt;&lt;property id=&quot;20307&quot; value=&quot;276&quot;/&gt;&lt;/object&gt;&lt;object type=&quot;3&quot; unique_id=&quot;12816&quot;&gt;&lt;property id=&quot;20148&quot; value=&quot;5&quot;/&gt;&lt;property id=&quot;20300&quot; value=&quot;Slide 35 - &amp;quot;Talking Points:  Cyanobacteria/Blue green&amp;quot;&quot;/&gt;&lt;property id=&quot;20307&quot; value=&quot;277&quot;/&gt;&lt;/object&gt;&lt;object type=&quot;3&quot; unique_id=&quot;12993&quot;&gt;&lt;property id=&quot;20148&quot; value=&quot;5&quot;/&gt;&lt;property id=&quot;20300&quot; value=&quot;Slide 36 - &amp;quot;Talking Points:  Cyanobacteria/Blue green Algae&amp;quot;&quot;/&gt;&lt;property id=&quot;20307&quot; value=&quot;278&quot;/&gt;&lt;/object&gt;&lt;object type=&quot;3&quot; unique_id=&quot;12994&quot;&gt;&lt;property id=&quot;20148&quot; value=&quot;5&quot;/&gt;&lt;property id=&quot;20300&quot; value=&quot;Slide 37 - &amp;quot;Talking Points:  Cyanobacteria/Blue green Algae&amp;quot;&quot;/&gt;&lt;property id=&quot;20307&quot; value=&quot;279&quot;/&gt;&lt;/object&gt;&lt;object type=&quot;3&quot; unique_id=&quot;12995&quot;&gt;&lt;property id=&quot;20148&quot; value=&quot;5&quot;/&gt;&lt;property id=&quot;20300&quot; value=&quot;Slide 38 - &amp;quot;Talking Points:  Cyanobacteria/Blue green Algae&amp;quot;&quot;/&gt;&lt;property id=&quot;20307&quot; value=&quot;280&quot;/&gt;&lt;/object&gt;&lt;object type=&quot;3&quot; unique_id=&quot;13121&quot;&gt;&lt;property id=&quot;20148&quot; value=&quot;5&quot;/&gt;&lt;property id=&quot;20300&quot; value=&quot;Slide 14 - &amp;quot;Brown Tide Continues …&amp;quot;&quot;/&gt;&lt;property id=&quot;20307&quot; value=&quot;281&quot;/&gt;&lt;/object&gt;&lt;object type=&quot;3&quot; unique_id=&quot;13122&quot;&gt;&lt;property id=&quot;20148&quot; value=&quot;5&quot;/&gt;&lt;property id=&quot;20300&quot; value=&quot;Slide 15 - &amp;quot;Brown Tide Continues …&amp;quot;&quot;/&gt;&lt;property id=&quot;20307&quot; value=&quot;282&quot;/&gt;&lt;/object&gt;&lt;object type=&quot;3&quot; unique_id=&quot;13123&quot;&gt;&lt;property id=&quot;20148&quot; value=&quot;5&quot;/&gt;&lt;property id=&quot;20300&quot; value=&quot;Slide 20 - &amp;quot;News: St. Lucie River algae &amp;#x0D;&amp;#x0A;prompts health warning&amp;quot;&quot;/&gt;&lt;property id=&quot;20307&quot; value=&quot;283&quot;/&gt;&lt;/object&gt;&lt;object type=&quot;3&quot; unique_id=&quot;13236&quot;&gt;&lt;property id=&quot;20148&quot; value=&quot;5&quot;/&gt;&lt;property id=&quot;20300&quot; value=&quot;Slide 21 - &amp;quot;Toxic algae confirmed downstream &amp;#x0D;&amp;#x0A;from Lake Okeechobee&amp;quot;&quot;/&gt;&lt;property id=&quot;20307&quot; value=&quot;284&quot;/&gt;&lt;/object&gt;&lt;object type=&quot;3&quot; unique_id=&quot;13237&quot;&gt;&lt;property id=&quot;20148&quot; value=&quot;5&quot;/&gt;&lt;property id=&quot;20300&quot; value=&quot;Slide 24 - &amp;quot;Google Alerts: Algae  &amp;#x0D;&amp;#x0A;9 articles on toxic cyanobacteria&amp;quot;&quot;/&gt;&lt;property id=&quot;20307&quot; value=&quot;285&quot;/&gt;&lt;/object&gt;&lt;object type=&quot;3&quot; unique_id=&quot;13598&quot;&gt;&lt;property id=&quot;20148&quot; value=&quot;5&quot;/&gt;&lt;property id=&quot;20300&quot; value=&quot;Slide 5 - &amp;quot;IRL Water Quality Monitoring&amp;quot;&quot;/&gt;&lt;property id=&quot;20307&quot; value=&quot;286&quot;/&gt;&lt;/object&gt;&lt;object type=&quot;3&quot; unique_id=&quot;13599&quot;&gt;&lt;property id=&quot;20148&quot; value=&quot;5&quot;/&gt;&lt;property id=&quot;20300&quot; value=&quot;Slide 7 - &amp;quot;DACS Regulated Shellfish Harvesting Areas&amp;quot;&quot;/&gt;&lt;property id=&quot;20307&quot; value=&quot;287&quot;/&gt;&lt;/object&gt;&lt;object type=&quot;3&quot; unique_id=&quot;13696&quot;&gt;&lt;property id=&quot;20148&quot; value=&quot;5&quot;/&gt;&lt;property id=&quot;20300&quot; value=&quot;Slide 22 - &amp;quot;FDOH in Martin County&amp;quot;&quot;/&gt;&lt;property id=&quot;20307&quot; value=&quot;288&quot;/&gt;&lt;/object&gt;&lt;object type=&quot;3&quot; unique_id=&quot;13862&quot;&gt;&lt;property id=&quot;20148&quot; value=&quot;5&quot;/&gt;&lt;property id=&quot;20300&quot; value=&quot;Slide 23 - &amp;quot;Health Advisory&amp;quot;&quot;/&gt;&lt;property id=&quot;20307&quot; value=&quot;289&quot;/&gt;&lt;/object&gt;&lt;object type=&quot;3&quot; unique_id=&quot;14033&quot;&gt;&lt;property id=&quot;20148&quot; value=&quot;5&quot;/&gt;&lt;property id=&quot;20300&quot; value=&quot;Slide 25 - &amp;quot;Caspio: St. Lucie River / Estuary&amp;quot;&quot;/&gt;&lt;property id=&quot;20307&quot; value=&quot;290&quot;/&gt;&lt;/object&gt;&lt;object type=&quot;3&quot; unique_id=&quot;14139&quot;&gt;&lt;property id=&quot;20148&quot; value=&quot;5&quot;/&gt;&lt;property id=&quot;20300&quot; value=&quot;Slide 19 - &amp;quot;Lake Okeechobee Basin&amp;quot;&quot;/&gt;&lt;property id=&quot;20307&quot; value=&quot;291&quot;/&gt;&lt;/object&gt;&lt;object type=&quot;3&quot; unique_id=&quot;14644&quot;&gt;&lt;property id=&quot;20148&quot; value=&quot;5&quot;/&gt;&lt;property id=&quot;20300&quot; value=&quot;Slide 30 - &amp;quot;FDOH CyanoHAB &amp;#x0D;&amp;#x0A;Satellite Health Bulletin&amp;quot;&quot;/&gt;&lt;property id=&quot;20307&quot; value=&quot;292&quot;/&gt;&lt;/object&gt;&lt;object type=&quot;3&quot; unique_id=&quot;14645&quot;&gt;&lt;property id=&quot;20148&quot; value=&quot;5&quot;/&gt;&lt;property id=&quot;20300&quot; value=&quot;Slide 32 - &amp;quot;Satellite Bulletin:  IRL Region&amp;quot;&quot;/&gt;&lt;property id=&quot;20307&quot; value=&quot;293&quot;/&gt;&lt;/object&gt;&lt;object type=&quot;3&quot; unique_id=&quot;14874&quot;&gt;&lt;property id=&quot;20148&quot; value=&quot;5&quot;/&gt;&lt;property id=&quot;20300&quot; value=&quot;Slide 31 - &amp;quot;Flip-side of Bulletin&amp;quot;&quot;/&gt;&lt;property id=&quot;20307&quot; value=&quot;294&quot;/&gt;&lt;/object&gt;&lt;object type=&quot;3&quot; unique_id=&quot;15226&quot;&gt;&lt;property id=&quot;20148&quot; value=&quot;5&quot;/&gt;&lt;property id=&quot;20300&quot; value=&quot;Slide 34 - &amp;quot;Additional Tools &amp;quot;&quot;/&gt;&lt;property id=&quot;20307&quot; value=&quot;295&quot;/&gt;&lt;/object&gt;&lt;object type=&quot;3&quot; unique_id=&quot;16187&quot;&gt;&lt;property id=&quot;20148&quot; value=&quot;5&quot;/&gt;&lt;property id=&quot;20300&quot; value=&quot;Slide 29 - &amp;quot;Caspio Mapping Function (Beta)&amp;quot;&quot;/&gt;&lt;property id=&quot;20307&quot; value=&quot;296&quot;/&gt;&lt;/object&gt;&lt;object type=&quot;3&quot; unique_id=&quot;16229&quot;&gt;&lt;property id=&quot;20148&quot; value=&quot;5&quot;/&gt;&lt;property id=&quot;20300&quot; value=&quot;Slide 33 - &amp;quot;FDOH CyanoHAB &amp;#x0D;&amp;#x0A;Satellite Health Bulletin&amp;quot;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RL and its impacts to Public Healt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in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in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IRL and its impacts to Public Health</Template>
  <TotalTime>0</TotalTime>
  <Words>1022</Words>
  <Application>Microsoft Office PowerPoint</Application>
  <PresentationFormat>On-screen Show (4:3)</PresentationFormat>
  <Paragraphs>205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IRL and its impacts to Public Health</vt:lpstr>
      <vt:lpstr>1_Custom Design</vt:lpstr>
      <vt:lpstr>3_Custom Design</vt:lpstr>
      <vt:lpstr>main</vt:lpstr>
      <vt:lpstr>2_Custom Design</vt:lpstr>
      <vt:lpstr>1_main</vt:lpstr>
      <vt:lpstr>Cyanobacteria Blooms and their Toxins</vt:lpstr>
      <vt:lpstr>PowerPoint Presentation</vt:lpstr>
      <vt:lpstr>PowerPoint Presentation</vt:lpstr>
      <vt:lpstr>Government Partners</vt:lpstr>
      <vt:lpstr>PowerPoint Presentation</vt:lpstr>
      <vt:lpstr>PowerPoint Presentation</vt:lpstr>
      <vt:lpstr>Health Impacts: Cyanotoxins</vt:lpstr>
      <vt:lpstr>PowerPoint Presentation</vt:lpstr>
      <vt:lpstr>Hydrogen Sulfide (H2S)</vt:lpstr>
      <vt:lpstr>PowerPoint Presentation</vt:lpstr>
      <vt:lpstr>Challenges to Evaluating Health Impacts</vt:lpstr>
      <vt:lpstr>PowerPoint Presentation</vt:lpstr>
      <vt:lpstr>DOH Provides Public Health Education</vt:lpstr>
      <vt:lpstr>Cyanobacteria/Blue-Green Signage</vt:lpstr>
      <vt:lpstr>Caution Signs</vt:lpstr>
      <vt:lpstr>Health Alert Sign</vt:lpstr>
      <vt:lpstr>Caution Signs</vt:lpstr>
      <vt:lpstr>Partner Communications</vt:lpstr>
      <vt:lpstr>Florida Healthy Beaches Program</vt:lpstr>
      <vt:lpstr>Fecal Bacteria Signage</vt:lpstr>
      <vt:lpstr>Appropriation 2019-2020</vt:lpstr>
      <vt:lpstr>Research Priorities</vt:lpstr>
      <vt:lpstr>So, can you swim?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Cyanobacteria Blooms and their Toxins</dc:title>
  <dc:creator/>
  <cp:lastModifiedBy>Goff, Kendra F</cp:lastModifiedBy>
  <cp:revision>3</cp:revision>
  <dcterms:created xsi:type="dcterms:W3CDTF">2019-08-28T12:54:53Z</dcterms:created>
  <dcterms:modified xsi:type="dcterms:W3CDTF">2019-09-23T11:36:03Z</dcterms:modified>
</cp:coreProperties>
</file>