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62" r:id="rId3"/>
    <p:sldId id="258" r:id="rId4"/>
    <p:sldId id="263" r:id="rId5"/>
    <p:sldId id="264" r:id="rId6"/>
    <p:sldId id="265" r:id="rId7"/>
    <p:sldId id="272" r:id="rId8"/>
    <p:sldId id="266" r:id="rId9"/>
    <p:sldId id="267" r:id="rId10"/>
    <p:sldId id="273"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0" autoAdjust="0"/>
    <p:restoredTop sz="94716" autoAdjust="0"/>
  </p:normalViewPr>
  <p:slideViewPr>
    <p:cSldViewPr snapToGrid="0">
      <p:cViewPr varScale="1">
        <p:scale>
          <a:sx n="88" d="100"/>
          <a:sy n="88" d="100"/>
        </p:scale>
        <p:origin x="102"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1D82C0-D0FC-4168-98D9-AD0EEAAEBA44}"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n-US"/>
        </a:p>
      </dgm:t>
    </dgm:pt>
    <dgm:pt modelId="{4B236DBD-FF67-4D00-96C2-D6C0C2B6E6DA}">
      <dgm:prSet phldrT="[Text]"/>
      <dgm:spPr/>
      <dgm:t>
        <a:bodyPr/>
        <a:lstStyle/>
        <a:p>
          <a:r>
            <a:rPr lang="en-US" b="1" dirty="0"/>
            <a:t>How to comply with FR</a:t>
          </a:r>
        </a:p>
      </dgm:t>
    </dgm:pt>
    <dgm:pt modelId="{0B282117-67B6-415B-9543-A967E0A86DDF}" type="parTrans" cxnId="{4091766A-C90E-4AE8-8EF9-69A401B76181}">
      <dgm:prSet/>
      <dgm:spPr/>
      <dgm:t>
        <a:bodyPr/>
        <a:lstStyle/>
        <a:p>
          <a:endParaRPr lang="en-US"/>
        </a:p>
      </dgm:t>
    </dgm:pt>
    <dgm:pt modelId="{34A7EC9B-88BC-4EF5-B72B-EF2C084D1B27}" type="sibTrans" cxnId="{4091766A-C90E-4AE8-8EF9-69A401B76181}">
      <dgm:prSet/>
      <dgm:spPr/>
      <dgm:t>
        <a:bodyPr/>
        <a:lstStyle/>
        <a:p>
          <a:endParaRPr lang="en-US"/>
        </a:p>
      </dgm:t>
    </dgm:pt>
    <dgm:pt modelId="{A75340EF-1504-4634-BFFA-B4F6C9913B44}">
      <dgm:prSet phldrT="[Text]" custT="1"/>
      <dgm:spPr/>
      <dgm:t>
        <a:bodyPr/>
        <a:lstStyle/>
        <a:p>
          <a:r>
            <a:rPr lang="en-US" sz="900" b="1" dirty="0"/>
            <a:t>Private Insurance</a:t>
          </a:r>
        </a:p>
      </dgm:t>
    </dgm:pt>
    <dgm:pt modelId="{56CEAB27-BD71-4A18-849D-2A07E4E5AF9D}" type="parTrans" cxnId="{4AA83135-A8DF-41CA-B1C6-79FB66DE4834}">
      <dgm:prSet/>
      <dgm:spPr/>
      <dgm:t>
        <a:bodyPr/>
        <a:lstStyle/>
        <a:p>
          <a:endParaRPr lang="en-US"/>
        </a:p>
      </dgm:t>
    </dgm:pt>
    <dgm:pt modelId="{B5D42FCF-D534-43A6-AF74-7C702A457E7D}" type="sibTrans" cxnId="{4AA83135-A8DF-41CA-B1C6-79FB66DE4834}">
      <dgm:prSet/>
      <dgm:spPr/>
      <dgm:t>
        <a:bodyPr/>
        <a:lstStyle/>
        <a:p>
          <a:endParaRPr lang="en-US"/>
        </a:p>
      </dgm:t>
    </dgm:pt>
    <dgm:pt modelId="{B3425236-3350-40D2-808E-C9F9A48C9A14}">
      <dgm:prSet phldrT="[Text]" custT="1"/>
      <dgm:spPr/>
      <dgm:t>
        <a:bodyPr/>
        <a:lstStyle/>
        <a:p>
          <a:r>
            <a:rPr lang="en-US" sz="900" b="1" dirty="0"/>
            <a:t>Financial Test (Self Insurance)</a:t>
          </a:r>
        </a:p>
      </dgm:t>
    </dgm:pt>
    <dgm:pt modelId="{EBD0ADC8-2E17-41C9-BDAF-13AC4C539667}" type="parTrans" cxnId="{4CE0330D-9601-48B8-87AC-FBE39C8196C4}">
      <dgm:prSet/>
      <dgm:spPr/>
      <dgm:t>
        <a:bodyPr/>
        <a:lstStyle/>
        <a:p>
          <a:endParaRPr lang="en-US"/>
        </a:p>
      </dgm:t>
    </dgm:pt>
    <dgm:pt modelId="{D060E9AD-7BBE-48BF-AA4D-A1A4A35261A1}" type="sibTrans" cxnId="{4CE0330D-9601-48B8-87AC-FBE39C8196C4}">
      <dgm:prSet/>
      <dgm:spPr/>
      <dgm:t>
        <a:bodyPr/>
        <a:lstStyle/>
        <a:p>
          <a:endParaRPr lang="en-US"/>
        </a:p>
      </dgm:t>
    </dgm:pt>
    <dgm:pt modelId="{B926BDB2-96B1-46CD-BDE0-A864A11DD582}">
      <dgm:prSet phldrT="[Text]" custT="1"/>
      <dgm:spPr/>
      <dgm:t>
        <a:bodyPr/>
        <a:lstStyle/>
        <a:p>
          <a:r>
            <a:rPr lang="en-US" sz="900" b="1" dirty="0"/>
            <a:t>Trust Fund</a:t>
          </a:r>
        </a:p>
      </dgm:t>
    </dgm:pt>
    <dgm:pt modelId="{F79F8C1A-1FA9-40AE-95ED-02C7E694ECE6}" type="parTrans" cxnId="{A92DFFB5-C996-47DE-A9FE-03145B2B664A}">
      <dgm:prSet/>
      <dgm:spPr/>
      <dgm:t>
        <a:bodyPr/>
        <a:lstStyle/>
        <a:p>
          <a:endParaRPr lang="en-US"/>
        </a:p>
      </dgm:t>
    </dgm:pt>
    <dgm:pt modelId="{7F1C6F5A-F2AF-42AC-93B6-6567FEA0A8AF}" type="sibTrans" cxnId="{A92DFFB5-C996-47DE-A9FE-03145B2B664A}">
      <dgm:prSet/>
      <dgm:spPr/>
      <dgm:t>
        <a:bodyPr/>
        <a:lstStyle/>
        <a:p>
          <a:endParaRPr lang="en-US"/>
        </a:p>
      </dgm:t>
    </dgm:pt>
    <dgm:pt modelId="{D3A1177D-A551-4B61-82EE-DE917E328587}">
      <dgm:prSet custT="1"/>
      <dgm:spPr/>
      <dgm:t>
        <a:bodyPr/>
        <a:lstStyle/>
        <a:p>
          <a:r>
            <a:rPr lang="en-US" sz="900" b="1" dirty="0"/>
            <a:t>Surety Bond </a:t>
          </a:r>
        </a:p>
      </dgm:t>
    </dgm:pt>
    <dgm:pt modelId="{189E8AA6-0B00-4D39-8370-B48FC9151438}" type="parTrans" cxnId="{41DF5429-AEF7-42E0-8560-A09A5FF59DBB}">
      <dgm:prSet/>
      <dgm:spPr/>
      <dgm:t>
        <a:bodyPr/>
        <a:lstStyle/>
        <a:p>
          <a:endParaRPr lang="en-US"/>
        </a:p>
      </dgm:t>
    </dgm:pt>
    <dgm:pt modelId="{5CAA97B5-80D1-4250-9E50-9DC0A26B4724}" type="sibTrans" cxnId="{41DF5429-AEF7-42E0-8560-A09A5FF59DBB}">
      <dgm:prSet/>
      <dgm:spPr/>
      <dgm:t>
        <a:bodyPr/>
        <a:lstStyle/>
        <a:p>
          <a:endParaRPr lang="en-US"/>
        </a:p>
      </dgm:t>
    </dgm:pt>
    <dgm:pt modelId="{FF225EC1-6377-4C54-A438-76A93E8C8DEA}">
      <dgm:prSet custT="1"/>
      <dgm:spPr/>
      <dgm:t>
        <a:bodyPr/>
        <a:lstStyle/>
        <a:p>
          <a:r>
            <a:rPr lang="en-US" sz="900" b="1" dirty="0"/>
            <a:t>Letter of Credit</a:t>
          </a:r>
        </a:p>
      </dgm:t>
    </dgm:pt>
    <dgm:pt modelId="{44385DEB-9634-4288-876D-B5480DDD10DB}" type="parTrans" cxnId="{48107A47-7574-4A21-A882-55DDF43CCE0A}">
      <dgm:prSet/>
      <dgm:spPr/>
      <dgm:t>
        <a:bodyPr/>
        <a:lstStyle/>
        <a:p>
          <a:endParaRPr lang="en-US"/>
        </a:p>
      </dgm:t>
    </dgm:pt>
    <dgm:pt modelId="{8D606837-45FF-4ACE-9A57-C612C3EBD53D}" type="sibTrans" cxnId="{48107A47-7574-4A21-A882-55DDF43CCE0A}">
      <dgm:prSet/>
      <dgm:spPr/>
      <dgm:t>
        <a:bodyPr/>
        <a:lstStyle/>
        <a:p>
          <a:endParaRPr lang="en-US"/>
        </a:p>
      </dgm:t>
    </dgm:pt>
    <dgm:pt modelId="{2E189CD4-E7DF-4C38-85F5-657269B2082B}">
      <dgm:prSet custT="1"/>
      <dgm:spPr/>
      <dgm:t>
        <a:bodyPr/>
        <a:lstStyle/>
        <a:p>
          <a:r>
            <a:rPr lang="en-US" sz="900" dirty="0"/>
            <a:t>Corporate Guarantee</a:t>
          </a:r>
        </a:p>
      </dgm:t>
    </dgm:pt>
    <dgm:pt modelId="{474F9C0E-1182-4AFD-81DE-EAC8F67494E5}" type="parTrans" cxnId="{2386C362-AB6F-4CB7-B57C-00C7C9AD7F4B}">
      <dgm:prSet/>
      <dgm:spPr/>
      <dgm:t>
        <a:bodyPr/>
        <a:lstStyle/>
        <a:p>
          <a:endParaRPr lang="en-US"/>
        </a:p>
      </dgm:t>
    </dgm:pt>
    <dgm:pt modelId="{B9F37E9C-6C54-43E8-A6AE-E9E81B958A31}" type="sibTrans" cxnId="{2386C362-AB6F-4CB7-B57C-00C7C9AD7F4B}">
      <dgm:prSet/>
      <dgm:spPr/>
      <dgm:t>
        <a:bodyPr/>
        <a:lstStyle/>
        <a:p>
          <a:endParaRPr lang="en-US"/>
        </a:p>
      </dgm:t>
    </dgm:pt>
    <dgm:pt modelId="{339AE1A5-8DCE-4449-BF5A-C8918D8C0CE1}">
      <dgm:prSet phldrT="[Text]" custT="1"/>
      <dgm:spPr/>
      <dgm:t>
        <a:bodyPr/>
        <a:lstStyle/>
        <a:p>
          <a:r>
            <a:rPr lang="en-US" sz="900"/>
            <a:t>Local Gov't Options</a:t>
          </a:r>
        </a:p>
      </dgm:t>
    </dgm:pt>
    <dgm:pt modelId="{30A2FEAA-B1C3-46DB-B3E7-2B6EF1DB846D}" type="parTrans" cxnId="{13363D72-2404-4A3F-B1D1-EED8865FA19D}">
      <dgm:prSet/>
      <dgm:spPr/>
      <dgm:t>
        <a:bodyPr/>
        <a:lstStyle/>
        <a:p>
          <a:endParaRPr lang="en-US"/>
        </a:p>
      </dgm:t>
    </dgm:pt>
    <dgm:pt modelId="{86E88441-CE3F-4E64-B8FC-EA8E1981B2C5}" type="sibTrans" cxnId="{13363D72-2404-4A3F-B1D1-EED8865FA19D}">
      <dgm:prSet/>
      <dgm:spPr/>
      <dgm:t>
        <a:bodyPr/>
        <a:lstStyle/>
        <a:p>
          <a:endParaRPr lang="en-US"/>
        </a:p>
      </dgm:t>
    </dgm:pt>
    <dgm:pt modelId="{006D1C0C-4F92-4D2C-B219-5BEB982BB827}" type="pres">
      <dgm:prSet presAssocID="{6D1D82C0-D0FC-4168-98D9-AD0EEAAEBA44}" presName="Name0" presStyleCnt="0">
        <dgm:presLayoutVars>
          <dgm:chMax val="1"/>
          <dgm:dir/>
          <dgm:animLvl val="ctr"/>
          <dgm:resizeHandles val="exact"/>
        </dgm:presLayoutVars>
      </dgm:prSet>
      <dgm:spPr/>
    </dgm:pt>
    <dgm:pt modelId="{9E383782-2F3B-4C7D-85DB-A038712DF678}" type="pres">
      <dgm:prSet presAssocID="{4B236DBD-FF67-4D00-96C2-D6C0C2B6E6DA}" presName="centerShape" presStyleLbl="node0" presStyleIdx="0" presStyleCnt="1" custScaleX="144522" custScaleY="149190"/>
      <dgm:spPr/>
    </dgm:pt>
    <dgm:pt modelId="{1D0FC3BD-2A6E-4172-A009-790D9C798F36}" type="pres">
      <dgm:prSet presAssocID="{56CEAB27-BD71-4A18-849D-2A07E4E5AF9D}" presName="parTrans" presStyleLbl="sibTrans2D1" presStyleIdx="0" presStyleCnt="7"/>
      <dgm:spPr/>
    </dgm:pt>
    <dgm:pt modelId="{7B04BCB6-9AF2-4A57-8CE8-C0E5C209C7F6}" type="pres">
      <dgm:prSet presAssocID="{56CEAB27-BD71-4A18-849D-2A07E4E5AF9D}" presName="connectorText" presStyleLbl="sibTrans2D1" presStyleIdx="0" presStyleCnt="7"/>
      <dgm:spPr/>
    </dgm:pt>
    <dgm:pt modelId="{4E4337A8-F1CC-407E-A412-738501C7C548}" type="pres">
      <dgm:prSet presAssocID="{A75340EF-1504-4634-BFFA-B4F6C9913B44}" presName="node" presStyleLbl="node1" presStyleIdx="0" presStyleCnt="7" custScaleX="113160">
        <dgm:presLayoutVars>
          <dgm:bulletEnabled val="1"/>
        </dgm:presLayoutVars>
      </dgm:prSet>
      <dgm:spPr/>
    </dgm:pt>
    <dgm:pt modelId="{795C4ACD-80C0-4CF6-BF35-A551C4402F2A}" type="pres">
      <dgm:prSet presAssocID="{EBD0ADC8-2E17-41C9-BDAF-13AC4C539667}" presName="parTrans" presStyleLbl="sibTrans2D1" presStyleIdx="1" presStyleCnt="7" custAng="280044" custLinFactNeighborX="-8516" custLinFactNeighborY="0"/>
      <dgm:spPr/>
    </dgm:pt>
    <dgm:pt modelId="{9FF30AB3-FB84-4734-AB03-1982DC111C32}" type="pres">
      <dgm:prSet presAssocID="{EBD0ADC8-2E17-41C9-BDAF-13AC4C539667}" presName="connectorText" presStyleLbl="sibTrans2D1" presStyleIdx="1" presStyleCnt="7"/>
      <dgm:spPr/>
    </dgm:pt>
    <dgm:pt modelId="{01CC0C60-400D-4ABA-8932-7854660493A5}" type="pres">
      <dgm:prSet presAssocID="{B3425236-3350-40D2-808E-C9F9A48C9A14}" presName="node" presStyleLbl="node1" presStyleIdx="1" presStyleCnt="7" custScaleX="124661" custRadScaleRad="104922" custRadScaleInc="-11534">
        <dgm:presLayoutVars>
          <dgm:bulletEnabled val="1"/>
        </dgm:presLayoutVars>
      </dgm:prSet>
      <dgm:spPr/>
    </dgm:pt>
    <dgm:pt modelId="{88FD22BA-E543-420E-929C-EBCDB512D7C7}" type="pres">
      <dgm:prSet presAssocID="{30A2FEAA-B1C3-46DB-B3E7-2B6EF1DB846D}" presName="parTrans" presStyleLbl="sibTrans2D1" presStyleIdx="2" presStyleCnt="7"/>
      <dgm:spPr/>
    </dgm:pt>
    <dgm:pt modelId="{4F00BADB-34FD-4DA0-923C-95CEE40FC52B}" type="pres">
      <dgm:prSet presAssocID="{30A2FEAA-B1C3-46DB-B3E7-2B6EF1DB846D}" presName="connectorText" presStyleLbl="sibTrans2D1" presStyleIdx="2" presStyleCnt="7"/>
      <dgm:spPr/>
    </dgm:pt>
    <dgm:pt modelId="{DADFFB61-10DA-49EC-9645-8986DFC7D862}" type="pres">
      <dgm:prSet presAssocID="{339AE1A5-8DCE-4449-BF5A-C8918D8C0CE1}" presName="node" presStyleLbl="node1" presStyleIdx="2" presStyleCnt="7" custRadScaleRad="99697" custRadScaleInc="-16990">
        <dgm:presLayoutVars>
          <dgm:bulletEnabled val="1"/>
        </dgm:presLayoutVars>
      </dgm:prSet>
      <dgm:spPr/>
    </dgm:pt>
    <dgm:pt modelId="{6B786AED-4F27-4FF1-9156-5C5BDEE1036F}" type="pres">
      <dgm:prSet presAssocID="{F79F8C1A-1FA9-40AE-95ED-02C7E694ECE6}" presName="parTrans" presStyleLbl="sibTrans2D1" presStyleIdx="3" presStyleCnt="7"/>
      <dgm:spPr/>
    </dgm:pt>
    <dgm:pt modelId="{196342B4-2052-44BB-B145-61B1A8C4BC90}" type="pres">
      <dgm:prSet presAssocID="{F79F8C1A-1FA9-40AE-95ED-02C7E694ECE6}" presName="connectorText" presStyleLbl="sibTrans2D1" presStyleIdx="3" presStyleCnt="7"/>
      <dgm:spPr/>
    </dgm:pt>
    <dgm:pt modelId="{67D9A2C2-5596-4336-B152-2DA7E68F675B}" type="pres">
      <dgm:prSet presAssocID="{B926BDB2-96B1-46CD-BDE0-A864A11DD582}" presName="node" presStyleLbl="node1" presStyleIdx="3" presStyleCnt="7" custRadScaleRad="97240" custRadScaleInc="-2532">
        <dgm:presLayoutVars>
          <dgm:bulletEnabled val="1"/>
        </dgm:presLayoutVars>
      </dgm:prSet>
      <dgm:spPr/>
    </dgm:pt>
    <dgm:pt modelId="{CEDD9FF3-5143-44F2-9167-839E96F61AA2}" type="pres">
      <dgm:prSet presAssocID="{474F9C0E-1182-4AFD-81DE-EAC8F67494E5}" presName="parTrans" presStyleLbl="sibTrans2D1" presStyleIdx="4" presStyleCnt="7"/>
      <dgm:spPr/>
    </dgm:pt>
    <dgm:pt modelId="{6B98B5CE-8CAB-4254-925C-43EE30B3CDC2}" type="pres">
      <dgm:prSet presAssocID="{474F9C0E-1182-4AFD-81DE-EAC8F67494E5}" presName="connectorText" presStyleLbl="sibTrans2D1" presStyleIdx="4" presStyleCnt="7"/>
      <dgm:spPr/>
    </dgm:pt>
    <dgm:pt modelId="{80941AE7-5B9B-41BA-A574-6FD817759A42}" type="pres">
      <dgm:prSet presAssocID="{2E189CD4-E7DF-4C38-85F5-657269B2082B}" presName="node" presStyleLbl="node1" presStyleIdx="4" presStyleCnt="7" custScaleX="122925">
        <dgm:presLayoutVars>
          <dgm:bulletEnabled val="1"/>
        </dgm:presLayoutVars>
      </dgm:prSet>
      <dgm:spPr/>
    </dgm:pt>
    <dgm:pt modelId="{F2155C6F-EBCA-4DF9-BF7D-C2AFA3188621}" type="pres">
      <dgm:prSet presAssocID="{44385DEB-9634-4288-876D-B5480DDD10DB}" presName="parTrans" presStyleLbl="sibTrans2D1" presStyleIdx="5" presStyleCnt="7"/>
      <dgm:spPr/>
    </dgm:pt>
    <dgm:pt modelId="{EADF8897-3C3B-47D5-A279-1F8C03ACF044}" type="pres">
      <dgm:prSet presAssocID="{44385DEB-9634-4288-876D-B5480DDD10DB}" presName="connectorText" presStyleLbl="sibTrans2D1" presStyleIdx="5" presStyleCnt="7"/>
      <dgm:spPr/>
    </dgm:pt>
    <dgm:pt modelId="{6566BCD3-F391-454A-9DCD-00B3D5319477}" type="pres">
      <dgm:prSet presAssocID="{FF225EC1-6377-4C54-A438-76A93E8C8DEA}" presName="node" presStyleLbl="node1" presStyleIdx="5" presStyleCnt="7" custRadScaleRad="101174" custRadScaleInc="2367">
        <dgm:presLayoutVars>
          <dgm:bulletEnabled val="1"/>
        </dgm:presLayoutVars>
      </dgm:prSet>
      <dgm:spPr/>
    </dgm:pt>
    <dgm:pt modelId="{1C7D0FB0-C30C-4A43-9C5F-518065C1CC0B}" type="pres">
      <dgm:prSet presAssocID="{189E8AA6-0B00-4D39-8370-B48FC9151438}" presName="parTrans" presStyleLbl="sibTrans2D1" presStyleIdx="6" presStyleCnt="7"/>
      <dgm:spPr/>
    </dgm:pt>
    <dgm:pt modelId="{2F4A1142-FBA4-4CFA-AEA7-2716D59BF646}" type="pres">
      <dgm:prSet presAssocID="{189E8AA6-0B00-4D39-8370-B48FC9151438}" presName="connectorText" presStyleLbl="sibTrans2D1" presStyleIdx="6" presStyleCnt="7"/>
      <dgm:spPr/>
    </dgm:pt>
    <dgm:pt modelId="{339D2885-9242-4E51-AD08-6782A34AA883}" type="pres">
      <dgm:prSet presAssocID="{D3A1177D-A551-4B61-82EE-DE917E328587}" presName="node" presStyleLbl="node1" presStyleIdx="6" presStyleCnt="7" custRadScaleRad="105041" custRadScaleInc="-3463">
        <dgm:presLayoutVars>
          <dgm:bulletEnabled val="1"/>
        </dgm:presLayoutVars>
      </dgm:prSet>
      <dgm:spPr/>
    </dgm:pt>
  </dgm:ptLst>
  <dgm:cxnLst>
    <dgm:cxn modelId="{2C915005-2E78-4C66-8FC6-DED097B88805}" type="presOf" srcId="{474F9C0E-1182-4AFD-81DE-EAC8F67494E5}" destId="{6B98B5CE-8CAB-4254-925C-43EE30B3CDC2}" srcOrd="1" destOrd="0" presId="urn:microsoft.com/office/officeart/2005/8/layout/radial5"/>
    <dgm:cxn modelId="{C2A79A0C-ED79-414A-BA2A-295A26510854}" type="presOf" srcId="{2E189CD4-E7DF-4C38-85F5-657269B2082B}" destId="{80941AE7-5B9B-41BA-A574-6FD817759A42}" srcOrd="0" destOrd="0" presId="urn:microsoft.com/office/officeart/2005/8/layout/radial5"/>
    <dgm:cxn modelId="{4CE0330D-9601-48B8-87AC-FBE39C8196C4}" srcId="{4B236DBD-FF67-4D00-96C2-D6C0C2B6E6DA}" destId="{B3425236-3350-40D2-808E-C9F9A48C9A14}" srcOrd="1" destOrd="0" parTransId="{EBD0ADC8-2E17-41C9-BDAF-13AC4C539667}" sibTransId="{D060E9AD-7BBE-48BF-AA4D-A1A4A35261A1}"/>
    <dgm:cxn modelId="{EF272B11-5621-498E-B067-E1D59FEFA571}" type="presOf" srcId="{F79F8C1A-1FA9-40AE-95ED-02C7E694ECE6}" destId="{196342B4-2052-44BB-B145-61B1A8C4BC90}" srcOrd="1" destOrd="0" presId="urn:microsoft.com/office/officeart/2005/8/layout/radial5"/>
    <dgm:cxn modelId="{68FB1923-9899-47A9-AD84-E1EA03B928C6}" type="presOf" srcId="{189E8AA6-0B00-4D39-8370-B48FC9151438}" destId="{2F4A1142-FBA4-4CFA-AEA7-2716D59BF646}" srcOrd="1" destOrd="0" presId="urn:microsoft.com/office/officeart/2005/8/layout/radial5"/>
    <dgm:cxn modelId="{41DF5429-AEF7-42E0-8560-A09A5FF59DBB}" srcId="{4B236DBD-FF67-4D00-96C2-D6C0C2B6E6DA}" destId="{D3A1177D-A551-4B61-82EE-DE917E328587}" srcOrd="6" destOrd="0" parTransId="{189E8AA6-0B00-4D39-8370-B48FC9151438}" sibTransId="{5CAA97B5-80D1-4250-9E50-9DC0A26B4724}"/>
    <dgm:cxn modelId="{B52AC72A-C673-4FCA-8D1B-8340A87C9D2B}" type="presOf" srcId="{FF225EC1-6377-4C54-A438-76A93E8C8DEA}" destId="{6566BCD3-F391-454A-9DCD-00B3D5319477}" srcOrd="0" destOrd="0" presId="urn:microsoft.com/office/officeart/2005/8/layout/radial5"/>
    <dgm:cxn modelId="{4AA83135-A8DF-41CA-B1C6-79FB66DE4834}" srcId="{4B236DBD-FF67-4D00-96C2-D6C0C2B6E6DA}" destId="{A75340EF-1504-4634-BFFA-B4F6C9913B44}" srcOrd="0" destOrd="0" parTransId="{56CEAB27-BD71-4A18-849D-2A07E4E5AF9D}" sibTransId="{B5D42FCF-D534-43A6-AF74-7C702A457E7D}"/>
    <dgm:cxn modelId="{2386C362-AB6F-4CB7-B57C-00C7C9AD7F4B}" srcId="{4B236DBD-FF67-4D00-96C2-D6C0C2B6E6DA}" destId="{2E189CD4-E7DF-4C38-85F5-657269B2082B}" srcOrd="4" destOrd="0" parTransId="{474F9C0E-1182-4AFD-81DE-EAC8F67494E5}" sibTransId="{B9F37E9C-6C54-43E8-A6AE-E9E81B958A31}"/>
    <dgm:cxn modelId="{5E371C63-0790-4451-9F9C-D70E3E523988}" type="presOf" srcId="{4B236DBD-FF67-4D00-96C2-D6C0C2B6E6DA}" destId="{9E383782-2F3B-4C7D-85DB-A038712DF678}" srcOrd="0" destOrd="0" presId="urn:microsoft.com/office/officeart/2005/8/layout/radial5"/>
    <dgm:cxn modelId="{48107A47-7574-4A21-A882-55DDF43CCE0A}" srcId="{4B236DBD-FF67-4D00-96C2-D6C0C2B6E6DA}" destId="{FF225EC1-6377-4C54-A438-76A93E8C8DEA}" srcOrd="5" destOrd="0" parTransId="{44385DEB-9634-4288-876D-B5480DDD10DB}" sibTransId="{8D606837-45FF-4ACE-9A57-C612C3EBD53D}"/>
    <dgm:cxn modelId="{BA49C467-9CB8-4321-A5EB-A7F780B3FE6C}" type="presOf" srcId="{474F9C0E-1182-4AFD-81DE-EAC8F67494E5}" destId="{CEDD9FF3-5143-44F2-9167-839E96F61AA2}" srcOrd="0" destOrd="0" presId="urn:microsoft.com/office/officeart/2005/8/layout/radial5"/>
    <dgm:cxn modelId="{4091766A-C90E-4AE8-8EF9-69A401B76181}" srcId="{6D1D82C0-D0FC-4168-98D9-AD0EEAAEBA44}" destId="{4B236DBD-FF67-4D00-96C2-D6C0C2B6E6DA}" srcOrd="0" destOrd="0" parTransId="{0B282117-67B6-415B-9543-A967E0A86DDF}" sibTransId="{34A7EC9B-88BC-4EF5-B72B-EF2C084D1B27}"/>
    <dgm:cxn modelId="{814D2650-59B7-4599-BDF2-5114F8DE4772}" type="presOf" srcId="{44385DEB-9634-4288-876D-B5480DDD10DB}" destId="{F2155C6F-EBCA-4DF9-BF7D-C2AFA3188621}" srcOrd="0" destOrd="0" presId="urn:microsoft.com/office/officeart/2005/8/layout/radial5"/>
    <dgm:cxn modelId="{13363D72-2404-4A3F-B1D1-EED8865FA19D}" srcId="{4B236DBD-FF67-4D00-96C2-D6C0C2B6E6DA}" destId="{339AE1A5-8DCE-4449-BF5A-C8918D8C0CE1}" srcOrd="2" destOrd="0" parTransId="{30A2FEAA-B1C3-46DB-B3E7-2B6EF1DB846D}" sibTransId="{86E88441-CE3F-4E64-B8FC-EA8E1981B2C5}"/>
    <dgm:cxn modelId="{B5D9D154-D19F-442B-885D-1F066C1013C7}" type="presOf" srcId="{56CEAB27-BD71-4A18-849D-2A07E4E5AF9D}" destId="{7B04BCB6-9AF2-4A57-8CE8-C0E5C209C7F6}" srcOrd="1" destOrd="0" presId="urn:microsoft.com/office/officeart/2005/8/layout/radial5"/>
    <dgm:cxn modelId="{327B0477-D441-48EC-89E6-AC2839F5539F}" type="presOf" srcId="{B3425236-3350-40D2-808E-C9F9A48C9A14}" destId="{01CC0C60-400D-4ABA-8932-7854660493A5}" srcOrd="0" destOrd="0" presId="urn:microsoft.com/office/officeart/2005/8/layout/radial5"/>
    <dgm:cxn modelId="{C0279381-5E83-4C59-96E3-321DDCEFC9F1}" type="presOf" srcId="{6D1D82C0-D0FC-4168-98D9-AD0EEAAEBA44}" destId="{006D1C0C-4F92-4D2C-B219-5BEB982BB827}" srcOrd="0" destOrd="0" presId="urn:microsoft.com/office/officeart/2005/8/layout/radial5"/>
    <dgm:cxn modelId="{1E5D7088-FE55-462D-9014-1A50825BCF7B}" type="presOf" srcId="{339AE1A5-8DCE-4449-BF5A-C8918D8C0CE1}" destId="{DADFFB61-10DA-49EC-9645-8986DFC7D862}" srcOrd="0" destOrd="0" presId="urn:microsoft.com/office/officeart/2005/8/layout/radial5"/>
    <dgm:cxn modelId="{1BFE5A89-DF12-4BE7-BD0E-5B14BC15C72D}" type="presOf" srcId="{A75340EF-1504-4634-BFFA-B4F6C9913B44}" destId="{4E4337A8-F1CC-407E-A412-738501C7C548}" srcOrd="0" destOrd="0" presId="urn:microsoft.com/office/officeart/2005/8/layout/radial5"/>
    <dgm:cxn modelId="{E3D28C9A-E120-4845-A194-19C2455E6FF1}" type="presOf" srcId="{189E8AA6-0B00-4D39-8370-B48FC9151438}" destId="{1C7D0FB0-C30C-4A43-9C5F-518065C1CC0B}" srcOrd="0" destOrd="0" presId="urn:microsoft.com/office/officeart/2005/8/layout/radial5"/>
    <dgm:cxn modelId="{8F3217A2-3C1B-42F2-943F-505342831A4B}" type="presOf" srcId="{B926BDB2-96B1-46CD-BDE0-A864A11DD582}" destId="{67D9A2C2-5596-4336-B152-2DA7E68F675B}" srcOrd="0" destOrd="0" presId="urn:microsoft.com/office/officeart/2005/8/layout/radial5"/>
    <dgm:cxn modelId="{F8DDF1B0-9A5F-4A6B-B211-153D15BD3300}" type="presOf" srcId="{F79F8C1A-1FA9-40AE-95ED-02C7E694ECE6}" destId="{6B786AED-4F27-4FF1-9156-5C5BDEE1036F}" srcOrd="0" destOrd="0" presId="urn:microsoft.com/office/officeart/2005/8/layout/radial5"/>
    <dgm:cxn modelId="{F0A6D3B4-6347-4736-999D-394314AC19C4}" type="presOf" srcId="{56CEAB27-BD71-4A18-849D-2A07E4E5AF9D}" destId="{1D0FC3BD-2A6E-4172-A009-790D9C798F36}" srcOrd="0" destOrd="0" presId="urn:microsoft.com/office/officeart/2005/8/layout/radial5"/>
    <dgm:cxn modelId="{A92DFFB5-C996-47DE-A9FE-03145B2B664A}" srcId="{4B236DBD-FF67-4D00-96C2-D6C0C2B6E6DA}" destId="{B926BDB2-96B1-46CD-BDE0-A864A11DD582}" srcOrd="3" destOrd="0" parTransId="{F79F8C1A-1FA9-40AE-95ED-02C7E694ECE6}" sibTransId="{7F1C6F5A-F2AF-42AC-93B6-6567FEA0A8AF}"/>
    <dgm:cxn modelId="{368BA1B9-032F-4601-9F0A-9CCE8C4B06C4}" type="presOf" srcId="{EBD0ADC8-2E17-41C9-BDAF-13AC4C539667}" destId="{795C4ACD-80C0-4CF6-BF35-A551C4402F2A}" srcOrd="0" destOrd="0" presId="urn:microsoft.com/office/officeart/2005/8/layout/radial5"/>
    <dgm:cxn modelId="{C6F91BBC-9A68-4578-B873-F12BE5015634}" type="presOf" srcId="{44385DEB-9634-4288-876D-B5480DDD10DB}" destId="{EADF8897-3C3B-47D5-A279-1F8C03ACF044}" srcOrd="1" destOrd="0" presId="urn:microsoft.com/office/officeart/2005/8/layout/radial5"/>
    <dgm:cxn modelId="{E2750ADE-4A74-49E0-BE64-1FC848ED6B25}" type="presOf" srcId="{D3A1177D-A551-4B61-82EE-DE917E328587}" destId="{339D2885-9242-4E51-AD08-6782A34AA883}" srcOrd="0" destOrd="0" presId="urn:microsoft.com/office/officeart/2005/8/layout/radial5"/>
    <dgm:cxn modelId="{144B29E0-AD2B-42A4-ACAE-566A386694D6}" type="presOf" srcId="{EBD0ADC8-2E17-41C9-BDAF-13AC4C539667}" destId="{9FF30AB3-FB84-4734-AB03-1982DC111C32}" srcOrd="1" destOrd="0" presId="urn:microsoft.com/office/officeart/2005/8/layout/radial5"/>
    <dgm:cxn modelId="{AF23F7F6-437A-4FEE-B1BE-F1E755459B36}" type="presOf" srcId="{30A2FEAA-B1C3-46DB-B3E7-2B6EF1DB846D}" destId="{4F00BADB-34FD-4DA0-923C-95CEE40FC52B}" srcOrd="1" destOrd="0" presId="urn:microsoft.com/office/officeart/2005/8/layout/radial5"/>
    <dgm:cxn modelId="{B5A754FB-72FC-4E26-A26D-6F5FF50904C0}" type="presOf" srcId="{30A2FEAA-B1C3-46DB-B3E7-2B6EF1DB846D}" destId="{88FD22BA-E543-420E-929C-EBCDB512D7C7}" srcOrd="0" destOrd="0" presId="urn:microsoft.com/office/officeart/2005/8/layout/radial5"/>
    <dgm:cxn modelId="{77599B14-B957-499F-B343-FE93814216E3}" type="presParOf" srcId="{006D1C0C-4F92-4D2C-B219-5BEB982BB827}" destId="{9E383782-2F3B-4C7D-85DB-A038712DF678}" srcOrd="0" destOrd="0" presId="urn:microsoft.com/office/officeart/2005/8/layout/radial5"/>
    <dgm:cxn modelId="{1836EEDD-3DF2-40E5-A690-51010C424A0F}" type="presParOf" srcId="{006D1C0C-4F92-4D2C-B219-5BEB982BB827}" destId="{1D0FC3BD-2A6E-4172-A009-790D9C798F36}" srcOrd="1" destOrd="0" presId="urn:microsoft.com/office/officeart/2005/8/layout/radial5"/>
    <dgm:cxn modelId="{B70A9B18-064E-48CC-AD3C-4DB41178ACCE}" type="presParOf" srcId="{1D0FC3BD-2A6E-4172-A009-790D9C798F36}" destId="{7B04BCB6-9AF2-4A57-8CE8-C0E5C209C7F6}" srcOrd="0" destOrd="0" presId="urn:microsoft.com/office/officeart/2005/8/layout/radial5"/>
    <dgm:cxn modelId="{AD78E29A-2A34-420D-A0DB-BE1F254DC2C2}" type="presParOf" srcId="{006D1C0C-4F92-4D2C-B219-5BEB982BB827}" destId="{4E4337A8-F1CC-407E-A412-738501C7C548}" srcOrd="2" destOrd="0" presId="urn:microsoft.com/office/officeart/2005/8/layout/radial5"/>
    <dgm:cxn modelId="{97371487-452C-4124-8668-391DD19F413E}" type="presParOf" srcId="{006D1C0C-4F92-4D2C-B219-5BEB982BB827}" destId="{795C4ACD-80C0-4CF6-BF35-A551C4402F2A}" srcOrd="3" destOrd="0" presId="urn:microsoft.com/office/officeart/2005/8/layout/radial5"/>
    <dgm:cxn modelId="{E654C387-FB5F-44F0-A1DA-0C6086A0D13C}" type="presParOf" srcId="{795C4ACD-80C0-4CF6-BF35-A551C4402F2A}" destId="{9FF30AB3-FB84-4734-AB03-1982DC111C32}" srcOrd="0" destOrd="0" presId="urn:microsoft.com/office/officeart/2005/8/layout/radial5"/>
    <dgm:cxn modelId="{78FC5E82-3E41-4677-803C-1DDAB9532BBB}" type="presParOf" srcId="{006D1C0C-4F92-4D2C-B219-5BEB982BB827}" destId="{01CC0C60-400D-4ABA-8932-7854660493A5}" srcOrd="4" destOrd="0" presId="urn:microsoft.com/office/officeart/2005/8/layout/radial5"/>
    <dgm:cxn modelId="{4EF759D3-9E69-4753-888F-7F79236922C5}" type="presParOf" srcId="{006D1C0C-4F92-4D2C-B219-5BEB982BB827}" destId="{88FD22BA-E543-420E-929C-EBCDB512D7C7}" srcOrd="5" destOrd="0" presId="urn:microsoft.com/office/officeart/2005/8/layout/radial5"/>
    <dgm:cxn modelId="{52F8F9AA-1A74-4EC0-BDAC-18254E6C5DD0}" type="presParOf" srcId="{88FD22BA-E543-420E-929C-EBCDB512D7C7}" destId="{4F00BADB-34FD-4DA0-923C-95CEE40FC52B}" srcOrd="0" destOrd="0" presId="urn:microsoft.com/office/officeart/2005/8/layout/radial5"/>
    <dgm:cxn modelId="{0AA98E7B-72F7-47A4-AE42-FCB741ED800A}" type="presParOf" srcId="{006D1C0C-4F92-4D2C-B219-5BEB982BB827}" destId="{DADFFB61-10DA-49EC-9645-8986DFC7D862}" srcOrd="6" destOrd="0" presId="urn:microsoft.com/office/officeart/2005/8/layout/radial5"/>
    <dgm:cxn modelId="{5AC802DA-911E-49D0-A8F5-6C40461168B2}" type="presParOf" srcId="{006D1C0C-4F92-4D2C-B219-5BEB982BB827}" destId="{6B786AED-4F27-4FF1-9156-5C5BDEE1036F}" srcOrd="7" destOrd="0" presId="urn:microsoft.com/office/officeart/2005/8/layout/radial5"/>
    <dgm:cxn modelId="{C303ABC5-6E62-48B7-9FEF-C26D46CCBDA2}" type="presParOf" srcId="{6B786AED-4F27-4FF1-9156-5C5BDEE1036F}" destId="{196342B4-2052-44BB-B145-61B1A8C4BC90}" srcOrd="0" destOrd="0" presId="urn:microsoft.com/office/officeart/2005/8/layout/radial5"/>
    <dgm:cxn modelId="{011A2833-A803-4C92-9E69-FB2E11E9BD21}" type="presParOf" srcId="{006D1C0C-4F92-4D2C-B219-5BEB982BB827}" destId="{67D9A2C2-5596-4336-B152-2DA7E68F675B}" srcOrd="8" destOrd="0" presId="urn:microsoft.com/office/officeart/2005/8/layout/radial5"/>
    <dgm:cxn modelId="{DBDDB3F1-E0C8-48E9-8C55-DC7A11B2CD21}" type="presParOf" srcId="{006D1C0C-4F92-4D2C-B219-5BEB982BB827}" destId="{CEDD9FF3-5143-44F2-9167-839E96F61AA2}" srcOrd="9" destOrd="0" presId="urn:microsoft.com/office/officeart/2005/8/layout/radial5"/>
    <dgm:cxn modelId="{03820077-6C8F-459A-8246-96F2F9665E00}" type="presParOf" srcId="{CEDD9FF3-5143-44F2-9167-839E96F61AA2}" destId="{6B98B5CE-8CAB-4254-925C-43EE30B3CDC2}" srcOrd="0" destOrd="0" presId="urn:microsoft.com/office/officeart/2005/8/layout/radial5"/>
    <dgm:cxn modelId="{DECF6D17-E580-4A15-8EAB-5C4F319EFC55}" type="presParOf" srcId="{006D1C0C-4F92-4D2C-B219-5BEB982BB827}" destId="{80941AE7-5B9B-41BA-A574-6FD817759A42}" srcOrd="10" destOrd="0" presId="urn:microsoft.com/office/officeart/2005/8/layout/radial5"/>
    <dgm:cxn modelId="{5ADBFF66-BF16-4326-A083-57D258F5C69F}" type="presParOf" srcId="{006D1C0C-4F92-4D2C-B219-5BEB982BB827}" destId="{F2155C6F-EBCA-4DF9-BF7D-C2AFA3188621}" srcOrd="11" destOrd="0" presId="urn:microsoft.com/office/officeart/2005/8/layout/radial5"/>
    <dgm:cxn modelId="{8168525F-9EB9-4490-9410-873C6EED6915}" type="presParOf" srcId="{F2155C6F-EBCA-4DF9-BF7D-C2AFA3188621}" destId="{EADF8897-3C3B-47D5-A279-1F8C03ACF044}" srcOrd="0" destOrd="0" presId="urn:microsoft.com/office/officeart/2005/8/layout/radial5"/>
    <dgm:cxn modelId="{7DD1E5E5-D01A-4336-9D37-CC017F9235A1}" type="presParOf" srcId="{006D1C0C-4F92-4D2C-B219-5BEB982BB827}" destId="{6566BCD3-F391-454A-9DCD-00B3D5319477}" srcOrd="12" destOrd="0" presId="urn:microsoft.com/office/officeart/2005/8/layout/radial5"/>
    <dgm:cxn modelId="{A7A2F6FE-22F0-4B93-9F35-5F26859144BA}" type="presParOf" srcId="{006D1C0C-4F92-4D2C-B219-5BEB982BB827}" destId="{1C7D0FB0-C30C-4A43-9C5F-518065C1CC0B}" srcOrd="13" destOrd="0" presId="urn:microsoft.com/office/officeart/2005/8/layout/radial5"/>
    <dgm:cxn modelId="{D98FB60C-E5EF-4D3C-9993-FAABC30FBD62}" type="presParOf" srcId="{1C7D0FB0-C30C-4A43-9C5F-518065C1CC0B}" destId="{2F4A1142-FBA4-4CFA-AEA7-2716D59BF646}" srcOrd="0" destOrd="0" presId="urn:microsoft.com/office/officeart/2005/8/layout/radial5"/>
    <dgm:cxn modelId="{BE450D02-2D01-43BF-A7F4-B4E3DC339FEA}" type="presParOf" srcId="{006D1C0C-4F92-4D2C-B219-5BEB982BB827}" destId="{339D2885-9242-4E51-AD08-6782A34AA883}"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A80D8A-C4BE-43C6-9C63-222D1B283291}" type="doc">
      <dgm:prSet loTypeId="urn:microsoft.com/office/officeart/2005/8/layout/process4" loCatId="process" qsTypeId="urn:microsoft.com/office/officeart/2005/8/quickstyle/simple4" qsCatId="simple" csTypeId="urn:microsoft.com/office/officeart/2005/8/colors/accent2_2" csCatId="accent2" phldr="1"/>
      <dgm:spPr/>
      <dgm:t>
        <a:bodyPr/>
        <a:lstStyle/>
        <a:p>
          <a:endParaRPr lang="en-US"/>
        </a:p>
      </dgm:t>
    </dgm:pt>
    <dgm:pt modelId="{457E806B-4075-45C3-99A9-6C64357410DD}">
      <dgm:prSet custT="1"/>
      <dgm:spPr>
        <a:xfrm rot="10800000">
          <a:off x="0" y="0"/>
          <a:ext cx="5008930" cy="1464880"/>
        </a:xfrm>
        <a:prstGeom prst="upArrowCallout">
          <a:avLst/>
        </a:prstGeom>
        <a:gradFill rotWithShape="0">
          <a:gsLst>
            <a:gs pos="0">
              <a:srgbClr val="DE7E18">
                <a:hueOff val="0"/>
                <a:satOff val="0"/>
                <a:lumOff val="0"/>
                <a:alphaOff val="0"/>
                <a:tint val="96000"/>
                <a:lumMod val="104000"/>
              </a:srgbClr>
            </a:gs>
            <a:gs pos="100000">
              <a:srgbClr val="DE7E18">
                <a:hueOff val="0"/>
                <a:satOff val="0"/>
                <a:lumOff val="0"/>
                <a:alphaOff val="0"/>
                <a:shade val="98000"/>
                <a:lumMod val="94000"/>
              </a:srgbClr>
            </a:gs>
          </a:gsLst>
          <a:lin ang="5400000" scaled="0"/>
        </a:gradFill>
        <a:ln>
          <a:noFill/>
        </a:ln>
        <a:effectLst>
          <a:outerShdw blurRad="38100" dist="25400" dir="5400000" rotWithShape="0">
            <a:srgbClr val="000000">
              <a:alpha val="25000"/>
            </a:srgbClr>
          </a:outerShdw>
        </a:effectLst>
      </dgm:spPr>
      <dgm:t>
        <a:bodyPr/>
        <a:lstStyle/>
        <a:p>
          <a:pPr>
            <a:lnSpc>
              <a:spcPct val="90000"/>
            </a:lnSpc>
            <a:buNone/>
          </a:pPr>
          <a:endParaRPr lang="en-US" sz="1000" dirty="0">
            <a:solidFill>
              <a:sysClr val="window" lastClr="FFFFFF"/>
            </a:solidFill>
            <a:latin typeface="Century Gothic" panose="020B0502020202020204"/>
            <a:ea typeface="+mn-ea"/>
            <a:cs typeface="+mn-cs"/>
          </a:endParaRPr>
        </a:p>
        <a:p>
          <a:pPr>
            <a:lnSpc>
              <a:spcPct val="80000"/>
            </a:lnSpc>
            <a:buNone/>
          </a:pPr>
          <a:r>
            <a:rPr lang="en-US" sz="2000" dirty="0">
              <a:solidFill>
                <a:sysClr val="window" lastClr="FFFFFF"/>
              </a:solidFill>
              <a:latin typeface="Century Gothic" panose="020B0502020202020204"/>
              <a:ea typeface="+mn-ea"/>
              <a:cs typeface="+mn-cs"/>
            </a:rPr>
            <a:t>Insurance Endorsement or </a:t>
          </a:r>
        </a:p>
        <a:p>
          <a:pPr>
            <a:lnSpc>
              <a:spcPct val="80000"/>
            </a:lnSpc>
            <a:buNone/>
          </a:pPr>
          <a:r>
            <a:rPr lang="en-US" sz="2000" dirty="0">
              <a:solidFill>
                <a:sysClr val="window" lastClr="FFFFFF"/>
              </a:solidFill>
              <a:latin typeface="Century Gothic" panose="020B0502020202020204"/>
              <a:ea typeface="+mn-ea"/>
              <a:cs typeface="+mn-cs"/>
            </a:rPr>
            <a:t>Certificate of Insurance</a:t>
          </a:r>
          <a:br>
            <a:rPr lang="en-US" sz="1600" dirty="0">
              <a:solidFill>
                <a:sysClr val="window" lastClr="FFFFFF"/>
              </a:solidFill>
              <a:latin typeface="Century Gothic" panose="020B0502020202020204"/>
              <a:ea typeface="+mn-ea"/>
              <a:cs typeface="+mn-cs"/>
            </a:rPr>
          </a:br>
          <a:endParaRPr lang="en-US" sz="1600" dirty="0">
            <a:solidFill>
              <a:sysClr val="window" lastClr="FFFFFF"/>
            </a:solidFill>
            <a:latin typeface="Century Gothic" panose="020B0502020202020204"/>
            <a:ea typeface="+mn-ea"/>
            <a:cs typeface="+mn-cs"/>
          </a:endParaRPr>
        </a:p>
      </dgm:t>
    </dgm:pt>
    <dgm:pt modelId="{BC66FBED-0A06-4AF9-B453-60198D431014}" type="parTrans" cxnId="{4BE028AA-166D-4109-B73B-E82BE47AE647}">
      <dgm:prSet/>
      <dgm:spPr/>
      <dgm:t>
        <a:bodyPr/>
        <a:lstStyle/>
        <a:p>
          <a:endParaRPr lang="en-US"/>
        </a:p>
      </dgm:t>
    </dgm:pt>
    <dgm:pt modelId="{20BCB288-C814-4744-8A81-5B9CB9C1A238}" type="sibTrans" cxnId="{4BE028AA-166D-4109-B73B-E82BE47AE647}">
      <dgm:prSet/>
      <dgm:spPr/>
      <dgm:t>
        <a:bodyPr/>
        <a:lstStyle/>
        <a:p>
          <a:endParaRPr lang="en-US"/>
        </a:p>
      </dgm:t>
    </dgm:pt>
    <dgm:pt modelId="{2C54EFFC-E578-4B7B-AFB9-747B958A88F8}">
      <dgm:prSet custT="1"/>
      <dgm:spPr>
        <a:xfrm>
          <a:off x="2003694" y="2806890"/>
          <a:ext cx="1001541" cy="1221406"/>
        </a:xfrm>
        <a:prstGeom prst="rect">
          <a:avLst/>
        </a:prstGeom>
        <a:solidFill>
          <a:srgbClr val="DE7E18">
            <a:alpha val="90000"/>
            <a:tint val="40000"/>
            <a:hueOff val="0"/>
            <a:satOff val="0"/>
            <a:lumOff val="0"/>
            <a:alphaOff val="0"/>
          </a:srgbClr>
        </a:solidFill>
        <a:ln w="9525" cap="rnd" cmpd="sng" algn="ctr">
          <a:solidFill>
            <a:srgbClr val="DE7E18">
              <a:alpha val="90000"/>
              <a:tint val="40000"/>
              <a:hueOff val="0"/>
              <a:satOff val="0"/>
              <a:lumOff val="0"/>
              <a:alphaOff val="0"/>
            </a:srgbClr>
          </a:solidFill>
          <a:prstDash val="solid"/>
        </a:ln>
        <a:effectLst/>
      </dgm:spPr>
      <dgm:t>
        <a:bodyPr lIns="45720" rIns="36576"/>
        <a:lstStyle/>
        <a:p>
          <a:pPr>
            <a:buNone/>
          </a:pPr>
          <a:r>
            <a:rPr lang="en-US" sz="1200" dirty="0">
              <a:solidFill>
                <a:sysClr val="windowText" lastClr="000000">
                  <a:hueOff val="0"/>
                  <a:satOff val="0"/>
                  <a:lumOff val="0"/>
                  <a:alphaOff val="0"/>
                </a:sysClr>
              </a:solidFill>
              <a:latin typeface="+mn-lt"/>
              <a:ea typeface="+mn-ea"/>
              <a:cs typeface="+mn-cs"/>
            </a:rPr>
            <a:t>Includes list of current Facilities and Tanks</a:t>
          </a:r>
        </a:p>
      </dgm:t>
    </dgm:pt>
    <dgm:pt modelId="{0C06D4BD-5280-43C7-906F-6D07D6C86909}" type="parTrans" cxnId="{F6E5E7EC-C992-4AE4-A4C1-438DC4E259E8}">
      <dgm:prSet/>
      <dgm:spPr/>
      <dgm:t>
        <a:bodyPr/>
        <a:lstStyle/>
        <a:p>
          <a:endParaRPr lang="en-US"/>
        </a:p>
      </dgm:t>
    </dgm:pt>
    <dgm:pt modelId="{D03C25AD-ACC9-4F45-9902-C106D5FFDF2E}" type="sibTrans" cxnId="{F6E5E7EC-C992-4AE4-A4C1-438DC4E259E8}">
      <dgm:prSet/>
      <dgm:spPr/>
      <dgm:t>
        <a:bodyPr/>
        <a:lstStyle/>
        <a:p>
          <a:endParaRPr lang="en-US"/>
        </a:p>
      </dgm:t>
    </dgm:pt>
    <dgm:pt modelId="{CF4BDDF4-9E8E-4306-8091-AAF7603298A0}">
      <dgm:prSet custT="1"/>
      <dgm:spPr>
        <a:xfrm>
          <a:off x="3005235" y="2806890"/>
          <a:ext cx="1001541" cy="1221406"/>
        </a:xfrm>
        <a:prstGeom prst="rect">
          <a:avLst/>
        </a:prstGeom>
        <a:solidFill>
          <a:srgbClr val="DE7E18">
            <a:alpha val="90000"/>
            <a:tint val="40000"/>
            <a:hueOff val="0"/>
            <a:satOff val="0"/>
            <a:lumOff val="0"/>
            <a:alphaOff val="0"/>
          </a:srgbClr>
        </a:solidFill>
        <a:ln w="9525" cap="rnd" cmpd="sng" algn="ctr">
          <a:solidFill>
            <a:srgbClr val="DE7E18">
              <a:alpha val="90000"/>
              <a:tint val="40000"/>
              <a:hueOff val="0"/>
              <a:satOff val="0"/>
              <a:lumOff val="0"/>
              <a:alphaOff val="0"/>
            </a:srgbClr>
          </a:solidFill>
          <a:prstDash val="solid"/>
        </a:ln>
        <a:effectLst/>
      </dgm:spPr>
      <dgm:t>
        <a:bodyPr lIns="36576" rIns="36576"/>
        <a:lstStyle/>
        <a:p>
          <a:pPr>
            <a:buNone/>
          </a:pPr>
          <a:r>
            <a:rPr lang="en-US" sz="1200" dirty="0">
              <a:solidFill>
                <a:sysClr val="windowText" lastClr="000000">
                  <a:hueOff val="0"/>
                  <a:satOff val="0"/>
                  <a:lumOff val="0"/>
                  <a:alphaOff val="0"/>
                </a:sysClr>
              </a:solidFill>
              <a:latin typeface="+mn-lt"/>
              <a:ea typeface="+mn-ea"/>
              <a:cs typeface="+mn-cs"/>
            </a:rPr>
            <a:t>Coverage: </a:t>
          </a:r>
          <a:r>
            <a:rPr lang="en-US" sz="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               </a:t>
          </a:r>
          <a:r>
            <a:rPr lang="en-US" sz="1200" dirty="0">
              <a:solidFill>
                <a:sysClr val="windowText" lastClr="000000">
                  <a:hueOff val="0"/>
                  <a:satOff val="0"/>
                  <a:lumOff val="0"/>
                  <a:alphaOff val="0"/>
                </a:sysClr>
              </a:solidFill>
              <a:latin typeface="+mn-lt"/>
              <a:ea typeface="+mn-ea"/>
              <a:cs typeface="+mn-cs"/>
            </a:rPr>
            <a:t>Per Occurrence and Annual Aggregate amounts are adequate</a:t>
          </a:r>
        </a:p>
      </dgm:t>
    </dgm:pt>
    <dgm:pt modelId="{71BC8385-72DC-4FF7-83A5-083623047DAE}" type="parTrans" cxnId="{5607BFF9-AAB4-4EEA-9059-BDE86BA7F310}">
      <dgm:prSet/>
      <dgm:spPr/>
      <dgm:t>
        <a:bodyPr/>
        <a:lstStyle/>
        <a:p>
          <a:endParaRPr lang="en-US"/>
        </a:p>
      </dgm:t>
    </dgm:pt>
    <dgm:pt modelId="{47DF5B8A-E0DE-4126-A644-866FA79A1820}" type="sibTrans" cxnId="{5607BFF9-AAB4-4EEA-9059-BDE86BA7F310}">
      <dgm:prSet/>
      <dgm:spPr/>
      <dgm:t>
        <a:bodyPr/>
        <a:lstStyle/>
        <a:p>
          <a:endParaRPr lang="en-US"/>
        </a:p>
      </dgm:t>
    </dgm:pt>
    <dgm:pt modelId="{6055E3B0-F71A-49E6-BCEA-0B1ED8E97AB3}">
      <dgm:prSet custT="1"/>
      <dgm:spPr>
        <a:xfrm>
          <a:off x="0" y="1426169"/>
          <a:ext cx="5008930" cy="2655232"/>
        </a:xfrm>
        <a:prstGeom prst="rect">
          <a:avLst/>
        </a:prstGeom>
        <a:gradFill rotWithShape="0">
          <a:gsLst>
            <a:gs pos="0">
              <a:srgbClr val="DE7E18">
                <a:hueOff val="0"/>
                <a:satOff val="0"/>
                <a:lumOff val="0"/>
                <a:alphaOff val="0"/>
                <a:tint val="96000"/>
                <a:lumMod val="104000"/>
              </a:srgbClr>
            </a:gs>
            <a:gs pos="100000">
              <a:srgbClr val="DE7E18">
                <a:hueOff val="0"/>
                <a:satOff val="0"/>
                <a:lumOff val="0"/>
                <a:alphaOff val="0"/>
                <a:shade val="98000"/>
                <a:lumMod val="94000"/>
              </a:srgbClr>
            </a:gs>
          </a:gsLst>
          <a:lin ang="5400000" scaled="0"/>
        </a:gradFill>
        <a:ln>
          <a:noFill/>
        </a:ln>
        <a:effectLst>
          <a:outerShdw blurRad="38100" dist="25400" dir="5400000" rotWithShape="0">
            <a:srgbClr val="000000">
              <a:alpha val="25000"/>
            </a:srgbClr>
          </a:outerShdw>
        </a:effectLst>
      </dgm:spPr>
      <dgm:t>
        <a:bodyPr/>
        <a:lstStyle/>
        <a:p>
          <a:pPr>
            <a:buNone/>
          </a:pPr>
          <a:endParaRPr lang="en-US" sz="1200" dirty="0">
            <a:solidFill>
              <a:sysClr val="window" lastClr="FFFFFF"/>
            </a:solidFill>
            <a:latin typeface="Century Gothic" panose="020B0502020202020204"/>
            <a:ea typeface="+mn-ea"/>
            <a:cs typeface="+mn-cs"/>
          </a:endParaRPr>
        </a:p>
        <a:p>
          <a:pPr>
            <a:buNone/>
          </a:pPr>
          <a:endParaRPr lang="en-US" sz="400" dirty="0">
            <a:solidFill>
              <a:sysClr val="window" lastClr="FFFFFF"/>
            </a:solidFill>
            <a:latin typeface="Century Gothic" panose="020B0502020202020204"/>
            <a:ea typeface="+mn-ea"/>
            <a:cs typeface="+mn-cs"/>
          </a:endParaRPr>
        </a:p>
        <a:p>
          <a:pPr>
            <a:buNone/>
          </a:pPr>
          <a:endParaRPr lang="en-US" sz="400" dirty="0">
            <a:solidFill>
              <a:sysClr val="window" lastClr="FFFFFF"/>
            </a:solidFill>
            <a:latin typeface="Century Gothic" panose="020B0502020202020204"/>
            <a:ea typeface="+mn-ea"/>
            <a:cs typeface="+mn-cs"/>
          </a:endParaRPr>
        </a:p>
        <a:p>
          <a:pPr>
            <a:buNone/>
          </a:pPr>
          <a:endParaRPr lang="en-US" sz="800" dirty="0">
            <a:solidFill>
              <a:sysClr val="window" lastClr="FFFFFF"/>
            </a:solidFill>
            <a:latin typeface="Century Gothic" panose="020B0502020202020204"/>
            <a:ea typeface="+mn-ea"/>
            <a:cs typeface="+mn-cs"/>
          </a:endParaRPr>
        </a:p>
        <a:p>
          <a:pPr>
            <a:buNone/>
          </a:pPr>
          <a:endParaRPr lang="en-US" sz="400" dirty="0">
            <a:solidFill>
              <a:sysClr val="window" lastClr="FFFFFF"/>
            </a:solidFill>
            <a:latin typeface="Century Gothic" panose="020B0502020202020204"/>
            <a:ea typeface="+mn-ea"/>
            <a:cs typeface="+mn-cs"/>
          </a:endParaRPr>
        </a:p>
        <a:p>
          <a:pPr>
            <a:buNone/>
          </a:pPr>
          <a:r>
            <a:rPr lang="en-US" sz="1800" dirty="0">
              <a:solidFill>
                <a:sysClr val="window" lastClr="FFFFFF"/>
              </a:solidFill>
              <a:latin typeface="Century Gothic" panose="020B0502020202020204"/>
              <a:ea typeface="+mn-ea"/>
              <a:cs typeface="+mn-cs"/>
            </a:rPr>
            <a:t>DEP Form 62-761.900(3) </a:t>
          </a:r>
          <a:br>
            <a:rPr lang="en-US" sz="1800" dirty="0">
              <a:solidFill>
                <a:sysClr val="window" lastClr="FFFFFF"/>
              </a:solidFill>
              <a:latin typeface="Century Gothic" panose="020B0502020202020204"/>
              <a:ea typeface="+mn-ea"/>
              <a:cs typeface="+mn-cs"/>
            </a:rPr>
          </a:br>
          <a:r>
            <a:rPr lang="en-US" sz="1800" dirty="0">
              <a:solidFill>
                <a:sysClr val="window" lastClr="FFFFFF"/>
              </a:solidFill>
              <a:latin typeface="Century Gothic" panose="020B0502020202020204"/>
              <a:ea typeface="+mn-ea"/>
              <a:cs typeface="+mn-cs"/>
            </a:rPr>
            <a:t>Part C or Part D must be used </a:t>
          </a:r>
          <a:br>
            <a:rPr lang="en-US" sz="1500" dirty="0">
              <a:solidFill>
                <a:sysClr val="window" lastClr="FFFFFF"/>
              </a:solidFill>
              <a:latin typeface="Century Gothic" panose="020B0502020202020204"/>
              <a:ea typeface="+mn-ea"/>
              <a:cs typeface="+mn-cs"/>
            </a:rPr>
          </a:br>
          <a:r>
            <a:rPr lang="en-US" sz="1200" dirty="0">
              <a:solidFill>
                <a:sysClr val="window" lastClr="FFFFFF"/>
              </a:solidFill>
              <a:latin typeface="Century Gothic" panose="020B0502020202020204"/>
              <a:ea typeface="+mn-ea"/>
              <a:cs typeface="+mn-cs"/>
            </a:rPr>
            <a:t>(current version at time of signing)</a:t>
          </a:r>
        </a:p>
        <a:p>
          <a:pPr>
            <a:buNone/>
          </a:pPr>
          <a:endParaRPr lang="en-US" sz="900" dirty="0">
            <a:solidFill>
              <a:sysClr val="window" lastClr="FFFFFF"/>
            </a:solidFill>
            <a:latin typeface="Century Gothic" panose="020B0502020202020204"/>
            <a:ea typeface="+mn-ea"/>
            <a:cs typeface="+mn-cs"/>
          </a:endParaRPr>
        </a:p>
        <a:p>
          <a:pPr>
            <a:buNone/>
          </a:pPr>
          <a:endParaRPr lang="en-US" sz="1200" dirty="0">
            <a:solidFill>
              <a:sysClr val="window" lastClr="FFFFFF"/>
            </a:solidFill>
            <a:latin typeface="Century Gothic" panose="020B0502020202020204"/>
            <a:ea typeface="+mn-ea"/>
            <a:cs typeface="+mn-cs"/>
          </a:endParaRPr>
        </a:p>
        <a:p>
          <a:pPr>
            <a:buNone/>
          </a:pPr>
          <a:endParaRPr lang="en-US" sz="1200" dirty="0">
            <a:solidFill>
              <a:sysClr val="window" lastClr="FFFFFF"/>
            </a:solidFill>
            <a:latin typeface="Century Gothic" panose="020B0502020202020204"/>
            <a:ea typeface="+mn-ea"/>
            <a:cs typeface="+mn-cs"/>
          </a:endParaRPr>
        </a:p>
        <a:p>
          <a:pPr>
            <a:buNone/>
          </a:pPr>
          <a:endParaRPr lang="en-US" sz="1200" dirty="0">
            <a:solidFill>
              <a:sysClr val="window" lastClr="FFFFFF"/>
            </a:solidFill>
            <a:latin typeface="Century Gothic" panose="020B0502020202020204"/>
            <a:ea typeface="+mn-ea"/>
            <a:cs typeface="+mn-cs"/>
          </a:endParaRPr>
        </a:p>
        <a:p>
          <a:pPr>
            <a:buNone/>
          </a:pPr>
          <a:endParaRPr lang="en-US" sz="1200" dirty="0">
            <a:solidFill>
              <a:sysClr val="window" lastClr="FFFFFF"/>
            </a:solidFill>
            <a:latin typeface="Century Gothic" panose="020B0502020202020204"/>
            <a:ea typeface="+mn-ea"/>
            <a:cs typeface="+mn-cs"/>
          </a:endParaRPr>
        </a:p>
      </dgm:t>
    </dgm:pt>
    <dgm:pt modelId="{980E3C7C-691D-4DA7-BD75-98463566EEA5}" type="sibTrans" cxnId="{7411F748-C88D-4845-9319-6282D9F79959}">
      <dgm:prSet/>
      <dgm:spPr/>
      <dgm:t>
        <a:bodyPr/>
        <a:lstStyle/>
        <a:p>
          <a:endParaRPr lang="en-US"/>
        </a:p>
      </dgm:t>
    </dgm:pt>
    <dgm:pt modelId="{3106109A-EEE5-4ED3-9AB8-FD29A49CCD35}" type="parTrans" cxnId="{7411F748-C88D-4845-9319-6282D9F79959}">
      <dgm:prSet/>
      <dgm:spPr/>
      <dgm:t>
        <a:bodyPr/>
        <a:lstStyle/>
        <a:p>
          <a:endParaRPr lang="en-US"/>
        </a:p>
      </dgm:t>
    </dgm:pt>
    <dgm:pt modelId="{1E9B4ED5-2565-4EE0-A036-0B4FF73B0FD7}">
      <dgm:prSet custT="1"/>
      <dgm:spPr>
        <a:xfrm>
          <a:off x="2003694" y="2806890"/>
          <a:ext cx="1001541" cy="1221406"/>
        </a:xfrm>
        <a:solidFill>
          <a:srgbClr val="DE7E18">
            <a:alpha val="90000"/>
            <a:tint val="40000"/>
            <a:hueOff val="0"/>
            <a:satOff val="0"/>
            <a:lumOff val="0"/>
            <a:alphaOff val="0"/>
          </a:srgbClr>
        </a:solidFill>
        <a:ln w="9525" cap="rnd" cmpd="sng" algn="ctr">
          <a:solidFill>
            <a:srgbClr val="DE7E18">
              <a:alpha val="90000"/>
              <a:tint val="40000"/>
              <a:hueOff val="0"/>
              <a:satOff val="0"/>
              <a:lumOff val="0"/>
              <a:alphaOff val="0"/>
            </a:srgbClr>
          </a:solidFill>
          <a:prstDash val="solid"/>
        </a:ln>
        <a:effectLst/>
      </dgm:spPr>
      <dgm:t>
        <a:bodyPr lIns="36576" rIns="36576"/>
        <a:lstStyle/>
        <a:p>
          <a:pPr>
            <a:buNone/>
          </a:pPr>
          <a:r>
            <a:rPr lang="en-US" sz="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Coverage: corrective action and (not "or" or "and/or") accidental discharges </a:t>
          </a:r>
        </a:p>
      </dgm:t>
    </dgm:pt>
    <dgm:pt modelId="{68EF2D11-7387-4DBC-889F-591AA292F8A3}" type="parTrans" cxnId="{BE2B8AF0-CDB1-48BA-B951-8B66E8F694FF}">
      <dgm:prSet/>
      <dgm:spPr/>
      <dgm:t>
        <a:bodyPr/>
        <a:lstStyle/>
        <a:p>
          <a:endParaRPr lang="en-US"/>
        </a:p>
      </dgm:t>
    </dgm:pt>
    <dgm:pt modelId="{C52BDFCD-296C-4982-BE48-96D50A43DB70}" type="sibTrans" cxnId="{BE2B8AF0-CDB1-48BA-B951-8B66E8F694FF}">
      <dgm:prSet/>
      <dgm:spPr/>
      <dgm:t>
        <a:bodyPr/>
        <a:lstStyle/>
        <a:p>
          <a:endParaRPr lang="en-US"/>
        </a:p>
      </dgm:t>
    </dgm:pt>
    <dgm:pt modelId="{6B7F7214-09E3-456C-8D4F-C9DF8C6E53C4}">
      <dgm:prSet custT="1"/>
      <dgm:spPr>
        <a:xfrm>
          <a:off x="2003694" y="2806890"/>
          <a:ext cx="1001541" cy="1221406"/>
        </a:xfrm>
        <a:solidFill>
          <a:srgbClr val="DE7E18">
            <a:alpha val="90000"/>
            <a:tint val="40000"/>
            <a:hueOff val="0"/>
            <a:satOff val="0"/>
            <a:lumOff val="0"/>
            <a:alphaOff val="0"/>
          </a:srgbClr>
        </a:solidFill>
        <a:ln w="9525" cap="rnd" cmpd="sng" algn="ctr">
          <a:solidFill>
            <a:srgbClr val="DE7E18">
              <a:alpha val="90000"/>
              <a:tint val="40000"/>
              <a:hueOff val="0"/>
              <a:satOff val="0"/>
              <a:lumOff val="0"/>
              <a:alphaOff val="0"/>
            </a:srgbClr>
          </a:solidFill>
          <a:prstDash val="solid"/>
        </a:ln>
        <a:effectLst/>
      </dgm:spPr>
      <dgm:t>
        <a:bodyPr lIns="36576"/>
        <a:lstStyle/>
        <a:p>
          <a:pPr>
            <a:buNone/>
          </a:pPr>
          <a:r>
            <a:rPr lang="en-US" sz="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Insurer's representative is authorized to amend policies</a:t>
          </a:r>
        </a:p>
      </dgm:t>
    </dgm:pt>
    <dgm:pt modelId="{E1E79361-CD2D-46CE-8A6E-7B3689E4F6E3}" type="parTrans" cxnId="{F9F4B365-6776-4413-83C6-166906A68991}">
      <dgm:prSet/>
      <dgm:spPr/>
      <dgm:t>
        <a:bodyPr/>
        <a:lstStyle/>
        <a:p>
          <a:endParaRPr lang="en-US"/>
        </a:p>
      </dgm:t>
    </dgm:pt>
    <dgm:pt modelId="{8595C688-7B01-4D56-87B5-05D5B89BB15F}" type="sibTrans" cxnId="{F9F4B365-6776-4413-83C6-166906A68991}">
      <dgm:prSet/>
      <dgm:spPr/>
      <dgm:t>
        <a:bodyPr/>
        <a:lstStyle/>
        <a:p>
          <a:endParaRPr lang="en-US"/>
        </a:p>
      </dgm:t>
    </dgm:pt>
    <dgm:pt modelId="{10DC6995-1C4B-48A6-A6AB-FDA89FCD6CC8}" type="pres">
      <dgm:prSet presAssocID="{E2A80D8A-C4BE-43C6-9C63-222D1B283291}" presName="Name0" presStyleCnt="0">
        <dgm:presLayoutVars>
          <dgm:dir/>
          <dgm:animLvl val="lvl"/>
          <dgm:resizeHandles val="exact"/>
        </dgm:presLayoutVars>
      </dgm:prSet>
      <dgm:spPr/>
    </dgm:pt>
    <dgm:pt modelId="{7B67083D-B906-4CC2-ACEC-2D22DA4EB445}" type="pres">
      <dgm:prSet presAssocID="{6055E3B0-F71A-49E6-BCEA-0B1ED8E97AB3}" presName="boxAndChildren" presStyleCnt="0"/>
      <dgm:spPr/>
    </dgm:pt>
    <dgm:pt modelId="{852C3998-2346-4BB9-A8BA-66FDF0415F11}" type="pres">
      <dgm:prSet presAssocID="{6055E3B0-F71A-49E6-BCEA-0B1ED8E97AB3}" presName="parentTextBox" presStyleLbl="node1" presStyleIdx="0" presStyleCnt="2"/>
      <dgm:spPr/>
    </dgm:pt>
    <dgm:pt modelId="{FC8310EC-3929-4C85-AD71-BA49F7B65AEB}" type="pres">
      <dgm:prSet presAssocID="{6055E3B0-F71A-49E6-BCEA-0B1ED8E97AB3}" presName="entireBox" presStyleLbl="node1" presStyleIdx="0" presStyleCnt="2" custAng="0" custScaleY="265921" custLinFactNeighborX="61074" custLinFactNeighborY="76771"/>
      <dgm:spPr/>
    </dgm:pt>
    <dgm:pt modelId="{20A7CAF6-90AC-4BAA-AF66-AAB069EB8E23}" type="pres">
      <dgm:prSet presAssocID="{6055E3B0-F71A-49E6-BCEA-0B1ED8E97AB3}" presName="descendantBox" presStyleCnt="0"/>
      <dgm:spPr/>
    </dgm:pt>
    <dgm:pt modelId="{D41065D6-6E3E-41D2-B271-41787A514777}" type="pres">
      <dgm:prSet presAssocID="{2C54EFFC-E578-4B7B-AFB9-747B958A88F8}" presName="childTextBox" presStyleLbl="fgAccFollowNode1" presStyleIdx="0" presStyleCnt="4" custScaleX="72411" custScaleY="294630" custLinFactNeighborY="17842">
        <dgm:presLayoutVars>
          <dgm:bulletEnabled val="1"/>
        </dgm:presLayoutVars>
      </dgm:prSet>
      <dgm:spPr/>
    </dgm:pt>
    <dgm:pt modelId="{AF1A1105-9CF1-424B-9860-15512ABB3678}" type="pres">
      <dgm:prSet presAssocID="{CF4BDDF4-9E8E-4306-8091-AAF7603298A0}" presName="childTextBox" presStyleLbl="fgAccFollowNode1" presStyleIdx="1" presStyleCnt="4" custScaleX="90775" custScaleY="294630" custLinFactNeighborY="17842">
        <dgm:presLayoutVars>
          <dgm:bulletEnabled val="1"/>
        </dgm:presLayoutVars>
      </dgm:prSet>
      <dgm:spPr/>
    </dgm:pt>
    <dgm:pt modelId="{B5306DB6-FEEC-4283-8CFB-C3DBC215ADE3}" type="pres">
      <dgm:prSet presAssocID="{1E9B4ED5-2565-4EE0-A036-0B4FF73B0FD7}" presName="childTextBox" presStyleLbl="fgAccFollowNode1" presStyleIdx="2" presStyleCnt="4" custScaleX="91447" custScaleY="294630" custLinFactNeighborY="17842">
        <dgm:presLayoutVars>
          <dgm:bulletEnabled val="1"/>
        </dgm:presLayoutVars>
      </dgm:prSet>
      <dgm:spPr>
        <a:prstGeom prst="rect">
          <a:avLst/>
        </a:prstGeom>
      </dgm:spPr>
    </dgm:pt>
    <dgm:pt modelId="{6F6FD2D3-C9A1-4BDF-83B3-6BDD4936CAAD}" type="pres">
      <dgm:prSet presAssocID="{6B7F7214-09E3-456C-8D4F-C9DF8C6E53C4}" presName="childTextBox" presStyleLbl="fgAccFollowNode1" presStyleIdx="3" presStyleCnt="4" custScaleX="101175" custScaleY="294630" custLinFactNeighborY="17842">
        <dgm:presLayoutVars>
          <dgm:bulletEnabled val="1"/>
        </dgm:presLayoutVars>
      </dgm:prSet>
      <dgm:spPr>
        <a:prstGeom prst="rect">
          <a:avLst/>
        </a:prstGeom>
      </dgm:spPr>
    </dgm:pt>
    <dgm:pt modelId="{218CC958-4D9F-4371-9319-A58751837C93}" type="pres">
      <dgm:prSet presAssocID="{20BCB288-C814-4744-8A81-5B9CB9C1A238}" presName="sp" presStyleCnt="0"/>
      <dgm:spPr/>
    </dgm:pt>
    <dgm:pt modelId="{BB06104B-0F31-4A5A-8DAE-481667B793C7}" type="pres">
      <dgm:prSet presAssocID="{457E806B-4075-45C3-99A9-6C64357410DD}" presName="arrowAndChildren" presStyleCnt="0"/>
      <dgm:spPr/>
    </dgm:pt>
    <dgm:pt modelId="{6F81EE79-E5B4-4BCE-9A16-34A6841CD746}" type="pres">
      <dgm:prSet presAssocID="{457E806B-4075-45C3-99A9-6C64357410DD}" presName="parentTextArrow" presStyleLbl="node1" presStyleIdx="1" presStyleCnt="2" custScaleY="88882" custLinFactNeighborY="1546"/>
      <dgm:spPr/>
    </dgm:pt>
  </dgm:ptLst>
  <dgm:cxnLst>
    <dgm:cxn modelId="{B4D6A11F-9767-4661-9281-381D78778AF7}" type="presOf" srcId="{2C54EFFC-E578-4B7B-AFB9-747B958A88F8}" destId="{D41065D6-6E3E-41D2-B271-41787A514777}" srcOrd="0" destOrd="0" presId="urn:microsoft.com/office/officeart/2005/8/layout/process4"/>
    <dgm:cxn modelId="{C5F44121-9ECA-4E35-8EAF-9154724BDEF8}" type="presOf" srcId="{6055E3B0-F71A-49E6-BCEA-0B1ED8E97AB3}" destId="{FC8310EC-3929-4C85-AD71-BA49F7B65AEB}" srcOrd="1" destOrd="0" presId="urn:microsoft.com/office/officeart/2005/8/layout/process4"/>
    <dgm:cxn modelId="{F9F4B365-6776-4413-83C6-166906A68991}" srcId="{6055E3B0-F71A-49E6-BCEA-0B1ED8E97AB3}" destId="{6B7F7214-09E3-456C-8D4F-C9DF8C6E53C4}" srcOrd="3" destOrd="0" parTransId="{E1E79361-CD2D-46CE-8A6E-7B3689E4F6E3}" sibTransId="{8595C688-7B01-4D56-87B5-05D5B89BB15F}"/>
    <dgm:cxn modelId="{7411F748-C88D-4845-9319-6282D9F79959}" srcId="{E2A80D8A-C4BE-43C6-9C63-222D1B283291}" destId="{6055E3B0-F71A-49E6-BCEA-0B1ED8E97AB3}" srcOrd="1" destOrd="0" parTransId="{3106109A-EEE5-4ED3-9AB8-FD29A49CCD35}" sibTransId="{980E3C7C-691D-4DA7-BD75-98463566EEA5}"/>
    <dgm:cxn modelId="{7A151D4A-B711-45AF-A3E8-71CC8C5727C9}" type="presOf" srcId="{6B7F7214-09E3-456C-8D4F-C9DF8C6E53C4}" destId="{6F6FD2D3-C9A1-4BDF-83B3-6BDD4936CAAD}" srcOrd="0" destOrd="0" presId="urn:microsoft.com/office/officeart/2005/8/layout/process4"/>
    <dgm:cxn modelId="{2A35B854-7B15-45E4-B450-10A3E6CC6BB8}" type="presOf" srcId="{CF4BDDF4-9E8E-4306-8091-AAF7603298A0}" destId="{AF1A1105-9CF1-424B-9860-15512ABB3678}" srcOrd="0" destOrd="0" presId="urn:microsoft.com/office/officeart/2005/8/layout/process4"/>
    <dgm:cxn modelId="{882C4D90-A88F-4ADB-AB34-11D41A47997C}" type="presOf" srcId="{E2A80D8A-C4BE-43C6-9C63-222D1B283291}" destId="{10DC6995-1C4B-48A6-A6AB-FDA89FCD6CC8}" srcOrd="0" destOrd="0" presId="urn:microsoft.com/office/officeart/2005/8/layout/process4"/>
    <dgm:cxn modelId="{4BE028AA-166D-4109-B73B-E82BE47AE647}" srcId="{E2A80D8A-C4BE-43C6-9C63-222D1B283291}" destId="{457E806B-4075-45C3-99A9-6C64357410DD}" srcOrd="0" destOrd="0" parTransId="{BC66FBED-0A06-4AF9-B453-60198D431014}" sibTransId="{20BCB288-C814-4744-8A81-5B9CB9C1A238}"/>
    <dgm:cxn modelId="{C54102C7-E264-4530-8F0A-1ABE7702C9B9}" type="presOf" srcId="{1E9B4ED5-2565-4EE0-A036-0B4FF73B0FD7}" destId="{B5306DB6-FEEC-4283-8CFB-C3DBC215ADE3}" srcOrd="0" destOrd="0" presId="urn:microsoft.com/office/officeart/2005/8/layout/process4"/>
    <dgm:cxn modelId="{73A406D1-4F8B-41B4-B801-2F81874A0F4F}" type="presOf" srcId="{6055E3B0-F71A-49E6-BCEA-0B1ED8E97AB3}" destId="{852C3998-2346-4BB9-A8BA-66FDF0415F11}" srcOrd="0" destOrd="0" presId="urn:microsoft.com/office/officeart/2005/8/layout/process4"/>
    <dgm:cxn modelId="{F6E5E7EC-C992-4AE4-A4C1-438DC4E259E8}" srcId="{6055E3B0-F71A-49E6-BCEA-0B1ED8E97AB3}" destId="{2C54EFFC-E578-4B7B-AFB9-747B958A88F8}" srcOrd="0" destOrd="0" parTransId="{0C06D4BD-5280-43C7-906F-6D07D6C86909}" sibTransId="{D03C25AD-ACC9-4F45-9902-C106D5FFDF2E}"/>
    <dgm:cxn modelId="{BE2B8AF0-CDB1-48BA-B951-8B66E8F694FF}" srcId="{6055E3B0-F71A-49E6-BCEA-0B1ED8E97AB3}" destId="{1E9B4ED5-2565-4EE0-A036-0B4FF73B0FD7}" srcOrd="2" destOrd="0" parTransId="{68EF2D11-7387-4DBC-889F-591AA292F8A3}" sibTransId="{C52BDFCD-296C-4982-BE48-96D50A43DB70}"/>
    <dgm:cxn modelId="{98A2D8F5-B375-4D69-BD9A-F1E1E6AC9D14}" type="presOf" srcId="{457E806B-4075-45C3-99A9-6C64357410DD}" destId="{6F81EE79-E5B4-4BCE-9A16-34A6841CD746}" srcOrd="0" destOrd="0" presId="urn:microsoft.com/office/officeart/2005/8/layout/process4"/>
    <dgm:cxn modelId="{5607BFF9-AAB4-4EEA-9059-BDE86BA7F310}" srcId="{6055E3B0-F71A-49E6-BCEA-0B1ED8E97AB3}" destId="{CF4BDDF4-9E8E-4306-8091-AAF7603298A0}" srcOrd="1" destOrd="0" parTransId="{71BC8385-72DC-4FF7-83A5-083623047DAE}" sibTransId="{47DF5B8A-E0DE-4126-A644-866FA79A1820}"/>
    <dgm:cxn modelId="{191A0EA7-93EC-4269-A15C-8F9A5909B2E5}" type="presParOf" srcId="{10DC6995-1C4B-48A6-A6AB-FDA89FCD6CC8}" destId="{7B67083D-B906-4CC2-ACEC-2D22DA4EB445}" srcOrd="0" destOrd="0" presId="urn:microsoft.com/office/officeart/2005/8/layout/process4"/>
    <dgm:cxn modelId="{BE238ADE-7729-4C67-B0DE-F21F0648049C}" type="presParOf" srcId="{7B67083D-B906-4CC2-ACEC-2D22DA4EB445}" destId="{852C3998-2346-4BB9-A8BA-66FDF0415F11}" srcOrd="0" destOrd="0" presId="urn:microsoft.com/office/officeart/2005/8/layout/process4"/>
    <dgm:cxn modelId="{7AB2C12E-4135-4EB8-A1AA-F1E91EA3457D}" type="presParOf" srcId="{7B67083D-B906-4CC2-ACEC-2D22DA4EB445}" destId="{FC8310EC-3929-4C85-AD71-BA49F7B65AEB}" srcOrd="1" destOrd="0" presId="urn:microsoft.com/office/officeart/2005/8/layout/process4"/>
    <dgm:cxn modelId="{9073DD9D-C02C-4710-98F7-E76574C385A0}" type="presParOf" srcId="{7B67083D-B906-4CC2-ACEC-2D22DA4EB445}" destId="{20A7CAF6-90AC-4BAA-AF66-AAB069EB8E23}" srcOrd="2" destOrd="0" presId="urn:microsoft.com/office/officeart/2005/8/layout/process4"/>
    <dgm:cxn modelId="{BEAF89FE-2289-4B62-8AF4-2CCFEF1592DC}" type="presParOf" srcId="{20A7CAF6-90AC-4BAA-AF66-AAB069EB8E23}" destId="{D41065D6-6E3E-41D2-B271-41787A514777}" srcOrd="0" destOrd="0" presId="urn:microsoft.com/office/officeart/2005/8/layout/process4"/>
    <dgm:cxn modelId="{D3A496AF-8577-43AD-BDCC-4313B7EBB8A8}" type="presParOf" srcId="{20A7CAF6-90AC-4BAA-AF66-AAB069EB8E23}" destId="{AF1A1105-9CF1-424B-9860-15512ABB3678}" srcOrd="1" destOrd="0" presId="urn:microsoft.com/office/officeart/2005/8/layout/process4"/>
    <dgm:cxn modelId="{6199C641-B124-470F-9102-F96368F4E821}" type="presParOf" srcId="{20A7CAF6-90AC-4BAA-AF66-AAB069EB8E23}" destId="{B5306DB6-FEEC-4283-8CFB-C3DBC215ADE3}" srcOrd="2" destOrd="0" presId="urn:microsoft.com/office/officeart/2005/8/layout/process4"/>
    <dgm:cxn modelId="{9D46E461-6255-47F1-B33E-C29F20042229}" type="presParOf" srcId="{20A7CAF6-90AC-4BAA-AF66-AAB069EB8E23}" destId="{6F6FD2D3-C9A1-4BDF-83B3-6BDD4936CAAD}" srcOrd="3" destOrd="0" presId="urn:microsoft.com/office/officeart/2005/8/layout/process4"/>
    <dgm:cxn modelId="{32B66BBC-6A7B-4CC8-8002-94334A170301}" type="presParOf" srcId="{10DC6995-1C4B-48A6-A6AB-FDA89FCD6CC8}" destId="{218CC958-4D9F-4371-9319-A58751837C93}" srcOrd="1" destOrd="0" presId="urn:microsoft.com/office/officeart/2005/8/layout/process4"/>
    <dgm:cxn modelId="{593C8C43-40DC-4345-87C9-5CAF81444D15}" type="presParOf" srcId="{10DC6995-1C4B-48A6-A6AB-FDA89FCD6CC8}" destId="{BB06104B-0F31-4A5A-8DAE-481667B793C7}" srcOrd="2" destOrd="0" presId="urn:microsoft.com/office/officeart/2005/8/layout/process4"/>
    <dgm:cxn modelId="{E94BE0F9-CD73-45C9-A68E-6E7EF2FC62AA}" type="presParOf" srcId="{BB06104B-0F31-4A5A-8DAE-481667B793C7}" destId="{6F81EE79-E5B4-4BCE-9A16-34A6841CD74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83782-2F3B-4C7D-85DB-A038712DF678}">
      <dsp:nvSpPr>
        <dsp:cNvPr id="0" name=""/>
        <dsp:cNvSpPr/>
      </dsp:nvSpPr>
      <dsp:spPr>
        <a:xfrm>
          <a:off x="1122555" y="1245911"/>
          <a:ext cx="1551057" cy="16011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How to comply with FR</a:t>
          </a:r>
        </a:p>
      </dsp:txBody>
      <dsp:txXfrm>
        <a:off x="1349702" y="1480395"/>
        <a:ext cx="1096763" cy="1132188"/>
      </dsp:txXfrm>
    </dsp:sp>
    <dsp:sp modelId="{1D0FC3BD-2A6E-4172-A009-790D9C798F36}">
      <dsp:nvSpPr>
        <dsp:cNvPr id="0" name=""/>
        <dsp:cNvSpPr/>
      </dsp:nvSpPr>
      <dsp:spPr>
        <a:xfrm rot="16200000">
          <a:off x="1854345" y="983411"/>
          <a:ext cx="87477" cy="36489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1867467" y="1069513"/>
        <a:ext cx="61234" cy="218939"/>
      </dsp:txXfrm>
    </dsp:sp>
    <dsp:sp modelId="{4E4337A8-F1CC-407E-A412-738501C7C548}">
      <dsp:nvSpPr>
        <dsp:cNvPr id="0" name=""/>
        <dsp:cNvSpPr/>
      </dsp:nvSpPr>
      <dsp:spPr>
        <a:xfrm>
          <a:off x="1351572" y="114950"/>
          <a:ext cx="1093023" cy="96590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a:t>Private Insurance</a:t>
          </a:r>
        </a:p>
      </dsp:txBody>
      <dsp:txXfrm>
        <a:off x="1511642" y="256404"/>
        <a:ext cx="772883" cy="683001"/>
      </dsp:txXfrm>
    </dsp:sp>
    <dsp:sp modelId="{795C4ACD-80C0-4CF6-BF35-A551C4402F2A}">
      <dsp:nvSpPr>
        <dsp:cNvPr id="0" name=""/>
        <dsp:cNvSpPr/>
      </dsp:nvSpPr>
      <dsp:spPr>
        <a:xfrm rot="19387805">
          <a:off x="2496860" y="1280357"/>
          <a:ext cx="102691" cy="36489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499941" y="1362579"/>
        <a:ext cx="71884" cy="218939"/>
      </dsp:txXfrm>
    </dsp:sp>
    <dsp:sp modelId="{01CC0C60-400D-4ABA-8932-7854660493A5}">
      <dsp:nvSpPr>
        <dsp:cNvPr id="0" name=""/>
        <dsp:cNvSpPr/>
      </dsp:nvSpPr>
      <dsp:spPr>
        <a:xfrm>
          <a:off x="2433697" y="555687"/>
          <a:ext cx="1204112" cy="96590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a:t>Financial Test (Self Insurance)</a:t>
          </a:r>
        </a:p>
      </dsp:txBody>
      <dsp:txXfrm>
        <a:off x="2610035" y="697141"/>
        <a:ext cx="851436" cy="683001"/>
      </dsp:txXfrm>
    </dsp:sp>
    <dsp:sp modelId="{88FD22BA-E543-420E-929C-EBCDB512D7C7}">
      <dsp:nvSpPr>
        <dsp:cNvPr id="0" name=""/>
        <dsp:cNvSpPr/>
      </dsp:nvSpPr>
      <dsp:spPr>
        <a:xfrm rot="513994">
          <a:off x="2702412" y="1992072"/>
          <a:ext cx="91202" cy="36489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702565" y="2063014"/>
        <a:ext cx="63841" cy="218939"/>
      </dsp:txXfrm>
    </dsp:sp>
    <dsp:sp modelId="{DADFFB61-10DA-49EC-9645-8986DFC7D862}">
      <dsp:nvSpPr>
        <dsp:cNvPr id="0" name=""/>
        <dsp:cNvSpPr/>
      </dsp:nvSpPr>
      <dsp:spPr>
        <a:xfrm>
          <a:off x="2830258" y="1776708"/>
          <a:ext cx="965909" cy="96590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t>Local Gov't Options</a:t>
          </a:r>
        </a:p>
      </dsp:txBody>
      <dsp:txXfrm>
        <a:off x="2971712" y="1918162"/>
        <a:ext cx="683001" cy="683001"/>
      </dsp:txXfrm>
    </dsp:sp>
    <dsp:sp modelId="{6B786AED-4F27-4FF1-9156-5C5BDEE1036F}">
      <dsp:nvSpPr>
        <dsp:cNvPr id="0" name=""/>
        <dsp:cNvSpPr/>
      </dsp:nvSpPr>
      <dsp:spPr>
        <a:xfrm rot="3818078">
          <a:off x="2244876" y="2633323"/>
          <a:ext cx="69007" cy="36489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250630" y="2697029"/>
        <a:ext cx="48305" cy="218939"/>
      </dsp:txXfrm>
    </dsp:sp>
    <dsp:sp modelId="{67D9A2C2-5596-4336-B152-2DA7E68F675B}">
      <dsp:nvSpPr>
        <dsp:cNvPr id="0" name=""/>
        <dsp:cNvSpPr/>
      </dsp:nvSpPr>
      <dsp:spPr>
        <a:xfrm>
          <a:off x="2040681" y="2825615"/>
          <a:ext cx="965909" cy="96590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a:t>Trust Fund</a:t>
          </a:r>
        </a:p>
      </dsp:txBody>
      <dsp:txXfrm>
        <a:off x="2182135" y="2967069"/>
        <a:ext cx="683001" cy="683001"/>
      </dsp:txXfrm>
    </dsp:sp>
    <dsp:sp modelId="{CEDD9FF3-5143-44F2-9167-839E96F61AA2}">
      <dsp:nvSpPr>
        <dsp:cNvPr id="0" name=""/>
        <dsp:cNvSpPr/>
      </dsp:nvSpPr>
      <dsp:spPr>
        <a:xfrm rot="6942857">
          <a:off x="1479729" y="2648127"/>
          <a:ext cx="81515" cy="364899"/>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1497261" y="2710091"/>
        <a:ext cx="57061" cy="218939"/>
      </dsp:txXfrm>
    </dsp:sp>
    <dsp:sp modelId="{80941AE7-5B9B-41BA-A574-6FD817759A42}">
      <dsp:nvSpPr>
        <dsp:cNvPr id="0" name=""/>
        <dsp:cNvSpPr/>
      </dsp:nvSpPr>
      <dsp:spPr>
        <a:xfrm>
          <a:off x="675894" y="2868664"/>
          <a:ext cx="1187344" cy="965909"/>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Corporate Guarantee</a:t>
          </a:r>
        </a:p>
      </dsp:txBody>
      <dsp:txXfrm>
        <a:off x="849777" y="3010118"/>
        <a:ext cx="839578" cy="683001"/>
      </dsp:txXfrm>
    </dsp:sp>
    <dsp:sp modelId="{F2155C6F-EBCA-4DF9-BF7D-C2AFA3188621}">
      <dsp:nvSpPr>
        <dsp:cNvPr id="0" name=""/>
        <dsp:cNvSpPr/>
      </dsp:nvSpPr>
      <dsp:spPr>
        <a:xfrm rot="10056483">
          <a:off x="999711" y="2050405"/>
          <a:ext cx="100328" cy="36489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1029458" y="2120156"/>
        <a:ext cx="70230" cy="218939"/>
      </dsp:txXfrm>
    </dsp:sp>
    <dsp:sp modelId="{6566BCD3-F391-454A-9DCD-00B3D5319477}">
      <dsp:nvSpPr>
        <dsp:cNvPr id="0" name=""/>
        <dsp:cNvSpPr/>
      </dsp:nvSpPr>
      <dsp:spPr>
        <a:xfrm>
          <a:off x="0" y="1874462"/>
          <a:ext cx="965909" cy="96590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a:t>Letter of Credit</a:t>
          </a:r>
        </a:p>
      </dsp:txBody>
      <dsp:txXfrm>
        <a:off x="141454" y="2015916"/>
        <a:ext cx="683001" cy="683001"/>
      </dsp:txXfrm>
    </dsp:sp>
    <dsp:sp modelId="{1C7D0FB0-C30C-4A43-9C5F-518065C1CC0B}">
      <dsp:nvSpPr>
        <dsp:cNvPr id="0" name=""/>
        <dsp:cNvSpPr/>
      </dsp:nvSpPr>
      <dsp:spPr>
        <a:xfrm rot="13060857">
          <a:off x="1112288" y="1309121"/>
          <a:ext cx="134642" cy="36489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1148469" y="1394446"/>
        <a:ext cx="94249" cy="218939"/>
      </dsp:txXfrm>
    </dsp:sp>
    <dsp:sp modelId="{339D2885-9242-4E51-AD08-6782A34AA883}">
      <dsp:nvSpPr>
        <dsp:cNvPr id="0" name=""/>
        <dsp:cNvSpPr/>
      </dsp:nvSpPr>
      <dsp:spPr>
        <a:xfrm>
          <a:off x="210887" y="633430"/>
          <a:ext cx="965909" cy="96590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a:t>Surety Bond </a:t>
          </a:r>
        </a:p>
      </dsp:txBody>
      <dsp:txXfrm>
        <a:off x="352341" y="774884"/>
        <a:ext cx="683001" cy="6830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8310EC-3929-4C85-AD71-BA49F7B65AEB}">
      <dsp:nvSpPr>
        <dsp:cNvPr id="0" name=""/>
        <dsp:cNvSpPr/>
      </dsp:nvSpPr>
      <dsp:spPr>
        <a:xfrm>
          <a:off x="0" y="1224624"/>
          <a:ext cx="4608739" cy="2407711"/>
        </a:xfrm>
        <a:prstGeom prst="rect">
          <a:avLst/>
        </a:prstGeom>
        <a:gradFill rotWithShape="0">
          <a:gsLst>
            <a:gs pos="0">
              <a:srgbClr val="DE7E18">
                <a:hueOff val="0"/>
                <a:satOff val="0"/>
                <a:lumOff val="0"/>
                <a:alphaOff val="0"/>
                <a:tint val="96000"/>
                <a:lumMod val="104000"/>
              </a:srgbClr>
            </a:gs>
            <a:gs pos="100000">
              <a:srgbClr val="DE7E18">
                <a:hueOff val="0"/>
                <a:satOff val="0"/>
                <a:lumOff val="0"/>
                <a:alphaOff val="0"/>
                <a:shade val="98000"/>
                <a:lumMod val="94000"/>
              </a:srgb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endParaRPr lang="en-US" sz="1200" kern="1200" dirty="0">
            <a:solidFill>
              <a:sysClr val="window" lastClr="FFFFFF"/>
            </a:solidFill>
            <a:latin typeface="Century Gothic" panose="020B0502020202020204"/>
            <a:ea typeface="+mn-ea"/>
            <a:cs typeface="+mn-cs"/>
          </a:endParaRPr>
        </a:p>
        <a:p>
          <a:pPr marL="0" lvl="0" indent="0" algn="ctr" defTabSz="533400">
            <a:lnSpc>
              <a:spcPct val="90000"/>
            </a:lnSpc>
            <a:spcBef>
              <a:spcPct val="0"/>
            </a:spcBef>
            <a:spcAft>
              <a:spcPct val="35000"/>
            </a:spcAft>
            <a:buNone/>
          </a:pPr>
          <a:endParaRPr lang="en-US" sz="400" kern="1200" dirty="0">
            <a:solidFill>
              <a:sysClr val="window" lastClr="FFFFFF"/>
            </a:solidFill>
            <a:latin typeface="Century Gothic" panose="020B0502020202020204"/>
            <a:ea typeface="+mn-ea"/>
            <a:cs typeface="+mn-cs"/>
          </a:endParaRPr>
        </a:p>
        <a:p>
          <a:pPr marL="0" lvl="0" indent="0" algn="ctr" defTabSz="533400">
            <a:lnSpc>
              <a:spcPct val="90000"/>
            </a:lnSpc>
            <a:spcBef>
              <a:spcPct val="0"/>
            </a:spcBef>
            <a:spcAft>
              <a:spcPct val="35000"/>
            </a:spcAft>
            <a:buNone/>
          </a:pPr>
          <a:endParaRPr lang="en-US" sz="400" kern="1200" dirty="0">
            <a:solidFill>
              <a:sysClr val="window" lastClr="FFFFFF"/>
            </a:solidFill>
            <a:latin typeface="Century Gothic" panose="020B0502020202020204"/>
            <a:ea typeface="+mn-ea"/>
            <a:cs typeface="+mn-cs"/>
          </a:endParaRPr>
        </a:p>
        <a:p>
          <a:pPr marL="0" lvl="0" indent="0" algn="ctr" defTabSz="533400">
            <a:lnSpc>
              <a:spcPct val="90000"/>
            </a:lnSpc>
            <a:spcBef>
              <a:spcPct val="0"/>
            </a:spcBef>
            <a:spcAft>
              <a:spcPct val="35000"/>
            </a:spcAft>
            <a:buNone/>
          </a:pPr>
          <a:endParaRPr lang="en-US" sz="800" kern="1200" dirty="0">
            <a:solidFill>
              <a:sysClr val="window" lastClr="FFFFFF"/>
            </a:solidFill>
            <a:latin typeface="Century Gothic" panose="020B0502020202020204"/>
            <a:ea typeface="+mn-ea"/>
            <a:cs typeface="+mn-cs"/>
          </a:endParaRPr>
        </a:p>
        <a:p>
          <a:pPr marL="0" lvl="0" indent="0" algn="ctr" defTabSz="533400">
            <a:lnSpc>
              <a:spcPct val="90000"/>
            </a:lnSpc>
            <a:spcBef>
              <a:spcPct val="0"/>
            </a:spcBef>
            <a:spcAft>
              <a:spcPct val="35000"/>
            </a:spcAft>
            <a:buNone/>
          </a:pPr>
          <a:endParaRPr lang="en-US" sz="400" kern="1200" dirty="0">
            <a:solidFill>
              <a:sysClr val="window" lastClr="FFFFFF"/>
            </a:solidFill>
            <a:latin typeface="Century Gothic" panose="020B0502020202020204"/>
            <a:ea typeface="+mn-ea"/>
            <a:cs typeface="+mn-cs"/>
          </a:endParaRPr>
        </a:p>
        <a:p>
          <a:pPr marL="0" lvl="0" indent="0" algn="ctr" defTabSz="533400">
            <a:lnSpc>
              <a:spcPct val="90000"/>
            </a:lnSpc>
            <a:spcBef>
              <a:spcPct val="0"/>
            </a:spcBef>
            <a:spcAft>
              <a:spcPct val="35000"/>
            </a:spcAft>
            <a:buNone/>
          </a:pPr>
          <a:r>
            <a:rPr lang="en-US" sz="1800" kern="1200" dirty="0">
              <a:solidFill>
                <a:sysClr val="window" lastClr="FFFFFF"/>
              </a:solidFill>
              <a:latin typeface="Century Gothic" panose="020B0502020202020204"/>
              <a:ea typeface="+mn-ea"/>
              <a:cs typeface="+mn-cs"/>
            </a:rPr>
            <a:t>DEP Form 62-761.900(3) </a:t>
          </a:r>
          <a:br>
            <a:rPr lang="en-US" sz="1800" kern="1200" dirty="0">
              <a:solidFill>
                <a:sysClr val="window" lastClr="FFFFFF"/>
              </a:solidFill>
              <a:latin typeface="Century Gothic" panose="020B0502020202020204"/>
              <a:ea typeface="+mn-ea"/>
              <a:cs typeface="+mn-cs"/>
            </a:rPr>
          </a:br>
          <a:r>
            <a:rPr lang="en-US" sz="1800" kern="1200" dirty="0">
              <a:solidFill>
                <a:sysClr val="window" lastClr="FFFFFF"/>
              </a:solidFill>
              <a:latin typeface="Century Gothic" panose="020B0502020202020204"/>
              <a:ea typeface="+mn-ea"/>
              <a:cs typeface="+mn-cs"/>
            </a:rPr>
            <a:t>Part C or Part D must be used </a:t>
          </a:r>
          <a:br>
            <a:rPr lang="en-US" sz="1500" kern="1200" dirty="0">
              <a:solidFill>
                <a:sysClr val="window" lastClr="FFFFFF"/>
              </a:solidFill>
              <a:latin typeface="Century Gothic" panose="020B0502020202020204"/>
              <a:ea typeface="+mn-ea"/>
              <a:cs typeface="+mn-cs"/>
            </a:rPr>
          </a:br>
          <a:r>
            <a:rPr lang="en-US" sz="1200" kern="1200" dirty="0">
              <a:solidFill>
                <a:sysClr val="window" lastClr="FFFFFF"/>
              </a:solidFill>
              <a:latin typeface="Century Gothic" panose="020B0502020202020204"/>
              <a:ea typeface="+mn-ea"/>
              <a:cs typeface="+mn-cs"/>
            </a:rPr>
            <a:t>(current version at time of signing)</a:t>
          </a:r>
        </a:p>
        <a:p>
          <a:pPr marL="0" lvl="0" indent="0" algn="ctr" defTabSz="533400">
            <a:lnSpc>
              <a:spcPct val="90000"/>
            </a:lnSpc>
            <a:spcBef>
              <a:spcPct val="0"/>
            </a:spcBef>
            <a:spcAft>
              <a:spcPct val="35000"/>
            </a:spcAft>
            <a:buNone/>
          </a:pPr>
          <a:endParaRPr lang="en-US" sz="900" kern="1200" dirty="0">
            <a:solidFill>
              <a:sysClr val="window" lastClr="FFFFFF"/>
            </a:solidFill>
            <a:latin typeface="Century Gothic" panose="020B0502020202020204"/>
            <a:ea typeface="+mn-ea"/>
            <a:cs typeface="+mn-cs"/>
          </a:endParaRPr>
        </a:p>
        <a:p>
          <a:pPr marL="0" lvl="0" indent="0" algn="ctr" defTabSz="533400">
            <a:lnSpc>
              <a:spcPct val="90000"/>
            </a:lnSpc>
            <a:spcBef>
              <a:spcPct val="0"/>
            </a:spcBef>
            <a:spcAft>
              <a:spcPct val="35000"/>
            </a:spcAft>
            <a:buNone/>
          </a:pPr>
          <a:endParaRPr lang="en-US" sz="1200" kern="1200" dirty="0">
            <a:solidFill>
              <a:sysClr val="window" lastClr="FFFFFF"/>
            </a:solidFill>
            <a:latin typeface="Century Gothic" panose="020B0502020202020204"/>
            <a:ea typeface="+mn-ea"/>
            <a:cs typeface="+mn-cs"/>
          </a:endParaRPr>
        </a:p>
        <a:p>
          <a:pPr marL="0" lvl="0" indent="0" algn="ctr" defTabSz="533400">
            <a:lnSpc>
              <a:spcPct val="90000"/>
            </a:lnSpc>
            <a:spcBef>
              <a:spcPct val="0"/>
            </a:spcBef>
            <a:spcAft>
              <a:spcPct val="35000"/>
            </a:spcAft>
            <a:buNone/>
          </a:pPr>
          <a:endParaRPr lang="en-US" sz="1200" kern="1200" dirty="0">
            <a:solidFill>
              <a:sysClr val="window" lastClr="FFFFFF"/>
            </a:solidFill>
            <a:latin typeface="Century Gothic" panose="020B0502020202020204"/>
            <a:ea typeface="+mn-ea"/>
            <a:cs typeface="+mn-cs"/>
          </a:endParaRPr>
        </a:p>
        <a:p>
          <a:pPr marL="0" lvl="0" indent="0" algn="ctr" defTabSz="533400">
            <a:lnSpc>
              <a:spcPct val="90000"/>
            </a:lnSpc>
            <a:spcBef>
              <a:spcPct val="0"/>
            </a:spcBef>
            <a:spcAft>
              <a:spcPct val="35000"/>
            </a:spcAft>
            <a:buNone/>
          </a:pPr>
          <a:endParaRPr lang="en-US" sz="1200" kern="1200" dirty="0">
            <a:solidFill>
              <a:sysClr val="window" lastClr="FFFFFF"/>
            </a:solidFill>
            <a:latin typeface="Century Gothic" panose="020B0502020202020204"/>
            <a:ea typeface="+mn-ea"/>
            <a:cs typeface="+mn-cs"/>
          </a:endParaRPr>
        </a:p>
        <a:p>
          <a:pPr marL="0" lvl="0" indent="0" algn="ctr" defTabSz="533400">
            <a:lnSpc>
              <a:spcPct val="90000"/>
            </a:lnSpc>
            <a:spcBef>
              <a:spcPct val="0"/>
            </a:spcBef>
            <a:spcAft>
              <a:spcPct val="35000"/>
            </a:spcAft>
            <a:buNone/>
          </a:pPr>
          <a:endParaRPr lang="en-US" sz="1200" kern="1200" dirty="0">
            <a:solidFill>
              <a:sysClr val="window" lastClr="FFFFFF"/>
            </a:solidFill>
            <a:latin typeface="Century Gothic" panose="020B0502020202020204"/>
            <a:ea typeface="+mn-ea"/>
            <a:cs typeface="+mn-cs"/>
          </a:endParaRPr>
        </a:p>
      </dsp:txBody>
      <dsp:txXfrm>
        <a:off x="0" y="1224624"/>
        <a:ext cx="4608739" cy="1300164"/>
      </dsp:txXfrm>
    </dsp:sp>
    <dsp:sp modelId="{D41065D6-6E3E-41D2-B271-41787A514777}">
      <dsp:nvSpPr>
        <dsp:cNvPr id="0" name=""/>
        <dsp:cNvSpPr/>
      </dsp:nvSpPr>
      <dsp:spPr>
        <a:xfrm>
          <a:off x="2367" y="2115344"/>
          <a:ext cx="936967" cy="1227118"/>
        </a:xfrm>
        <a:prstGeom prst="rect">
          <a:avLst/>
        </a:prstGeom>
        <a:solidFill>
          <a:srgbClr val="DE7E18">
            <a:alpha val="90000"/>
            <a:tint val="40000"/>
            <a:hueOff val="0"/>
            <a:satOff val="0"/>
            <a:lumOff val="0"/>
            <a:alphaOff val="0"/>
          </a:srgbClr>
        </a:solidFill>
        <a:ln w="9525" cap="rnd" cmpd="sng" algn="ctr">
          <a:solidFill>
            <a:srgbClr val="DE7E18">
              <a:alpha val="90000"/>
              <a:tint val="40000"/>
              <a:hueOff val="0"/>
              <a:satOff val="0"/>
              <a:lumOff val="0"/>
              <a:alphaOff val="0"/>
            </a:srgb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15240" rIns="36576"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Text" lastClr="000000">
                  <a:hueOff val="0"/>
                  <a:satOff val="0"/>
                  <a:lumOff val="0"/>
                  <a:alphaOff val="0"/>
                </a:sysClr>
              </a:solidFill>
              <a:latin typeface="+mn-lt"/>
              <a:ea typeface="+mn-ea"/>
              <a:cs typeface="+mn-cs"/>
            </a:rPr>
            <a:t>Includes list of current Facilities and Tanks</a:t>
          </a:r>
        </a:p>
      </dsp:txBody>
      <dsp:txXfrm>
        <a:off x="2367" y="2115344"/>
        <a:ext cx="936967" cy="1227118"/>
      </dsp:txXfrm>
    </dsp:sp>
    <dsp:sp modelId="{AF1A1105-9CF1-424B-9860-15512ABB3678}">
      <dsp:nvSpPr>
        <dsp:cNvPr id="0" name=""/>
        <dsp:cNvSpPr/>
      </dsp:nvSpPr>
      <dsp:spPr>
        <a:xfrm>
          <a:off x="939334" y="2115344"/>
          <a:ext cx="1174589" cy="1227118"/>
        </a:xfrm>
        <a:prstGeom prst="rect">
          <a:avLst/>
        </a:prstGeom>
        <a:solidFill>
          <a:srgbClr val="DE7E18">
            <a:alpha val="90000"/>
            <a:tint val="40000"/>
            <a:hueOff val="0"/>
            <a:satOff val="0"/>
            <a:lumOff val="0"/>
            <a:alphaOff val="0"/>
          </a:srgbClr>
        </a:solidFill>
        <a:ln w="9525" cap="rnd" cmpd="sng" algn="ctr">
          <a:solidFill>
            <a:srgbClr val="DE7E18">
              <a:alpha val="90000"/>
              <a:tint val="40000"/>
              <a:hueOff val="0"/>
              <a:satOff val="0"/>
              <a:lumOff val="0"/>
              <a:alphaOff val="0"/>
            </a:srgb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6576" tIns="15240" rIns="36576"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Text" lastClr="000000">
                  <a:hueOff val="0"/>
                  <a:satOff val="0"/>
                  <a:lumOff val="0"/>
                  <a:alphaOff val="0"/>
                </a:sysClr>
              </a:solidFill>
              <a:latin typeface="+mn-lt"/>
              <a:ea typeface="+mn-ea"/>
              <a:cs typeface="+mn-cs"/>
            </a:rPr>
            <a:t>Coverage: </a:t>
          </a:r>
          <a:r>
            <a:rPr lang="en-US" sz="120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               </a:t>
          </a:r>
          <a:r>
            <a:rPr lang="en-US" sz="1200" kern="1200" dirty="0">
              <a:solidFill>
                <a:sysClr val="windowText" lastClr="000000">
                  <a:hueOff val="0"/>
                  <a:satOff val="0"/>
                  <a:lumOff val="0"/>
                  <a:alphaOff val="0"/>
                </a:sysClr>
              </a:solidFill>
              <a:latin typeface="+mn-lt"/>
              <a:ea typeface="+mn-ea"/>
              <a:cs typeface="+mn-cs"/>
            </a:rPr>
            <a:t>Per Occurrence and Annual Aggregate amounts are adequate</a:t>
          </a:r>
        </a:p>
      </dsp:txBody>
      <dsp:txXfrm>
        <a:off x="939334" y="2115344"/>
        <a:ext cx="1174589" cy="1227118"/>
      </dsp:txXfrm>
    </dsp:sp>
    <dsp:sp modelId="{B5306DB6-FEEC-4283-8CFB-C3DBC215ADE3}">
      <dsp:nvSpPr>
        <dsp:cNvPr id="0" name=""/>
        <dsp:cNvSpPr/>
      </dsp:nvSpPr>
      <dsp:spPr>
        <a:xfrm>
          <a:off x="2113924" y="2115344"/>
          <a:ext cx="1183285" cy="1227118"/>
        </a:xfrm>
        <a:prstGeom prst="rect">
          <a:avLst/>
        </a:prstGeom>
        <a:solidFill>
          <a:srgbClr val="DE7E18">
            <a:alpha val="90000"/>
            <a:tint val="40000"/>
            <a:hueOff val="0"/>
            <a:satOff val="0"/>
            <a:lumOff val="0"/>
            <a:alphaOff val="0"/>
          </a:srgbClr>
        </a:solidFill>
        <a:ln w="9525" cap="rnd" cmpd="sng" algn="ctr">
          <a:solidFill>
            <a:srgbClr val="DE7E18">
              <a:alpha val="90000"/>
              <a:tint val="40000"/>
              <a:hueOff val="0"/>
              <a:satOff val="0"/>
              <a:lumOff val="0"/>
              <a:alphaOff val="0"/>
            </a:srgb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6576" tIns="15240" rIns="36576"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Coverage: corrective action and (not "or" or "and/or") accidental discharges </a:t>
          </a:r>
        </a:p>
      </dsp:txBody>
      <dsp:txXfrm>
        <a:off x="2113924" y="2115344"/>
        <a:ext cx="1183285" cy="1227118"/>
      </dsp:txXfrm>
    </dsp:sp>
    <dsp:sp modelId="{6F6FD2D3-C9A1-4BDF-83B3-6BDD4936CAAD}">
      <dsp:nvSpPr>
        <dsp:cNvPr id="0" name=""/>
        <dsp:cNvSpPr/>
      </dsp:nvSpPr>
      <dsp:spPr>
        <a:xfrm>
          <a:off x="3297210" y="2115344"/>
          <a:ext cx="1309161" cy="1227118"/>
        </a:xfrm>
        <a:prstGeom prst="rect">
          <a:avLst/>
        </a:prstGeom>
        <a:solidFill>
          <a:srgbClr val="DE7E18">
            <a:alpha val="90000"/>
            <a:tint val="40000"/>
            <a:hueOff val="0"/>
            <a:satOff val="0"/>
            <a:lumOff val="0"/>
            <a:alphaOff val="0"/>
          </a:srgbClr>
        </a:solidFill>
        <a:ln w="9525" cap="rnd" cmpd="sng" algn="ctr">
          <a:solidFill>
            <a:srgbClr val="DE7E18">
              <a:alpha val="90000"/>
              <a:tint val="40000"/>
              <a:hueOff val="0"/>
              <a:satOff val="0"/>
              <a:lumOff val="0"/>
              <a:alphaOff val="0"/>
            </a:srgb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6576"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Insurer's representative is authorized to amend policies</a:t>
          </a:r>
        </a:p>
      </dsp:txBody>
      <dsp:txXfrm>
        <a:off x="3297210" y="2115344"/>
        <a:ext cx="1309161" cy="1227118"/>
      </dsp:txXfrm>
    </dsp:sp>
    <dsp:sp modelId="{6F81EE79-E5B4-4BCE-9A16-34A6841CD746}">
      <dsp:nvSpPr>
        <dsp:cNvPr id="0" name=""/>
        <dsp:cNvSpPr/>
      </dsp:nvSpPr>
      <dsp:spPr>
        <a:xfrm rot="10800000">
          <a:off x="0" y="21772"/>
          <a:ext cx="4608739" cy="1237718"/>
        </a:xfrm>
        <a:prstGeom prst="upArrowCallout">
          <a:avLst/>
        </a:prstGeom>
        <a:gradFill rotWithShape="0">
          <a:gsLst>
            <a:gs pos="0">
              <a:srgbClr val="DE7E18">
                <a:hueOff val="0"/>
                <a:satOff val="0"/>
                <a:lumOff val="0"/>
                <a:alphaOff val="0"/>
                <a:tint val="96000"/>
                <a:lumMod val="104000"/>
              </a:srgbClr>
            </a:gs>
            <a:gs pos="100000">
              <a:srgbClr val="DE7E18">
                <a:hueOff val="0"/>
                <a:satOff val="0"/>
                <a:lumOff val="0"/>
                <a:alphaOff val="0"/>
                <a:shade val="98000"/>
                <a:lumMod val="94000"/>
              </a:srgb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endParaRPr lang="en-US" sz="1000" kern="1200" dirty="0">
            <a:solidFill>
              <a:sysClr val="window" lastClr="FFFFFF"/>
            </a:solidFill>
            <a:latin typeface="Century Gothic" panose="020B0502020202020204"/>
            <a:ea typeface="+mn-ea"/>
            <a:cs typeface="+mn-cs"/>
          </a:endParaRPr>
        </a:p>
        <a:p>
          <a:pPr marL="0" lvl="0" indent="0" algn="ctr" defTabSz="444500">
            <a:lnSpc>
              <a:spcPct val="80000"/>
            </a:lnSpc>
            <a:spcBef>
              <a:spcPct val="0"/>
            </a:spcBef>
            <a:spcAft>
              <a:spcPct val="35000"/>
            </a:spcAft>
            <a:buNone/>
          </a:pPr>
          <a:r>
            <a:rPr lang="en-US" sz="2000" kern="1200" dirty="0">
              <a:solidFill>
                <a:sysClr val="window" lastClr="FFFFFF"/>
              </a:solidFill>
              <a:latin typeface="Century Gothic" panose="020B0502020202020204"/>
              <a:ea typeface="+mn-ea"/>
              <a:cs typeface="+mn-cs"/>
            </a:rPr>
            <a:t>Insurance Endorsement or </a:t>
          </a:r>
        </a:p>
        <a:p>
          <a:pPr marL="0" lvl="0" indent="0" algn="ctr" defTabSz="444500">
            <a:lnSpc>
              <a:spcPct val="80000"/>
            </a:lnSpc>
            <a:spcBef>
              <a:spcPct val="0"/>
            </a:spcBef>
            <a:spcAft>
              <a:spcPct val="35000"/>
            </a:spcAft>
            <a:buNone/>
          </a:pPr>
          <a:r>
            <a:rPr lang="en-US" sz="2000" kern="1200" dirty="0">
              <a:solidFill>
                <a:sysClr val="window" lastClr="FFFFFF"/>
              </a:solidFill>
              <a:latin typeface="Century Gothic" panose="020B0502020202020204"/>
              <a:ea typeface="+mn-ea"/>
              <a:cs typeface="+mn-cs"/>
            </a:rPr>
            <a:t>Certificate of Insurance</a:t>
          </a:r>
          <a:br>
            <a:rPr lang="en-US" sz="1600" kern="1200" dirty="0">
              <a:solidFill>
                <a:sysClr val="window" lastClr="FFFFFF"/>
              </a:solidFill>
              <a:latin typeface="Century Gothic" panose="020B0502020202020204"/>
              <a:ea typeface="+mn-ea"/>
              <a:cs typeface="+mn-cs"/>
            </a:rPr>
          </a:br>
          <a:endParaRPr lang="en-US" sz="1600" kern="1200" dirty="0">
            <a:solidFill>
              <a:sysClr val="window" lastClr="FFFFFF"/>
            </a:solidFill>
            <a:latin typeface="Century Gothic" panose="020B0502020202020204"/>
            <a:ea typeface="+mn-ea"/>
            <a:cs typeface="+mn-cs"/>
          </a:endParaRPr>
        </a:p>
      </dsp:txBody>
      <dsp:txXfrm rot="10800000">
        <a:off x="0" y="21772"/>
        <a:ext cx="4608739" cy="80423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C3425C-C401-4E6B-AFC2-0EB0FDB85D12}" type="datetimeFigureOut">
              <a:rPr lang="en-US" smtClean="0"/>
              <a:t>10/6/2021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ACF350-82AE-4204-B09B-A7DFAED0117F}" type="slidenum">
              <a:rPr lang="en-US" smtClean="0"/>
              <a:t>‹#›</a:t>
            </a:fld>
            <a:endParaRPr lang="en-US"/>
          </a:p>
        </p:txBody>
      </p:sp>
    </p:spTree>
    <p:extLst>
      <p:ext uri="{BB962C8B-B14F-4D97-AF65-F5344CB8AC3E}">
        <p14:creationId xmlns:p14="http://schemas.microsoft.com/office/powerpoint/2010/main" val="925119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4890"/>
            <a:ext cx="7772400" cy="547006"/>
          </a:xfrm>
        </p:spPr>
        <p:txBody>
          <a:bodyPr anchor="b">
            <a:normAutofit/>
          </a:bodyPr>
          <a:lstStyle>
            <a:lvl1pPr algn="ctr">
              <a:defRPr sz="28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143000" y="2473779"/>
            <a:ext cx="6858000" cy="20247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9773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864859"/>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2090057"/>
            <a:ext cx="4629150" cy="377099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3465059"/>
            <a:ext cx="2949178" cy="24039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5429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2090057"/>
            <a:ext cx="7886700" cy="35677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6905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139043"/>
            <a:ext cx="1971675" cy="349431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139043"/>
            <a:ext cx="5800725" cy="34943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3507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4BFB291-4125-411A-9AEF-085E4C75639C}" type="datetime1">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805529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B7EE6-1B5E-4476-A47F-F921151C9BB7}" type="datetime1">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2915120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5CC56-A85C-40D5-A084-9A7922382A7F}" type="datetime1">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3447456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5D8C0C-8B99-4EEE-8CA6-E0A3A5935080}" type="datetime1">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2828386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7250" y="155121"/>
            <a:ext cx="7659688" cy="1029379"/>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718232-338F-42E0-9C31-FCB890EDDD82}" type="datetime1">
              <a:rPr lang="en-US" smtClean="0"/>
              <a:t>10/6/2021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1547019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E71531-73F8-45F4-89D3-D3785184EFB8}" type="datetime1">
              <a:rPr lang="en-US" smtClean="0"/>
              <a:t>10/6/2021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318848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2AB85A-2C90-451B-91B5-C20DAED8BE53}" type="datetime1">
              <a:rPr lang="en-US" smtClean="0"/>
              <a:t>10/6/2021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1619446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4551"/>
            <a:ext cx="7772400" cy="914400"/>
          </a:xfrm>
        </p:spPr>
        <p:txBody>
          <a:bodyPr anchor="b">
            <a:noAutofit/>
          </a:bodyPr>
          <a:lstStyle>
            <a:lvl1pPr algn="ctr">
              <a:defRPr sz="40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43000" y="3642866"/>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996922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244473"/>
            <a:ext cx="7885112" cy="686254"/>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1102179"/>
            <a:ext cx="4629150" cy="47588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1102179"/>
            <a:ext cx="2949575" cy="476680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951675-112E-45A9-819E-40E74AF886DC}" type="datetime1">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4752642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2659"/>
            <a:ext cx="7885112" cy="955221"/>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1102179"/>
            <a:ext cx="4629150" cy="475887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1102179"/>
            <a:ext cx="2949575" cy="476680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F394E7-7CCC-4D51-8EEC-D75FA6FBD04A}" type="datetime1">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3866658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06236" y="179615"/>
            <a:ext cx="7609114" cy="1012371"/>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4F38B5-9B39-490D-9EF2-A7E7390DA0F9}" type="datetime1">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20479906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118507"/>
            <a:ext cx="1971675" cy="5058456"/>
          </a:xfrm>
        </p:spPr>
        <p:txBody>
          <a:bodyPr vert="eaVert"/>
          <a:lstStyle>
            <a:lvl1pPr algn="l">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a:xfrm>
            <a:off x="628650" y="1118507"/>
            <a:ext cx="5762625" cy="50584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6D6A91-C69E-46E7-9614-D1CE06AB6BD2}" type="datetime1">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112298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47639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19211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179863"/>
            <a:ext cx="3886200" cy="39970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79863"/>
            <a:ext cx="3886200" cy="39970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6068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0"/>
            <a:ext cx="7886700" cy="82686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996165"/>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890157"/>
            <a:ext cx="3868340" cy="32995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996165"/>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890157"/>
            <a:ext cx="3887391" cy="32995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8850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55634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5770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951264"/>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2081893"/>
            <a:ext cx="4629150" cy="37791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3633106"/>
            <a:ext cx="2949178" cy="223588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3435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0820"/>
            <a:ext cx="7886700" cy="72662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2090057"/>
            <a:ext cx="7886700" cy="40869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1788868"/>
      </p:ext>
    </p:extLst>
  </p:cSld>
  <p:clrMap bg1="lt1" tx1="dk1" bg2="lt2" tx2="dk2" accent1="accent1" accent2="accent2" accent3="accent3" accent4="accent4" accent5="accent5" accent6="accent6" hlink="hlink" folHlink="folHlink"/>
  <p:sldLayoutIdLst>
    <p:sldLayoutId id="2147483684"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6236" y="0"/>
            <a:ext cx="7609114"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495138"/>
            <a:ext cx="2057400" cy="365125"/>
          </a:xfrm>
          <a:prstGeom prst="rect">
            <a:avLst/>
          </a:prstGeom>
        </p:spPr>
        <p:txBody>
          <a:bodyPr vert="horz" lIns="91440" tIns="45720" rIns="91440" bIns="45720" rtlCol="0" anchor="ctr"/>
          <a:lstStyle>
            <a:lvl1pPr algn="l">
              <a:defRPr sz="1200" b="1">
                <a:solidFill>
                  <a:schemeClr val="bg1"/>
                </a:solidFill>
              </a:defRPr>
            </a:lvl1pPr>
          </a:lstStyle>
          <a:p>
            <a:fld id="{FD55483B-5A0B-4A27-9C94-18B93AEFE92B}" type="datetime1">
              <a:rPr lang="en-US" smtClean="0"/>
              <a:t>10/6/2021</a:t>
            </a:fld>
            <a:endParaRPr lang="en-US" dirty="0"/>
          </a:p>
        </p:txBody>
      </p:sp>
      <p:sp>
        <p:nvSpPr>
          <p:cNvPr id="5" name="Footer Placeholder 4"/>
          <p:cNvSpPr>
            <a:spLocks noGrp="1"/>
          </p:cNvSpPr>
          <p:nvPr>
            <p:ph type="ftr" sz="quarter" idx="3"/>
          </p:nvPr>
        </p:nvSpPr>
        <p:spPr>
          <a:xfrm>
            <a:off x="3028950" y="6495138"/>
            <a:ext cx="3086100" cy="365125"/>
          </a:xfrm>
          <a:prstGeom prst="rect">
            <a:avLst/>
          </a:prstGeom>
        </p:spPr>
        <p:txBody>
          <a:bodyPr vert="horz" lIns="91440" tIns="45720" rIns="91440" bIns="45720" rtlCol="0" anchor="ctr"/>
          <a:lstStyle>
            <a:lvl1pPr algn="ctr">
              <a:defRPr sz="1200" b="1">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495138"/>
            <a:ext cx="2057400" cy="365125"/>
          </a:xfrm>
          <a:prstGeom prst="rect">
            <a:avLst/>
          </a:prstGeom>
        </p:spPr>
        <p:txBody>
          <a:bodyPr vert="horz" lIns="91440" tIns="45720" rIns="91440" bIns="45720" rtlCol="0" anchor="ctr"/>
          <a:lstStyle>
            <a:lvl1pPr algn="r">
              <a:defRPr sz="1200" b="1">
                <a:solidFill>
                  <a:schemeClr val="bg1"/>
                </a:solidFill>
              </a:defRPr>
            </a:lvl1pPr>
          </a:lstStyle>
          <a:p>
            <a:fld id="{77BC0C64-94FA-44B3-9573-88BE3BEAC041}" type="slidenum">
              <a:rPr lang="en-US" smtClean="0"/>
              <a:pPr/>
              <a:t>‹#›</a:t>
            </a:fld>
            <a:endParaRPr lang="en-US" dirty="0"/>
          </a:p>
        </p:txBody>
      </p:sp>
    </p:spTree>
    <p:extLst>
      <p:ext uri="{BB962C8B-B14F-4D97-AF65-F5344CB8AC3E}">
        <p14:creationId xmlns:p14="http://schemas.microsoft.com/office/powerpoint/2010/main" val="42747218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lnSpc>
          <a:spcPct val="90000"/>
        </a:lnSpc>
        <a:spcBef>
          <a:spcPct val="0"/>
        </a:spcBef>
        <a:buNone/>
        <a:defRPr sz="40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floridadep.gov/waste/permitting-compliance-assistance/content/storage-tank-financial-responsibility"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flrules.org/gateway/ChapterHome.asp?Chapter=62-762" TargetMode="External"/><Relationship Id="rId2" Type="http://schemas.openxmlformats.org/officeDocument/2006/relationships/hyperlink" Target="https://www.flrules.org/gateway/ChapterHome.asp?Chapter=62-761" TargetMode="External"/><Relationship Id="rId1" Type="http://schemas.openxmlformats.org/officeDocument/2006/relationships/slideLayout" Target="../slideLayouts/slideLayout14.xml"/><Relationship Id="rId4" Type="http://schemas.openxmlformats.org/officeDocument/2006/relationships/hyperlink" Target="https://floridadep.gov/waste/permitting-compliance-assistance/content/storage-tank-financial-responsibilit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floridadep.gov/waste/permitting-compliance-assistance/content/storage-tank-financial-responsibility" TargetMode="Externa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28650" y="1416906"/>
            <a:ext cx="7886700" cy="461665"/>
          </a:xfrm>
          <a:prstGeom prst="rect">
            <a:avLst/>
          </a:prstGeom>
          <a:no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Financial Assurance Working Group</a:t>
            </a:r>
          </a:p>
        </p:txBody>
      </p:sp>
      <p:sp>
        <p:nvSpPr>
          <p:cNvPr id="2" name="Title 1"/>
          <p:cNvSpPr>
            <a:spLocks noGrp="1"/>
          </p:cNvSpPr>
          <p:nvPr>
            <p:ph type="ctrTitle"/>
          </p:nvPr>
        </p:nvSpPr>
        <p:spPr>
          <a:xfrm>
            <a:off x="685800" y="2409826"/>
            <a:ext cx="7772400" cy="1733550"/>
          </a:xfrm>
        </p:spPr>
        <p:txBody>
          <a:bodyPr/>
          <a:lstStyle/>
          <a:p>
            <a:r>
              <a:rPr lang="en-US" sz="3000" dirty="0"/>
              <a:t>Private Tank Insurance</a:t>
            </a:r>
            <a:br>
              <a:rPr lang="en-US" dirty="0"/>
            </a:br>
            <a:br>
              <a:rPr lang="en-US" dirty="0"/>
            </a:br>
            <a:r>
              <a:rPr lang="en-US" sz="2000" dirty="0"/>
              <a:t>Guide for AST and UST</a:t>
            </a:r>
            <a:br>
              <a:rPr lang="en-US" sz="2000" dirty="0"/>
            </a:br>
            <a:r>
              <a:rPr lang="en-US" sz="2000" dirty="0"/>
              <a:t>Owners and Operators in Florida</a:t>
            </a:r>
          </a:p>
        </p:txBody>
      </p:sp>
      <p:sp>
        <p:nvSpPr>
          <p:cNvPr id="3" name="Subtitle 2"/>
          <p:cNvSpPr>
            <a:spLocks noGrp="1"/>
          </p:cNvSpPr>
          <p:nvPr>
            <p:ph type="subTitle" idx="1"/>
          </p:nvPr>
        </p:nvSpPr>
        <p:spPr>
          <a:xfrm>
            <a:off x="904875" y="4391025"/>
            <a:ext cx="7429500" cy="1050069"/>
          </a:xfrm>
        </p:spPr>
        <p:txBody>
          <a:bodyPr>
            <a:normAutofit fontScale="85000" lnSpcReduction="20000"/>
          </a:bodyPr>
          <a:lstStyle/>
          <a:p>
            <a:r>
              <a:rPr lang="en-US" dirty="0"/>
              <a:t>10/6/2021</a:t>
            </a:r>
          </a:p>
          <a:p>
            <a:pPr>
              <a:lnSpc>
                <a:spcPct val="120000"/>
              </a:lnSpc>
            </a:pPr>
            <a:r>
              <a:rPr lang="en-US" dirty="0">
                <a:hlinkClick r:id="rId2"/>
              </a:rPr>
              <a:t>https://FloridaDEP.gov/waste/permitting-compliance-assistance/ content/storage-tank-financial-responsibility</a:t>
            </a:r>
            <a:endParaRPr lang="en-US" dirty="0"/>
          </a:p>
          <a:p>
            <a:endParaRPr lang="en-US" dirty="0"/>
          </a:p>
        </p:txBody>
      </p:sp>
    </p:spTree>
    <p:extLst>
      <p:ext uri="{BB962C8B-B14F-4D97-AF65-F5344CB8AC3E}">
        <p14:creationId xmlns:p14="http://schemas.microsoft.com/office/powerpoint/2010/main" val="3321798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36" y="0"/>
            <a:ext cx="7609114" cy="1004047"/>
          </a:xfrm>
        </p:spPr>
        <p:txBody>
          <a:bodyPr/>
          <a:lstStyle/>
          <a:p>
            <a:r>
              <a:rPr lang="en-US" sz="3000" dirty="0"/>
              <a:t>Final Page</a:t>
            </a:r>
            <a:endParaRPr lang="en-US" dirty="0"/>
          </a:p>
        </p:txBody>
      </p:sp>
      <p:sp>
        <p:nvSpPr>
          <p:cNvPr id="3" name="Content Placeholder 2"/>
          <p:cNvSpPr>
            <a:spLocks noGrp="1"/>
          </p:cNvSpPr>
          <p:nvPr>
            <p:ph idx="1"/>
          </p:nvPr>
        </p:nvSpPr>
        <p:spPr>
          <a:xfrm>
            <a:off x="628650" y="1557495"/>
            <a:ext cx="7886700" cy="4820435"/>
          </a:xfrm>
        </p:spPr>
        <p:txBody>
          <a:bodyPr>
            <a:normAutofit fontScale="92500" lnSpcReduction="10000"/>
          </a:bodyPr>
          <a:lstStyle/>
          <a:p>
            <a:pPr marL="0" indent="0">
              <a:buNone/>
            </a:pPr>
            <a:r>
              <a:rPr lang="en-US" sz="2000" b="1" dirty="0"/>
              <a:t>Disclaimer</a:t>
            </a:r>
            <a:endParaRPr lang="en-US" sz="2000" dirty="0"/>
          </a:p>
          <a:p>
            <a:r>
              <a:rPr lang="en-US" sz="1600"/>
              <a:t>This presentation </a:t>
            </a:r>
            <a:r>
              <a:rPr lang="en-US" sz="1600" dirty="0"/>
              <a:t>provides information to promote compliance but is not a substitute for the financial responsibility requirements detailed in Chapters </a:t>
            </a:r>
            <a:r>
              <a:rPr lang="en-US" sz="1600" u="sng" dirty="0">
                <a:hlinkClick r:id="rId2"/>
              </a:rPr>
              <a:t>62‑761</a:t>
            </a:r>
            <a:r>
              <a:rPr lang="en-US" sz="1600" dirty="0"/>
              <a:t> (USTs) and </a:t>
            </a:r>
            <a:r>
              <a:rPr lang="en-US" sz="1600" u="sng" dirty="0">
                <a:hlinkClick r:id="rId3"/>
              </a:rPr>
              <a:t>62-762</a:t>
            </a:r>
            <a:r>
              <a:rPr lang="en-US" sz="1600" dirty="0"/>
              <a:t> (ASTs), F.A.C. </a:t>
            </a:r>
          </a:p>
          <a:p>
            <a:pPr marL="0" indent="0">
              <a:buNone/>
            </a:pPr>
            <a:endParaRPr lang="en-US" sz="2000" b="1" dirty="0"/>
          </a:p>
          <a:p>
            <a:pPr marL="0" indent="0">
              <a:buNone/>
            </a:pPr>
            <a:r>
              <a:rPr lang="en-US" sz="2000" b="1" dirty="0"/>
              <a:t>Visit our website:</a:t>
            </a:r>
            <a:endParaRPr lang="en-US" sz="2000" dirty="0"/>
          </a:p>
          <a:p>
            <a:r>
              <a:rPr lang="en-US" sz="1600" u="sng" dirty="0">
                <a:hlinkClick r:id="rId4"/>
              </a:rPr>
              <a:t>https://floridadep.gov/waste/permitting-compliance-assistance/content/storage-tank-financial-responsibility</a:t>
            </a:r>
            <a:r>
              <a:rPr lang="en-US" sz="1600" dirty="0"/>
              <a:t> </a:t>
            </a:r>
          </a:p>
          <a:p>
            <a:endParaRPr lang="en-US" sz="1600" dirty="0"/>
          </a:p>
          <a:p>
            <a:pPr marL="0" indent="0">
              <a:buNone/>
            </a:pPr>
            <a:r>
              <a:rPr lang="en-US" sz="2000" b="1" dirty="0"/>
              <a:t>Prepared by:</a:t>
            </a:r>
          </a:p>
          <a:p>
            <a:pPr marL="0" indent="0">
              <a:buNone/>
            </a:pPr>
            <a:r>
              <a:rPr lang="en-US" sz="1700" dirty="0"/>
              <a:t>Financial Assurance Working Group</a:t>
            </a:r>
            <a:br>
              <a:rPr lang="en-US" sz="1700" dirty="0"/>
            </a:br>
            <a:r>
              <a:rPr lang="en-US" sz="1700" dirty="0"/>
              <a:t>Permitting &amp; Compliance Assistance Program</a:t>
            </a:r>
            <a:br>
              <a:rPr lang="en-US" sz="1700" dirty="0"/>
            </a:br>
            <a:r>
              <a:rPr lang="en-US" sz="1700" dirty="0"/>
              <a:t>Department of Environmental Protection (DEP)</a:t>
            </a:r>
            <a:br>
              <a:rPr lang="en-US" sz="1700" dirty="0"/>
            </a:br>
            <a:r>
              <a:rPr lang="en-US" sz="1700" dirty="0"/>
              <a:t>2600 Blair Stone Road  MS 4548</a:t>
            </a:r>
            <a:br>
              <a:rPr lang="en-US" sz="1700" dirty="0"/>
            </a:br>
            <a:r>
              <a:rPr lang="en-US" sz="1700" dirty="0"/>
              <a:t>Tallahassee, Florida 32399-2400</a:t>
            </a:r>
          </a:p>
          <a:p>
            <a:pPr marL="0" indent="0">
              <a:buNone/>
            </a:pPr>
            <a:endParaRPr lang="en-US" sz="1700" dirty="0"/>
          </a:p>
          <a:p>
            <a:pPr marL="0" indent="0">
              <a:buNone/>
            </a:pPr>
            <a:r>
              <a:rPr lang="en-US" sz="1700" dirty="0"/>
              <a:t>Based on a brochure created by the Association of State and Territorial Solid Waste Management Officials</a:t>
            </a:r>
          </a:p>
          <a:p>
            <a:pPr marL="0" indent="0">
              <a:buNone/>
            </a:pPr>
            <a:endParaRPr lang="en-US" sz="2000" b="1" dirty="0"/>
          </a:p>
        </p:txBody>
      </p:sp>
      <p:sp>
        <p:nvSpPr>
          <p:cNvPr id="4" name="Date Placeholder 3"/>
          <p:cNvSpPr>
            <a:spLocks noGrp="1"/>
          </p:cNvSpPr>
          <p:nvPr>
            <p:ph type="dt" sz="half" idx="10"/>
          </p:nvPr>
        </p:nvSpPr>
        <p:spPr/>
        <p:txBody>
          <a:bodyPr/>
          <a:lstStyle/>
          <a:p>
            <a:fld id="{DBDB7EE6-1B5E-4476-A47F-F921151C9BB7}" type="datetime1">
              <a:rPr lang="en-US" smtClean="0"/>
              <a:t>10/6/2021</a:t>
            </a:fld>
            <a:endParaRPr lang="en-US"/>
          </a:p>
        </p:txBody>
      </p:sp>
      <p:sp>
        <p:nvSpPr>
          <p:cNvPr id="5" name="Footer Placeholder 4"/>
          <p:cNvSpPr>
            <a:spLocks noGrp="1"/>
          </p:cNvSpPr>
          <p:nvPr>
            <p:ph type="ftr" sz="quarter" idx="11"/>
          </p:nvPr>
        </p:nvSpPr>
        <p:spPr/>
        <p:txBody>
          <a:bodyPr/>
          <a:lstStyle/>
          <a:p>
            <a:r>
              <a:rPr lang="en-US" b="0" dirty="0">
                <a:latin typeface="Arial" panose="020B0604020202020204" pitchFamily="34" charset="0"/>
                <a:cs typeface="Arial" panose="020B0604020202020204" pitchFamily="34" charset="0"/>
              </a:rPr>
              <a:t>End of presentation</a:t>
            </a:r>
          </a:p>
        </p:txBody>
      </p:sp>
      <p:sp>
        <p:nvSpPr>
          <p:cNvPr id="6" name="Slide Number Placeholder 5"/>
          <p:cNvSpPr>
            <a:spLocks noGrp="1"/>
          </p:cNvSpPr>
          <p:nvPr>
            <p:ph type="sldNum" sz="quarter" idx="12"/>
          </p:nvPr>
        </p:nvSpPr>
        <p:spPr/>
        <p:txBody>
          <a:bodyPr/>
          <a:lstStyle/>
          <a:p>
            <a:fld id="{77BC0C64-94FA-44B3-9573-88BE3BEAC041}" type="slidenum">
              <a:rPr lang="en-US" smtClean="0"/>
              <a:t>10</a:t>
            </a:fld>
            <a:endParaRPr lang="en-US"/>
          </a:p>
        </p:txBody>
      </p:sp>
    </p:spTree>
    <p:extLst>
      <p:ext uri="{BB962C8B-B14F-4D97-AF65-F5344CB8AC3E}">
        <p14:creationId xmlns:p14="http://schemas.microsoft.com/office/powerpoint/2010/main" val="3204426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36" y="1"/>
            <a:ext cx="7609114" cy="986118"/>
          </a:xfrm>
        </p:spPr>
        <p:txBody>
          <a:bodyPr>
            <a:normAutofit/>
          </a:bodyPr>
          <a:lstStyle/>
          <a:p>
            <a:r>
              <a:rPr lang="en-US" sz="3000" dirty="0"/>
              <a:t>Storage Tank Financial Responsibility</a:t>
            </a:r>
            <a:br>
              <a:rPr lang="en-US" sz="3000" dirty="0"/>
            </a:br>
            <a:r>
              <a:rPr lang="en-US" sz="3000" dirty="0"/>
              <a:t>Where Do I start?</a:t>
            </a:r>
          </a:p>
        </p:txBody>
      </p:sp>
      <p:sp>
        <p:nvSpPr>
          <p:cNvPr id="3" name="Content Placeholder 2"/>
          <p:cNvSpPr>
            <a:spLocks noGrp="1"/>
          </p:cNvSpPr>
          <p:nvPr>
            <p:ph idx="1"/>
          </p:nvPr>
        </p:nvSpPr>
        <p:spPr>
          <a:xfrm>
            <a:off x="628650" y="1858945"/>
            <a:ext cx="7886700" cy="4318017"/>
          </a:xfrm>
        </p:spPr>
        <p:txBody>
          <a:bodyPr>
            <a:normAutofit/>
          </a:bodyPr>
          <a:lstStyle/>
          <a:p>
            <a:r>
              <a:rPr lang="en-US" sz="2400" dirty="0"/>
              <a:t>Regulated underground storage tanks (USTs) </a:t>
            </a:r>
          </a:p>
          <a:p>
            <a:pPr lvl="1"/>
            <a:r>
              <a:rPr lang="en-US" sz="2000" dirty="0"/>
              <a:t>Chapter 62-761, F.A.C.</a:t>
            </a:r>
          </a:p>
          <a:p>
            <a:r>
              <a:rPr lang="en-US" sz="2400" dirty="0"/>
              <a:t>Regulated aboveground storage tanks (ASTs)</a:t>
            </a:r>
          </a:p>
          <a:p>
            <a:pPr lvl="1"/>
            <a:r>
              <a:rPr lang="en-US" sz="2000" dirty="0"/>
              <a:t>Chapter 62-762, F.A.C.</a:t>
            </a:r>
          </a:p>
          <a:p>
            <a:r>
              <a:rPr lang="en-US" sz="2400" dirty="0"/>
              <a:t>The owner or operator of a regulated petroleum storage tank must show they have the financial resources to remediate a site if a discharge from a tank occurs and to pay compensation to third parties for personal injury or damage to their property.</a:t>
            </a:r>
            <a:endParaRPr lang="en-US" dirty="0"/>
          </a:p>
        </p:txBody>
      </p:sp>
      <p:sp>
        <p:nvSpPr>
          <p:cNvPr id="4" name="Date Placeholder 3"/>
          <p:cNvSpPr>
            <a:spLocks noGrp="1"/>
          </p:cNvSpPr>
          <p:nvPr>
            <p:ph type="dt" sz="half" idx="10"/>
          </p:nvPr>
        </p:nvSpPr>
        <p:spPr/>
        <p:txBody>
          <a:bodyPr/>
          <a:lstStyle/>
          <a:p>
            <a:fld id="{DBDB7EE6-1B5E-4476-A47F-F921151C9BB7}" type="datetime1">
              <a:rPr lang="en-US" smtClean="0"/>
              <a:t>10/6/2021</a:t>
            </a:fld>
            <a:endParaRPr lang="en-US"/>
          </a:p>
        </p:txBody>
      </p:sp>
      <p:sp>
        <p:nvSpPr>
          <p:cNvPr id="5" name="Footer Placeholder 4"/>
          <p:cNvSpPr>
            <a:spLocks noGrp="1"/>
          </p:cNvSpPr>
          <p:nvPr>
            <p:ph type="ftr" sz="quarter" idx="11"/>
          </p:nvPr>
        </p:nvSpPr>
        <p:spPr/>
        <p:txBody>
          <a:bodyPr/>
          <a:lstStyle/>
          <a:p>
            <a:r>
              <a:rPr lang="en-US" b="0" dirty="0">
                <a:latin typeface="Arial" panose="020B0604020202020204" pitchFamily="34" charset="0"/>
                <a:cs typeface="Arial" panose="020B0604020202020204" pitchFamily="34" charset="0"/>
              </a:rPr>
              <a:t>Financial Assurance Working Group</a:t>
            </a:r>
          </a:p>
        </p:txBody>
      </p:sp>
      <p:sp>
        <p:nvSpPr>
          <p:cNvPr id="6" name="Slide Number Placeholder 5"/>
          <p:cNvSpPr>
            <a:spLocks noGrp="1"/>
          </p:cNvSpPr>
          <p:nvPr>
            <p:ph type="sldNum" sz="quarter" idx="12"/>
          </p:nvPr>
        </p:nvSpPr>
        <p:spPr/>
        <p:txBody>
          <a:bodyPr/>
          <a:lstStyle/>
          <a:p>
            <a:fld id="{77BC0C64-94FA-44B3-9573-88BE3BEAC041}" type="slidenum">
              <a:rPr lang="en-US" smtClean="0"/>
              <a:t>2</a:t>
            </a:fld>
            <a:endParaRPr lang="en-US"/>
          </a:p>
        </p:txBody>
      </p:sp>
    </p:spTree>
    <p:extLst>
      <p:ext uri="{BB962C8B-B14F-4D97-AF65-F5344CB8AC3E}">
        <p14:creationId xmlns:p14="http://schemas.microsoft.com/office/powerpoint/2010/main" val="2114113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36" y="1"/>
            <a:ext cx="8139152" cy="986118"/>
          </a:xfrm>
        </p:spPr>
        <p:txBody>
          <a:bodyPr>
            <a:normAutofit/>
          </a:bodyPr>
          <a:lstStyle/>
          <a:p>
            <a:r>
              <a:rPr lang="en-US" sz="3000" dirty="0"/>
              <a:t>Types of Financial Responsibility (FR) Documentation</a:t>
            </a:r>
          </a:p>
        </p:txBody>
      </p:sp>
      <p:sp>
        <p:nvSpPr>
          <p:cNvPr id="4" name="Date Placeholder 3"/>
          <p:cNvSpPr>
            <a:spLocks noGrp="1"/>
          </p:cNvSpPr>
          <p:nvPr>
            <p:ph type="dt" sz="half" idx="10"/>
          </p:nvPr>
        </p:nvSpPr>
        <p:spPr/>
        <p:txBody>
          <a:bodyPr/>
          <a:lstStyle/>
          <a:p>
            <a:fld id="{DBDB7EE6-1B5E-4476-A47F-F921151C9BB7}" type="datetime1">
              <a:rPr lang="en-US" smtClean="0"/>
              <a:t>10/6/2021</a:t>
            </a:fld>
            <a:endParaRPr lang="en-US"/>
          </a:p>
        </p:txBody>
      </p:sp>
      <p:sp>
        <p:nvSpPr>
          <p:cNvPr id="5" name="Footer Placeholder 4"/>
          <p:cNvSpPr>
            <a:spLocks noGrp="1"/>
          </p:cNvSpPr>
          <p:nvPr>
            <p:ph type="ftr" sz="quarter" idx="11"/>
          </p:nvPr>
        </p:nvSpPr>
        <p:spPr/>
        <p:txBody>
          <a:bodyPr/>
          <a:lstStyle/>
          <a:p>
            <a:r>
              <a:rPr lang="en-US" b="0" dirty="0">
                <a:latin typeface="Arial" panose="020B0604020202020204" pitchFamily="34" charset="0"/>
                <a:cs typeface="Arial" panose="020B0604020202020204" pitchFamily="34" charset="0"/>
              </a:rPr>
              <a:t>Financial Assurance Working Group</a:t>
            </a:r>
          </a:p>
        </p:txBody>
      </p:sp>
      <p:sp>
        <p:nvSpPr>
          <p:cNvPr id="6" name="Slide Number Placeholder 5"/>
          <p:cNvSpPr>
            <a:spLocks noGrp="1"/>
          </p:cNvSpPr>
          <p:nvPr>
            <p:ph type="sldNum" sz="quarter" idx="12"/>
          </p:nvPr>
        </p:nvSpPr>
        <p:spPr/>
        <p:txBody>
          <a:bodyPr/>
          <a:lstStyle/>
          <a:p>
            <a:fld id="{77BC0C64-94FA-44B3-9573-88BE3BEAC041}" type="slidenum">
              <a:rPr lang="en-US" smtClean="0"/>
              <a:t>3</a:t>
            </a:fld>
            <a:endParaRPr lang="en-US"/>
          </a:p>
        </p:txBody>
      </p:sp>
      <p:graphicFrame>
        <p:nvGraphicFramePr>
          <p:cNvPr id="7" name="Content Placeholder 6" descr="How to comply with FR: choose from Private Insurance, Financial Test (Self Insurance), Trust Fund, Corporate Guarantee, Letter of Credit or Surety Bond.  Local governments have other options.">
            <a:extLst>
              <a:ext uri="{FF2B5EF4-FFF2-40B4-BE49-F238E27FC236}">
                <a16:creationId xmlns:a16="http://schemas.microsoft.com/office/drawing/2014/main" id="{0E80A6AA-75D3-45BB-AC36-218D4BE66AB1}"/>
              </a:ext>
            </a:extLst>
          </p:cNvPr>
          <p:cNvGraphicFramePr>
            <a:graphicFrameLocks noGrp="1"/>
          </p:cNvGraphicFramePr>
          <p:nvPr>
            <p:ph idx="1"/>
            <p:extLst>
              <p:ext uri="{D42A27DB-BD31-4B8C-83A1-F6EECF244321}">
                <p14:modId xmlns:p14="http://schemas.microsoft.com/office/powerpoint/2010/main" val="3769102701"/>
              </p:ext>
            </p:extLst>
          </p:nvPr>
        </p:nvGraphicFramePr>
        <p:xfrm>
          <a:off x="5141003" y="1634847"/>
          <a:ext cx="3796168" cy="3949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872BEFC8-CD4B-463F-8A34-927E60EB71F8}"/>
              </a:ext>
            </a:extLst>
          </p:cNvPr>
          <p:cNvSpPr txBox="1"/>
          <p:nvPr/>
        </p:nvSpPr>
        <p:spPr>
          <a:xfrm>
            <a:off x="355108" y="1491343"/>
            <a:ext cx="4678532" cy="5062924"/>
          </a:xfrm>
          <a:prstGeom prst="rect">
            <a:avLst/>
          </a:prstGeom>
          <a:noFill/>
        </p:spPr>
        <p:txBody>
          <a:bodyPr wrap="square" rtlCol="0">
            <a:spAutoFit/>
          </a:bodyPr>
          <a:lstStyle/>
          <a:p>
            <a:pPr marL="285750" indent="-285750">
              <a:buFont typeface="Arial" panose="020B0604020202020204" pitchFamily="34" charset="0"/>
              <a:buChar char="•"/>
            </a:pPr>
            <a:r>
              <a:rPr lang="en-US" sz="1900" dirty="0"/>
              <a:t>Florida Storage Tank Regulations allow you to choose from a variety of mechanisms to comply with the financial responsibility (FR) requirements.  </a:t>
            </a:r>
          </a:p>
          <a:p>
            <a:endParaRPr lang="en-US" sz="1900" dirty="0"/>
          </a:p>
          <a:p>
            <a:pPr marL="285750" indent="-285750">
              <a:buFont typeface="Arial" panose="020B0604020202020204" pitchFamily="34" charset="0"/>
              <a:buChar char="•"/>
            </a:pPr>
            <a:r>
              <a:rPr lang="en-US" sz="1900" dirty="0"/>
              <a:t>The most frequently chosen mechanism is private storage tank insurance. This presentation is specifically designed as a guide to provide some basic information that will help in the selection and evaluation of private storage tank insurance. </a:t>
            </a:r>
          </a:p>
          <a:p>
            <a:endParaRPr lang="en-US" sz="1900" dirty="0"/>
          </a:p>
          <a:p>
            <a:pPr marL="285750" indent="-285750">
              <a:buFont typeface="Arial" panose="020B0604020202020204" pitchFamily="34" charset="0"/>
              <a:buChar char="•"/>
            </a:pPr>
            <a:r>
              <a:rPr lang="en-US" sz="1900" dirty="0"/>
              <a:t>For additional information regarding insurance and other financial mechanisms, visit our </a:t>
            </a:r>
            <a:r>
              <a:rPr lang="en-US" sz="1900" u="sng" dirty="0">
                <a:hlinkClick r:id="rId7"/>
              </a:rPr>
              <a:t>Storage Tank Financial Responsibility website</a:t>
            </a:r>
            <a:endParaRPr lang="en-US" sz="1900" dirty="0"/>
          </a:p>
        </p:txBody>
      </p:sp>
    </p:spTree>
    <p:extLst>
      <p:ext uri="{BB962C8B-B14F-4D97-AF65-F5344CB8AC3E}">
        <p14:creationId xmlns:p14="http://schemas.microsoft.com/office/powerpoint/2010/main" val="70025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36" y="1"/>
            <a:ext cx="7609114" cy="995082"/>
          </a:xfrm>
        </p:spPr>
        <p:txBody>
          <a:bodyPr>
            <a:normAutofit/>
          </a:bodyPr>
          <a:lstStyle/>
          <a:p>
            <a:r>
              <a:rPr lang="en-US" sz="3000" dirty="0"/>
              <a:t>Insurance Policy Coverage</a:t>
            </a:r>
          </a:p>
        </p:txBody>
      </p:sp>
      <p:sp>
        <p:nvSpPr>
          <p:cNvPr id="3" name="Content Placeholder 2"/>
          <p:cNvSpPr>
            <a:spLocks noGrp="1"/>
          </p:cNvSpPr>
          <p:nvPr>
            <p:ph idx="1"/>
          </p:nvPr>
        </p:nvSpPr>
        <p:spPr>
          <a:xfrm>
            <a:off x="946430" y="2100106"/>
            <a:ext cx="7142494" cy="3653349"/>
          </a:xfrm>
        </p:spPr>
        <p:txBody>
          <a:bodyPr>
            <a:normAutofit fontScale="77500" lnSpcReduction="20000"/>
          </a:bodyPr>
          <a:lstStyle/>
          <a:p>
            <a:pPr marL="0">
              <a:lnSpc>
                <a:spcPct val="120000"/>
              </a:lnSpc>
            </a:pPr>
            <a:r>
              <a:rPr lang="en-US" kern="0" dirty="0"/>
              <a:t>Each policy or combination of policies must provide coverage for corrective action and paying for property damage and bodily injury caused by sudden and </a:t>
            </a:r>
            <a:r>
              <a:rPr lang="en-US" kern="0" dirty="0" err="1"/>
              <a:t>nonsudden</a:t>
            </a:r>
            <a:r>
              <a:rPr lang="en-US" kern="0" dirty="0"/>
              <a:t> discharges (together called ‘accidental discharges’). </a:t>
            </a:r>
          </a:p>
          <a:p>
            <a:pPr marL="0" indent="0">
              <a:lnSpc>
                <a:spcPct val="120000"/>
              </a:lnSpc>
              <a:buNone/>
            </a:pPr>
            <a:endParaRPr lang="en-US" kern="0" dirty="0"/>
          </a:p>
          <a:p>
            <a:pPr marL="0">
              <a:lnSpc>
                <a:spcPct val="120000"/>
              </a:lnSpc>
            </a:pPr>
            <a:r>
              <a:rPr lang="en-US" kern="0" dirty="0"/>
              <a:t>The tables below show the required amounts of FR for AST and UST owners and operators. If both types of tanks are included, cover the larger ‘per occurrence’ and larger ‘annual aggregate’ amounts.</a:t>
            </a:r>
          </a:p>
          <a:p>
            <a:pPr>
              <a:lnSpc>
                <a:spcPct val="100000"/>
              </a:lnSpc>
            </a:pPr>
            <a:endParaRPr lang="en-US" dirty="0"/>
          </a:p>
        </p:txBody>
      </p:sp>
      <p:sp>
        <p:nvSpPr>
          <p:cNvPr id="4" name="Date Placeholder 3"/>
          <p:cNvSpPr>
            <a:spLocks noGrp="1"/>
          </p:cNvSpPr>
          <p:nvPr>
            <p:ph type="dt" sz="half" idx="10"/>
          </p:nvPr>
        </p:nvSpPr>
        <p:spPr/>
        <p:txBody>
          <a:bodyPr/>
          <a:lstStyle/>
          <a:p>
            <a:fld id="{DBDB7EE6-1B5E-4476-A47F-F921151C9BB7}" type="datetime1">
              <a:rPr lang="en-US" smtClean="0"/>
              <a:t>10/6/2021</a:t>
            </a:fld>
            <a:endParaRPr lang="en-US"/>
          </a:p>
        </p:txBody>
      </p:sp>
      <p:sp>
        <p:nvSpPr>
          <p:cNvPr id="5" name="Footer Placeholder 4"/>
          <p:cNvSpPr>
            <a:spLocks noGrp="1"/>
          </p:cNvSpPr>
          <p:nvPr>
            <p:ph type="ftr" sz="quarter" idx="11"/>
          </p:nvPr>
        </p:nvSpPr>
        <p:spPr/>
        <p:txBody>
          <a:bodyPr/>
          <a:lstStyle/>
          <a:p>
            <a:r>
              <a:rPr lang="en-US" b="0" dirty="0">
                <a:latin typeface="Arial" panose="020B0604020202020204" pitchFamily="34" charset="0"/>
                <a:cs typeface="Arial" panose="020B0604020202020204" pitchFamily="34" charset="0"/>
              </a:rPr>
              <a:t>Financial Assurance Working Group</a:t>
            </a:r>
          </a:p>
        </p:txBody>
      </p:sp>
      <p:sp>
        <p:nvSpPr>
          <p:cNvPr id="6" name="Slide Number Placeholder 5"/>
          <p:cNvSpPr>
            <a:spLocks noGrp="1"/>
          </p:cNvSpPr>
          <p:nvPr>
            <p:ph type="sldNum" sz="quarter" idx="12"/>
          </p:nvPr>
        </p:nvSpPr>
        <p:spPr/>
        <p:txBody>
          <a:bodyPr/>
          <a:lstStyle/>
          <a:p>
            <a:fld id="{77BC0C64-94FA-44B3-9573-88BE3BEAC041}" type="slidenum">
              <a:rPr lang="en-US" smtClean="0"/>
              <a:t>4</a:t>
            </a:fld>
            <a:endParaRPr lang="en-US"/>
          </a:p>
        </p:txBody>
      </p:sp>
    </p:spTree>
    <p:extLst>
      <p:ext uri="{BB962C8B-B14F-4D97-AF65-F5344CB8AC3E}">
        <p14:creationId xmlns:p14="http://schemas.microsoft.com/office/powerpoint/2010/main" val="512766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36" y="1"/>
            <a:ext cx="7609114" cy="995082"/>
          </a:xfrm>
        </p:spPr>
        <p:txBody>
          <a:bodyPr>
            <a:normAutofit/>
          </a:bodyPr>
          <a:lstStyle/>
          <a:p>
            <a:r>
              <a:rPr lang="en-US" sz="3000" dirty="0"/>
              <a:t>Liability Coverage Amounts</a:t>
            </a:r>
          </a:p>
        </p:txBody>
      </p:sp>
      <p:sp>
        <p:nvSpPr>
          <p:cNvPr id="4" name="Date Placeholder 3"/>
          <p:cNvSpPr>
            <a:spLocks noGrp="1"/>
          </p:cNvSpPr>
          <p:nvPr>
            <p:ph type="dt" sz="half" idx="10"/>
          </p:nvPr>
        </p:nvSpPr>
        <p:spPr/>
        <p:txBody>
          <a:bodyPr/>
          <a:lstStyle/>
          <a:p>
            <a:fld id="{DBDB7EE6-1B5E-4476-A47F-F921151C9BB7}" type="datetime1">
              <a:rPr lang="en-US" smtClean="0"/>
              <a:t>10/6/2021</a:t>
            </a:fld>
            <a:endParaRPr lang="en-US"/>
          </a:p>
        </p:txBody>
      </p:sp>
      <p:sp>
        <p:nvSpPr>
          <p:cNvPr id="5" name="Footer Placeholder 4"/>
          <p:cNvSpPr>
            <a:spLocks noGrp="1"/>
          </p:cNvSpPr>
          <p:nvPr>
            <p:ph type="ftr" sz="quarter" idx="11"/>
          </p:nvPr>
        </p:nvSpPr>
        <p:spPr/>
        <p:txBody>
          <a:bodyPr/>
          <a:lstStyle/>
          <a:p>
            <a:r>
              <a:rPr lang="en-US" b="0">
                <a:latin typeface="Arial" panose="020B0604020202020204" pitchFamily="34" charset="0"/>
                <a:cs typeface="Arial" panose="020B0604020202020204" pitchFamily="34" charset="0"/>
              </a:rPr>
              <a:t>Financial Assurance Working Group</a:t>
            </a:r>
            <a:endParaRPr lang="en-US" b="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77BC0C64-94FA-44B3-9573-88BE3BEAC041}" type="slidenum">
              <a:rPr lang="en-US" smtClean="0"/>
              <a:t>5</a:t>
            </a:fld>
            <a:endParaRPr lang="en-US"/>
          </a:p>
        </p:txBody>
      </p:sp>
      <p:graphicFrame>
        <p:nvGraphicFramePr>
          <p:cNvPr id="12" name="Content Placeholder 11">
            <a:extLst>
              <a:ext uri="{FF2B5EF4-FFF2-40B4-BE49-F238E27FC236}">
                <a16:creationId xmlns:a16="http://schemas.microsoft.com/office/drawing/2014/main" id="{25C17507-B5B5-45FE-B953-0AA46924398B}"/>
              </a:ext>
            </a:extLst>
          </p:cNvPr>
          <p:cNvGraphicFramePr>
            <a:graphicFrameLocks noGrp="1"/>
          </p:cNvGraphicFramePr>
          <p:nvPr>
            <p:ph idx="1"/>
            <p:extLst>
              <p:ext uri="{D42A27DB-BD31-4B8C-83A1-F6EECF244321}">
                <p14:modId xmlns:p14="http://schemas.microsoft.com/office/powerpoint/2010/main" val="3258257279"/>
              </p:ext>
            </p:extLst>
          </p:nvPr>
        </p:nvGraphicFramePr>
        <p:xfrm>
          <a:off x="696685" y="2438397"/>
          <a:ext cx="3494319" cy="2536375"/>
        </p:xfrm>
        <a:graphic>
          <a:graphicData uri="http://schemas.openxmlformats.org/drawingml/2006/table">
            <a:tbl>
              <a:tblPr>
                <a:tableStyleId>{5C22544A-7EE6-4342-B048-85BDC9FD1C3A}</a:tableStyleId>
              </a:tblPr>
              <a:tblGrid>
                <a:gridCol w="1639069">
                  <a:extLst>
                    <a:ext uri="{9D8B030D-6E8A-4147-A177-3AD203B41FA5}">
                      <a16:colId xmlns:a16="http://schemas.microsoft.com/office/drawing/2014/main" val="1384975685"/>
                    </a:ext>
                  </a:extLst>
                </a:gridCol>
                <a:gridCol w="927625">
                  <a:extLst>
                    <a:ext uri="{9D8B030D-6E8A-4147-A177-3AD203B41FA5}">
                      <a16:colId xmlns:a16="http://schemas.microsoft.com/office/drawing/2014/main" val="1208471015"/>
                    </a:ext>
                  </a:extLst>
                </a:gridCol>
                <a:gridCol w="927625">
                  <a:extLst>
                    <a:ext uri="{9D8B030D-6E8A-4147-A177-3AD203B41FA5}">
                      <a16:colId xmlns:a16="http://schemas.microsoft.com/office/drawing/2014/main" val="807731448"/>
                    </a:ext>
                  </a:extLst>
                </a:gridCol>
              </a:tblGrid>
              <a:tr h="908755">
                <a:tc>
                  <a:txBody>
                    <a:bodyPr/>
                    <a:lstStyle/>
                    <a:p>
                      <a:pPr algn="ctr" fontAlgn="ctr"/>
                      <a:r>
                        <a:rPr lang="en-US" sz="1100" u="none" strike="noStrike" dirty="0">
                          <a:effectLst/>
                        </a:rPr>
                        <a:t>Facility’s Total Tank System Capacity in Gallons*</a:t>
                      </a:r>
                      <a:endParaRPr lang="en-US" sz="1100" b="1" i="0" u="none" strike="noStrike" dirty="0">
                        <a:solidFill>
                          <a:srgbClr val="000000"/>
                        </a:solidFill>
                        <a:effectLst/>
                        <a:latin typeface="Arial Narrow" panose="020B0606020202030204" pitchFamily="34" charset="0"/>
                      </a:endParaRPr>
                    </a:p>
                  </a:txBody>
                  <a:tcPr marL="9525" marR="9525" marT="9525" marB="0" anchor="ctr">
                    <a:solidFill>
                      <a:schemeClr val="accent1">
                        <a:lumMod val="40000"/>
                        <a:lumOff val="60000"/>
                      </a:schemeClr>
                    </a:solidFill>
                  </a:tcPr>
                </a:tc>
                <a:tc>
                  <a:txBody>
                    <a:bodyPr/>
                    <a:lstStyle/>
                    <a:p>
                      <a:pPr algn="ctr" fontAlgn="ctr"/>
                      <a:r>
                        <a:rPr lang="en-US" sz="1100" u="none" strike="noStrike" dirty="0">
                          <a:effectLst/>
                        </a:rPr>
                        <a:t>Per Occurrence Coverage </a:t>
                      </a:r>
                      <a:endParaRPr lang="en-US" sz="1100" b="1" i="0" u="none" strike="noStrike" dirty="0">
                        <a:solidFill>
                          <a:srgbClr val="000000"/>
                        </a:solidFill>
                        <a:effectLst/>
                        <a:latin typeface="Arial Narrow" panose="020B0606020202030204" pitchFamily="34" charset="0"/>
                      </a:endParaRPr>
                    </a:p>
                  </a:txBody>
                  <a:tcPr marL="9525" marR="9525" marT="9525" marB="0" anchor="ctr">
                    <a:solidFill>
                      <a:schemeClr val="accent1">
                        <a:lumMod val="40000"/>
                        <a:lumOff val="60000"/>
                      </a:schemeClr>
                    </a:solidFill>
                  </a:tcPr>
                </a:tc>
                <a:tc>
                  <a:txBody>
                    <a:bodyPr/>
                    <a:lstStyle/>
                    <a:p>
                      <a:pPr algn="ctr" fontAlgn="ctr"/>
                      <a:r>
                        <a:rPr lang="en-US" sz="1100" u="none" strike="noStrike" dirty="0">
                          <a:effectLst/>
                        </a:rPr>
                        <a:t>Annual Aggregate Coverage</a:t>
                      </a:r>
                      <a:endParaRPr lang="en-US" sz="1100" b="1" i="0" u="none" strike="noStrike" dirty="0">
                        <a:solidFill>
                          <a:srgbClr val="000000"/>
                        </a:solidFill>
                        <a:effectLst/>
                        <a:latin typeface="Arial Narrow" panose="020B060602020203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94549945"/>
                  </a:ext>
                </a:extLst>
              </a:tr>
              <a:tr h="406905">
                <a:tc>
                  <a:txBody>
                    <a:bodyPr/>
                    <a:lstStyle/>
                    <a:p>
                      <a:pPr algn="ctr" fontAlgn="ctr"/>
                      <a:r>
                        <a:rPr lang="en-US" sz="1100" u="none" strike="noStrike">
                          <a:effectLst/>
                        </a:rPr>
                        <a:t>&gt;550 &amp; ≤ 10,000</a:t>
                      </a:r>
                      <a:endParaRPr lang="en-US" sz="1100" b="0" i="0" u="none" strike="noStrike">
                        <a:solidFill>
                          <a:srgbClr val="000000"/>
                        </a:solidFill>
                        <a:effectLst/>
                        <a:latin typeface="Arial Narrow" panose="020B0606020202030204" pitchFamily="34" charset="0"/>
                      </a:endParaRPr>
                    </a:p>
                  </a:txBody>
                  <a:tcPr marL="9525" marR="9525" marT="9525" marB="0" anchor="ctr"/>
                </a:tc>
                <a:tc>
                  <a:txBody>
                    <a:bodyPr/>
                    <a:lstStyle/>
                    <a:p>
                      <a:pPr algn="ctr" fontAlgn="ctr"/>
                      <a:r>
                        <a:rPr lang="en-US" sz="1100" u="none" strike="noStrike">
                          <a:effectLst/>
                        </a:rPr>
                        <a:t>$500,000 </a:t>
                      </a:r>
                      <a:endParaRPr lang="en-US" sz="1100" b="0" i="0" u="none" strike="noStrike">
                        <a:solidFill>
                          <a:srgbClr val="000000"/>
                        </a:solidFill>
                        <a:effectLst/>
                        <a:latin typeface="Arial Narrow" panose="020B0606020202030204" pitchFamily="34" charset="0"/>
                      </a:endParaRPr>
                    </a:p>
                  </a:txBody>
                  <a:tcPr marL="9525" marR="9525" marT="9525" marB="0" anchor="ctr"/>
                </a:tc>
                <a:tc>
                  <a:txBody>
                    <a:bodyPr/>
                    <a:lstStyle/>
                    <a:p>
                      <a:pPr algn="ctr" fontAlgn="ctr"/>
                      <a:r>
                        <a:rPr lang="en-US" sz="1100" u="none" strike="noStrike">
                          <a:effectLst/>
                        </a:rPr>
                        <a:t>$1 million</a:t>
                      </a:r>
                      <a:endParaRPr lang="en-US" sz="1100" b="0" i="0" u="none" strike="noStrike">
                        <a:solidFill>
                          <a:srgbClr val="000000"/>
                        </a:solidFill>
                        <a:effectLst/>
                        <a:latin typeface="Arial Narrow" panose="020B0606020202030204" pitchFamily="34" charset="0"/>
                      </a:endParaRPr>
                    </a:p>
                  </a:txBody>
                  <a:tcPr marL="9525" marR="9525" marT="9525" marB="0" anchor="ctr"/>
                </a:tc>
                <a:extLst>
                  <a:ext uri="{0D108BD9-81ED-4DB2-BD59-A6C34878D82A}">
                    <a16:rowId xmlns:a16="http://schemas.microsoft.com/office/drawing/2014/main" val="1691364851"/>
                  </a:ext>
                </a:extLst>
              </a:tr>
              <a:tr h="406905">
                <a:tc>
                  <a:txBody>
                    <a:bodyPr/>
                    <a:lstStyle/>
                    <a:p>
                      <a:pPr algn="ctr" fontAlgn="ctr"/>
                      <a:r>
                        <a:rPr lang="en-US" sz="1100" u="none" strike="noStrike" dirty="0">
                          <a:effectLst/>
                        </a:rPr>
                        <a:t>&gt; 10,000 &amp; ≤ 30,000</a:t>
                      </a:r>
                      <a:endParaRPr lang="en-US" sz="1100" b="0" i="0" u="none" strike="noStrike" dirty="0">
                        <a:solidFill>
                          <a:srgbClr val="000000"/>
                        </a:solidFill>
                        <a:effectLst/>
                        <a:latin typeface="Arial Narrow" panose="020B0606020202030204" pitchFamily="34" charset="0"/>
                      </a:endParaRPr>
                    </a:p>
                  </a:txBody>
                  <a:tcPr marL="9525" marR="9525" marT="9525" marB="0" anchor="ctr">
                    <a:solidFill>
                      <a:schemeClr val="accent1">
                        <a:lumMod val="40000"/>
                        <a:lumOff val="60000"/>
                      </a:schemeClr>
                    </a:solidFill>
                  </a:tcPr>
                </a:tc>
                <a:tc>
                  <a:txBody>
                    <a:bodyPr/>
                    <a:lstStyle/>
                    <a:p>
                      <a:pPr algn="ctr" fontAlgn="ctr"/>
                      <a:r>
                        <a:rPr lang="en-US" sz="1100" u="none" strike="noStrike" dirty="0">
                          <a:effectLst/>
                        </a:rPr>
                        <a:t>$1 million</a:t>
                      </a:r>
                      <a:endParaRPr lang="en-US" sz="1100" b="0" i="0" u="none" strike="noStrike" dirty="0">
                        <a:solidFill>
                          <a:srgbClr val="000000"/>
                        </a:solidFill>
                        <a:effectLst/>
                        <a:latin typeface="Arial Narrow" panose="020B0606020202030204" pitchFamily="34" charset="0"/>
                      </a:endParaRPr>
                    </a:p>
                  </a:txBody>
                  <a:tcPr marL="9525" marR="9525" marT="9525" marB="0" anchor="ctr">
                    <a:solidFill>
                      <a:schemeClr val="accent1">
                        <a:lumMod val="40000"/>
                        <a:lumOff val="60000"/>
                      </a:schemeClr>
                    </a:solidFill>
                  </a:tcPr>
                </a:tc>
                <a:tc>
                  <a:txBody>
                    <a:bodyPr/>
                    <a:lstStyle/>
                    <a:p>
                      <a:pPr algn="ctr" fontAlgn="ctr"/>
                      <a:r>
                        <a:rPr lang="en-US" sz="1100" u="none" strike="noStrike" dirty="0">
                          <a:effectLst/>
                        </a:rPr>
                        <a:t>$1 million</a:t>
                      </a:r>
                      <a:endParaRPr lang="en-US" sz="1100" b="0" i="0" u="none" strike="noStrike" dirty="0">
                        <a:solidFill>
                          <a:srgbClr val="000000"/>
                        </a:solidFill>
                        <a:effectLst/>
                        <a:latin typeface="Arial Narrow" panose="020B060602020203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2118384719"/>
                  </a:ext>
                </a:extLst>
              </a:tr>
              <a:tr h="406905">
                <a:tc>
                  <a:txBody>
                    <a:bodyPr/>
                    <a:lstStyle/>
                    <a:p>
                      <a:pPr algn="ctr" fontAlgn="ctr"/>
                      <a:r>
                        <a:rPr lang="en-US" sz="1100" u="none" strike="noStrike">
                          <a:effectLst/>
                        </a:rPr>
                        <a:t>&gt; 30,000 &amp; ≤ 250,000</a:t>
                      </a:r>
                      <a:endParaRPr lang="en-US" sz="1100" b="0" i="0" u="none" strike="noStrike">
                        <a:solidFill>
                          <a:srgbClr val="000000"/>
                        </a:solidFill>
                        <a:effectLst/>
                        <a:latin typeface="Arial Narrow" panose="020B0606020202030204" pitchFamily="34" charset="0"/>
                      </a:endParaRPr>
                    </a:p>
                  </a:txBody>
                  <a:tcPr marL="9525" marR="9525" marT="9525" marB="0" anchor="ctr"/>
                </a:tc>
                <a:tc>
                  <a:txBody>
                    <a:bodyPr/>
                    <a:lstStyle/>
                    <a:p>
                      <a:pPr algn="ctr" fontAlgn="ctr"/>
                      <a:r>
                        <a:rPr lang="en-US" sz="1100" u="none" strike="noStrike">
                          <a:effectLst/>
                        </a:rPr>
                        <a:t>$1 million</a:t>
                      </a:r>
                      <a:endParaRPr lang="en-US" sz="1100" b="0" i="0" u="none" strike="noStrike">
                        <a:solidFill>
                          <a:srgbClr val="000000"/>
                        </a:solidFill>
                        <a:effectLst/>
                        <a:latin typeface="Arial Narrow" panose="020B0606020202030204" pitchFamily="34" charset="0"/>
                      </a:endParaRPr>
                    </a:p>
                  </a:txBody>
                  <a:tcPr marL="9525" marR="9525" marT="9525" marB="0" anchor="ctr"/>
                </a:tc>
                <a:tc>
                  <a:txBody>
                    <a:bodyPr/>
                    <a:lstStyle/>
                    <a:p>
                      <a:pPr algn="ctr" fontAlgn="ctr"/>
                      <a:r>
                        <a:rPr lang="en-US" sz="1100" u="none" strike="noStrike">
                          <a:effectLst/>
                        </a:rPr>
                        <a:t>$2 million</a:t>
                      </a:r>
                      <a:endParaRPr lang="en-US" sz="1100" b="0" i="0" u="none" strike="noStrike">
                        <a:solidFill>
                          <a:srgbClr val="000000"/>
                        </a:solidFill>
                        <a:effectLst/>
                        <a:latin typeface="Arial Narrow" panose="020B0606020202030204" pitchFamily="34" charset="0"/>
                      </a:endParaRPr>
                    </a:p>
                  </a:txBody>
                  <a:tcPr marL="9525" marR="9525" marT="9525" marB="0" anchor="ctr"/>
                </a:tc>
                <a:extLst>
                  <a:ext uri="{0D108BD9-81ED-4DB2-BD59-A6C34878D82A}">
                    <a16:rowId xmlns:a16="http://schemas.microsoft.com/office/drawing/2014/main" val="172842900"/>
                  </a:ext>
                </a:extLst>
              </a:tr>
              <a:tr h="406905">
                <a:tc>
                  <a:txBody>
                    <a:bodyPr/>
                    <a:lstStyle/>
                    <a:p>
                      <a:pPr algn="ctr" fontAlgn="ctr"/>
                      <a:r>
                        <a:rPr lang="en-US" sz="1100" u="none" strike="noStrike" dirty="0">
                          <a:effectLst/>
                        </a:rPr>
                        <a:t>&gt; 250,000</a:t>
                      </a:r>
                      <a:endParaRPr lang="en-US" sz="1100" b="0" i="0" u="none" strike="noStrike" dirty="0">
                        <a:solidFill>
                          <a:srgbClr val="000000"/>
                        </a:solidFill>
                        <a:effectLst/>
                        <a:latin typeface="Arial Narrow" panose="020B0606020202030204" pitchFamily="34" charset="0"/>
                      </a:endParaRPr>
                    </a:p>
                  </a:txBody>
                  <a:tcPr marL="9525" marR="9525" marT="9525" marB="0" anchor="ctr">
                    <a:solidFill>
                      <a:schemeClr val="accent1">
                        <a:lumMod val="40000"/>
                        <a:lumOff val="60000"/>
                      </a:schemeClr>
                    </a:solidFill>
                  </a:tcPr>
                </a:tc>
                <a:tc>
                  <a:txBody>
                    <a:bodyPr/>
                    <a:lstStyle/>
                    <a:p>
                      <a:pPr algn="ctr" fontAlgn="ctr"/>
                      <a:r>
                        <a:rPr lang="en-US" sz="1100" u="none" strike="noStrike" dirty="0">
                          <a:effectLst/>
                        </a:rPr>
                        <a:t>$3 million</a:t>
                      </a:r>
                      <a:endParaRPr lang="en-US" sz="1100" b="0" i="0" u="none" strike="noStrike" dirty="0">
                        <a:solidFill>
                          <a:srgbClr val="000000"/>
                        </a:solidFill>
                        <a:effectLst/>
                        <a:latin typeface="Arial Narrow" panose="020B0606020202030204" pitchFamily="34" charset="0"/>
                      </a:endParaRPr>
                    </a:p>
                  </a:txBody>
                  <a:tcPr marL="9525" marR="9525" marT="9525" marB="0" anchor="ctr">
                    <a:solidFill>
                      <a:schemeClr val="accent1">
                        <a:lumMod val="40000"/>
                        <a:lumOff val="60000"/>
                      </a:schemeClr>
                    </a:solidFill>
                  </a:tcPr>
                </a:tc>
                <a:tc>
                  <a:txBody>
                    <a:bodyPr/>
                    <a:lstStyle/>
                    <a:p>
                      <a:pPr algn="ctr" fontAlgn="ctr"/>
                      <a:r>
                        <a:rPr lang="en-US" sz="1100" u="none" strike="noStrike" dirty="0">
                          <a:effectLst/>
                        </a:rPr>
                        <a:t>$6 million</a:t>
                      </a:r>
                      <a:endParaRPr lang="en-US" sz="1100" b="0" i="0" u="none" strike="noStrike" dirty="0">
                        <a:solidFill>
                          <a:srgbClr val="000000"/>
                        </a:solidFill>
                        <a:effectLst/>
                        <a:latin typeface="Arial Narrow" panose="020B060602020203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107248317"/>
                  </a:ext>
                </a:extLst>
              </a:tr>
            </a:tbl>
          </a:graphicData>
        </a:graphic>
      </p:graphicFrame>
      <p:sp>
        <p:nvSpPr>
          <p:cNvPr id="13" name="TextBox 12">
            <a:extLst>
              <a:ext uri="{FF2B5EF4-FFF2-40B4-BE49-F238E27FC236}">
                <a16:creationId xmlns:a16="http://schemas.microsoft.com/office/drawing/2014/main" id="{30810F61-E8AE-4016-8DEA-3B8975E6DC9A}"/>
              </a:ext>
            </a:extLst>
          </p:cNvPr>
          <p:cNvSpPr txBox="1"/>
          <p:nvPr/>
        </p:nvSpPr>
        <p:spPr>
          <a:xfrm>
            <a:off x="530677" y="1491571"/>
            <a:ext cx="3788228" cy="830997"/>
          </a:xfrm>
          <a:prstGeom prst="rect">
            <a:avLst/>
          </a:prstGeom>
          <a:noFill/>
        </p:spPr>
        <p:txBody>
          <a:bodyPr wrap="square" rtlCol="0">
            <a:spAutoFit/>
          </a:bodyPr>
          <a:lstStyle/>
          <a:p>
            <a:r>
              <a:rPr lang="en-US" sz="2400" dirty="0"/>
              <a:t>Aboveground Storage Tanks (ASTs)</a:t>
            </a:r>
          </a:p>
        </p:txBody>
      </p:sp>
      <p:sp>
        <p:nvSpPr>
          <p:cNvPr id="15" name="TextBox 14">
            <a:extLst>
              <a:ext uri="{FF2B5EF4-FFF2-40B4-BE49-F238E27FC236}">
                <a16:creationId xmlns:a16="http://schemas.microsoft.com/office/drawing/2014/main" id="{6D4DAB75-ED92-4EA0-AF1D-6666C157D89B}"/>
              </a:ext>
            </a:extLst>
          </p:cNvPr>
          <p:cNvSpPr txBox="1"/>
          <p:nvPr/>
        </p:nvSpPr>
        <p:spPr>
          <a:xfrm>
            <a:off x="4833256" y="1491570"/>
            <a:ext cx="3921579" cy="830997"/>
          </a:xfrm>
          <a:prstGeom prst="rect">
            <a:avLst/>
          </a:prstGeom>
          <a:noFill/>
        </p:spPr>
        <p:txBody>
          <a:bodyPr wrap="square" rtlCol="0">
            <a:spAutoFit/>
          </a:bodyPr>
          <a:lstStyle/>
          <a:p>
            <a:r>
              <a:rPr lang="en-US" sz="2400" dirty="0"/>
              <a:t>Underground Storage Tanks (USTs)</a:t>
            </a:r>
          </a:p>
        </p:txBody>
      </p:sp>
      <p:sp>
        <p:nvSpPr>
          <p:cNvPr id="16" name="TextBox 15">
            <a:extLst>
              <a:ext uri="{FF2B5EF4-FFF2-40B4-BE49-F238E27FC236}">
                <a16:creationId xmlns:a16="http://schemas.microsoft.com/office/drawing/2014/main" id="{D325539D-C41C-496E-9597-6D0C3CBC609A}"/>
              </a:ext>
            </a:extLst>
          </p:cNvPr>
          <p:cNvSpPr txBox="1"/>
          <p:nvPr/>
        </p:nvSpPr>
        <p:spPr>
          <a:xfrm>
            <a:off x="628650" y="4977239"/>
            <a:ext cx="3366404" cy="307777"/>
          </a:xfrm>
          <a:prstGeom prst="rect">
            <a:avLst/>
          </a:prstGeom>
          <a:noFill/>
        </p:spPr>
        <p:txBody>
          <a:bodyPr wrap="square" rtlCol="0">
            <a:spAutoFit/>
          </a:bodyPr>
          <a:lstStyle/>
          <a:p>
            <a:r>
              <a:rPr lang="en-US" sz="1400" dirty="0"/>
              <a:t>Choose single facility with largest capacity</a:t>
            </a:r>
          </a:p>
        </p:txBody>
      </p:sp>
      <p:graphicFrame>
        <p:nvGraphicFramePr>
          <p:cNvPr id="19" name="Table 18">
            <a:extLst>
              <a:ext uri="{FF2B5EF4-FFF2-40B4-BE49-F238E27FC236}">
                <a16:creationId xmlns:a16="http://schemas.microsoft.com/office/drawing/2014/main" id="{2B54BB25-92B3-4483-A7F0-145AF2C4B3BF}"/>
              </a:ext>
            </a:extLst>
          </p:cNvPr>
          <p:cNvGraphicFramePr>
            <a:graphicFrameLocks noGrp="1"/>
          </p:cNvGraphicFramePr>
          <p:nvPr>
            <p:extLst>
              <p:ext uri="{D42A27DB-BD31-4B8C-83A1-F6EECF244321}">
                <p14:modId xmlns:p14="http://schemas.microsoft.com/office/powerpoint/2010/main" val="1746717517"/>
              </p:ext>
            </p:extLst>
          </p:nvPr>
        </p:nvGraphicFramePr>
        <p:xfrm>
          <a:off x="4952997" y="2394858"/>
          <a:ext cx="3494318" cy="3320142"/>
        </p:xfrm>
        <a:graphic>
          <a:graphicData uri="http://schemas.openxmlformats.org/drawingml/2006/table">
            <a:tbl>
              <a:tblPr>
                <a:tableStyleId>{5C22544A-7EE6-4342-B048-85BDC9FD1C3A}</a:tableStyleId>
              </a:tblPr>
              <a:tblGrid>
                <a:gridCol w="1075175">
                  <a:extLst>
                    <a:ext uri="{9D8B030D-6E8A-4147-A177-3AD203B41FA5}">
                      <a16:colId xmlns:a16="http://schemas.microsoft.com/office/drawing/2014/main" val="1780455871"/>
                    </a:ext>
                  </a:extLst>
                </a:gridCol>
                <a:gridCol w="1048295">
                  <a:extLst>
                    <a:ext uri="{9D8B030D-6E8A-4147-A177-3AD203B41FA5}">
                      <a16:colId xmlns:a16="http://schemas.microsoft.com/office/drawing/2014/main" val="1723743081"/>
                    </a:ext>
                  </a:extLst>
                </a:gridCol>
                <a:gridCol w="1370848">
                  <a:extLst>
                    <a:ext uri="{9D8B030D-6E8A-4147-A177-3AD203B41FA5}">
                      <a16:colId xmlns:a16="http://schemas.microsoft.com/office/drawing/2014/main" val="240744133"/>
                    </a:ext>
                  </a:extLst>
                </a:gridCol>
              </a:tblGrid>
              <a:tr h="454123">
                <a:tc>
                  <a:txBody>
                    <a:bodyPr/>
                    <a:lstStyle/>
                    <a:p>
                      <a:pPr algn="ctr" fontAlgn="ctr"/>
                      <a:r>
                        <a:rPr lang="en-US" sz="1100" u="none" strike="noStrike" dirty="0">
                          <a:effectLst/>
                        </a:rPr>
                        <a:t>Owner Type</a:t>
                      </a:r>
                      <a:endParaRPr lang="en-US" sz="1100" b="0" i="0" u="none" strike="noStrike" dirty="0">
                        <a:solidFill>
                          <a:srgbClr val="000000"/>
                        </a:solidFill>
                        <a:effectLst/>
                        <a:latin typeface="Arial Narrow" panose="020B0606020202030204" pitchFamily="34" charset="0"/>
                      </a:endParaRPr>
                    </a:p>
                  </a:txBody>
                  <a:tcPr marL="9525" marR="9525" marT="9525" marB="0" anchor="ctr">
                    <a:solidFill>
                      <a:schemeClr val="accent2">
                        <a:lumMod val="20000"/>
                        <a:lumOff val="80000"/>
                      </a:schemeClr>
                    </a:solidFill>
                  </a:tcPr>
                </a:tc>
                <a:tc>
                  <a:txBody>
                    <a:bodyPr/>
                    <a:lstStyle/>
                    <a:p>
                      <a:pPr algn="ctr" fontAlgn="ctr"/>
                      <a:r>
                        <a:rPr lang="en-US" sz="1100" u="none" strike="noStrike" dirty="0">
                          <a:effectLst/>
                        </a:rPr>
                        <a:t>Per Occurrence Coverage</a:t>
                      </a:r>
                      <a:endParaRPr lang="en-US" sz="1100" b="0" i="0" u="none" strike="noStrike" dirty="0">
                        <a:solidFill>
                          <a:srgbClr val="000000"/>
                        </a:solidFill>
                        <a:effectLst/>
                        <a:latin typeface="Arial Narrow" panose="020B0606020202030204" pitchFamily="34" charset="0"/>
                      </a:endParaRPr>
                    </a:p>
                  </a:txBody>
                  <a:tcPr marL="9525" marR="9525" marT="9525" marB="0" anchor="ctr">
                    <a:solidFill>
                      <a:schemeClr val="accent2">
                        <a:lumMod val="20000"/>
                        <a:lumOff val="80000"/>
                      </a:schemeClr>
                    </a:solidFill>
                  </a:tcPr>
                </a:tc>
                <a:tc>
                  <a:txBody>
                    <a:bodyPr/>
                    <a:lstStyle/>
                    <a:p>
                      <a:pPr algn="ctr" fontAlgn="ctr"/>
                      <a:r>
                        <a:rPr lang="en-US" sz="1100" u="none" strike="noStrike" dirty="0">
                          <a:effectLst/>
                        </a:rPr>
                        <a:t>Annual Aggregate Coverage</a:t>
                      </a:r>
                      <a:endParaRPr lang="en-US" sz="1100" b="0" i="0" u="none" strike="noStrike" dirty="0">
                        <a:solidFill>
                          <a:srgbClr val="000000"/>
                        </a:solidFill>
                        <a:effectLst/>
                        <a:latin typeface="Arial Narrow" panose="020B0606020202030204" pitchFamily="34" charset="0"/>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3404487431"/>
                  </a:ext>
                </a:extLst>
              </a:tr>
              <a:tr h="666047">
                <a:tc>
                  <a:txBody>
                    <a:bodyPr/>
                    <a:lstStyle/>
                    <a:p>
                      <a:pPr algn="ctr" fontAlgn="ctr"/>
                      <a:r>
                        <a:rPr lang="en-US" sz="1100" u="none" strike="noStrike" dirty="0">
                          <a:effectLst/>
                        </a:rPr>
                        <a:t>Group 1: </a:t>
                      </a:r>
                      <a:br>
                        <a:rPr lang="en-US" sz="1100" u="none" strike="noStrike" dirty="0">
                          <a:effectLst/>
                        </a:rPr>
                      </a:br>
                      <a:r>
                        <a:rPr lang="en-US" sz="1100" u="none" strike="noStrike" dirty="0">
                          <a:effectLst/>
                        </a:rPr>
                        <a:t>Petroleum Marketers</a:t>
                      </a:r>
                      <a:endParaRPr lang="en-US" sz="1100" b="0" i="0" u="none" strike="noStrike" dirty="0">
                        <a:solidFill>
                          <a:srgbClr val="000000"/>
                        </a:solidFill>
                        <a:effectLst/>
                        <a:latin typeface="Arial Narrow" panose="020B0606020202030204" pitchFamily="34" charset="0"/>
                      </a:endParaRPr>
                    </a:p>
                  </a:txBody>
                  <a:tcPr marL="9525" marR="9525" marT="9525" marB="0" anchor="ctr"/>
                </a:tc>
                <a:tc>
                  <a:txBody>
                    <a:bodyPr/>
                    <a:lstStyle/>
                    <a:p>
                      <a:pPr algn="ctr" fontAlgn="ctr"/>
                      <a:r>
                        <a:rPr lang="en-US" sz="1100" u="none" strike="noStrike" dirty="0">
                          <a:effectLst/>
                        </a:rPr>
                        <a:t>$1 million</a:t>
                      </a:r>
                      <a:endParaRPr lang="en-US" sz="1100" b="0" i="0" u="none" strike="noStrike" dirty="0">
                        <a:solidFill>
                          <a:srgbClr val="000000"/>
                        </a:solidFill>
                        <a:effectLst/>
                        <a:latin typeface="Arial Narrow" panose="020B0606020202030204" pitchFamily="34" charset="0"/>
                      </a:endParaRPr>
                    </a:p>
                  </a:txBody>
                  <a:tcPr marL="9525" marR="9525" marT="9525" marB="0" anchor="ctr"/>
                </a:tc>
                <a:tc>
                  <a:txBody>
                    <a:bodyPr/>
                    <a:lstStyle/>
                    <a:p>
                      <a:pPr algn="ctr" fontAlgn="ctr"/>
                      <a:r>
                        <a:rPr lang="en-US" sz="1100" u="none" strike="noStrike" dirty="0">
                          <a:effectLst/>
                        </a:rPr>
                        <a:t>$1 million: </a:t>
                      </a:r>
                      <a:br>
                        <a:rPr lang="en-US" sz="1100" u="none" strike="noStrike" dirty="0">
                          <a:effectLst/>
                        </a:rPr>
                      </a:br>
                      <a:r>
                        <a:rPr lang="en-US" sz="1100" u="none" strike="noStrike" dirty="0">
                          <a:effectLst/>
                        </a:rPr>
                        <a:t>100 or fewer tanks</a:t>
                      </a:r>
                      <a:endParaRPr lang="en-US" sz="1100" b="0" i="0" u="none" strike="noStrike" dirty="0">
                        <a:solidFill>
                          <a:srgbClr val="000000"/>
                        </a:solidFill>
                        <a:effectLst/>
                        <a:latin typeface="Arial Narrow" panose="020B0606020202030204" pitchFamily="34" charset="0"/>
                      </a:endParaRPr>
                    </a:p>
                  </a:txBody>
                  <a:tcPr marL="9525" marR="9525" marT="9525" marB="0" anchor="ctr"/>
                </a:tc>
                <a:extLst>
                  <a:ext uri="{0D108BD9-81ED-4DB2-BD59-A6C34878D82A}">
                    <a16:rowId xmlns:a16="http://schemas.microsoft.com/office/drawing/2014/main" val="405180423"/>
                  </a:ext>
                </a:extLst>
              </a:tr>
              <a:tr h="201832">
                <a:tc>
                  <a:txBody>
                    <a:bodyPr/>
                    <a:lstStyle/>
                    <a:p>
                      <a:pPr algn="l" fontAlgn="t"/>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ctr"/>
                      <a:r>
                        <a:rPr lang="en-US" sz="1000" u="none" strike="noStrike" dirty="0">
                          <a:solidFill>
                            <a:schemeClr val="accent2"/>
                          </a:solidFill>
                          <a:effectLst/>
                        </a:rPr>
                        <a:t>OR</a:t>
                      </a:r>
                      <a:endParaRPr lang="en-US" sz="1000" b="0" i="0" u="none" strike="noStrike" dirty="0">
                        <a:solidFill>
                          <a:schemeClr val="accent2"/>
                        </a:solidFill>
                        <a:effectLst/>
                        <a:latin typeface="Arial Narrow" panose="020B0606020202030204" pitchFamily="34" charset="0"/>
                      </a:endParaRPr>
                    </a:p>
                  </a:txBody>
                  <a:tcPr marL="9525" marR="9525" marT="9525" marB="0" anchor="ctr"/>
                </a:tc>
                <a:extLst>
                  <a:ext uri="{0D108BD9-81ED-4DB2-BD59-A6C34878D82A}">
                    <a16:rowId xmlns:a16="http://schemas.microsoft.com/office/drawing/2014/main" val="3115367487"/>
                  </a:ext>
                </a:extLst>
              </a:tr>
              <a:tr h="454123">
                <a:tc>
                  <a:txBody>
                    <a:bodyPr/>
                    <a:lstStyle/>
                    <a:p>
                      <a:pPr algn="l" fontAlgn="t"/>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ctr"/>
                      <a:r>
                        <a:rPr lang="en-US" sz="1100" u="none" strike="noStrike" dirty="0">
                          <a:effectLst/>
                        </a:rPr>
                        <a:t>$2 million: </a:t>
                      </a:r>
                      <a:br>
                        <a:rPr lang="en-US" sz="1100" u="none" strike="noStrike" dirty="0">
                          <a:effectLst/>
                        </a:rPr>
                      </a:br>
                      <a:r>
                        <a:rPr lang="en-US" sz="1100" u="none" strike="noStrike" dirty="0">
                          <a:effectLst/>
                        </a:rPr>
                        <a:t>more than 100 tanks</a:t>
                      </a:r>
                      <a:endParaRPr lang="en-US" sz="1100" b="0" i="0" u="none" strike="noStrike" dirty="0">
                        <a:solidFill>
                          <a:srgbClr val="000000"/>
                        </a:solidFill>
                        <a:effectLst/>
                        <a:latin typeface="Arial Narrow" panose="020B0606020202030204" pitchFamily="34" charset="0"/>
                      </a:endParaRPr>
                    </a:p>
                  </a:txBody>
                  <a:tcPr marL="9525" marR="9525" marT="9525" marB="0" anchor="ctr"/>
                </a:tc>
                <a:extLst>
                  <a:ext uri="{0D108BD9-81ED-4DB2-BD59-A6C34878D82A}">
                    <a16:rowId xmlns:a16="http://schemas.microsoft.com/office/drawing/2014/main" val="1694060194"/>
                  </a:ext>
                </a:extLst>
              </a:tr>
              <a:tr h="666047">
                <a:tc>
                  <a:txBody>
                    <a:bodyPr/>
                    <a:lstStyle/>
                    <a:p>
                      <a:pPr algn="ctr" fontAlgn="ctr"/>
                      <a:r>
                        <a:rPr lang="en-US" sz="1100" u="none" strike="noStrike">
                          <a:effectLst/>
                        </a:rPr>
                        <a:t>Group 2: </a:t>
                      </a:r>
                      <a:br>
                        <a:rPr lang="en-US" sz="1100" u="none" strike="noStrike">
                          <a:effectLst/>
                        </a:rPr>
                      </a:br>
                      <a:r>
                        <a:rPr lang="en-US" sz="1100" u="none" strike="noStrike">
                          <a:effectLst/>
                        </a:rPr>
                        <a:t>Non-Marketers</a:t>
                      </a:r>
                      <a:endParaRPr lang="en-US" sz="1100" b="0" i="0" u="none" strike="noStrike">
                        <a:solidFill>
                          <a:srgbClr val="000000"/>
                        </a:solidFill>
                        <a:effectLst/>
                        <a:latin typeface="Arial Narrow" panose="020B0606020202030204" pitchFamily="34" charset="0"/>
                      </a:endParaRPr>
                    </a:p>
                  </a:txBody>
                  <a:tcPr marL="9525" marR="9525" marT="9525" marB="0" anchor="ctr"/>
                </a:tc>
                <a:tc>
                  <a:txBody>
                    <a:bodyPr/>
                    <a:lstStyle/>
                    <a:p>
                      <a:pPr algn="ctr" fontAlgn="ctr"/>
                      <a:r>
                        <a:rPr lang="en-US" sz="1100" u="none" strike="noStrike" dirty="0">
                          <a:effectLst/>
                        </a:rPr>
                        <a:t>$500,000: </a:t>
                      </a:r>
                      <a:br>
                        <a:rPr lang="en-US" sz="1100" u="none" strike="noStrike" dirty="0">
                          <a:effectLst/>
                        </a:rPr>
                      </a:br>
                      <a:r>
                        <a:rPr lang="en-US" sz="1100" u="none" strike="noStrike" dirty="0">
                          <a:effectLst/>
                        </a:rPr>
                        <a:t>throughput ≤ 10,000 g./mo.†</a:t>
                      </a:r>
                      <a:endParaRPr lang="en-US" sz="1100" b="0" i="0" u="none" strike="noStrike" dirty="0">
                        <a:solidFill>
                          <a:srgbClr val="000000"/>
                        </a:solidFill>
                        <a:effectLst/>
                        <a:latin typeface="Arial Narrow" panose="020B0606020202030204" pitchFamily="34" charset="0"/>
                      </a:endParaRPr>
                    </a:p>
                  </a:txBody>
                  <a:tcPr marL="9525" marR="9525" marT="9525" marB="0" anchor="ctr"/>
                </a:tc>
                <a:tc>
                  <a:txBody>
                    <a:bodyPr/>
                    <a:lstStyle/>
                    <a:p>
                      <a:pPr algn="ctr" fontAlgn="ctr"/>
                      <a:r>
                        <a:rPr lang="en-US" sz="1100" u="none" strike="noStrike" dirty="0">
                          <a:effectLst/>
                        </a:rPr>
                        <a:t>$1 million: </a:t>
                      </a:r>
                      <a:br>
                        <a:rPr lang="en-US" sz="1100" u="none" strike="noStrike" dirty="0">
                          <a:effectLst/>
                        </a:rPr>
                      </a:br>
                      <a:r>
                        <a:rPr lang="en-US" sz="1100" u="none" strike="noStrike" dirty="0">
                          <a:effectLst/>
                        </a:rPr>
                        <a:t>100 or fewer tanks</a:t>
                      </a:r>
                      <a:endParaRPr lang="en-US" sz="1100" b="0" i="0" u="none" strike="noStrike" dirty="0">
                        <a:solidFill>
                          <a:srgbClr val="000000"/>
                        </a:solidFill>
                        <a:effectLst/>
                        <a:latin typeface="Arial Narrow" panose="020B0606020202030204" pitchFamily="34" charset="0"/>
                      </a:endParaRPr>
                    </a:p>
                  </a:txBody>
                  <a:tcPr marL="9525" marR="9525" marT="9525" marB="0" anchor="ctr"/>
                </a:tc>
                <a:extLst>
                  <a:ext uri="{0D108BD9-81ED-4DB2-BD59-A6C34878D82A}">
                    <a16:rowId xmlns:a16="http://schemas.microsoft.com/office/drawing/2014/main" val="2838136268"/>
                  </a:ext>
                </a:extLst>
              </a:tr>
              <a:tr h="201832">
                <a:tc>
                  <a:txBody>
                    <a:bodyPr/>
                    <a:lstStyle/>
                    <a:p>
                      <a:pPr algn="l" fontAlgn="t"/>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ctr"/>
                      <a:r>
                        <a:rPr lang="en-US" sz="1000" u="none" strike="noStrike" dirty="0">
                          <a:solidFill>
                            <a:schemeClr val="accent2"/>
                          </a:solidFill>
                          <a:effectLst/>
                        </a:rPr>
                        <a:t>OR</a:t>
                      </a:r>
                      <a:endParaRPr lang="en-US" sz="1000" b="0" i="0" u="none" strike="noStrike" dirty="0">
                        <a:solidFill>
                          <a:schemeClr val="accent2"/>
                        </a:solidFill>
                        <a:effectLst/>
                        <a:latin typeface="Arial Narrow" panose="020B0606020202030204" pitchFamily="34" charset="0"/>
                      </a:endParaRPr>
                    </a:p>
                  </a:txBody>
                  <a:tcPr marL="9525" marR="9525" marT="9525" marB="0" anchor="ctr"/>
                </a:tc>
                <a:tc>
                  <a:txBody>
                    <a:bodyPr/>
                    <a:lstStyle/>
                    <a:p>
                      <a:pPr algn="ctr" fontAlgn="ctr"/>
                      <a:r>
                        <a:rPr lang="en-US" sz="1000" u="none" strike="noStrike" dirty="0">
                          <a:solidFill>
                            <a:schemeClr val="accent2"/>
                          </a:solidFill>
                          <a:effectLst/>
                        </a:rPr>
                        <a:t>OR</a:t>
                      </a:r>
                      <a:endParaRPr lang="en-US" sz="1000" b="0" i="0" u="none" strike="noStrike" dirty="0">
                        <a:solidFill>
                          <a:schemeClr val="accent2"/>
                        </a:solidFill>
                        <a:effectLst/>
                        <a:latin typeface="Arial Narrow" panose="020B0606020202030204" pitchFamily="34" charset="0"/>
                      </a:endParaRPr>
                    </a:p>
                  </a:txBody>
                  <a:tcPr marL="9525" marR="9525" marT="9525" marB="0" anchor="ctr"/>
                </a:tc>
                <a:extLst>
                  <a:ext uri="{0D108BD9-81ED-4DB2-BD59-A6C34878D82A}">
                    <a16:rowId xmlns:a16="http://schemas.microsoft.com/office/drawing/2014/main" val="1784143312"/>
                  </a:ext>
                </a:extLst>
              </a:tr>
              <a:tr h="676138">
                <a:tc>
                  <a:txBody>
                    <a:bodyPr/>
                    <a:lstStyle/>
                    <a:p>
                      <a:pPr algn="l" fontAlgn="t"/>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ctr"/>
                      <a:r>
                        <a:rPr lang="en-US" sz="1100" u="none" strike="noStrike">
                          <a:effectLst/>
                        </a:rPr>
                        <a:t>$1 million: </a:t>
                      </a:r>
                      <a:br>
                        <a:rPr lang="en-US" sz="1100" u="none" strike="noStrike">
                          <a:effectLst/>
                        </a:rPr>
                      </a:br>
                      <a:r>
                        <a:rPr lang="en-US" sz="1100" u="none" strike="noStrike">
                          <a:effectLst/>
                        </a:rPr>
                        <a:t>throughput &gt; 10,000 g./mo.</a:t>
                      </a:r>
                      <a:endParaRPr lang="en-US" sz="1100" b="0" i="0" u="none" strike="noStrike">
                        <a:solidFill>
                          <a:srgbClr val="000000"/>
                        </a:solidFill>
                        <a:effectLst/>
                        <a:latin typeface="Arial Narrow" panose="020B0606020202030204" pitchFamily="34" charset="0"/>
                      </a:endParaRPr>
                    </a:p>
                  </a:txBody>
                  <a:tcPr marL="9525" marR="9525" marT="9525" marB="0" anchor="ctr"/>
                </a:tc>
                <a:tc>
                  <a:txBody>
                    <a:bodyPr/>
                    <a:lstStyle/>
                    <a:p>
                      <a:pPr algn="ctr" fontAlgn="ctr"/>
                      <a:r>
                        <a:rPr lang="en-US" sz="1100" u="none" strike="noStrike" dirty="0">
                          <a:effectLst/>
                        </a:rPr>
                        <a:t>$2 million: </a:t>
                      </a:r>
                      <a:br>
                        <a:rPr lang="en-US" sz="1100" u="none" strike="noStrike" dirty="0">
                          <a:effectLst/>
                        </a:rPr>
                      </a:br>
                      <a:r>
                        <a:rPr lang="en-US" sz="1100" u="none" strike="noStrike" dirty="0">
                          <a:effectLst/>
                        </a:rPr>
                        <a:t>more than 100 tanks</a:t>
                      </a:r>
                      <a:endParaRPr lang="en-US" sz="1100" b="0" i="0" u="none" strike="noStrike" dirty="0">
                        <a:solidFill>
                          <a:srgbClr val="000000"/>
                        </a:solidFill>
                        <a:effectLst/>
                        <a:latin typeface="Arial Narrow" panose="020B0606020202030204" pitchFamily="34" charset="0"/>
                      </a:endParaRPr>
                    </a:p>
                  </a:txBody>
                  <a:tcPr marL="9525" marR="9525" marT="9525" marB="0" anchor="ctr"/>
                </a:tc>
                <a:extLst>
                  <a:ext uri="{0D108BD9-81ED-4DB2-BD59-A6C34878D82A}">
                    <a16:rowId xmlns:a16="http://schemas.microsoft.com/office/drawing/2014/main" val="1582523232"/>
                  </a:ext>
                </a:extLst>
              </a:tr>
            </a:tbl>
          </a:graphicData>
        </a:graphic>
      </p:graphicFrame>
      <p:cxnSp>
        <p:nvCxnSpPr>
          <p:cNvPr id="21" name="Straight Connector 20">
            <a:extLst>
              <a:ext uri="{FF2B5EF4-FFF2-40B4-BE49-F238E27FC236}">
                <a16:creationId xmlns:a16="http://schemas.microsoft.com/office/drawing/2014/main" id="{61B6CD8B-B95A-4E2D-8DD9-7CD3497007F8}"/>
              </a:ext>
            </a:extLst>
          </p:cNvPr>
          <p:cNvCxnSpPr>
            <a:cxnSpLocks/>
          </p:cNvCxnSpPr>
          <p:nvPr/>
        </p:nvCxnSpPr>
        <p:spPr>
          <a:xfrm>
            <a:off x="5061857" y="2844502"/>
            <a:ext cx="32584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341A3BB-0589-4A7C-8A81-B5FE72A35764}"/>
              </a:ext>
            </a:extLst>
          </p:cNvPr>
          <p:cNvCxnSpPr>
            <a:cxnSpLocks/>
          </p:cNvCxnSpPr>
          <p:nvPr/>
        </p:nvCxnSpPr>
        <p:spPr>
          <a:xfrm>
            <a:off x="5083630" y="4172559"/>
            <a:ext cx="3258454"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9DC7C3E-5828-4F67-841C-183371FBE6A4}"/>
              </a:ext>
            </a:extLst>
          </p:cNvPr>
          <p:cNvSpPr txBox="1"/>
          <p:nvPr/>
        </p:nvSpPr>
        <p:spPr>
          <a:xfrm>
            <a:off x="4878608" y="5717163"/>
            <a:ext cx="3876227" cy="307777"/>
          </a:xfrm>
          <a:prstGeom prst="rect">
            <a:avLst/>
          </a:prstGeom>
          <a:noFill/>
        </p:spPr>
        <p:txBody>
          <a:bodyPr wrap="square" rtlCol="0">
            <a:spAutoFit/>
          </a:bodyPr>
          <a:lstStyle/>
          <a:p>
            <a:r>
              <a:rPr lang="en-US" sz="1400" dirty="0"/>
              <a:t>†  -  g./mo. = 12-month average gallons per month</a:t>
            </a:r>
          </a:p>
        </p:txBody>
      </p:sp>
    </p:spTree>
    <p:extLst>
      <p:ext uri="{BB962C8B-B14F-4D97-AF65-F5344CB8AC3E}">
        <p14:creationId xmlns:p14="http://schemas.microsoft.com/office/powerpoint/2010/main" val="4262577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36" y="1"/>
            <a:ext cx="7609114" cy="995082"/>
          </a:xfrm>
        </p:spPr>
        <p:txBody>
          <a:bodyPr>
            <a:normAutofit/>
          </a:bodyPr>
          <a:lstStyle/>
          <a:p>
            <a:r>
              <a:rPr lang="en-US" sz="3000" dirty="0"/>
              <a:t>Understanding Your Options</a:t>
            </a:r>
          </a:p>
        </p:txBody>
      </p:sp>
      <p:sp>
        <p:nvSpPr>
          <p:cNvPr id="4" name="Date Placeholder 3"/>
          <p:cNvSpPr>
            <a:spLocks noGrp="1"/>
          </p:cNvSpPr>
          <p:nvPr>
            <p:ph type="dt" sz="half" idx="10"/>
          </p:nvPr>
        </p:nvSpPr>
        <p:spPr/>
        <p:txBody>
          <a:bodyPr/>
          <a:lstStyle/>
          <a:p>
            <a:fld id="{DBDB7EE6-1B5E-4476-A47F-F921151C9BB7}" type="datetime1">
              <a:rPr lang="en-US" smtClean="0"/>
              <a:t>10/6/2021</a:t>
            </a:fld>
            <a:endParaRPr lang="en-US"/>
          </a:p>
        </p:txBody>
      </p:sp>
      <p:sp>
        <p:nvSpPr>
          <p:cNvPr id="5" name="Footer Placeholder 4"/>
          <p:cNvSpPr>
            <a:spLocks noGrp="1"/>
          </p:cNvSpPr>
          <p:nvPr>
            <p:ph type="ftr" sz="quarter" idx="11"/>
          </p:nvPr>
        </p:nvSpPr>
        <p:spPr/>
        <p:txBody>
          <a:bodyPr/>
          <a:lstStyle/>
          <a:p>
            <a:r>
              <a:rPr lang="en-US" b="0">
                <a:latin typeface="Arial" panose="020B0604020202020204" pitchFamily="34" charset="0"/>
                <a:cs typeface="Arial" panose="020B0604020202020204" pitchFamily="34" charset="0"/>
              </a:rPr>
              <a:t>Financial Assurance Working Group</a:t>
            </a:r>
            <a:endParaRPr lang="en-US" b="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77BC0C64-94FA-44B3-9573-88BE3BEAC041}" type="slidenum">
              <a:rPr lang="en-US" smtClean="0"/>
              <a:t>6</a:t>
            </a:fld>
            <a:endParaRPr lang="en-US"/>
          </a:p>
        </p:txBody>
      </p:sp>
      <p:sp>
        <p:nvSpPr>
          <p:cNvPr id="7" name="Content Placeholder 6">
            <a:extLst>
              <a:ext uri="{FF2B5EF4-FFF2-40B4-BE49-F238E27FC236}">
                <a16:creationId xmlns:a16="http://schemas.microsoft.com/office/drawing/2014/main" id="{45D52043-426B-4C3F-9BCC-41F41AD16D96}"/>
              </a:ext>
            </a:extLst>
          </p:cNvPr>
          <p:cNvSpPr>
            <a:spLocks noGrp="1"/>
          </p:cNvSpPr>
          <p:nvPr>
            <p:ph idx="1"/>
          </p:nvPr>
        </p:nvSpPr>
        <p:spPr>
          <a:xfrm>
            <a:off x="628650" y="1415142"/>
            <a:ext cx="7886700" cy="4996543"/>
          </a:xfrm>
        </p:spPr>
        <p:txBody>
          <a:bodyPr>
            <a:normAutofit fontScale="85000" lnSpcReduction="20000"/>
          </a:bodyPr>
          <a:lstStyle/>
          <a:p>
            <a:pPr>
              <a:lnSpc>
                <a:spcPct val="110000"/>
              </a:lnSpc>
            </a:pPr>
            <a:r>
              <a:rPr lang="en-US" sz="2600" kern="0" dirty="0"/>
              <a:t>You will be asked questions by your insurance agent or broker regarding your tank system that will allow you to make choices on what type of policy you want to purchase.</a:t>
            </a:r>
          </a:p>
          <a:p>
            <a:pPr>
              <a:lnSpc>
                <a:spcPct val="110000"/>
              </a:lnSpc>
              <a:spcBef>
                <a:spcPts val="1400"/>
              </a:spcBef>
            </a:pPr>
            <a:r>
              <a:rPr lang="en-US" sz="2600" kern="0" dirty="0"/>
              <a:t> Differences in policy terms, such as deductibles, will affect what premium you pay and most importantly what costs the Insurer will and will not pay. </a:t>
            </a:r>
            <a:endParaRPr lang="en-US" sz="2600" dirty="0"/>
          </a:p>
          <a:p>
            <a:pPr>
              <a:spcBef>
                <a:spcPts val="1400"/>
              </a:spcBef>
            </a:pPr>
            <a:r>
              <a:rPr lang="en-US" sz="2600" dirty="0"/>
              <a:t>Items considered by Insurers include:</a:t>
            </a:r>
          </a:p>
          <a:p>
            <a:pPr lvl="1"/>
            <a:r>
              <a:rPr lang="en-US" dirty="0"/>
              <a:t>Tank System Status and Components</a:t>
            </a:r>
            <a:endParaRPr lang="en-US" sz="2800" dirty="0"/>
          </a:p>
          <a:p>
            <a:pPr lvl="2"/>
            <a:r>
              <a:rPr lang="en-US" dirty="0"/>
              <a:t>Tank – type, age, material, product</a:t>
            </a:r>
            <a:endParaRPr lang="en-US" sz="2400" dirty="0"/>
          </a:p>
          <a:p>
            <a:pPr lvl="2"/>
            <a:r>
              <a:rPr lang="en-US" dirty="0"/>
              <a:t>Piping – material, age, distance</a:t>
            </a:r>
            <a:endParaRPr lang="en-US" sz="2400" dirty="0"/>
          </a:p>
          <a:p>
            <a:pPr lvl="2"/>
            <a:r>
              <a:rPr lang="en-US" dirty="0"/>
              <a:t>Containment</a:t>
            </a:r>
            <a:endParaRPr lang="en-US" sz="2400" dirty="0"/>
          </a:p>
          <a:p>
            <a:pPr lvl="1">
              <a:spcBef>
                <a:spcPts val="700"/>
              </a:spcBef>
            </a:pPr>
            <a:r>
              <a:rPr lang="en-US" dirty="0"/>
              <a:t>Compliance Records</a:t>
            </a:r>
            <a:endParaRPr lang="en-US" sz="2800" dirty="0"/>
          </a:p>
          <a:p>
            <a:pPr lvl="2"/>
            <a:r>
              <a:rPr lang="en-US" dirty="0"/>
              <a:t>History of prior discharges</a:t>
            </a:r>
            <a:endParaRPr lang="en-US" sz="2400" dirty="0"/>
          </a:p>
          <a:p>
            <a:pPr lvl="2"/>
            <a:r>
              <a:rPr lang="en-US" dirty="0"/>
              <a:t>Inspection records</a:t>
            </a:r>
            <a:endParaRPr lang="en-US" sz="2400" dirty="0"/>
          </a:p>
          <a:p>
            <a:pPr lvl="2"/>
            <a:r>
              <a:rPr lang="en-US" dirty="0"/>
              <a:t>Tank system testing data</a:t>
            </a:r>
            <a:endParaRPr lang="en-US" sz="2400" dirty="0"/>
          </a:p>
          <a:p>
            <a:pPr lvl="2"/>
            <a:r>
              <a:rPr lang="en-US" dirty="0"/>
              <a:t>Continuity of insurance coverage</a:t>
            </a:r>
            <a:endParaRPr lang="en-US" sz="2400" dirty="0"/>
          </a:p>
          <a:p>
            <a:pPr marL="0" indent="0">
              <a:buNone/>
            </a:pPr>
            <a:endParaRPr lang="en-US" dirty="0"/>
          </a:p>
        </p:txBody>
      </p:sp>
    </p:spTree>
    <p:extLst>
      <p:ext uri="{BB962C8B-B14F-4D97-AF65-F5344CB8AC3E}">
        <p14:creationId xmlns:p14="http://schemas.microsoft.com/office/powerpoint/2010/main" val="4080935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36" y="0"/>
            <a:ext cx="7609114" cy="1004047"/>
          </a:xfrm>
        </p:spPr>
        <p:txBody>
          <a:bodyPr>
            <a:normAutofit/>
          </a:bodyPr>
          <a:lstStyle/>
          <a:p>
            <a:r>
              <a:rPr lang="en-US" sz="3000" dirty="0"/>
              <a:t>Show to Inspectors</a:t>
            </a:r>
            <a:endParaRPr lang="en-US" dirty="0"/>
          </a:p>
        </p:txBody>
      </p:sp>
      <p:sp>
        <p:nvSpPr>
          <p:cNvPr id="3" name="Content Placeholder 2"/>
          <p:cNvSpPr>
            <a:spLocks noGrp="1"/>
          </p:cNvSpPr>
          <p:nvPr>
            <p:ph sz="half" idx="1"/>
          </p:nvPr>
        </p:nvSpPr>
        <p:spPr>
          <a:xfrm>
            <a:off x="762000" y="1253212"/>
            <a:ext cx="8149526" cy="1350617"/>
          </a:xfrm>
        </p:spPr>
        <p:txBody>
          <a:bodyPr>
            <a:normAutofit fontScale="85000" lnSpcReduction="20000"/>
          </a:bodyPr>
          <a:lstStyle/>
          <a:p>
            <a:pPr>
              <a:lnSpc>
                <a:spcPct val="100000"/>
              </a:lnSpc>
            </a:pPr>
            <a:r>
              <a:rPr lang="en-US" dirty="0"/>
              <a:t>Show inspectors </a:t>
            </a:r>
          </a:p>
          <a:p>
            <a:pPr lvl="1">
              <a:lnSpc>
                <a:spcPct val="100000"/>
              </a:lnSpc>
            </a:pPr>
            <a:r>
              <a:rPr lang="en-US" dirty="0"/>
              <a:t>a complete copy of your signed policy </a:t>
            </a:r>
          </a:p>
          <a:p>
            <a:pPr lvl="1">
              <a:lnSpc>
                <a:spcPct val="100000"/>
              </a:lnSpc>
            </a:pPr>
            <a:r>
              <a:rPr lang="en-US" dirty="0"/>
              <a:t>either an Insurance Endorsement or a Certificate of Insurance</a:t>
            </a:r>
          </a:p>
          <a:p>
            <a:pPr lvl="1">
              <a:lnSpc>
                <a:spcPct val="100000"/>
              </a:lnSpc>
            </a:pPr>
            <a:r>
              <a:rPr lang="en-US" dirty="0"/>
              <a:t> a Certification of Financial Responsibility). </a:t>
            </a:r>
            <a:endParaRPr lang="en-US" sz="1600" dirty="0"/>
          </a:p>
          <a:p>
            <a:pPr marL="285750" indent="-285750"/>
            <a:endParaRPr lang="en-US" sz="2000" dirty="0"/>
          </a:p>
          <a:p>
            <a:pPr marL="285750" indent="-285750"/>
            <a:endParaRPr lang="en-US" sz="2000" dirty="0"/>
          </a:p>
          <a:p>
            <a:pPr marL="0" indent="0">
              <a:lnSpc>
                <a:spcPct val="100000"/>
              </a:lnSpc>
              <a:spcBef>
                <a:spcPts val="1200"/>
              </a:spcBef>
              <a:buNone/>
            </a:pPr>
            <a:endParaRPr lang="en-US" sz="1900" dirty="0"/>
          </a:p>
          <a:p>
            <a:endParaRPr lang="en-US" dirty="0"/>
          </a:p>
        </p:txBody>
      </p:sp>
      <p:sp>
        <p:nvSpPr>
          <p:cNvPr id="5" name="Date Placeholder 4"/>
          <p:cNvSpPr>
            <a:spLocks noGrp="1"/>
          </p:cNvSpPr>
          <p:nvPr>
            <p:ph type="dt" sz="half" idx="10"/>
          </p:nvPr>
        </p:nvSpPr>
        <p:spPr/>
        <p:txBody>
          <a:bodyPr/>
          <a:lstStyle/>
          <a:p>
            <a:fld id="{415D8C0C-8B99-4EEE-8CA6-E0A3A5935080}" type="datetime1">
              <a:rPr lang="en-US" smtClean="0"/>
              <a:t>10/6/2021</a:t>
            </a:fld>
            <a:endParaRPr lang="en-US"/>
          </a:p>
        </p:txBody>
      </p:sp>
      <p:sp>
        <p:nvSpPr>
          <p:cNvPr id="6" name="Footer Placeholder 5"/>
          <p:cNvSpPr>
            <a:spLocks noGrp="1"/>
          </p:cNvSpPr>
          <p:nvPr>
            <p:ph type="ftr" sz="quarter" idx="11"/>
          </p:nvPr>
        </p:nvSpPr>
        <p:spPr/>
        <p:txBody>
          <a:bodyPr/>
          <a:lstStyle/>
          <a:p>
            <a:r>
              <a:rPr lang="en-US" b="0" dirty="0">
                <a:latin typeface="Arial" panose="020B0604020202020204" pitchFamily="34" charset="0"/>
                <a:cs typeface="Arial" panose="020B0604020202020204" pitchFamily="34" charset="0"/>
              </a:rPr>
              <a:t>Financial Assurance Working Group</a:t>
            </a:r>
          </a:p>
        </p:txBody>
      </p:sp>
      <p:sp>
        <p:nvSpPr>
          <p:cNvPr id="7" name="Slide Number Placeholder 6"/>
          <p:cNvSpPr>
            <a:spLocks noGrp="1"/>
          </p:cNvSpPr>
          <p:nvPr>
            <p:ph type="sldNum" sz="quarter" idx="12"/>
          </p:nvPr>
        </p:nvSpPr>
        <p:spPr/>
        <p:txBody>
          <a:bodyPr/>
          <a:lstStyle/>
          <a:p>
            <a:fld id="{77BC0C64-94FA-44B3-9573-88BE3BEAC041}" type="slidenum">
              <a:rPr lang="en-US" smtClean="0"/>
              <a:t>7</a:t>
            </a:fld>
            <a:endParaRPr lang="en-US"/>
          </a:p>
        </p:txBody>
      </p:sp>
      <p:graphicFrame>
        <p:nvGraphicFramePr>
          <p:cNvPr id="10" name="Diagram 9">
            <a:extLst>
              <a:ext uri="{FF2B5EF4-FFF2-40B4-BE49-F238E27FC236}">
                <a16:creationId xmlns:a16="http://schemas.microsoft.com/office/drawing/2014/main" id="{F6880236-BE01-40F2-8BBD-B4C36C853883}"/>
              </a:ext>
            </a:extLst>
          </p:cNvPr>
          <p:cNvGraphicFramePr>
            <a:graphicFrameLocks/>
          </p:cNvGraphicFramePr>
          <p:nvPr>
            <p:extLst>
              <p:ext uri="{D42A27DB-BD31-4B8C-83A1-F6EECF244321}">
                <p14:modId xmlns:p14="http://schemas.microsoft.com/office/powerpoint/2010/main" val="2737873520"/>
              </p:ext>
            </p:extLst>
          </p:nvPr>
        </p:nvGraphicFramePr>
        <p:xfrm>
          <a:off x="2267630" y="2723566"/>
          <a:ext cx="4608739" cy="3632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6468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36" y="1"/>
            <a:ext cx="7609114" cy="1013012"/>
          </a:xfrm>
        </p:spPr>
        <p:txBody>
          <a:bodyPr>
            <a:normAutofit/>
          </a:bodyPr>
          <a:lstStyle/>
          <a:p>
            <a:r>
              <a:rPr lang="en-US" sz="3000" dirty="0"/>
              <a:t>Questions to Ask Your Broker</a:t>
            </a:r>
          </a:p>
        </p:txBody>
      </p:sp>
      <p:sp>
        <p:nvSpPr>
          <p:cNvPr id="3" name="Content Placeholder 2"/>
          <p:cNvSpPr>
            <a:spLocks noGrp="1"/>
          </p:cNvSpPr>
          <p:nvPr>
            <p:ph sz="half" idx="1"/>
          </p:nvPr>
        </p:nvSpPr>
        <p:spPr>
          <a:xfrm>
            <a:off x="340736" y="1306285"/>
            <a:ext cx="3872035" cy="4789091"/>
          </a:xfrm>
          <a:ln>
            <a:solidFill>
              <a:srgbClr val="DE7E18">
                <a:tint val="40000"/>
                <a:hueOff val="0"/>
                <a:satOff val="0"/>
                <a:lumOff val="0"/>
              </a:srgbClr>
            </a:solidFill>
          </a:ln>
        </p:spPr>
        <p:txBody>
          <a:bodyPr>
            <a:noAutofit/>
          </a:bodyPr>
          <a:lstStyle/>
          <a:p>
            <a:pPr marL="0" lvl="0">
              <a:spcBef>
                <a:spcPts val="0"/>
              </a:spcBef>
              <a:spcAft>
                <a:spcPts val="1200"/>
              </a:spcAft>
            </a:pPr>
            <a:r>
              <a:rPr lang="en-US" sz="1700" dirty="0"/>
              <a:t>Is the Insurer eligible to provide insurance in Florida?</a:t>
            </a:r>
          </a:p>
          <a:p>
            <a:pPr marL="0" lvl="0">
              <a:spcBef>
                <a:spcPts val="0"/>
              </a:spcBef>
              <a:spcAft>
                <a:spcPts val="1200"/>
              </a:spcAft>
            </a:pPr>
            <a:r>
              <a:rPr lang="en-US" sz="1700" dirty="0"/>
              <a:t>Is the signed Certificate of Insurance or Endorsement on the current version of DEP Form 62-761.900(3) Part C or Part D?</a:t>
            </a:r>
          </a:p>
          <a:p>
            <a:pPr marL="0" lvl="0">
              <a:spcBef>
                <a:spcPts val="0"/>
              </a:spcBef>
              <a:spcAft>
                <a:spcPts val="1200"/>
              </a:spcAft>
            </a:pPr>
            <a:r>
              <a:rPr lang="en-US" sz="1700" dirty="0"/>
              <a:t>Does the policy provide the proper amount of coverage as specified 40 CFR 280.93 (for USTs) and Paragraph                62-762.421(3)(d), F.A.C. (for ASTs)?</a:t>
            </a:r>
          </a:p>
          <a:p>
            <a:pPr marL="0" lvl="0">
              <a:spcBef>
                <a:spcPts val="0"/>
              </a:spcBef>
              <a:spcAft>
                <a:spcPts val="1200"/>
              </a:spcAft>
            </a:pPr>
            <a:r>
              <a:rPr lang="en-US" sz="1700" dirty="0"/>
              <a:t>Does the policy include coverage for both sudden and non-sudden accidental discharges? Does the policy cover corrective action?</a:t>
            </a:r>
          </a:p>
          <a:p>
            <a:pPr marL="0" lvl="0">
              <a:spcBef>
                <a:spcPts val="0"/>
              </a:spcBef>
              <a:spcAft>
                <a:spcPts val="1200"/>
              </a:spcAft>
            </a:pPr>
            <a:r>
              <a:rPr lang="en-US" sz="1700" dirty="0"/>
              <a:t>Does the policy cover all the tanks at each facility? Are all covered facilities correctly identified in the list (schedule) of facilities and tanks?</a:t>
            </a:r>
          </a:p>
        </p:txBody>
      </p:sp>
      <p:sp>
        <p:nvSpPr>
          <p:cNvPr id="5" name="Date Placeholder 4"/>
          <p:cNvSpPr>
            <a:spLocks noGrp="1"/>
          </p:cNvSpPr>
          <p:nvPr>
            <p:ph type="dt" sz="half" idx="10"/>
          </p:nvPr>
        </p:nvSpPr>
        <p:spPr/>
        <p:txBody>
          <a:bodyPr/>
          <a:lstStyle/>
          <a:p>
            <a:fld id="{415D8C0C-8B99-4EEE-8CA6-E0A3A5935080}" type="datetime1">
              <a:rPr lang="en-US" smtClean="0"/>
              <a:t>10/6/2021</a:t>
            </a:fld>
            <a:endParaRPr lang="en-US"/>
          </a:p>
        </p:txBody>
      </p:sp>
      <p:sp>
        <p:nvSpPr>
          <p:cNvPr id="6" name="Footer Placeholder 5"/>
          <p:cNvSpPr>
            <a:spLocks noGrp="1"/>
          </p:cNvSpPr>
          <p:nvPr>
            <p:ph type="ftr" sz="quarter" idx="11"/>
          </p:nvPr>
        </p:nvSpPr>
        <p:spPr/>
        <p:txBody>
          <a:bodyPr/>
          <a:lstStyle/>
          <a:p>
            <a:r>
              <a:rPr lang="en-US" b="0" dirty="0">
                <a:latin typeface="Arial" panose="020B0604020202020204" pitchFamily="34" charset="0"/>
                <a:cs typeface="Arial" panose="020B0604020202020204" pitchFamily="34" charset="0"/>
              </a:rPr>
              <a:t>Financial Assurance Working Group</a:t>
            </a:r>
          </a:p>
        </p:txBody>
      </p:sp>
      <p:sp>
        <p:nvSpPr>
          <p:cNvPr id="7" name="Slide Number Placeholder 6"/>
          <p:cNvSpPr>
            <a:spLocks noGrp="1"/>
          </p:cNvSpPr>
          <p:nvPr>
            <p:ph type="sldNum" sz="quarter" idx="12"/>
          </p:nvPr>
        </p:nvSpPr>
        <p:spPr/>
        <p:txBody>
          <a:bodyPr/>
          <a:lstStyle/>
          <a:p>
            <a:fld id="{77BC0C64-94FA-44B3-9573-88BE3BEAC041}" type="slidenum">
              <a:rPr lang="en-US" smtClean="0"/>
              <a:t>8</a:t>
            </a:fld>
            <a:endParaRPr lang="en-US"/>
          </a:p>
        </p:txBody>
      </p:sp>
      <p:sp>
        <p:nvSpPr>
          <p:cNvPr id="4" name="TextBox 3">
            <a:extLst>
              <a:ext uri="{FF2B5EF4-FFF2-40B4-BE49-F238E27FC236}">
                <a16:creationId xmlns:a16="http://schemas.microsoft.com/office/drawing/2014/main" id="{CC38EF4A-9728-4D29-8DEC-7AF5F9D3A440}"/>
              </a:ext>
            </a:extLst>
          </p:cNvPr>
          <p:cNvSpPr txBox="1"/>
          <p:nvPr/>
        </p:nvSpPr>
        <p:spPr>
          <a:xfrm>
            <a:off x="4441371" y="1303295"/>
            <a:ext cx="4474029" cy="4792081"/>
          </a:xfrm>
          <a:prstGeom prst="rect">
            <a:avLst/>
          </a:prstGeom>
          <a:noFill/>
          <a:ln>
            <a:solidFill>
              <a:srgbClr val="DE7E18">
                <a:tint val="40000"/>
                <a:hueOff val="0"/>
                <a:satOff val="0"/>
                <a:lumOff val="0"/>
              </a:srgbClr>
            </a:solidFill>
          </a:ln>
        </p:spPr>
        <p:txBody>
          <a:bodyPr wrap="square" rtlCol="0">
            <a:spAutoFit/>
          </a:bodyPr>
          <a:lstStyle/>
          <a:p>
            <a:pPr indent="-228600">
              <a:lnSpc>
                <a:spcPct val="90000"/>
              </a:lnSpc>
              <a:spcAft>
                <a:spcPts val="1200"/>
              </a:spcAft>
              <a:buFont typeface="Arial" panose="020B0604020202020204" pitchFamily="34" charset="0"/>
              <a:buChar char="•"/>
            </a:pPr>
            <a:r>
              <a:rPr lang="en-US" sz="1700" dirty="0"/>
              <a:t>Does the policy include voluntary tank removal and/or site investigation exclusions/ limitations, loading and unloading exclusions/ limitations and/or choice of law other than Florida? If YES, the policy likely does not meet Florida’s FR requirements.</a:t>
            </a:r>
          </a:p>
          <a:p>
            <a:pPr indent="-228600">
              <a:lnSpc>
                <a:spcPct val="90000"/>
              </a:lnSpc>
              <a:spcAft>
                <a:spcPts val="1200"/>
              </a:spcAft>
              <a:buFont typeface="Arial" panose="020B0604020202020204" pitchFamily="34" charset="0"/>
              <a:buChar char="•"/>
            </a:pPr>
            <a:r>
              <a:rPr lang="en-US" sz="1700" dirty="0"/>
              <a:t>Does the policy include a self-insured retention? If YES, then the policy may not meet Florida’s FR requirements.</a:t>
            </a:r>
          </a:p>
          <a:p>
            <a:pPr indent="-228600">
              <a:lnSpc>
                <a:spcPct val="90000"/>
              </a:lnSpc>
              <a:spcAft>
                <a:spcPts val="1200"/>
              </a:spcAft>
              <a:buFont typeface="Arial" panose="020B0604020202020204" pitchFamily="34" charset="0"/>
              <a:buChar char="•"/>
            </a:pPr>
            <a:r>
              <a:rPr lang="en-US" sz="1700" dirty="0"/>
              <a:t>Does the retroactive date (date when coverage begins) give adequate coverage? Any loss determined to have occurred before this date will not be covered by the policy.  This is usually required when there is a gap between when the current policy begins and the previous policy expired.</a:t>
            </a:r>
          </a:p>
          <a:p>
            <a:pPr indent="-228600">
              <a:lnSpc>
                <a:spcPct val="90000"/>
              </a:lnSpc>
              <a:spcAft>
                <a:spcPts val="1200"/>
              </a:spcAft>
              <a:buFont typeface="Arial" panose="020B0604020202020204" pitchFamily="34" charset="0"/>
              <a:buChar char="•"/>
            </a:pPr>
            <a:r>
              <a:rPr lang="en-US" sz="1700" dirty="0"/>
              <a:t>What are your reporting requirements? DEP and Insurers have notification timeframes.</a:t>
            </a:r>
          </a:p>
        </p:txBody>
      </p:sp>
    </p:spTree>
    <p:extLst>
      <p:ext uri="{BB962C8B-B14F-4D97-AF65-F5344CB8AC3E}">
        <p14:creationId xmlns:p14="http://schemas.microsoft.com/office/powerpoint/2010/main" val="3173221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36" y="1"/>
            <a:ext cx="7609114" cy="1013012"/>
          </a:xfrm>
        </p:spPr>
        <p:txBody>
          <a:bodyPr>
            <a:normAutofit/>
          </a:bodyPr>
          <a:lstStyle/>
          <a:p>
            <a:r>
              <a:rPr lang="en-US" sz="3000" dirty="0"/>
              <a:t>Insurance Policy Details</a:t>
            </a:r>
          </a:p>
        </p:txBody>
      </p:sp>
      <p:sp>
        <p:nvSpPr>
          <p:cNvPr id="3" name="Content Placeholder 2"/>
          <p:cNvSpPr>
            <a:spLocks noGrp="1"/>
          </p:cNvSpPr>
          <p:nvPr>
            <p:ph sz="half" idx="1"/>
          </p:nvPr>
        </p:nvSpPr>
        <p:spPr>
          <a:xfrm>
            <a:off x="340737" y="1306285"/>
            <a:ext cx="3686977" cy="5072744"/>
          </a:xfrm>
          <a:ln>
            <a:solidFill>
              <a:srgbClr val="DE7E18">
                <a:tint val="40000"/>
                <a:hueOff val="0"/>
                <a:satOff val="0"/>
                <a:lumOff val="0"/>
              </a:srgbClr>
            </a:solidFill>
          </a:ln>
        </p:spPr>
        <p:txBody>
          <a:bodyPr>
            <a:noAutofit/>
          </a:bodyPr>
          <a:lstStyle/>
          <a:p>
            <a:pPr marL="0" lvl="0" indent="0">
              <a:spcBef>
                <a:spcPts val="0"/>
              </a:spcBef>
              <a:spcAft>
                <a:spcPts val="1200"/>
              </a:spcAft>
              <a:buNone/>
            </a:pPr>
            <a:r>
              <a:rPr lang="en-US" sz="2000" dirty="0"/>
              <a:t>Read your policy carefully and discuss it with your insurance agent or broker to make sure you fully understand what you are purchasing and what your responsibilities are if your storage tank has a leak or discharge. </a:t>
            </a:r>
            <a:endParaRPr lang="en-US" sz="1800" dirty="0"/>
          </a:p>
          <a:p>
            <a:pPr marL="0" lvl="0">
              <a:spcBef>
                <a:spcPts val="0"/>
              </a:spcBef>
              <a:spcAft>
                <a:spcPts val="1200"/>
              </a:spcAft>
            </a:pPr>
            <a:r>
              <a:rPr lang="en-US" sz="1700" dirty="0"/>
              <a:t>Declarations Page:  Coverage Summary (Insured Name, Address, Locations, Limits, Deductibles, Term, etc.) </a:t>
            </a:r>
          </a:p>
          <a:p>
            <a:pPr marL="0" lvl="0">
              <a:spcBef>
                <a:spcPts val="0"/>
              </a:spcBef>
              <a:spcAft>
                <a:spcPts val="1200"/>
              </a:spcAft>
            </a:pPr>
            <a:r>
              <a:rPr lang="en-US" sz="1700" dirty="0"/>
              <a:t>Insuring Agreement:  Coverages that are intended to be paid. </a:t>
            </a:r>
          </a:p>
          <a:p>
            <a:pPr marL="0" lvl="0">
              <a:spcBef>
                <a:spcPts val="0"/>
              </a:spcBef>
              <a:spcAft>
                <a:spcPts val="1200"/>
              </a:spcAft>
            </a:pPr>
            <a:r>
              <a:rPr lang="en-US" sz="1700" dirty="0"/>
              <a:t>Exclusions/Limitations:  What is not covered. Describes specific circumstances in which no coverage will be provided.</a:t>
            </a:r>
          </a:p>
        </p:txBody>
      </p:sp>
      <p:sp>
        <p:nvSpPr>
          <p:cNvPr id="5" name="Date Placeholder 4"/>
          <p:cNvSpPr>
            <a:spLocks noGrp="1"/>
          </p:cNvSpPr>
          <p:nvPr>
            <p:ph type="dt" sz="half" idx="10"/>
          </p:nvPr>
        </p:nvSpPr>
        <p:spPr/>
        <p:txBody>
          <a:bodyPr/>
          <a:lstStyle/>
          <a:p>
            <a:fld id="{415D8C0C-8B99-4EEE-8CA6-E0A3A5935080}" type="datetime1">
              <a:rPr lang="en-US" smtClean="0"/>
              <a:t>10/6/2021</a:t>
            </a:fld>
            <a:endParaRPr lang="en-US"/>
          </a:p>
        </p:txBody>
      </p:sp>
      <p:sp>
        <p:nvSpPr>
          <p:cNvPr id="6" name="Footer Placeholder 5"/>
          <p:cNvSpPr>
            <a:spLocks noGrp="1"/>
          </p:cNvSpPr>
          <p:nvPr>
            <p:ph type="ftr" sz="quarter" idx="11"/>
          </p:nvPr>
        </p:nvSpPr>
        <p:spPr/>
        <p:txBody>
          <a:bodyPr/>
          <a:lstStyle/>
          <a:p>
            <a:r>
              <a:rPr lang="en-US" b="0" dirty="0">
                <a:latin typeface="Arial" panose="020B0604020202020204" pitchFamily="34" charset="0"/>
                <a:cs typeface="Arial" panose="020B0604020202020204" pitchFamily="34" charset="0"/>
              </a:rPr>
              <a:t>Financial Assurance Working Group</a:t>
            </a:r>
          </a:p>
        </p:txBody>
      </p:sp>
      <p:sp>
        <p:nvSpPr>
          <p:cNvPr id="7" name="Slide Number Placeholder 6"/>
          <p:cNvSpPr>
            <a:spLocks noGrp="1"/>
          </p:cNvSpPr>
          <p:nvPr>
            <p:ph type="sldNum" sz="quarter" idx="12"/>
          </p:nvPr>
        </p:nvSpPr>
        <p:spPr/>
        <p:txBody>
          <a:bodyPr/>
          <a:lstStyle/>
          <a:p>
            <a:fld id="{77BC0C64-94FA-44B3-9573-88BE3BEAC041}" type="slidenum">
              <a:rPr lang="en-US" smtClean="0"/>
              <a:t>9</a:t>
            </a:fld>
            <a:endParaRPr lang="en-US"/>
          </a:p>
        </p:txBody>
      </p:sp>
      <p:sp>
        <p:nvSpPr>
          <p:cNvPr id="4" name="TextBox 3">
            <a:extLst>
              <a:ext uri="{FF2B5EF4-FFF2-40B4-BE49-F238E27FC236}">
                <a16:creationId xmlns:a16="http://schemas.microsoft.com/office/drawing/2014/main" id="{CC38EF4A-9728-4D29-8DEC-7AF5F9D3A440}"/>
              </a:ext>
            </a:extLst>
          </p:cNvPr>
          <p:cNvSpPr txBox="1"/>
          <p:nvPr/>
        </p:nvSpPr>
        <p:spPr>
          <a:xfrm>
            <a:off x="4169229" y="1684300"/>
            <a:ext cx="4746171" cy="4239622"/>
          </a:xfrm>
          <a:prstGeom prst="rect">
            <a:avLst/>
          </a:prstGeom>
          <a:noFill/>
          <a:ln>
            <a:solidFill>
              <a:srgbClr val="DE7E18">
                <a:tint val="40000"/>
                <a:hueOff val="0"/>
                <a:satOff val="0"/>
                <a:lumOff val="0"/>
              </a:srgbClr>
            </a:solidFill>
          </a:ln>
        </p:spPr>
        <p:txBody>
          <a:bodyPr wrap="square" rtlCol="0">
            <a:spAutoFit/>
          </a:bodyPr>
          <a:lstStyle/>
          <a:p>
            <a:pPr indent="-228600">
              <a:lnSpc>
                <a:spcPct val="90000"/>
              </a:lnSpc>
              <a:spcAft>
                <a:spcPts val="1200"/>
              </a:spcAft>
              <a:buFont typeface="Arial" panose="020B0604020202020204" pitchFamily="34" charset="0"/>
              <a:buChar char="•"/>
            </a:pPr>
            <a:r>
              <a:rPr lang="en-US" sz="1700" dirty="0"/>
              <a:t>Limits of Insurance:  How incident limits apply (relative to the aggregate, the deductible, defense costs, etc.). </a:t>
            </a:r>
          </a:p>
          <a:p>
            <a:pPr indent="-228600">
              <a:lnSpc>
                <a:spcPct val="90000"/>
              </a:lnSpc>
              <a:spcAft>
                <a:spcPts val="1200"/>
              </a:spcAft>
              <a:buFont typeface="Arial" panose="020B0604020202020204" pitchFamily="34" charset="0"/>
              <a:buChar char="•"/>
            </a:pPr>
            <a:r>
              <a:rPr lang="en-US" sz="1700" dirty="0"/>
              <a:t>Policy Conditions:  Insured’s duties in event of a claim, cancellation, other insurance, warranties. </a:t>
            </a:r>
          </a:p>
          <a:p>
            <a:pPr indent="-228600">
              <a:lnSpc>
                <a:spcPct val="90000"/>
              </a:lnSpc>
              <a:spcAft>
                <a:spcPts val="1200"/>
              </a:spcAft>
              <a:buFont typeface="Arial" panose="020B0604020202020204" pitchFamily="34" charset="0"/>
              <a:buChar char="•"/>
            </a:pPr>
            <a:r>
              <a:rPr lang="en-US" sz="1700" dirty="0"/>
              <a:t>Extended Reporting Period:  A minimum 6-month time period during which the Insured can report a discharge that occurred during the time the policy was in effect, but after the policy end date. </a:t>
            </a:r>
          </a:p>
          <a:p>
            <a:pPr indent="-228600">
              <a:lnSpc>
                <a:spcPct val="90000"/>
              </a:lnSpc>
              <a:spcAft>
                <a:spcPts val="1200"/>
              </a:spcAft>
              <a:buFont typeface="Arial" panose="020B0604020202020204" pitchFamily="34" charset="0"/>
              <a:buChar char="•"/>
            </a:pPr>
            <a:r>
              <a:rPr lang="en-US" sz="1700" dirty="0"/>
              <a:t>Insurance Documentation:  Certificate of Insurance or Insurance Endorsement (if your tank’s insurance coverage is an expansion of a policy you already have).</a:t>
            </a:r>
          </a:p>
          <a:p>
            <a:pPr indent="-228600">
              <a:lnSpc>
                <a:spcPct val="90000"/>
              </a:lnSpc>
              <a:spcAft>
                <a:spcPts val="1200"/>
              </a:spcAft>
              <a:buFont typeface="Arial" panose="020B0604020202020204" pitchFamily="34" charset="0"/>
              <a:buChar char="•"/>
            </a:pPr>
            <a:r>
              <a:rPr lang="en-US" sz="1700" dirty="0"/>
              <a:t>Schedule of Covered Storage Tanks Endorsement:  List of facilities and tanks covered by the policy.</a:t>
            </a:r>
          </a:p>
        </p:txBody>
      </p:sp>
    </p:spTree>
    <p:extLst>
      <p:ext uri="{BB962C8B-B14F-4D97-AF65-F5344CB8AC3E}">
        <p14:creationId xmlns:p14="http://schemas.microsoft.com/office/powerpoint/2010/main" val="40356721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2004</TotalTime>
  <Words>1310</Words>
  <Application>Microsoft Office PowerPoint</Application>
  <PresentationFormat>On-screen Show (4:3)</PresentationFormat>
  <Paragraphs>163</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Arial Narrow</vt:lpstr>
      <vt:lpstr>Calibri</vt:lpstr>
      <vt:lpstr>Century Gothic</vt:lpstr>
      <vt:lpstr>Office Theme</vt:lpstr>
      <vt:lpstr>Custom Design</vt:lpstr>
      <vt:lpstr>Private Tank Insurance  Guide for AST and UST Owners and Operators in Florida</vt:lpstr>
      <vt:lpstr>Storage Tank Financial Responsibility Where Do I start?</vt:lpstr>
      <vt:lpstr>Types of Financial Responsibility (FR) Documentation</vt:lpstr>
      <vt:lpstr>Insurance Policy Coverage</vt:lpstr>
      <vt:lpstr>Liability Coverage Amounts</vt:lpstr>
      <vt:lpstr>Understanding Your Options</vt:lpstr>
      <vt:lpstr>Show to Inspectors</vt:lpstr>
      <vt:lpstr>Questions to Ask Your Broker</vt:lpstr>
      <vt:lpstr>Insurance Policy Details</vt:lpstr>
      <vt:lpstr>Final Page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Storage Tank Financial Responsibility</dc:title>
  <dc:creator>Financial Assurance Working Group</dc:creator>
  <cp:lastModifiedBy>Bejnar, Tor</cp:lastModifiedBy>
  <cp:revision>99</cp:revision>
  <dcterms:created xsi:type="dcterms:W3CDTF">2015-05-19T17:22:51Z</dcterms:created>
  <dcterms:modified xsi:type="dcterms:W3CDTF">2021-10-06T19:53:12Z</dcterms:modified>
</cp:coreProperties>
</file>