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23_DD0D3ACF.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78" r:id="rId6"/>
    <p:sldId id="279" r:id="rId7"/>
    <p:sldId id="280" r:id="rId8"/>
    <p:sldId id="283" r:id="rId9"/>
    <p:sldId id="281" r:id="rId10"/>
    <p:sldId id="282" r:id="rId11"/>
    <p:sldId id="287" r:id="rId12"/>
    <p:sldId id="268" r:id="rId13"/>
    <p:sldId id="257" r:id="rId14"/>
    <p:sldId id="266" r:id="rId15"/>
    <p:sldId id="288" r:id="rId16"/>
    <p:sldId id="289" r:id="rId17"/>
    <p:sldId id="290" r:id="rId18"/>
    <p:sldId id="291"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695A6F-30B6-B986-A9F1-CB4B594EE1A0}" name="Edmond, Holly" initials="EH" userId="S::Holly.Edmond@FloridaDEP.gov::a0a57b9c-98e2-4f49-94e9-4610ebb4dc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dmond, Holly" initials="EH" lastIdx="2" clrIdx="0">
    <p:extLst>
      <p:ext uri="{19B8F6BF-5375-455C-9EA6-DF929625EA0E}">
        <p15:presenceInfo xmlns:p15="http://schemas.microsoft.com/office/powerpoint/2012/main" userId="S::Holly.Edmond@FloridaDEP.gov::a0a57b9c-98e2-4f49-94e9-4610ebb4dc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AC"/>
    <a:srgbClr val="005881"/>
    <a:srgbClr val="48B3BB"/>
    <a:srgbClr val="E9C938"/>
    <a:srgbClr val="9ED5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2" autoAdjust="0"/>
    <p:restoredTop sz="90012" autoAdjust="0"/>
  </p:normalViewPr>
  <p:slideViewPr>
    <p:cSldViewPr snapToGrid="0" showGuides="1">
      <p:cViewPr varScale="1">
        <p:scale>
          <a:sx n="104" d="100"/>
          <a:sy n="104" d="100"/>
        </p:scale>
        <p:origin x="192" y="174"/>
      </p:cViewPr>
      <p:guideLst>
        <p:guide orient="horz" pos="2160"/>
        <p:guide pos="386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9" d="100"/>
          <a:sy n="99" d="100"/>
        </p:scale>
        <p:origin x="26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omments/modernComment_123_DD0D3ACF.xml><?xml version="1.0" encoding="utf-8"?>
<p188:cmLst xmlns:a="http://schemas.openxmlformats.org/drawingml/2006/main" xmlns:r="http://schemas.openxmlformats.org/officeDocument/2006/relationships" xmlns:p188="http://schemas.microsoft.com/office/powerpoint/2018/8/main">
  <p188:cm id="{9465D8EC-F6CD-4CEB-8385-AF0E8BFD57BF}" authorId="{B2695A6F-30B6-B986-A9F1-CB4B594EE1A0}" created="2023-05-09T13:27:40.538">
    <ac:txMkLst xmlns:ac="http://schemas.microsoft.com/office/drawing/2013/main/command">
      <pc:docMk xmlns:pc="http://schemas.microsoft.com/office/powerpoint/2013/main/command"/>
      <pc:sldMk xmlns:pc="http://schemas.microsoft.com/office/powerpoint/2013/main/command" cId="3708631759" sldId="291"/>
      <ac:spMk id="17" creationId="{321FA583-E7AE-435C-9607-C83835624293}"/>
      <ac:txMk cp="42" len="19">
        <ac:context len="420" hash="1751691736"/>
      </ac:txMk>
    </ac:txMkLst>
    <p188:pos x="9994298" y="273972"/>
    <p188:txBody>
      <a:bodyPr/>
      <a:lstStyle/>
      <a:p>
        <a:r>
          <a:rPr lang="en-US"/>
          <a:t>NOAA has not released the official timeline yet but will update this slide with actual date of NOFO release when posted.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02C687-DABA-43DB-B536-4383FCE14B10}"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0037F-36F3-4873-95B9-8A70772F76CA}" type="slidenum">
              <a:rPr lang="en-US" smtClean="0"/>
              <a:t>‹#›</a:t>
            </a:fld>
            <a:endParaRPr lang="en-US"/>
          </a:p>
        </p:txBody>
      </p:sp>
    </p:spTree>
    <p:extLst>
      <p:ext uri="{BB962C8B-B14F-4D97-AF65-F5344CB8AC3E}">
        <p14:creationId xmlns:p14="http://schemas.microsoft.com/office/powerpoint/2010/main" val="59503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0037F-36F3-4873-95B9-8A70772F76CA}" type="slidenum">
              <a:rPr lang="en-US" smtClean="0"/>
              <a:t>1</a:t>
            </a:fld>
            <a:endParaRPr lang="en-US"/>
          </a:p>
        </p:txBody>
      </p:sp>
    </p:spTree>
    <p:extLst>
      <p:ext uri="{BB962C8B-B14F-4D97-AF65-F5344CB8AC3E}">
        <p14:creationId xmlns:p14="http://schemas.microsoft.com/office/powerpoint/2010/main" val="4197015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Click through to story map to demonstrate</a:t>
            </a:r>
          </a:p>
        </p:txBody>
      </p:sp>
      <p:sp>
        <p:nvSpPr>
          <p:cNvPr id="4" name="Slide Number Placeholder 3"/>
          <p:cNvSpPr>
            <a:spLocks noGrp="1"/>
          </p:cNvSpPr>
          <p:nvPr>
            <p:ph type="sldNum" sz="quarter" idx="5"/>
          </p:nvPr>
        </p:nvSpPr>
        <p:spPr/>
        <p:txBody>
          <a:bodyPr/>
          <a:lstStyle/>
          <a:p>
            <a:fld id="{15C0037F-36F3-4873-95B9-8A70772F76CA}" type="slidenum">
              <a:rPr lang="en-US" smtClean="0"/>
              <a:t>10</a:t>
            </a:fld>
            <a:endParaRPr lang="en-US"/>
          </a:p>
        </p:txBody>
      </p:sp>
    </p:spTree>
    <p:extLst>
      <p:ext uri="{BB962C8B-B14F-4D97-AF65-F5344CB8AC3E}">
        <p14:creationId xmlns:p14="http://schemas.microsoft.com/office/powerpoint/2010/main" val="724104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0037F-36F3-4873-95B9-8A70772F76CA}" type="slidenum">
              <a:rPr lang="en-US" smtClean="0"/>
              <a:t>11</a:t>
            </a:fld>
            <a:endParaRPr lang="en-US"/>
          </a:p>
        </p:txBody>
      </p:sp>
    </p:spTree>
    <p:extLst>
      <p:ext uri="{BB962C8B-B14F-4D97-AF65-F5344CB8AC3E}">
        <p14:creationId xmlns:p14="http://schemas.microsoft.com/office/powerpoint/2010/main" val="3319605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Projects submitted by the FCMP can be up to $6M each, while projects submitted by the NERRs can be up to $4M each.</a:t>
            </a:r>
          </a:p>
        </p:txBody>
      </p:sp>
      <p:sp>
        <p:nvSpPr>
          <p:cNvPr id="4" name="Slide Number Placeholder 3"/>
          <p:cNvSpPr>
            <a:spLocks noGrp="1"/>
          </p:cNvSpPr>
          <p:nvPr>
            <p:ph type="sldNum" sz="quarter" idx="5"/>
          </p:nvPr>
        </p:nvSpPr>
        <p:spPr/>
        <p:txBody>
          <a:bodyPr/>
          <a:lstStyle/>
          <a:p>
            <a:fld id="{15C0037F-36F3-4873-95B9-8A70772F76CA}" type="slidenum">
              <a:rPr lang="en-US" smtClean="0"/>
              <a:t>12</a:t>
            </a:fld>
            <a:endParaRPr lang="en-US"/>
          </a:p>
        </p:txBody>
      </p:sp>
    </p:spTree>
    <p:extLst>
      <p:ext uri="{BB962C8B-B14F-4D97-AF65-F5344CB8AC3E}">
        <p14:creationId xmlns:p14="http://schemas.microsoft.com/office/powerpoint/2010/main" val="1796666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Projects submitted by the FCMP can be up to $6M each, while projects submitted by the NERRs can be up to $4M each.</a:t>
            </a:r>
          </a:p>
        </p:txBody>
      </p:sp>
      <p:sp>
        <p:nvSpPr>
          <p:cNvPr id="4" name="Slide Number Placeholder 3"/>
          <p:cNvSpPr>
            <a:spLocks noGrp="1"/>
          </p:cNvSpPr>
          <p:nvPr>
            <p:ph type="sldNum" sz="quarter" idx="5"/>
          </p:nvPr>
        </p:nvSpPr>
        <p:spPr/>
        <p:txBody>
          <a:bodyPr/>
          <a:lstStyle/>
          <a:p>
            <a:fld id="{15C0037F-36F3-4873-95B9-8A70772F76CA}" type="slidenum">
              <a:rPr lang="en-US" smtClean="0"/>
              <a:t>13</a:t>
            </a:fld>
            <a:endParaRPr lang="en-US"/>
          </a:p>
        </p:txBody>
      </p:sp>
    </p:spTree>
    <p:extLst>
      <p:ext uri="{BB962C8B-B14F-4D97-AF65-F5344CB8AC3E}">
        <p14:creationId xmlns:p14="http://schemas.microsoft.com/office/powerpoint/2010/main" val="364125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Projects submitted by the FCMP can be up to $6M each, while projects submitted by the NERRs can be up to $4M each.</a:t>
            </a:r>
          </a:p>
        </p:txBody>
      </p:sp>
      <p:sp>
        <p:nvSpPr>
          <p:cNvPr id="4" name="Slide Number Placeholder 3"/>
          <p:cNvSpPr>
            <a:spLocks noGrp="1"/>
          </p:cNvSpPr>
          <p:nvPr>
            <p:ph type="sldNum" sz="quarter" idx="5"/>
          </p:nvPr>
        </p:nvSpPr>
        <p:spPr/>
        <p:txBody>
          <a:bodyPr/>
          <a:lstStyle/>
          <a:p>
            <a:fld id="{15C0037F-36F3-4873-95B9-8A70772F76CA}" type="slidenum">
              <a:rPr lang="en-US" smtClean="0"/>
              <a:t>14</a:t>
            </a:fld>
            <a:endParaRPr lang="en-US"/>
          </a:p>
        </p:txBody>
      </p:sp>
    </p:spTree>
    <p:extLst>
      <p:ext uri="{BB962C8B-B14F-4D97-AF65-F5344CB8AC3E}">
        <p14:creationId xmlns:p14="http://schemas.microsoft.com/office/powerpoint/2010/main" val="2524802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work with interested parties on project ideas and if selected for submission, will coordinate on drafting the letter of interest. FCMP staff capacity is limited, and we would prefer projects from partners who are eligible and willing to be award recipients.</a:t>
            </a:r>
          </a:p>
        </p:txBody>
      </p:sp>
      <p:sp>
        <p:nvSpPr>
          <p:cNvPr id="4" name="Slide Number Placeholder 3"/>
          <p:cNvSpPr>
            <a:spLocks noGrp="1"/>
          </p:cNvSpPr>
          <p:nvPr>
            <p:ph type="sldNum" sz="quarter" idx="5"/>
          </p:nvPr>
        </p:nvSpPr>
        <p:spPr/>
        <p:txBody>
          <a:bodyPr/>
          <a:lstStyle/>
          <a:p>
            <a:fld id="{15C0037F-36F3-4873-95B9-8A70772F76CA}" type="slidenum">
              <a:rPr lang="en-US" smtClean="0"/>
              <a:t>15</a:t>
            </a:fld>
            <a:endParaRPr lang="en-US"/>
          </a:p>
        </p:txBody>
      </p:sp>
    </p:spTree>
    <p:extLst>
      <p:ext uri="{BB962C8B-B14F-4D97-AF65-F5344CB8AC3E}">
        <p14:creationId xmlns:p14="http://schemas.microsoft.com/office/powerpoint/2010/main" val="3580328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0037F-36F3-4873-95B9-8A70772F76CA}" type="slidenum">
              <a:rPr lang="en-US" smtClean="0"/>
              <a:t>16</a:t>
            </a:fld>
            <a:endParaRPr lang="en-US"/>
          </a:p>
        </p:txBody>
      </p:sp>
    </p:spTree>
    <p:extLst>
      <p:ext uri="{BB962C8B-B14F-4D97-AF65-F5344CB8AC3E}">
        <p14:creationId xmlns:p14="http://schemas.microsoft.com/office/powerpoint/2010/main" val="131329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0037F-36F3-4873-95B9-8A70772F76CA}" type="slidenum">
              <a:rPr lang="en-US" smtClean="0"/>
              <a:t>2</a:t>
            </a:fld>
            <a:endParaRPr lang="en-US"/>
          </a:p>
        </p:txBody>
      </p:sp>
    </p:spTree>
    <p:extLst>
      <p:ext uri="{BB962C8B-B14F-4D97-AF65-F5344CB8AC3E}">
        <p14:creationId xmlns:p14="http://schemas.microsoft.com/office/powerpoint/2010/main" val="3907856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0037F-36F3-4873-95B9-8A70772F76CA}" type="slidenum">
              <a:rPr lang="en-US" smtClean="0"/>
              <a:t>3</a:t>
            </a:fld>
            <a:endParaRPr lang="en-US"/>
          </a:p>
        </p:txBody>
      </p:sp>
    </p:spTree>
    <p:extLst>
      <p:ext uri="{BB962C8B-B14F-4D97-AF65-F5344CB8AC3E}">
        <p14:creationId xmlns:p14="http://schemas.microsoft.com/office/powerpoint/2010/main" val="1712679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NOTES:</a:t>
            </a:r>
            <a:r>
              <a:rPr lang="en-US" b="1" dirty="0"/>
              <a:t> Coastal element</a:t>
            </a:r>
            <a:r>
              <a:rPr lang="en-US" dirty="0"/>
              <a:t>: shall set forth the principles, standards, and strategies that guide the local government’s decisions and program implementation with respect to protecting human life against the effects of natural disasters; limiting public expenditures that subsidize development in high-hazard areas; maintaining, restoring, and enhancing the overall quality of the coastal zone environment; and assessing development and infrastructure impacts associated with redevelopment, hazard mitigation and financial assurances regarding public facilities maintenance, and necessary adopted regulatory and management techniques. </a:t>
            </a:r>
            <a:r>
              <a:rPr lang="en-US" i="1" dirty="0"/>
              <a:t>(paraphrased from statute)</a:t>
            </a:r>
          </a:p>
        </p:txBody>
      </p:sp>
      <p:sp>
        <p:nvSpPr>
          <p:cNvPr id="4" name="Slide Number Placeholder 3"/>
          <p:cNvSpPr>
            <a:spLocks noGrp="1"/>
          </p:cNvSpPr>
          <p:nvPr>
            <p:ph type="sldNum" sz="quarter" idx="5"/>
          </p:nvPr>
        </p:nvSpPr>
        <p:spPr/>
        <p:txBody>
          <a:bodyPr/>
          <a:lstStyle/>
          <a:p>
            <a:fld id="{15C0037F-36F3-4873-95B9-8A70772F76CA}" type="slidenum">
              <a:rPr lang="en-US" smtClean="0"/>
              <a:t>4</a:t>
            </a:fld>
            <a:endParaRPr lang="en-US"/>
          </a:p>
        </p:txBody>
      </p:sp>
    </p:spTree>
    <p:extLst>
      <p:ext uri="{BB962C8B-B14F-4D97-AF65-F5344CB8AC3E}">
        <p14:creationId xmlns:p14="http://schemas.microsoft.com/office/powerpoint/2010/main" val="424566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Resilient communities</a:t>
            </a:r>
            <a:r>
              <a:rPr lang="en-US" dirty="0"/>
              <a:t>: help coastal communities prepare for and respond to the effects of climate change and natural hazard events and disasters. Project examples include vulnerability analyses and risk assessments; developing post-disaster redevelopment plans and business continuity plans; developing climate change adaptation strategies for incorporation in local comprehensive plans or ordinances; developing policies, guidance, and best management practices related to resiliency; restoring and preserving coastal wetlands and shorelines for coastal hazard mitigation and developing energy efficiency and alternative energy strategies.</a:t>
            </a:r>
          </a:p>
          <a:p>
            <a:r>
              <a:rPr lang="en-US" b="1" dirty="0"/>
              <a:t>Public Access to Coastal Resources:</a:t>
            </a:r>
            <a:r>
              <a:rPr lang="en-US" b="0" dirty="0"/>
              <a:t> to help communities identify and improve public access to cultural, historical, and natural areas while protecting resources from overuse and damage. Project examples include planning for and construction of small-scale projects such as fishing piers, dune crossovers, boardwalks, observation decks, canoe/kayak, and sailboat launches; or natural shoreline restoration; invasive exotic plant removal; waterfront park improvements; or development of recreational surface water use plans.</a:t>
            </a:r>
          </a:p>
          <a:p>
            <a:r>
              <a:rPr lang="en-US" b="1" dirty="0"/>
              <a:t>Coastal Resource Stewardship</a:t>
            </a:r>
            <a:r>
              <a:rPr lang="en-US" b="0" dirty="0"/>
              <a:t>: to promote stewardship and appreciation of fragile coastal resources through local involvement. Examples include dune and wetland restoration; invasive exotic plant removal; costal clean-ups, cultural resource protection; environmental awareness initiatives; coastal learning centers; and environmental education and field trips.    And</a:t>
            </a:r>
          </a:p>
          <a:p>
            <a:r>
              <a:rPr lang="en-US" b="1" dirty="0"/>
              <a:t>Working Waterfronts:</a:t>
            </a:r>
            <a:r>
              <a:rPr lang="en-US" b="0" dirty="0"/>
              <a:t> to assist communities with waterfront revitalization by supporting projects that enhance and sustain traditional waterfront communities while addressing public access, resource protection, and hazard mitigation issues. Project examples include constructing boat ramps, waterside boardwalks, kiosks and fish cleaning stations, and restoring shorelines or implementation other measures that help waterfront communities mitigate the effects of natural hazards.</a:t>
            </a:r>
            <a:endParaRPr lang="en-US" b="1" dirty="0"/>
          </a:p>
          <a:p>
            <a:endParaRPr lang="en-US" b="1" dirty="0"/>
          </a:p>
        </p:txBody>
      </p:sp>
      <p:sp>
        <p:nvSpPr>
          <p:cNvPr id="4" name="Slide Number Placeholder 3"/>
          <p:cNvSpPr>
            <a:spLocks noGrp="1"/>
          </p:cNvSpPr>
          <p:nvPr>
            <p:ph type="sldNum" sz="quarter" idx="5"/>
          </p:nvPr>
        </p:nvSpPr>
        <p:spPr/>
        <p:txBody>
          <a:bodyPr/>
          <a:lstStyle/>
          <a:p>
            <a:fld id="{15C0037F-36F3-4873-95B9-8A70772F76CA}" type="slidenum">
              <a:rPr lang="en-US" smtClean="0"/>
              <a:t>5</a:t>
            </a:fld>
            <a:endParaRPr lang="en-US"/>
          </a:p>
        </p:txBody>
      </p:sp>
    </p:spTree>
    <p:extLst>
      <p:ext uri="{BB962C8B-B14F-4D97-AF65-F5344CB8AC3E}">
        <p14:creationId xmlns:p14="http://schemas.microsoft.com/office/powerpoint/2010/main" val="386527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5C0037F-36F3-4873-95B9-8A70772F76CA}" type="slidenum">
              <a:rPr lang="en-US" smtClean="0"/>
              <a:t>6</a:t>
            </a:fld>
            <a:endParaRPr lang="en-US"/>
          </a:p>
        </p:txBody>
      </p:sp>
    </p:spTree>
    <p:extLst>
      <p:ext uri="{BB962C8B-B14F-4D97-AF65-F5344CB8AC3E}">
        <p14:creationId xmlns:p14="http://schemas.microsoft.com/office/powerpoint/2010/main" val="2871591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0037F-36F3-4873-95B9-8A70772F76CA}" type="slidenum">
              <a:rPr lang="en-US" smtClean="0"/>
              <a:t>7</a:t>
            </a:fld>
            <a:endParaRPr lang="en-US"/>
          </a:p>
        </p:txBody>
      </p:sp>
    </p:spTree>
    <p:extLst>
      <p:ext uri="{BB962C8B-B14F-4D97-AF65-F5344CB8AC3E}">
        <p14:creationId xmlns:p14="http://schemas.microsoft.com/office/powerpoint/2010/main" val="2374065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that we will go over the application form in detail after the presentation for technical questions.</a:t>
            </a:r>
          </a:p>
        </p:txBody>
      </p:sp>
      <p:sp>
        <p:nvSpPr>
          <p:cNvPr id="4" name="Slide Number Placeholder 3"/>
          <p:cNvSpPr>
            <a:spLocks noGrp="1"/>
          </p:cNvSpPr>
          <p:nvPr>
            <p:ph type="sldNum" sz="quarter" idx="5"/>
          </p:nvPr>
        </p:nvSpPr>
        <p:spPr/>
        <p:txBody>
          <a:bodyPr/>
          <a:lstStyle/>
          <a:p>
            <a:fld id="{15C0037F-36F3-4873-95B9-8A70772F76CA}" type="slidenum">
              <a:rPr lang="en-US" smtClean="0"/>
              <a:t>8</a:t>
            </a:fld>
            <a:endParaRPr lang="en-US"/>
          </a:p>
        </p:txBody>
      </p:sp>
    </p:spTree>
    <p:extLst>
      <p:ext uri="{BB962C8B-B14F-4D97-AF65-F5344CB8AC3E}">
        <p14:creationId xmlns:p14="http://schemas.microsoft.com/office/powerpoint/2010/main" val="3963109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0037F-36F3-4873-95B9-8A70772F76CA}" type="slidenum">
              <a:rPr lang="en-US" smtClean="0"/>
              <a:t>9</a:t>
            </a:fld>
            <a:endParaRPr lang="en-US"/>
          </a:p>
        </p:txBody>
      </p:sp>
    </p:spTree>
    <p:extLst>
      <p:ext uri="{BB962C8B-B14F-4D97-AF65-F5344CB8AC3E}">
        <p14:creationId xmlns:p14="http://schemas.microsoft.com/office/powerpoint/2010/main" val="279692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F7D959B-2B3F-45E1-9911-515445A8F33B}"/>
              </a:ext>
            </a:extLst>
          </p:cNvPr>
          <p:cNvSpPr>
            <a:spLocks noGrp="1"/>
          </p:cNvSpPr>
          <p:nvPr>
            <p:ph type="dt" sz="half" idx="10"/>
          </p:nvPr>
        </p:nvSpPr>
        <p:spPr/>
        <p:txBody>
          <a:bodyPr/>
          <a:lstStyle/>
          <a:p>
            <a:fld id="{1CD9CDE6-31A0-471B-AE0E-C20029E1B60B}" type="datetimeFigureOut">
              <a:rPr lang="en-US" smtClean="0"/>
              <a:t>6/14/2023</a:t>
            </a:fld>
            <a:endParaRPr lang="en-US"/>
          </a:p>
        </p:txBody>
      </p:sp>
      <p:sp>
        <p:nvSpPr>
          <p:cNvPr id="6" name="Slide Number Placeholder 5">
            <a:extLst>
              <a:ext uri="{FF2B5EF4-FFF2-40B4-BE49-F238E27FC236}">
                <a16:creationId xmlns:a16="http://schemas.microsoft.com/office/drawing/2014/main" id="{7BEBF531-E3B2-4652-855F-CD918F1CB739}"/>
              </a:ext>
            </a:extLst>
          </p:cNvPr>
          <p:cNvSpPr>
            <a:spLocks noGrp="1"/>
          </p:cNvSpPr>
          <p:nvPr>
            <p:ph type="sldNum" sz="quarter" idx="12"/>
          </p:nvPr>
        </p:nvSpPr>
        <p:spPr/>
        <p:txBody>
          <a:bodyPr/>
          <a:lstStyle/>
          <a:p>
            <a:fld id="{DA2526D3-0003-4536-AEF3-366BD8ACAC60}" type="slidenum">
              <a:rPr lang="en-US" smtClean="0"/>
              <a:t>‹#›</a:t>
            </a:fld>
            <a:endParaRPr lang="en-US"/>
          </a:p>
        </p:txBody>
      </p:sp>
      <p:sp>
        <p:nvSpPr>
          <p:cNvPr id="7" name="Title Placeholder 1">
            <a:extLst>
              <a:ext uri="{FF2B5EF4-FFF2-40B4-BE49-F238E27FC236}">
                <a16:creationId xmlns:a16="http://schemas.microsoft.com/office/drawing/2014/main" id="{5CBD16A3-0C0B-4B42-B40D-D64A9167B734}"/>
              </a:ext>
            </a:extLst>
          </p:cNvPr>
          <p:cNvSpPr>
            <a:spLocks noGrp="1"/>
          </p:cNvSpPr>
          <p:nvPr>
            <p:ph type="title"/>
          </p:nvPr>
        </p:nvSpPr>
        <p:spPr>
          <a:xfrm>
            <a:off x="1543051" y="18255"/>
            <a:ext cx="10648949" cy="1120263"/>
          </a:xfrm>
          <a:prstGeom prst="rect">
            <a:avLst/>
          </a:prstGeom>
        </p:spPr>
        <p:txBody>
          <a:bodyPr vert="horz" lIns="91440" tIns="45720" rIns="91440" bIns="45720" rtlCol="0" anchor="ctr">
            <a:noAutofit/>
          </a:bodyPr>
          <a:lstStyle/>
          <a:p>
            <a:r>
              <a:rPr lang="en-US" dirty="0"/>
              <a:t>Click to Edit Master Title Style</a:t>
            </a:r>
          </a:p>
        </p:txBody>
      </p:sp>
      <p:sp>
        <p:nvSpPr>
          <p:cNvPr id="8" name="Subtitle 2">
            <a:extLst>
              <a:ext uri="{FF2B5EF4-FFF2-40B4-BE49-F238E27FC236}">
                <a16:creationId xmlns:a16="http://schemas.microsoft.com/office/drawing/2014/main" id="{2ED36884-BD8E-49AD-B546-C69B684B4888}"/>
              </a:ext>
            </a:extLst>
          </p:cNvPr>
          <p:cNvSpPr>
            <a:spLocks noGrp="1"/>
          </p:cNvSpPr>
          <p:nvPr>
            <p:ph type="subTitle" idx="1"/>
          </p:nvPr>
        </p:nvSpPr>
        <p:spPr>
          <a:xfrm>
            <a:off x="629727" y="2047648"/>
            <a:ext cx="10187797" cy="3454072"/>
          </a:xfrm>
          <a:prstGeom prst="rect">
            <a:avLst/>
          </a:prstGeom>
        </p:spPr>
        <p:txBody>
          <a:bodyPr>
            <a:noAutofit/>
          </a:bodyPr>
          <a:lstStyle>
            <a:lvl1pPr marL="0" indent="0" algn="l">
              <a:buNone/>
              <a:defRPr sz="2400">
                <a:solidFill>
                  <a:schemeClr val="tx2"/>
                </a:solidFill>
                <a:latin typeface="Franklin Gothic Medium Cond" panose="020B06060304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8219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F7D959B-2B3F-45E1-9911-515445A8F33B}"/>
              </a:ext>
            </a:extLst>
          </p:cNvPr>
          <p:cNvSpPr>
            <a:spLocks noGrp="1"/>
          </p:cNvSpPr>
          <p:nvPr>
            <p:ph type="dt" sz="half" idx="10"/>
          </p:nvPr>
        </p:nvSpPr>
        <p:spPr/>
        <p:txBody>
          <a:bodyPr/>
          <a:lstStyle/>
          <a:p>
            <a:fld id="{1CD9CDE6-31A0-471B-AE0E-C20029E1B60B}" type="datetimeFigureOut">
              <a:rPr lang="en-US" smtClean="0"/>
              <a:t>6/14/2023</a:t>
            </a:fld>
            <a:endParaRPr lang="en-US"/>
          </a:p>
        </p:txBody>
      </p:sp>
      <p:sp>
        <p:nvSpPr>
          <p:cNvPr id="6" name="Slide Number Placeholder 5">
            <a:extLst>
              <a:ext uri="{FF2B5EF4-FFF2-40B4-BE49-F238E27FC236}">
                <a16:creationId xmlns:a16="http://schemas.microsoft.com/office/drawing/2014/main" id="{7BEBF531-E3B2-4652-855F-CD918F1CB739}"/>
              </a:ext>
            </a:extLst>
          </p:cNvPr>
          <p:cNvSpPr>
            <a:spLocks noGrp="1"/>
          </p:cNvSpPr>
          <p:nvPr>
            <p:ph type="sldNum" sz="quarter" idx="12"/>
          </p:nvPr>
        </p:nvSpPr>
        <p:spPr/>
        <p:txBody>
          <a:bodyPr/>
          <a:lstStyle/>
          <a:p>
            <a:fld id="{DA2526D3-0003-4536-AEF3-366BD8ACAC60}" type="slidenum">
              <a:rPr lang="en-US" smtClean="0"/>
              <a:t>‹#›</a:t>
            </a:fld>
            <a:endParaRPr lang="en-US"/>
          </a:p>
        </p:txBody>
      </p:sp>
      <p:sp>
        <p:nvSpPr>
          <p:cNvPr id="7" name="Title Placeholder 1">
            <a:extLst>
              <a:ext uri="{FF2B5EF4-FFF2-40B4-BE49-F238E27FC236}">
                <a16:creationId xmlns:a16="http://schemas.microsoft.com/office/drawing/2014/main" id="{42682E86-EEDD-4167-8483-BCE2E246B1C8}"/>
              </a:ext>
            </a:extLst>
          </p:cNvPr>
          <p:cNvSpPr>
            <a:spLocks noGrp="1"/>
          </p:cNvSpPr>
          <p:nvPr>
            <p:ph type="title"/>
          </p:nvPr>
        </p:nvSpPr>
        <p:spPr>
          <a:xfrm>
            <a:off x="1543051" y="18255"/>
            <a:ext cx="10648949" cy="1120263"/>
          </a:xfrm>
          <a:prstGeom prst="rect">
            <a:avLst/>
          </a:prstGeom>
        </p:spPr>
        <p:txBody>
          <a:bodyPr vert="horz" lIns="91440" tIns="45720" rIns="91440" bIns="45720" rtlCol="0" anchor="ctr">
            <a:noAutofit/>
          </a:bodyPr>
          <a:lstStyle>
            <a:lvl1pPr>
              <a:defRPr sz="5400"/>
            </a:lvl1pPr>
          </a:lstStyle>
          <a:p>
            <a:r>
              <a:rPr lang="en-US" dirty="0"/>
              <a:t>Click to Edit Master Title Style</a:t>
            </a:r>
          </a:p>
        </p:txBody>
      </p:sp>
      <p:sp>
        <p:nvSpPr>
          <p:cNvPr id="9" name="Subtitle 2">
            <a:extLst>
              <a:ext uri="{FF2B5EF4-FFF2-40B4-BE49-F238E27FC236}">
                <a16:creationId xmlns:a16="http://schemas.microsoft.com/office/drawing/2014/main" id="{40AB6BB9-E7BC-4B8E-8F9B-9B4FDAF7E87E}"/>
              </a:ext>
            </a:extLst>
          </p:cNvPr>
          <p:cNvSpPr>
            <a:spLocks noGrp="1"/>
          </p:cNvSpPr>
          <p:nvPr>
            <p:ph type="subTitle" idx="1"/>
          </p:nvPr>
        </p:nvSpPr>
        <p:spPr>
          <a:xfrm>
            <a:off x="1543051" y="1064237"/>
            <a:ext cx="7910424" cy="454012"/>
          </a:xfrm>
          <a:prstGeom prst="rect">
            <a:avLst/>
          </a:prstGeom>
        </p:spPr>
        <p:txBody>
          <a:bodyPr>
            <a:noAutofit/>
          </a:bodyPr>
          <a:lstStyle>
            <a:lvl1pPr marL="0" indent="0" algn="l">
              <a:buNone/>
              <a:defRPr sz="2400" i="1">
                <a:solidFill>
                  <a:schemeClr val="accent4"/>
                </a:solidFill>
                <a:latin typeface="Franklin Gothic Medium Cond" panose="020B06060304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Subtitle 2">
            <a:extLst>
              <a:ext uri="{FF2B5EF4-FFF2-40B4-BE49-F238E27FC236}">
                <a16:creationId xmlns:a16="http://schemas.microsoft.com/office/drawing/2014/main" id="{CC0CD3E6-BCE6-436F-885D-E895A4033C5C}"/>
              </a:ext>
            </a:extLst>
          </p:cNvPr>
          <p:cNvSpPr txBox="1">
            <a:spLocks/>
          </p:cNvSpPr>
          <p:nvPr userDrawn="1"/>
        </p:nvSpPr>
        <p:spPr>
          <a:xfrm>
            <a:off x="629727" y="2047648"/>
            <a:ext cx="10187797" cy="345407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Franklin Gothic Medium Cond" panose="020B06060304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Medium Cond" panose="020B06060304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Medium Cond" panose="020B06060304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Medium Cond" panose="020B06060304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Medium Cond" panose="020B06060304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Click to edit Master subtitle style</a:t>
            </a:r>
            <a:endParaRPr lang="en-US" dirty="0"/>
          </a:p>
        </p:txBody>
      </p:sp>
    </p:spTree>
    <p:extLst>
      <p:ext uri="{BB962C8B-B14F-4D97-AF65-F5344CB8AC3E}">
        <p14:creationId xmlns:p14="http://schemas.microsoft.com/office/powerpoint/2010/main" val="36886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CD9676-B4D2-4A9D-B0BF-C3A1D58E5D42}"/>
              </a:ext>
            </a:extLst>
          </p:cNvPr>
          <p:cNvSpPr>
            <a:spLocks noGrp="1"/>
          </p:cNvSpPr>
          <p:nvPr>
            <p:ph type="dt" sz="half" idx="10"/>
          </p:nvPr>
        </p:nvSpPr>
        <p:spPr/>
        <p:txBody>
          <a:bodyPr/>
          <a:lstStyle/>
          <a:p>
            <a:fld id="{1CD9CDE6-31A0-471B-AE0E-C20029E1B60B}" type="datetimeFigureOut">
              <a:rPr lang="en-US" smtClean="0"/>
              <a:t>6/14/2023</a:t>
            </a:fld>
            <a:endParaRPr lang="en-US"/>
          </a:p>
        </p:txBody>
      </p:sp>
      <p:sp>
        <p:nvSpPr>
          <p:cNvPr id="6" name="Slide Number Placeholder 5">
            <a:extLst>
              <a:ext uri="{FF2B5EF4-FFF2-40B4-BE49-F238E27FC236}">
                <a16:creationId xmlns:a16="http://schemas.microsoft.com/office/drawing/2014/main" id="{79F99E22-815E-42BD-8099-513884D69F18}"/>
              </a:ext>
            </a:extLst>
          </p:cNvPr>
          <p:cNvSpPr>
            <a:spLocks noGrp="1"/>
          </p:cNvSpPr>
          <p:nvPr>
            <p:ph type="sldNum" sz="quarter" idx="12"/>
          </p:nvPr>
        </p:nvSpPr>
        <p:spPr/>
        <p:txBody>
          <a:bodyPr/>
          <a:lstStyle/>
          <a:p>
            <a:fld id="{DA2526D3-0003-4536-AEF3-366BD8ACAC60}" type="slidenum">
              <a:rPr lang="en-US" smtClean="0"/>
              <a:t>‹#›</a:t>
            </a:fld>
            <a:endParaRPr lang="en-US"/>
          </a:p>
        </p:txBody>
      </p:sp>
      <p:sp>
        <p:nvSpPr>
          <p:cNvPr id="11" name="Rectangle 10">
            <a:extLst>
              <a:ext uri="{FF2B5EF4-FFF2-40B4-BE49-F238E27FC236}">
                <a16:creationId xmlns:a16="http://schemas.microsoft.com/office/drawing/2014/main" id="{DF29C862-0968-4253-91E1-5DC133BDA66A}"/>
              </a:ext>
            </a:extLst>
          </p:cNvPr>
          <p:cNvSpPr/>
          <p:nvPr userDrawn="1"/>
        </p:nvSpPr>
        <p:spPr>
          <a:xfrm>
            <a:off x="-214223" y="2445673"/>
            <a:ext cx="12620446" cy="7921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itle 1">
            <a:extLst>
              <a:ext uri="{FF2B5EF4-FFF2-40B4-BE49-F238E27FC236}">
                <a16:creationId xmlns:a16="http://schemas.microsoft.com/office/drawing/2014/main" id="{386EBCDD-D3D2-475D-9A28-F91B1FAFD1B0}"/>
              </a:ext>
            </a:extLst>
          </p:cNvPr>
          <p:cNvSpPr>
            <a:spLocks noGrp="1"/>
          </p:cNvSpPr>
          <p:nvPr>
            <p:ph type="title"/>
          </p:nvPr>
        </p:nvSpPr>
        <p:spPr>
          <a:xfrm>
            <a:off x="21216" y="2445674"/>
            <a:ext cx="12170784" cy="792163"/>
          </a:xfrm>
          <a:prstGeom prst="rect">
            <a:avLst/>
          </a:prstGeom>
        </p:spPr>
        <p:txBody>
          <a:bodyPr/>
          <a:lstStyle>
            <a:lvl1pPr algn="ctr">
              <a:defRPr>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247666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71A9BB-C49F-4841-B975-A743889062D0}"/>
              </a:ext>
            </a:extLst>
          </p:cNvPr>
          <p:cNvSpPr>
            <a:spLocks noGrp="1"/>
          </p:cNvSpPr>
          <p:nvPr>
            <p:ph type="dt" sz="half" idx="10"/>
          </p:nvPr>
        </p:nvSpPr>
        <p:spPr/>
        <p:txBody>
          <a:bodyPr/>
          <a:lstStyle/>
          <a:p>
            <a:fld id="{1CD9CDE6-31A0-471B-AE0E-C20029E1B60B}" type="datetimeFigureOut">
              <a:rPr lang="en-US" smtClean="0"/>
              <a:t>6/14/2023</a:t>
            </a:fld>
            <a:endParaRPr lang="en-US"/>
          </a:p>
        </p:txBody>
      </p:sp>
      <p:sp>
        <p:nvSpPr>
          <p:cNvPr id="5" name="Slide Number Placeholder 4">
            <a:extLst>
              <a:ext uri="{FF2B5EF4-FFF2-40B4-BE49-F238E27FC236}">
                <a16:creationId xmlns:a16="http://schemas.microsoft.com/office/drawing/2014/main" id="{E56417D2-F101-47B1-AA90-D3126242DEF2}"/>
              </a:ext>
            </a:extLst>
          </p:cNvPr>
          <p:cNvSpPr>
            <a:spLocks noGrp="1"/>
          </p:cNvSpPr>
          <p:nvPr>
            <p:ph type="sldNum" sz="quarter" idx="12"/>
          </p:nvPr>
        </p:nvSpPr>
        <p:spPr/>
        <p:txBody>
          <a:bodyPr/>
          <a:lstStyle/>
          <a:p>
            <a:fld id="{DA2526D3-0003-4536-AEF3-366BD8ACAC60}" type="slidenum">
              <a:rPr lang="en-US" smtClean="0"/>
              <a:t>‹#›</a:t>
            </a:fld>
            <a:endParaRPr lang="en-US"/>
          </a:p>
        </p:txBody>
      </p:sp>
      <p:sp>
        <p:nvSpPr>
          <p:cNvPr id="8" name="Rectangle 7">
            <a:extLst>
              <a:ext uri="{FF2B5EF4-FFF2-40B4-BE49-F238E27FC236}">
                <a16:creationId xmlns:a16="http://schemas.microsoft.com/office/drawing/2014/main" id="{0F6793F1-3645-45FD-92D8-7F7137853C5C}"/>
              </a:ext>
              <a:ext uri="{C183D7F6-B498-43B3-948B-1728B52AA6E4}">
                <adec:decorative xmlns:adec="http://schemas.microsoft.com/office/drawing/2017/decorative" val="1"/>
              </a:ext>
            </a:extLst>
          </p:cNvPr>
          <p:cNvSpPr/>
          <p:nvPr userDrawn="1"/>
        </p:nvSpPr>
        <p:spPr>
          <a:xfrm>
            <a:off x="4267200" y="2008188"/>
            <a:ext cx="3667125" cy="3470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B20553EF-C6A6-4E66-BA83-3534D356D770}"/>
              </a:ext>
              <a:ext uri="{C183D7F6-B498-43B3-948B-1728B52AA6E4}">
                <adec:decorative xmlns:adec="http://schemas.microsoft.com/office/drawing/2017/decorative" val="1"/>
              </a:ext>
            </a:extLst>
          </p:cNvPr>
          <p:cNvSpPr/>
          <p:nvPr/>
        </p:nvSpPr>
        <p:spPr bwMode="auto">
          <a:xfrm>
            <a:off x="4265613" y="4014788"/>
            <a:ext cx="3668712" cy="1943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31">
            <a:extLst>
              <a:ext uri="{FF2B5EF4-FFF2-40B4-BE49-F238E27FC236}">
                <a16:creationId xmlns:a16="http://schemas.microsoft.com/office/drawing/2014/main" id="{1A8E12D8-29BE-4FE9-B1EC-E4436938B533}"/>
              </a:ext>
            </a:extLst>
          </p:cNvPr>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5361548" y="2252371"/>
            <a:ext cx="1468904" cy="146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276977C7-00D8-4DF6-AFDE-8D27D61EC402}"/>
              </a:ext>
            </a:extLst>
          </p:cNvPr>
          <p:cNvSpPr txBox="1">
            <a:spLocks noChangeArrowheads="1"/>
          </p:cNvSpPr>
          <p:nvPr/>
        </p:nvSpPr>
        <p:spPr bwMode="auto">
          <a:xfrm>
            <a:off x="4251326" y="4964113"/>
            <a:ext cx="36687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Franklin Gothic Medium Cond" panose="020B06060304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Franklin Gothic Medium Cond" panose="020B06060304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Franklin Gothic Medium Cond" panose="020B06060304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9pPr>
          </a:lstStyle>
          <a:p>
            <a:pPr algn="ctr" eaLnBrk="1" hangingPunct="1">
              <a:lnSpc>
                <a:spcPct val="100000"/>
              </a:lnSpc>
              <a:spcBef>
                <a:spcPts val="600"/>
              </a:spcBef>
              <a:spcAft>
                <a:spcPts val="600"/>
              </a:spcAft>
              <a:buFontTx/>
              <a:buNone/>
            </a:pPr>
            <a:r>
              <a:rPr lang="en-US" altLang="en-US" sz="2500" b="0" dirty="0">
                <a:solidFill>
                  <a:schemeClr val="bg2"/>
                </a:solidFill>
                <a:latin typeface="Franklin Gothic Medium Cond" panose="020B0606030402020204" pitchFamily="34" charset="0"/>
                <a:ea typeface="League Gothic" panose="00000500000000000000" pitchFamily="50" charset="0"/>
                <a:cs typeface="League Gothic" panose="00000500000000000000" pitchFamily="50" charset="0"/>
              </a:rPr>
              <a:t>Information</a:t>
            </a:r>
          </a:p>
        </p:txBody>
      </p:sp>
      <p:sp>
        <p:nvSpPr>
          <p:cNvPr id="12" name="TextBox 21">
            <a:extLst>
              <a:ext uri="{FF2B5EF4-FFF2-40B4-BE49-F238E27FC236}">
                <a16:creationId xmlns:a16="http://schemas.microsoft.com/office/drawing/2014/main" id="{0C612B2C-6332-42E7-AB68-C39D4412FAAE}"/>
              </a:ext>
            </a:extLst>
          </p:cNvPr>
          <p:cNvSpPr txBox="1">
            <a:spLocks noChangeArrowheads="1"/>
          </p:cNvSpPr>
          <p:nvPr/>
        </p:nvSpPr>
        <p:spPr bwMode="auto">
          <a:xfrm>
            <a:off x="4251327" y="4102895"/>
            <a:ext cx="36687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Franklin Gothic Medium Cond" panose="020B06060304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Franklin Gothic Medium Cond" panose="020B06060304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Franklin Gothic Medium Cond" panose="020B06060304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9pPr>
          </a:lstStyle>
          <a:p>
            <a:pPr algn="ctr" eaLnBrk="1" hangingPunct="1">
              <a:lnSpc>
                <a:spcPct val="100000"/>
              </a:lnSpc>
              <a:spcBef>
                <a:spcPts val="600"/>
              </a:spcBef>
              <a:spcAft>
                <a:spcPts val="600"/>
              </a:spcAft>
              <a:buFontTx/>
              <a:buNone/>
            </a:pPr>
            <a:r>
              <a:rPr lang="en-US" altLang="en-US" sz="2500" b="0">
                <a:solidFill>
                  <a:schemeClr val="bg2"/>
                </a:solidFill>
                <a:latin typeface="Franklin Gothic Demi Cond" panose="020B0706030402020204" pitchFamily="34" charset="0"/>
                <a:ea typeface="League Gothic" panose="00000500000000000000" pitchFamily="50" charset="0"/>
                <a:cs typeface="League Gothic" panose="00000500000000000000" pitchFamily="50" charset="0"/>
              </a:rPr>
              <a:t>HEADER</a:t>
            </a:r>
          </a:p>
        </p:txBody>
      </p:sp>
      <p:sp>
        <p:nvSpPr>
          <p:cNvPr id="14" name="Rectangle 13">
            <a:extLst>
              <a:ext uri="{FF2B5EF4-FFF2-40B4-BE49-F238E27FC236}">
                <a16:creationId xmlns:a16="http://schemas.microsoft.com/office/drawing/2014/main" id="{08A50A67-44CB-466E-9FFF-57709028087F}"/>
              </a:ext>
              <a:ext uri="{C183D7F6-B498-43B3-948B-1728B52AA6E4}">
                <adec:decorative xmlns:adec="http://schemas.microsoft.com/office/drawing/2017/decorative" val="1"/>
              </a:ext>
            </a:extLst>
          </p:cNvPr>
          <p:cNvSpPr/>
          <p:nvPr userDrawn="1"/>
        </p:nvSpPr>
        <p:spPr>
          <a:xfrm>
            <a:off x="474663" y="2008188"/>
            <a:ext cx="3668712" cy="3470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C323F797-F92A-4772-9BB1-6E61990E95FB}"/>
              </a:ext>
            </a:extLst>
          </p:cNvPr>
          <p:cNvSpPr/>
          <p:nvPr userDrawn="1"/>
        </p:nvSpPr>
        <p:spPr bwMode="auto">
          <a:xfrm>
            <a:off x="474663" y="4014788"/>
            <a:ext cx="3668712" cy="1943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500" b="1">
              <a:latin typeface="Franklin Gothic Demi Cond" panose="020B0603020102020204" pitchFamily="34" charset="0"/>
            </a:endParaRPr>
          </a:p>
        </p:txBody>
      </p:sp>
      <p:sp>
        <p:nvSpPr>
          <p:cNvPr id="16" name="TextBox 18">
            <a:extLst>
              <a:ext uri="{FF2B5EF4-FFF2-40B4-BE49-F238E27FC236}">
                <a16:creationId xmlns:a16="http://schemas.microsoft.com/office/drawing/2014/main" id="{A7853A2E-D910-4802-9D32-9CC830C7AE45}"/>
              </a:ext>
            </a:extLst>
          </p:cNvPr>
          <p:cNvSpPr txBox="1">
            <a:spLocks noChangeArrowheads="1"/>
          </p:cNvSpPr>
          <p:nvPr userDrawn="1"/>
        </p:nvSpPr>
        <p:spPr bwMode="auto">
          <a:xfrm>
            <a:off x="474663" y="4906572"/>
            <a:ext cx="366871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Franklin Gothic Medium Cond" panose="020B06060304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Franklin Gothic Medium Cond" panose="020B06060304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Franklin Gothic Medium Cond" panose="020B06060304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9pPr>
          </a:lstStyle>
          <a:p>
            <a:pPr algn="ctr" eaLnBrk="1" hangingPunct="1">
              <a:lnSpc>
                <a:spcPct val="100000"/>
              </a:lnSpc>
              <a:spcBef>
                <a:spcPts val="600"/>
              </a:spcBef>
              <a:spcAft>
                <a:spcPts val="600"/>
              </a:spcAft>
              <a:buFontTx/>
              <a:buNone/>
            </a:pPr>
            <a:r>
              <a:rPr lang="en-US" altLang="en-US" sz="2500" b="0" dirty="0">
                <a:solidFill>
                  <a:schemeClr val="bg2"/>
                </a:solidFill>
                <a:latin typeface="Franklin Gothic Medium" panose="020B0603020102020204" pitchFamily="34" charset="0"/>
                <a:ea typeface="League Gothic" panose="00000500000000000000" pitchFamily="50" charset="0"/>
                <a:cs typeface="League Gothic" panose="00000500000000000000" pitchFamily="50" charset="0"/>
              </a:rPr>
              <a:t>Information</a:t>
            </a:r>
          </a:p>
        </p:txBody>
      </p:sp>
      <p:sp>
        <p:nvSpPr>
          <p:cNvPr id="17" name="TextBox 21">
            <a:extLst>
              <a:ext uri="{FF2B5EF4-FFF2-40B4-BE49-F238E27FC236}">
                <a16:creationId xmlns:a16="http://schemas.microsoft.com/office/drawing/2014/main" id="{01EFD362-FDA4-4416-97FC-EF086BCEC098}"/>
              </a:ext>
            </a:extLst>
          </p:cNvPr>
          <p:cNvSpPr txBox="1">
            <a:spLocks noChangeArrowheads="1"/>
          </p:cNvSpPr>
          <p:nvPr userDrawn="1"/>
        </p:nvSpPr>
        <p:spPr bwMode="auto">
          <a:xfrm>
            <a:off x="465137" y="4118340"/>
            <a:ext cx="366236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Franklin Gothic Medium Cond" panose="020B06060304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Franklin Gothic Medium Cond" panose="020B06060304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Franklin Gothic Medium Cond" panose="020B06060304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9pPr>
          </a:lstStyle>
          <a:p>
            <a:pPr algn="ctr" eaLnBrk="1" hangingPunct="1">
              <a:lnSpc>
                <a:spcPct val="100000"/>
              </a:lnSpc>
              <a:spcBef>
                <a:spcPts val="600"/>
              </a:spcBef>
              <a:spcAft>
                <a:spcPts val="600"/>
              </a:spcAft>
              <a:buFontTx/>
              <a:buNone/>
            </a:pPr>
            <a:r>
              <a:rPr lang="en-US" altLang="en-US" sz="2500" b="0" dirty="0">
                <a:solidFill>
                  <a:schemeClr val="bg2"/>
                </a:solidFill>
                <a:latin typeface="Franklin Gothic Demi Cond" panose="020B0706030402020204" pitchFamily="34" charset="0"/>
                <a:ea typeface="League Gothic" panose="00000500000000000000" pitchFamily="50" charset="0"/>
                <a:cs typeface="League Gothic" panose="00000500000000000000" pitchFamily="50" charset="0"/>
              </a:rPr>
              <a:t>HEADER</a:t>
            </a:r>
          </a:p>
        </p:txBody>
      </p:sp>
      <p:sp>
        <p:nvSpPr>
          <p:cNvPr id="18" name="Rectangle 2">
            <a:extLst>
              <a:ext uri="{FF2B5EF4-FFF2-40B4-BE49-F238E27FC236}">
                <a16:creationId xmlns:a16="http://schemas.microsoft.com/office/drawing/2014/main" id="{8FBC6976-0C8C-4661-A9F5-B968E1EEABBD}"/>
              </a:ext>
            </a:extLst>
          </p:cNvPr>
          <p:cNvSpPr>
            <a:spLocks noChangeArrowheads="1"/>
          </p:cNvSpPr>
          <p:nvPr userDrawn="1"/>
        </p:nvSpPr>
        <p:spPr bwMode="auto">
          <a:xfrm>
            <a:off x="2238522" y="5261741"/>
            <a:ext cx="18473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Franklin Gothic Medium Cond" panose="020B06060304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Franklin Gothic Medium Cond" panose="020B06060304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Franklin Gothic Medium Cond" panose="020B06060304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9pPr>
          </a:lstStyle>
          <a:p>
            <a:pPr algn="ctr" eaLnBrk="1" hangingPunct="1">
              <a:lnSpc>
                <a:spcPct val="100000"/>
              </a:lnSpc>
              <a:spcBef>
                <a:spcPts val="600"/>
              </a:spcBef>
              <a:spcAft>
                <a:spcPts val="600"/>
              </a:spcAft>
              <a:buFontTx/>
              <a:buNone/>
            </a:pPr>
            <a:endParaRPr lang="en-US" altLang="en-US" sz="2500" b="1">
              <a:solidFill>
                <a:schemeClr val="bg1"/>
              </a:solidFill>
              <a:latin typeface="Franklin Gothic Demi Cond" panose="020B0706030402020204" pitchFamily="34" charset="0"/>
              <a:ea typeface="League Gothic" panose="00000500000000000000" pitchFamily="50" charset="0"/>
              <a:cs typeface="League Gothic" panose="00000500000000000000" pitchFamily="50" charset="0"/>
            </a:endParaRPr>
          </a:p>
        </p:txBody>
      </p:sp>
      <p:sp>
        <p:nvSpPr>
          <p:cNvPr id="19" name="TextBox 1">
            <a:extLst>
              <a:ext uri="{FF2B5EF4-FFF2-40B4-BE49-F238E27FC236}">
                <a16:creationId xmlns:a16="http://schemas.microsoft.com/office/drawing/2014/main" id="{769F21ED-C901-4810-A5AA-AA4DA191CF91}"/>
              </a:ext>
            </a:extLst>
          </p:cNvPr>
          <p:cNvSpPr txBox="1">
            <a:spLocks noChangeArrowheads="1"/>
          </p:cNvSpPr>
          <p:nvPr userDrawn="1"/>
        </p:nvSpPr>
        <p:spPr bwMode="auto">
          <a:xfrm>
            <a:off x="755650" y="2239963"/>
            <a:ext cx="3144838"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Franklin Gothic Medium Cond" panose="020B06060304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Franklin Gothic Medium Cond" panose="020B06060304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Franklin Gothic Medium Cond" panose="020B06060304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9pPr>
          </a:lstStyle>
          <a:p>
            <a:pPr>
              <a:lnSpc>
                <a:spcPct val="100000"/>
              </a:lnSpc>
              <a:spcBef>
                <a:spcPct val="0"/>
              </a:spcBef>
              <a:buFontTx/>
              <a:buNone/>
            </a:pPr>
            <a:r>
              <a:rPr lang="en-US" altLang="en-US" sz="2500" b="0" dirty="0">
                <a:solidFill>
                  <a:schemeClr val="bg2"/>
                </a:solidFill>
                <a:latin typeface="Franklin Gothic Demi Cond" panose="020B0706030402020204" pitchFamily="34" charset="0"/>
              </a:rPr>
              <a:t>Icons or photos can be used to illustrate the information or header.</a:t>
            </a:r>
          </a:p>
        </p:txBody>
      </p:sp>
      <p:sp>
        <p:nvSpPr>
          <p:cNvPr id="22" name="Rectangle 21">
            <a:extLst>
              <a:ext uri="{FF2B5EF4-FFF2-40B4-BE49-F238E27FC236}">
                <a16:creationId xmlns:a16="http://schemas.microsoft.com/office/drawing/2014/main" id="{469AEBA8-C30D-46C8-87C7-761FA4550F3C}"/>
              </a:ext>
              <a:ext uri="{C183D7F6-B498-43B3-948B-1728B52AA6E4}">
                <adec:decorative xmlns:adec="http://schemas.microsoft.com/office/drawing/2017/decorative" val="1"/>
              </a:ext>
            </a:extLst>
          </p:cNvPr>
          <p:cNvSpPr/>
          <p:nvPr userDrawn="1"/>
        </p:nvSpPr>
        <p:spPr>
          <a:xfrm>
            <a:off x="8072437" y="2008188"/>
            <a:ext cx="3667125" cy="3470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Rectangle 22">
            <a:extLst>
              <a:ext uri="{FF2B5EF4-FFF2-40B4-BE49-F238E27FC236}">
                <a16:creationId xmlns:a16="http://schemas.microsoft.com/office/drawing/2014/main" id="{757B821B-2F88-44E9-9750-6087CDF9FBB3}"/>
              </a:ext>
              <a:ext uri="{C183D7F6-B498-43B3-948B-1728B52AA6E4}">
                <adec:decorative xmlns:adec="http://schemas.microsoft.com/office/drawing/2017/decorative" val="1"/>
              </a:ext>
            </a:extLst>
          </p:cNvPr>
          <p:cNvSpPr/>
          <p:nvPr userDrawn="1"/>
        </p:nvSpPr>
        <p:spPr bwMode="auto">
          <a:xfrm>
            <a:off x="8070850" y="4014788"/>
            <a:ext cx="3668712" cy="1943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TextBox 24">
            <a:extLst>
              <a:ext uri="{FF2B5EF4-FFF2-40B4-BE49-F238E27FC236}">
                <a16:creationId xmlns:a16="http://schemas.microsoft.com/office/drawing/2014/main" id="{BD63370F-897C-432D-B026-9BDAAAADDA96}"/>
              </a:ext>
            </a:extLst>
          </p:cNvPr>
          <p:cNvSpPr txBox="1">
            <a:spLocks noChangeArrowheads="1"/>
          </p:cNvSpPr>
          <p:nvPr userDrawn="1"/>
        </p:nvSpPr>
        <p:spPr bwMode="auto">
          <a:xfrm>
            <a:off x="8056563" y="4964113"/>
            <a:ext cx="36687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Franklin Gothic Medium Cond" panose="020B06060304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Franklin Gothic Medium Cond" panose="020B06060304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Franklin Gothic Medium Cond" panose="020B06060304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9pPr>
          </a:lstStyle>
          <a:p>
            <a:pPr algn="ctr" eaLnBrk="1" hangingPunct="1">
              <a:lnSpc>
                <a:spcPct val="100000"/>
              </a:lnSpc>
              <a:spcBef>
                <a:spcPts val="600"/>
              </a:spcBef>
              <a:spcAft>
                <a:spcPts val="600"/>
              </a:spcAft>
              <a:buFontTx/>
              <a:buNone/>
            </a:pPr>
            <a:r>
              <a:rPr lang="en-US" altLang="en-US" sz="2500" b="0" dirty="0">
                <a:solidFill>
                  <a:schemeClr val="bg2"/>
                </a:solidFill>
                <a:latin typeface="Franklin Gothic Medium Cond" panose="020B0606030402020204" pitchFamily="34" charset="0"/>
                <a:ea typeface="League Gothic" panose="00000500000000000000" pitchFamily="50" charset="0"/>
                <a:cs typeface="League Gothic" panose="00000500000000000000" pitchFamily="50" charset="0"/>
              </a:rPr>
              <a:t>Information</a:t>
            </a:r>
          </a:p>
        </p:txBody>
      </p:sp>
      <p:sp>
        <p:nvSpPr>
          <p:cNvPr id="26" name="TextBox 21">
            <a:extLst>
              <a:ext uri="{FF2B5EF4-FFF2-40B4-BE49-F238E27FC236}">
                <a16:creationId xmlns:a16="http://schemas.microsoft.com/office/drawing/2014/main" id="{9E8F950B-B755-4710-9320-325C2E521021}"/>
              </a:ext>
            </a:extLst>
          </p:cNvPr>
          <p:cNvSpPr txBox="1">
            <a:spLocks noChangeArrowheads="1"/>
          </p:cNvSpPr>
          <p:nvPr userDrawn="1"/>
        </p:nvSpPr>
        <p:spPr bwMode="auto">
          <a:xfrm>
            <a:off x="8056564" y="4102895"/>
            <a:ext cx="36687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Franklin Gothic Medium Cond" panose="020B06060304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Franklin Gothic Medium Cond" panose="020B06060304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Franklin Gothic Medium Cond" panose="020B06060304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9pPr>
          </a:lstStyle>
          <a:p>
            <a:pPr algn="ctr" eaLnBrk="1" hangingPunct="1">
              <a:lnSpc>
                <a:spcPct val="100000"/>
              </a:lnSpc>
              <a:spcBef>
                <a:spcPts val="600"/>
              </a:spcBef>
              <a:spcAft>
                <a:spcPts val="600"/>
              </a:spcAft>
              <a:buFontTx/>
              <a:buNone/>
            </a:pPr>
            <a:r>
              <a:rPr lang="en-US" altLang="en-US" sz="2500" b="0">
                <a:solidFill>
                  <a:schemeClr val="bg2"/>
                </a:solidFill>
                <a:latin typeface="Franklin Gothic Demi Cond" panose="020B0706030402020204" pitchFamily="34" charset="0"/>
                <a:ea typeface="League Gothic" panose="00000500000000000000" pitchFamily="50" charset="0"/>
                <a:cs typeface="League Gothic" panose="00000500000000000000" pitchFamily="50" charset="0"/>
              </a:rPr>
              <a:t>HEADER</a:t>
            </a:r>
          </a:p>
        </p:txBody>
      </p:sp>
      <p:pic>
        <p:nvPicPr>
          <p:cNvPr id="27" name="Picture 44">
            <a:extLst>
              <a:ext uri="{FF2B5EF4-FFF2-40B4-BE49-F238E27FC236}">
                <a16:creationId xmlns:a16="http://schemas.microsoft.com/office/drawing/2014/main" id="{8EE38AC3-26E6-473A-BC82-D509C4FBCD4E}"/>
              </a:ext>
            </a:extLst>
          </p:cNvPr>
          <p:cNvPicPr>
            <a:picLocks noChangeAspect="1" noChangeArrowheads="1"/>
          </p:cNvPicPr>
          <p:nvPr userDrawn="1"/>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945562" y="2084785"/>
            <a:ext cx="1890713" cy="1885950"/>
          </a:xfrm>
          <a:prstGeom prst="rect">
            <a:avLst/>
          </a:prstGeom>
          <a:solidFill>
            <a:schemeClr val="accent5">
              <a:lumMod val="60000"/>
              <a:lumOff val="40000"/>
            </a:schemeClr>
          </a:solidFill>
          <a:ln>
            <a:noFill/>
          </a:ln>
        </p:spPr>
      </p:pic>
      <p:sp>
        <p:nvSpPr>
          <p:cNvPr id="21" name="Title Placeholder 1">
            <a:extLst>
              <a:ext uri="{FF2B5EF4-FFF2-40B4-BE49-F238E27FC236}">
                <a16:creationId xmlns:a16="http://schemas.microsoft.com/office/drawing/2014/main" id="{CE4DFD94-727A-4A25-9A98-675D55F8F3DF}"/>
              </a:ext>
            </a:extLst>
          </p:cNvPr>
          <p:cNvSpPr>
            <a:spLocks noGrp="1"/>
          </p:cNvSpPr>
          <p:nvPr>
            <p:ph type="title"/>
          </p:nvPr>
        </p:nvSpPr>
        <p:spPr>
          <a:xfrm>
            <a:off x="1543051" y="18255"/>
            <a:ext cx="10648949" cy="1120263"/>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181954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7BCF191-8F9E-469D-89DF-703D1732E897}"/>
              </a:ext>
            </a:extLst>
          </p:cNvPr>
          <p:cNvSpPr>
            <a:spLocks noGrp="1"/>
          </p:cNvSpPr>
          <p:nvPr>
            <p:ph type="dt" sz="half" idx="10"/>
          </p:nvPr>
        </p:nvSpPr>
        <p:spPr/>
        <p:txBody>
          <a:bodyPr/>
          <a:lstStyle/>
          <a:p>
            <a:fld id="{1CD9CDE6-31A0-471B-AE0E-C20029E1B60B}" type="datetimeFigureOut">
              <a:rPr lang="en-US" smtClean="0"/>
              <a:t>6/14/2023</a:t>
            </a:fld>
            <a:endParaRPr lang="en-US"/>
          </a:p>
        </p:txBody>
      </p:sp>
      <p:sp>
        <p:nvSpPr>
          <p:cNvPr id="5" name="Slide Number Placeholder 4">
            <a:extLst>
              <a:ext uri="{FF2B5EF4-FFF2-40B4-BE49-F238E27FC236}">
                <a16:creationId xmlns:a16="http://schemas.microsoft.com/office/drawing/2014/main" id="{2F9CE53E-70B6-4CCA-85C0-309AF8D3FA64}"/>
              </a:ext>
            </a:extLst>
          </p:cNvPr>
          <p:cNvSpPr>
            <a:spLocks noGrp="1"/>
          </p:cNvSpPr>
          <p:nvPr>
            <p:ph type="sldNum" sz="quarter" idx="12"/>
          </p:nvPr>
        </p:nvSpPr>
        <p:spPr/>
        <p:txBody>
          <a:bodyPr/>
          <a:lstStyle/>
          <a:p>
            <a:fld id="{DA2526D3-0003-4536-AEF3-366BD8ACAC60}" type="slidenum">
              <a:rPr lang="en-US" smtClean="0"/>
              <a:t>‹#›</a:t>
            </a:fld>
            <a:endParaRPr lang="en-US"/>
          </a:p>
        </p:txBody>
      </p:sp>
      <p:sp>
        <p:nvSpPr>
          <p:cNvPr id="10" name="Subtitle 2">
            <a:extLst>
              <a:ext uri="{FF2B5EF4-FFF2-40B4-BE49-F238E27FC236}">
                <a16:creationId xmlns:a16="http://schemas.microsoft.com/office/drawing/2014/main" id="{E0754079-039E-4FFE-A3B7-AED8E13481AA}"/>
              </a:ext>
            </a:extLst>
          </p:cNvPr>
          <p:cNvSpPr>
            <a:spLocks noGrp="1"/>
          </p:cNvSpPr>
          <p:nvPr>
            <p:ph type="subTitle" idx="1"/>
          </p:nvPr>
        </p:nvSpPr>
        <p:spPr>
          <a:xfrm>
            <a:off x="629727" y="2047648"/>
            <a:ext cx="10187797" cy="3454072"/>
          </a:xfrm>
          <a:prstGeom prst="rect">
            <a:avLst/>
          </a:prstGeom>
        </p:spPr>
        <p:txBody>
          <a:bodyPr>
            <a:noAutofit/>
          </a:bodyPr>
          <a:lstStyle>
            <a:lvl1pPr marL="0" indent="0" algn="l">
              <a:buNone/>
              <a:defRPr sz="2400">
                <a:solidFill>
                  <a:schemeClr val="tx2"/>
                </a:solidFill>
                <a:latin typeface="Franklin Gothic Medium Cond" panose="020B06060304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itle Placeholder 1">
            <a:extLst>
              <a:ext uri="{FF2B5EF4-FFF2-40B4-BE49-F238E27FC236}">
                <a16:creationId xmlns:a16="http://schemas.microsoft.com/office/drawing/2014/main" id="{6476C40F-359A-4C8F-8B1D-F661DD152DCE}"/>
              </a:ext>
            </a:extLst>
          </p:cNvPr>
          <p:cNvSpPr>
            <a:spLocks noGrp="1"/>
          </p:cNvSpPr>
          <p:nvPr>
            <p:ph type="title"/>
          </p:nvPr>
        </p:nvSpPr>
        <p:spPr>
          <a:xfrm>
            <a:off x="1543051" y="18255"/>
            <a:ext cx="10648949" cy="1120263"/>
          </a:xfrm>
          <a:prstGeom prst="rect">
            <a:avLst/>
          </a:prstGeom>
        </p:spPr>
        <p:txBody>
          <a:bodyPr vert="horz" lIns="91440" tIns="45720" rIns="91440" bIns="45720" rtlCol="0" anchor="ctr">
            <a:noAutofit/>
          </a:bodyPr>
          <a:lstStyle>
            <a:lvl1pPr>
              <a:defRPr sz="5400"/>
            </a:lvl1pPr>
          </a:lstStyle>
          <a:p>
            <a:r>
              <a:rPr lang="en-US" dirty="0"/>
              <a:t>Click to Edit Master Title Style</a:t>
            </a:r>
          </a:p>
        </p:txBody>
      </p:sp>
    </p:spTree>
    <p:extLst>
      <p:ext uri="{BB962C8B-B14F-4D97-AF65-F5344CB8AC3E}">
        <p14:creationId xmlns:p14="http://schemas.microsoft.com/office/powerpoint/2010/main" val="3348478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F2FD57-49A0-4FF5-8658-CD95989F2C04}"/>
              </a:ext>
            </a:extLst>
          </p:cNvPr>
          <p:cNvSpPr>
            <a:spLocks noGrp="1"/>
          </p:cNvSpPr>
          <p:nvPr>
            <p:ph idx="1"/>
          </p:nvPr>
        </p:nvSpPr>
        <p:spPr>
          <a:xfrm>
            <a:off x="621102" y="1825625"/>
            <a:ext cx="10732698" cy="4083469"/>
          </a:xfrm>
          <a:prstGeom prst="rect">
            <a:avLst/>
          </a:prstGeom>
        </p:spPr>
        <p:txBody>
          <a:bodyPr/>
          <a:lstStyle>
            <a:lvl1pPr>
              <a:defRPr>
                <a:solidFill>
                  <a:schemeClr val="tx1">
                    <a:lumMod val="75000"/>
                  </a:schemeClr>
                </a:solidFill>
                <a:latin typeface="Franklin Gothic Medium Cond" panose="020B0606030402020204" pitchFamily="34" charset="0"/>
              </a:defRPr>
            </a:lvl1pPr>
            <a:lvl2pPr>
              <a:defRPr>
                <a:solidFill>
                  <a:schemeClr val="tx1">
                    <a:lumMod val="75000"/>
                  </a:schemeClr>
                </a:solidFill>
                <a:latin typeface="Franklin Gothic Medium Cond" panose="020B0606030402020204" pitchFamily="34" charset="0"/>
              </a:defRPr>
            </a:lvl2pPr>
            <a:lvl3pPr>
              <a:defRPr>
                <a:solidFill>
                  <a:schemeClr val="tx1">
                    <a:lumMod val="75000"/>
                  </a:schemeClr>
                </a:solidFill>
                <a:latin typeface="Franklin Gothic Medium Cond" panose="020B0606030402020204" pitchFamily="34" charset="0"/>
              </a:defRPr>
            </a:lvl3pPr>
            <a:lvl4pPr>
              <a:defRPr>
                <a:solidFill>
                  <a:schemeClr val="tx1">
                    <a:lumMod val="75000"/>
                  </a:schemeClr>
                </a:solidFill>
                <a:latin typeface="Franklin Gothic Medium Cond" panose="020B0606030402020204" pitchFamily="34" charset="0"/>
              </a:defRPr>
            </a:lvl4pPr>
            <a:lvl5pPr>
              <a:defRPr>
                <a:solidFill>
                  <a:schemeClr val="tx1">
                    <a:lumMod val="75000"/>
                  </a:schemeClr>
                </a:solidFill>
                <a:latin typeface="Franklin Gothic Medium Cond" panose="020B06060304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F1D8442-1B8B-4F9D-9CA6-D721A10E1A6A}"/>
              </a:ext>
            </a:extLst>
          </p:cNvPr>
          <p:cNvSpPr>
            <a:spLocks noGrp="1"/>
          </p:cNvSpPr>
          <p:nvPr>
            <p:ph type="dt" sz="half" idx="10"/>
          </p:nvPr>
        </p:nvSpPr>
        <p:spPr/>
        <p:txBody>
          <a:bodyPr/>
          <a:lstStyle/>
          <a:p>
            <a:fld id="{1CD9CDE6-31A0-471B-AE0E-C20029E1B60B}" type="datetimeFigureOut">
              <a:rPr lang="en-US" smtClean="0"/>
              <a:t>6/14/2023</a:t>
            </a:fld>
            <a:endParaRPr lang="en-US"/>
          </a:p>
        </p:txBody>
      </p:sp>
      <p:sp>
        <p:nvSpPr>
          <p:cNvPr id="6" name="Slide Number Placeholder 5">
            <a:extLst>
              <a:ext uri="{FF2B5EF4-FFF2-40B4-BE49-F238E27FC236}">
                <a16:creationId xmlns:a16="http://schemas.microsoft.com/office/drawing/2014/main" id="{E4557418-93FC-4182-9CCA-C7BD3CDB1F8F}"/>
              </a:ext>
            </a:extLst>
          </p:cNvPr>
          <p:cNvSpPr>
            <a:spLocks noGrp="1"/>
          </p:cNvSpPr>
          <p:nvPr>
            <p:ph type="sldNum" sz="quarter" idx="12"/>
          </p:nvPr>
        </p:nvSpPr>
        <p:spPr/>
        <p:txBody>
          <a:bodyPr/>
          <a:lstStyle/>
          <a:p>
            <a:fld id="{DA2526D3-0003-4536-AEF3-366BD8ACAC60}" type="slidenum">
              <a:rPr lang="en-US" smtClean="0"/>
              <a:t>‹#›</a:t>
            </a:fld>
            <a:endParaRPr lang="en-US"/>
          </a:p>
        </p:txBody>
      </p:sp>
      <p:pic>
        <p:nvPicPr>
          <p:cNvPr id="8" name="Picture 14">
            <a:extLst>
              <a:ext uri="{FF2B5EF4-FFF2-40B4-BE49-F238E27FC236}">
                <a16:creationId xmlns:a16="http://schemas.microsoft.com/office/drawing/2014/main" id="{AE03F7B6-3951-411C-A699-CEAD2D97BF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250" y="349250"/>
            <a:ext cx="10175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a:extLst>
              <a:ext uri="{FF2B5EF4-FFF2-40B4-BE49-F238E27FC236}">
                <a16:creationId xmlns:a16="http://schemas.microsoft.com/office/drawing/2014/main" id="{00F57ABC-2C83-4426-9BF7-30E2A19B0217}"/>
              </a:ext>
            </a:extLst>
          </p:cNvPr>
          <p:cNvSpPr>
            <a:spLocks noGrp="1"/>
          </p:cNvSpPr>
          <p:nvPr>
            <p:ph type="title"/>
          </p:nvPr>
        </p:nvSpPr>
        <p:spPr>
          <a:xfrm>
            <a:off x="1543051" y="18255"/>
            <a:ext cx="10648949" cy="1120263"/>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78173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71A9BB-C49F-4841-B975-A743889062D0}"/>
              </a:ext>
            </a:extLst>
          </p:cNvPr>
          <p:cNvSpPr>
            <a:spLocks noGrp="1"/>
          </p:cNvSpPr>
          <p:nvPr>
            <p:ph type="dt" sz="half" idx="10"/>
          </p:nvPr>
        </p:nvSpPr>
        <p:spPr/>
        <p:txBody>
          <a:bodyPr/>
          <a:lstStyle/>
          <a:p>
            <a:fld id="{1CD9CDE6-31A0-471B-AE0E-C20029E1B60B}" type="datetimeFigureOut">
              <a:rPr lang="en-US" smtClean="0"/>
              <a:t>6/14/2023</a:t>
            </a:fld>
            <a:endParaRPr lang="en-US"/>
          </a:p>
        </p:txBody>
      </p:sp>
      <p:sp>
        <p:nvSpPr>
          <p:cNvPr id="5" name="Slide Number Placeholder 4">
            <a:extLst>
              <a:ext uri="{FF2B5EF4-FFF2-40B4-BE49-F238E27FC236}">
                <a16:creationId xmlns:a16="http://schemas.microsoft.com/office/drawing/2014/main" id="{E56417D2-F101-47B1-AA90-D3126242DEF2}"/>
              </a:ext>
            </a:extLst>
          </p:cNvPr>
          <p:cNvSpPr>
            <a:spLocks noGrp="1"/>
          </p:cNvSpPr>
          <p:nvPr>
            <p:ph type="sldNum" sz="quarter" idx="12"/>
          </p:nvPr>
        </p:nvSpPr>
        <p:spPr/>
        <p:txBody>
          <a:bodyPr/>
          <a:lstStyle/>
          <a:p>
            <a:fld id="{DA2526D3-0003-4536-AEF3-366BD8ACAC60}" type="slidenum">
              <a:rPr lang="en-US" smtClean="0"/>
              <a:t>‹#›</a:t>
            </a:fld>
            <a:endParaRPr lang="en-US"/>
          </a:p>
        </p:txBody>
      </p:sp>
      <p:sp>
        <p:nvSpPr>
          <p:cNvPr id="18" name="Rectangle 2">
            <a:extLst>
              <a:ext uri="{FF2B5EF4-FFF2-40B4-BE49-F238E27FC236}">
                <a16:creationId xmlns:a16="http://schemas.microsoft.com/office/drawing/2014/main" id="{8FBC6976-0C8C-4661-A9F5-B968E1EEABBD}"/>
              </a:ext>
            </a:extLst>
          </p:cNvPr>
          <p:cNvSpPr>
            <a:spLocks noChangeArrowheads="1"/>
          </p:cNvSpPr>
          <p:nvPr userDrawn="1"/>
        </p:nvSpPr>
        <p:spPr bwMode="auto">
          <a:xfrm>
            <a:off x="2238522" y="5261741"/>
            <a:ext cx="18473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Franklin Gothic Medium Cond" panose="020B06060304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Franklin Gothic Medium Cond" panose="020B06060304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Franklin Gothic Medium Cond" panose="020B06060304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Franklin Gothic Medium Cond" panose="020B06060304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ranklin Gothic Medium Cond" panose="020B0606030402020204" pitchFamily="34" charset="0"/>
              </a:defRPr>
            </a:lvl9pPr>
          </a:lstStyle>
          <a:p>
            <a:pPr algn="ctr" eaLnBrk="1" hangingPunct="1">
              <a:lnSpc>
                <a:spcPct val="100000"/>
              </a:lnSpc>
              <a:spcBef>
                <a:spcPts val="600"/>
              </a:spcBef>
              <a:spcAft>
                <a:spcPts val="600"/>
              </a:spcAft>
              <a:buFontTx/>
              <a:buNone/>
            </a:pPr>
            <a:endParaRPr lang="en-US" altLang="en-US" sz="2500" b="1">
              <a:solidFill>
                <a:schemeClr val="bg1"/>
              </a:solidFill>
              <a:latin typeface="Franklin Gothic Demi Cond" panose="020B0706030402020204" pitchFamily="34" charset="0"/>
              <a:ea typeface="League Gothic" panose="00000500000000000000" pitchFamily="50" charset="0"/>
              <a:cs typeface="League Gothic" panose="00000500000000000000" pitchFamily="50" charset="0"/>
            </a:endParaRPr>
          </a:p>
        </p:txBody>
      </p:sp>
      <p:pic>
        <p:nvPicPr>
          <p:cNvPr id="27" name="Picture 44">
            <a:extLst>
              <a:ext uri="{FF2B5EF4-FFF2-40B4-BE49-F238E27FC236}">
                <a16:creationId xmlns:a16="http://schemas.microsoft.com/office/drawing/2014/main" id="{8EE38AC3-26E6-473A-BC82-D509C4FBCD4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45562" y="2084785"/>
            <a:ext cx="1890713"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a:extLst>
              <a:ext uri="{FF2B5EF4-FFF2-40B4-BE49-F238E27FC236}">
                <a16:creationId xmlns:a16="http://schemas.microsoft.com/office/drawing/2014/main" id="{12B81DE1-A69B-4A8D-BECC-E31E7767B685}"/>
              </a:ext>
            </a:extLst>
          </p:cNvPr>
          <p:cNvSpPr>
            <a:spLocks noGrp="1"/>
          </p:cNvSpPr>
          <p:nvPr>
            <p:ph type="title"/>
          </p:nvPr>
        </p:nvSpPr>
        <p:spPr>
          <a:xfrm>
            <a:off x="1543051" y="18255"/>
            <a:ext cx="10648949" cy="1120263"/>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122434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BBCC63-D551-4C46-9A09-5F83D969CE04}"/>
              </a:ext>
            </a:extLst>
          </p:cNvPr>
          <p:cNvSpPr>
            <a:spLocks noGrp="1"/>
          </p:cNvSpPr>
          <p:nvPr>
            <p:ph sz="half" idx="1"/>
          </p:nvPr>
        </p:nvSpPr>
        <p:spPr>
          <a:xfrm>
            <a:off x="621102" y="1825625"/>
            <a:ext cx="5046453" cy="4351338"/>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9E85410-B023-4883-9C6C-CF6FCAC9DA70}"/>
              </a:ext>
            </a:extLst>
          </p:cNvPr>
          <p:cNvSpPr>
            <a:spLocks noGrp="1"/>
          </p:cNvSpPr>
          <p:nvPr>
            <p:ph type="dt" sz="half" idx="10"/>
          </p:nvPr>
        </p:nvSpPr>
        <p:spPr/>
        <p:txBody>
          <a:bodyPr/>
          <a:lstStyle/>
          <a:p>
            <a:fld id="{1CD9CDE6-31A0-471B-AE0E-C20029E1B60B}" type="datetimeFigureOut">
              <a:rPr lang="en-US" smtClean="0"/>
              <a:t>6/14/2023</a:t>
            </a:fld>
            <a:endParaRPr lang="en-US"/>
          </a:p>
        </p:txBody>
      </p:sp>
      <p:sp>
        <p:nvSpPr>
          <p:cNvPr id="7" name="Slide Number Placeholder 6">
            <a:extLst>
              <a:ext uri="{FF2B5EF4-FFF2-40B4-BE49-F238E27FC236}">
                <a16:creationId xmlns:a16="http://schemas.microsoft.com/office/drawing/2014/main" id="{2927DBCD-2C57-4320-B49A-5D7C5502F800}"/>
              </a:ext>
            </a:extLst>
          </p:cNvPr>
          <p:cNvSpPr>
            <a:spLocks noGrp="1"/>
          </p:cNvSpPr>
          <p:nvPr>
            <p:ph type="sldNum" sz="quarter" idx="12"/>
          </p:nvPr>
        </p:nvSpPr>
        <p:spPr/>
        <p:txBody>
          <a:bodyPr/>
          <a:lstStyle/>
          <a:p>
            <a:fld id="{DA2526D3-0003-4536-AEF3-366BD8ACAC60}" type="slidenum">
              <a:rPr lang="en-US" smtClean="0"/>
              <a:t>‹#›</a:t>
            </a:fld>
            <a:endParaRPr lang="en-US"/>
          </a:p>
        </p:txBody>
      </p:sp>
      <p:sp>
        <p:nvSpPr>
          <p:cNvPr id="8" name="Title Placeholder 1">
            <a:extLst>
              <a:ext uri="{FF2B5EF4-FFF2-40B4-BE49-F238E27FC236}">
                <a16:creationId xmlns:a16="http://schemas.microsoft.com/office/drawing/2014/main" id="{E9391F58-12B4-42D0-84A1-A1A62F937BF0}"/>
              </a:ext>
            </a:extLst>
          </p:cNvPr>
          <p:cNvSpPr>
            <a:spLocks noGrp="1"/>
          </p:cNvSpPr>
          <p:nvPr>
            <p:ph type="title"/>
          </p:nvPr>
        </p:nvSpPr>
        <p:spPr>
          <a:xfrm>
            <a:off x="1543051" y="18255"/>
            <a:ext cx="10648949" cy="1120263"/>
          </a:xfrm>
          <a:prstGeom prst="rect">
            <a:avLst/>
          </a:prstGeom>
        </p:spPr>
        <p:txBody>
          <a:bodyPr vert="horz" lIns="91440" tIns="45720" rIns="91440" bIns="45720" rtlCol="0" anchor="ctr">
            <a:noAutofit/>
          </a:bodyPr>
          <a:lstStyle/>
          <a:p>
            <a:r>
              <a:rPr lang="en-US" dirty="0"/>
              <a:t>Click to Edit Master Title Style</a:t>
            </a:r>
          </a:p>
        </p:txBody>
      </p:sp>
      <p:sp>
        <p:nvSpPr>
          <p:cNvPr id="10" name="Content Placeholder 2">
            <a:extLst>
              <a:ext uri="{FF2B5EF4-FFF2-40B4-BE49-F238E27FC236}">
                <a16:creationId xmlns:a16="http://schemas.microsoft.com/office/drawing/2014/main" id="{5A3C33EA-4CCC-4B7A-985F-7A5D47170815}"/>
              </a:ext>
            </a:extLst>
          </p:cNvPr>
          <p:cNvSpPr>
            <a:spLocks noGrp="1"/>
          </p:cNvSpPr>
          <p:nvPr>
            <p:ph sz="half" idx="13"/>
          </p:nvPr>
        </p:nvSpPr>
        <p:spPr>
          <a:xfrm>
            <a:off x="6096000" y="1825625"/>
            <a:ext cx="5046453" cy="4351338"/>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616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47E005-0D78-414E-A12D-74A495F1D174}"/>
              </a:ext>
            </a:extLst>
          </p:cNvPr>
          <p:cNvSpPr>
            <a:spLocks noGrp="1"/>
          </p:cNvSpPr>
          <p:nvPr>
            <p:ph type="dt" sz="half" idx="10"/>
          </p:nvPr>
        </p:nvSpPr>
        <p:spPr/>
        <p:txBody>
          <a:bodyPr/>
          <a:lstStyle/>
          <a:p>
            <a:fld id="{1CD9CDE6-31A0-471B-AE0E-C20029E1B60B}" type="datetimeFigureOut">
              <a:rPr lang="en-US" smtClean="0"/>
              <a:t>6/14/2023</a:t>
            </a:fld>
            <a:endParaRPr lang="en-US"/>
          </a:p>
        </p:txBody>
      </p:sp>
      <p:sp>
        <p:nvSpPr>
          <p:cNvPr id="4" name="Slide Number Placeholder 3">
            <a:extLst>
              <a:ext uri="{FF2B5EF4-FFF2-40B4-BE49-F238E27FC236}">
                <a16:creationId xmlns:a16="http://schemas.microsoft.com/office/drawing/2014/main" id="{2BE01212-896B-4C31-8A66-3DD1C757D35F}"/>
              </a:ext>
            </a:extLst>
          </p:cNvPr>
          <p:cNvSpPr>
            <a:spLocks noGrp="1"/>
          </p:cNvSpPr>
          <p:nvPr>
            <p:ph type="sldNum" sz="quarter" idx="12"/>
          </p:nvPr>
        </p:nvSpPr>
        <p:spPr/>
        <p:txBody>
          <a:bodyPr/>
          <a:lstStyle/>
          <a:p>
            <a:fld id="{DA2526D3-0003-4536-AEF3-366BD8ACAC60}" type="slidenum">
              <a:rPr lang="en-US" smtClean="0"/>
              <a:t>‹#›</a:t>
            </a:fld>
            <a:endParaRPr lang="en-US"/>
          </a:p>
        </p:txBody>
      </p:sp>
    </p:spTree>
    <p:extLst>
      <p:ext uri="{BB962C8B-B14F-4D97-AF65-F5344CB8AC3E}">
        <p14:creationId xmlns:p14="http://schemas.microsoft.com/office/powerpoint/2010/main" val="3941304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A905B8B-015B-4CF1-AD9D-B9FADBF52F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9CDE6-31A0-471B-AE0E-C20029E1B60B}" type="datetimeFigureOut">
              <a:rPr lang="en-US" smtClean="0"/>
              <a:t>6/14/2023</a:t>
            </a:fld>
            <a:endParaRPr lang="en-US"/>
          </a:p>
        </p:txBody>
      </p:sp>
      <p:sp>
        <p:nvSpPr>
          <p:cNvPr id="6" name="Slide Number Placeholder 5">
            <a:extLst>
              <a:ext uri="{FF2B5EF4-FFF2-40B4-BE49-F238E27FC236}">
                <a16:creationId xmlns:a16="http://schemas.microsoft.com/office/drawing/2014/main" id="{4BDD95EA-ED50-4893-A117-3FDFA6D298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526D3-0003-4536-AEF3-366BD8ACAC60}" type="slidenum">
              <a:rPr lang="en-US" smtClean="0"/>
              <a:t>‹#›</a:t>
            </a:fld>
            <a:endParaRPr lang="en-US"/>
          </a:p>
        </p:txBody>
      </p:sp>
      <p:grpSp>
        <p:nvGrpSpPr>
          <p:cNvPr id="10" name="Group 9">
            <a:extLst>
              <a:ext uri="{FF2B5EF4-FFF2-40B4-BE49-F238E27FC236}">
                <a16:creationId xmlns:a16="http://schemas.microsoft.com/office/drawing/2014/main" id="{2FEB77E2-CF31-40F1-ADF9-E13884CF23AE}"/>
              </a:ext>
            </a:extLst>
          </p:cNvPr>
          <p:cNvGrpSpPr/>
          <p:nvPr userDrawn="1"/>
        </p:nvGrpSpPr>
        <p:grpSpPr>
          <a:xfrm>
            <a:off x="484876" y="-144463"/>
            <a:ext cx="1017588" cy="1536701"/>
            <a:chOff x="484876" y="-144463"/>
            <a:chExt cx="1017588" cy="1536701"/>
          </a:xfrm>
        </p:grpSpPr>
        <p:sp>
          <p:nvSpPr>
            <p:cNvPr id="8" name="Freeform 14">
              <a:extLst>
                <a:ext uri="{FF2B5EF4-FFF2-40B4-BE49-F238E27FC236}">
                  <a16:creationId xmlns:a16="http://schemas.microsoft.com/office/drawing/2014/main" id="{4346468D-8F42-428D-81B9-8DCF7767D2CB}"/>
                </a:ext>
              </a:extLst>
            </p:cNvPr>
            <p:cNvSpPr/>
            <p:nvPr userDrawn="1"/>
          </p:nvSpPr>
          <p:spPr bwMode="auto">
            <a:xfrm>
              <a:off x="525463" y="-144463"/>
              <a:ext cx="935037" cy="1536701"/>
            </a:xfrm>
            <a:custGeom>
              <a:avLst/>
              <a:gdLst>
                <a:gd name="connsiteX0" fmla="*/ 0 w 862148"/>
                <a:gd name="connsiteY0" fmla="*/ 0 h 1489165"/>
                <a:gd name="connsiteX1" fmla="*/ 0 w 862148"/>
                <a:gd name="connsiteY1" fmla="*/ 1463040 h 1489165"/>
                <a:gd name="connsiteX2" fmla="*/ 435428 w 862148"/>
                <a:gd name="connsiteY2" fmla="*/ 1323703 h 1489165"/>
                <a:gd name="connsiteX3" fmla="*/ 862148 w 862148"/>
                <a:gd name="connsiteY3" fmla="*/ 1489165 h 1489165"/>
                <a:gd name="connsiteX4" fmla="*/ 862148 w 862148"/>
                <a:gd name="connsiteY4" fmla="*/ 0 h 1489165"/>
                <a:gd name="connsiteX5" fmla="*/ 0 w 862148"/>
                <a:gd name="connsiteY5" fmla="*/ 0 h 1489165"/>
                <a:gd name="connsiteX0" fmla="*/ 0 w 862148"/>
                <a:gd name="connsiteY0" fmla="*/ 0 h 1466726"/>
                <a:gd name="connsiteX1" fmla="*/ 0 w 862148"/>
                <a:gd name="connsiteY1" fmla="*/ 1463040 h 1466726"/>
                <a:gd name="connsiteX2" fmla="*/ 435428 w 862148"/>
                <a:gd name="connsiteY2" fmla="*/ 1323703 h 1466726"/>
                <a:gd name="connsiteX3" fmla="*/ 856538 w 862148"/>
                <a:gd name="connsiteY3" fmla="*/ 1466726 h 1466726"/>
                <a:gd name="connsiteX4" fmla="*/ 862148 w 862148"/>
                <a:gd name="connsiteY4" fmla="*/ 0 h 1466726"/>
                <a:gd name="connsiteX5" fmla="*/ 0 w 862148"/>
                <a:gd name="connsiteY5" fmla="*/ 0 h 1466726"/>
                <a:gd name="connsiteX0" fmla="*/ 0 w 862148"/>
                <a:gd name="connsiteY0" fmla="*/ 0 h 1466726"/>
                <a:gd name="connsiteX1" fmla="*/ 0 w 862148"/>
                <a:gd name="connsiteY1" fmla="*/ 1463040 h 1466726"/>
                <a:gd name="connsiteX2" fmla="*/ 441037 w 862148"/>
                <a:gd name="connsiteY2" fmla="*/ 1374191 h 1466726"/>
                <a:gd name="connsiteX3" fmla="*/ 856538 w 862148"/>
                <a:gd name="connsiteY3" fmla="*/ 1466726 h 1466726"/>
                <a:gd name="connsiteX4" fmla="*/ 862148 w 862148"/>
                <a:gd name="connsiteY4" fmla="*/ 0 h 1466726"/>
                <a:gd name="connsiteX5" fmla="*/ 0 w 862148"/>
                <a:gd name="connsiteY5" fmla="*/ 0 h 1466726"/>
                <a:gd name="connsiteX0" fmla="*/ 0 w 862148"/>
                <a:gd name="connsiteY0" fmla="*/ 0 h 1536751"/>
                <a:gd name="connsiteX1" fmla="*/ 0 w 862148"/>
                <a:gd name="connsiteY1" fmla="*/ 1463040 h 1536751"/>
                <a:gd name="connsiteX2" fmla="*/ 431666 w 862148"/>
                <a:gd name="connsiteY2" fmla="*/ 1536751 h 1536751"/>
                <a:gd name="connsiteX3" fmla="*/ 856538 w 862148"/>
                <a:gd name="connsiteY3" fmla="*/ 1466726 h 1536751"/>
                <a:gd name="connsiteX4" fmla="*/ 862148 w 862148"/>
                <a:gd name="connsiteY4" fmla="*/ 0 h 1536751"/>
                <a:gd name="connsiteX5" fmla="*/ 0 w 862148"/>
                <a:gd name="connsiteY5" fmla="*/ 0 h 15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148" h="1536751">
                  <a:moveTo>
                    <a:pt x="0" y="0"/>
                  </a:moveTo>
                  <a:lnTo>
                    <a:pt x="0" y="1463040"/>
                  </a:lnTo>
                  <a:lnTo>
                    <a:pt x="431666" y="1536751"/>
                  </a:lnTo>
                  <a:lnTo>
                    <a:pt x="856538" y="1466726"/>
                  </a:lnTo>
                  <a:lnTo>
                    <a:pt x="862148" y="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pic>
          <p:nvPicPr>
            <p:cNvPr id="9" name="Picture 14">
              <a:extLst>
                <a:ext uri="{FF2B5EF4-FFF2-40B4-BE49-F238E27FC236}">
                  <a16:creationId xmlns:a16="http://schemas.microsoft.com/office/drawing/2014/main" id="{2607F7ED-1A41-426C-8B24-A00A39602F2B}"/>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84876" y="349250"/>
              <a:ext cx="10175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5">
            <a:extLst>
              <a:ext uri="{FF2B5EF4-FFF2-40B4-BE49-F238E27FC236}">
                <a16:creationId xmlns:a16="http://schemas.microsoft.com/office/drawing/2014/main" id="{8A9918C9-ACB8-4C5F-868A-E5D4ED0B29FD}"/>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010851" y="5670454"/>
            <a:ext cx="685897" cy="685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D14DB10-7E51-4FDA-82A8-E1955F6C0CA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50033" y="5670454"/>
            <a:ext cx="685896" cy="685896"/>
          </a:xfrm>
          <a:prstGeom prst="rect">
            <a:avLst/>
          </a:prstGeom>
        </p:spPr>
      </p:pic>
    </p:spTree>
    <p:extLst>
      <p:ext uri="{BB962C8B-B14F-4D97-AF65-F5344CB8AC3E}">
        <p14:creationId xmlns:p14="http://schemas.microsoft.com/office/powerpoint/2010/main" val="628833261"/>
      </p:ext>
    </p:extLst>
  </p:cSld>
  <p:clrMap bg1="dk1" tx1="lt1" bg2="dk2" tx2="lt2" accent1="accent1" accent2="accent2" accent3="accent3" accent4="accent4" accent5="accent5" accent6="accent6" hlink="hlink" folHlink="folHlink"/>
  <p:sldLayoutIdLst>
    <p:sldLayoutId id="2147483649" r:id="rId1"/>
    <p:sldLayoutId id="2147483657" r:id="rId2"/>
    <p:sldLayoutId id="2147483651" r:id="rId3"/>
    <p:sldLayoutId id="2147483658" r:id="rId4"/>
    <p:sldLayoutId id="2147483654" r:id="rId5"/>
    <p:sldLayoutId id="2147483650" r:id="rId6"/>
    <p:sldLayoutId id="2147483656" r:id="rId7"/>
    <p:sldLayoutId id="2147483652" r:id="rId8"/>
    <p:sldLayoutId id="2147483655" r:id="rId9"/>
  </p:sldLayoutIdLst>
  <p:txStyles>
    <p:titleStyle>
      <a:lvl1pPr algn="l" defTabSz="914400" rtl="0" eaLnBrk="1" latinLnBrk="0" hangingPunct="1">
        <a:lnSpc>
          <a:spcPct val="90000"/>
        </a:lnSpc>
        <a:spcBef>
          <a:spcPct val="0"/>
        </a:spcBef>
        <a:buNone/>
        <a:defRPr sz="5400" kern="1200">
          <a:solidFill>
            <a:schemeClr val="accent4"/>
          </a:solidFill>
          <a:latin typeface="Franklin Gothic Demi Cond" panose="020B07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Holly.Edmond@FloridaDEP.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fdep.maps.arcgis.com/apps/MapJournal/index.html?appid=e37794d6b9d447f69107476a02193e4a&amp;webmap=710e7a5f79c14382a30e0aaaab785d2a"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floridadep.gov/rcp/fcmp/content/coastal-partnership-initiativ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floridadep.gov/rcp/fcmp/content/grant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Holly.Edmond@FloridaDEP.gov"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18/10/relationships/comments" Target="../comments/modernComment_123_DD0D3ACF.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hyperlink" Target="mailto:Tiffany.Herrin@FloridaDEP.gov"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mailto:Amy.M.Harrison@FloridaDEP.gov" TargetMode="External"/><Relationship Id="rId5" Type="http://schemas.openxmlformats.org/officeDocument/2006/relationships/hyperlink" Target="mailto:Holly.Edmond@FloridaDEP.gov"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floridadep.gov/rcp/fcmp/content/grant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a:extLst>
              <a:ext uri="{FF2B5EF4-FFF2-40B4-BE49-F238E27FC236}">
                <a16:creationId xmlns:a16="http://schemas.microsoft.com/office/drawing/2014/main" id="{074AF8DA-A29D-4ACE-B365-C8E55EA7928E}"/>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64" b="5160"/>
          <a:stretch/>
        </p:blipFill>
        <p:spPr bwMode="auto">
          <a:xfrm>
            <a:off x="-11112" y="-6251"/>
            <a:ext cx="12203112" cy="686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descr="Florida Coastal Management Program&#10;Grant Opportunities June 2023&#10;">
            <a:extLst>
              <a:ext uri="{FF2B5EF4-FFF2-40B4-BE49-F238E27FC236}">
                <a16:creationId xmlns:a16="http://schemas.microsoft.com/office/drawing/2014/main" id="{CF844EB4-8D9C-4081-8F4C-D2878C1CB924}"/>
              </a:ext>
            </a:extLst>
          </p:cNvPr>
          <p:cNvSpPr txBox="1">
            <a:spLocks noGrp="1" noChangeArrowheads="1"/>
          </p:cNvSpPr>
          <p:nvPr>
            <p:ph type="title" idx="4294967295"/>
          </p:nvPr>
        </p:nvSpPr>
        <p:spPr bwMode="auto">
          <a:xfrm>
            <a:off x="-11112" y="1177593"/>
            <a:ext cx="12203112" cy="437042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7000" b="1" i="0" u="none" strike="noStrike" kern="1200" cap="none" spc="0" normalizeH="0" baseline="0" noProof="0" dirty="0">
                <a:ln>
                  <a:noFill/>
                </a:ln>
                <a:solidFill>
                  <a:schemeClr val="bg2"/>
                </a:solidFill>
                <a:effectLst>
                  <a:outerShdw blurRad="63500" sx="102000" sy="102000" algn="ctr" rotWithShape="0">
                    <a:prstClr val="black">
                      <a:alpha val="40000"/>
                    </a:prstClr>
                  </a:outerShdw>
                </a:effectLst>
                <a:uLnTx/>
                <a:uFillTx/>
                <a:latin typeface="Franklin Gothic Medium Cond" panose="020B0606030402020204" pitchFamily="34" charset="0"/>
                <a:ea typeface="+mn-ea"/>
                <a:cs typeface="+mn-cs"/>
              </a:rPr>
              <a:t> </a:t>
            </a:r>
            <a:r>
              <a:rPr kumimoji="0" lang="en-US" altLang="en-US" sz="6000" b="1" i="0" u="none" strike="noStrike" kern="1200" cap="none" spc="0" normalizeH="0" baseline="0" noProof="0" dirty="0">
                <a:ln>
                  <a:noFill/>
                </a:ln>
                <a:solidFill>
                  <a:schemeClr val="bg2"/>
                </a:solidFill>
                <a:effectLst>
                  <a:outerShdw blurRad="63500" sx="102000" sy="102000" algn="ctr" rotWithShape="0">
                    <a:prstClr val="black">
                      <a:alpha val="40000"/>
                    </a:prstClr>
                  </a:outerShdw>
                </a:effectLst>
                <a:uLnTx/>
                <a:uFillTx/>
                <a:latin typeface="Franklin Gothic Medium Cond" panose="020B0606030402020204" pitchFamily="34" charset="0"/>
                <a:ea typeface="+mn-ea"/>
                <a:cs typeface="+mn-cs"/>
              </a:rPr>
              <a:t>Florida Coastal Management Program</a:t>
            </a:r>
            <a:br>
              <a:rPr kumimoji="0" lang="en-US" altLang="en-US" sz="6000" b="1" i="0" u="none" strike="noStrike" kern="1200" cap="none" spc="0" normalizeH="0" baseline="0" noProof="0" dirty="0">
                <a:ln>
                  <a:noFill/>
                </a:ln>
                <a:solidFill>
                  <a:schemeClr val="bg2"/>
                </a:solidFill>
                <a:effectLst>
                  <a:outerShdw blurRad="63500" sx="102000" sy="102000" algn="ctr" rotWithShape="0">
                    <a:prstClr val="black">
                      <a:alpha val="40000"/>
                    </a:prstClr>
                  </a:outerShdw>
                </a:effectLst>
                <a:uLnTx/>
                <a:uFillTx/>
                <a:latin typeface="Franklin Gothic Medium Cond" panose="020B0606030402020204" pitchFamily="34" charset="0"/>
                <a:ea typeface="+mn-ea"/>
                <a:cs typeface="+mn-cs"/>
              </a:rPr>
            </a:br>
            <a:r>
              <a:rPr kumimoji="0" lang="en-US" altLang="en-US" sz="6000" b="1" i="0" u="none" strike="noStrike" kern="1200" cap="none" spc="0" normalizeH="0" baseline="0" noProof="0" dirty="0">
                <a:ln>
                  <a:noFill/>
                </a:ln>
                <a:solidFill>
                  <a:schemeClr val="bg2"/>
                </a:solidFill>
                <a:effectLst>
                  <a:outerShdw blurRad="63500" sx="102000" sy="102000" algn="ctr" rotWithShape="0">
                    <a:prstClr val="black">
                      <a:alpha val="40000"/>
                    </a:prstClr>
                  </a:outerShdw>
                </a:effectLst>
                <a:uLnTx/>
                <a:uFillTx/>
                <a:latin typeface="Franklin Gothic Medium Cond" panose="020B0606030402020204" pitchFamily="34" charset="0"/>
                <a:ea typeface="+mn-ea"/>
                <a:cs typeface="+mn-cs"/>
              </a:rPr>
              <a:t>Grant Opportunities</a:t>
            </a:r>
            <a:br>
              <a:rPr kumimoji="0" lang="en-US" altLang="en-US" sz="6000" b="1" i="0" u="none" strike="noStrike" kern="1200" cap="none" spc="0" normalizeH="0" baseline="0" noProof="0" dirty="0">
                <a:ln>
                  <a:noFill/>
                </a:ln>
                <a:solidFill>
                  <a:schemeClr val="bg2"/>
                </a:solidFill>
                <a:effectLst>
                  <a:outerShdw blurRad="63500" sx="102000" sy="102000" algn="ctr" rotWithShape="0">
                    <a:prstClr val="black">
                      <a:alpha val="40000"/>
                    </a:prstClr>
                  </a:outerShdw>
                </a:effectLst>
                <a:uLnTx/>
                <a:uFillTx/>
                <a:latin typeface="Franklin Gothic Medium Cond" panose="020B0606030402020204" pitchFamily="34" charset="0"/>
                <a:ea typeface="+mn-ea"/>
                <a:cs typeface="+mn-cs"/>
              </a:rPr>
            </a:br>
            <a:r>
              <a:rPr kumimoji="0" lang="en-US" altLang="en-US" sz="4000" b="1" i="0" u="none" strike="noStrike" kern="1200" cap="none" spc="0" normalizeH="0" baseline="0" noProof="0" dirty="0">
                <a:ln>
                  <a:noFill/>
                </a:ln>
                <a:solidFill>
                  <a:schemeClr val="bg2"/>
                </a:solidFill>
                <a:effectLst>
                  <a:outerShdw blurRad="63500" sx="102000" sy="102000" algn="ctr" rotWithShape="0">
                    <a:prstClr val="black">
                      <a:alpha val="40000"/>
                    </a:prstClr>
                  </a:outerShdw>
                </a:effectLst>
                <a:uLnTx/>
                <a:uFillTx/>
                <a:latin typeface="Franklin Gothic Medium Cond" panose="020B0606030402020204" pitchFamily="34" charset="0"/>
                <a:ea typeface="+mn-ea"/>
                <a:cs typeface="+mn-cs"/>
              </a:rPr>
              <a:t> </a:t>
            </a:r>
            <a:endParaRPr kumimoji="0" lang="en-US" altLang="en-US" sz="6000" b="1" i="0" u="none" strike="noStrike" kern="1200" cap="none" spc="0" normalizeH="0" baseline="0" noProof="0" dirty="0">
              <a:ln>
                <a:noFill/>
              </a:ln>
              <a:solidFill>
                <a:schemeClr val="bg2"/>
              </a:solidFill>
              <a:effectLst>
                <a:outerShdw blurRad="63500" sx="102000" sy="102000" algn="ctr" rotWithShape="0">
                  <a:prstClr val="black">
                    <a:alpha val="40000"/>
                  </a:prstClr>
                </a:outerShdw>
              </a:effectLst>
              <a:uLnTx/>
              <a:uFillTx/>
              <a:latin typeface="Franklin Gothic Medium Cond" panose="020B060603040202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800" b="1" i="0" u="none" strike="noStrike" kern="1200" cap="none" spc="0" normalizeH="0" baseline="0" noProof="0" dirty="0">
                <a:ln>
                  <a:noFill/>
                </a:ln>
                <a:solidFill>
                  <a:schemeClr val="bg2"/>
                </a:solidFill>
                <a:effectLst>
                  <a:outerShdw blurRad="63500" sx="102000" sy="102000" algn="ctr" rotWithShape="0">
                    <a:prstClr val="black">
                      <a:alpha val="40000"/>
                    </a:prstClr>
                  </a:outerShdw>
                </a:effectLst>
                <a:uLnTx/>
                <a:uFillTx/>
                <a:latin typeface="Franklin Gothic Medium Cond" panose="020B0606030402020204" pitchFamily="34" charset="0"/>
                <a:ea typeface="+mn-ea"/>
                <a:cs typeface="+mn-cs"/>
              </a:rPr>
              <a:t>June 2023</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6000" b="1" i="0" u="none" strike="noStrike" kern="1200" cap="none" spc="0" normalizeH="0" baseline="0" noProof="0" dirty="0">
              <a:ln>
                <a:noFill/>
              </a:ln>
              <a:solidFill>
                <a:schemeClr val="bg2"/>
              </a:solidFill>
              <a:effectLst>
                <a:outerShdw blurRad="63500" sx="102000" sy="102000" algn="ctr" rotWithShape="0">
                  <a:prstClr val="black">
                    <a:alpha val="40000"/>
                  </a:prstClr>
                </a:outerShdw>
              </a:effectLst>
              <a:uLnTx/>
              <a:uFillTx/>
              <a:latin typeface="Franklin Gothic Medium Cond" panose="020B0606030402020204" pitchFamily="34" charset="0"/>
              <a:ea typeface="+mn-ea"/>
              <a:cs typeface="+mn-cs"/>
            </a:endParaRPr>
          </a:p>
        </p:txBody>
      </p:sp>
      <p:sp>
        <p:nvSpPr>
          <p:cNvPr id="7" name="TextBox 1">
            <a:extLst>
              <a:ext uri="{FF2B5EF4-FFF2-40B4-BE49-F238E27FC236}">
                <a16:creationId xmlns:a16="http://schemas.microsoft.com/office/drawing/2014/main" id="{62BE24F6-AB7C-407A-A7A8-BC06DE602F95}"/>
              </a:ext>
            </a:extLst>
          </p:cNvPr>
          <p:cNvSpPr txBox="1">
            <a:spLocks noChangeArrowheads="1"/>
          </p:cNvSpPr>
          <p:nvPr/>
        </p:nvSpPr>
        <p:spPr bwMode="auto">
          <a:xfrm>
            <a:off x="-11112" y="4932467"/>
            <a:ext cx="1219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dirty="0">
                <a:solidFill>
                  <a:schemeClr val="bg2"/>
                </a:solidFill>
                <a:latin typeface="Franklin Gothic Medium Cond" panose="020B0606030402020204" pitchFamily="34" charset="0"/>
              </a:rPr>
              <a:t>Holly Edmond, Grant Administrator</a:t>
            </a:r>
          </a:p>
          <a:p>
            <a:pPr algn="ctr">
              <a:lnSpc>
                <a:spcPct val="100000"/>
              </a:lnSpc>
              <a:spcBef>
                <a:spcPct val="0"/>
              </a:spcBef>
              <a:buFontTx/>
              <a:buNone/>
            </a:pPr>
            <a:r>
              <a:rPr lang="en-US" altLang="en-US" sz="3200" dirty="0">
                <a:solidFill>
                  <a:schemeClr val="bg2"/>
                </a:solidFill>
                <a:latin typeface="Franklin Gothic Medium Cond" panose="020B0606030402020204" pitchFamily="34" charset="0"/>
                <a:hlinkClick r:id="rId4">
                  <a:extLst>
                    <a:ext uri="{A12FA001-AC4F-418D-AE19-62706E023703}">
                      <ahyp:hlinkClr xmlns:ahyp="http://schemas.microsoft.com/office/drawing/2018/hyperlinkcolor" val="tx"/>
                    </a:ext>
                  </a:extLst>
                </a:hlinkClick>
              </a:rPr>
              <a:t>Holly.Edmond@FloridaDEP.gov</a:t>
            </a:r>
            <a:r>
              <a:rPr lang="en-US" altLang="en-US" sz="3200" dirty="0">
                <a:solidFill>
                  <a:schemeClr val="bg2"/>
                </a:solidFill>
                <a:latin typeface="Franklin Gothic Medium Cond" panose="020B0606030402020204" pitchFamily="34" charset="0"/>
              </a:rPr>
              <a:t> or 850-245-2181</a:t>
            </a:r>
          </a:p>
          <a:p>
            <a:pPr algn="ctr">
              <a:lnSpc>
                <a:spcPct val="100000"/>
              </a:lnSpc>
              <a:spcBef>
                <a:spcPct val="0"/>
              </a:spcBef>
              <a:buFontTx/>
              <a:buNone/>
            </a:pPr>
            <a:r>
              <a:rPr lang="en-US" altLang="en-US" sz="3200" dirty="0">
                <a:solidFill>
                  <a:schemeClr val="bg2"/>
                </a:solidFill>
                <a:latin typeface="Franklin Gothic Medium Cond" panose="020B0606030402020204" pitchFamily="34" charset="0"/>
              </a:rPr>
              <a:t>Florida Coastal Management Program</a:t>
            </a:r>
          </a:p>
        </p:txBody>
      </p:sp>
      <p:grpSp>
        <p:nvGrpSpPr>
          <p:cNvPr id="13" name="Group 12" descr="FL DEP Logo">
            <a:extLst>
              <a:ext uri="{FF2B5EF4-FFF2-40B4-BE49-F238E27FC236}">
                <a16:creationId xmlns:a16="http://schemas.microsoft.com/office/drawing/2014/main" id="{D8580600-0E26-495D-9512-D431459C3CC2}"/>
              </a:ext>
            </a:extLst>
          </p:cNvPr>
          <p:cNvGrpSpPr/>
          <p:nvPr/>
        </p:nvGrpSpPr>
        <p:grpSpPr>
          <a:xfrm>
            <a:off x="484876" y="-144463"/>
            <a:ext cx="1017588" cy="1536701"/>
            <a:chOff x="484876" y="-144463"/>
            <a:chExt cx="1017588" cy="1536701"/>
          </a:xfrm>
        </p:grpSpPr>
        <p:sp>
          <p:nvSpPr>
            <p:cNvPr id="14" name="Freeform 14">
              <a:extLst>
                <a:ext uri="{FF2B5EF4-FFF2-40B4-BE49-F238E27FC236}">
                  <a16:creationId xmlns:a16="http://schemas.microsoft.com/office/drawing/2014/main" id="{48790DAB-2AAD-429C-B53E-5453D2EC8C7C}"/>
                </a:ext>
              </a:extLst>
            </p:cNvPr>
            <p:cNvSpPr/>
            <p:nvPr userDrawn="1"/>
          </p:nvSpPr>
          <p:spPr bwMode="auto">
            <a:xfrm>
              <a:off x="525463" y="-144463"/>
              <a:ext cx="935037" cy="1536701"/>
            </a:xfrm>
            <a:custGeom>
              <a:avLst/>
              <a:gdLst>
                <a:gd name="connsiteX0" fmla="*/ 0 w 862148"/>
                <a:gd name="connsiteY0" fmla="*/ 0 h 1489165"/>
                <a:gd name="connsiteX1" fmla="*/ 0 w 862148"/>
                <a:gd name="connsiteY1" fmla="*/ 1463040 h 1489165"/>
                <a:gd name="connsiteX2" fmla="*/ 435428 w 862148"/>
                <a:gd name="connsiteY2" fmla="*/ 1323703 h 1489165"/>
                <a:gd name="connsiteX3" fmla="*/ 862148 w 862148"/>
                <a:gd name="connsiteY3" fmla="*/ 1489165 h 1489165"/>
                <a:gd name="connsiteX4" fmla="*/ 862148 w 862148"/>
                <a:gd name="connsiteY4" fmla="*/ 0 h 1489165"/>
                <a:gd name="connsiteX5" fmla="*/ 0 w 862148"/>
                <a:gd name="connsiteY5" fmla="*/ 0 h 1489165"/>
                <a:gd name="connsiteX0" fmla="*/ 0 w 862148"/>
                <a:gd name="connsiteY0" fmla="*/ 0 h 1466726"/>
                <a:gd name="connsiteX1" fmla="*/ 0 w 862148"/>
                <a:gd name="connsiteY1" fmla="*/ 1463040 h 1466726"/>
                <a:gd name="connsiteX2" fmla="*/ 435428 w 862148"/>
                <a:gd name="connsiteY2" fmla="*/ 1323703 h 1466726"/>
                <a:gd name="connsiteX3" fmla="*/ 856538 w 862148"/>
                <a:gd name="connsiteY3" fmla="*/ 1466726 h 1466726"/>
                <a:gd name="connsiteX4" fmla="*/ 862148 w 862148"/>
                <a:gd name="connsiteY4" fmla="*/ 0 h 1466726"/>
                <a:gd name="connsiteX5" fmla="*/ 0 w 862148"/>
                <a:gd name="connsiteY5" fmla="*/ 0 h 1466726"/>
                <a:gd name="connsiteX0" fmla="*/ 0 w 862148"/>
                <a:gd name="connsiteY0" fmla="*/ 0 h 1466726"/>
                <a:gd name="connsiteX1" fmla="*/ 0 w 862148"/>
                <a:gd name="connsiteY1" fmla="*/ 1463040 h 1466726"/>
                <a:gd name="connsiteX2" fmla="*/ 441037 w 862148"/>
                <a:gd name="connsiteY2" fmla="*/ 1374191 h 1466726"/>
                <a:gd name="connsiteX3" fmla="*/ 856538 w 862148"/>
                <a:gd name="connsiteY3" fmla="*/ 1466726 h 1466726"/>
                <a:gd name="connsiteX4" fmla="*/ 862148 w 862148"/>
                <a:gd name="connsiteY4" fmla="*/ 0 h 1466726"/>
                <a:gd name="connsiteX5" fmla="*/ 0 w 862148"/>
                <a:gd name="connsiteY5" fmla="*/ 0 h 1466726"/>
                <a:gd name="connsiteX0" fmla="*/ 0 w 862148"/>
                <a:gd name="connsiteY0" fmla="*/ 0 h 1536751"/>
                <a:gd name="connsiteX1" fmla="*/ 0 w 862148"/>
                <a:gd name="connsiteY1" fmla="*/ 1463040 h 1536751"/>
                <a:gd name="connsiteX2" fmla="*/ 431666 w 862148"/>
                <a:gd name="connsiteY2" fmla="*/ 1536751 h 1536751"/>
                <a:gd name="connsiteX3" fmla="*/ 856538 w 862148"/>
                <a:gd name="connsiteY3" fmla="*/ 1466726 h 1536751"/>
                <a:gd name="connsiteX4" fmla="*/ 862148 w 862148"/>
                <a:gd name="connsiteY4" fmla="*/ 0 h 1536751"/>
                <a:gd name="connsiteX5" fmla="*/ 0 w 862148"/>
                <a:gd name="connsiteY5" fmla="*/ 0 h 15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148" h="1536751">
                  <a:moveTo>
                    <a:pt x="0" y="0"/>
                  </a:moveTo>
                  <a:lnTo>
                    <a:pt x="0" y="1463040"/>
                  </a:lnTo>
                  <a:lnTo>
                    <a:pt x="431666" y="1536751"/>
                  </a:lnTo>
                  <a:lnTo>
                    <a:pt x="856538" y="1466726"/>
                  </a:lnTo>
                  <a:lnTo>
                    <a:pt x="862148" y="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pic>
          <p:nvPicPr>
            <p:cNvPr id="15" name="Picture 14">
              <a:extLst>
                <a:ext uri="{FF2B5EF4-FFF2-40B4-BE49-F238E27FC236}">
                  <a16:creationId xmlns:a16="http://schemas.microsoft.com/office/drawing/2014/main" id="{52C23B80-85C6-4C4B-882D-D8A8012C9A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84876" y="349250"/>
              <a:ext cx="10175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5" descr="Florida Coastal Management Program Logo">
            <a:extLst>
              <a:ext uri="{FF2B5EF4-FFF2-40B4-BE49-F238E27FC236}">
                <a16:creationId xmlns:a16="http://schemas.microsoft.com/office/drawing/2014/main" id="{4C5FD128-5FE1-4E95-888D-073A23CA20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10851" y="5670454"/>
            <a:ext cx="685897" cy="685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NOAA Logo">
            <a:extLst>
              <a:ext uri="{FF2B5EF4-FFF2-40B4-BE49-F238E27FC236}">
                <a16:creationId xmlns:a16="http://schemas.microsoft.com/office/drawing/2014/main" id="{42893699-7065-40BC-BFA5-5E63B5BA88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033" y="5670454"/>
            <a:ext cx="685896" cy="685896"/>
          </a:xfrm>
          <a:prstGeom prst="rect">
            <a:avLst/>
          </a:prstGeom>
        </p:spPr>
      </p:pic>
    </p:spTree>
    <p:extLst>
      <p:ext uri="{BB962C8B-B14F-4D97-AF65-F5344CB8AC3E}">
        <p14:creationId xmlns:p14="http://schemas.microsoft.com/office/powerpoint/2010/main" val="2857066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lorida's Coastal Partnership Initiative">
            <a:hlinkClick r:id="rId3"/>
            <a:extLst>
              <a:ext uri="{FF2B5EF4-FFF2-40B4-BE49-F238E27FC236}">
                <a16:creationId xmlns:a16="http://schemas.microsoft.com/office/drawing/2014/main" id="{6679236B-A517-461C-A574-B18C2F093A57}"/>
              </a:ext>
            </a:extLst>
          </p:cNvPr>
          <p:cNvPicPr>
            <a:picLocks noChangeAspect="1"/>
          </p:cNvPicPr>
          <p:nvPr/>
        </p:nvPicPr>
        <p:blipFill>
          <a:blip r:embed="rId4"/>
          <a:stretch>
            <a:fillRect/>
          </a:stretch>
        </p:blipFill>
        <p:spPr>
          <a:xfrm>
            <a:off x="1537803" y="0"/>
            <a:ext cx="9404878" cy="6858000"/>
          </a:xfrm>
          <a:prstGeom prst="rect">
            <a:avLst/>
          </a:prstGeom>
        </p:spPr>
      </p:pic>
      <p:sp>
        <p:nvSpPr>
          <p:cNvPr id="4" name="Title 3">
            <a:extLst>
              <a:ext uri="{FF2B5EF4-FFF2-40B4-BE49-F238E27FC236}">
                <a16:creationId xmlns:a16="http://schemas.microsoft.com/office/drawing/2014/main" id="{E3CB15EC-165C-4F24-AD29-584E43EE220E}"/>
              </a:ext>
            </a:extLst>
          </p:cNvPr>
          <p:cNvSpPr>
            <a:spLocks noGrp="1"/>
          </p:cNvSpPr>
          <p:nvPr>
            <p:ph type="title"/>
          </p:nvPr>
        </p:nvSpPr>
        <p:spPr>
          <a:xfrm>
            <a:off x="1543051" y="-1120263"/>
            <a:ext cx="10648949" cy="1120263"/>
          </a:xfrm>
        </p:spPr>
        <p:txBody>
          <a:bodyPr vert="horz" lIns="91440" tIns="45720" rIns="91440" bIns="45720" rtlCol="0" anchor="b">
            <a:noAutofit/>
          </a:bodyPr>
          <a:lstStyle/>
          <a:p>
            <a:r>
              <a:rPr lang="en-US" dirty="0"/>
              <a:t>Florida’s Coastal Partnership Initiative</a:t>
            </a:r>
          </a:p>
        </p:txBody>
      </p:sp>
    </p:spTree>
    <p:extLst>
      <p:ext uri="{BB962C8B-B14F-4D97-AF65-F5344CB8AC3E}">
        <p14:creationId xmlns:p14="http://schemas.microsoft.com/office/powerpoint/2010/main" val="291412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descr="Questions?">
            <a:extLst>
              <a:ext uri="{FF2B5EF4-FFF2-40B4-BE49-F238E27FC236}">
                <a16:creationId xmlns:a16="http://schemas.microsoft.com/office/drawing/2014/main" id="{E43301DC-DCD4-4B06-927E-567CD05A671C}"/>
              </a:ext>
            </a:extLst>
          </p:cNvPr>
          <p:cNvSpPr txBox="1">
            <a:spLocks noGrp="1"/>
          </p:cNvSpPr>
          <p:nvPr>
            <p:ph type="title" idx="4294967295"/>
          </p:nvPr>
        </p:nvSpPr>
        <p:spPr>
          <a:xfrm>
            <a:off x="1539090" y="0"/>
            <a:ext cx="10794020" cy="12674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lumMod val="75000"/>
                  </a:schemeClr>
                </a:solidFill>
                <a:effectLst/>
                <a:uLnTx/>
                <a:uFillTx/>
                <a:latin typeface="Franklin Gothic Demi Cond" panose="020B0706030402020204" pitchFamily="34" charset="0"/>
                <a:ea typeface="+mn-ea"/>
                <a:cs typeface="+mn-cs"/>
              </a:rPr>
              <a:t>Questions?</a:t>
            </a:r>
          </a:p>
        </p:txBody>
      </p:sp>
      <p:sp>
        <p:nvSpPr>
          <p:cNvPr id="17" name="Subtitle 2">
            <a:extLst>
              <a:ext uri="{FF2B5EF4-FFF2-40B4-BE49-F238E27FC236}">
                <a16:creationId xmlns:a16="http://schemas.microsoft.com/office/drawing/2014/main" id="{321FA583-E7AE-435C-9607-C83835624293}"/>
              </a:ext>
            </a:extLst>
          </p:cNvPr>
          <p:cNvSpPr txBox="1">
            <a:spLocks/>
          </p:cNvSpPr>
          <p:nvPr/>
        </p:nvSpPr>
        <p:spPr>
          <a:xfrm>
            <a:off x="612742" y="1583704"/>
            <a:ext cx="9862117" cy="37220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FontTx/>
              <a:buNone/>
            </a:pPr>
            <a:r>
              <a:rPr lang="en-US" altLang="en-US" dirty="0">
                <a:solidFill>
                  <a:srgbClr val="000000"/>
                </a:solidFill>
              </a:rPr>
              <a:t>Information relating to the notice for availability of funds, grant applications and the Grant Rule 62S-4, FAC, and more, can be </a:t>
            </a:r>
            <a:br>
              <a:rPr lang="en-US" altLang="en-US" dirty="0">
                <a:solidFill>
                  <a:srgbClr val="000000"/>
                </a:solidFill>
              </a:rPr>
            </a:br>
            <a:r>
              <a:rPr lang="en-US" altLang="en-US" dirty="0">
                <a:solidFill>
                  <a:srgbClr val="000000"/>
                </a:solidFill>
              </a:rPr>
              <a:t>found on the Coastal Partnership Initiative webpage at:</a:t>
            </a:r>
          </a:p>
          <a:p>
            <a:pPr>
              <a:lnSpc>
                <a:spcPct val="100000"/>
              </a:lnSpc>
              <a:spcBef>
                <a:spcPct val="0"/>
              </a:spcBef>
              <a:buFontTx/>
              <a:buNone/>
            </a:pPr>
            <a:endParaRPr lang="en-US" altLang="en-US" dirty="0">
              <a:solidFill>
                <a:srgbClr val="000000"/>
              </a:solidFill>
            </a:endParaRPr>
          </a:p>
          <a:p>
            <a:pPr>
              <a:lnSpc>
                <a:spcPct val="100000"/>
              </a:lnSpc>
              <a:spcBef>
                <a:spcPct val="0"/>
              </a:spcBef>
              <a:buFontTx/>
              <a:buNone/>
            </a:pPr>
            <a:r>
              <a:rPr lang="en-US" dirty="0">
                <a:hlinkClick r:id="rId3"/>
              </a:rPr>
              <a:t>https://floridadep.gov/rcp/fcmp/content/coastal-partnership-initiative</a:t>
            </a:r>
            <a:endParaRPr lang="en-US" dirty="0"/>
          </a:p>
          <a:p>
            <a:pPr>
              <a:lnSpc>
                <a:spcPct val="100000"/>
              </a:lnSpc>
              <a:spcBef>
                <a:spcPct val="0"/>
              </a:spcBef>
              <a:buFontTx/>
              <a:buNone/>
            </a:pPr>
            <a:endParaRPr lang="en-US" altLang="en-US" dirty="0">
              <a:solidFill>
                <a:srgbClr val="000000"/>
              </a:solidFill>
            </a:endParaRPr>
          </a:p>
          <a:p>
            <a:pPr>
              <a:lnSpc>
                <a:spcPct val="100000"/>
              </a:lnSpc>
              <a:spcBef>
                <a:spcPct val="0"/>
              </a:spcBef>
              <a:buFontTx/>
              <a:buNone/>
            </a:pPr>
            <a:r>
              <a:rPr lang="en-US" dirty="0">
                <a:hlinkClick r:id="rId4"/>
              </a:rPr>
              <a:t>https://floridadep.gov/rcp/fcmp/content/grants</a:t>
            </a:r>
            <a:endParaRPr lang="en-US" altLang="en-US" dirty="0">
              <a:solidFill>
                <a:srgbClr val="000000"/>
              </a:solidFill>
            </a:endParaRPr>
          </a:p>
        </p:txBody>
      </p:sp>
    </p:spTree>
    <p:extLst>
      <p:ext uri="{BB962C8B-B14F-4D97-AF65-F5344CB8AC3E}">
        <p14:creationId xmlns:p14="http://schemas.microsoft.com/office/powerpoint/2010/main" val="3406340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descr="Bipartisan Infrastructure Law Funding">
            <a:extLst>
              <a:ext uri="{FF2B5EF4-FFF2-40B4-BE49-F238E27FC236}">
                <a16:creationId xmlns:a16="http://schemas.microsoft.com/office/drawing/2014/main" id="{E43301DC-DCD4-4B06-927E-567CD05A671C}"/>
              </a:ext>
            </a:extLst>
          </p:cNvPr>
          <p:cNvSpPr txBox="1">
            <a:spLocks noGrp="1"/>
          </p:cNvSpPr>
          <p:nvPr>
            <p:ph type="title" idx="4294967295"/>
          </p:nvPr>
        </p:nvSpPr>
        <p:spPr>
          <a:xfrm>
            <a:off x="1539090" y="0"/>
            <a:ext cx="10794020" cy="12674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lumMod val="75000"/>
                  </a:schemeClr>
                </a:solidFill>
                <a:effectLst/>
                <a:uLnTx/>
                <a:uFillTx/>
                <a:latin typeface="Franklin Gothic Demi Cond" panose="020B0706030402020204" pitchFamily="34" charset="0"/>
                <a:ea typeface="+mn-ea"/>
                <a:cs typeface="+mn-cs"/>
              </a:rPr>
              <a:t>Bipartisan Infrastructure Law Funding</a:t>
            </a:r>
          </a:p>
        </p:txBody>
      </p:sp>
      <p:sp>
        <p:nvSpPr>
          <p:cNvPr id="17" name="Subtitle 2">
            <a:extLst>
              <a:ext uri="{FF2B5EF4-FFF2-40B4-BE49-F238E27FC236}">
                <a16:creationId xmlns:a16="http://schemas.microsoft.com/office/drawing/2014/main" id="{321FA583-E7AE-435C-9607-C83835624293}"/>
              </a:ext>
            </a:extLst>
          </p:cNvPr>
          <p:cNvSpPr txBox="1">
            <a:spLocks/>
          </p:cNvSpPr>
          <p:nvPr/>
        </p:nvSpPr>
        <p:spPr>
          <a:xfrm>
            <a:off x="612742" y="1583704"/>
            <a:ext cx="10879822" cy="3950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FontTx/>
              <a:buNone/>
            </a:pPr>
            <a:r>
              <a:rPr lang="en-US" altLang="en-US" dirty="0">
                <a:solidFill>
                  <a:srgbClr val="000000"/>
                </a:solidFill>
              </a:rPr>
              <a:t>Bipartisan Infrastructure Law (BIL) grant funding will be available for the 2023-24 fiscal year from NOAA, through the state/territory coastal management programs and national estuarine research reserves (NERRs).</a:t>
            </a:r>
          </a:p>
          <a:p>
            <a:pPr marL="0" indent="0">
              <a:lnSpc>
                <a:spcPct val="100000"/>
              </a:lnSpc>
              <a:spcBef>
                <a:spcPct val="0"/>
              </a:spcBef>
              <a:buFontTx/>
              <a:buNone/>
            </a:pPr>
            <a:endParaRPr lang="en-US" altLang="en-US" dirty="0">
              <a:solidFill>
                <a:srgbClr val="000000"/>
              </a:solidFill>
            </a:endParaRPr>
          </a:p>
          <a:p>
            <a:pPr>
              <a:lnSpc>
                <a:spcPct val="100000"/>
              </a:lnSpc>
              <a:spcBef>
                <a:spcPct val="0"/>
              </a:spcBef>
            </a:pPr>
            <a:r>
              <a:rPr lang="en-US" altLang="en-US" dirty="0">
                <a:solidFill>
                  <a:srgbClr val="000000"/>
                </a:solidFill>
              </a:rPr>
              <a:t>FCMP can submit up to three project ideas in “letter of interest” format.</a:t>
            </a:r>
          </a:p>
          <a:p>
            <a:pPr>
              <a:lnSpc>
                <a:spcPct val="100000"/>
              </a:lnSpc>
              <a:spcBef>
                <a:spcPct val="0"/>
              </a:spcBef>
            </a:pPr>
            <a:r>
              <a:rPr lang="en-US" altLang="en-US" dirty="0">
                <a:solidFill>
                  <a:srgbClr val="000000"/>
                </a:solidFill>
              </a:rPr>
              <a:t>Local governments and NGO project partners can be direct recipients but FCMP must support and submit the proposal.</a:t>
            </a:r>
          </a:p>
          <a:p>
            <a:pPr>
              <a:lnSpc>
                <a:spcPct val="100000"/>
              </a:lnSpc>
              <a:spcBef>
                <a:spcPct val="0"/>
              </a:spcBef>
            </a:pPr>
            <a:r>
              <a:rPr lang="en-US" altLang="en-US" dirty="0">
                <a:solidFill>
                  <a:srgbClr val="000000"/>
                </a:solidFill>
              </a:rPr>
              <a:t>Projects can support conservation land acquisition ($6M project cap), habitat restoration, and habitat restoration planning, engineering, and design.</a:t>
            </a:r>
          </a:p>
        </p:txBody>
      </p:sp>
    </p:spTree>
    <p:extLst>
      <p:ext uri="{BB962C8B-B14F-4D97-AF65-F5344CB8AC3E}">
        <p14:creationId xmlns:p14="http://schemas.microsoft.com/office/powerpoint/2010/main" val="3351307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descr="BIL Funding: Land Acquisition">
            <a:extLst>
              <a:ext uri="{FF2B5EF4-FFF2-40B4-BE49-F238E27FC236}">
                <a16:creationId xmlns:a16="http://schemas.microsoft.com/office/drawing/2014/main" id="{E43301DC-DCD4-4B06-927E-567CD05A671C}"/>
              </a:ext>
            </a:extLst>
          </p:cNvPr>
          <p:cNvSpPr txBox="1">
            <a:spLocks noGrp="1"/>
          </p:cNvSpPr>
          <p:nvPr>
            <p:ph type="title" idx="4294967295"/>
          </p:nvPr>
        </p:nvSpPr>
        <p:spPr>
          <a:xfrm>
            <a:off x="1539090" y="0"/>
            <a:ext cx="10794020" cy="12674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lumMod val="75000"/>
                  </a:schemeClr>
                </a:solidFill>
                <a:effectLst/>
                <a:uLnTx/>
                <a:uFillTx/>
                <a:latin typeface="Franklin Gothic Demi Cond" panose="020B0706030402020204" pitchFamily="34" charset="0"/>
                <a:ea typeface="+mn-ea"/>
                <a:cs typeface="+mn-cs"/>
              </a:rPr>
              <a:t>BIL Funding: Land Acquisition</a:t>
            </a:r>
          </a:p>
        </p:txBody>
      </p:sp>
      <p:sp>
        <p:nvSpPr>
          <p:cNvPr id="17" name="Subtitle 2">
            <a:extLst>
              <a:ext uri="{FF2B5EF4-FFF2-40B4-BE49-F238E27FC236}">
                <a16:creationId xmlns:a16="http://schemas.microsoft.com/office/drawing/2014/main" id="{321FA583-E7AE-435C-9607-C83835624293}"/>
              </a:ext>
            </a:extLst>
          </p:cNvPr>
          <p:cNvSpPr txBox="1">
            <a:spLocks/>
          </p:cNvSpPr>
          <p:nvPr/>
        </p:nvSpPr>
        <p:spPr>
          <a:xfrm>
            <a:off x="612742" y="1583704"/>
            <a:ext cx="10879822" cy="3950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None/>
            </a:pPr>
            <a:r>
              <a:rPr lang="en-US" altLang="en-US" dirty="0">
                <a:solidFill>
                  <a:srgbClr val="000000"/>
                </a:solidFill>
              </a:rPr>
              <a:t>Land Acquisition projects must be publicly owned or leased land and allow for passive access</a:t>
            </a:r>
          </a:p>
          <a:p>
            <a:pPr lvl="1">
              <a:lnSpc>
                <a:spcPct val="100000"/>
              </a:lnSpc>
              <a:spcBef>
                <a:spcPct val="0"/>
              </a:spcBef>
            </a:pPr>
            <a:r>
              <a:rPr lang="en-US" altLang="en-US" dirty="0">
                <a:solidFill>
                  <a:srgbClr val="000000"/>
                </a:solidFill>
              </a:rPr>
              <a:t>Land must be owned by the public entity receiving funds by the end of the project, but NGOs can participate in “buy &amp; hold” acquisition process</a:t>
            </a:r>
          </a:p>
          <a:p>
            <a:pPr marL="0" indent="0">
              <a:lnSpc>
                <a:spcPct val="100000"/>
              </a:lnSpc>
              <a:spcBef>
                <a:spcPct val="0"/>
              </a:spcBef>
              <a:buNone/>
            </a:pPr>
            <a:endParaRPr lang="en-US" altLang="en-US" sz="1600" dirty="0">
              <a:solidFill>
                <a:srgbClr val="000000"/>
              </a:solidFill>
            </a:endParaRPr>
          </a:p>
          <a:p>
            <a:pPr marL="0" indent="0">
              <a:lnSpc>
                <a:spcPct val="100000"/>
              </a:lnSpc>
              <a:spcBef>
                <a:spcPct val="0"/>
              </a:spcBef>
              <a:buNone/>
            </a:pPr>
            <a:r>
              <a:rPr lang="en-US" altLang="en-US" dirty="0">
                <a:solidFill>
                  <a:srgbClr val="000000"/>
                </a:solidFill>
              </a:rPr>
              <a:t>Priorities:</a:t>
            </a:r>
          </a:p>
          <a:p>
            <a:pPr>
              <a:lnSpc>
                <a:spcPct val="100000"/>
              </a:lnSpc>
              <a:spcBef>
                <a:spcPct val="0"/>
              </a:spcBef>
            </a:pPr>
            <a:r>
              <a:rPr lang="en-US" altLang="en-US" dirty="0">
                <a:solidFill>
                  <a:srgbClr val="000000"/>
                </a:solidFill>
              </a:rPr>
              <a:t>Significant ecological value.</a:t>
            </a:r>
          </a:p>
          <a:p>
            <a:pPr>
              <a:lnSpc>
                <a:spcPct val="100000"/>
              </a:lnSpc>
              <a:spcBef>
                <a:spcPct val="0"/>
              </a:spcBef>
            </a:pPr>
            <a:r>
              <a:rPr lang="en-US" altLang="en-US" dirty="0">
                <a:solidFill>
                  <a:srgbClr val="000000"/>
                </a:solidFill>
              </a:rPr>
              <a:t>Demonstrated need for protection.</a:t>
            </a:r>
          </a:p>
          <a:p>
            <a:pPr>
              <a:lnSpc>
                <a:spcPct val="100000"/>
              </a:lnSpc>
              <a:spcBef>
                <a:spcPct val="0"/>
              </a:spcBef>
            </a:pPr>
            <a:r>
              <a:rPr lang="en-US" altLang="en-US" dirty="0">
                <a:solidFill>
                  <a:srgbClr val="000000"/>
                </a:solidFill>
              </a:rPr>
              <a:t>Able to be effectively managed and protected.</a:t>
            </a:r>
          </a:p>
          <a:p>
            <a:pPr>
              <a:lnSpc>
                <a:spcPct val="100000"/>
              </a:lnSpc>
              <a:spcBef>
                <a:spcPct val="0"/>
              </a:spcBef>
            </a:pPr>
            <a:r>
              <a:rPr lang="en-US" altLang="en-US" dirty="0">
                <a:solidFill>
                  <a:srgbClr val="000000"/>
                </a:solidFill>
              </a:rPr>
              <a:t>Serve to mitigate adverse impacts caused by coastal population growth.</a:t>
            </a:r>
          </a:p>
        </p:txBody>
      </p:sp>
    </p:spTree>
    <p:extLst>
      <p:ext uri="{BB962C8B-B14F-4D97-AF65-F5344CB8AC3E}">
        <p14:creationId xmlns:p14="http://schemas.microsoft.com/office/powerpoint/2010/main" val="3024969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descr="BIL Funding: Habitat Restoration">
            <a:extLst>
              <a:ext uri="{FF2B5EF4-FFF2-40B4-BE49-F238E27FC236}">
                <a16:creationId xmlns:a16="http://schemas.microsoft.com/office/drawing/2014/main" id="{E43301DC-DCD4-4B06-927E-567CD05A671C}"/>
              </a:ext>
            </a:extLst>
          </p:cNvPr>
          <p:cNvSpPr txBox="1">
            <a:spLocks noGrp="1"/>
          </p:cNvSpPr>
          <p:nvPr>
            <p:ph type="title" idx="4294967295"/>
          </p:nvPr>
        </p:nvSpPr>
        <p:spPr>
          <a:xfrm>
            <a:off x="1539090" y="0"/>
            <a:ext cx="10794020" cy="12674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lumMod val="75000"/>
                  </a:schemeClr>
                </a:solidFill>
                <a:effectLst/>
                <a:uLnTx/>
                <a:uFillTx/>
                <a:latin typeface="Franklin Gothic Demi Cond" panose="020B0706030402020204" pitchFamily="34" charset="0"/>
                <a:ea typeface="+mn-ea"/>
                <a:cs typeface="+mn-cs"/>
              </a:rPr>
              <a:t>BIL Funding: Habitat Restoration</a:t>
            </a:r>
          </a:p>
        </p:txBody>
      </p:sp>
      <p:sp>
        <p:nvSpPr>
          <p:cNvPr id="17" name="Subtitle 2">
            <a:extLst>
              <a:ext uri="{FF2B5EF4-FFF2-40B4-BE49-F238E27FC236}">
                <a16:creationId xmlns:a16="http://schemas.microsoft.com/office/drawing/2014/main" id="{321FA583-E7AE-435C-9607-C83835624293}"/>
              </a:ext>
            </a:extLst>
          </p:cNvPr>
          <p:cNvSpPr txBox="1">
            <a:spLocks/>
          </p:cNvSpPr>
          <p:nvPr/>
        </p:nvSpPr>
        <p:spPr>
          <a:xfrm>
            <a:off x="612742" y="1564454"/>
            <a:ext cx="10879822" cy="3950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None/>
            </a:pPr>
            <a:r>
              <a:rPr lang="en-US" altLang="en-US" dirty="0">
                <a:solidFill>
                  <a:srgbClr val="000000"/>
                </a:solidFill>
              </a:rPr>
              <a:t>Habitat Restoration projects must take place on publicly owned land</a:t>
            </a:r>
          </a:p>
          <a:p>
            <a:pPr marL="0" indent="0">
              <a:lnSpc>
                <a:spcPct val="100000"/>
              </a:lnSpc>
              <a:spcBef>
                <a:spcPct val="0"/>
              </a:spcBef>
              <a:buNone/>
            </a:pPr>
            <a:endParaRPr lang="en-US" altLang="en-US" sz="1600" dirty="0">
              <a:solidFill>
                <a:srgbClr val="000000"/>
              </a:solidFill>
            </a:endParaRPr>
          </a:p>
          <a:p>
            <a:pPr marL="0" indent="0">
              <a:lnSpc>
                <a:spcPct val="100000"/>
              </a:lnSpc>
              <a:spcBef>
                <a:spcPct val="0"/>
              </a:spcBef>
              <a:buNone/>
            </a:pPr>
            <a:r>
              <a:rPr lang="en-US" altLang="en-US" dirty="0">
                <a:solidFill>
                  <a:srgbClr val="000000"/>
                </a:solidFill>
              </a:rPr>
              <a:t>Priorities:</a:t>
            </a:r>
          </a:p>
          <a:p>
            <a:pPr>
              <a:lnSpc>
                <a:spcPct val="100000"/>
              </a:lnSpc>
              <a:spcBef>
                <a:spcPct val="0"/>
              </a:spcBef>
            </a:pPr>
            <a:r>
              <a:rPr lang="en-US" altLang="en-US" dirty="0">
                <a:solidFill>
                  <a:srgbClr val="000000"/>
                </a:solidFill>
              </a:rPr>
              <a:t>Meet coastal habitat restoration goals identified in state/regional plans.</a:t>
            </a:r>
          </a:p>
          <a:p>
            <a:pPr>
              <a:lnSpc>
                <a:spcPct val="100000"/>
              </a:lnSpc>
              <a:spcBef>
                <a:spcPct val="0"/>
              </a:spcBef>
            </a:pPr>
            <a:r>
              <a:rPr lang="en-US" altLang="en-US" dirty="0">
                <a:solidFill>
                  <a:srgbClr val="000000"/>
                </a:solidFill>
              </a:rPr>
              <a:t>Restore important habitats and connected ecosystem functions or species.</a:t>
            </a:r>
          </a:p>
          <a:p>
            <a:pPr>
              <a:lnSpc>
                <a:spcPct val="100000"/>
              </a:lnSpc>
              <a:spcBef>
                <a:spcPct val="0"/>
              </a:spcBef>
            </a:pPr>
            <a:r>
              <a:rPr lang="en-US" altLang="en-US" dirty="0">
                <a:solidFill>
                  <a:srgbClr val="000000"/>
                </a:solidFill>
              </a:rPr>
              <a:t>Restore hydrologic connections between habitats that improve ecosystem function.</a:t>
            </a:r>
          </a:p>
          <a:p>
            <a:pPr>
              <a:lnSpc>
                <a:spcPct val="100000"/>
              </a:lnSpc>
              <a:spcBef>
                <a:spcPct val="0"/>
              </a:spcBef>
            </a:pPr>
            <a:r>
              <a:rPr lang="en-US" altLang="en-US" dirty="0">
                <a:solidFill>
                  <a:srgbClr val="000000"/>
                </a:solidFill>
              </a:rPr>
              <a:t>Enhance/restore ecosystem services that support coastal communities, vulnerable populations, or cultural resources (i.e., coastal flood protection, extreme weather resilience, chronic coastal erosion, etc.).</a:t>
            </a:r>
          </a:p>
        </p:txBody>
      </p:sp>
    </p:spTree>
    <p:extLst>
      <p:ext uri="{BB962C8B-B14F-4D97-AF65-F5344CB8AC3E}">
        <p14:creationId xmlns:p14="http://schemas.microsoft.com/office/powerpoint/2010/main" val="3969733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descr="BIL Funding Timeline">
            <a:extLst>
              <a:ext uri="{FF2B5EF4-FFF2-40B4-BE49-F238E27FC236}">
                <a16:creationId xmlns:a16="http://schemas.microsoft.com/office/drawing/2014/main" id="{E43301DC-DCD4-4B06-927E-567CD05A671C}"/>
              </a:ext>
            </a:extLst>
          </p:cNvPr>
          <p:cNvSpPr txBox="1">
            <a:spLocks noGrp="1"/>
          </p:cNvSpPr>
          <p:nvPr>
            <p:ph type="title" idx="4294967295"/>
          </p:nvPr>
        </p:nvSpPr>
        <p:spPr>
          <a:xfrm>
            <a:off x="1539090" y="0"/>
            <a:ext cx="10794020" cy="12674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lumMod val="75000"/>
                  </a:schemeClr>
                </a:solidFill>
                <a:effectLst/>
                <a:uLnTx/>
                <a:uFillTx/>
                <a:latin typeface="Franklin Gothic Demi Cond" panose="020B0706030402020204" pitchFamily="34" charset="0"/>
                <a:ea typeface="+mn-ea"/>
                <a:cs typeface="+mn-cs"/>
              </a:rPr>
              <a:t>BIL Funding Timeline</a:t>
            </a:r>
          </a:p>
        </p:txBody>
      </p:sp>
      <p:sp>
        <p:nvSpPr>
          <p:cNvPr id="17" name="Subtitle 2">
            <a:extLst>
              <a:ext uri="{FF2B5EF4-FFF2-40B4-BE49-F238E27FC236}">
                <a16:creationId xmlns:a16="http://schemas.microsoft.com/office/drawing/2014/main" id="{321FA583-E7AE-435C-9607-C83835624293}"/>
              </a:ext>
            </a:extLst>
          </p:cNvPr>
          <p:cNvSpPr txBox="1">
            <a:spLocks/>
          </p:cNvSpPr>
          <p:nvPr/>
        </p:nvSpPr>
        <p:spPr>
          <a:xfrm>
            <a:off x="612742" y="1583704"/>
            <a:ext cx="10879822" cy="3950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pPr>
            <a:r>
              <a:rPr lang="en-US" altLang="en-US" sz="3200" dirty="0">
                <a:solidFill>
                  <a:srgbClr val="000000"/>
                </a:solidFill>
              </a:rPr>
              <a:t>NOAA Notice of Funding Opportunity (NOFO) planned for mid May.</a:t>
            </a:r>
          </a:p>
          <a:p>
            <a:pPr>
              <a:lnSpc>
                <a:spcPct val="100000"/>
              </a:lnSpc>
              <a:spcBef>
                <a:spcPct val="0"/>
              </a:spcBef>
            </a:pPr>
            <a:r>
              <a:rPr lang="en-US" altLang="en-US" sz="3200" dirty="0">
                <a:solidFill>
                  <a:srgbClr val="000000"/>
                </a:solidFill>
              </a:rPr>
              <a:t>Letters of Interest due in 60 days (mid July).</a:t>
            </a:r>
          </a:p>
          <a:p>
            <a:pPr>
              <a:lnSpc>
                <a:spcPct val="100000"/>
              </a:lnSpc>
              <a:spcBef>
                <a:spcPct val="0"/>
              </a:spcBef>
            </a:pPr>
            <a:r>
              <a:rPr lang="en-US" altLang="en-US" sz="3200" dirty="0">
                <a:solidFill>
                  <a:srgbClr val="000000"/>
                </a:solidFill>
              </a:rPr>
              <a:t>Successful applicants notified in September to prepare full proposals.</a:t>
            </a:r>
          </a:p>
          <a:p>
            <a:pPr>
              <a:lnSpc>
                <a:spcPct val="100000"/>
              </a:lnSpc>
              <a:spcBef>
                <a:spcPct val="0"/>
              </a:spcBef>
            </a:pPr>
            <a:r>
              <a:rPr lang="en-US" altLang="en-US" sz="3200" dirty="0">
                <a:solidFill>
                  <a:srgbClr val="000000"/>
                </a:solidFill>
              </a:rPr>
              <a:t>Full proposals from invited applicants due in 90 days (early December).</a:t>
            </a:r>
          </a:p>
          <a:p>
            <a:pPr>
              <a:lnSpc>
                <a:spcPct val="100000"/>
              </a:lnSpc>
              <a:spcBef>
                <a:spcPct val="0"/>
              </a:spcBef>
            </a:pPr>
            <a:r>
              <a:rPr lang="en-US" altLang="en-US" sz="3200" dirty="0">
                <a:solidFill>
                  <a:srgbClr val="000000"/>
                </a:solidFill>
              </a:rPr>
              <a:t>Successful project applicants notified in February 2024.</a:t>
            </a:r>
          </a:p>
          <a:p>
            <a:pPr>
              <a:lnSpc>
                <a:spcPct val="100000"/>
              </a:lnSpc>
              <a:spcBef>
                <a:spcPct val="0"/>
              </a:spcBef>
            </a:pPr>
            <a:r>
              <a:rPr lang="en-US" altLang="en-US" sz="3200" dirty="0">
                <a:solidFill>
                  <a:srgbClr val="000000"/>
                </a:solidFill>
              </a:rPr>
              <a:t>Awards expected to begin July 2024.</a:t>
            </a:r>
          </a:p>
          <a:p>
            <a:pPr marL="0" indent="0">
              <a:lnSpc>
                <a:spcPct val="100000"/>
              </a:lnSpc>
              <a:spcBef>
                <a:spcPct val="0"/>
              </a:spcBef>
              <a:buNone/>
            </a:pPr>
            <a:endParaRPr lang="en-US" altLang="en-US" sz="1800" dirty="0">
              <a:solidFill>
                <a:srgbClr val="000000"/>
              </a:solidFill>
            </a:endParaRPr>
          </a:p>
          <a:p>
            <a:pPr marL="0" indent="0" algn="ctr">
              <a:lnSpc>
                <a:spcPct val="100000"/>
              </a:lnSpc>
              <a:spcBef>
                <a:spcPct val="0"/>
              </a:spcBef>
              <a:buNone/>
            </a:pPr>
            <a:r>
              <a:rPr lang="en-US" altLang="en-US" sz="3600" dirty="0">
                <a:solidFill>
                  <a:srgbClr val="000000"/>
                </a:solidFill>
              </a:rPr>
              <a:t>FCMP is accepting ideas now! Email ideas to </a:t>
            </a:r>
            <a:r>
              <a:rPr lang="en-US" altLang="en-US" sz="3600" dirty="0">
                <a:solidFill>
                  <a:srgbClr val="000000"/>
                </a:solidFill>
                <a:hlinkClick r:id="rId3"/>
              </a:rPr>
              <a:t>Holly.Edmond@FloridaDEP.gov</a:t>
            </a:r>
            <a:endParaRPr lang="en-US" altLang="en-US" sz="3600" dirty="0">
              <a:solidFill>
                <a:srgbClr val="000000"/>
              </a:solidFill>
            </a:endParaRPr>
          </a:p>
          <a:p>
            <a:pPr marL="0" indent="0">
              <a:lnSpc>
                <a:spcPct val="100000"/>
              </a:lnSpc>
              <a:spcBef>
                <a:spcPct val="0"/>
              </a:spcBef>
              <a:buNone/>
            </a:pPr>
            <a:endParaRPr lang="en-US" altLang="en-US" dirty="0">
              <a:solidFill>
                <a:srgbClr val="000000"/>
              </a:solidFill>
            </a:endParaRPr>
          </a:p>
        </p:txBody>
      </p:sp>
    </p:spTree>
    <p:extLst>
      <p:ext uri="{BB962C8B-B14F-4D97-AF65-F5344CB8AC3E}">
        <p14:creationId xmlns:p14="http://schemas.microsoft.com/office/powerpoint/2010/main" val="3708631759"/>
      </p:ext>
    </p:extLst>
  </p:cSld>
  <p:clrMapOvr>
    <a:masterClrMapping/>
  </p:clrMapOvr>
  <p:extLst mod="1">
    <p:ext uri="{6950BFC3-D8DA-4A85-94F7-54DA5524770B}">
      <p188:commentRel xmlns:p188="http://schemas.microsoft.com/office/powerpoint/2018/8/main" xmlns="" r:id="rId4"/>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197341D-7AE2-41E6-A5DD-F4096897B95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723" b="19277"/>
          <a:stretch/>
        </p:blipFill>
        <p:spPr>
          <a:xfrm>
            <a:off x="0" y="-3497"/>
            <a:ext cx="12192000" cy="6858000"/>
          </a:xfrm>
          <a:prstGeom prst="rect">
            <a:avLst/>
          </a:prstGeom>
        </p:spPr>
      </p:pic>
      <p:pic>
        <p:nvPicPr>
          <p:cNvPr id="4" name="Picture 14" descr="FLDEP Logo">
            <a:extLst>
              <a:ext uri="{FF2B5EF4-FFF2-40B4-BE49-F238E27FC236}">
                <a16:creationId xmlns:a16="http://schemas.microsoft.com/office/drawing/2014/main" id="{4BEC0EE8-BCE3-4763-AA02-EA13408ADE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05" y="322718"/>
            <a:ext cx="2549391" cy="229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descr="Thank you!">
            <a:extLst>
              <a:ext uri="{FF2B5EF4-FFF2-40B4-BE49-F238E27FC236}">
                <a16:creationId xmlns:a16="http://schemas.microsoft.com/office/drawing/2014/main" id="{5B3235B9-3140-40A8-8B5B-485A2516ED41}"/>
              </a:ext>
            </a:extLst>
          </p:cNvPr>
          <p:cNvSpPr txBox="1">
            <a:spLocks noGrp="1"/>
          </p:cNvSpPr>
          <p:nvPr>
            <p:ph type="title" idx="4294967295"/>
          </p:nvPr>
        </p:nvSpPr>
        <p:spPr>
          <a:xfrm>
            <a:off x="0" y="2825338"/>
            <a:ext cx="12192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chemeClr val="bg2"/>
                </a:solidFill>
                <a:effectLst>
                  <a:outerShdw blurRad="63500" sx="102000" sy="102000" algn="ctr" rotWithShape="0">
                    <a:prstClr val="black">
                      <a:alpha val="40000"/>
                    </a:prstClr>
                  </a:outerShdw>
                </a:effectLst>
                <a:uLnTx/>
                <a:uFillTx/>
                <a:latin typeface="Franklin Gothic Demi Cond" panose="020B0706030402020204" pitchFamily="34" charset="0"/>
                <a:ea typeface="+mn-ea"/>
                <a:cs typeface="+mn-cs"/>
              </a:rPr>
              <a:t>Thank you!</a:t>
            </a:r>
          </a:p>
        </p:txBody>
      </p:sp>
      <p:sp>
        <p:nvSpPr>
          <p:cNvPr id="6" name="Rectangle 5">
            <a:extLst>
              <a:ext uri="{FF2B5EF4-FFF2-40B4-BE49-F238E27FC236}">
                <a16:creationId xmlns:a16="http://schemas.microsoft.com/office/drawing/2014/main" id="{1367F1D9-378C-4C3F-B45F-5F725E019F38}"/>
              </a:ext>
            </a:extLst>
          </p:cNvPr>
          <p:cNvSpPr/>
          <p:nvPr/>
        </p:nvSpPr>
        <p:spPr>
          <a:xfrm>
            <a:off x="3705885" y="4204559"/>
            <a:ext cx="4780230" cy="1200329"/>
          </a:xfrm>
          <a:prstGeom prst="rect">
            <a:avLst/>
          </a:prstGeom>
        </p:spPr>
        <p:txBody>
          <a:bodyPr wrap="square">
            <a:spAutoFit/>
          </a:bodyPr>
          <a:lstStyle/>
          <a:p>
            <a:pPr algn="ctr"/>
            <a:r>
              <a:rPr lang="en-US" sz="2400" dirty="0">
                <a:solidFill>
                  <a:schemeClr val="bg2"/>
                </a:solidFill>
                <a:effectLst>
                  <a:outerShdw blurRad="63500" sx="102000" sy="102000" algn="ctr" rotWithShape="0">
                    <a:prstClr val="black">
                      <a:alpha val="40000"/>
                    </a:prstClr>
                  </a:outerShdw>
                </a:effectLst>
                <a:latin typeface="Franklin Gothic Medium Cond" panose="020B0606030402020204" pitchFamily="34" charset="0"/>
              </a:rPr>
              <a:t>Holly Edmond, Grant Administrator</a:t>
            </a:r>
          </a:p>
          <a:p>
            <a:pPr algn="ctr"/>
            <a:r>
              <a:rPr lang="en-US" sz="2400" dirty="0">
                <a:solidFill>
                  <a:schemeClr val="bg2"/>
                </a:solidFill>
                <a:effectLst>
                  <a:outerShdw blurRad="63500" sx="102000" sy="102000" algn="ctr" rotWithShape="0">
                    <a:prstClr val="black">
                      <a:alpha val="40000"/>
                    </a:prstClr>
                  </a:outerShdw>
                </a:effectLst>
                <a:latin typeface="Franklin Gothic Medium Cond" panose="020B0606030402020204" pitchFamily="34" charset="0"/>
                <a:hlinkClick r:id="rId5">
                  <a:extLst>
                    <a:ext uri="{A12FA001-AC4F-418D-AE19-62706E023703}">
                      <ahyp:hlinkClr xmlns:ahyp="http://schemas.microsoft.com/office/drawing/2018/hyperlinkcolor" val="tx"/>
                    </a:ext>
                  </a:extLst>
                </a:hlinkClick>
              </a:rPr>
              <a:t>Holly.Edmond@FloridaDEP.gov</a:t>
            </a:r>
            <a:br>
              <a:rPr lang="en-US" sz="2400" dirty="0">
                <a:solidFill>
                  <a:schemeClr val="bg2"/>
                </a:solidFill>
                <a:effectLst>
                  <a:outerShdw blurRad="63500" sx="102000" sy="102000" algn="ctr" rotWithShape="0">
                    <a:prstClr val="black">
                      <a:alpha val="40000"/>
                    </a:prstClr>
                  </a:outerShdw>
                </a:effectLst>
                <a:latin typeface="Franklin Gothic Medium Cond" panose="020B0606030402020204" pitchFamily="34" charset="0"/>
              </a:rPr>
            </a:br>
            <a:r>
              <a:rPr lang="en-US" sz="2400" dirty="0">
                <a:solidFill>
                  <a:schemeClr val="bg2"/>
                </a:solidFill>
                <a:effectLst>
                  <a:outerShdw blurRad="63500" sx="102000" sy="102000" algn="ctr" rotWithShape="0">
                    <a:prstClr val="black">
                      <a:alpha val="40000"/>
                    </a:prstClr>
                  </a:outerShdw>
                </a:effectLst>
                <a:latin typeface="Franklin Gothic Medium Cond" panose="020B0606030402020204" pitchFamily="34" charset="0"/>
              </a:rPr>
              <a:t>850-245-2181</a:t>
            </a:r>
          </a:p>
        </p:txBody>
      </p:sp>
      <p:sp>
        <p:nvSpPr>
          <p:cNvPr id="7" name="Rectangle 6">
            <a:extLst>
              <a:ext uri="{FF2B5EF4-FFF2-40B4-BE49-F238E27FC236}">
                <a16:creationId xmlns:a16="http://schemas.microsoft.com/office/drawing/2014/main" id="{947047EE-6BEA-47AE-9D33-83D1136DEC22}"/>
              </a:ext>
            </a:extLst>
          </p:cNvPr>
          <p:cNvSpPr/>
          <p:nvPr/>
        </p:nvSpPr>
        <p:spPr>
          <a:xfrm>
            <a:off x="7911966" y="5348292"/>
            <a:ext cx="3937305" cy="1200329"/>
          </a:xfrm>
          <a:prstGeom prst="rect">
            <a:avLst/>
          </a:prstGeom>
        </p:spPr>
        <p:txBody>
          <a:bodyPr wrap="square">
            <a:spAutoFit/>
          </a:bodyPr>
          <a:lstStyle/>
          <a:p>
            <a:pPr algn="ctr"/>
            <a:r>
              <a:rPr lang="en-US" sz="2400" dirty="0">
                <a:solidFill>
                  <a:schemeClr val="bg2"/>
                </a:solidFill>
                <a:effectLst>
                  <a:outerShdw blurRad="63500" sx="102000" sy="102000" algn="ctr" rotWithShape="0">
                    <a:prstClr val="black">
                      <a:alpha val="40000"/>
                    </a:prstClr>
                  </a:outerShdw>
                </a:effectLst>
                <a:latin typeface="Franklin Gothic Medium Cond" panose="020B0606030402020204" pitchFamily="34" charset="0"/>
              </a:rPr>
              <a:t>Amy Harrison, Grant Manager</a:t>
            </a:r>
          </a:p>
          <a:p>
            <a:pPr algn="ctr"/>
            <a:r>
              <a:rPr lang="en-US" sz="2400" dirty="0">
                <a:solidFill>
                  <a:schemeClr val="bg2"/>
                </a:solidFill>
                <a:effectLst>
                  <a:outerShdw blurRad="63500" sx="102000" sy="102000" algn="ctr" rotWithShape="0">
                    <a:prstClr val="black">
                      <a:alpha val="40000"/>
                    </a:prstClr>
                  </a:outerShdw>
                </a:effectLst>
                <a:latin typeface="Franklin Gothic Medium Cond" panose="020B0606030402020204" pitchFamily="34" charset="0"/>
                <a:hlinkClick r:id="rId6">
                  <a:extLst>
                    <a:ext uri="{A12FA001-AC4F-418D-AE19-62706E023703}">
                      <ahyp:hlinkClr xmlns:ahyp="http://schemas.microsoft.com/office/drawing/2018/hyperlinkcolor" val="tx"/>
                    </a:ext>
                  </a:extLst>
                </a:hlinkClick>
              </a:rPr>
              <a:t>Amy.M.Harrison@FloridaDEP.gov</a:t>
            </a:r>
            <a:br>
              <a:rPr lang="en-US" sz="2400" dirty="0">
                <a:solidFill>
                  <a:schemeClr val="bg2"/>
                </a:solidFill>
                <a:effectLst>
                  <a:outerShdw blurRad="63500" sx="102000" sy="102000" algn="ctr" rotWithShape="0">
                    <a:prstClr val="black">
                      <a:alpha val="40000"/>
                    </a:prstClr>
                  </a:outerShdw>
                </a:effectLst>
                <a:latin typeface="Franklin Gothic Medium Cond" panose="020B0606030402020204" pitchFamily="34" charset="0"/>
              </a:rPr>
            </a:br>
            <a:r>
              <a:rPr lang="en-US" sz="2400" dirty="0">
                <a:solidFill>
                  <a:schemeClr val="bg2"/>
                </a:solidFill>
                <a:effectLst>
                  <a:outerShdw blurRad="63500" sx="102000" sy="102000" algn="ctr" rotWithShape="0">
                    <a:prstClr val="black">
                      <a:alpha val="40000"/>
                    </a:prstClr>
                  </a:outerShdw>
                </a:effectLst>
                <a:latin typeface="Franklin Gothic Medium Cond" panose="020B0606030402020204" pitchFamily="34" charset="0"/>
              </a:rPr>
              <a:t>850-245-8398</a:t>
            </a:r>
          </a:p>
        </p:txBody>
      </p:sp>
      <p:sp>
        <p:nvSpPr>
          <p:cNvPr id="2" name="Rectangle 1">
            <a:extLst>
              <a:ext uri="{FF2B5EF4-FFF2-40B4-BE49-F238E27FC236}">
                <a16:creationId xmlns:a16="http://schemas.microsoft.com/office/drawing/2014/main" id="{86918ABC-7D5C-D8F4-F5B2-CFDC65583DEF}"/>
              </a:ext>
            </a:extLst>
          </p:cNvPr>
          <p:cNvSpPr/>
          <p:nvPr/>
        </p:nvSpPr>
        <p:spPr>
          <a:xfrm>
            <a:off x="354515" y="5346685"/>
            <a:ext cx="3937305" cy="1200329"/>
          </a:xfrm>
          <a:prstGeom prst="rect">
            <a:avLst/>
          </a:prstGeom>
        </p:spPr>
        <p:txBody>
          <a:bodyPr wrap="square">
            <a:spAutoFit/>
          </a:bodyPr>
          <a:lstStyle/>
          <a:p>
            <a:pPr algn="ctr"/>
            <a:r>
              <a:rPr lang="en-US" sz="2400" dirty="0">
                <a:solidFill>
                  <a:schemeClr val="bg2"/>
                </a:solidFill>
                <a:effectLst>
                  <a:outerShdw blurRad="63500" sx="102000" sy="102000" algn="ctr" rotWithShape="0">
                    <a:prstClr val="black">
                      <a:alpha val="40000"/>
                    </a:prstClr>
                  </a:outerShdw>
                </a:effectLst>
                <a:latin typeface="Franklin Gothic Medium Cond" panose="020B0606030402020204" pitchFamily="34" charset="0"/>
              </a:rPr>
              <a:t>Tiffany Herrin, Grant Manager</a:t>
            </a:r>
          </a:p>
          <a:p>
            <a:pPr algn="ctr"/>
            <a:r>
              <a:rPr lang="en-US" sz="2400" dirty="0">
                <a:solidFill>
                  <a:schemeClr val="bg2"/>
                </a:solidFill>
                <a:effectLst>
                  <a:outerShdw blurRad="63500" sx="102000" sy="102000" algn="ctr" rotWithShape="0">
                    <a:prstClr val="black">
                      <a:alpha val="40000"/>
                    </a:prstClr>
                  </a:outerShdw>
                </a:effectLst>
                <a:latin typeface="Franklin Gothic Medium Cond" panose="020B0606030402020204" pitchFamily="34" charset="0"/>
                <a:hlinkClick r:id="rId7">
                  <a:extLst>
                    <a:ext uri="{A12FA001-AC4F-418D-AE19-62706E023703}">
                      <ahyp:hlinkClr xmlns:ahyp="http://schemas.microsoft.com/office/drawing/2018/hyperlinkcolor" val="tx"/>
                    </a:ext>
                  </a:extLst>
                </a:hlinkClick>
              </a:rPr>
              <a:t>Tiffany.Herrin@FloridaDEP.gov</a:t>
            </a:r>
            <a:br>
              <a:rPr lang="en-US" sz="2400" dirty="0">
                <a:solidFill>
                  <a:schemeClr val="bg2"/>
                </a:solidFill>
                <a:effectLst>
                  <a:outerShdw blurRad="63500" sx="102000" sy="102000" algn="ctr" rotWithShape="0">
                    <a:prstClr val="black">
                      <a:alpha val="40000"/>
                    </a:prstClr>
                  </a:outerShdw>
                </a:effectLst>
                <a:latin typeface="Franklin Gothic Medium Cond" panose="020B0606030402020204" pitchFamily="34" charset="0"/>
              </a:rPr>
            </a:br>
            <a:r>
              <a:rPr lang="en-US" sz="2400" dirty="0">
                <a:solidFill>
                  <a:schemeClr val="bg2"/>
                </a:solidFill>
                <a:effectLst>
                  <a:outerShdw blurRad="63500" sx="102000" sy="102000" algn="ctr" rotWithShape="0">
                    <a:prstClr val="black">
                      <a:alpha val="40000"/>
                    </a:prstClr>
                  </a:outerShdw>
                </a:effectLst>
                <a:latin typeface="Franklin Gothic Medium Cond" panose="020B0606030402020204" pitchFamily="34" charset="0"/>
              </a:rPr>
              <a:t>850-245-2953</a:t>
            </a:r>
          </a:p>
        </p:txBody>
      </p:sp>
    </p:spTree>
    <p:extLst>
      <p:ext uri="{BB962C8B-B14F-4D97-AF65-F5344CB8AC3E}">
        <p14:creationId xmlns:p14="http://schemas.microsoft.com/office/powerpoint/2010/main" val="4032909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descr="Coastal Partnership Initiative">
            <a:extLst>
              <a:ext uri="{FF2B5EF4-FFF2-40B4-BE49-F238E27FC236}">
                <a16:creationId xmlns:a16="http://schemas.microsoft.com/office/drawing/2014/main" id="{1FD3D0D0-F890-4E38-89D7-6893951CE10D}"/>
              </a:ext>
            </a:extLst>
          </p:cNvPr>
          <p:cNvSpPr txBox="1">
            <a:spLocks noGrp="1"/>
          </p:cNvSpPr>
          <p:nvPr>
            <p:ph type="title" idx="4294967295"/>
          </p:nvPr>
        </p:nvSpPr>
        <p:spPr>
          <a:xfrm>
            <a:off x="1539090" y="0"/>
            <a:ext cx="10794020" cy="12674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lumMod val="75000"/>
                  </a:schemeClr>
                </a:solidFill>
                <a:effectLst/>
                <a:uLnTx/>
                <a:uFillTx/>
                <a:latin typeface="Franklin Gothic Demi Cond" panose="020B0706030402020204" pitchFamily="34" charset="0"/>
                <a:ea typeface="+mn-ea"/>
                <a:cs typeface="+mn-cs"/>
              </a:rPr>
              <a:t>Coastal Partnership Initiative</a:t>
            </a:r>
          </a:p>
        </p:txBody>
      </p:sp>
      <p:sp>
        <p:nvSpPr>
          <p:cNvPr id="16" name="Subtitle 2">
            <a:extLst>
              <a:ext uri="{FF2B5EF4-FFF2-40B4-BE49-F238E27FC236}">
                <a16:creationId xmlns:a16="http://schemas.microsoft.com/office/drawing/2014/main" id="{C60BF37D-0152-499D-8E64-45084496633E}"/>
              </a:ext>
            </a:extLst>
          </p:cNvPr>
          <p:cNvSpPr txBox="1">
            <a:spLocks/>
          </p:cNvSpPr>
          <p:nvPr/>
        </p:nvSpPr>
        <p:spPr>
          <a:xfrm>
            <a:off x="606582" y="1584356"/>
            <a:ext cx="10800181" cy="48635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4488">
              <a:lnSpc>
                <a:spcPct val="100000"/>
              </a:lnSpc>
              <a:spcBef>
                <a:spcPts val="0"/>
              </a:spcBef>
            </a:pPr>
            <a:r>
              <a:rPr lang="en-US" altLang="en-US" sz="3600" dirty="0">
                <a:solidFill>
                  <a:schemeClr val="accent4"/>
                </a:solidFill>
              </a:rPr>
              <a:t>The Coastal Partnership Initiative (CPI) is administered by the Florida Coastal Management Program, in the Office of Resilience and Coastal Protection, of the Florida Department of Environmental Protection.</a:t>
            </a:r>
          </a:p>
          <a:p>
            <a:pPr marL="344488" indent="-344488">
              <a:lnSpc>
                <a:spcPct val="100000"/>
              </a:lnSpc>
              <a:spcBef>
                <a:spcPts val="0"/>
              </a:spcBef>
            </a:pPr>
            <a:r>
              <a:rPr lang="en-US" altLang="en-US" sz="3600" dirty="0">
                <a:solidFill>
                  <a:schemeClr val="accent4"/>
                </a:solidFill>
              </a:rPr>
              <a:t>Funding provided through a partnership with the </a:t>
            </a:r>
            <a:br>
              <a:rPr lang="en-US" altLang="en-US" sz="3600" dirty="0">
                <a:solidFill>
                  <a:schemeClr val="accent4"/>
                </a:solidFill>
              </a:rPr>
            </a:br>
            <a:r>
              <a:rPr lang="en-US" altLang="en-US" sz="3600" dirty="0">
                <a:solidFill>
                  <a:schemeClr val="accent4"/>
                </a:solidFill>
              </a:rPr>
              <a:t>National Oceanographic and Atmospheric </a:t>
            </a:r>
            <a:br>
              <a:rPr lang="en-US" altLang="en-US" sz="3600" dirty="0">
                <a:solidFill>
                  <a:schemeClr val="accent4"/>
                </a:solidFill>
              </a:rPr>
            </a:br>
            <a:r>
              <a:rPr lang="en-US" altLang="en-US" sz="3600" dirty="0">
                <a:solidFill>
                  <a:schemeClr val="accent4"/>
                </a:solidFill>
              </a:rPr>
              <a:t>Administration, Coastal Zone Management Program.</a:t>
            </a:r>
          </a:p>
        </p:txBody>
      </p:sp>
    </p:spTree>
    <p:extLst>
      <p:ext uri="{BB962C8B-B14F-4D97-AF65-F5344CB8AC3E}">
        <p14:creationId xmlns:p14="http://schemas.microsoft.com/office/powerpoint/2010/main" val="2023495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descr="Coastal Partnership Initiative(2)">
            <a:extLst>
              <a:ext uri="{FF2B5EF4-FFF2-40B4-BE49-F238E27FC236}">
                <a16:creationId xmlns:a16="http://schemas.microsoft.com/office/drawing/2014/main" id="{1FD3D0D0-F890-4E38-89D7-6893951CE10D}"/>
              </a:ext>
              <a:ext uri="{C183D7F6-B498-43B3-948B-1728B52AA6E4}">
                <adec:decorative xmlns:adec="http://schemas.microsoft.com/office/drawing/2017/decorative" val="0"/>
              </a:ext>
            </a:extLst>
          </p:cNvPr>
          <p:cNvSpPr txBox="1">
            <a:spLocks noGrp="1"/>
          </p:cNvSpPr>
          <p:nvPr>
            <p:ph type="title" idx="4294967295"/>
          </p:nvPr>
        </p:nvSpPr>
        <p:spPr>
          <a:xfrm>
            <a:off x="1539090" y="0"/>
            <a:ext cx="10794020" cy="12674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lumMod val="75000"/>
                  </a:schemeClr>
                </a:solidFill>
                <a:effectLst/>
                <a:uLnTx/>
                <a:uFillTx/>
                <a:latin typeface="Franklin Gothic Demi Cond" panose="020B0706030402020204" pitchFamily="34" charset="0"/>
                <a:ea typeface="+mn-ea"/>
                <a:cs typeface="+mn-cs"/>
              </a:rPr>
              <a:t>Coastal Partnership Initiative</a:t>
            </a:r>
          </a:p>
        </p:txBody>
      </p:sp>
      <p:sp>
        <p:nvSpPr>
          <p:cNvPr id="16" name="Subtitle 2">
            <a:extLst>
              <a:ext uri="{FF2B5EF4-FFF2-40B4-BE49-F238E27FC236}">
                <a16:creationId xmlns:a16="http://schemas.microsoft.com/office/drawing/2014/main" id="{C60BF37D-0152-499D-8E64-45084496633E}"/>
              </a:ext>
            </a:extLst>
          </p:cNvPr>
          <p:cNvSpPr txBox="1">
            <a:spLocks/>
          </p:cNvSpPr>
          <p:nvPr/>
        </p:nvSpPr>
        <p:spPr>
          <a:xfrm>
            <a:off x="615636" y="1593410"/>
            <a:ext cx="10951053" cy="4854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4488">
              <a:lnSpc>
                <a:spcPct val="100000"/>
              </a:lnSpc>
              <a:spcBef>
                <a:spcPct val="0"/>
              </a:spcBef>
            </a:pPr>
            <a:r>
              <a:rPr lang="en-US" altLang="en-US" sz="3600" dirty="0">
                <a:solidFill>
                  <a:schemeClr val="accent4"/>
                </a:solidFill>
              </a:rPr>
              <a:t>The Coastal Partnership Initiative was developed to promote the protection and effective management of Florida’s coastal resources in four specific priority areas:</a:t>
            </a:r>
          </a:p>
          <a:p>
            <a:pPr>
              <a:lnSpc>
                <a:spcPct val="100000"/>
              </a:lnSpc>
              <a:spcBef>
                <a:spcPct val="0"/>
              </a:spcBef>
            </a:pPr>
            <a:endParaRPr lang="en-US" altLang="en-US" sz="1200" dirty="0">
              <a:solidFill>
                <a:schemeClr val="accent4"/>
              </a:solidFill>
            </a:endParaRPr>
          </a:p>
          <a:p>
            <a:pPr marL="796925" lvl="1" indent="-339725">
              <a:lnSpc>
                <a:spcPct val="100000"/>
              </a:lnSpc>
              <a:spcBef>
                <a:spcPct val="0"/>
              </a:spcBef>
            </a:pPr>
            <a:r>
              <a:rPr lang="en-US" altLang="en-US" sz="3600" dirty="0">
                <a:solidFill>
                  <a:schemeClr val="accent4"/>
                </a:solidFill>
              </a:rPr>
              <a:t>Resilient Communities.</a:t>
            </a:r>
          </a:p>
          <a:p>
            <a:pPr marL="796925" lvl="1" indent="-339725">
              <a:lnSpc>
                <a:spcPct val="100000"/>
              </a:lnSpc>
              <a:spcBef>
                <a:spcPct val="0"/>
              </a:spcBef>
            </a:pPr>
            <a:r>
              <a:rPr lang="en-US" altLang="en-US" sz="3600" dirty="0">
                <a:solidFill>
                  <a:schemeClr val="accent4"/>
                </a:solidFill>
              </a:rPr>
              <a:t>Coastal Resource Stewardship.</a:t>
            </a:r>
          </a:p>
          <a:p>
            <a:pPr marL="796925" lvl="1" indent="-339725">
              <a:lnSpc>
                <a:spcPct val="100000"/>
              </a:lnSpc>
              <a:spcBef>
                <a:spcPct val="0"/>
              </a:spcBef>
            </a:pPr>
            <a:r>
              <a:rPr lang="en-US" altLang="en-US" sz="3600" dirty="0">
                <a:solidFill>
                  <a:schemeClr val="accent4"/>
                </a:solidFill>
              </a:rPr>
              <a:t>Public Access to Coastal Resources.</a:t>
            </a:r>
          </a:p>
          <a:p>
            <a:pPr marL="796925" lvl="1" indent="-339725">
              <a:lnSpc>
                <a:spcPct val="100000"/>
              </a:lnSpc>
              <a:spcBef>
                <a:spcPct val="0"/>
              </a:spcBef>
            </a:pPr>
            <a:r>
              <a:rPr lang="en-US" altLang="en-US" sz="3600" dirty="0">
                <a:solidFill>
                  <a:schemeClr val="accent4"/>
                </a:solidFill>
              </a:rPr>
              <a:t>Working Waterfronts.</a:t>
            </a:r>
          </a:p>
        </p:txBody>
      </p:sp>
    </p:spTree>
    <p:extLst>
      <p:ext uri="{BB962C8B-B14F-4D97-AF65-F5344CB8AC3E}">
        <p14:creationId xmlns:p14="http://schemas.microsoft.com/office/powerpoint/2010/main" val="259963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descr="Who is Eligible?">
            <a:extLst>
              <a:ext uri="{FF2B5EF4-FFF2-40B4-BE49-F238E27FC236}">
                <a16:creationId xmlns:a16="http://schemas.microsoft.com/office/drawing/2014/main" id="{1FD3D0D0-F890-4E38-89D7-6893951CE10D}"/>
              </a:ext>
            </a:extLst>
          </p:cNvPr>
          <p:cNvSpPr txBox="1">
            <a:spLocks noGrp="1"/>
          </p:cNvSpPr>
          <p:nvPr>
            <p:ph type="title" idx="4294967295"/>
          </p:nvPr>
        </p:nvSpPr>
        <p:spPr>
          <a:xfrm>
            <a:off x="1539090" y="0"/>
            <a:ext cx="10794020" cy="12674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lumMod val="75000"/>
                  </a:schemeClr>
                </a:solidFill>
                <a:effectLst/>
                <a:uLnTx/>
                <a:uFillTx/>
                <a:latin typeface="Franklin Gothic Demi Cond" panose="020B0706030402020204" pitchFamily="34" charset="0"/>
                <a:ea typeface="+mn-ea"/>
                <a:cs typeface="+mn-cs"/>
              </a:rPr>
              <a:t>Who is Eligible?</a:t>
            </a:r>
          </a:p>
        </p:txBody>
      </p:sp>
      <p:sp>
        <p:nvSpPr>
          <p:cNvPr id="16" name="Subtitle 2">
            <a:extLst>
              <a:ext uri="{FF2B5EF4-FFF2-40B4-BE49-F238E27FC236}">
                <a16:creationId xmlns:a16="http://schemas.microsoft.com/office/drawing/2014/main" id="{C60BF37D-0152-499D-8E64-45084496633E}"/>
              </a:ext>
            </a:extLst>
          </p:cNvPr>
          <p:cNvSpPr txBox="1">
            <a:spLocks/>
          </p:cNvSpPr>
          <p:nvPr/>
        </p:nvSpPr>
        <p:spPr>
          <a:xfrm>
            <a:off x="612743" y="1583703"/>
            <a:ext cx="10794020" cy="48642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4488">
              <a:lnSpc>
                <a:spcPct val="100000"/>
              </a:lnSpc>
              <a:spcBef>
                <a:spcPts val="0"/>
              </a:spcBef>
            </a:pPr>
            <a:r>
              <a:rPr lang="en-US" altLang="en-US" sz="3200" dirty="0">
                <a:solidFill>
                  <a:schemeClr val="accent4"/>
                </a:solidFill>
              </a:rPr>
              <a:t>Florida’s 35 coastal counties and municipalities within their boundaries that are required to include a coastal element in their comprehensive plan. An entity (a local government or other eligible applicant) may submit one application per funding cycle.</a:t>
            </a:r>
          </a:p>
          <a:p>
            <a:pPr marL="344488" indent="-344488">
              <a:lnSpc>
                <a:spcPct val="100000"/>
              </a:lnSpc>
              <a:spcBef>
                <a:spcPts val="0"/>
              </a:spcBef>
            </a:pPr>
            <a:r>
              <a:rPr lang="en-US" altLang="en-US" sz="3200" dirty="0">
                <a:solidFill>
                  <a:schemeClr val="accent4"/>
                </a:solidFill>
              </a:rPr>
              <a:t>Florida’s public colleges, universities, regional planning councils, national estuary programs and nonprofit groups may also apply </a:t>
            </a:r>
            <a:r>
              <a:rPr lang="en-US" altLang="en-US" sz="3200" u="sng" dirty="0">
                <a:solidFill>
                  <a:schemeClr val="accent4"/>
                </a:solidFill>
              </a:rPr>
              <a:t>provided that an eligible local government agrees to participate as a partner and signs the application</a:t>
            </a:r>
            <a:r>
              <a:rPr lang="en-US" altLang="en-US" sz="3200" dirty="0">
                <a:solidFill>
                  <a:schemeClr val="accent4"/>
                </a:solidFill>
              </a:rPr>
              <a:t>.</a:t>
            </a:r>
          </a:p>
        </p:txBody>
      </p:sp>
    </p:spTree>
    <p:extLst>
      <p:ext uri="{BB962C8B-B14F-4D97-AF65-F5344CB8AC3E}">
        <p14:creationId xmlns:p14="http://schemas.microsoft.com/office/powerpoint/2010/main" val="5106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descr="CPI Priority Areas">
            <a:extLst>
              <a:ext uri="{FF2B5EF4-FFF2-40B4-BE49-F238E27FC236}">
                <a16:creationId xmlns:a16="http://schemas.microsoft.com/office/drawing/2014/main" id="{1FD3D0D0-F890-4E38-89D7-6893951CE10D}"/>
              </a:ext>
            </a:extLst>
          </p:cNvPr>
          <p:cNvSpPr txBox="1">
            <a:spLocks noGrp="1"/>
          </p:cNvSpPr>
          <p:nvPr>
            <p:ph type="title" idx="4294967295"/>
          </p:nvPr>
        </p:nvSpPr>
        <p:spPr>
          <a:xfrm>
            <a:off x="1539090" y="0"/>
            <a:ext cx="10794020" cy="12674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lumMod val="75000"/>
                  </a:schemeClr>
                </a:solidFill>
                <a:effectLst/>
                <a:uLnTx/>
                <a:uFillTx/>
                <a:latin typeface="Franklin Gothic Demi Cond" panose="020B0706030402020204" pitchFamily="34" charset="0"/>
                <a:ea typeface="+mn-ea"/>
                <a:cs typeface="+mn-cs"/>
              </a:rPr>
              <a:t>CPI Priority Areas</a:t>
            </a:r>
          </a:p>
        </p:txBody>
      </p:sp>
      <p:grpSp>
        <p:nvGrpSpPr>
          <p:cNvPr id="18" name="Group 17" descr="CPI Priority Areas Photos">
            <a:extLst>
              <a:ext uri="{FF2B5EF4-FFF2-40B4-BE49-F238E27FC236}">
                <a16:creationId xmlns:a16="http://schemas.microsoft.com/office/drawing/2014/main" id="{D3FB23C6-4193-408F-9C46-450AD826B976}"/>
              </a:ext>
            </a:extLst>
          </p:cNvPr>
          <p:cNvGrpSpPr/>
          <p:nvPr/>
        </p:nvGrpSpPr>
        <p:grpSpPr>
          <a:xfrm>
            <a:off x="1794027" y="1267485"/>
            <a:ext cx="8603945" cy="4706193"/>
            <a:chOff x="612740" y="1298220"/>
            <a:chExt cx="8603945" cy="4706193"/>
          </a:xfrm>
        </p:grpSpPr>
        <p:pic>
          <p:nvPicPr>
            <p:cNvPr id="5" name="Picture 4" descr="Photo of a tide gauge, installed at Jupiter Island bridge using CPI funding, project number CM924. The project will help establish baseline data for future storm and sea level rise impact planning.">
              <a:extLst>
                <a:ext uri="{FF2B5EF4-FFF2-40B4-BE49-F238E27FC236}">
                  <a16:creationId xmlns:a16="http://schemas.microsoft.com/office/drawing/2014/main" id="{B27A39AE-0BAF-4F28-8B55-9648B04DB741}"/>
                </a:ext>
              </a:extLst>
            </p:cNvPr>
            <p:cNvPicPr>
              <a:picLocks noChangeAspect="1"/>
            </p:cNvPicPr>
            <p:nvPr/>
          </p:nvPicPr>
          <p:blipFill>
            <a:blip r:embed="rId3"/>
            <a:stretch>
              <a:fillRect/>
            </a:stretch>
          </p:blipFill>
          <p:spPr>
            <a:xfrm>
              <a:off x="682667" y="1988040"/>
              <a:ext cx="1828800" cy="2445984"/>
            </a:xfrm>
            <a:prstGeom prst="rect">
              <a:avLst/>
            </a:prstGeom>
          </p:spPr>
        </p:pic>
        <p:pic>
          <p:nvPicPr>
            <p:cNvPr id="6" name="Picture 5" descr="Photo of an accessible dock and kayak launch built at Watson Bayou Waterfront Park in Panama City. CPI funds were also used for kudzu removal to improve the park area.">
              <a:extLst>
                <a:ext uri="{FF2B5EF4-FFF2-40B4-BE49-F238E27FC236}">
                  <a16:creationId xmlns:a16="http://schemas.microsoft.com/office/drawing/2014/main" id="{9569BC28-1F2F-4696-BC24-61347E4BFA81}"/>
                </a:ext>
              </a:extLst>
            </p:cNvPr>
            <p:cNvPicPr>
              <a:picLocks noChangeAspect="1"/>
            </p:cNvPicPr>
            <p:nvPr/>
          </p:nvPicPr>
          <p:blipFill rotWithShape="1">
            <a:blip r:embed="rId4"/>
            <a:srcRect l="21255" t="4288" r="26106" b="4288"/>
            <a:stretch/>
          </p:blipFill>
          <p:spPr>
            <a:xfrm>
              <a:off x="7387884" y="2008626"/>
              <a:ext cx="1828800" cy="2450592"/>
            </a:xfrm>
            <a:prstGeom prst="rect">
              <a:avLst/>
            </a:prstGeom>
          </p:spPr>
        </p:pic>
        <p:pic>
          <p:nvPicPr>
            <p:cNvPr id="7" name="Picture 6" descr="Photo of an accessible dock and kayak launch built at Watson Bayou Waterfront Park in Panama City. CPI funds were also used for kudzu removal to improve the park area">
              <a:extLst>
                <a:ext uri="{FF2B5EF4-FFF2-40B4-BE49-F238E27FC236}">
                  <a16:creationId xmlns:a16="http://schemas.microsoft.com/office/drawing/2014/main" id="{6FAD7099-2885-4F50-9076-0AF2B84AB76F}"/>
                </a:ext>
              </a:extLst>
            </p:cNvPr>
            <p:cNvPicPr>
              <a:picLocks noChangeAspect="1"/>
            </p:cNvPicPr>
            <p:nvPr/>
          </p:nvPicPr>
          <p:blipFill rotWithShape="1">
            <a:blip r:embed="rId5"/>
            <a:srcRect l="-2989" r="-2989"/>
            <a:stretch/>
          </p:blipFill>
          <p:spPr>
            <a:xfrm>
              <a:off x="2881294" y="1992687"/>
              <a:ext cx="1938136" cy="2450592"/>
            </a:xfrm>
            <a:prstGeom prst="rect">
              <a:avLst/>
            </a:prstGeom>
          </p:spPr>
        </p:pic>
        <p:pic>
          <p:nvPicPr>
            <p:cNvPr id="8" name="Picture 7" descr="Photo of volunteers at an oyster shell recycling site, where 172 volunteers assembled almost 6,000 bags of oyster shell over seven events for use in restoration projects in the Indian River Lagoon.">
              <a:extLst>
                <a:ext uri="{FF2B5EF4-FFF2-40B4-BE49-F238E27FC236}">
                  <a16:creationId xmlns:a16="http://schemas.microsoft.com/office/drawing/2014/main" id="{4B0EAC69-B524-4E4E-B50E-DBE3651B2AAB}"/>
                </a:ext>
              </a:extLst>
            </p:cNvPr>
            <p:cNvPicPr>
              <a:picLocks noChangeAspect="1"/>
            </p:cNvPicPr>
            <p:nvPr/>
          </p:nvPicPr>
          <p:blipFill rotWithShape="1">
            <a:blip r:embed="rId6"/>
            <a:srcRect l="16490" r="27541"/>
            <a:stretch/>
          </p:blipFill>
          <p:spPr>
            <a:xfrm>
              <a:off x="5189257" y="1992687"/>
              <a:ext cx="1828800" cy="2450592"/>
            </a:xfrm>
            <a:prstGeom prst="rect">
              <a:avLst/>
            </a:prstGeom>
          </p:spPr>
        </p:pic>
        <p:sp>
          <p:nvSpPr>
            <p:cNvPr id="2" name="Rectangle 1">
              <a:extLst>
                <a:ext uri="{FF2B5EF4-FFF2-40B4-BE49-F238E27FC236}">
                  <a16:creationId xmlns:a16="http://schemas.microsoft.com/office/drawing/2014/main" id="{19FC67E7-9D44-46D8-A02A-2AB706075E5A}"/>
                </a:ext>
              </a:extLst>
            </p:cNvPr>
            <p:cNvSpPr/>
            <p:nvPr/>
          </p:nvSpPr>
          <p:spPr>
            <a:xfrm>
              <a:off x="612740" y="1362664"/>
              <a:ext cx="1968653" cy="645962"/>
            </a:xfrm>
            <a:prstGeom prst="rect">
              <a:avLst/>
            </a:prstGeom>
          </p:spPr>
          <p:txBody>
            <a:bodyPr wrap="none">
              <a:noAutofit/>
            </a:bodyPr>
            <a:lstStyle/>
            <a:p>
              <a:pPr algn="ctr"/>
              <a:r>
                <a:rPr lang="en-US" dirty="0">
                  <a:solidFill>
                    <a:schemeClr val="accent4"/>
                  </a:solidFill>
                  <a:latin typeface="Franklin Gothic Demi Cond" panose="020B0706030402020204" pitchFamily="34" charset="0"/>
                </a:rPr>
                <a:t>Resilient </a:t>
              </a:r>
              <a:br>
                <a:rPr lang="en-US" dirty="0">
                  <a:solidFill>
                    <a:schemeClr val="accent4"/>
                  </a:solidFill>
                  <a:latin typeface="Franklin Gothic Demi Cond" panose="020B0706030402020204" pitchFamily="34" charset="0"/>
                </a:rPr>
              </a:br>
              <a:r>
                <a:rPr lang="en-US" dirty="0">
                  <a:solidFill>
                    <a:schemeClr val="accent4"/>
                  </a:solidFill>
                  <a:latin typeface="Franklin Gothic Demi Cond" panose="020B0706030402020204" pitchFamily="34" charset="0"/>
                </a:rPr>
                <a:t>Communities</a:t>
              </a:r>
            </a:p>
          </p:txBody>
        </p:sp>
        <p:sp>
          <p:nvSpPr>
            <p:cNvPr id="3" name="Rectangle 2">
              <a:extLst>
                <a:ext uri="{FF2B5EF4-FFF2-40B4-BE49-F238E27FC236}">
                  <a16:creationId xmlns:a16="http://schemas.microsoft.com/office/drawing/2014/main" id="{08834517-7FF3-4036-B169-025383D973F7}"/>
                </a:ext>
              </a:extLst>
            </p:cNvPr>
            <p:cNvSpPr/>
            <p:nvPr/>
          </p:nvSpPr>
          <p:spPr>
            <a:xfrm>
              <a:off x="2893404" y="1330786"/>
              <a:ext cx="1938136" cy="598600"/>
            </a:xfrm>
            <a:prstGeom prst="rect">
              <a:avLst/>
            </a:prstGeom>
          </p:spPr>
          <p:txBody>
            <a:bodyPr wrap="none">
              <a:noAutofit/>
            </a:bodyPr>
            <a:lstStyle/>
            <a:p>
              <a:pPr algn="ctr"/>
              <a:r>
                <a:rPr lang="en-US" dirty="0">
                  <a:solidFill>
                    <a:schemeClr val="accent4"/>
                  </a:solidFill>
                  <a:latin typeface="Franklin Gothic Demi Cond" panose="020B0706030402020204" pitchFamily="34" charset="0"/>
                </a:rPr>
                <a:t>Public Access </a:t>
              </a:r>
              <a:br>
                <a:rPr lang="en-US" dirty="0">
                  <a:solidFill>
                    <a:schemeClr val="accent4"/>
                  </a:solidFill>
                  <a:latin typeface="Franklin Gothic Demi Cond" panose="020B0706030402020204" pitchFamily="34" charset="0"/>
                </a:rPr>
              </a:br>
              <a:r>
                <a:rPr lang="en-US" dirty="0">
                  <a:solidFill>
                    <a:schemeClr val="accent4"/>
                  </a:solidFill>
                  <a:latin typeface="Franklin Gothic Demi Cond" panose="020B0706030402020204" pitchFamily="34" charset="0"/>
                </a:rPr>
                <a:t>to Coastal Resources</a:t>
              </a:r>
            </a:p>
          </p:txBody>
        </p:sp>
        <p:sp>
          <p:nvSpPr>
            <p:cNvPr id="9" name="Rectangle 8">
              <a:extLst>
                <a:ext uri="{FF2B5EF4-FFF2-40B4-BE49-F238E27FC236}">
                  <a16:creationId xmlns:a16="http://schemas.microsoft.com/office/drawing/2014/main" id="{6BD78DCE-3984-4F78-A429-A370984662DA}"/>
                </a:ext>
              </a:extLst>
            </p:cNvPr>
            <p:cNvSpPr/>
            <p:nvPr/>
          </p:nvSpPr>
          <p:spPr>
            <a:xfrm>
              <a:off x="5189257" y="1330786"/>
              <a:ext cx="1938136" cy="645962"/>
            </a:xfrm>
            <a:prstGeom prst="rect">
              <a:avLst/>
            </a:prstGeom>
          </p:spPr>
          <p:txBody>
            <a:bodyPr wrap="none">
              <a:noAutofit/>
            </a:bodyPr>
            <a:lstStyle/>
            <a:p>
              <a:pPr algn="ctr"/>
              <a:r>
                <a:rPr lang="en-US" dirty="0">
                  <a:solidFill>
                    <a:schemeClr val="accent4"/>
                  </a:solidFill>
                  <a:latin typeface="Franklin Gothic Demi Cond" panose="020B0706030402020204" pitchFamily="34" charset="0"/>
                </a:rPr>
                <a:t>Coastal Resource </a:t>
              </a:r>
              <a:br>
                <a:rPr lang="en-US" dirty="0">
                  <a:solidFill>
                    <a:schemeClr val="accent4"/>
                  </a:solidFill>
                  <a:latin typeface="Franklin Gothic Demi Cond" panose="020B0706030402020204" pitchFamily="34" charset="0"/>
                </a:rPr>
              </a:br>
              <a:r>
                <a:rPr lang="en-US" dirty="0">
                  <a:solidFill>
                    <a:schemeClr val="accent4"/>
                  </a:solidFill>
                  <a:latin typeface="Franklin Gothic Demi Cond" panose="020B0706030402020204" pitchFamily="34" charset="0"/>
                </a:rPr>
                <a:t>Stewardship</a:t>
              </a:r>
            </a:p>
          </p:txBody>
        </p:sp>
        <p:sp>
          <p:nvSpPr>
            <p:cNvPr id="10" name="Rectangle 9">
              <a:extLst>
                <a:ext uri="{FF2B5EF4-FFF2-40B4-BE49-F238E27FC236}">
                  <a16:creationId xmlns:a16="http://schemas.microsoft.com/office/drawing/2014/main" id="{39CFD725-EAA6-4B9D-87C7-DE4178AFF7B5}"/>
                </a:ext>
              </a:extLst>
            </p:cNvPr>
            <p:cNvSpPr/>
            <p:nvPr/>
          </p:nvSpPr>
          <p:spPr>
            <a:xfrm>
              <a:off x="7387885" y="1298220"/>
              <a:ext cx="1828800" cy="679671"/>
            </a:xfrm>
            <a:prstGeom prst="rect">
              <a:avLst/>
            </a:prstGeom>
          </p:spPr>
          <p:txBody>
            <a:bodyPr wrap="none">
              <a:noAutofit/>
            </a:bodyPr>
            <a:lstStyle/>
            <a:p>
              <a:pPr algn="ctr"/>
              <a:r>
                <a:rPr lang="en-US" dirty="0">
                  <a:solidFill>
                    <a:schemeClr val="accent4"/>
                  </a:solidFill>
                  <a:latin typeface="Franklin Gothic Demi Cond" panose="020B0706030402020204" pitchFamily="34" charset="0"/>
                </a:rPr>
                <a:t>Working </a:t>
              </a:r>
              <a:br>
                <a:rPr lang="en-US" dirty="0">
                  <a:solidFill>
                    <a:schemeClr val="accent4"/>
                  </a:solidFill>
                  <a:latin typeface="Franklin Gothic Demi Cond" panose="020B0706030402020204" pitchFamily="34" charset="0"/>
                </a:rPr>
              </a:br>
              <a:r>
                <a:rPr lang="en-US" dirty="0">
                  <a:solidFill>
                    <a:schemeClr val="accent4"/>
                  </a:solidFill>
                  <a:latin typeface="Franklin Gothic Demi Cond" panose="020B0706030402020204" pitchFamily="34" charset="0"/>
                </a:rPr>
                <a:t>Waterfronts</a:t>
              </a:r>
            </a:p>
          </p:txBody>
        </p:sp>
        <p:sp>
          <p:nvSpPr>
            <p:cNvPr id="11" name="Rectangle 10">
              <a:extLst>
                <a:ext uri="{FF2B5EF4-FFF2-40B4-BE49-F238E27FC236}">
                  <a16:creationId xmlns:a16="http://schemas.microsoft.com/office/drawing/2014/main" id="{F67CA7D9-34D2-4BEF-81E2-63040E4EB917}"/>
                </a:ext>
              </a:extLst>
            </p:cNvPr>
            <p:cNvSpPr/>
            <p:nvPr/>
          </p:nvSpPr>
          <p:spPr>
            <a:xfrm>
              <a:off x="612741" y="4443279"/>
              <a:ext cx="2164706" cy="1514461"/>
            </a:xfrm>
            <a:prstGeom prst="rect">
              <a:avLst/>
            </a:prstGeom>
          </p:spPr>
          <p:txBody>
            <a:bodyPr wrap="square">
              <a:noAutofit/>
            </a:bodyPr>
            <a:lstStyle/>
            <a:p>
              <a:r>
                <a:rPr lang="en-US" sz="1600" dirty="0">
                  <a:solidFill>
                    <a:schemeClr val="accent4"/>
                  </a:solidFill>
                  <a:latin typeface="Franklin Gothic Medium Cond" panose="020B0606030402020204" pitchFamily="34" charset="0"/>
                </a:rPr>
                <a:t>Vulnerability analyses </a:t>
              </a:r>
              <a:br>
                <a:rPr lang="en-US" sz="1600" dirty="0">
                  <a:solidFill>
                    <a:schemeClr val="accent4"/>
                  </a:solidFill>
                  <a:latin typeface="Franklin Gothic Medium Cond" panose="020B0606030402020204" pitchFamily="34" charset="0"/>
                </a:rPr>
              </a:br>
              <a:r>
                <a:rPr lang="en-US" sz="1600" dirty="0">
                  <a:solidFill>
                    <a:schemeClr val="accent4"/>
                  </a:solidFill>
                  <a:latin typeface="Franklin Gothic Medium Cond" panose="020B0606030402020204" pitchFamily="34" charset="0"/>
                </a:rPr>
                <a:t>and risk assessments; coastal wetland restoration; improving community resiliency </a:t>
              </a:r>
              <a:br>
                <a:rPr lang="en-US" sz="1600" dirty="0">
                  <a:solidFill>
                    <a:schemeClr val="accent4"/>
                  </a:solidFill>
                  <a:latin typeface="Franklin Gothic Medium Cond" panose="020B0606030402020204" pitchFamily="34" charset="0"/>
                </a:rPr>
              </a:br>
              <a:r>
                <a:rPr lang="en-US" sz="1600" dirty="0">
                  <a:solidFill>
                    <a:schemeClr val="accent4"/>
                  </a:solidFill>
                  <a:latin typeface="Franklin Gothic Medium Cond" panose="020B0606030402020204" pitchFamily="34" charset="0"/>
                </a:rPr>
                <a:t>to coastal hazards.</a:t>
              </a:r>
            </a:p>
          </p:txBody>
        </p:sp>
        <p:sp>
          <p:nvSpPr>
            <p:cNvPr id="12" name="Rectangle 11">
              <a:extLst>
                <a:ext uri="{FF2B5EF4-FFF2-40B4-BE49-F238E27FC236}">
                  <a16:creationId xmlns:a16="http://schemas.microsoft.com/office/drawing/2014/main" id="{7A0AAD64-6FBD-44C8-A72D-BFD85EC18977}"/>
                </a:ext>
              </a:extLst>
            </p:cNvPr>
            <p:cNvSpPr/>
            <p:nvPr/>
          </p:nvSpPr>
          <p:spPr>
            <a:xfrm>
              <a:off x="2893404" y="4443280"/>
              <a:ext cx="1938135" cy="1514460"/>
            </a:xfrm>
            <a:prstGeom prst="rect">
              <a:avLst/>
            </a:prstGeom>
          </p:spPr>
          <p:txBody>
            <a:bodyPr wrap="square">
              <a:noAutofit/>
            </a:bodyPr>
            <a:lstStyle/>
            <a:p>
              <a:r>
                <a:rPr lang="en-US" sz="1600" dirty="0">
                  <a:solidFill>
                    <a:schemeClr val="accent4"/>
                  </a:solidFill>
                  <a:latin typeface="Franklin Gothic Medium Cond" panose="020B0606030402020204" pitchFamily="34" charset="0"/>
                </a:rPr>
                <a:t>Small-scale capital improvements like walkovers, boardwalks, and facilities; land acquisition and management planning.</a:t>
              </a:r>
            </a:p>
          </p:txBody>
        </p:sp>
        <p:sp>
          <p:nvSpPr>
            <p:cNvPr id="13" name="Rectangle 12">
              <a:extLst>
                <a:ext uri="{FF2B5EF4-FFF2-40B4-BE49-F238E27FC236}">
                  <a16:creationId xmlns:a16="http://schemas.microsoft.com/office/drawing/2014/main" id="{3CCE61DB-E0B6-4FA9-A0E5-08CBDE850DBA}"/>
                </a:ext>
              </a:extLst>
            </p:cNvPr>
            <p:cNvSpPr/>
            <p:nvPr/>
          </p:nvSpPr>
          <p:spPr>
            <a:xfrm>
              <a:off x="5189256" y="4459218"/>
              <a:ext cx="1821143" cy="1514460"/>
            </a:xfrm>
            <a:prstGeom prst="rect">
              <a:avLst/>
            </a:prstGeom>
          </p:spPr>
          <p:txBody>
            <a:bodyPr wrap="square">
              <a:noAutofit/>
            </a:bodyPr>
            <a:lstStyle/>
            <a:p>
              <a:r>
                <a:rPr lang="en-US" sz="1600" dirty="0">
                  <a:solidFill>
                    <a:schemeClr val="accent4"/>
                  </a:solidFill>
                  <a:latin typeface="Franklin Gothic Medium Cond" panose="020B0606030402020204" pitchFamily="34" charset="0"/>
                </a:rPr>
                <a:t>Coastal clean-ups; environmental awareness initiatives; resource restoration; invasive species management.</a:t>
              </a:r>
            </a:p>
          </p:txBody>
        </p:sp>
        <p:sp>
          <p:nvSpPr>
            <p:cNvPr id="14" name="Rectangle 13">
              <a:extLst>
                <a:ext uri="{FF2B5EF4-FFF2-40B4-BE49-F238E27FC236}">
                  <a16:creationId xmlns:a16="http://schemas.microsoft.com/office/drawing/2014/main" id="{AC3C5C9F-745E-4C2C-87ED-7586E8AF21B9}"/>
                </a:ext>
              </a:extLst>
            </p:cNvPr>
            <p:cNvSpPr/>
            <p:nvPr/>
          </p:nvSpPr>
          <p:spPr>
            <a:xfrm>
              <a:off x="7368116" y="4489953"/>
              <a:ext cx="1828800" cy="1514460"/>
            </a:xfrm>
            <a:prstGeom prst="rect">
              <a:avLst/>
            </a:prstGeom>
          </p:spPr>
          <p:txBody>
            <a:bodyPr wrap="square">
              <a:noAutofit/>
            </a:bodyPr>
            <a:lstStyle/>
            <a:p>
              <a:r>
                <a:rPr lang="en-US" sz="1600" dirty="0">
                  <a:solidFill>
                    <a:schemeClr val="accent4"/>
                  </a:solidFill>
                  <a:latin typeface="Franklin Gothic Medium Cond" panose="020B0606030402020204" pitchFamily="34" charset="0"/>
                </a:rPr>
                <a:t>Small-scale construction projects that renew or promote interest in waterfront districts; developing vision plans.</a:t>
              </a:r>
            </a:p>
          </p:txBody>
        </p:sp>
      </p:grpSp>
    </p:spTree>
    <p:extLst>
      <p:ext uri="{BB962C8B-B14F-4D97-AF65-F5344CB8AC3E}">
        <p14:creationId xmlns:p14="http://schemas.microsoft.com/office/powerpoint/2010/main" val="3550286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descr="CPI Awards">
            <a:extLst>
              <a:ext uri="{FF2B5EF4-FFF2-40B4-BE49-F238E27FC236}">
                <a16:creationId xmlns:a16="http://schemas.microsoft.com/office/drawing/2014/main" id="{1FD3D0D0-F890-4E38-89D7-6893951CE10D}"/>
              </a:ext>
            </a:extLst>
          </p:cNvPr>
          <p:cNvSpPr txBox="1">
            <a:spLocks noGrp="1"/>
          </p:cNvSpPr>
          <p:nvPr>
            <p:ph type="title" idx="4294967295"/>
          </p:nvPr>
        </p:nvSpPr>
        <p:spPr>
          <a:xfrm>
            <a:off x="1539090" y="0"/>
            <a:ext cx="10794020" cy="12674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lumMod val="75000"/>
                  </a:schemeClr>
                </a:solidFill>
                <a:effectLst/>
                <a:uLnTx/>
                <a:uFillTx/>
                <a:latin typeface="Franklin Gothic Demi Cond" panose="020B0706030402020204" pitchFamily="34" charset="0"/>
                <a:ea typeface="+mn-ea"/>
                <a:cs typeface="+mn-cs"/>
              </a:rPr>
              <a:t>CPI Awards</a:t>
            </a:r>
          </a:p>
        </p:txBody>
      </p:sp>
      <p:sp>
        <p:nvSpPr>
          <p:cNvPr id="16" name="Subtitle 2">
            <a:extLst>
              <a:ext uri="{FF2B5EF4-FFF2-40B4-BE49-F238E27FC236}">
                <a16:creationId xmlns:a16="http://schemas.microsoft.com/office/drawing/2014/main" id="{C60BF37D-0152-499D-8E64-45084496633E}"/>
              </a:ext>
            </a:extLst>
          </p:cNvPr>
          <p:cNvSpPr txBox="1">
            <a:spLocks/>
          </p:cNvSpPr>
          <p:nvPr/>
        </p:nvSpPr>
        <p:spPr>
          <a:xfrm>
            <a:off x="612743" y="1583703"/>
            <a:ext cx="10794020" cy="48642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4488">
              <a:lnSpc>
                <a:spcPct val="100000"/>
              </a:lnSpc>
              <a:spcBef>
                <a:spcPts val="0"/>
              </a:spcBef>
              <a:defRPr/>
            </a:pPr>
            <a:r>
              <a:rPr lang="en-US" altLang="en-US" sz="3200" dirty="0">
                <a:solidFill>
                  <a:schemeClr val="accent4"/>
                </a:solidFill>
              </a:rPr>
              <a:t>Financial awards are limited to no more than $60,000 for construction projects, habitat restoration, invasive exotic plant removal or land acquisition, and no more than $30,000 for planning, design and coordination activities. The minimum award is $10,000 and requires 100% (1:1) cash or in-kind match from the recipient.</a:t>
            </a:r>
          </a:p>
          <a:p>
            <a:pPr marL="344488" indent="-344488">
              <a:lnSpc>
                <a:spcPct val="100000"/>
              </a:lnSpc>
              <a:spcBef>
                <a:spcPts val="0"/>
              </a:spcBef>
              <a:defRPr/>
            </a:pPr>
            <a:r>
              <a:rPr lang="en-US" altLang="en-US" sz="3200" dirty="0">
                <a:solidFill>
                  <a:schemeClr val="accent4"/>
                </a:solidFill>
                <a:latin typeface="Franklin Gothic Demi Cond" panose="020B0706030402020204" pitchFamily="34" charset="0"/>
              </a:rPr>
              <a:t>Funding Cycle</a:t>
            </a:r>
          </a:p>
          <a:p>
            <a:pPr marL="796925" lvl="1" indent="-339725">
              <a:lnSpc>
                <a:spcPct val="100000"/>
              </a:lnSpc>
              <a:spcBef>
                <a:spcPts val="0"/>
              </a:spcBef>
              <a:defRPr/>
            </a:pPr>
            <a:r>
              <a:rPr lang="en-US" altLang="en-US" sz="3200" dirty="0">
                <a:solidFill>
                  <a:schemeClr val="accent4"/>
                </a:solidFill>
              </a:rPr>
              <a:t>The funding year typically begins July 1  and ends June 30 the following year. Projects are to be completed within 12 months. Awards for this cycle would begin </a:t>
            </a:r>
            <a:r>
              <a:rPr lang="en-US" altLang="en-US" sz="3200" b="1" u="sng" dirty="0">
                <a:solidFill>
                  <a:schemeClr val="accent4"/>
                </a:solidFill>
              </a:rPr>
              <a:t>July 1, 2024</a:t>
            </a:r>
            <a:r>
              <a:rPr lang="en-US" altLang="en-US" sz="3200" dirty="0">
                <a:solidFill>
                  <a:schemeClr val="accent4"/>
                </a:solidFill>
              </a:rPr>
              <a:t>.</a:t>
            </a:r>
          </a:p>
        </p:txBody>
      </p:sp>
    </p:spTree>
    <p:extLst>
      <p:ext uri="{BB962C8B-B14F-4D97-AF65-F5344CB8AC3E}">
        <p14:creationId xmlns:p14="http://schemas.microsoft.com/office/powerpoint/2010/main" val="1632954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descr="CPI Application Process">
            <a:extLst>
              <a:ext uri="{FF2B5EF4-FFF2-40B4-BE49-F238E27FC236}">
                <a16:creationId xmlns:a16="http://schemas.microsoft.com/office/drawing/2014/main" id="{1FD3D0D0-F890-4E38-89D7-6893951CE10D}"/>
              </a:ext>
            </a:extLst>
          </p:cNvPr>
          <p:cNvSpPr txBox="1">
            <a:spLocks noGrp="1"/>
          </p:cNvSpPr>
          <p:nvPr>
            <p:ph type="title" idx="4294967295"/>
          </p:nvPr>
        </p:nvSpPr>
        <p:spPr>
          <a:xfrm>
            <a:off x="1539090" y="0"/>
            <a:ext cx="10794020" cy="12674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lumMod val="75000"/>
                  </a:schemeClr>
                </a:solidFill>
                <a:effectLst/>
                <a:uLnTx/>
                <a:uFillTx/>
                <a:latin typeface="Franklin Gothic Demi Cond" panose="020B0706030402020204" pitchFamily="34" charset="0"/>
                <a:ea typeface="+mn-ea"/>
                <a:cs typeface="+mn-cs"/>
              </a:rPr>
              <a:t>CPI Application Process </a:t>
            </a:r>
          </a:p>
        </p:txBody>
      </p:sp>
      <p:sp>
        <p:nvSpPr>
          <p:cNvPr id="16" name="Subtitle 2">
            <a:extLst>
              <a:ext uri="{FF2B5EF4-FFF2-40B4-BE49-F238E27FC236}">
                <a16:creationId xmlns:a16="http://schemas.microsoft.com/office/drawing/2014/main" id="{C60BF37D-0152-499D-8E64-45084496633E}"/>
              </a:ext>
            </a:extLst>
          </p:cNvPr>
          <p:cNvSpPr txBox="1">
            <a:spLocks/>
          </p:cNvSpPr>
          <p:nvPr/>
        </p:nvSpPr>
        <p:spPr>
          <a:xfrm>
            <a:off x="612743" y="1583703"/>
            <a:ext cx="10695035" cy="48642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4488">
              <a:lnSpc>
                <a:spcPct val="100000"/>
              </a:lnSpc>
              <a:spcBef>
                <a:spcPts val="0"/>
              </a:spcBef>
              <a:defRPr/>
            </a:pPr>
            <a:r>
              <a:rPr lang="en-US" altLang="en-US" dirty="0">
                <a:solidFill>
                  <a:schemeClr val="accent4"/>
                </a:solidFill>
                <a:latin typeface="Franklin Gothic Demi Cond" panose="020B0706030402020204" pitchFamily="34" charset="0"/>
              </a:rPr>
              <a:t>Application Window and Deadline</a:t>
            </a:r>
          </a:p>
          <a:p>
            <a:pPr marL="796925" lvl="1" indent="-339725">
              <a:lnSpc>
                <a:spcPct val="100000"/>
              </a:lnSpc>
              <a:spcBef>
                <a:spcPts val="0"/>
              </a:spcBef>
              <a:defRPr/>
            </a:pPr>
            <a:r>
              <a:rPr lang="en-US" altLang="en-US" sz="2800" dirty="0">
                <a:solidFill>
                  <a:schemeClr val="accent4"/>
                </a:solidFill>
              </a:rPr>
              <a:t>A Notice of Funds Availability will be published in the Florida Administrative Register (target: mid June) to open the application period. Applications must be received by 4:00 p.m. EDT on the day identified in the notice, via email (preferred) or hardcopy.</a:t>
            </a:r>
          </a:p>
          <a:p>
            <a:pPr marL="344488" indent="-344488">
              <a:lnSpc>
                <a:spcPct val="100000"/>
              </a:lnSpc>
              <a:spcBef>
                <a:spcPts val="0"/>
              </a:spcBef>
              <a:defRPr/>
            </a:pPr>
            <a:r>
              <a:rPr lang="en-US" altLang="en-US" dirty="0">
                <a:solidFill>
                  <a:schemeClr val="accent4"/>
                </a:solidFill>
                <a:latin typeface="Franklin Gothic Demi Cond" panose="020B0706030402020204" pitchFamily="34" charset="0"/>
              </a:rPr>
              <a:t>Application Review</a:t>
            </a:r>
            <a:endParaRPr lang="en-US" altLang="en-US" u="sng" dirty="0">
              <a:solidFill>
                <a:schemeClr val="accent4"/>
              </a:solidFill>
              <a:latin typeface="Franklin Gothic Demi Cond" panose="020B0706030402020204" pitchFamily="34" charset="0"/>
            </a:endParaRPr>
          </a:p>
          <a:p>
            <a:pPr marL="796925" lvl="1" indent="-339725">
              <a:lnSpc>
                <a:spcPct val="100000"/>
              </a:lnSpc>
              <a:spcBef>
                <a:spcPts val="0"/>
              </a:spcBef>
              <a:defRPr/>
            </a:pPr>
            <a:r>
              <a:rPr lang="en-US" altLang="en-US" sz="2800" dirty="0">
                <a:solidFill>
                  <a:schemeClr val="accent4"/>
                </a:solidFill>
              </a:rPr>
              <a:t>Eligible CPI applications are reviewed and ranked by a committee of coastal resource experts, using the criteria listed in the application. The highest ranked projects will be considered for funding as available. All information required for application evaluation must be submitted in the CPI grant application. </a:t>
            </a:r>
          </a:p>
        </p:txBody>
      </p:sp>
    </p:spTree>
    <p:extLst>
      <p:ext uri="{BB962C8B-B14F-4D97-AF65-F5344CB8AC3E}">
        <p14:creationId xmlns:p14="http://schemas.microsoft.com/office/powerpoint/2010/main" val="2668713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descr="CPI Application Form">
            <a:extLst>
              <a:ext uri="{FF2B5EF4-FFF2-40B4-BE49-F238E27FC236}">
                <a16:creationId xmlns:a16="http://schemas.microsoft.com/office/drawing/2014/main" id="{1FD3D0D0-F890-4E38-89D7-6893951CE10D}"/>
              </a:ext>
            </a:extLst>
          </p:cNvPr>
          <p:cNvSpPr txBox="1">
            <a:spLocks noGrp="1"/>
          </p:cNvSpPr>
          <p:nvPr>
            <p:ph type="title" idx="4294967295"/>
          </p:nvPr>
        </p:nvSpPr>
        <p:spPr>
          <a:xfrm>
            <a:off x="1539090" y="0"/>
            <a:ext cx="10794020" cy="12674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lumMod val="75000"/>
                  </a:schemeClr>
                </a:solidFill>
                <a:effectLst/>
                <a:uLnTx/>
                <a:uFillTx/>
                <a:latin typeface="Franklin Gothic Demi Cond" panose="020B0706030402020204" pitchFamily="34" charset="0"/>
                <a:ea typeface="+mn-ea"/>
                <a:cs typeface="+mn-cs"/>
              </a:rPr>
              <a:t>CPI Application Form </a:t>
            </a:r>
          </a:p>
        </p:txBody>
      </p:sp>
      <p:sp>
        <p:nvSpPr>
          <p:cNvPr id="16" name="Subtitle 2">
            <a:extLst>
              <a:ext uri="{FF2B5EF4-FFF2-40B4-BE49-F238E27FC236}">
                <a16:creationId xmlns:a16="http://schemas.microsoft.com/office/drawing/2014/main" id="{C60BF37D-0152-499D-8E64-45084496633E}"/>
              </a:ext>
            </a:extLst>
          </p:cNvPr>
          <p:cNvSpPr txBox="1">
            <a:spLocks/>
          </p:cNvSpPr>
          <p:nvPr/>
        </p:nvSpPr>
        <p:spPr>
          <a:xfrm>
            <a:off x="612743" y="1583703"/>
            <a:ext cx="10695035" cy="48642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4488">
              <a:lnSpc>
                <a:spcPct val="100000"/>
              </a:lnSpc>
              <a:spcBef>
                <a:spcPts val="0"/>
              </a:spcBef>
              <a:defRPr/>
            </a:pPr>
            <a:r>
              <a:rPr lang="en-US" altLang="en-US" dirty="0">
                <a:solidFill>
                  <a:schemeClr val="accent4"/>
                </a:solidFill>
                <a:latin typeface="Franklin Gothic Demi Cond" panose="020B0706030402020204" pitchFamily="34" charset="0"/>
              </a:rPr>
              <a:t>Application Form</a:t>
            </a:r>
          </a:p>
          <a:p>
            <a:pPr marL="796925" lvl="1" indent="-339725">
              <a:lnSpc>
                <a:spcPct val="100000"/>
              </a:lnSpc>
              <a:spcBef>
                <a:spcPts val="0"/>
              </a:spcBef>
              <a:defRPr/>
            </a:pPr>
            <a:r>
              <a:rPr lang="en-US" altLang="en-US" sz="2800" dirty="0">
                <a:solidFill>
                  <a:schemeClr val="accent4"/>
                </a:solidFill>
              </a:rPr>
              <a:t>An application form must be completed by the applicant.</a:t>
            </a:r>
          </a:p>
          <a:p>
            <a:pPr marL="796925" lvl="1" indent="-339725">
              <a:lnSpc>
                <a:spcPct val="100000"/>
              </a:lnSpc>
              <a:spcBef>
                <a:spcPts val="0"/>
              </a:spcBef>
              <a:defRPr/>
            </a:pPr>
            <a:r>
              <a:rPr lang="en-US" altLang="en-US" sz="2800" dirty="0">
                <a:solidFill>
                  <a:schemeClr val="accent4"/>
                </a:solidFill>
              </a:rPr>
              <a:t>Construction and restoration projects also require a completed 306A Questionnaire.</a:t>
            </a:r>
          </a:p>
          <a:p>
            <a:pPr marL="796925" lvl="1" indent="-339725">
              <a:lnSpc>
                <a:spcPct val="100000"/>
              </a:lnSpc>
              <a:spcBef>
                <a:spcPts val="0"/>
              </a:spcBef>
              <a:defRPr/>
            </a:pPr>
            <a:r>
              <a:rPr lang="en-US" altLang="en-US" sz="2800" dirty="0">
                <a:solidFill>
                  <a:schemeClr val="accent4"/>
                </a:solidFill>
              </a:rPr>
              <a:t>The application form and 306A Questionnaire can be downloaded from the Grants webpage: </a:t>
            </a:r>
            <a:r>
              <a:rPr lang="en-US" sz="2800" dirty="0">
                <a:hlinkClick r:id="rId3"/>
              </a:rPr>
              <a:t>https://floridadep.gov/rcp/fcmp/content/grants</a:t>
            </a:r>
            <a:endParaRPr lang="en-US" altLang="en-US" sz="2800" dirty="0">
              <a:solidFill>
                <a:schemeClr val="accent4"/>
              </a:solidFill>
            </a:endParaRPr>
          </a:p>
          <a:p>
            <a:pPr marL="796925" lvl="1" indent="-339725">
              <a:lnSpc>
                <a:spcPct val="100000"/>
              </a:lnSpc>
              <a:spcBef>
                <a:spcPts val="0"/>
              </a:spcBef>
              <a:defRPr/>
            </a:pPr>
            <a:r>
              <a:rPr lang="en-US" altLang="en-US" sz="2800" dirty="0">
                <a:solidFill>
                  <a:schemeClr val="accent4"/>
                </a:solidFill>
              </a:rPr>
              <a:t>The application form and 306A Questionnaire can also be provided via email upon request.</a:t>
            </a:r>
          </a:p>
        </p:txBody>
      </p:sp>
    </p:spTree>
    <p:extLst>
      <p:ext uri="{BB962C8B-B14F-4D97-AF65-F5344CB8AC3E}">
        <p14:creationId xmlns:p14="http://schemas.microsoft.com/office/powerpoint/2010/main" val="1117347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descr="Federal Environmental Compliance &#10;under the National Environmental Protection Act">
            <a:extLst>
              <a:ext uri="{FF2B5EF4-FFF2-40B4-BE49-F238E27FC236}">
                <a16:creationId xmlns:a16="http://schemas.microsoft.com/office/drawing/2014/main" id="{BE17E45E-D6A8-4C7F-9BF8-540129811BBD}"/>
              </a:ext>
            </a:extLst>
          </p:cNvPr>
          <p:cNvSpPr txBox="1">
            <a:spLocks noGrp="1"/>
          </p:cNvSpPr>
          <p:nvPr>
            <p:ph type="title" idx="4294967295"/>
          </p:nvPr>
        </p:nvSpPr>
        <p:spPr>
          <a:xfrm>
            <a:off x="1539090" y="0"/>
            <a:ext cx="10652910" cy="14938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lumMod val="75000"/>
                  </a:schemeClr>
                </a:solidFill>
                <a:effectLst/>
                <a:uLnTx/>
                <a:uFillTx/>
                <a:latin typeface="Franklin Gothic Demi Cond" panose="020B0706030402020204" pitchFamily="34" charset="0"/>
                <a:ea typeface="+mn-ea"/>
                <a:cs typeface="+mn-cs"/>
              </a:rPr>
              <a:t>Federal Environmental Compliance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lumMod val="75000"/>
                  </a:schemeClr>
                </a:solidFill>
                <a:effectLst/>
                <a:uLnTx/>
                <a:uFillTx/>
                <a:latin typeface="Franklin Gothic Demi Cond" panose="020B0706030402020204" pitchFamily="34" charset="0"/>
                <a:ea typeface="+mn-ea"/>
                <a:cs typeface="+mn-cs"/>
              </a:rPr>
              <a:t>under the National Environmental Protection Act</a:t>
            </a:r>
          </a:p>
        </p:txBody>
      </p:sp>
      <p:sp>
        <p:nvSpPr>
          <p:cNvPr id="16" name="Subtitle 2">
            <a:extLst>
              <a:ext uri="{FF2B5EF4-FFF2-40B4-BE49-F238E27FC236}">
                <a16:creationId xmlns:a16="http://schemas.microsoft.com/office/drawing/2014/main" id="{61CD53CF-19BA-4E95-BB5C-4C7506754ABF}"/>
              </a:ext>
            </a:extLst>
          </p:cNvPr>
          <p:cNvSpPr txBox="1">
            <a:spLocks/>
          </p:cNvSpPr>
          <p:nvPr/>
        </p:nvSpPr>
        <p:spPr>
          <a:xfrm>
            <a:off x="612742" y="1583704"/>
            <a:ext cx="10953947" cy="35858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4488">
              <a:lnSpc>
                <a:spcPct val="100000"/>
              </a:lnSpc>
              <a:spcBef>
                <a:spcPct val="0"/>
              </a:spcBef>
            </a:pPr>
            <a:r>
              <a:rPr lang="en-US" altLang="en-US" sz="3200" dirty="0">
                <a:solidFill>
                  <a:schemeClr val="accent4"/>
                </a:solidFill>
              </a:rPr>
              <a:t>Required for construction and soil disturbing projects, including restoration and invasive species management/removal.</a:t>
            </a:r>
          </a:p>
          <a:p>
            <a:pPr marL="344488" indent="-344488">
              <a:lnSpc>
                <a:spcPct val="100000"/>
              </a:lnSpc>
              <a:spcBef>
                <a:spcPct val="0"/>
              </a:spcBef>
            </a:pPr>
            <a:r>
              <a:rPr lang="en-US" altLang="en-US" sz="3200" dirty="0">
                <a:solidFill>
                  <a:schemeClr val="accent4"/>
                </a:solidFill>
              </a:rPr>
              <a:t>Applicants must complete 306A Questionnaire.</a:t>
            </a:r>
          </a:p>
          <a:p>
            <a:pPr marL="344488" indent="-344488">
              <a:lnSpc>
                <a:spcPct val="100000"/>
              </a:lnSpc>
              <a:spcBef>
                <a:spcPct val="0"/>
              </a:spcBef>
            </a:pPr>
            <a:r>
              <a:rPr lang="en-US" altLang="en-US" sz="3200" dirty="0">
                <a:solidFill>
                  <a:schemeClr val="accent4"/>
                </a:solidFill>
              </a:rPr>
              <a:t>Permits do not need to be in place prior to application, but applicant must conduct preliminary consultation with regulatory authorities</a:t>
            </a:r>
          </a:p>
          <a:p>
            <a:pPr marL="796925" lvl="1" indent="-339725">
              <a:lnSpc>
                <a:spcPct val="100000"/>
              </a:lnSpc>
              <a:spcBef>
                <a:spcPct val="0"/>
              </a:spcBef>
            </a:pPr>
            <a:r>
              <a:rPr lang="en-US" altLang="en-US" sz="3000" dirty="0">
                <a:solidFill>
                  <a:schemeClr val="accent4"/>
                </a:solidFill>
              </a:rPr>
              <a:t>Project timeline must include adequate time for permitting.</a:t>
            </a:r>
          </a:p>
          <a:p>
            <a:pPr marL="344488" indent="-344488">
              <a:lnSpc>
                <a:spcPct val="100000"/>
              </a:lnSpc>
              <a:spcBef>
                <a:spcPct val="0"/>
              </a:spcBef>
            </a:pPr>
            <a:r>
              <a:rPr lang="en-US" altLang="en-US" sz="3200" dirty="0">
                <a:solidFill>
                  <a:schemeClr val="accent4"/>
                </a:solidFill>
              </a:rPr>
              <a:t>Additional review by NOAA for NEPA compliance.</a:t>
            </a:r>
          </a:p>
        </p:txBody>
      </p:sp>
    </p:spTree>
    <p:extLst>
      <p:ext uri="{BB962C8B-B14F-4D97-AF65-F5344CB8AC3E}">
        <p14:creationId xmlns:p14="http://schemas.microsoft.com/office/powerpoint/2010/main" val="1707494516"/>
      </p:ext>
    </p:extLst>
  </p:cSld>
  <p:clrMapOvr>
    <a:masterClrMapping/>
  </p:clrMapOvr>
</p:sld>
</file>

<file path=ppt/theme/theme1.xml><?xml version="1.0" encoding="utf-8"?>
<a:theme xmlns:a="http://schemas.openxmlformats.org/drawingml/2006/main" name="Office Theme">
  <a:themeElements>
    <a:clrScheme name="DEP-RCP Variation">
      <a:dk1>
        <a:srgbClr val="53B7E8"/>
      </a:dk1>
      <a:lt1>
        <a:srgbClr val="0075AC"/>
      </a:lt1>
      <a:dk2>
        <a:srgbClr val="FFFFFF"/>
      </a:dk2>
      <a:lt2>
        <a:srgbClr val="48B3BB"/>
      </a:lt2>
      <a:accent1>
        <a:srgbClr val="F4D23B"/>
      </a:accent1>
      <a:accent2>
        <a:srgbClr val="435132"/>
      </a:accent2>
      <a:accent3>
        <a:srgbClr val="41453B"/>
      </a:accent3>
      <a:accent4>
        <a:srgbClr val="0A0A0A"/>
      </a:accent4>
      <a:accent5>
        <a:srgbClr val="4F4338"/>
      </a:accent5>
      <a:accent6>
        <a:srgbClr val="0075AC"/>
      </a:accent6>
      <a:hlink>
        <a:srgbClr val="004080"/>
      </a:hlink>
      <a:folHlink>
        <a:srgbClr val="2BBE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85c60ac4-ddb7-4ee7-b67f-689a7cb2f734"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77724180181E43B0DBC0E1C7896BD5" ma:contentTypeVersion="17" ma:contentTypeDescription="Create a new document." ma:contentTypeScope="" ma:versionID="025937646526f2988285a251ed07311e">
  <xsd:schema xmlns:xsd="http://www.w3.org/2001/XMLSchema" xmlns:xs="http://www.w3.org/2001/XMLSchema" xmlns:p="http://schemas.microsoft.com/office/2006/metadata/properties" xmlns:ns1="http://schemas.microsoft.com/sharepoint/v3" xmlns:ns3="d217ff98-614e-4234-b40d-65b2def1285e" xmlns:ns4="85c60ac4-ddb7-4ee7-b67f-689a7cb2f734" targetNamespace="http://schemas.microsoft.com/office/2006/metadata/properties" ma:root="true" ma:fieldsID="cc93b074e80c6b233073caf9ec32504c" ns1:_="" ns3:_="" ns4:_="">
    <xsd:import namespace="http://schemas.microsoft.com/sharepoint/v3"/>
    <xsd:import namespace="d217ff98-614e-4234-b40d-65b2def1285e"/>
    <xsd:import namespace="85c60ac4-ddb7-4ee7-b67f-689a7cb2f734"/>
    <xsd:element name="properties">
      <xsd:complexType>
        <xsd:sequence>
          <xsd:element name="documentManagement">
            <xsd:complexType>
              <xsd:all>
                <xsd:element ref="ns3:SharedWithUsers" minOccurs="0"/>
                <xsd:element ref="ns3:SharingHintHash"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4:MediaServiceMetadata" minOccurs="0"/>
                <xsd:element ref="ns4:MediaServiceFastMetadata" minOccurs="0"/>
                <xsd:element ref="ns4:MediaServiceAutoTags" minOccurs="0"/>
                <xsd:element ref="ns4:MediaServiceOCR" minOccurs="0"/>
                <xsd:element ref="ns4:MediaServiceEventHashCode" minOccurs="0"/>
                <xsd:element ref="ns4:MediaServiceGenerationTime" minOccurs="0"/>
                <xsd:element ref="ns4:MediaServiceDateTaken"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17ff98-614e-4234-b40d-65b2def128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5c60ac4-ddb7-4ee7-b67f-689a7cb2f734"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638A2E-BF59-4CDF-94F0-D2E90B337025}">
  <ds:schemaRefs>
    <ds:schemaRef ds:uri="http://schemas.microsoft.com/sharepoint/v3/contenttype/forms"/>
  </ds:schemaRefs>
</ds:datastoreItem>
</file>

<file path=customXml/itemProps2.xml><?xml version="1.0" encoding="utf-8"?>
<ds:datastoreItem xmlns:ds="http://schemas.openxmlformats.org/officeDocument/2006/customXml" ds:itemID="{51A09B79-7A35-4D73-8B11-5FD1CA857230}">
  <ds:schemaRefs>
    <ds:schemaRef ds:uri="http://schemas.microsoft.com/sharepoint/v3"/>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dcmitype/"/>
    <ds:schemaRef ds:uri="85c60ac4-ddb7-4ee7-b67f-689a7cb2f734"/>
    <ds:schemaRef ds:uri="http://schemas.microsoft.com/office/2006/metadata/properties"/>
    <ds:schemaRef ds:uri="http://purl.org/dc/elements/1.1/"/>
    <ds:schemaRef ds:uri="d217ff98-614e-4234-b40d-65b2def1285e"/>
    <ds:schemaRef ds:uri="http://www.w3.org/XML/1998/namespace"/>
  </ds:schemaRefs>
</ds:datastoreItem>
</file>

<file path=customXml/itemProps3.xml><?xml version="1.0" encoding="utf-8"?>
<ds:datastoreItem xmlns:ds="http://schemas.openxmlformats.org/officeDocument/2006/customXml" ds:itemID="{016093C7-FA8F-4984-9FB7-E3A170767B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17ff98-614e-4234-b40d-65b2def1285e"/>
    <ds:schemaRef ds:uri="85c60ac4-ddb7-4ee7-b67f-689a7cb2f7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12946</TotalTime>
  <Words>1652</Words>
  <Application>Microsoft Office PowerPoint</Application>
  <PresentationFormat>Widescreen</PresentationFormat>
  <Paragraphs>122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Franklin Gothic Demi Cond</vt:lpstr>
      <vt:lpstr>Franklin Gothic Medium</vt:lpstr>
      <vt:lpstr>Franklin Gothic Medium Cond</vt:lpstr>
      <vt:lpstr>Office Theme</vt:lpstr>
      <vt:lpstr> Florida Coastal Management Program Grant Opportunities   June 2023 </vt:lpstr>
      <vt:lpstr>Coastal Partnership Initiative</vt:lpstr>
      <vt:lpstr>Coastal Partnership Initiative</vt:lpstr>
      <vt:lpstr>Who is Eligible?</vt:lpstr>
      <vt:lpstr>CPI Priority Areas</vt:lpstr>
      <vt:lpstr>CPI Awards</vt:lpstr>
      <vt:lpstr>CPI Application Process </vt:lpstr>
      <vt:lpstr>CPI Application Form </vt:lpstr>
      <vt:lpstr>Federal Environmental Compliance  under the National Environmental Protection Act</vt:lpstr>
      <vt:lpstr>Florida’s Coastal Partnership Initiative</vt:lpstr>
      <vt:lpstr>Questions?</vt:lpstr>
      <vt:lpstr>Bipartisan Infrastructure Law Funding</vt:lpstr>
      <vt:lpstr>BIL Funding: Land Acquisition</vt:lpstr>
      <vt:lpstr>BIL Funding: Habitat Restoration</vt:lpstr>
      <vt:lpstr>BIL Funding Timeline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ThurstonChavez, Karen</dc:creator>
  <cp:lastModifiedBy>Binns, Ian</cp:lastModifiedBy>
  <cp:revision>173</cp:revision>
  <dcterms:created xsi:type="dcterms:W3CDTF">2019-02-22T20:42:03Z</dcterms:created>
  <dcterms:modified xsi:type="dcterms:W3CDTF">2023-06-14T11:29:03Z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0x0101004677724180181E43B0DBC0E1C7896BD5</vt:lpwstr>
  </property>
  <property fmtid="{D5CDD505-2E9C-101B-9397-08002B2CF9AE}" pid="3" name="_dlc_DocIdItemGuid">
    <vt:lpwstr>aa7e71d3-f037-45c1-9238-f88a81ace15a</vt:lpwstr>
  </property>
</Properties>
</file>