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4" r:id="rId4"/>
  </p:sldMasterIdLst>
  <p:notesMasterIdLst>
    <p:notesMasterId r:id="rId21"/>
  </p:notesMasterIdLst>
  <p:sldIdLst>
    <p:sldId id="278" r:id="rId5"/>
    <p:sldId id="2112" r:id="rId6"/>
    <p:sldId id="2114" r:id="rId7"/>
    <p:sldId id="2115" r:id="rId8"/>
    <p:sldId id="2116" r:id="rId9"/>
    <p:sldId id="2117" r:id="rId10"/>
    <p:sldId id="2118" r:id="rId11"/>
    <p:sldId id="2119" r:id="rId12"/>
    <p:sldId id="2120" r:id="rId13"/>
    <p:sldId id="2122" r:id="rId14"/>
    <p:sldId id="2123" r:id="rId15"/>
    <p:sldId id="2124" r:id="rId16"/>
    <p:sldId id="2125" r:id="rId17"/>
    <p:sldId id="2126" r:id="rId18"/>
    <p:sldId id="2127" r:id="rId19"/>
    <p:sldId id="283" r:id="rId20"/>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C1FB20B-38D1-53D6-2B1F-9268F6F5425C}" name="Edwards, Lainie" initials="EL" userId="S::lainie.edwards@dep.state.fl.us::8a0bc753-8f86-4083-8df0-535f86955260" providerId="AD"/>
  <p188:author id="{B2609614-D21B-7A03-13FE-AF8E164ED99D}" name="Edwards, Lainie" initials="" userId="S::Lainie.Edwards@dep.state.fl.us::8a0bc753-8f86-4083-8df0-535f86955260" providerId="AD"/>
  <p188:author id="{8610522C-8CAD-1A73-797F-D0B85217DE70}" name="Anderson, Kaley" initials="AK" userId="S::Kaley.Anderson@FloridaDEP.gov::ed71604e-d84f-4d6c-bb50-9577c654140c" providerId="AD"/>
  <p188:author id="{8FFA5866-B997-7C3B-0FBF-5D72147136C1}" name="Edwards, Lainie" initials="LE" userId="S::Lainie.Edwards@FloridaDEP.gov::8a0bc753-8f86-4083-8df0-535f86955260" providerId="AD"/>
  <p188:author id="{1DA7F08E-585B-EE4E-B63A-D6B9FFF7AF17}" name="Morris, Kristine P." initials="MP" userId="S::kristine.p.morris@floridadep.gov::936aa578-13ad-44d4-a7d2-502c87dfc3f4" providerId="AD"/>
  <p188:author id="{B055319C-9E25-4E16-6556-F7CFE9891029}" name="Etemadi, Lily" initials="EL" userId="S::lily.etemadi@floridadep.gov::c18e9253-bd33-417c-af8d-194bc8c766f2" providerId="AD"/>
  <p188:author id="{C20517B9-FA9C-853C-BB8F-FD279E3C0165}" name="Kemeny, Ariana" initials="KA" userId="S::ariana.kemeny@floridadep.gov::e03d8afa-18fc-409e-9b28-8d9afd571b11" providerId="AD"/>
  <p188:author id="{3AEC29CD-B393-858B-46E6-444DC850EBA5}" name="Beason, Susan" initials="BS" userId="S::Susan.Beason@FloridaDEP.gov::a2e7e598-da00-4ab9-90ed-2f2d2a912101" providerId="AD"/>
  <p188:author id="{B2009EF1-C1C8-BEC5-A7F9-C4E92B9D856B}" name="Kuchta, Alexandra" initials="KA" userId="S::Alexandra.Kuchta@FloridaDEP.gov::2cedb1c0-3bee-4d30-ae60-e09e920a85d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Edwards, Lainie" initials="EL" lastIdx="4" clrIdx="0">
    <p:extLst>
      <p:ext uri="{19B8F6BF-5375-455C-9EA6-DF929625EA0E}">
        <p15:presenceInfo xmlns:p15="http://schemas.microsoft.com/office/powerpoint/2012/main" userId="S::lainie.edwards@dep.state.fl.us::8a0bc753-8f86-4083-8df0-535f86955260" providerId="AD"/>
      </p:ext>
    </p:extLst>
  </p:cmAuthor>
  <p:cmAuthor id="2" name="Reed, Alex" initials="RA" lastIdx="4" clrIdx="1">
    <p:extLst>
      <p:ext uri="{19B8F6BF-5375-455C-9EA6-DF929625EA0E}">
        <p15:presenceInfo xmlns:p15="http://schemas.microsoft.com/office/powerpoint/2012/main" userId="S::alex.reed@floridadep.gov::298be556-52fd-4ecf-b6f7-432fe4041cd1" providerId="AD"/>
      </p:ext>
    </p:extLst>
  </p:cmAuthor>
  <p:cmAuthor id="3" name="Kernan (Bickley), Alex" initials="KA" lastIdx="1" clrIdx="2">
    <p:extLst>
      <p:ext uri="{19B8F6BF-5375-455C-9EA6-DF929625EA0E}">
        <p15:presenceInfo xmlns:p15="http://schemas.microsoft.com/office/powerpoint/2012/main" userId="S::alex.kernan@floridadep.gov::08734c85-acaa-4d1b-a863-885e70724c8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2E5270"/>
    <a:srgbClr val="CC9900"/>
    <a:srgbClr val="495B6B"/>
    <a:srgbClr val="FFFF99"/>
    <a:srgbClr val="576C7F"/>
    <a:srgbClr val="6E869B"/>
    <a:srgbClr val="42463A"/>
    <a:srgbClr val="C8EAFB"/>
    <a:srgbClr val="243F7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arons, Douglas" userId="S::douglas.aarons@floridadep.gov::3b5c9dc2-f7ed-45da-ab45-67a883001326" providerId="AD" clId="Web-{36914D0A-B4B7-474C-DDB7-F6E155C0AF9B}"/>
    <pc:docChg chg="modSld">
      <pc:chgData name="Aarons, Douglas" userId="S::douglas.aarons@floridadep.gov::3b5c9dc2-f7ed-45da-ab45-67a883001326" providerId="AD" clId="Web-{36914D0A-B4B7-474C-DDB7-F6E155C0AF9B}" dt="2025-08-19T16:51:19.041" v="8" actId="20577"/>
      <pc:docMkLst>
        <pc:docMk/>
      </pc:docMkLst>
      <pc:sldChg chg="modSp">
        <pc:chgData name="Aarons, Douglas" userId="S::douglas.aarons@floridadep.gov::3b5c9dc2-f7ed-45da-ab45-67a883001326" providerId="AD" clId="Web-{36914D0A-B4B7-474C-DDB7-F6E155C0AF9B}" dt="2025-08-19T16:51:19.041" v="8" actId="20577"/>
        <pc:sldMkLst>
          <pc:docMk/>
          <pc:sldMk cId="2406459941" sldId="2122"/>
        </pc:sldMkLst>
        <pc:spChg chg="mod">
          <ac:chgData name="Aarons, Douglas" userId="S::douglas.aarons@floridadep.gov::3b5c9dc2-f7ed-45da-ab45-67a883001326" providerId="AD" clId="Web-{36914D0A-B4B7-474C-DDB7-F6E155C0AF9B}" dt="2025-08-19T16:51:19.041" v="8" actId="20577"/>
          <ac:spMkLst>
            <pc:docMk/>
            <pc:sldMk cId="2406459941" sldId="2122"/>
            <ac:spMk id="5" creationId="{5A39C4AA-4B24-14CE-CFE4-DEBE764C553C}"/>
          </ac:spMkLst>
        </pc:spChg>
      </pc:sldChg>
    </pc:docChg>
  </pc:docChgLst>
  <pc:docChgLst>
    <pc:chgData name="Edwards, Lainie" userId="8a0bc753-8f86-4083-8df0-535f86955260" providerId="ADAL" clId="{47B1F0FE-1FBE-4FC3-9C6B-7A62907A5A3A}"/>
    <pc:docChg chg="modSld">
      <pc:chgData name="Edwards, Lainie" userId="8a0bc753-8f86-4083-8df0-535f86955260" providerId="ADAL" clId="{47B1F0FE-1FBE-4FC3-9C6B-7A62907A5A3A}" dt="2025-08-19T16:59:21.709" v="23" actId="2711"/>
      <pc:docMkLst>
        <pc:docMk/>
      </pc:docMkLst>
      <pc:sldChg chg="modSp mod">
        <pc:chgData name="Edwards, Lainie" userId="8a0bc753-8f86-4083-8df0-535f86955260" providerId="ADAL" clId="{47B1F0FE-1FBE-4FC3-9C6B-7A62907A5A3A}" dt="2025-08-19T16:52:31.593" v="7" actId="20577"/>
        <pc:sldMkLst>
          <pc:docMk/>
          <pc:sldMk cId="586064952" sldId="2116"/>
        </pc:sldMkLst>
        <pc:spChg chg="mod">
          <ac:chgData name="Edwards, Lainie" userId="8a0bc753-8f86-4083-8df0-535f86955260" providerId="ADAL" clId="{47B1F0FE-1FBE-4FC3-9C6B-7A62907A5A3A}" dt="2025-08-19T16:52:31.593" v="7" actId="20577"/>
          <ac:spMkLst>
            <pc:docMk/>
            <pc:sldMk cId="586064952" sldId="2116"/>
            <ac:spMk id="2" creationId="{4036D2D4-6089-EB02-4AC2-B91F76774235}"/>
          </ac:spMkLst>
        </pc:spChg>
      </pc:sldChg>
      <pc:sldChg chg="modSp mod">
        <pc:chgData name="Edwards, Lainie" userId="8a0bc753-8f86-4083-8df0-535f86955260" providerId="ADAL" clId="{47B1F0FE-1FBE-4FC3-9C6B-7A62907A5A3A}" dt="2025-08-19T16:58:39.763" v="20" actId="2711"/>
        <pc:sldMkLst>
          <pc:docMk/>
          <pc:sldMk cId="2044909680" sldId="2119"/>
        </pc:sldMkLst>
        <pc:spChg chg="mod">
          <ac:chgData name="Edwards, Lainie" userId="8a0bc753-8f86-4083-8df0-535f86955260" providerId="ADAL" clId="{47B1F0FE-1FBE-4FC3-9C6B-7A62907A5A3A}" dt="2025-08-19T16:58:39.763" v="20" actId="2711"/>
          <ac:spMkLst>
            <pc:docMk/>
            <pc:sldMk cId="2044909680" sldId="2119"/>
            <ac:spMk id="5" creationId="{2F6EF123-CCBA-584B-07E2-CDED4459053B}"/>
          </ac:spMkLst>
        </pc:spChg>
      </pc:sldChg>
      <pc:sldChg chg="modSp mod">
        <pc:chgData name="Edwards, Lainie" userId="8a0bc753-8f86-4083-8df0-535f86955260" providerId="ADAL" clId="{47B1F0FE-1FBE-4FC3-9C6B-7A62907A5A3A}" dt="2025-08-19T16:51:50.159" v="1" actId="20577"/>
        <pc:sldMkLst>
          <pc:docMk/>
          <pc:sldMk cId="2406459941" sldId="2122"/>
        </pc:sldMkLst>
        <pc:spChg chg="mod">
          <ac:chgData name="Edwards, Lainie" userId="8a0bc753-8f86-4083-8df0-535f86955260" providerId="ADAL" clId="{47B1F0FE-1FBE-4FC3-9C6B-7A62907A5A3A}" dt="2025-08-19T16:51:50.159" v="1" actId="20577"/>
          <ac:spMkLst>
            <pc:docMk/>
            <pc:sldMk cId="2406459941" sldId="2122"/>
            <ac:spMk id="5" creationId="{5A39C4AA-4B24-14CE-CFE4-DEBE764C553C}"/>
          </ac:spMkLst>
        </pc:spChg>
      </pc:sldChg>
      <pc:sldChg chg="modSp mod">
        <pc:chgData name="Edwards, Lainie" userId="8a0bc753-8f86-4083-8df0-535f86955260" providerId="ADAL" clId="{47B1F0FE-1FBE-4FC3-9C6B-7A62907A5A3A}" dt="2025-08-19T16:58:18.964" v="19" actId="20577"/>
        <pc:sldMkLst>
          <pc:docMk/>
          <pc:sldMk cId="812472290" sldId="2123"/>
        </pc:sldMkLst>
      </pc:sldChg>
      <pc:sldChg chg="modSp mod">
        <pc:chgData name="Edwards, Lainie" userId="8a0bc753-8f86-4083-8df0-535f86955260" providerId="ADAL" clId="{47B1F0FE-1FBE-4FC3-9C6B-7A62907A5A3A}" dt="2025-08-19T16:59:02.887" v="21" actId="2711"/>
        <pc:sldMkLst>
          <pc:docMk/>
          <pc:sldMk cId="2869949245" sldId="2124"/>
        </pc:sldMkLst>
        <pc:spChg chg="mod">
          <ac:chgData name="Edwards, Lainie" userId="8a0bc753-8f86-4083-8df0-535f86955260" providerId="ADAL" clId="{47B1F0FE-1FBE-4FC3-9C6B-7A62907A5A3A}" dt="2025-08-19T16:59:02.887" v="21" actId="2711"/>
          <ac:spMkLst>
            <pc:docMk/>
            <pc:sldMk cId="2869949245" sldId="2124"/>
            <ac:spMk id="5" creationId="{65A6C939-C803-FF28-A7E5-1B431A4DFB2C}"/>
          </ac:spMkLst>
        </pc:spChg>
      </pc:sldChg>
      <pc:sldChg chg="modSp mod">
        <pc:chgData name="Edwards, Lainie" userId="8a0bc753-8f86-4083-8df0-535f86955260" providerId="ADAL" clId="{47B1F0FE-1FBE-4FC3-9C6B-7A62907A5A3A}" dt="2025-08-19T16:59:14.379" v="22" actId="2711"/>
        <pc:sldMkLst>
          <pc:docMk/>
          <pc:sldMk cId="744982704" sldId="2126"/>
        </pc:sldMkLst>
      </pc:sldChg>
      <pc:sldChg chg="modSp mod">
        <pc:chgData name="Edwards, Lainie" userId="8a0bc753-8f86-4083-8df0-535f86955260" providerId="ADAL" clId="{47B1F0FE-1FBE-4FC3-9C6B-7A62907A5A3A}" dt="2025-08-19T16:59:21.709" v="23" actId="2711"/>
        <pc:sldMkLst>
          <pc:docMk/>
          <pc:sldMk cId="3778535652" sldId="2127"/>
        </pc:sldMkLst>
        <pc:spChg chg="mod">
          <ac:chgData name="Edwards, Lainie" userId="8a0bc753-8f86-4083-8df0-535f86955260" providerId="ADAL" clId="{47B1F0FE-1FBE-4FC3-9C6B-7A62907A5A3A}" dt="2025-08-19T16:59:21.709" v="23" actId="2711"/>
          <ac:spMkLst>
            <pc:docMk/>
            <pc:sldMk cId="3778535652" sldId="2127"/>
            <ac:spMk id="5" creationId="{3026F934-A236-970F-BF30-59BC76CD4A13}"/>
          </ac:spMkLst>
        </pc:spChg>
      </pc:sldChg>
    </pc:docChg>
  </pc:docChgLst>
  <pc:docChgLst>
    <pc:chgData name="Aarons, Douglas" userId="S::douglas.aarons@floridadep.gov::3b5c9dc2-f7ed-45da-ab45-67a883001326" providerId="AD" clId="Web-{9783C36A-FB37-425D-FE5B-259E552DAE9F}"/>
    <pc:docChg chg="modSld">
      <pc:chgData name="Aarons, Douglas" userId="S::douglas.aarons@floridadep.gov::3b5c9dc2-f7ed-45da-ab45-67a883001326" providerId="AD" clId="Web-{9783C36A-FB37-425D-FE5B-259E552DAE9F}" dt="2025-08-19T16:42:51.526" v="17" actId="20577"/>
      <pc:docMkLst>
        <pc:docMk/>
      </pc:docMkLst>
      <pc:sldChg chg="modSp">
        <pc:chgData name="Aarons, Douglas" userId="S::douglas.aarons@floridadep.gov::3b5c9dc2-f7ed-45da-ab45-67a883001326" providerId="AD" clId="Web-{9783C36A-FB37-425D-FE5B-259E552DAE9F}" dt="2025-08-19T16:25:33.514" v="4" actId="20577"/>
        <pc:sldMkLst>
          <pc:docMk/>
          <pc:sldMk cId="2671289016" sldId="278"/>
        </pc:sldMkLst>
        <pc:spChg chg="mod">
          <ac:chgData name="Aarons, Douglas" userId="S::douglas.aarons@floridadep.gov::3b5c9dc2-f7ed-45da-ab45-67a883001326" providerId="AD" clId="Web-{9783C36A-FB37-425D-FE5B-259E552DAE9F}" dt="2025-08-19T16:25:33.514" v="4" actId="20577"/>
          <ac:spMkLst>
            <pc:docMk/>
            <pc:sldMk cId="2671289016" sldId="278"/>
            <ac:spMk id="7" creationId="{B6F30178-1174-AD49-AE26-BBEFFE40A5C8}"/>
          </ac:spMkLst>
        </pc:spChg>
      </pc:sldChg>
      <pc:sldChg chg="modSp">
        <pc:chgData name="Aarons, Douglas" userId="S::douglas.aarons@floridadep.gov::3b5c9dc2-f7ed-45da-ab45-67a883001326" providerId="AD" clId="Web-{9783C36A-FB37-425D-FE5B-259E552DAE9F}" dt="2025-08-19T16:30:59.471" v="10" actId="20577"/>
        <pc:sldMkLst>
          <pc:docMk/>
          <pc:sldMk cId="586064952" sldId="2116"/>
        </pc:sldMkLst>
        <pc:spChg chg="mod">
          <ac:chgData name="Aarons, Douglas" userId="S::douglas.aarons@floridadep.gov::3b5c9dc2-f7ed-45da-ab45-67a883001326" providerId="AD" clId="Web-{9783C36A-FB37-425D-FE5B-259E552DAE9F}" dt="2025-08-19T16:30:59.471" v="10" actId="20577"/>
          <ac:spMkLst>
            <pc:docMk/>
            <pc:sldMk cId="586064952" sldId="2116"/>
            <ac:spMk id="2" creationId="{4036D2D4-6089-EB02-4AC2-B91F76774235}"/>
          </ac:spMkLst>
        </pc:spChg>
      </pc:sldChg>
      <pc:sldChg chg="modSp">
        <pc:chgData name="Aarons, Douglas" userId="S::douglas.aarons@floridadep.gov::3b5c9dc2-f7ed-45da-ab45-67a883001326" providerId="AD" clId="Web-{9783C36A-FB37-425D-FE5B-259E552DAE9F}" dt="2025-08-19T16:32:48.691" v="12" actId="20577"/>
        <pc:sldMkLst>
          <pc:docMk/>
          <pc:sldMk cId="795035552" sldId="2118"/>
        </pc:sldMkLst>
        <pc:spChg chg="mod">
          <ac:chgData name="Aarons, Douglas" userId="S::douglas.aarons@floridadep.gov::3b5c9dc2-f7ed-45da-ab45-67a883001326" providerId="AD" clId="Web-{9783C36A-FB37-425D-FE5B-259E552DAE9F}" dt="2025-08-19T16:32:48.691" v="12" actId="20577"/>
          <ac:spMkLst>
            <pc:docMk/>
            <pc:sldMk cId="795035552" sldId="2118"/>
            <ac:spMk id="5" creationId="{D0C39E8C-C1A4-690D-5093-143209B666D4}"/>
          </ac:spMkLst>
        </pc:spChg>
      </pc:sldChg>
      <pc:sldChg chg="modSp">
        <pc:chgData name="Aarons, Douglas" userId="S::douglas.aarons@floridadep.gov::3b5c9dc2-f7ed-45da-ab45-67a883001326" providerId="AD" clId="Web-{9783C36A-FB37-425D-FE5B-259E552DAE9F}" dt="2025-08-19T16:33:36.192" v="13" actId="20577"/>
        <pc:sldMkLst>
          <pc:docMk/>
          <pc:sldMk cId="2044909680" sldId="2119"/>
        </pc:sldMkLst>
        <pc:spChg chg="mod">
          <ac:chgData name="Aarons, Douglas" userId="S::douglas.aarons@floridadep.gov::3b5c9dc2-f7ed-45da-ab45-67a883001326" providerId="AD" clId="Web-{9783C36A-FB37-425D-FE5B-259E552DAE9F}" dt="2025-08-19T16:33:36.192" v="13" actId="20577"/>
          <ac:spMkLst>
            <pc:docMk/>
            <pc:sldMk cId="2044909680" sldId="2119"/>
            <ac:spMk id="5" creationId="{2F6EF123-CCBA-584B-07E2-CDED4459053B}"/>
          </ac:spMkLst>
        </pc:spChg>
      </pc:sldChg>
      <pc:sldChg chg="modSp">
        <pc:chgData name="Aarons, Douglas" userId="S::douglas.aarons@floridadep.gov::3b5c9dc2-f7ed-45da-ab45-67a883001326" providerId="AD" clId="Web-{9783C36A-FB37-425D-FE5B-259E552DAE9F}" dt="2025-08-19T16:42:51.526" v="17" actId="20577"/>
        <pc:sldMkLst>
          <pc:docMk/>
          <pc:sldMk cId="2406459941" sldId="2122"/>
        </pc:sldMkLst>
        <pc:spChg chg="mod">
          <ac:chgData name="Aarons, Douglas" userId="S::douglas.aarons@floridadep.gov::3b5c9dc2-f7ed-45da-ab45-67a883001326" providerId="AD" clId="Web-{9783C36A-FB37-425D-FE5B-259E552DAE9F}" dt="2025-08-19T16:42:51.526" v="17" actId="20577"/>
          <ac:spMkLst>
            <pc:docMk/>
            <pc:sldMk cId="2406459941" sldId="2122"/>
            <ac:spMk id="5" creationId="{5A39C4AA-4B24-14CE-CFE4-DEBE764C553C}"/>
          </ac:spMkLst>
        </pc:spChg>
      </pc:sldChg>
      <pc:sldChg chg="modSp">
        <pc:chgData name="Aarons, Douglas" userId="S::douglas.aarons@floridadep.gov::3b5c9dc2-f7ed-45da-ab45-67a883001326" providerId="AD" clId="Web-{9783C36A-FB37-425D-FE5B-259E552DAE9F}" dt="2025-08-19T16:39:08.696" v="16" actId="20577"/>
        <pc:sldMkLst>
          <pc:docMk/>
          <pc:sldMk cId="812472290" sldId="2123"/>
        </pc:sldMkLst>
      </pc:sldChg>
    </pc:docChg>
  </pc:docChgLst>
  <pc:docChgLst>
    <pc:chgData name="Matthews, Lauren" userId="S::lauren.matthews@floridadep.gov::94e092a7-05fe-4dd1-9f80-f145d21dc2f1" providerId="AD" clId="Web-{136BAABA-300B-CA65-53A4-43795DE5F305}"/>
    <pc:docChg chg="modSld">
      <pc:chgData name="Matthews, Lauren" userId="S::lauren.matthews@floridadep.gov::94e092a7-05fe-4dd1-9f80-f145d21dc2f1" providerId="AD" clId="Web-{136BAABA-300B-CA65-53A4-43795DE5F305}" dt="2025-08-19T23:45:01.934" v="452" actId="1076"/>
      <pc:docMkLst>
        <pc:docMk/>
      </pc:docMkLst>
      <pc:sldChg chg="modSp">
        <pc:chgData name="Matthews, Lauren" userId="S::lauren.matthews@floridadep.gov::94e092a7-05fe-4dd1-9f80-f145d21dc2f1" providerId="AD" clId="Web-{136BAABA-300B-CA65-53A4-43795DE5F305}" dt="2025-08-19T23:09:39.026" v="8" actId="20577"/>
        <pc:sldMkLst>
          <pc:docMk/>
          <pc:sldMk cId="2671289016" sldId="278"/>
        </pc:sldMkLst>
        <pc:spChg chg="mod">
          <ac:chgData name="Matthews, Lauren" userId="S::lauren.matthews@floridadep.gov::94e092a7-05fe-4dd1-9f80-f145d21dc2f1" providerId="AD" clId="Web-{136BAABA-300B-CA65-53A4-43795DE5F305}" dt="2025-08-19T23:09:39.026" v="8" actId="20577"/>
          <ac:spMkLst>
            <pc:docMk/>
            <pc:sldMk cId="2671289016" sldId="278"/>
            <ac:spMk id="5" creationId="{4179DE2E-FC20-4E41-A5E0-A31FCC7F2E39}"/>
          </ac:spMkLst>
        </pc:spChg>
      </pc:sldChg>
      <pc:sldChg chg="addSp delSp modSp">
        <pc:chgData name="Matthews, Lauren" userId="S::lauren.matthews@floridadep.gov::94e092a7-05fe-4dd1-9f80-f145d21dc2f1" providerId="AD" clId="Web-{136BAABA-300B-CA65-53A4-43795DE5F305}" dt="2025-08-19T23:41:56.152" v="449" actId="20577"/>
        <pc:sldMkLst>
          <pc:docMk/>
          <pc:sldMk cId="3199798305" sldId="2112"/>
        </pc:sldMkLst>
        <pc:spChg chg="mod">
          <ac:chgData name="Matthews, Lauren" userId="S::lauren.matthews@floridadep.gov::94e092a7-05fe-4dd1-9f80-f145d21dc2f1" providerId="AD" clId="Web-{136BAABA-300B-CA65-53A4-43795DE5F305}" dt="2025-08-19T23:41:56.152" v="449" actId="20577"/>
          <ac:spMkLst>
            <pc:docMk/>
            <pc:sldMk cId="3199798305" sldId="2112"/>
            <ac:spMk id="2" creationId="{D449B4AC-CD35-EF8D-9377-6C633FD3833A}"/>
          </ac:spMkLst>
        </pc:spChg>
        <pc:spChg chg="add mod">
          <ac:chgData name="Matthews, Lauren" userId="S::lauren.matthews@floridadep.gov::94e092a7-05fe-4dd1-9f80-f145d21dc2f1" providerId="AD" clId="Web-{136BAABA-300B-CA65-53A4-43795DE5F305}" dt="2025-08-19T23:13:42.181" v="71" actId="1076"/>
          <ac:spMkLst>
            <pc:docMk/>
            <pc:sldMk cId="3199798305" sldId="2112"/>
            <ac:spMk id="5" creationId="{3E35680E-3160-665B-9750-DC3D8C801C89}"/>
          </ac:spMkLst>
        </pc:spChg>
        <pc:spChg chg="add mod">
          <ac:chgData name="Matthews, Lauren" userId="S::lauren.matthews@floridadep.gov::94e092a7-05fe-4dd1-9f80-f145d21dc2f1" providerId="AD" clId="Web-{136BAABA-300B-CA65-53A4-43795DE5F305}" dt="2025-08-19T23:13:47.071" v="72" actId="1076"/>
          <ac:spMkLst>
            <pc:docMk/>
            <pc:sldMk cId="3199798305" sldId="2112"/>
            <ac:spMk id="6" creationId="{3D57EE8D-EFB0-7700-1CDA-E1F9E5A91C39}"/>
          </ac:spMkLst>
        </pc:spChg>
      </pc:sldChg>
      <pc:sldChg chg="addSp delSp modSp">
        <pc:chgData name="Matthews, Lauren" userId="S::lauren.matthews@floridadep.gov::94e092a7-05fe-4dd1-9f80-f145d21dc2f1" providerId="AD" clId="Web-{136BAABA-300B-CA65-53A4-43795DE5F305}" dt="2025-08-19T23:15:19.367" v="82"/>
        <pc:sldMkLst>
          <pc:docMk/>
          <pc:sldMk cId="4226228850" sldId="2114"/>
        </pc:sldMkLst>
        <pc:spChg chg="mod">
          <ac:chgData name="Matthews, Lauren" userId="S::lauren.matthews@floridadep.gov::94e092a7-05fe-4dd1-9f80-f145d21dc2f1" providerId="AD" clId="Web-{136BAABA-300B-CA65-53A4-43795DE5F305}" dt="2025-08-19T23:14:52.211" v="77" actId="20577"/>
          <ac:spMkLst>
            <pc:docMk/>
            <pc:sldMk cId="4226228850" sldId="2114"/>
            <ac:spMk id="2" creationId="{C1F876D7-EA90-F705-3AB9-75E8DE57FCE8}"/>
          </ac:spMkLst>
        </pc:spChg>
        <pc:spChg chg="add">
          <ac:chgData name="Matthews, Lauren" userId="S::lauren.matthews@floridadep.gov::94e092a7-05fe-4dd1-9f80-f145d21dc2f1" providerId="AD" clId="Web-{136BAABA-300B-CA65-53A4-43795DE5F305}" dt="2025-08-19T23:15:03.461" v="78"/>
          <ac:spMkLst>
            <pc:docMk/>
            <pc:sldMk cId="4226228850" sldId="2114"/>
            <ac:spMk id="5" creationId="{35464E5E-07F6-A3AF-2950-4E90D880AEEE}"/>
          </ac:spMkLst>
        </pc:spChg>
        <pc:spChg chg="add">
          <ac:chgData name="Matthews, Lauren" userId="S::lauren.matthews@floridadep.gov::94e092a7-05fe-4dd1-9f80-f145d21dc2f1" providerId="AD" clId="Web-{136BAABA-300B-CA65-53A4-43795DE5F305}" dt="2025-08-19T23:15:19.367" v="82"/>
          <ac:spMkLst>
            <pc:docMk/>
            <pc:sldMk cId="4226228850" sldId="2114"/>
            <ac:spMk id="7" creationId="{167B8071-ACD0-96A2-80FA-B7F9903CED77}"/>
          </ac:spMkLst>
        </pc:spChg>
      </pc:sldChg>
      <pc:sldChg chg="addSp delSp modSp">
        <pc:chgData name="Matthews, Lauren" userId="S::lauren.matthews@floridadep.gov::94e092a7-05fe-4dd1-9f80-f145d21dc2f1" providerId="AD" clId="Web-{136BAABA-300B-CA65-53A4-43795DE5F305}" dt="2025-08-19T23:16:16.257" v="89"/>
        <pc:sldMkLst>
          <pc:docMk/>
          <pc:sldMk cId="3849456219" sldId="2115"/>
        </pc:sldMkLst>
        <pc:spChg chg="mod">
          <ac:chgData name="Matthews, Lauren" userId="S::lauren.matthews@floridadep.gov::94e092a7-05fe-4dd1-9f80-f145d21dc2f1" providerId="AD" clId="Web-{136BAABA-300B-CA65-53A4-43795DE5F305}" dt="2025-08-19T23:15:42.164" v="84" actId="20577"/>
          <ac:spMkLst>
            <pc:docMk/>
            <pc:sldMk cId="3849456219" sldId="2115"/>
            <ac:spMk id="2" creationId="{543A6830-713B-0968-5BBA-FA187FC4CCEB}"/>
          </ac:spMkLst>
        </pc:spChg>
        <pc:spChg chg="add">
          <ac:chgData name="Matthews, Lauren" userId="S::lauren.matthews@floridadep.gov::94e092a7-05fe-4dd1-9f80-f145d21dc2f1" providerId="AD" clId="Web-{136BAABA-300B-CA65-53A4-43795DE5F305}" dt="2025-08-19T23:16:00.648" v="85"/>
          <ac:spMkLst>
            <pc:docMk/>
            <pc:sldMk cId="3849456219" sldId="2115"/>
            <ac:spMk id="5" creationId="{9A5E4DA9-81FC-68F8-62BE-42B3645BC487}"/>
          </ac:spMkLst>
        </pc:spChg>
        <pc:spChg chg="add">
          <ac:chgData name="Matthews, Lauren" userId="S::lauren.matthews@floridadep.gov::94e092a7-05fe-4dd1-9f80-f145d21dc2f1" providerId="AD" clId="Web-{136BAABA-300B-CA65-53A4-43795DE5F305}" dt="2025-08-19T23:16:16.257" v="89"/>
          <ac:spMkLst>
            <pc:docMk/>
            <pc:sldMk cId="3849456219" sldId="2115"/>
            <ac:spMk id="7" creationId="{62CA609D-815E-7D93-56B4-9E1A62FE33DA}"/>
          </ac:spMkLst>
        </pc:spChg>
      </pc:sldChg>
      <pc:sldChg chg="addSp delSp modSp">
        <pc:chgData name="Matthews, Lauren" userId="S::lauren.matthews@floridadep.gov::94e092a7-05fe-4dd1-9f80-f145d21dc2f1" providerId="AD" clId="Web-{136BAABA-300B-CA65-53A4-43795DE5F305}" dt="2025-08-19T23:18:09.381" v="144" actId="20577"/>
        <pc:sldMkLst>
          <pc:docMk/>
          <pc:sldMk cId="586064952" sldId="2116"/>
        </pc:sldMkLst>
        <pc:spChg chg="mod">
          <ac:chgData name="Matthews, Lauren" userId="S::lauren.matthews@floridadep.gov::94e092a7-05fe-4dd1-9f80-f145d21dc2f1" providerId="AD" clId="Web-{136BAABA-300B-CA65-53A4-43795DE5F305}" dt="2025-08-19T23:18:09.381" v="144" actId="20577"/>
          <ac:spMkLst>
            <pc:docMk/>
            <pc:sldMk cId="586064952" sldId="2116"/>
            <ac:spMk id="2" creationId="{4036D2D4-6089-EB02-4AC2-B91F76774235}"/>
          </ac:spMkLst>
        </pc:spChg>
        <pc:spChg chg="add mod">
          <ac:chgData name="Matthews, Lauren" userId="S::lauren.matthews@floridadep.gov::94e092a7-05fe-4dd1-9f80-f145d21dc2f1" providerId="AD" clId="Web-{136BAABA-300B-CA65-53A4-43795DE5F305}" dt="2025-08-19T23:17:50.100" v="138" actId="1076"/>
          <ac:spMkLst>
            <pc:docMk/>
            <pc:sldMk cId="586064952" sldId="2116"/>
            <ac:spMk id="5" creationId="{62F96C77-AEE8-AE38-AD0A-1FB1B9AADF93}"/>
          </ac:spMkLst>
        </pc:spChg>
        <pc:spChg chg="add mod">
          <ac:chgData name="Matthews, Lauren" userId="S::lauren.matthews@floridadep.gov::94e092a7-05fe-4dd1-9f80-f145d21dc2f1" providerId="AD" clId="Web-{136BAABA-300B-CA65-53A4-43795DE5F305}" dt="2025-08-19T23:17:43.585" v="136" actId="20577"/>
          <ac:spMkLst>
            <pc:docMk/>
            <pc:sldMk cId="586064952" sldId="2116"/>
            <ac:spMk id="7" creationId="{C33575A1-1DB2-F652-4A97-EAC866BF7ED0}"/>
          </ac:spMkLst>
        </pc:spChg>
      </pc:sldChg>
      <pc:sldChg chg="addSp delSp modSp">
        <pc:chgData name="Matthews, Lauren" userId="S::lauren.matthews@floridadep.gov::94e092a7-05fe-4dd1-9f80-f145d21dc2f1" providerId="AD" clId="Web-{136BAABA-300B-CA65-53A4-43795DE5F305}" dt="2025-08-19T23:20:03.974" v="189" actId="1076"/>
        <pc:sldMkLst>
          <pc:docMk/>
          <pc:sldMk cId="586357042" sldId="2117"/>
        </pc:sldMkLst>
        <pc:spChg chg="add mod">
          <ac:chgData name="Matthews, Lauren" userId="S::lauren.matthews@floridadep.gov::94e092a7-05fe-4dd1-9f80-f145d21dc2f1" providerId="AD" clId="Web-{136BAABA-300B-CA65-53A4-43795DE5F305}" dt="2025-08-19T23:19:32.240" v="182" actId="1076"/>
          <ac:spMkLst>
            <pc:docMk/>
            <pc:sldMk cId="586357042" sldId="2117"/>
            <ac:spMk id="4" creationId="{D52EF51B-271C-E5AE-944E-371135A46CF3}"/>
          </ac:spMkLst>
        </pc:spChg>
        <pc:spChg chg="mod">
          <ac:chgData name="Matthews, Lauren" userId="S::lauren.matthews@floridadep.gov::94e092a7-05fe-4dd1-9f80-f145d21dc2f1" providerId="AD" clId="Web-{136BAABA-300B-CA65-53A4-43795DE5F305}" dt="2025-08-19T23:19:54.974" v="188" actId="1076"/>
          <ac:spMkLst>
            <pc:docMk/>
            <pc:sldMk cId="586357042" sldId="2117"/>
            <ac:spMk id="5" creationId="{354D223C-89A2-C94A-8E66-E99D0ABC6A4E}"/>
          </ac:spMkLst>
        </pc:spChg>
        <pc:spChg chg="add mod">
          <ac:chgData name="Matthews, Lauren" userId="S::lauren.matthews@floridadep.gov::94e092a7-05fe-4dd1-9f80-f145d21dc2f1" providerId="AD" clId="Web-{136BAABA-300B-CA65-53A4-43795DE5F305}" dt="2025-08-19T23:20:03.974" v="189" actId="1076"/>
          <ac:spMkLst>
            <pc:docMk/>
            <pc:sldMk cId="586357042" sldId="2117"/>
            <ac:spMk id="7" creationId="{C278899B-D76E-F5DE-6C4E-408258FFE77E}"/>
          </ac:spMkLst>
        </pc:spChg>
      </pc:sldChg>
      <pc:sldChg chg="addSp delSp modSp">
        <pc:chgData name="Matthews, Lauren" userId="S::lauren.matthews@floridadep.gov::94e092a7-05fe-4dd1-9f80-f145d21dc2f1" providerId="AD" clId="Web-{136BAABA-300B-CA65-53A4-43795DE5F305}" dt="2025-08-19T23:22:23.535" v="211" actId="1076"/>
        <pc:sldMkLst>
          <pc:docMk/>
          <pc:sldMk cId="795035552" sldId="2118"/>
        </pc:sldMkLst>
        <pc:spChg chg="add mod">
          <ac:chgData name="Matthews, Lauren" userId="S::lauren.matthews@floridadep.gov::94e092a7-05fe-4dd1-9f80-f145d21dc2f1" providerId="AD" clId="Web-{136BAABA-300B-CA65-53A4-43795DE5F305}" dt="2025-08-19T23:22:20.441" v="210" actId="1076"/>
          <ac:spMkLst>
            <pc:docMk/>
            <pc:sldMk cId="795035552" sldId="2118"/>
            <ac:spMk id="4" creationId="{690A161F-9240-A88A-865A-B73FBFAEC461}"/>
          </ac:spMkLst>
        </pc:spChg>
        <pc:spChg chg="mod">
          <ac:chgData name="Matthews, Lauren" userId="S::lauren.matthews@floridadep.gov::94e092a7-05fe-4dd1-9f80-f145d21dc2f1" providerId="AD" clId="Web-{136BAABA-300B-CA65-53A4-43795DE5F305}" dt="2025-08-19T23:20:16.083" v="191" actId="20577"/>
          <ac:spMkLst>
            <pc:docMk/>
            <pc:sldMk cId="795035552" sldId="2118"/>
            <ac:spMk id="5" creationId="{D0C39E8C-C1A4-690D-5093-143209B666D4}"/>
          </ac:spMkLst>
        </pc:spChg>
        <pc:spChg chg="add mod">
          <ac:chgData name="Matthews, Lauren" userId="S::lauren.matthews@floridadep.gov::94e092a7-05fe-4dd1-9f80-f145d21dc2f1" providerId="AD" clId="Web-{136BAABA-300B-CA65-53A4-43795DE5F305}" dt="2025-08-19T23:22:23.535" v="211" actId="1076"/>
          <ac:spMkLst>
            <pc:docMk/>
            <pc:sldMk cId="795035552" sldId="2118"/>
            <ac:spMk id="7" creationId="{25538AA4-9837-B434-9FA6-ACFE2468AEB1}"/>
          </ac:spMkLst>
        </pc:spChg>
      </pc:sldChg>
      <pc:sldChg chg="addSp delSp modSp">
        <pc:chgData name="Matthews, Lauren" userId="S::lauren.matthews@floridadep.gov::94e092a7-05fe-4dd1-9f80-f145d21dc2f1" providerId="AD" clId="Web-{136BAABA-300B-CA65-53A4-43795DE5F305}" dt="2025-08-19T23:44:33.762" v="450" actId="1076"/>
        <pc:sldMkLst>
          <pc:docMk/>
          <pc:sldMk cId="2044909680" sldId="2119"/>
        </pc:sldMkLst>
        <pc:spChg chg="add mod">
          <ac:chgData name="Matthews, Lauren" userId="S::lauren.matthews@floridadep.gov::94e092a7-05fe-4dd1-9f80-f145d21dc2f1" providerId="AD" clId="Web-{136BAABA-300B-CA65-53A4-43795DE5F305}" dt="2025-08-19T23:22:49.269" v="214" actId="1076"/>
          <ac:spMkLst>
            <pc:docMk/>
            <pc:sldMk cId="2044909680" sldId="2119"/>
            <ac:spMk id="4" creationId="{34DA93C1-C7E8-8986-DA63-6F1CDBBD10F4}"/>
          </ac:spMkLst>
        </pc:spChg>
        <pc:spChg chg="mod">
          <ac:chgData name="Matthews, Lauren" userId="S::lauren.matthews@floridadep.gov::94e092a7-05fe-4dd1-9f80-f145d21dc2f1" providerId="AD" clId="Web-{136BAABA-300B-CA65-53A4-43795DE5F305}" dt="2025-08-19T23:44:33.762" v="450" actId="1076"/>
          <ac:spMkLst>
            <pc:docMk/>
            <pc:sldMk cId="2044909680" sldId="2119"/>
            <ac:spMk id="5" creationId="{2F6EF123-CCBA-584B-07E2-CDED4459053B}"/>
          </ac:spMkLst>
        </pc:spChg>
        <pc:spChg chg="add mod">
          <ac:chgData name="Matthews, Lauren" userId="S::lauren.matthews@floridadep.gov::94e092a7-05fe-4dd1-9f80-f145d21dc2f1" providerId="AD" clId="Web-{136BAABA-300B-CA65-53A4-43795DE5F305}" dt="2025-08-19T23:22:54.660" v="215" actId="1076"/>
          <ac:spMkLst>
            <pc:docMk/>
            <pc:sldMk cId="2044909680" sldId="2119"/>
            <ac:spMk id="7" creationId="{4D24B3D9-C1A1-01BF-B519-4FEA0B18956E}"/>
          </ac:spMkLst>
        </pc:spChg>
      </pc:sldChg>
      <pc:sldChg chg="addSp delSp modSp">
        <pc:chgData name="Matthews, Lauren" userId="S::lauren.matthews@floridadep.gov::94e092a7-05fe-4dd1-9f80-f145d21dc2f1" providerId="AD" clId="Web-{136BAABA-300B-CA65-53A4-43795DE5F305}" dt="2025-08-19T23:24:15.756" v="253" actId="20577"/>
        <pc:sldMkLst>
          <pc:docMk/>
          <pc:sldMk cId="3972833354" sldId="2120"/>
        </pc:sldMkLst>
        <pc:spChg chg="add mod">
          <ac:chgData name="Matthews, Lauren" userId="S::lauren.matthews@floridadep.gov::94e092a7-05fe-4dd1-9f80-f145d21dc2f1" providerId="AD" clId="Web-{136BAABA-300B-CA65-53A4-43795DE5F305}" dt="2025-08-19T23:23:54.253" v="242" actId="1076"/>
          <ac:spMkLst>
            <pc:docMk/>
            <pc:sldMk cId="3972833354" sldId="2120"/>
            <ac:spMk id="4" creationId="{A3E7F7B6-6F0E-98D6-7562-BA038C80BB87}"/>
          </ac:spMkLst>
        </pc:spChg>
        <pc:spChg chg="mod">
          <ac:chgData name="Matthews, Lauren" userId="S::lauren.matthews@floridadep.gov::94e092a7-05fe-4dd1-9f80-f145d21dc2f1" providerId="AD" clId="Web-{136BAABA-300B-CA65-53A4-43795DE5F305}" dt="2025-08-19T23:24:15.756" v="253" actId="20577"/>
          <ac:spMkLst>
            <pc:docMk/>
            <pc:sldMk cId="3972833354" sldId="2120"/>
            <ac:spMk id="5" creationId="{6AD2E68B-128E-C47B-A584-63AD8517C1FE}"/>
          </ac:spMkLst>
        </pc:spChg>
        <pc:spChg chg="add mod">
          <ac:chgData name="Matthews, Lauren" userId="S::lauren.matthews@floridadep.gov::94e092a7-05fe-4dd1-9f80-f145d21dc2f1" providerId="AD" clId="Web-{136BAABA-300B-CA65-53A4-43795DE5F305}" dt="2025-08-19T23:23:48.831" v="241" actId="1076"/>
          <ac:spMkLst>
            <pc:docMk/>
            <pc:sldMk cId="3972833354" sldId="2120"/>
            <ac:spMk id="7" creationId="{64C3D3C6-14AB-8CCD-B6B4-9C2B2E184421}"/>
          </ac:spMkLst>
        </pc:spChg>
      </pc:sldChg>
      <pc:sldChg chg="addSp delSp modSp">
        <pc:chgData name="Matthews, Lauren" userId="S::lauren.matthews@floridadep.gov::94e092a7-05fe-4dd1-9f80-f145d21dc2f1" providerId="AD" clId="Web-{136BAABA-300B-CA65-53A4-43795DE5F305}" dt="2025-08-19T23:29:40.440" v="289" actId="20577"/>
        <pc:sldMkLst>
          <pc:docMk/>
          <pc:sldMk cId="2406459941" sldId="2122"/>
        </pc:sldMkLst>
        <pc:spChg chg="add">
          <ac:chgData name="Matthews, Lauren" userId="S::lauren.matthews@floridadep.gov::94e092a7-05fe-4dd1-9f80-f145d21dc2f1" providerId="AD" clId="Web-{136BAABA-300B-CA65-53A4-43795DE5F305}" dt="2025-08-19T23:24:36.365" v="255"/>
          <ac:spMkLst>
            <pc:docMk/>
            <pc:sldMk cId="2406459941" sldId="2122"/>
            <ac:spMk id="4" creationId="{3A42C8BA-79E2-C4DD-6BD0-3827437B842A}"/>
          </ac:spMkLst>
        </pc:spChg>
        <pc:spChg chg="mod">
          <ac:chgData name="Matthews, Lauren" userId="S::lauren.matthews@floridadep.gov::94e092a7-05fe-4dd1-9f80-f145d21dc2f1" providerId="AD" clId="Web-{136BAABA-300B-CA65-53A4-43795DE5F305}" dt="2025-08-19T23:29:40.440" v="289" actId="20577"/>
          <ac:spMkLst>
            <pc:docMk/>
            <pc:sldMk cId="2406459941" sldId="2122"/>
            <ac:spMk id="5" creationId="{5A39C4AA-4B24-14CE-CFE4-DEBE764C553C}"/>
          </ac:spMkLst>
        </pc:spChg>
        <pc:spChg chg="add">
          <ac:chgData name="Matthews, Lauren" userId="S::lauren.matthews@floridadep.gov::94e092a7-05fe-4dd1-9f80-f145d21dc2f1" providerId="AD" clId="Web-{136BAABA-300B-CA65-53A4-43795DE5F305}" dt="2025-08-19T23:24:44.271" v="256"/>
          <ac:spMkLst>
            <pc:docMk/>
            <pc:sldMk cId="2406459941" sldId="2122"/>
            <ac:spMk id="7" creationId="{FC32E1D6-7D14-A886-7207-15570F41F41F}"/>
          </ac:spMkLst>
        </pc:spChg>
      </pc:sldChg>
      <pc:sldChg chg="addSp delSp modSp">
        <pc:chgData name="Matthews, Lauren" userId="S::lauren.matthews@floridadep.gov::94e092a7-05fe-4dd1-9f80-f145d21dc2f1" providerId="AD" clId="Web-{136BAABA-300B-CA65-53A4-43795DE5F305}" dt="2025-08-19T23:28:16.550" v="288" actId="1076"/>
        <pc:sldMkLst>
          <pc:docMk/>
          <pc:sldMk cId="812472290" sldId="2123"/>
        </pc:sldMkLst>
        <pc:spChg chg="add">
          <ac:chgData name="Matthews, Lauren" userId="S::lauren.matthews@floridadep.gov::94e092a7-05fe-4dd1-9f80-f145d21dc2f1" providerId="AD" clId="Web-{136BAABA-300B-CA65-53A4-43795DE5F305}" dt="2025-08-19T23:26:12.927" v="270"/>
          <ac:spMkLst>
            <pc:docMk/>
            <pc:sldMk cId="812472290" sldId="2123"/>
            <ac:spMk id="4" creationId="{4D5D02C5-AABA-280F-4D4D-949A645A7CCE}"/>
          </ac:spMkLst>
        </pc:spChg>
        <pc:spChg chg="add">
          <ac:chgData name="Matthews, Lauren" userId="S::lauren.matthews@floridadep.gov::94e092a7-05fe-4dd1-9f80-f145d21dc2f1" providerId="AD" clId="Web-{136BAABA-300B-CA65-53A4-43795DE5F305}" dt="2025-08-19T23:26:19.739" v="271"/>
          <ac:spMkLst>
            <pc:docMk/>
            <pc:sldMk cId="812472290" sldId="2123"/>
            <ac:spMk id="7" creationId="{6AB07F07-F841-ECAB-576E-978CBCF8B70F}"/>
          </ac:spMkLst>
        </pc:spChg>
        <pc:spChg chg="add mod">
          <ac:chgData name="Matthews, Lauren" userId="S::lauren.matthews@floridadep.gov::94e092a7-05fe-4dd1-9f80-f145d21dc2f1" providerId="AD" clId="Web-{136BAABA-300B-CA65-53A4-43795DE5F305}" dt="2025-08-19T23:28:16.550" v="288" actId="1076"/>
          <ac:spMkLst>
            <pc:docMk/>
            <pc:sldMk cId="812472290" sldId="2123"/>
            <ac:spMk id="8" creationId="{33606D87-25DA-13D8-BB2B-BE21E29F456E}"/>
          </ac:spMkLst>
        </pc:spChg>
      </pc:sldChg>
      <pc:sldChg chg="addSp delSp modSp">
        <pc:chgData name="Matthews, Lauren" userId="S::lauren.matthews@floridadep.gov::94e092a7-05fe-4dd1-9f80-f145d21dc2f1" providerId="AD" clId="Web-{136BAABA-300B-CA65-53A4-43795DE5F305}" dt="2025-08-19T23:32:44.392" v="327" actId="20577"/>
        <pc:sldMkLst>
          <pc:docMk/>
          <pc:sldMk cId="2869949245" sldId="2124"/>
        </pc:sldMkLst>
        <pc:spChg chg="add">
          <ac:chgData name="Matthews, Lauren" userId="S::lauren.matthews@floridadep.gov::94e092a7-05fe-4dd1-9f80-f145d21dc2f1" providerId="AD" clId="Web-{136BAABA-300B-CA65-53A4-43795DE5F305}" dt="2025-08-19T23:30:10.284" v="291"/>
          <ac:spMkLst>
            <pc:docMk/>
            <pc:sldMk cId="2869949245" sldId="2124"/>
            <ac:spMk id="4" creationId="{5CAD4DFE-8C6E-B553-0438-104FE469CE4D}"/>
          </ac:spMkLst>
        </pc:spChg>
        <pc:spChg chg="add del mod">
          <ac:chgData name="Matthews, Lauren" userId="S::lauren.matthews@floridadep.gov::94e092a7-05fe-4dd1-9f80-f145d21dc2f1" providerId="AD" clId="Web-{136BAABA-300B-CA65-53A4-43795DE5F305}" dt="2025-08-19T23:32:44.392" v="327" actId="20577"/>
          <ac:spMkLst>
            <pc:docMk/>
            <pc:sldMk cId="2869949245" sldId="2124"/>
            <ac:spMk id="5" creationId="{65A6C939-C803-FF28-A7E5-1B431A4DFB2C}"/>
          </ac:spMkLst>
        </pc:spChg>
        <pc:spChg chg="add">
          <ac:chgData name="Matthews, Lauren" userId="S::lauren.matthews@floridadep.gov::94e092a7-05fe-4dd1-9f80-f145d21dc2f1" providerId="AD" clId="Web-{136BAABA-300B-CA65-53A4-43795DE5F305}" dt="2025-08-19T23:30:15.924" v="292"/>
          <ac:spMkLst>
            <pc:docMk/>
            <pc:sldMk cId="2869949245" sldId="2124"/>
            <ac:spMk id="7" creationId="{69726B5C-BE03-93D7-4801-A0CD483FB426}"/>
          </ac:spMkLst>
        </pc:spChg>
      </pc:sldChg>
      <pc:sldChg chg="addSp delSp modSp">
        <pc:chgData name="Matthews, Lauren" userId="S::lauren.matthews@floridadep.gov::94e092a7-05fe-4dd1-9f80-f145d21dc2f1" providerId="AD" clId="Web-{136BAABA-300B-CA65-53A4-43795DE5F305}" dt="2025-08-19T23:35:43.328" v="379" actId="1076"/>
        <pc:sldMkLst>
          <pc:docMk/>
          <pc:sldMk cId="46484961" sldId="2125"/>
        </pc:sldMkLst>
        <pc:spChg chg="add mod">
          <ac:chgData name="Matthews, Lauren" userId="S::lauren.matthews@floridadep.gov::94e092a7-05fe-4dd1-9f80-f145d21dc2f1" providerId="AD" clId="Web-{136BAABA-300B-CA65-53A4-43795DE5F305}" dt="2025-08-19T23:35:43.328" v="379" actId="1076"/>
          <ac:spMkLst>
            <pc:docMk/>
            <pc:sldMk cId="46484961" sldId="2125"/>
            <ac:spMk id="4" creationId="{AF4CCE42-B978-2400-41DB-C0F75272E7A8}"/>
          </ac:spMkLst>
        </pc:spChg>
        <pc:spChg chg="mod">
          <ac:chgData name="Matthews, Lauren" userId="S::lauren.matthews@floridadep.gov::94e092a7-05fe-4dd1-9f80-f145d21dc2f1" providerId="AD" clId="Web-{136BAABA-300B-CA65-53A4-43795DE5F305}" dt="2025-08-19T23:34:54.453" v="376" actId="20577"/>
          <ac:spMkLst>
            <pc:docMk/>
            <pc:sldMk cId="46484961" sldId="2125"/>
            <ac:spMk id="5" creationId="{399300DF-78A6-C914-5802-04C6B4F1A5DC}"/>
          </ac:spMkLst>
        </pc:spChg>
        <pc:spChg chg="add mod">
          <ac:chgData name="Matthews, Lauren" userId="S::lauren.matthews@floridadep.gov::94e092a7-05fe-4dd1-9f80-f145d21dc2f1" providerId="AD" clId="Web-{136BAABA-300B-CA65-53A4-43795DE5F305}" dt="2025-08-19T23:34:39.953" v="374" actId="1076"/>
          <ac:spMkLst>
            <pc:docMk/>
            <pc:sldMk cId="46484961" sldId="2125"/>
            <ac:spMk id="7" creationId="{A5B89BED-777B-9DD2-70C5-31EC54902466}"/>
          </ac:spMkLst>
        </pc:spChg>
      </pc:sldChg>
      <pc:sldChg chg="addSp delSp modSp">
        <pc:chgData name="Matthews, Lauren" userId="S::lauren.matthews@floridadep.gov::94e092a7-05fe-4dd1-9f80-f145d21dc2f1" providerId="AD" clId="Web-{136BAABA-300B-CA65-53A4-43795DE5F305}" dt="2025-08-19T23:45:01.934" v="452" actId="1076"/>
        <pc:sldMkLst>
          <pc:docMk/>
          <pc:sldMk cId="744982704" sldId="2126"/>
        </pc:sldMkLst>
        <pc:spChg chg="add mod">
          <ac:chgData name="Matthews, Lauren" userId="S::lauren.matthews@floridadep.gov::94e092a7-05fe-4dd1-9f80-f145d21dc2f1" providerId="AD" clId="Web-{136BAABA-300B-CA65-53A4-43795DE5F305}" dt="2025-08-19T23:36:56.249" v="385" actId="20577"/>
          <ac:spMkLst>
            <pc:docMk/>
            <pc:sldMk cId="744982704" sldId="2126"/>
            <ac:spMk id="4" creationId="{26473BF9-4AD7-06C9-987E-21D0566D7981}"/>
          </ac:spMkLst>
        </pc:spChg>
        <pc:spChg chg="add mod">
          <ac:chgData name="Matthews, Lauren" userId="S::lauren.matthews@floridadep.gov::94e092a7-05fe-4dd1-9f80-f145d21dc2f1" providerId="AD" clId="Web-{136BAABA-300B-CA65-53A4-43795DE5F305}" dt="2025-08-19T23:37:23.530" v="400" actId="1076"/>
          <ac:spMkLst>
            <pc:docMk/>
            <pc:sldMk cId="744982704" sldId="2126"/>
            <ac:spMk id="7" creationId="{A54BE899-160A-5EF4-364D-29D2395781DF}"/>
          </ac:spMkLst>
        </pc:spChg>
        <pc:spChg chg="add mod">
          <ac:chgData name="Matthews, Lauren" userId="S::lauren.matthews@floridadep.gov::94e092a7-05fe-4dd1-9f80-f145d21dc2f1" providerId="AD" clId="Web-{136BAABA-300B-CA65-53A4-43795DE5F305}" dt="2025-08-19T23:45:01.934" v="452" actId="1076"/>
          <ac:spMkLst>
            <pc:docMk/>
            <pc:sldMk cId="744982704" sldId="2126"/>
            <ac:spMk id="9" creationId="{1839F072-2B7A-0DA3-B247-90F64FCC125D}"/>
          </ac:spMkLst>
        </pc:spChg>
      </pc:sldChg>
      <pc:sldChg chg="addSp delSp modSp">
        <pc:chgData name="Matthews, Lauren" userId="S::lauren.matthews@floridadep.gov::94e092a7-05fe-4dd1-9f80-f145d21dc2f1" providerId="AD" clId="Web-{136BAABA-300B-CA65-53A4-43795DE5F305}" dt="2025-08-19T23:44:59.184" v="451" actId="1076"/>
        <pc:sldMkLst>
          <pc:docMk/>
          <pc:sldMk cId="3778535652" sldId="2127"/>
        </pc:sldMkLst>
        <pc:spChg chg="add mod">
          <ac:chgData name="Matthews, Lauren" userId="S::lauren.matthews@floridadep.gov::94e092a7-05fe-4dd1-9f80-f145d21dc2f1" providerId="AD" clId="Web-{136BAABA-300B-CA65-53A4-43795DE5F305}" dt="2025-08-19T23:40:57.590" v="444" actId="1076"/>
          <ac:spMkLst>
            <pc:docMk/>
            <pc:sldMk cId="3778535652" sldId="2127"/>
            <ac:spMk id="4" creationId="{3A205F3B-0009-5E78-C2D4-6F3B6241AB50}"/>
          </ac:spMkLst>
        </pc:spChg>
        <pc:spChg chg="mod">
          <ac:chgData name="Matthews, Lauren" userId="S::lauren.matthews@floridadep.gov::94e092a7-05fe-4dd1-9f80-f145d21dc2f1" providerId="AD" clId="Web-{136BAABA-300B-CA65-53A4-43795DE5F305}" dt="2025-08-19T23:44:59.184" v="451" actId="1076"/>
          <ac:spMkLst>
            <pc:docMk/>
            <pc:sldMk cId="3778535652" sldId="2127"/>
            <ac:spMk id="5" creationId="{3026F934-A236-970F-BF30-59BC76CD4A13}"/>
          </ac:spMkLst>
        </pc:spChg>
        <pc:spChg chg="add mod">
          <ac:chgData name="Matthews, Lauren" userId="S::lauren.matthews@floridadep.gov::94e092a7-05fe-4dd1-9f80-f145d21dc2f1" providerId="AD" clId="Web-{136BAABA-300B-CA65-53A4-43795DE5F305}" dt="2025-08-19T23:41:00.184" v="445" actId="1076"/>
          <ac:spMkLst>
            <pc:docMk/>
            <pc:sldMk cId="3778535652" sldId="2127"/>
            <ac:spMk id="7" creationId="{150E36D9-3C13-2E9E-8CFD-CFB304573007}"/>
          </ac:spMkLst>
        </pc:spChg>
      </pc:sldChg>
    </pc:docChg>
  </pc:docChgLst>
  <pc:docChgLst>
    <pc:chgData name="Binns, Ian" userId="2ac8b481-3aaf-4a68-bd4b-757b9e98572e" providerId="ADAL" clId="{3555EE25-AF19-437D-9450-C193FE5A1B43}"/>
    <pc:docChg chg="modSld">
      <pc:chgData name="Binns, Ian" userId="2ac8b481-3aaf-4a68-bd4b-757b9e98572e" providerId="ADAL" clId="{3555EE25-AF19-437D-9450-C193FE5A1B43}" dt="2025-09-11T17:01:51.674" v="6" actId="962"/>
      <pc:docMkLst>
        <pc:docMk/>
      </pc:docMkLst>
      <pc:sldChg chg="modSp mod">
        <pc:chgData name="Binns, Ian" userId="2ac8b481-3aaf-4a68-bd4b-757b9e98572e" providerId="ADAL" clId="{3555EE25-AF19-437D-9450-C193FE5A1B43}" dt="2025-09-11T17:01:46.599" v="3" actId="962"/>
        <pc:sldMkLst>
          <pc:docMk/>
          <pc:sldMk cId="2671289016" sldId="278"/>
        </pc:sldMkLst>
        <pc:spChg chg="mod">
          <ac:chgData name="Binns, Ian" userId="2ac8b481-3aaf-4a68-bd4b-757b9e98572e" providerId="ADAL" clId="{3555EE25-AF19-437D-9450-C193FE5A1B43}" dt="2025-09-11T17:01:15.786" v="0" actId="962"/>
          <ac:spMkLst>
            <pc:docMk/>
            <pc:sldMk cId="2671289016" sldId="278"/>
            <ac:spMk id="3" creationId="{A925AA31-70F1-B140-9426-76A413101196}"/>
          </ac:spMkLst>
        </pc:spChg>
        <pc:grpChg chg="mod">
          <ac:chgData name="Binns, Ian" userId="2ac8b481-3aaf-4a68-bd4b-757b9e98572e" providerId="ADAL" clId="{3555EE25-AF19-437D-9450-C193FE5A1B43}" dt="2025-09-11T17:01:46.599" v="3" actId="962"/>
          <ac:grpSpMkLst>
            <pc:docMk/>
            <pc:sldMk cId="2671289016" sldId="278"/>
            <ac:grpSpMk id="2" creationId="{A75132E3-C54D-7C45-A661-8EC6D4150A55}"/>
          </ac:grpSpMkLst>
        </pc:grpChg>
        <pc:picChg chg="mod">
          <ac:chgData name="Binns, Ian" userId="2ac8b481-3aaf-4a68-bd4b-757b9e98572e" providerId="ADAL" clId="{3555EE25-AF19-437D-9450-C193FE5A1B43}" dt="2025-09-11T17:01:30.561" v="2" actId="962"/>
          <ac:picMkLst>
            <pc:docMk/>
            <pc:sldMk cId="2671289016" sldId="278"/>
            <ac:picMk id="10" creationId="{DE6BEE37-BDFB-4005-B83A-BF3E82985FF3}"/>
          </ac:picMkLst>
        </pc:picChg>
      </pc:sldChg>
      <pc:sldChg chg="modSp mod">
        <pc:chgData name="Binns, Ian" userId="2ac8b481-3aaf-4a68-bd4b-757b9e98572e" providerId="ADAL" clId="{3555EE25-AF19-437D-9450-C193FE5A1B43}" dt="2025-09-11T17:01:51.674" v="6" actId="962"/>
        <pc:sldMkLst>
          <pc:docMk/>
          <pc:sldMk cId="2879564173" sldId="283"/>
        </pc:sldMkLst>
        <pc:grpChg chg="mod">
          <ac:chgData name="Binns, Ian" userId="2ac8b481-3aaf-4a68-bd4b-757b9e98572e" providerId="ADAL" clId="{3555EE25-AF19-437D-9450-C193FE5A1B43}" dt="2025-09-11T17:01:51.674" v="6" actId="962"/>
          <ac:grpSpMkLst>
            <pc:docMk/>
            <pc:sldMk cId="2879564173" sldId="283"/>
            <ac:grpSpMk id="2" creationId="{EFAD8294-54E0-6C4A-A4DA-5FD558AA258E}"/>
          </ac:grpSpMkLst>
        </pc:grpChg>
        <pc:picChg chg="mod">
          <ac:chgData name="Binns, Ian" userId="2ac8b481-3aaf-4a68-bd4b-757b9e98572e" providerId="ADAL" clId="{3555EE25-AF19-437D-9450-C193FE5A1B43}" dt="2025-09-11T17:01:48.955" v="5" actId="962"/>
          <ac:picMkLst>
            <pc:docMk/>
            <pc:sldMk cId="2879564173" sldId="283"/>
            <ac:picMk id="13" creationId="{CBAF83D8-F29B-4F66-A5B9-C09643FAB2C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FBAF9F6-0633-4B2A-AED2-8F42A3B82A17}" type="datetimeFigureOut">
              <a:rPr lang="en-US" smtClean="0"/>
              <a:t>9/11/2025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62C99E0-4A31-441A-AD4D-D0C43F3D71B6}" type="slidenum">
              <a:rPr lang="en-US" smtClean="0"/>
              <a:t>‹#›</a:t>
            </a:fld>
            <a:endParaRPr lang="en-US"/>
          </a:p>
        </p:txBody>
      </p:sp>
    </p:spTree>
    <p:extLst>
      <p:ext uri="{BB962C8B-B14F-4D97-AF65-F5344CB8AC3E}">
        <p14:creationId xmlns:p14="http://schemas.microsoft.com/office/powerpoint/2010/main" val="21956227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62C99E0-4A31-441A-AD4D-D0C43F3D71B6}" type="slidenum">
              <a:rPr lang="en-US" smtClean="0"/>
              <a:t>1</a:t>
            </a:fld>
            <a:endParaRPr lang="en-US"/>
          </a:p>
        </p:txBody>
      </p:sp>
    </p:spTree>
    <p:extLst>
      <p:ext uri="{BB962C8B-B14F-4D97-AF65-F5344CB8AC3E}">
        <p14:creationId xmlns:p14="http://schemas.microsoft.com/office/powerpoint/2010/main" val="1527858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62C99E0-4A31-441A-AD4D-D0C43F3D71B6}" type="slidenum">
              <a:rPr lang="en-US" smtClean="0"/>
              <a:t>16</a:t>
            </a:fld>
            <a:endParaRPr lang="en-US"/>
          </a:p>
        </p:txBody>
      </p:sp>
    </p:spTree>
    <p:extLst>
      <p:ext uri="{BB962C8B-B14F-4D97-AF65-F5344CB8AC3E}">
        <p14:creationId xmlns:p14="http://schemas.microsoft.com/office/powerpoint/2010/main" val="27641220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9817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 - 05">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99217E1-CC21-FA4D-A15D-1D550201515D}"/>
              </a:ext>
            </a:extLst>
          </p:cNvPr>
          <p:cNvSpPr/>
          <p:nvPr userDrawn="1"/>
        </p:nvSpPr>
        <p:spPr>
          <a:xfrm>
            <a:off x="137459" y="1370438"/>
            <a:ext cx="11893176" cy="3325166"/>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19225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Slide - 06">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57769C0-3006-DC48-B84B-7DC6B10DA2FA}"/>
              </a:ext>
            </a:extLst>
          </p:cNvPr>
          <p:cNvSpPr/>
          <p:nvPr userDrawn="1"/>
        </p:nvSpPr>
        <p:spPr>
          <a:xfrm>
            <a:off x="173319" y="3341930"/>
            <a:ext cx="11803528" cy="3325166"/>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87926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lide - 07">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B30B274-329C-EF4D-868F-4623C6BA847F}"/>
              </a:ext>
            </a:extLst>
          </p:cNvPr>
          <p:cNvSpPr/>
          <p:nvPr userDrawn="1"/>
        </p:nvSpPr>
        <p:spPr>
          <a:xfrm>
            <a:off x="153712" y="3381192"/>
            <a:ext cx="3850522" cy="3325166"/>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D37B701-CFD9-CB44-93C6-4F6A73F0DB4F}"/>
              </a:ext>
            </a:extLst>
          </p:cNvPr>
          <p:cNvSpPr/>
          <p:nvPr userDrawn="1"/>
        </p:nvSpPr>
        <p:spPr>
          <a:xfrm>
            <a:off x="4171395" y="3381192"/>
            <a:ext cx="3850522" cy="3325166"/>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E3D802A-46C2-B14C-91A0-E4ABBD36FB87}"/>
              </a:ext>
            </a:extLst>
          </p:cNvPr>
          <p:cNvSpPr/>
          <p:nvPr userDrawn="1"/>
        </p:nvSpPr>
        <p:spPr>
          <a:xfrm>
            <a:off x="8189079" y="3381192"/>
            <a:ext cx="3850522" cy="3325166"/>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7841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Slide - 08">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9FE8B0C-6BEC-4B4C-8217-B267D4F6CF29}"/>
              </a:ext>
            </a:extLst>
          </p:cNvPr>
          <p:cNvSpPr/>
          <p:nvPr userDrawn="1"/>
        </p:nvSpPr>
        <p:spPr>
          <a:xfrm>
            <a:off x="153056" y="1385051"/>
            <a:ext cx="3850522" cy="3325166"/>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AFF991A-5033-4C41-8B46-C03CBDE58012}"/>
              </a:ext>
            </a:extLst>
          </p:cNvPr>
          <p:cNvSpPr/>
          <p:nvPr userDrawn="1"/>
        </p:nvSpPr>
        <p:spPr>
          <a:xfrm>
            <a:off x="4170739" y="1385051"/>
            <a:ext cx="3850522" cy="3325166"/>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F6BBC39-2CAC-6B48-98F0-23F0863D4E6C}"/>
              </a:ext>
            </a:extLst>
          </p:cNvPr>
          <p:cNvSpPr/>
          <p:nvPr userDrawn="1"/>
        </p:nvSpPr>
        <p:spPr>
          <a:xfrm>
            <a:off x="8188423" y="1385051"/>
            <a:ext cx="3850522" cy="3325166"/>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7113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Slide - 09">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0027388-62EA-DE48-A209-EF7CA10057E9}"/>
              </a:ext>
            </a:extLst>
          </p:cNvPr>
          <p:cNvSpPr/>
          <p:nvPr userDrawn="1"/>
        </p:nvSpPr>
        <p:spPr>
          <a:xfrm>
            <a:off x="135778" y="1386289"/>
            <a:ext cx="3652269" cy="5332097"/>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4BA2B29-94DF-0649-9733-289A181C212E}"/>
              </a:ext>
            </a:extLst>
          </p:cNvPr>
          <p:cNvSpPr/>
          <p:nvPr userDrawn="1"/>
        </p:nvSpPr>
        <p:spPr>
          <a:xfrm>
            <a:off x="3947139" y="1386290"/>
            <a:ext cx="3652269" cy="5332096"/>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66395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Slide - 10">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6608DD6-E8B7-4A47-ACD0-151608AB1471}"/>
              </a:ext>
            </a:extLst>
          </p:cNvPr>
          <p:cNvSpPr/>
          <p:nvPr userDrawn="1"/>
        </p:nvSpPr>
        <p:spPr>
          <a:xfrm>
            <a:off x="4580635" y="1386290"/>
            <a:ext cx="3652269" cy="5332096"/>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2CCD815-AA26-3049-BBF7-DF2314AA9440}"/>
              </a:ext>
            </a:extLst>
          </p:cNvPr>
          <p:cNvSpPr/>
          <p:nvPr userDrawn="1"/>
        </p:nvSpPr>
        <p:spPr>
          <a:xfrm>
            <a:off x="8380044" y="1386290"/>
            <a:ext cx="3652269" cy="5332096"/>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76232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Slide - 11">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A31449A-2FA3-CD40-AC84-157BCEA8956B}"/>
              </a:ext>
            </a:extLst>
          </p:cNvPr>
          <p:cNvSpPr/>
          <p:nvPr userDrawn="1"/>
        </p:nvSpPr>
        <p:spPr>
          <a:xfrm>
            <a:off x="4269866" y="4143948"/>
            <a:ext cx="3652269" cy="2514674"/>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F2180D1-075E-7A48-B05C-8F132026964C}"/>
              </a:ext>
            </a:extLst>
          </p:cNvPr>
          <p:cNvSpPr/>
          <p:nvPr userDrawn="1"/>
        </p:nvSpPr>
        <p:spPr>
          <a:xfrm>
            <a:off x="4273824" y="1434097"/>
            <a:ext cx="3652269" cy="2514674"/>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027B1F9-9792-E348-8054-5F3B10DB3A02}"/>
              </a:ext>
            </a:extLst>
          </p:cNvPr>
          <p:cNvSpPr/>
          <p:nvPr userDrawn="1"/>
        </p:nvSpPr>
        <p:spPr>
          <a:xfrm>
            <a:off x="8176848" y="4143948"/>
            <a:ext cx="3652269" cy="2514674"/>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5B97E83-2A90-6240-B51D-82E521BCBA1B}"/>
              </a:ext>
            </a:extLst>
          </p:cNvPr>
          <p:cNvSpPr/>
          <p:nvPr userDrawn="1"/>
        </p:nvSpPr>
        <p:spPr>
          <a:xfrm>
            <a:off x="8176848" y="1434097"/>
            <a:ext cx="3652269" cy="2514674"/>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364971B-C0DF-7B41-99FA-6ADC4367C5AA}"/>
              </a:ext>
            </a:extLst>
          </p:cNvPr>
          <p:cNvSpPr/>
          <p:nvPr userDrawn="1"/>
        </p:nvSpPr>
        <p:spPr>
          <a:xfrm>
            <a:off x="362884" y="4143948"/>
            <a:ext cx="3652269" cy="2514674"/>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ED10D5-9907-3244-8DCD-B29754C4C87E}"/>
              </a:ext>
            </a:extLst>
          </p:cNvPr>
          <p:cNvSpPr/>
          <p:nvPr userDrawn="1"/>
        </p:nvSpPr>
        <p:spPr>
          <a:xfrm>
            <a:off x="362884" y="1434097"/>
            <a:ext cx="3652269" cy="2514674"/>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94196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Slide - 1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5D74B4F-0AF2-544C-BBE1-F3D728C735D5}"/>
              </a:ext>
            </a:extLst>
          </p:cNvPr>
          <p:cNvSpPr/>
          <p:nvPr userDrawn="1"/>
        </p:nvSpPr>
        <p:spPr>
          <a:xfrm>
            <a:off x="488389" y="1386289"/>
            <a:ext cx="3652269" cy="5332097"/>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35DC2A0-26E5-0843-A769-6B80E0A77EE6}"/>
              </a:ext>
            </a:extLst>
          </p:cNvPr>
          <p:cNvSpPr/>
          <p:nvPr userDrawn="1"/>
        </p:nvSpPr>
        <p:spPr>
          <a:xfrm>
            <a:off x="4239986" y="1386290"/>
            <a:ext cx="3652269" cy="5332096"/>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2EF594A-E21A-AD4C-AF4E-1185D7D4E338}"/>
              </a:ext>
            </a:extLst>
          </p:cNvPr>
          <p:cNvSpPr/>
          <p:nvPr userDrawn="1"/>
        </p:nvSpPr>
        <p:spPr>
          <a:xfrm>
            <a:off x="7991583" y="1386290"/>
            <a:ext cx="3652269" cy="5332096"/>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04064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Slide - 1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EAF781C-C56E-5848-A911-7076A563E0C5}"/>
              </a:ext>
            </a:extLst>
          </p:cNvPr>
          <p:cNvSpPr/>
          <p:nvPr userDrawn="1"/>
        </p:nvSpPr>
        <p:spPr>
          <a:xfrm>
            <a:off x="271154" y="1368440"/>
            <a:ext cx="5700155" cy="5332096"/>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6A333A5-F13A-054D-9DCD-F98B9C2CCC17}"/>
              </a:ext>
            </a:extLst>
          </p:cNvPr>
          <p:cNvSpPr/>
          <p:nvPr userDrawn="1"/>
        </p:nvSpPr>
        <p:spPr>
          <a:xfrm>
            <a:off x="6220692" y="1368440"/>
            <a:ext cx="5700155" cy="5332096"/>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11722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Slide - 14">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9757DCF-EDBE-7047-8355-609423C64C97}"/>
              </a:ext>
            </a:extLst>
          </p:cNvPr>
          <p:cNvSpPr/>
          <p:nvPr userDrawn="1"/>
        </p:nvSpPr>
        <p:spPr>
          <a:xfrm>
            <a:off x="187490" y="1386368"/>
            <a:ext cx="5700155" cy="5332096"/>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3425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lank Slide - A">
    <p:spTree>
      <p:nvGrpSpPr>
        <p:cNvPr id="1" name=""/>
        <p:cNvGrpSpPr/>
        <p:nvPr/>
      </p:nvGrpSpPr>
      <p:grpSpPr>
        <a:xfrm>
          <a:off x="0" y="0"/>
          <a:ext cx="0" cy="0"/>
          <a:chOff x="0" y="0"/>
          <a:chExt cx="0" cy="0"/>
        </a:xfrm>
      </p:grpSpPr>
      <p:pic>
        <p:nvPicPr>
          <p:cNvPr id="4" name="Picture 3" descr="Florida Department of Environmental Protection Logo">
            <a:extLst>
              <a:ext uri="{FF2B5EF4-FFF2-40B4-BE49-F238E27FC236}">
                <a16:creationId xmlns:a16="http://schemas.microsoft.com/office/drawing/2014/main" id="{5FC63135-B980-654F-A16F-804BC17273BB}"/>
              </a:ext>
            </a:extLst>
          </p:cNvPr>
          <p:cNvPicPr>
            <a:picLocks noChangeAspect="1"/>
          </p:cNvPicPr>
          <p:nvPr userDrawn="1"/>
        </p:nvPicPr>
        <p:blipFill>
          <a:blip r:embed="rId2"/>
          <a:stretch>
            <a:fillRect/>
          </a:stretch>
        </p:blipFill>
        <p:spPr>
          <a:xfrm>
            <a:off x="203568" y="93439"/>
            <a:ext cx="1062435" cy="1062435"/>
          </a:xfrm>
          <a:prstGeom prst="rect">
            <a:avLst/>
          </a:prstGeom>
        </p:spPr>
      </p:pic>
    </p:spTree>
    <p:extLst>
      <p:ext uri="{BB962C8B-B14F-4D97-AF65-F5344CB8AC3E}">
        <p14:creationId xmlns:p14="http://schemas.microsoft.com/office/powerpoint/2010/main" val="42028305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Slide - 15">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2FA6816-B517-DA4F-9915-A0A632A2BF9B}"/>
              </a:ext>
            </a:extLst>
          </p:cNvPr>
          <p:cNvSpPr/>
          <p:nvPr userDrawn="1"/>
        </p:nvSpPr>
        <p:spPr>
          <a:xfrm>
            <a:off x="6346194" y="1392344"/>
            <a:ext cx="5700155" cy="5332096"/>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00508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Slide - 16">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7F38FBE-460A-D441-9EDF-7C42DA61129B}"/>
              </a:ext>
            </a:extLst>
          </p:cNvPr>
          <p:cNvSpPr/>
          <p:nvPr userDrawn="1"/>
        </p:nvSpPr>
        <p:spPr>
          <a:xfrm>
            <a:off x="1203366" y="1580865"/>
            <a:ext cx="9785267" cy="4943103"/>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32892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Slide - 17">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0A8D1B6-4D7F-6849-92E4-BF2EC945BD09}"/>
              </a:ext>
            </a:extLst>
          </p:cNvPr>
          <p:cNvSpPr/>
          <p:nvPr userDrawn="1"/>
        </p:nvSpPr>
        <p:spPr>
          <a:xfrm>
            <a:off x="210788" y="1386368"/>
            <a:ext cx="11770425" cy="5332096"/>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28744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Slide - 18">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89B56-ECF3-C341-899C-8E67056D85D1}"/>
              </a:ext>
            </a:extLst>
          </p:cNvPr>
          <p:cNvSpPr/>
          <p:nvPr userDrawn="1"/>
        </p:nvSpPr>
        <p:spPr>
          <a:xfrm>
            <a:off x="152400" y="5597809"/>
            <a:ext cx="11887200" cy="1118255"/>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31364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5A76C35-9906-6847-91E5-371C9621D034}"/>
              </a:ext>
            </a:extLst>
          </p:cNvPr>
          <p:cNvSpPr txBox="1"/>
          <p:nvPr userDrawn="1"/>
        </p:nvSpPr>
        <p:spPr>
          <a:xfrm>
            <a:off x="477078" y="1719469"/>
            <a:ext cx="5695121" cy="5078313"/>
          </a:xfrm>
          <a:prstGeom prst="rect">
            <a:avLst/>
          </a:prstGeom>
          <a:noFill/>
        </p:spPr>
        <p:txBody>
          <a:bodyPr wrap="square" rtlCol="0">
            <a:spAutoFit/>
          </a:bodyPr>
          <a:lstStyle/>
          <a:p>
            <a:r>
              <a:rPr lang="en-US" b="1">
                <a:latin typeface="Verdana" panose="020B0604030504040204" pitchFamily="34" charset="0"/>
                <a:ea typeface="Verdana" panose="020B0604030504040204" pitchFamily="34" charset="0"/>
                <a:cs typeface="Verdana" panose="020B0604030504040204" pitchFamily="34" charset="0"/>
              </a:rPr>
              <a:t>VERDANA</a:t>
            </a:r>
          </a:p>
          <a:p>
            <a:endParaRPr lang="en-US" b="1">
              <a:latin typeface="Verdana" panose="020B0604030504040204" pitchFamily="34" charset="0"/>
              <a:ea typeface="Verdana" panose="020B0604030504040204" pitchFamily="34" charset="0"/>
              <a:cs typeface="Verdana" panose="020B0604030504040204" pitchFamily="34" charset="0"/>
            </a:endParaRPr>
          </a:p>
          <a:p>
            <a:r>
              <a:rPr lang="en-US" b="1">
                <a:latin typeface="Verdana" panose="020B0604030504040204" pitchFamily="34" charset="0"/>
                <a:ea typeface="Verdana" panose="020B0604030504040204" pitchFamily="34" charset="0"/>
                <a:cs typeface="Verdana" panose="020B0604030504040204" pitchFamily="34" charset="0"/>
              </a:rPr>
              <a:t>The Florida Department </a:t>
            </a:r>
          </a:p>
          <a:p>
            <a:r>
              <a:rPr lang="en-US" b="1">
                <a:latin typeface="Verdana" panose="020B0604030504040204" pitchFamily="34" charset="0"/>
                <a:ea typeface="Verdana" panose="020B0604030504040204" pitchFamily="34" charset="0"/>
                <a:cs typeface="Verdana" panose="020B0604030504040204" pitchFamily="34" charset="0"/>
              </a:rPr>
              <a:t>of Environmental Protection </a:t>
            </a:r>
            <a:endParaRPr lang="en-US">
              <a:latin typeface="Verdana" panose="020B0604030504040204" pitchFamily="34" charset="0"/>
              <a:ea typeface="Verdana" panose="020B0604030504040204" pitchFamily="34" charset="0"/>
              <a:cs typeface="Verdana" panose="020B0604030504040204" pitchFamily="34" charset="0"/>
            </a:endParaRPr>
          </a:p>
          <a:p>
            <a:endParaRPr lang="en-US">
              <a:latin typeface="Verdana" panose="020B0604030504040204" pitchFamily="34" charset="0"/>
              <a:ea typeface="Verdana" panose="020B0604030504040204" pitchFamily="34" charset="0"/>
              <a:cs typeface="Verdana" panose="020B0604030504040204" pitchFamily="34" charset="0"/>
            </a:endParaRPr>
          </a:p>
          <a:p>
            <a:r>
              <a:rPr lang="en-US">
                <a:latin typeface="Verdana" panose="020B0604030504040204" pitchFamily="34" charset="0"/>
                <a:ea typeface="Verdana" panose="020B0604030504040204" pitchFamily="34" charset="0"/>
                <a:cs typeface="Verdana" panose="020B0604030504040204" pitchFamily="34" charset="0"/>
              </a:rPr>
              <a:t>The Florida Department of Environmental Protection is the state’s lead agency for environmental management and stewardship – protecting our air, water and land. The vision of the Florida Department of Environmental Protection is to create strong community partnerships, safeguard Florida’s natural resources and enhance its ecosystems.</a:t>
            </a:r>
          </a:p>
          <a:p>
            <a:endParaRPr lang="en-US">
              <a:latin typeface="Verdana" panose="020B0604030504040204" pitchFamily="34" charset="0"/>
              <a:ea typeface="Verdana" panose="020B0604030504040204" pitchFamily="34" charset="0"/>
              <a:cs typeface="Verdana" panose="020B0604030504040204" pitchFamily="34" charset="0"/>
            </a:endParaRPr>
          </a:p>
          <a:p>
            <a:r>
              <a:rPr lang="en-US">
                <a:latin typeface="Verdana" panose="020B0604030504040204" pitchFamily="34" charset="0"/>
                <a:ea typeface="Verdana" panose="020B0604030504040204" pitchFamily="34" charset="0"/>
                <a:cs typeface="Verdana" panose="020B0604030504040204" pitchFamily="34" charset="0"/>
              </a:rPr>
              <a:t>Header Font Size: 24 - 40</a:t>
            </a:r>
          </a:p>
          <a:p>
            <a:r>
              <a:rPr lang="en-US">
                <a:latin typeface="Verdana" panose="020B0604030504040204" pitchFamily="34" charset="0"/>
                <a:ea typeface="Verdana" panose="020B0604030504040204" pitchFamily="34" charset="0"/>
                <a:cs typeface="Verdana" panose="020B0604030504040204" pitchFamily="34" charset="0"/>
              </a:rPr>
              <a:t>Body Font Size: 18 - 24</a:t>
            </a:r>
          </a:p>
          <a:p>
            <a:endParaRPr lang="en-US">
              <a:latin typeface="Verdana" panose="020B0604030504040204" pitchFamily="34" charset="0"/>
              <a:ea typeface="Verdana" panose="020B0604030504040204" pitchFamily="34" charset="0"/>
              <a:cs typeface="Verdana" panose="020B0604030504040204" pitchFamily="34" charset="0"/>
            </a:endParaRPr>
          </a:p>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5" name="TextBox 4">
            <a:extLst>
              <a:ext uri="{FF2B5EF4-FFF2-40B4-BE49-F238E27FC236}">
                <a16:creationId xmlns:a16="http://schemas.microsoft.com/office/drawing/2014/main" id="{80BEF3BF-0BE4-074F-916E-7B9B876234A6}"/>
              </a:ext>
            </a:extLst>
          </p:cNvPr>
          <p:cNvSpPr txBox="1"/>
          <p:nvPr userDrawn="1"/>
        </p:nvSpPr>
        <p:spPr>
          <a:xfrm>
            <a:off x="6281530" y="1719469"/>
            <a:ext cx="5695121" cy="5078313"/>
          </a:xfrm>
          <a:prstGeom prst="rect">
            <a:avLst/>
          </a:prstGeom>
          <a:noFill/>
        </p:spPr>
        <p:txBody>
          <a:bodyPr wrap="square" rtlCol="0">
            <a:spAutoFit/>
          </a:bodyPr>
          <a:lstStyle/>
          <a:p>
            <a:r>
              <a:rPr lang="en-US" b="1">
                <a:latin typeface="Arial" panose="020B0604020202020204" pitchFamily="34" charset="0"/>
                <a:ea typeface="Verdana" panose="020B0604030504040204" pitchFamily="34" charset="0"/>
                <a:cs typeface="Arial" panose="020B0604020202020204" pitchFamily="34" charset="0"/>
              </a:rPr>
              <a:t>ARIAL</a:t>
            </a:r>
          </a:p>
          <a:p>
            <a:endParaRPr lang="en-US" b="1">
              <a:latin typeface="Arial" panose="020B0604020202020204" pitchFamily="34" charset="0"/>
              <a:ea typeface="Verdana" panose="020B0604030504040204" pitchFamily="34" charset="0"/>
              <a:cs typeface="Arial" panose="020B0604020202020204" pitchFamily="34" charset="0"/>
            </a:endParaRPr>
          </a:p>
          <a:p>
            <a:r>
              <a:rPr lang="en-US" b="1">
                <a:latin typeface="Arial" panose="020B0604020202020204" pitchFamily="34" charset="0"/>
                <a:ea typeface="Verdana" panose="020B0604030504040204" pitchFamily="34" charset="0"/>
                <a:cs typeface="Arial" panose="020B0604020202020204" pitchFamily="34" charset="0"/>
              </a:rPr>
              <a:t>The Florida Department </a:t>
            </a:r>
          </a:p>
          <a:p>
            <a:r>
              <a:rPr lang="en-US" b="1">
                <a:latin typeface="Arial" panose="020B0604020202020204" pitchFamily="34" charset="0"/>
                <a:ea typeface="Verdana" panose="020B0604030504040204" pitchFamily="34" charset="0"/>
                <a:cs typeface="Arial" panose="020B0604020202020204" pitchFamily="34" charset="0"/>
              </a:rPr>
              <a:t>of Environmental Protection </a:t>
            </a:r>
            <a:endParaRPr lang="en-US">
              <a:latin typeface="Arial" panose="020B0604020202020204" pitchFamily="34" charset="0"/>
              <a:ea typeface="Verdana" panose="020B0604030504040204" pitchFamily="34" charset="0"/>
              <a:cs typeface="Arial" panose="020B0604020202020204" pitchFamily="34" charset="0"/>
            </a:endParaRPr>
          </a:p>
          <a:p>
            <a:endParaRPr lang="en-US">
              <a:latin typeface="Arial" panose="020B0604020202020204" pitchFamily="34" charset="0"/>
              <a:ea typeface="Verdana" panose="020B0604030504040204" pitchFamily="34" charset="0"/>
              <a:cs typeface="Arial" panose="020B0604020202020204" pitchFamily="34" charset="0"/>
            </a:endParaRPr>
          </a:p>
          <a:p>
            <a:r>
              <a:rPr lang="en-US">
                <a:latin typeface="Arial" panose="020B0604020202020204" pitchFamily="34" charset="0"/>
                <a:ea typeface="Verdana" panose="020B0604030504040204" pitchFamily="34" charset="0"/>
                <a:cs typeface="Arial" panose="020B0604020202020204" pitchFamily="34" charset="0"/>
              </a:rPr>
              <a:t>The Florida Department of Environmental Protection is the state’s lead agency for environmental management and stewardship – protecting our air, water and land. The vision of the Florida Department of Environmental Protection is to create strong community partnerships, safeguard Florida’s natural resources and enhance its ecosystems.</a:t>
            </a:r>
          </a:p>
          <a:p>
            <a:endParaRPr lang="en-US">
              <a:latin typeface="Arial" panose="020B0604020202020204" pitchFamily="34" charset="0"/>
              <a:ea typeface="Verdana" panose="020B0604030504040204" pitchFamily="34" charset="0"/>
              <a:cs typeface="Arial" panose="020B0604020202020204" pitchFamily="34" charset="0"/>
            </a:endParaRPr>
          </a:p>
          <a:p>
            <a:r>
              <a:rPr lang="en-US">
                <a:latin typeface="Arial" panose="020B0604020202020204" pitchFamily="34" charset="0"/>
                <a:ea typeface="Verdana" panose="020B0604030504040204" pitchFamily="34" charset="0"/>
                <a:cs typeface="Arial" panose="020B0604020202020204" pitchFamily="34" charset="0"/>
              </a:rPr>
              <a:t>Header Font Size: 24 - 40</a:t>
            </a:r>
          </a:p>
          <a:p>
            <a:r>
              <a:rPr lang="en-US">
                <a:latin typeface="Arial" panose="020B0604020202020204" pitchFamily="34" charset="0"/>
                <a:ea typeface="Verdana" panose="020B0604030504040204" pitchFamily="34" charset="0"/>
                <a:cs typeface="Arial" panose="020B0604020202020204" pitchFamily="34" charset="0"/>
              </a:rPr>
              <a:t>Body Font Size: 18 - 24</a:t>
            </a:r>
          </a:p>
          <a:p>
            <a:endParaRPr lang="en-US">
              <a:latin typeface="Arial" panose="020B0604020202020204" pitchFamily="34" charset="0"/>
              <a:ea typeface="Verdana" panose="020B0604030504040204" pitchFamily="34" charset="0"/>
              <a:cs typeface="Arial" panose="020B0604020202020204" pitchFamily="34" charset="0"/>
            </a:endParaRPr>
          </a:p>
          <a:p>
            <a:endParaRPr lang="en-US">
              <a:latin typeface="Arial" panose="020B0604020202020204" pitchFamily="34" charset="0"/>
              <a:ea typeface="Verdana" panose="020B0604030504040204" pitchFamily="34" charset="0"/>
              <a:cs typeface="Arial" panose="020B0604020202020204" pitchFamily="34" charset="0"/>
            </a:endParaRPr>
          </a:p>
          <a:p>
            <a:endParaRPr lang="en-US">
              <a:latin typeface="Arial" panose="020B0604020202020204" pitchFamily="34" charset="0"/>
              <a:ea typeface="Verdana" panose="020B0604030504040204" pitchFamily="34" charset="0"/>
              <a:cs typeface="Arial" panose="020B0604020202020204" pitchFamily="34" charset="0"/>
            </a:endParaRPr>
          </a:p>
        </p:txBody>
      </p:sp>
      <p:sp>
        <p:nvSpPr>
          <p:cNvPr id="6" name="TextBox 5">
            <a:extLst>
              <a:ext uri="{FF2B5EF4-FFF2-40B4-BE49-F238E27FC236}">
                <a16:creationId xmlns:a16="http://schemas.microsoft.com/office/drawing/2014/main" id="{AD086F57-53FE-5244-B48B-B699CFE01A5C}"/>
              </a:ext>
            </a:extLst>
          </p:cNvPr>
          <p:cNvSpPr txBox="1"/>
          <p:nvPr userDrawn="1"/>
        </p:nvSpPr>
        <p:spPr>
          <a:xfrm>
            <a:off x="2050475" y="397741"/>
            <a:ext cx="7564581" cy="605294"/>
          </a:xfrm>
          <a:prstGeom prst="rect">
            <a:avLst/>
          </a:prstGeom>
          <a:noFill/>
        </p:spPr>
        <p:txBody>
          <a:bodyPr wrap="square" rtlCol="0">
            <a:spAutoFit/>
          </a:bodyPr>
          <a:lstStyle/>
          <a:p>
            <a:pPr>
              <a:lnSpc>
                <a:spcPts val="4000"/>
              </a:lnSpc>
            </a:pPr>
            <a:r>
              <a:rPr lang="en-US" sz="3500" b="1">
                <a:solidFill>
                  <a:schemeClr val="bg1"/>
                </a:solidFill>
                <a:latin typeface="Arial" panose="020B0604020202020204" pitchFamily="34" charset="0"/>
                <a:ea typeface="Verdana" panose="020B0604030504040204" pitchFamily="34" charset="0"/>
                <a:cs typeface="Arial" panose="020B0604020202020204" pitchFamily="34" charset="0"/>
              </a:rPr>
              <a:t>DEP POWER POINT FONTS</a:t>
            </a:r>
            <a:endParaRPr lang="en-US" sz="3500">
              <a:solidFill>
                <a:schemeClr val="bg1"/>
              </a:solidFill>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1756495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Blank Slide - B">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B258A93-78EB-A241-82FA-4365C9EEF40C}"/>
              </a:ext>
            </a:extLst>
          </p:cNvPr>
          <p:cNvSpPr/>
          <p:nvPr userDrawn="1"/>
        </p:nvSpPr>
        <p:spPr>
          <a:xfrm>
            <a:off x="0" y="0"/>
            <a:ext cx="1469571" cy="1249314"/>
          </a:xfrm>
          <a:prstGeom prst="rect">
            <a:avLst/>
          </a:prstGeom>
          <a:solidFill>
            <a:schemeClr val="accent6">
              <a:alpha val="6977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A8D8CAB-51FF-BF49-9097-35CC33F1964E}"/>
              </a:ext>
            </a:extLst>
          </p:cNvPr>
          <p:cNvSpPr/>
          <p:nvPr userDrawn="1"/>
        </p:nvSpPr>
        <p:spPr>
          <a:xfrm>
            <a:off x="0" y="1249312"/>
            <a:ext cx="1469571" cy="56086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Florida Department of Environmental Protection Logo">
            <a:extLst>
              <a:ext uri="{FF2B5EF4-FFF2-40B4-BE49-F238E27FC236}">
                <a16:creationId xmlns:a16="http://schemas.microsoft.com/office/drawing/2014/main" id="{5FC63135-B980-654F-A16F-804BC17273BB}"/>
              </a:ext>
            </a:extLst>
          </p:cNvPr>
          <p:cNvPicPr>
            <a:picLocks noChangeAspect="1"/>
          </p:cNvPicPr>
          <p:nvPr userDrawn="1"/>
        </p:nvPicPr>
        <p:blipFill>
          <a:blip r:embed="rId2"/>
          <a:stretch>
            <a:fillRect/>
          </a:stretch>
        </p:blipFill>
        <p:spPr>
          <a:xfrm>
            <a:off x="203568" y="93439"/>
            <a:ext cx="1062435" cy="1062435"/>
          </a:xfrm>
          <a:prstGeom prst="rect">
            <a:avLst/>
          </a:prstGeom>
        </p:spPr>
      </p:pic>
    </p:spTree>
    <p:extLst>
      <p:ext uri="{BB962C8B-B14F-4D97-AF65-F5344CB8AC3E}">
        <p14:creationId xmlns:p14="http://schemas.microsoft.com/office/powerpoint/2010/main" val="2900210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age - Lef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D329034-9E48-D04D-A24C-AE33E1A9FF84}"/>
              </a:ext>
            </a:extLst>
          </p:cNvPr>
          <p:cNvSpPr/>
          <p:nvPr userDrawn="1"/>
        </p:nvSpPr>
        <p:spPr>
          <a:xfrm>
            <a:off x="4490992" y="1398242"/>
            <a:ext cx="7559252" cy="5332096"/>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5174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age - Righ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0F1A6B3-0D65-3447-9204-8EF6F5D3E7D5}"/>
              </a:ext>
            </a:extLst>
          </p:cNvPr>
          <p:cNvSpPr/>
          <p:nvPr userDrawn="1"/>
        </p:nvSpPr>
        <p:spPr>
          <a:xfrm>
            <a:off x="123828" y="1392265"/>
            <a:ext cx="7559251" cy="5332097"/>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75261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 0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45DE420-F4C4-DD42-ABE2-594CA0366399}"/>
              </a:ext>
            </a:extLst>
          </p:cNvPr>
          <p:cNvSpPr/>
          <p:nvPr userDrawn="1"/>
        </p:nvSpPr>
        <p:spPr>
          <a:xfrm>
            <a:off x="152400" y="1371600"/>
            <a:ext cx="5509846" cy="5369169"/>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2134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 - 0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B466596-7514-A943-9CAB-C5E8E11DE13D}"/>
              </a:ext>
            </a:extLst>
          </p:cNvPr>
          <p:cNvSpPr/>
          <p:nvPr userDrawn="1"/>
        </p:nvSpPr>
        <p:spPr>
          <a:xfrm>
            <a:off x="6529754" y="1371600"/>
            <a:ext cx="5509846" cy="5369169"/>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06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 - 0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0CB55B8-A939-234E-A3DC-A602B9B18A45}"/>
              </a:ext>
            </a:extLst>
          </p:cNvPr>
          <p:cNvSpPr/>
          <p:nvPr userDrawn="1"/>
        </p:nvSpPr>
        <p:spPr>
          <a:xfrm>
            <a:off x="8824128" y="1373122"/>
            <a:ext cx="3215472" cy="5369169"/>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0743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lide - 04">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AF669CB-6F84-9C40-9F8F-01BF42FAF9BB}"/>
              </a:ext>
            </a:extLst>
          </p:cNvPr>
          <p:cNvSpPr/>
          <p:nvPr userDrawn="1"/>
        </p:nvSpPr>
        <p:spPr>
          <a:xfrm>
            <a:off x="147267" y="1373122"/>
            <a:ext cx="3215472" cy="5369169"/>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9157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9337431"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C112DA-B6CA-4C49-8993-1E516C45863D}" type="slidenum">
              <a:rPr lang="en-US" smtClean="0"/>
              <a:t>‹#›</a:t>
            </a:fld>
            <a:endParaRPr lang="en-US"/>
          </a:p>
        </p:txBody>
      </p:sp>
      <p:sp>
        <p:nvSpPr>
          <p:cNvPr id="7" name="Rectangle 6">
            <a:extLst>
              <a:ext uri="{FF2B5EF4-FFF2-40B4-BE49-F238E27FC236}">
                <a16:creationId xmlns:a16="http://schemas.microsoft.com/office/drawing/2014/main" id="{677552AF-DB28-6C46-9779-D99F67C813A4}"/>
              </a:ext>
            </a:extLst>
          </p:cNvPr>
          <p:cNvSpPr/>
          <p:nvPr userDrawn="1"/>
        </p:nvSpPr>
        <p:spPr>
          <a:xfrm>
            <a:off x="1469570" y="0"/>
            <a:ext cx="10722429" cy="12493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25C0050-FD7D-734A-87F6-0D9536EEA196}"/>
              </a:ext>
            </a:extLst>
          </p:cNvPr>
          <p:cNvSpPr/>
          <p:nvPr userDrawn="1"/>
        </p:nvSpPr>
        <p:spPr>
          <a:xfrm>
            <a:off x="0" y="0"/>
            <a:ext cx="1469571" cy="1249314"/>
          </a:xfrm>
          <a:prstGeom prst="rect">
            <a:avLst/>
          </a:prstGeom>
          <a:solidFill>
            <a:schemeClr val="accent6">
              <a:alpha val="6977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Florida Department of Environmental Protection Logo">
            <a:extLst>
              <a:ext uri="{FF2B5EF4-FFF2-40B4-BE49-F238E27FC236}">
                <a16:creationId xmlns:a16="http://schemas.microsoft.com/office/drawing/2014/main" id="{40582B00-DE96-5D4B-85DA-208F756EA2D2}"/>
              </a:ext>
            </a:extLst>
          </p:cNvPr>
          <p:cNvPicPr>
            <a:picLocks noChangeAspect="1"/>
          </p:cNvPicPr>
          <p:nvPr userDrawn="1"/>
        </p:nvPicPr>
        <p:blipFill>
          <a:blip r:embed="rId26"/>
          <a:stretch>
            <a:fillRect/>
          </a:stretch>
        </p:blipFill>
        <p:spPr>
          <a:xfrm>
            <a:off x="203568" y="93439"/>
            <a:ext cx="1062435" cy="1062435"/>
          </a:xfrm>
          <a:prstGeom prst="rect">
            <a:avLst/>
          </a:prstGeom>
        </p:spPr>
      </p:pic>
    </p:spTree>
    <p:extLst>
      <p:ext uri="{BB962C8B-B14F-4D97-AF65-F5344CB8AC3E}">
        <p14:creationId xmlns:p14="http://schemas.microsoft.com/office/powerpoint/2010/main" val="1166723968"/>
      </p:ext>
    </p:extLst>
  </p:cSld>
  <p:clrMap bg1="lt1" tx1="dk1" bg2="lt2" tx2="dk2" accent1="accent1" accent2="accent2" accent3="accent3" accent4="accent4" accent5="accent5" accent6="accent6" hlink="hlink" folHlink="folHlink"/>
  <p:sldLayoutIdLst>
    <p:sldLayoutId id="2147483751" r:id="rId1"/>
    <p:sldLayoutId id="2147483758" r:id="rId2"/>
    <p:sldLayoutId id="2147483756" r:id="rId3"/>
    <p:sldLayoutId id="2147483759" r:id="rId4"/>
    <p:sldLayoutId id="2147483760" r:id="rId5"/>
    <p:sldLayoutId id="2147483745" r:id="rId6"/>
    <p:sldLayoutId id="2147483746" r:id="rId7"/>
    <p:sldLayoutId id="2147483747" r:id="rId8"/>
    <p:sldLayoutId id="2147483748" r:id="rId9"/>
    <p:sldLayoutId id="2147483749" r:id="rId10"/>
    <p:sldLayoutId id="2147483750" r:id="rId11"/>
    <p:sldLayoutId id="2147483752" r:id="rId12"/>
    <p:sldLayoutId id="2147483753" r:id="rId13"/>
    <p:sldLayoutId id="2147483754" r:id="rId14"/>
    <p:sldLayoutId id="2147483755" r:id="rId15"/>
    <p:sldLayoutId id="2147483761" r:id="rId16"/>
    <p:sldLayoutId id="2147483762" r:id="rId17"/>
    <p:sldLayoutId id="2147483763" r:id="rId18"/>
    <p:sldLayoutId id="2147483764" r:id="rId19"/>
    <p:sldLayoutId id="2147483765" r:id="rId20"/>
    <p:sldLayoutId id="2147483766" r:id="rId21"/>
    <p:sldLayoutId id="2147483768" r:id="rId22"/>
    <p:sldLayoutId id="2147483769" r:id="rId23"/>
    <p:sldLayoutId id="2147483771" r:id="rId2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96" userDrawn="1">
          <p15:clr>
            <a:srgbClr val="F26B43"/>
          </p15:clr>
        </p15:guide>
        <p15:guide id="2" orient="horz" pos="48" userDrawn="1">
          <p15:clr>
            <a:srgbClr val="F26B43"/>
          </p15:clr>
        </p15:guide>
        <p15:guide id="3" orient="horz" pos="4272" userDrawn="1">
          <p15:clr>
            <a:srgbClr val="F26B43"/>
          </p15:clr>
        </p15:guide>
        <p15:guide id="4" pos="758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hyperlink" Target="http://www.flrules.org/Gateway/reference.asp?No=Ref-09946" TargetMode="Externa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hyperlink" Target="http://www.dep.state.fl.us/beaches" TargetMode="External"/><Relationship Id="rId3" Type="http://schemas.openxmlformats.org/officeDocument/2006/relationships/hyperlink" Target="http://www.flrules.org/Gateway/reference.asp?No=Ref-12083" TargetMode="External"/><Relationship Id="rId7" Type="http://schemas.openxmlformats.org/officeDocument/2006/relationships/hyperlink" Target="http://www.flrules.org/Gateway/reference.asp?No=Ref-12087" TargetMode="External"/><Relationship Id="rId2" Type="http://schemas.openxmlformats.org/officeDocument/2006/relationships/hyperlink" Target="http://www.flrules.org/Gateway/reference.asp?No=Ref-12082" TargetMode="External"/><Relationship Id="rId1" Type="http://schemas.openxmlformats.org/officeDocument/2006/relationships/slideLayout" Target="../slideLayouts/slideLayout1.xml"/><Relationship Id="rId6" Type="http://schemas.openxmlformats.org/officeDocument/2006/relationships/hyperlink" Target="http://www.flrules.org/Gateway/reference.asp?No=Ref-12086" TargetMode="External"/><Relationship Id="rId5" Type="http://schemas.openxmlformats.org/officeDocument/2006/relationships/hyperlink" Target="http://www.flrules.org/Gateway/reference.asp?No=Ref-12085" TargetMode="External"/><Relationship Id="rId4" Type="http://schemas.openxmlformats.org/officeDocument/2006/relationships/hyperlink" Target="http://www.flrules.org/Gateway/reference.asp?No=Ref-12084"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hyperlink" Target="https://www.floridainvasives.org/"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9" descr="A sandy beach next to the ocean">
            <a:extLst>
              <a:ext uri="{FF2B5EF4-FFF2-40B4-BE49-F238E27FC236}">
                <a16:creationId xmlns:a16="http://schemas.microsoft.com/office/drawing/2014/main" id="{DE6BEE37-BDFB-4005-B83A-BF3E82985F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a:extLst>
              <a:ext uri="{FF2B5EF4-FFF2-40B4-BE49-F238E27FC236}">
                <a16:creationId xmlns:a16="http://schemas.microsoft.com/office/drawing/2014/main" id="{A925AA31-70F1-B140-9426-76A413101196}"/>
              </a:ext>
              <a:ext uri="{C183D7F6-B498-43B3-948B-1728B52AA6E4}">
                <adec:decorative xmlns:adec="http://schemas.microsoft.com/office/drawing/2017/decorative" val="1"/>
              </a:ext>
            </a:extLst>
          </p:cNvPr>
          <p:cNvSpPr/>
          <p:nvPr/>
        </p:nvSpPr>
        <p:spPr>
          <a:xfrm>
            <a:off x="1008430" y="1305765"/>
            <a:ext cx="10416746" cy="4567981"/>
          </a:xfrm>
          <a:prstGeom prst="rect">
            <a:avLst/>
          </a:prstGeom>
          <a:solidFill>
            <a:schemeClr val="accent6">
              <a:lumMod val="50000"/>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75000"/>
                </a:schemeClr>
              </a:solidFill>
            </a:endParaRPr>
          </a:p>
        </p:txBody>
      </p:sp>
      <p:grpSp>
        <p:nvGrpSpPr>
          <p:cNvPr id="2" name="Group 1">
            <a:extLst>
              <a:ext uri="{FF2B5EF4-FFF2-40B4-BE49-F238E27FC236}">
                <a16:creationId xmlns:a16="http://schemas.microsoft.com/office/drawing/2014/main" id="{A75132E3-C54D-7C45-A661-8EC6D4150A55}"/>
              </a:ext>
              <a:ext uri="{C183D7F6-B498-43B3-948B-1728B52AA6E4}">
                <adec:decorative xmlns:adec="http://schemas.microsoft.com/office/drawing/2017/decorative" val="1"/>
              </a:ext>
            </a:extLst>
          </p:cNvPr>
          <p:cNvGrpSpPr/>
          <p:nvPr/>
        </p:nvGrpSpPr>
        <p:grpSpPr>
          <a:xfrm>
            <a:off x="1343527" y="1918041"/>
            <a:ext cx="9945851" cy="4162786"/>
            <a:chOff x="1345293" y="2560799"/>
            <a:chExt cx="9945851" cy="4162786"/>
          </a:xfrm>
        </p:grpSpPr>
        <p:grpSp>
          <p:nvGrpSpPr>
            <p:cNvPr id="4" name="Group 3">
              <a:extLst>
                <a:ext uri="{FF2B5EF4-FFF2-40B4-BE49-F238E27FC236}">
                  <a16:creationId xmlns:a16="http://schemas.microsoft.com/office/drawing/2014/main" id="{2288C5C9-BC35-C341-BAD3-547146EF8919}"/>
                </a:ext>
              </a:extLst>
            </p:cNvPr>
            <p:cNvGrpSpPr/>
            <p:nvPr/>
          </p:nvGrpSpPr>
          <p:grpSpPr>
            <a:xfrm>
              <a:off x="3254024" y="2560799"/>
              <a:ext cx="8037120" cy="4162786"/>
              <a:chOff x="4918786" y="1360071"/>
              <a:chExt cx="4568248" cy="3404146"/>
            </a:xfrm>
          </p:grpSpPr>
          <p:sp>
            <p:nvSpPr>
              <p:cNvPr id="5" name="TextBox 4">
                <a:extLst>
                  <a:ext uri="{FF2B5EF4-FFF2-40B4-BE49-F238E27FC236}">
                    <a16:creationId xmlns:a16="http://schemas.microsoft.com/office/drawing/2014/main" id="{4179DE2E-FC20-4E41-A5E0-A31FCC7F2E39}"/>
                  </a:ext>
                </a:extLst>
              </p:cNvPr>
              <p:cNvSpPr txBox="1"/>
              <p:nvPr/>
            </p:nvSpPr>
            <p:spPr>
              <a:xfrm>
                <a:off x="4918786" y="1360071"/>
                <a:ext cx="4394659" cy="1774389"/>
              </a:xfrm>
              <a:prstGeom prst="rect">
                <a:avLst/>
              </a:prstGeom>
              <a:noFill/>
            </p:spPr>
            <p:txBody>
              <a:bodyPr wrap="square" lIns="91440" tIns="45720" rIns="91440" bIns="45720" rtlCol="0" anchor="t">
                <a:spAutoFit/>
              </a:bodyPr>
              <a:lstStyle/>
              <a:p>
                <a:pPr algn="ctr"/>
                <a:r>
                  <a:rPr lang="en-US" sz="4500" b="1" dirty="0">
                    <a:solidFill>
                      <a:schemeClr val="bg1"/>
                    </a:solidFill>
                    <a:latin typeface="Arial"/>
                    <a:cs typeface="Arial"/>
                  </a:rPr>
                  <a:t>62B-33, F.A.C.</a:t>
                </a:r>
              </a:p>
              <a:p>
                <a:pPr algn="ctr"/>
                <a:r>
                  <a:rPr lang="en-US" sz="4500" b="1" dirty="0">
                    <a:solidFill>
                      <a:schemeClr val="bg1"/>
                    </a:solidFill>
                    <a:latin typeface="Arial"/>
                    <a:cs typeface="Arial"/>
                  </a:rPr>
                  <a:t>Rule Development Workshop</a:t>
                </a:r>
              </a:p>
            </p:txBody>
          </p:sp>
          <p:sp>
            <p:nvSpPr>
              <p:cNvPr id="7" name="TextBox 6">
                <a:extLst>
                  <a:ext uri="{FF2B5EF4-FFF2-40B4-BE49-F238E27FC236}">
                    <a16:creationId xmlns:a16="http://schemas.microsoft.com/office/drawing/2014/main" id="{B6F30178-1174-AD49-AE26-BBEFFE40A5C8}"/>
                  </a:ext>
                </a:extLst>
              </p:cNvPr>
              <p:cNvSpPr txBox="1"/>
              <p:nvPr/>
            </p:nvSpPr>
            <p:spPr>
              <a:xfrm>
                <a:off x="4918786" y="3254100"/>
                <a:ext cx="4568248" cy="1510117"/>
              </a:xfrm>
              <a:prstGeom prst="rect">
                <a:avLst/>
              </a:prstGeom>
              <a:noFill/>
            </p:spPr>
            <p:txBody>
              <a:bodyPr wrap="square" lIns="91440" tIns="45720" rIns="91440" bIns="45720" rtlCol="0" anchor="t">
                <a:spAutoFit/>
              </a:bodyPr>
              <a:lstStyle/>
              <a:p>
                <a:pPr algn="r"/>
                <a:r>
                  <a:rPr lang="en-US" sz="2400" b="1">
                    <a:solidFill>
                      <a:schemeClr val="bg1"/>
                    </a:solidFill>
                    <a:effectLst>
                      <a:outerShdw blurRad="50800" dist="38100" dir="16200000" rotWithShape="0">
                        <a:prstClr val="black">
                          <a:alpha val="40000"/>
                        </a:prstClr>
                      </a:outerShdw>
                    </a:effectLst>
                    <a:latin typeface="Franklin Gothic Demi Cond"/>
                  </a:rPr>
                  <a:t>			</a:t>
                </a:r>
                <a:r>
                  <a:rPr lang="en-US" sz="2000" b="1">
                    <a:solidFill>
                      <a:schemeClr val="bg1"/>
                    </a:solidFill>
                    <a:latin typeface="Arial"/>
                    <a:cs typeface="Arial"/>
                  </a:rPr>
                  <a:t>Doug Aarons, P.E.</a:t>
                </a:r>
              </a:p>
              <a:p>
                <a:pPr algn="r"/>
                <a:r>
                  <a:rPr lang="en-US">
                    <a:solidFill>
                      <a:schemeClr val="bg1"/>
                    </a:solidFill>
                    <a:latin typeface="Arial"/>
                    <a:cs typeface="Arial"/>
                  </a:rPr>
                  <a:t>Office of Resilience and Coastal Protection</a:t>
                </a:r>
              </a:p>
              <a:p>
                <a:pPr algn="r"/>
                <a:r>
                  <a:rPr lang="en-US">
                    <a:solidFill>
                      <a:schemeClr val="bg1"/>
                    </a:solidFill>
                    <a:latin typeface="Arial"/>
                    <a:cs typeface="Arial"/>
                  </a:rPr>
                  <a:t>Florida Department of Environmental Protection</a:t>
                </a:r>
              </a:p>
              <a:p>
                <a:pPr algn="r"/>
                <a:endParaRPr lang="en-US">
                  <a:solidFill>
                    <a:schemeClr val="bg1"/>
                  </a:solidFill>
                  <a:latin typeface="Arial"/>
                  <a:cs typeface="Arial"/>
                </a:endParaRPr>
              </a:p>
              <a:p>
                <a:pPr algn="r"/>
                <a:r>
                  <a:rPr lang="en-US">
                    <a:solidFill>
                      <a:schemeClr val="bg1"/>
                    </a:solidFill>
                    <a:latin typeface="Arial"/>
                    <a:cs typeface="Arial"/>
                  </a:rPr>
                  <a:t> September 11, 2025</a:t>
                </a:r>
              </a:p>
              <a:p>
                <a:endParaRPr lang="en-US">
                  <a:solidFill>
                    <a:schemeClr val="bg1"/>
                  </a:solidFill>
                  <a:cs typeface="Calibri"/>
                </a:endParaRPr>
              </a:p>
            </p:txBody>
          </p:sp>
        </p:grpSp>
        <p:pic>
          <p:nvPicPr>
            <p:cNvPr id="9" name="Picture 8" descr="Florida Department of Environmental Protection Logo">
              <a:extLst>
                <a:ext uri="{FF2B5EF4-FFF2-40B4-BE49-F238E27FC236}">
                  <a16:creationId xmlns:a16="http://schemas.microsoft.com/office/drawing/2014/main" id="{6EFACE86-3E6D-8B48-8858-F6F4EF9FDD0A}"/>
                </a:ext>
              </a:extLst>
            </p:cNvPr>
            <p:cNvPicPr>
              <a:picLocks noChangeAspect="1"/>
            </p:cNvPicPr>
            <p:nvPr/>
          </p:nvPicPr>
          <p:blipFill>
            <a:blip r:embed="rId4"/>
            <a:stretch>
              <a:fillRect/>
            </a:stretch>
          </p:blipFill>
          <p:spPr>
            <a:xfrm>
              <a:off x="1345293" y="2767880"/>
              <a:ext cx="2316129" cy="2316129"/>
            </a:xfrm>
            <a:prstGeom prst="rect">
              <a:avLst/>
            </a:prstGeom>
          </p:spPr>
        </p:pic>
      </p:grpSp>
    </p:spTree>
    <p:extLst>
      <p:ext uri="{BB962C8B-B14F-4D97-AF65-F5344CB8AC3E}">
        <p14:creationId xmlns:p14="http://schemas.microsoft.com/office/powerpoint/2010/main" val="26712890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4BDF43-D1BD-1530-893C-C5FDF558B032}"/>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5A39C4AA-4B24-14CE-CFE4-DEBE764C553C}"/>
              </a:ext>
            </a:extLst>
          </p:cNvPr>
          <p:cNvSpPr txBox="1"/>
          <p:nvPr/>
        </p:nvSpPr>
        <p:spPr>
          <a:xfrm>
            <a:off x="118872" y="1400568"/>
            <a:ext cx="11823192" cy="5324535"/>
          </a:xfrm>
          <a:prstGeom prst="rect">
            <a:avLst/>
          </a:prstGeom>
          <a:noFill/>
        </p:spPr>
        <p:txBody>
          <a:bodyPr wrap="square" lIns="91440" tIns="45720" rIns="91440" bIns="45720" anchor="t">
            <a:spAutoFit/>
          </a:bodyPr>
          <a:lstStyle/>
          <a:p>
            <a:pPr fontAlgn="base" hangingPunct="0"/>
            <a:r>
              <a:rPr lang="en-US" sz="1600" dirty="0">
                <a:latin typeface="Arial"/>
                <a:cs typeface="Times New Roman"/>
              </a:rPr>
              <a:t>(1)(a) 3. A gap exists, that does not exceed 250 feet, between a line of rigid coastal armoring that is continuous on both sides of the unarmored property</a:t>
            </a:r>
            <a:r>
              <a:rPr lang="en-US" sz="1600" u="sng" dirty="0">
                <a:latin typeface="Arial"/>
                <a:cs typeface="Times New Roman"/>
              </a:rPr>
              <a:t>.  For the purposes of this subparagraph, continuous means a minimum of two consecutive armored properties, or twice the length of the proposed armoring</a:t>
            </a:r>
            <a:r>
              <a:rPr lang="en-US" sz="1600" dirty="0">
                <a:latin typeface="Arial"/>
                <a:cs typeface="Times New Roman"/>
              </a:rPr>
              <a:t>.  Such adjacent armoring shall not be deteriorated, dilapidated, or damaged to such a degree that it no longer provides adequate protection to the upland property. The top of the adjacent armoring must be at or above the still water level, including setup, for the design storm of a 15-year return interval storm </a:t>
            </a:r>
            <a:r>
              <a:rPr lang="en-US" sz="1600" u="sng" dirty="0">
                <a:latin typeface="Arial"/>
                <a:cs typeface="Times New Roman"/>
              </a:rPr>
              <a:t>for private structures or a 25-year return interval storm for public infrastructure</a:t>
            </a:r>
            <a:r>
              <a:rPr lang="en-US" sz="1600" dirty="0">
                <a:latin typeface="Arial"/>
                <a:cs typeface="Times New Roman"/>
              </a:rPr>
              <a:t> plus the breaking wave calculated at its highest achievable level based on the maximum eroded beach profile and highest surge level combination. The adjacent armoring must be stable under the design storm of 15-year return interval storm </a:t>
            </a:r>
            <a:r>
              <a:rPr lang="en-US" sz="1600" u="sng" dirty="0">
                <a:latin typeface="Arial"/>
                <a:cs typeface="Times New Roman"/>
              </a:rPr>
              <a:t>for private structures or a 25-year return interval storm for public infrastructure</a:t>
            </a:r>
            <a:r>
              <a:rPr lang="en-US" sz="1600" dirty="0">
                <a:latin typeface="Arial"/>
                <a:cs typeface="Times New Roman"/>
              </a:rPr>
              <a:t>, including maximum localized scour with adequate penetration, and must have sufficient continuity or return walls to prevent upland erosion and flooding under the design storm of 15-year return interval storm </a:t>
            </a:r>
            <a:r>
              <a:rPr lang="en-US" sz="1600" u="sng" dirty="0">
                <a:latin typeface="Arial"/>
                <a:cs typeface="Times New Roman"/>
              </a:rPr>
              <a:t>for private structures or a 25-year return interval storm for public infrastructure</a:t>
            </a:r>
            <a:r>
              <a:rPr lang="en-US" sz="1600" dirty="0">
                <a:latin typeface="Arial"/>
                <a:cs typeface="Times New Roman"/>
              </a:rPr>
              <a:t>. Such installation shall:</a:t>
            </a:r>
          </a:p>
          <a:p>
            <a:endParaRPr lang="en-US" sz="1600" dirty="0">
              <a:latin typeface="Arial"/>
              <a:cs typeface="Times New Roman"/>
            </a:endParaRPr>
          </a:p>
          <a:p>
            <a:pPr lvl="1" fontAlgn="base" hangingPunct="0"/>
            <a:r>
              <a:rPr lang="en-US" sz="1600" dirty="0">
                <a:latin typeface="Arial"/>
                <a:cs typeface="Times New Roman"/>
              </a:rPr>
              <a:t>a. Be sited no farther seaward than the adjacent armoring;</a:t>
            </a:r>
          </a:p>
          <a:p>
            <a:pPr lvl="1" fontAlgn="base" hangingPunct="0"/>
            <a:r>
              <a:rPr lang="en-US" sz="1600" dirty="0">
                <a:latin typeface="Arial"/>
                <a:cs typeface="Times New Roman"/>
              </a:rPr>
              <a:t>b. Close the gap between the adjacent armoring;</a:t>
            </a:r>
          </a:p>
          <a:p>
            <a:pPr lvl="1" fontAlgn="base" hangingPunct="0"/>
            <a:r>
              <a:rPr lang="en-US" sz="1600" dirty="0">
                <a:latin typeface="Arial"/>
                <a:cs typeface="Times New Roman"/>
              </a:rPr>
              <a:t>c. Avoid significant adverse impacts to marine turtles;</a:t>
            </a:r>
          </a:p>
          <a:p>
            <a:pPr lvl="1" fontAlgn="base" hangingPunct="0"/>
            <a:r>
              <a:rPr lang="en-US" sz="1600" dirty="0">
                <a:latin typeface="Arial"/>
                <a:cs typeface="Times New Roman"/>
              </a:rPr>
              <a:t>d. Not exceed the highest level of protection provided by the adjoining walls; and,</a:t>
            </a:r>
          </a:p>
          <a:p>
            <a:pPr lvl="1" fontAlgn="base" hangingPunct="0"/>
            <a:r>
              <a:rPr lang="en-US" sz="1600" dirty="0">
                <a:latin typeface="Arial"/>
                <a:cs typeface="Times New Roman"/>
              </a:rPr>
              <a:t>e. Comply with the requirements of Section 161.053, F.S.</a:t>
            </a:r>
          </a:p>
          <a:p>
            <a:pPr lvl="1" fontAlgn="base" hangingPunct="0"/>
            <a:r>
              <a:rPr lang="en-US" sz="1600" dirty="0">
                <a:latin typeface="Arial"/>
                <a:cs typeface="Times New Roman"/>
              </a:rPr>
              <a:t>4. The armoring shall not result in a loss of public access along the beach without providing alternative public access;</a:t>
            </a:r>
          </a:p>
          <a:p>
            <a:pPr lvl="1" fontAlgn="base" hangingPunct="0"/>
            <a:r>
              <a:rPr lang="en-US" sz="1600" dirty="0">
                <a:latin typeface="Arial"/>
                <a:cs typeface="Times New Roman"/>
              </a:rPr>
              <a:t>5. The construction will not result in a significant adverse impact.</a:t>
            </a:r>
          </a:p>
          <a:p>
            <a:pPr lvl="1" fontAlgn="base" hangingPunct="0"/>
            <a:endParaRPr lang="en-US"/>
          </a:p>
          <a:p>
            <a:pPr fontAlgn="base" hangingPunct="0"/>
            <a:endParaRPr lang="en-US" u="sng"/>
          </a:p>
        </p:txBody>
      </p:sp>
      <p:sp>
        <p:nvSpPr>
          <p:cNvPr id="4" name="TextBox 3">
            <a:extLst>
              <a:ext uri="{FF2B5EF4-FFF2-40B4-BE49-F238E27FC236}">
                <a16:creationId xmlns:a16="http://schemas.microsoft.com/office/drawing/2014/main" id="{3A42C8BA-79E2-C4DD-6BD0-3827437B842A}"/>
              </a:ext>
            </a:extLst>
          </p:cNvPr>
          <p:cNvSpPr txBox="1"/>
          <p:nvPr/>
        </p:nvSpPr>
        <p:spPr>
          <a:xfrm>
            <a:off x="1620374" y="96371"/>
            <a:ext cx="5051611" cy="63094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500" b="1" dirty="0">
                <a:solidFill>
                  <a:schemeClr val="bg1"/>
                </a:solidFill>
                <a:latin typeface="Arial"/>
                <a:ea typeface="Verdana"/>
                <a:cs typeface="Arial"/>
              </a:rPr>
              <a:t>62B-33.0051, F.A.C.</a:t>
            </a:r>
          </a:p>
        </p:txBody>
      </p:sp>
      <p:sp>
        <p:nvSpPr>
          <p:cNvPr id="7" name="TextBox 6">
            <a:extLst>
              <a:ext uri="{FF2B5EF4-FFF2-40B4-BE49-F238E27FC236}">
                <a16:creationId xmlns:a16="http://schemas.microsoft.com/office/drawing/2014/main" id="{FC32E1D6-7D14-A886-7207-15570F41F41F}"/>
              </a:ext>
            </a:extLst>
          </p:cNvPr>
          <p:cNvSpPr txBox="1"/>
          <p:nvPr/>
        </p:nvSpPr>
        <p:spPr>
          <a:xfrm>
            <a:off x="1620371" y="723902"/>
            <a:ext cx="10217523"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500" b="1" dirty="0">
                <a:solidFill>
                  <a:srgbClr val="C8EAFB"/>
                </a:solidFill>
                <a:latin typeface="Arial"/>
                <a:ea typeface="Verdana"/>
                <a:cs typeface="Arial"/>
              </a:rPr>
              <a:t>COASTAL ARMORING AND RELATED STRUCTURES</a:t>
            </a:r>
          </a:p>
        </p:txBody>
      </p:sp>
    </p:spTree>
    <p:extLst>
      <p:ext uri="{BB962C8B-B14F-4D97-AF65-F5344CB8AC3E}">
        <p14:creationId xmlns:p14="http://schemas.microsoft.com/office/powerpoint/2010/main" val="24064599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CF357C-ED35-8C7B-57A2-4A5404A2C5BB}"/>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4D5D02C5-AABA-280F-4D4D-949A645A7CCE}"/>
              </a:ext>
            </a:extLst>
          </p:cNvPr>
          <p:cNvSpPr txBox="1"/>
          <p:nvPr/>
        </p:nvSpPr>
        <p:spPr>
          <a:xfrm>
            <a:off x="1620374" y="96371"/>
            <a:ext cx="5051611" cy="63094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500" b="1" dirty="0">
                <a:solidFill>
                  <a:schemeClr val="bg1"/>
                </a:solidFill>
                <a:latin typeface="Arial"/>
                <a:ea typeface="Verdana"/>
                <a:cs typeface="Arial"/>
              </a:rPr>
              <a:t>62B-33.0051, F.A.C.</a:t>
            </a:r>
          </a:p>
        </p:txBody>
      </p:sp>
      <p:sp>
        <p:nvSpPr>
          <p:cNvPr id="7" name="TextBox 6">
            <a:extLst>
              <a:ext uri="{FF2B5EF4-FFF2-40B4-BE49-F238E27FC236}">
                <a16:creationId xmlns:a16="http://schemas.microsoft.com/office/drawing/2014/main" id="{6AB07F07-F841-ECAB-576E-978CBCF8B70F}"/>
              </a:ext>
            </a:extLst>
          </p:cNvPr>
          <p:cNvSpPr txBox="1"/>
          <p:nvPr/>
        </p:nvSpPr>
        <p:spPr>
          <a:xfrm>
            <a:off x="1620371" y="723902"/>
            <a:ext cx="10217523"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500" b="1" dirty="0">
                <a:solidFill>
                  <a:srgbClr val="C8EAFB"/>
                </a:solidFill>
                <a:latin typeface="Arial"/>
                <a:ea typeface="Verdana"/>
                <a:cs typeface="Arial"/>
              </a:rPr>
              <a:t>COASTAL ARMORING AND RELATED STRUCTURES</a:t>
            </a:r>
          </a:p>
        </p:txBody>
      </p:sp>
      <p:sp>
        <p:nvSpPr>
          <p:cNvPr id="8" name="TextBox 7">
            <a:extLst>
              <a:ext uri="{FF2B5EF4-FFF2-40B4-BE49-F238E27FC236}">
                <a16:creationId xmlns:a16="http://schemas.microsoft.com/office/drawing/2014/main" id="{33606D87-25DA-13D8-BB2B-BE21E29F456E}"/>
              </a:ext>
            </a:extLst>
          </p:cNvPr>
          <p:cNvSpPr txBox="1"/>
          <p:nvPr/>
        </p:nvSpPr>
        <p:spPr>
          <a:xfrm>
            <a:off x="308162" y="1442758"/>
            <a:ext cx="11348756" cy="532453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latin typeface="Arial"/>
                <a:cs typeface="Arial"/>
              </a:rPr>
              <a:t>(1) (c) Minor </a:t>
            </a:r>
            <a:r>
              <a:rPr lang="en-US" sz="1400" strike="sngStrike" dirty="0">
                <a:latin typeface="Arial"/>
                <a:cs typeface="Arial"/>
              </a:rPr>
              <a:t>reconstruction</a:t>
            </a:r>
            <a:r>
              <a:rPr lang="en-US" sz="1400" dirty="0">
                <a:latin typeface="Arial"/>
                <a:cs typeface="Arial"/>
              </a:rPr>
              <a:t> </a:t>
            </a:r>
            <a:r>
              <a:rPr lang="en-US" sz="1400" u="sng" dirty="0">
                <a:latin typeface="Arial"/>
                <a:cs typeface="Arial"/>
              </a:rPr>
              <a:t>and major reconstruction, armoring replacement within the previously existing or more landward footprint, and armoring upgrades</a:t>
            </a:r>
            <a:r>
              <a:rPr lang="en-US" sz="1400" dirty="0">
                <a:latin typeface="Arial"/>
                <a:cs typeface="Arial"/>
              </a:rPr>
              <a:t> of existing armoring is exempt from the conditions of paragraph 62B-33.0051(1)(a), F.A.C., provided that the proposed construction would not result in a significant adverse impact.</a:t>
            </a:r>
          </a:p>
          <a:p>
            <a:r>
              <a:rPr lang="en-US" sz="1400" strike="sngStrike" dirty="0">
                <a:latin typeface="Arial"/>
                <a:cs typeface="Arial"/>
              </a:rPr>
              <a:t>(d) Major reconstruction of existing armoring is exempt from the requirements of subparagraph 62B-33.0051(1)(a)2., F.A.C., unless the habitable structure protected by the armoring has been destroyed to the extent that it requires rebuilding.</a:t>
            </a:r>
            <a:endParaRPr lang="en-US" sz="1400" dirty="0">
              <a:latin typeface="Arial"/>
              <a:cs typeface="Arial"/>
            </a:endParaRPr>
          </a:p>
          <a:p>
            <a:endParaRPr lang="en-US" sz="1400" dirty="0">
              <a:latin typeface="Arial"/>
              <a:cs typeface="Arial"/>
            </a:endParaRPr>
          </a:p>
          <a:p>
            <a:r>
              <a:rPr lang="en-US" sz="1400" dirty="0">
                <a:latin typeface="Arial"/>
                <a:cs typeface="Arial"/>
              </a:rPr>
              <a:t>(2) Siting and Design. Armoring shall be sited and designed to minimize adverse impacts to the beach and dune system, marine turtles, native salt-tolerant vegetation, and existing upland and adjacent structures and to minimize interference with public beach access, in accordance with the following criteria:</a:t>
            </a:r>
          </a:p>
          <a:p>
            <a:r>
              <a:rPr lang="en-US" sz="1400" dirty="0">
                <a:latin typeface="Arial"/>
                <a:cs typeface="Arial"/>
              </a:rPr>
              <a:t>(b) Design. Armoring shall be designed to provide protection to vulnerable structures while minimizing adverse impacts and shall be designed consistent with generally accepted engineering practice. The following criteria apply:</a:t>
            </a:r>
          </a:p>
          <a:p>
            <a:r>
              <a:rPr lang="en-US" sz="1400" dirty="0">
                <a:latin typeface="Arial"/>
                <a:cs typeface="Arial"/>
              </a:rPr>
              <a:t>1. Coastal armoring structures shall be designed for the anticipated </a:t>
            </a:r>
            <a:r>
              <a:rPr lang="en-US" sz="1400" u="sng" dirty="0">
                <a:latin typeface="Arial"/>
                <a:cs typeface="Arial"/>
              </a:rPr>
              <a:t>wave</a:t>
            </a:r>
            <a:r>
              <a:rPr lang="en-US" sz="1400" dirty="0">
                <a:latin typeface="Arial"/>
                <a:cs typeface="Arial"/>
              </a:rPr>
              <a:t> runup, overtopping, erosion, scour, and </a:t>
            </a:r>
            <a:r>
              <a:rPr lang="en-US" sz="1400" u="sng" dirty="0">
                <a:latin typeface="Arial"/>
                <a:cs typeface="Arial"/>
              </a:rPr>
              <a:t>anticipated</a:t>
            </a:r>
            <a:r>
              <a:rPr lang="en-US" sz="1400" dirty="0">
                <a:latin typeface="Arial"/>
                <a:cs typeface="Arial"/>
              </a:rPr>
              <a:t> </a:t>
            </a:r>
            <a:r>
              <a:rPr lang="en-US" sz="1400" strike="sngStrike" dirty="0">
                <a:latin typeface="Arial"/>
                <a:cs typeface="Arial"/>
              </a:rPr>
              <a:t>water</a:t>
            </a:r>
            <a:r>
              <a:rPr lang="en-US" sz="1400" dirty="0">
                <a:latin typeface="Arial"/>
                <a:cs typeface="Arial"/>
              </a:rPr>
              <a:t> loads of the design storm event. </a:t>
            </a:r>
            <a:r>
              <a:rPr lang="en-US" sz="1400" u="sng" dirty="0">
                <a:latin typeface="Arial"/>
                <a:cs typeface="Arial"/>
              </a:rPr>
              <a:t>Design considerations shall consider anticipated relative sea level rise for the next 30 years. Armoring shall have a minimum design life of 30 years and designed to withstand a minimum 15 year return interval storm.</a:t>
            </a:r>
            <a:r>
              <a:rPr lang="en-US" sz="1400" dirty="0">
                <a:latin typeface="Arial"/>
                <a:cs typeface="Arial"/>
              </a:rPr>
              <a:t> Design procedures are available in the latest edition of the Department of the Army Corps of Engineers’ Coastal Engineering Manual (EM 1110-2-1100), or other similar professionally recognized publications.</a:t>
            </a:r>
          </a:p>
          <a:p>
            <a:r>
              <a:rPr lang="en-US" sz="1400" dirty="0">
                <a:latin typeface="Arial"/>
                <a:cs typeface="Arial"/>
              </a:rPr>
              <a:t>2. To minimize adverse impacts to the beach and dune system, adjacent properties, and marine turtles, the shore-normal extent of armoring which protrudes seaward of the dune escarpment, vegetation line, or onto the active beach shall be limited to minimize encroachment on the beach. In areas with viable marine turtle habitat, the highest part of any toe scour protection shall be located to minimize encroachment into marine turtle nesting habitat.</a:t>
            </a:r>
          </a:p>
          <a:p>
            <a:r>
              <a:rPr lang="en-US" sz="1400" dirty="0">
                <a:latin typeface="Arial"/>
                <a:cs typeface="Arial"/>
              </a:rPr>
              <a:t>3. All armoring shall be designed to remain stable under the hydrodynamic and hydrostatic conditions for which they are proposed. Armoring shall provide a level of protection </a:t>
            </a:r>
            <a:r>
              <a:rPr lang="en-US" sz="1400" u="sng" dirty="0">
                <a:latin typeface="Arial"/>
                <a:cs typeface="Arial"/>
              </a:rPr>
              <a:t>generally</a:t>
            </a:r>
            <a:r>
              <a:rPr lang="en-US" sz="1400" dirty="0">
                <a:latin typeface="Arial"/>
                <a:cs typeface="Arial"/>
              </a:rPr>
              <a:t> compatible with existing topography </a:t>
            </a:r>
            <a:r>
              <a:rPr lang="en-US" sz="1400" u="sng" dirty="0">
                <a:latin typeface="Arial"/>
                <a:cs typeface="Arial"/>
              </a:rPr>
              <a:t>or adjacent armoring.</a:t>
            </a:r>
            <a:r>
              <a:rPr lang="en-US" sz="1400" strike="sngStrike" dirty="0">
                <a:latin typeface="Arial"/>
                <a:cs typeface="Arial"/>
              </a:rPr>
              <a:t> not to exceed a 50-year design storm</a:t>
            </a:r>
            <a:r>
              <a:rPr lang="en-US" sz="1400" dirty="0">
                <a:latin typeface="Arial"/>
                <a:cs typeface="Arial"/>
              </a:rPr>
              <a:t>.</a:t>
            </a:r>
          </a:p>
          <a:p>
            <a:pPr algn="l"/>
            <a:endParaRPr lang="en-US" dirty="0">
              <a:ea typeface="Calibri"/>
              <a:cs typeface="Calibri"/>
            </a:endParaRPr>
          </a:p>
        </p:txBody>
      </p:sp>
    </p:spTree>
    <p:extLst>
      <p:ext uri="{BB962C8B-B14F-4D97-AF65-F5344CB8AC3E}">
        <p14:creationId xmlns:p14="http://schemas.microsoft.com/office/powerpoint/2010/main" val="8124722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3A6FF0-2542-2B85-F086-66FAD7F2FF75}"/>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65A6C939-C803-FF28-A7E5-1B431A4DFB2C}"/>
              </a:ext>
            </a:extLst>
          </p:cNvPr>
          <p:cNvSpPr txBox="1"/>
          <p:nvPr/>
        </p:nvSpPr>
        <p:spPr>
          <a:xfrm>
            <a:off x="92964" y="1521887"/>
            <a:ext cx="12006072" cy="4447371"/>
          </a:xfrm>
          <a:prstGeom prst="rect">
            <a:avLst/>
          </a:prstGeom>
          <a:noFill/>
        </p:spPr>
        <p:txBody>
          <a:bodyPr wrap="square" lIns="91440" tIns="45720" rIns="91440" bIns="45720" anchor="t">
            <a:spAutoFit/>
          </a:bodyPr>
          <a:lstStyle/>
          <a:p>
            <a:r>
              <a:rPr lang="en-US" sz="1600" dirty="0">
                <a:latin typeface="Calibri"/>
                <a:ea typeface="Calibri"/>
                <a:cs typeface="Calibri"/>
              </a:rPr>
              <a:t>(</a:t>
            </a:r>
            <a:r>
              <a:rPr lang="en-US" sz="1600" dirty="0">
                <a:latin typeface="Arial"/>
                <a:ea typeface="Calibri"/>
                <a:cs typeface="Arial"/>
              </a:rPr>
              <a:t>3) Marine Turtle Protection. Construction of armoring shall not be conducted during the marine turtle nesting season if the Department determines that the proposed construction will result in a significant adverse impact, except as allowed under subsection 62B-33.0051(</a:t>
            </a:r>
            <a:r>
              <a:rPr lang="en-US" sz="1600" strike="sngStrike" dirty="0">
                <a:latin typeface="Arial"/>
                <a:ea typeface="Calibri"/>
                <a:cs typeface="Arial"/>
              </a:rPr>
              <a:t>6</a:t>
            </a:r>
            <a:r>
              <a:rPr lang="en-US" sz="1600" u="sng" dirty="0">
                <a:latin typeface="Arial"/>
                <a:ea typeface="Calibri"/>
                <a:cs typeface="Arial"/>
              </a:rPr>
              <a:t>5</a:t>
            </a:r>
            <a:r>
              <a:rPr lang="en-US" sz="1600" dirty="0">
                <a:latin typeface="Arial"/>
                <a:ea typeface="Calibri"/>
                <a:cs typeface="Arial"/>
              </a:rPr>
              <a:t>), F.A.C., or unless under the provisions of Rule 62B-33.014, F.A.C., emergency permitting procedures are enacted. No additional armoring shall be permitted on public lands in the Archie Carr National Wildlife Refuge. For the purposes of this provision, public lands means lands owned by local, state, or federal governments, or any lands acquired for the specific purpose of allowing them to be managed as part of the refuge. This ban does not apply where armoring is necessary, and there is no reasonable alternative, to protect public infrastructure as that term is defined in Section 161.085, F.S.</a:t>
            </a:r>
          </a:p>
          <a:p>
            <a:endParaRPr lang="en-US" sz="1600" dirty="0">
              <a:latin typeface="Arial"/>
              <a:ea typeface="Calibri"/>
              <a:cs typeface="Arial"/>
            </a:endParaRPr>
          </a:p>
          <a:p>
            <a:r>
              <a:rPr lang="en-US" sz="1600" dirty="0">
                <a:latin typeface="Arial"/>
                <a:ea typeface="Calibri"/>
                <a:cs typeface="Arial"/>
              </a:rPr>
              <a:t>(5) Emergency Protection. </a:t>
            </a:r>
          </a:p>
          <a:p>
            <a:r>
              <a:rPr lang="en-US" sz="1600" dirty="0">
                <a:latin typeface="Arial"/>
                <a:ea typeface="Calibri"/>
                <a:cs typeface="Arial"/>
              </a:rPr>
              <a:t>(k) If installation of emergency protection structures occurs during the marine turtle nesting season, the following measures for the protection of marine turtles shall be implemented prior to siting and during installation of the emergency protection structure:</a:t>
            </a:r>
          </a:p>
          <a:p>
            <a:r>
              <a:rPr lang="en-US" sz="1600" dirty="0">
                <a:latin typeface="Arial"/>
                <a:ea typeface="Calibri"/>
                <a:cs typeface="Arial"/>
              </a:rPr>
              <a:t>1. The Department shall be contacted for information on appropriate siting of the emergency structure to minimize impacts to marine turtles and provided with the location of any known marine turtle nests within the area of the proposed project.</a:t>
            </a:r>
          </a:p>
          <a:p>
            <a:r>
              <a:rPr lang="en-US" sz="1600" dirty="0">
                <a:latin typeface="Arial"/>
                <a:ea typeface="Calibri"/>
                <a:cs typeface="Arial"/>
              </a:rPr>
              <a:t>2. Temporary emergency protection structures shall be sited and constructed in a manner that protects marine turtles.</a:t>
            </a:r>
          </a:p>
          <a:p>
            <a:r>
              <a:rPr lang="en-US" sz="1600" dirty="0">
                <a:latin typeface="Arial"/>
                <a:ea typeface="Calibri"/>
                <a:cs typeface="Arial"/>
              </a:rPr>
              <a:t>3. Construction and storage of equipment or materials shall be conducted from or located at upland locations landward of the nesting </a:t>
            </a:r>
            <a:r>
              <a:rPr lang="en-US" sz="1600" u="sng" dirty="0">
                <a:latin typeface="Arial"/>
                <a:ea typeface="Calibri"/>
                <a:cs typeface="Arial"/>
              </a:rPr>
              <a:t>habitat</a:t>
            </a:r>
            <a:r>
              <a:rPr lang="en-US" sz="1600" dirty="0">
                <a:latin typeface="Arial"/>
                <a:ea typeface="Calibri"/>
                <a:cs typeface="Arial"/>
              </a:rPr>
              <a:t> </a:t>
            </a:r>
            <a:r>
              <a:rPr lang="en-US" sz="1600" strike="sngStrike" dirty="0">
                <a:latin typeface="Arial"/>
                <a:ea typeface="Calibri"/>
                <a:cs typeface="Arial"/>
              </a:rPr>
              <a:t>beach</a:t>
            </a:r>
            <a:r>
              <a:rPr lang="en-US" sz="1600" dirty="0">
                <a:latin typeface="Arial"/>
                <a:ea typeface="Calibri"/>
                <a:cs typeface="Arial"/>
              </a:rPr>
              <a:t>.</a:t>
            </a:r>
          </a:p>
          <a:p>
            <a:endParaRPr lang="en-US" sz="1100" dirty="0">
              <a:latin typeface="Calibri"/>
              <a:ea typeface="Calibri"/>
              <a:cs typeface="Calibri"/>
            </a:endParaRPr>
          </a:p>
          <a:p>
            <a:endParaRPr lang="en-US" sz="1600" dirty="0">
              <a:latin typeface="Arial"/>
              <a:ea typeface="Calibri"/>
              <a:cs typeface="Times New Roman"/>
            </a:endParaRPr>
          </a:p>
        </p:txBody>
      </p:sp>
      <p:sp>
        <p:nvSpPr>
          <p:cNvPr id="4" name="TextBox 3">
            <a:extLst>
              <a:ext uri="{FF2B5EF4-FFF2-40B4-BE49-F238E27FC236}">
                <a16:creationId xmlns:a16="http://schemas.microsoft.com/office/drawing/2014/main" id="{5CAD4DFE-8C6E-B553-0438-104FE469CE4D}"/>
              </a:ext>
            </a:extLst>
          </p:cNvPr>
          <p:cNvSpPr txBox="1"/>
          <p:nvPr/>
        </p:nvSpPr>
        <p:spPr>
          <a:xfrm>
            <a:off x="1620374" y="96371"/>
            <a:ext cx="5051611" cy="63094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500" b="1" dirty="0">
                <a:solidFill>
                  <a:schemeClr val="bg1"/>
                </a:solidFill>
                <a:latin typeface="Arial"/>
                <a:ea typeface="Verdana"/>
                <a:cs typeface="Arial"/>
              </a:rPr>
              <a:t>62B-33.0051, F.A.C.</a:t>
            </a:r>
          </a:p>
        </p:txBody>
      </p:sp>
      <p:sp>
        <p:nvSpPr>
          <p:cNvPr id="7" name="TextBox 6">
            <a:extLst>
              <a:ext uri="{FF2B5EF4-FFF2-40B4-BE49-F238E27FC236}">
                <a16:creationId xmlns:a16="http://schemas.microsoft.com/office/drawing/2014/main" id="{69726B5C-BE03-93D7-4801-A0CD483FB426}"/>
              </a:ext>
            </a:extLst>
          </p:cNvPr>
          <p:cNvSpPr txBox="1"/>
          <p:nvPr/>
        </p:nvSpPr>
        <p:spPr>
          <a:xfrm>
            <a:off x="1620371" y="723902"/>
            <a:ext cx="10217523"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500" b="1" dirty="0">
                <a:solidFill>
                  <a:srgbClr val="C8EAFB"/>
                </a:solidFill>
                <a:latin typeface="Arial"/>
                <a:ea typeface="Verdana"/>
                <a:cs typeface="Arial"/>
              </a:rPr>
              <a:t>COASTAL ARMORING AND RELATED STRUCTURES</a:t>
            </a:r>
          </a:p>
        </p:txBody>
      </p:sp>
    </p:spTree>
    <p:extLst>
      <p:ext uri="{BB962C8B-B14F-4D97-AF65-F5344CB8AC3E}">
        <p14:creationId xmlns:p14="http://schemas.microsoft.com/office/powerpoint/2010/main" val="28699492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ABA016-AB4F-D8D7-532D-6565919DCD2E}"/>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399300DF-78A6-C914-5802-04C6B4F1A5DC}"/>
              </a:ext>
            </a:extLst>
          </p:cNvPr>
          <p:cNvSpPr txBox="1"/>
          <p:nvPr/>
        </p:nvSpPr>
        <p:spPr>
          <a:xfrm>
            <a:off x="92964" y="1297769"/>
            <a:ext cx="12006072" cy="5847755"/>
          </a:xfrm>
          <a:prstGeom prst="rect">
            <a:avLst/>
          </a:prstGeom>
          <a:noFill/>
        </p:spPr>
        <p:txBody>
          <a:bodyPr wrap="square" lIns="91440" tIns="45720" rIns="91440" bIns="45720" anchor="t">
            <a:spAutoFit/>
          </a:bodyPr>
          <a:lstStyle/>
          <a:p>
            <a:pPr marL="342900" indent="-342900" fontAlgn="base" hangingPunct="0">
              <a:buAutoNum type="arabicParenBoth"/>
            </a:pPr>
            <a:r>
              <a:rPr lang="en-US" sz="1600" dirty="0">
                <a:latin typeface="Arial"/>
                <a:cs typeface="Times New Roman"/>
              </a:rPr>
              <a:t>Any person desiring to obtain a permit for construction seaward of the CCCL or 50-foot setback from the Department, except those persons applying pursuant to the emergency procedures in Rule 62B-33.014, F.A.C., shall submit a completed application form to the Department at the address below. The permit application form, which is entitled “Application for a Permit for Construction Seaward of the CCCL or 50 Foot Setback” – DEP Form #73-100, September 2018, is hereby adopted and incorporated by reference, located here: </a:t>
            </a:r>
            <a:r>
              <a:rPr lang="en-US" sz="1600" u="sng" dirty="0">
                <a:latin typeface="Arial"/>
                <a:cs typeface="Times New Roman"/>
                <a:hlinkClick r:id="rId2"/>
              </a:rPr>
              <a:t>http://www.flrules.org/Gateway/reference.asp?No=Ref-09946</a:t>
            </a:r>
            <a:r>
              <a:rPr lang="en-US" sz="1600" dirty="0">
                <a:latin typeface="Arial"/>
                <a:cs typeface="Times New Roman"/>
              </a:rPr>
              <a:t>. Copies of the form can be obtained by contacting the Department of Environmental Protection, 2600 Blair Stone Road, MS 3522, Tallahassee, Florida 32399-2400; at https://floridadep.gov/water/coastal-construction-control-line/content/coastal-construction-control-line-cccl-forms or by telephoning (850)245-2094. The application shall contain the following specific information:</a:t>
            </a:r>
          </a:p>
          <a:p>
            <a:pPr lvl="1" fontAlgn="base" hangingPunct="0"/>
            <a:r>
              <a:rPr lang="en-US" sz="1600" dirty="0">
                <a:latin typeface="Arial"/>
                <a:cs typeface="Times New Roman"/>
              </a:rPr>
              <a:t>(k) For rigid coastal structures, </a:t>
            </a:r>
            <a:r>
              <a:rPr lang="en-US" sz="1600" u="sng" dirty="0">
                <a:latin typeface="Arial"/>
                <a:cs typeface="Times New Roman"/>
              </a:rPr>
              <a:t>engineering calculations for design anticipated wave runup, overtopping, erosion, scour, and anticipated loads of the design storm event</a:t>
            </a:r>
            <a:r>
              <a:rPr lang="en-US" sz="1600" dirty="0">
                <a:latin typeface="Arial"/>
                <a:cs typeface="Times New Roman"/>
              </a:rPr>
              <a:t>, a dimensioned site plan and detailed final construction plans and specifications for all proposed structures or excavation. These documents shall be signed and sealed by an engineer licensed in the State of Florida and shall bear the certification specified in paragraph 62B-33.0051(2)(c), F.A.C., and the site plan shall include all information required in subsection 62B-33.0081(1), F.A.C.</a:t>
            </a:r>
          </a:p>
          <a:p>
            <a:pPr lvl="1" fontAlgn="base" hangingPunct="0"/>
            <a:endParaRPr lang="en-US" sz="1600" dirty="0">
              <a:latin typeface="Arial"/>
              <a:cs typeface="Times New Roman" panose="02020603050405020304" pitchFamily="18" charset="0"/>
            </a:endParaRPr>
          </a:p>
          <a:p>
            <a:pPr lvl="1" fontAlgn="base" hangingPunct="0"/>
            <a:r>
              <a:rPr lang="en-US" sz="1600" dirty="0">
                <a:latin typeface="Arial"/>
                <a:cs typeface="Times New Roman"/>
              </a:rPr>
              <a:t>(8) As an alternative to the above procedure, the Department issues field permits for certain minor structures and activities if the Department determines the activity has minor impacts. The field permit form that, is entitled “Field Permit Pursuant to Section 161.053 or 161.052, F.S.,” DEP Form 73-122 (Revised </a:t>
            </a:r>
            <a:r>
              <a:rPr lang="en-US" sz="1600" strike="sngStrike" dirty="0">
                <a:latin typeface="Arial"/>
                <a:cs typeface="Times New Roman"/>
              </a:rPr>
              <a:t>3/05</a:t>
            </a:r>
            <a:r>
              <a:rPr lang="en-US" sz="1600" u="sng" dirty="0">
                <a:latin typeface="Arial"/>
                <a:cs typeface="Times New Roman"/>
              </a:rPr>
              <a:t>XX XX</a:t>
            </a:r>
            <a:r>
              <a:rPr lang="en-US" sz="1600" dirty="0">
                <a:latin typeface="Arial"/>
                <a:cs typeface="Times New Roman"/>
              </a:rPr>
              <a:t>), is hereby adopted and incorporated by reference. </a:t>
            </a:r>
            <a:r>
              <a:rPr lang="en-US" sz="1600" strike="sngStrike" dirty="0">
                <a:latin typeface="Arial"/>
                <a:cs typeface="Times New Roman"/>
              </a:rPr>
              <a:t>A copy of the form can be obtained by contacting the Department of Environmental Protection, 2600 Blair Stone Road, MS 3522, Tallahassee, Florida 32399-2400, at https://floridadep.gov/water/coastal-construction-control-line/content/coastal-construction-control-line-cccl-forms or by telephoning (850)245-2094.</a:t>
            </a:r>
            <a:endParaRPr lang="en-US" sz="1600" dirty="0">
              <a:latin typeface="Arial"/>
              <a:cs typeface="Times New Roman"/>
            </a:endParaRPr>
          </a:p>
          <a:p>
            <a:pPr lvl="1" fontAlgn="base" hangingPunct="0"/>
            <a:endParaRPr lang="en-US"/>
          </a:p>
          <a:p>
            <a:pPr marL="800100" lvl="1" indent="-342900" fontAlgn="base" hangingPunct="0">
              <a:buAutoNum type="arabicParenBoth"/>
            </a:pPr>
            <a:endParaRPr lang="en-US"/>
          </a:p>
          <a:p>
            <a:pPr fontAlgn="base" hangingPunct="0"/>
            <a:endParaRPr lang="en-US" u="sng"/>
          </a:p>
        </p:txBody>
      </p:sp>
      <p:sp>
        <p:nvSpPr>
          <p:cNvPr id="4" name="TextBox 3">
            <a:extLst>
              <a:ext uri="{FF2B5EF4-FFF2-40B4-BE49-F238E27FC236}">
                <a16:creationId xmlns:a16="http://schemas.microsoft.com/office/drawing/2014/main" id="{AF4CCE42-B978-2400-41DB-C0F75272E7A8}"/>
              </a:ext>
            </a:extLst>
          </p:cNvPr>
          <p:cNvSpPr txBox="1"/>
          <p:nvPr/>
        </p:nvSpPr>
        <p:spPr>
          <a:xfrm>
            <a:off x="1642786" y="-4482"/>
            <a:ext cx="5051611" cy="63094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500" b="1" dirty="0">
                <a:solidFill>
                  <a:schemeClr val="bg1"/>
                </a:solidFill>
                <a:latin typeface="Arial"/>
                <a:ea typeface="Verdana"/>
                <a:cs typeface="Arial"/>
              </a:rPr>
              <a:t>62B-33.008, F.A.C.</a:t>
            </a:r>
          </a:p>
        </p:txBody>
      </p:sp>
      <p:sp>
        <p:nvSpPr>
          <p:cNvPr id="7" name="TextBox 6">
            <a:extLst>
              <a:ext uri="{FF2B5EF4-FFF2-40B4-BE49-F238E27FC236}">
                <a16:creationId xmlns:a16="http://schemas.microsoft.com/office/drawing/2014/main" id="{A5B89BED-777B-9DD2-70C5-31EC54902466}"/>
              </a:ext>
            </a:extLst>
          </p:cNvPr>
          <p:cNvSpPr txBox="1"/>
          <p:nvPr/>
        </p:nvSpPr>
        <p:spPr>
          <a:xfrm>
            <a:off x="1642783" y="432549"/>
            <a:ext cx="10564904" cy="8617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500" b="1" dirty="0">
                <a:solidFill>
                  <a:srgbClr val="C8EAFB"/>
                </a:solidFill>
                <a:latin typeface="Arial"/>
                <a:ea typeface="Verdana"/>
                <a:cs typeface="Arial"/>
              </a:rPr>
              <a:t>APPLICATION REQUIREMENTS AND PROCEDURES FOR AREAWIDE AND INDIVIDUAL PERMITS</a:t>
            </a:r>
          </a:p>
        </p:txBody>
      </p:sp>
    </p:spTree>
    <p:extLst>
      <p:ext uri="{BB962C8B-B14F-4D97-AF65-F5344CB8AC3E}">
        <p14:creationId xmlns:p14="http://schemas.microsoft.com/office/powerpoint/2010/main" val="464849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9DB91C-0233-C134-505C-8FF6A27791BC}"/>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26473BF9-4AD7-06C9-987E-21D0566D7981}"/>
              </a:ext>
            </a:extLst>
          </p:cNvPr>
          <p:cNvSpPr txBox="1"/>
          <p:nvPr/>
        </p:nvSpPr>
        <p:spPr>
          <a:xfrm>
            <a:off x="1642786" y="-4482"/>
            <a:ext cx="5051611" cy="63094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500" b="1" dirty="0">
                <a:solidFill>
                  <a:schemeClr val="bg1"/>
                </a:solidFill>
                <a:latin typeface="Arial"/>
                <a:ea typeface="Verdana"/>
                <a:cs typeface="Arial"/>
              </a:rPr>
              <a:t>62B-33.0081, F.A.C.</a:t>
            </a:r>
          </a:p>
        </p:txBody>
      </p:sp>
      <p:sp>
        <p:nvSpPr>
          <p:cNvPr id="7" name="TextBox 6">
            <a:extLst>
              <a:ext uri="{FF2B5EF4-FFF2-40B4-BE49-F238E27FC236}">
                <a16:creationId xmlns:a16="http://schemas.microsoft.com/office/drawing/2014/main" id="{A54BE899-160A-5EF4-364D-29D2395781DF}"/>
              </a:ext>
            </a:extLst>
          </p:cNvPr>
          <p:cNvSpPr txBox="1"/>
          <p:nvPr/>
        </p:nvSpPr>
        <p:spPr>
          <a:xfrm>
            <a:off x="1642783" y="623049"/>
            <a:ext cx="10564904"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500" b="1" dirty="0">
                <a:solidFill>
                  <a:srgbClr val="C8EAFB"/>
                </a:solidFill>
                <a:latin typeface="Arial"/>
                <a:ea typeface="Verdana"/>
                <a:cs typeface="Arial"/>
              </a:rPr>
              <a:t>SURVEY REQUIREMENTS</a:t>
            </a:r>
          </a:p>
        </p:txBody>
      </p:sp>
      <p:sp>
        <p:nvSpPr>
          <p:cNvPr id="9" name="TextBox 8">
            <a:extLst>
              <a:ext uri="{FF2B5EF4-FFF2-40B4-BE49-F238E27FC236}">
                <a16:creationId xmlns:a16="http://schemas.microsoft.com/office/drawing/2014/main" id="{1839F072-2B7A-0DA3-B247-90F64FCC125D}"/>
              </a:ext>
            </a:extLst>
          </p:cNvPr>
          <p:cNvSpPr txBox="1"/>
          <p:nvPr/>
        </p:nvSpPr>
        <p:spPr>
          <a:xfrm>
            <a:off x="-5603" y="1532404"/>
            <a:ext cx="12096749"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1"/>
            <a:r>
              <a:rPr lang="en-US" sz="2000" dirty="0">
                <a:latin typeface="Arial"/>
                <a:cs typeface="Arial"/>
              </a:rPr>
              <a:t>(1) The certified survey of the subject property, which is required by paragraph 62B-33.008(1)(e), F.A.C., shall include the following information:</a:t>
            </a:r>
          </a:p>
          <a:p>
            <a:pPr lvl="1"/>
            <a:r>
              <a:rPr lang="en-US" sz="2000" dirty="0">
                <a:latin typeface="Arial"/>
                <a:cs typeface="Arial"/>
              </a:rPr>
              <a:t>(l) When the topographic contours of the subject property are uniform in nature in the shore-normal direction throughout the project area, show (1) a minimum of three transects, (2) one transect per lot line, and (3) one transect per 100 feet of shore-normal direction, with data points at 25-foot intervals and at one-foot or greater changes in elevation on each transect. In project areas that are irregular or not uniform in nature or where abnormal topographic entities exist in a dune system, provide sufficient transect data points and elevations to establish a </a:t>
            </a:r>
            <a:r>
              <a:rPr lang="en-US" sz="2000" strike="sngStrike" err="1">
                <a:latin typeface="Arial"/>
                <a:cs typeface="Arial"/>
              </a:rPr>
              <a:t>two</a:t>
            </a:r>
            <a:r>
              <a:rPr lang="en-US" sz="2000" u="sng" err="1">
                <a:latin typeface="Arial"/>
                <a:cs typeface="Arial"/>
              </a:rPr>
              <a:t>one</a:t>
            </a:r>
            <a:r>
              <a:rPr lang="en-US" sz="2000" dirty="0">
                <a:latin typeface="Arial"/>
                <a:cs typeface="Arial"/>
              </a:rPr>
              <a:t>-foot contour interval throughout the dune system.</a:t>
            </a:r>
            <a:endParaRPr lang="en-US" sz="2000" dirty="0"/>
          </a:p>
        </p:txBody>
      </p:sp>
    </p:spTree>
    <p:extLst>
      <p:ext uri="{BB962C8B-B14F-4D97-AF65-F5344CB8AC3E}">
        <p14:creationId xmlns:p14="http://schemas.microsoft.com/office/powerpoint/2010/main" val="7449827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4894B0-EDED-7A85-7903-356E6B4F89E5}"/>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3026F934-A236-970F-BF30-59BC76CD4A13}"/>
              </a:ext>
            </a:extLst>
          </p:cNvPr>
          <p:cNvSpPr txBox="1"/>
          <p:nvPr/>
        </p:nvSpPr>
        <p:spPr>
          <a:xfrm>
            <a:off x="92964" y="1432240"/>
            <a:ext cx="12006072" cy="4001095"/>
          </a:xfrm>
          <a:prstGeom prst="rect">
            <a:avLst/>
          </a:prstGeom>
          <a:noFill/>
        </p:spPr>
        <p:txBody>
          <a:bodyPr wrap="square" lIns="91440" tIns="45720" rIns="91440" bIns="45720" anchor="t">
            <a:spAutoFit/>
          </a:bodyPr>
          <a:lstStyle/>
          <a:p>
            <a:pPr fontAlgn="base" hangingPunct="0"/>
            <a:r>
              <a:rPr lang="en-US" sz="2000" dirty="0">
                <a:latin typeface="Arial"/>
                <a:cs typeface="Times New Roman"/>
              </a:rPr>
              <a:t>An electronic application (“Application for a Permit for Construction Seaward of the CCCL or 50-Foot Setback” – DEP Form 73-100), adopted and incorporated by reference in subsection 62B-33.008(1), F.A.C., must be submitted to the Department via email at CCCL@dep.state.fl.us, together with the appropriate fee listed in Rule 62B-33.0085, F.A.C., to obtain a CCCL permit. Information saved on an electronic storage device can be mailed to 2600 Blair Stone Road, MS 3522, Tallahassee, Florida 32399-2400. </a:t>
            </a:r>
            <a:r>
              <a:rPr lang="en-US" sz="2000" u="sng" dirty="0">
                <a:latin typeface="Arial"/>
                <a:cs typeface="Times New Roman"/>
              </a:rPr>
              <a:t>Unless otherwise specified herein, all files shall be in pdf format and shall not exceed 20 MBs in size per file submitted. </a:t>
            </a:r>
            <a:r>
              <a:rPr lang="en-US" sz="2000" dirty="0">
                <a:latin typeface="Arial"/>
                <a:cs typeface="Times New Roman"/>
              </a:rPr>
              <a:t> If the applicant provides a written statement that the electronic submittal requirements pose a substantial technical or financial hardship, the electronic submittal requirements may be waived, and the documents may be submitted to the above address. When submitting the electronic information, the applicant shall use the following standards:</a:t>
            </a:r>
          </a:p>
          <a:p>
            <a:pPr lvl="1" fontAlgn="base" hangingPunct="0"/>
            <a:endParaRPr lang="en-US">
              <a:latin typeface="Times New Roman" panose="02020603050405020304" pitchFamily="18" charset="0"/>
              <a:cs typeface="Times New Roman" panose="02020603050405020304" pitchFamily="18" charset="0"/>
            </a:endParaRPr>
          </a:p>
          <a:p>
            <a:pPr marL="800100" lvl="1" indent="-342900" fontAlgn="base" hangingPunct="0">
              <a:buAutoNum type="arabicParenBoth"/>
            </a:pPr>
            <a:endParaRPr lang="en-US"/>
          </a:p>
          <a:p>
            <a:pPr fontAlgn="base" hangingPunct="0"/>
            <a:endParaRPr lang="en-US" u="sng"/>
          </a:p>
        </p:txBody>
      </p:sp>
      <p:sp>
        <p:nvSpPr>
          <p:cNvPr id="4" name="TextBox 3">
            <a:extLst>
              <a:ext uri="{FF2B5EF4-FFF2-40B4-BE49-F238E27FC236}">
                <a16:creationId xmlns:a16="http://schemas.microsoft.com/office/drawing/2014/main" id="{3A205F3B-0009-5E78-C2D4-6F3B6241AB50}"/>
              </a:ext>
            </a:extLst>
          </p:cNvPr>
          <p:cNvSpPr txBox="1"/>
          <p:nvPr/>
        </p:nvSpPr>
        <p:spPr>
          <a:xfrm>
            <a:off x="1766051" y="-4482"/>
            <a:ext cx="5051611" cy="63094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500" b="1" dirty="0">
                <a:solidFill>
                  <a:schemeClr val="bg1"/>
                </a:solidFill>
                <a:latin typeface="Arial"/>
                <a:ea typeface="Verdana"/>
                <a:cs typeface="Arial"/>
              </a:rPr>
              <a:t>62B-33.0086, F.A.C.</a:t>
            </a:r>
          </a:p>
        </p:txBody>
      </p:sp>
      <p:sp>
        <p:nvSpPr>
          <p:cNvPr id="7" name="TextBox 6">
            <a:extLst>
              <a:ext uri="{FF2B5EF4-FFF2-40B4-BE49-F238E27FC236}">
                <a16:creationId xmlns:a16="http://schemas.microsoft.com/office/drawing/2014/main" id="{150E36D9-3C13-2E9E-8CFD-CFB304573007}"/>
              </a:ext>
            </a:extLst>
          </p:cNvPr>
          <p:cNvSpPr txBox="1"/>
          <p:nvPr/>
        </p:nvSpPr>
        <p:spPr>
          <a:xfrm>
            <a:off x="1766048" y="623049"/>
            <a:ext cx="10564904"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500" b="1" dirty="0">
                <a:solidFill>
                  <a:srgbClr val="C8EAFB"/>
                </a:solidFill>
                <a:latin typeface="Arial"/>
                <a:ea typeface="Verdana"/>
                <a:cs typeface="Arial"/>
              </a:rPr>
              <a:t>ELECTRONIC SUBMITTALS</a:t>
            </a:r>
          </a:p>
        </p:txBody>
      </p:sp>
    </p:spTree>
    <p:extLst>
      <p:ext uri="{BB962C8B-B14F-4D97-AF65-F5344CB8AC3E}">
        <p14:creationId xmlns:p14="http://schemas.microsoft.com/office/powerpoint/2010/main" val="37785356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 name="Picture 12" descr="A sandy beach next to the ocean">
            <a:extLst>
              <a:ext uri="{FF2B5EF4-FFF2-40B4-BE49-F238E27FC236}">
                <a16:creationId xmlns:a16="http://schemas.microsoft.com/office/drawing/2014/main" id="{CBAF83D8-F29B-4F66-A5B9-C09643FAB2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2" name="Group 1">
            <a:extLst>
              <a:ext uri="{FF2B5EF4-FFF2-40B4-BE49-F238E27FC236}">
                <a16:creationId xmlns:a16="http://schemas.microsoft.com/office/drawing/2014/main" id="{EFAD8294-54E0-6C4A-A4DA-5FD558AA258E}"/>
              </a:ext>
              <a:ext uri="{C183D7F6-B498-43B3-948B-1728B52AA6E4}">
                <adec:decorative xmlns:adec="http://schemas.microsoft.com/office/drawing/2017/decorative" val="1"/>
              </a:ext>
            </a:extLst>
          </p:cNvPr>
          <p:cNvGrpSpPr/>
          <p:nvPr/>
        </p:nvGrpSpPr>
        <p:grpSpPr>
          <a:xfrm>
            <a:off x="1931533" y="1481446"/>
            <a:ext cx="8328935" cy="3895108"/>
            <a:chOff x="1755569" y="1888178"/>
            <a:chExt cx="8328935" cy="3895108"/>
          </a:xfrm>
        </p:grpSpPr>
        <p:sp>
          <p:nvSpPr>
            <p:cNvPr id="7" name="Rectangle 6">
              <a:extLst>
                <a:ext uri="{FF2B5EF4-FFF2-40B4-BE49-F238E27FC236}">
                  <a16:creationId xmlns:a16="http://schemas.microsoft.com/office/drawing/2014/main" id="{65072387-9470-DA47-AF3A-570BDC75D3C4}"/>
                </a:ext>
              </a:extLst>
            </p:cNvPr>
            <p:cNvSpPr/>
            <p:nvPr/>
          </p:nvSpPr>
          <p:spPr>
            <a:xfrm>
              <a:off x="1755569" y="1888178"/>
              <a:ext cx="8328935" cy="3895108"/>
            </a:xfrm>
            <a:prstGeom prst="rect">
              <a:avLst/>
            </a:prstGeom>
            <a:solidFill>
              <a:schemeClr val="accent6">
                <a:lumMod val="50000"/>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331A7523-D528-7547-8E87-8DC1C815F909}"/>
                </a:ext>
              </a:extLst>
            </p:cNvPr>
            <p:cNvGrpSpPr/>
            <p:nvPr/>
          </p:nvGrpSpPr>
          <p:grpSpPr>
            <a:xfrm>
              <a:off x="2004764" y="2518316"/>
              <a:ext cx="7830545" cy="2823618"/>
              <a:chOff x="1136821" y="2663644"/>
              <a:chExt cx="7830545" cy="2823618"/>
            </a:xfrm>
          </p:grpSpPr>
          <p:grpSp>
            <p:nvGrpSpPr>
              <p:cNvPr id="9" name="Group 8">
                <a:extLst>
                  <a:ext uri="{FF2B5EF4-FFF2-40B4-BE49-F238E27FC236}">
                    <a16:creationId xmlns:a16="http://schemas.microsoft.com/office/drawing/2014/main" id="{CF482474-7996-9E40-98BD-C79F83FFFFC4}"/>
                  </a:ext>
                </a:extLst>
              </p:cNvPr>
              <p:cNvGrpSpPr/>
              <p:nvPr/>
            </p:nvGrpSpPr>
            <p:grpSpPr>
              <a:xfrm>
                <a:off x="3348314" y="2663644"/>
                <a:ext cx="5619052" cy="2823618"/>
                <a:chOff x="4972381" y="1444174"/>
                <a:chExt cx="3193834" cy="2309031"/>
              </a:xfrm>
            </p:grpSpPr>
            <p:sp>
              <p:nvSpPr>
                <p:cNvPr id="11" name="TextBox 10">
                  <a:extLst>
                    <a:ext uri="{FF2B5EF4-FFF2-40B4-BE49-F238E27FC236}">
                      <a16:creationId xmlns:a16="http://schemas.microsoft.com/office/drawing/2014/main" id="{B1DB169D-2475-3642-824C-13E842041D07}"/>
                    </a:ext>
                  </a:extLst>
                </p:cNvPr>
                <p:cNvSpPr txBox="1"/>
                <p:nvPr/>
              </p:nvSpPr>
              <p:spPr>
                <a:xfrm>
                  <a:off x="5424443" y="1444174"/>
                  <a:ext cx="2315398" cy="547417"/>
                </a:xfrm>
                <a:prstGeom prst="rect">
                  <a:avLst/>
                </a:prstGeom>
                <a:noFill/>
              </p:spPr>
              <p:txBody>
                <a:bodyPr wrap="square" lIns="91440" tIns="45720" rIns="91440" bIns="45720" rtlCol="0" anchor="t">
                  <a:spAutoFit/>
                </a:bodyPr>
                <a:lstStyle/>
                <a:p>
                  <a:pPr algn="ctr">
                    <a:lnSpc>
                      <a:spcPct val="81300"/>
                    </a:lnSpc>
                  </a:pPr>
                  <a:r>
                    <a:rPr lang="en-US" sz="4500" b="1">
                      <a:solidFill>
                        <a:schemeClr val="bg1"/>
                      </a:solidFill>
                      <a:latin typeface="Arial" panose="020B0604020202020204" pitchFamily="34" charset="0"/>
                      <a:ea typeface="Verdana" panose="020B0604030504040204" pitchFamily="34" charset="0"/>
                      <a:cs typeface="Arial" panose="020B0604020202020204" pitchFamily="34" charset="0"/>
                    </a:rPr>
                    <a:t>THANK YOU</a:t>
                  </a:r>
                  <a:endParaRPr lang="en-US"/>
                </a:p>
              </p:txBody>
            </p:sp>
            <p:sp>
              <p:nvSpPr>
                <p:cNvPr id="12" name="TextBox 11">
                  <a:extLst>
                    <a:ext uri="{FF2B5EF4-FFF2-40B4-BE49-F238E27FC236}">
                      <a16:creationId xmlns:a16="http://schemas.microsoft.com/office/drawing/2014/main" id="{A80C45ED-A6DD-F64D-9328-ECBAB298B1E0}"/>
                    </a:ext>
                  </a:extLst>
                </p:cNvPr>
                <p:cNvSpPr txBox="1"/>
                <p:nvPr/>
              </p:nvSpPr>
              <p:spPr>
                <a:xfrm>
                  <a:off x="4972381" y="2066907"/>
                  <a:ext cx="3193834" cy="1686298"/>
                </a:xfrm>
                <a:prstGeom prst="rect">
                  <a:avLst/>
                </a:prstGeom>
                <a:noFill/>
              </p:spPr>
              <p:txBody>
                <a:bodyPr wrap="square" lIns="91440" tIns="45720" rIns="91440" bIns="45720" rtlCol="0" anchor="t">
                  <a:spAutoFit/>
                </a:bodyPr>
                <a:lstStyle/>
                <a:p>
                  <a:pPr algn="ctr"/>
                  <a:r>
                    <a:rPr lang="en-US" sz="2000" b="1">
                      <a:solidFill>
                        <a:schemeClr val="bg1">
                          <a:lumMod val="95000"/>
                        </a:schemeClr>
                      </a:solidFill>
                      <a:latin typeface="Arial"/>
                      <a:cs typeface="Arial"/>
                    </a:rPr>
                    <a:t>Doug Aarons</a:t>
                  </a:r>
                  <a:endParaRPr lang="en-US">
                    <a:solidFill>
                      <a:schemeClr val="bg1">
                        <a:lumMod val="95000"/>
                      </a:schemeClr>
                    </a:solidFill>
                    <a:latin typeface="Arial" panose="020B0604020202020204" pitchFamily="34" charset="0"/>
                    <a:cs typeface="Arial" panose="020B0604020202020204" pitchFamily="34" charset="0"/>
                  </a:endParaRPr>
                </a:p>
                <a:p>
                  <a:pPr algn="ctr"/>
                  <a:r>
                    <a:rPr lang="en-US">
                      <a:solidFill>
                        <a:schemeClr val="bg1">
                          <a:lumMod val="95000"/>
                        </a:schemeClr>
                      </a:solidFill>
                      <a:latin typeface="Arial"/>
                      <a:cs typeface="Arial"/>
                    </a:rPr>
                    <a:t>Office of Resilience and Coastal Protection</a:t>
                  </a:r>
                </a:p>
                <a:p>
                  <a:pPr algn="ctr"/>
                  <a:r>
                    <a:rPr lang="en-US">
                      <a:solidFill>
                        <a:schemeClr val="bg1">
                          <a:lumMod val="95000"/>
                        </a:schemeClr>
                      </a:solidFill>
                      <a:latin typeface="Arial" panose="020B0604020202020204" pitchFamily="34" charset="0"/>
                      <a:cs typeface="Arial" panose="020B0604020202020204" pitchFamily="34" charset="0"/>
                    </a:rPr>
                    <a:t>Florida Department of Environmental Protection</a:t>
                  </a:r>
                </a:p>
                <a:p>
                  <a:pPr algn="ctr"/>
                  <a:endParaRPr lang="en-US">
                    <a:solidFill>
                      <a:schemeClr val="bg1">
                        <a:lumMod val="95000"/>
                      </a:schemeClr>
                    </a:solidFill>
                    <a:latin typeface="Arial" panose="020B0604020202020204" pitchFamily="34" charset="0"/>
                    <a:cs typeface="Arial" panose="020B0604020202020204" pitchFamily="34" charset="0"/>
                  </a:endParaRPr>
                </a:p>
                <a:p>
                  <a:pPr algn="ctr"/>
                  <a:r>
                    <a:rPr lang="en-US">
                      <a:solidFill>
                        <a:schemeClr val="bg1">
                          <a:lumMod val="95000"/>
                        </a:schemeClr>
                      </a:solidFill>
                      <a:latin typeface="Arial"/>
                      <a:cs typeface="Arial"/>
                    </a:rPr>
                    <a:t>850-245-7672</a:t>
                  </a:r>
                </a:p>
                <a:p>
                  <a:pPr algn="ctr"/>
                  <a:r>
                    <a:rPr lang="en-US">
                      <a:solidFill>
                        <a:schemeClr val="bg1">
                          <a:lumMod val="95000"/>
                        </a:schemeClr>
                      </a:solidFill>
                      <a:latin typeface="Arial" panose="020B0604020202020204" pitchFamily="34" charset="0"/>
                      <a:cs typeface="Arial" panose="020B0604020202020204" pitchFamily="34" charset="0"/>
                    </a:rPr>
                    <a:t>Douglas.Aarons@FloridaDEP.gov </a:t>
                  </a:r>
                </a:p>
                <a:p>
                  <a:pPr algn="ctr"/>
                  <a:endParaRPr lang="en-US"/>
                </a:p>
              </p:txBody>
            </p:sp>
          </p:grpSp>
          <p:pic>
            <p:nvPicPr>
              <p:cNvPr id="10" name="Picture 9" descr="Florida Department of Environmental Protection Logo">
                <a:extLst>
                  <a:ext uri="{FF2B5EF4-FFF2-40B4-BE49-F238E27FC236}">
                    <a16:creationId xmlns:a16="http://schemas.microsoft.com/office/drawing/2014/main" id="{E3162F9E-12DC-1D42-983F-5C41312E0474}"/>
                  </a:ext>
                </a:extLst>
              </p:cNvPr>
              <p:cNvPicPr>
                <a:picLocks noChangeAspect="1"/>
              </p:cNvPicPr>
              <p:nvPr/>
            </p:nvPicPr>
            <p:blipFill>
              <a:blip r:embed="rId4"/>
              <a:stretch>
                <a:fillRect/>
              </a:stretch>
            </p:blipFill>
            <p:spPr>
              <a:xfrm>
                <a:off x="1136821" y="2663644"/>
                <a:ext cx="2316129" cy="2316129"/>
              </a:xfrm>
              <a:prstGeom prst="rect">
                <a:avLst/>
              </a:prstGeom>
            </p:spPr>
          </p:pic>
        </p:grpSp>
      </p:grpSp>
    </p:spTree>
    <p:extLst>
      <p:ext uri="{BB962C8B-B14F-4D97-AF65-F5344CB8AC3E}">
        <p14:creationId xmlns:p14="http://schemas.microsoft.com/office/powerpoint/2010/main" val="28795641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449B4AC-CD35-EF8D-9377-6C633FD3833A}"/>
              </a:ext>
            </a:extLst>
          </p:cNvPr>
          <p:cNvSpPr txBox="1"/>
          <p:nvPr/>
        </p:nvSpPr>
        <p:spPr>
          <a:xfrm>
            <a:off x="596766" y="1607418"/>
            <a:ext cx="11280808" cy="4708981"/>
          </a:xfrm>
          <a:prstGeom prst="rect">
            <a:avLst/>
          </a:prstGeom>
          <a:noFill/>
        </p:spPr>
        <p:txBody>
          <a:bodyPr wrap="square" lIns="91440" tIns="45720" rIns="91440" bIns="45720" rtlCol="0" anchor="t">
            <a:spAutoFit/>
          </a:bodyPr>
          <a:lstStyle/>
          <a:p>
            <a:pPr fontAlgn="base" hangingPunct="0"/>
            <a:r>
              <a:rPr lang="en-US" dirty="0">
                <a:latin typeface="Times New Roman"/>
                <a:cs typeface="Times New Roman"/>
              </a:rPr>
              <a:t>(</a:t>
            </a:r>
            <a:r>
              <a:rPr lang="en-US" sz="2000" dirty="0">
                <a:latin typeface="Arial"/>
                <a:cs typeface="Times New Roman"/>
              </a:rPr>
              <a:t>3) “Armoring” is a manmade structure designed to either prevent erosion of the upland property or protect structures from the effects of coastal wave and current action and</a:t>
            </a:r>
            <a:r>
              <a:rPr lang="en-US" sz="2000" u="sng" dirty="0">
                <a:latin typeface="Arial"/>
                <a:cs typeface="Times New Roman"/>
              </a:rPr>
              <a:t> anticipated relative sea level rise</a:t>
            </a:r>
            <a:r>
              <a:rPr lang="en-US" sz="2000" dirty="0">
                <a:latin typeface="Arial"/>
                <a:cs typeface="Times New Roman"/>
              </a:rPr>
              <a:t>. Armoring includes certain rigid coastal structures such as geotextile bags or tubes, seawalls, revetments, bulkheads, retaining walls, or similar structures but does not include jetties, groins, or other construction whose purpose is to add sand to the beach and dune system, alter the natural coastal currents, or stabilize inlet shorelines.</a:t>
            </a:r>
          </a:p>
          <a:p>
            <a:endParaRPr lang="en-US" sz="2000" dirty="0">
              <a:latin typeface="Arial"/>
              <a:cs typeface="Times New Roman"/>
            </a:endParaRPr>
          </a:p>
          <a:p>
            <a:pPr fontAlgn="base" hangingPunct="0"/>
            <a:r>
              <a:rPr lang="en-US" sz="2000" u="sng" dirty="0">
                <a:latin typeface="Arial"/>
                <a:cs typeface="Times New Roman"/>
              </a:rPr>
              <a:t>(4) “Armoring Replacement” is the complete replacement, within the same footprint or immediately seaward, of existing armoring that has deteriorated, has exceeded its design service life or has been significantly damaged, with new armoring of similar design</a:t>
            </a:r>
            <a:r>
              <a:rPr lang="en-US" sz="2000" dirty="0">
                <a:latin typeface="Arial"/>
                <a:cs typeface="Times New Roman"/>
              </a:rPr>
              <a:t>.</a:t>
            </a:r>
          </a:p>
          <a:p>
            <a:endParaRPr lang="en-US" sz="2000" dirty="0">
              <a:latin typeface="Arial"/>
              <a:cs typeface="Times New Roman"/>
            </a:endParaRPr>
          </a:p>
          <a:p>
            <a:pPr fontAlgn="base" hangingPunct="0"/>
            <a:r>
              <a:rPr lang="en-US" sz="2000" dirty="0">
                <a:latin typeface="Arial"/>
                <a:cs typeface="Times New Roman"/>
              </a:rPr>
              <a:t>(</a:t>
            </a:r>
            <a:r>
              <a:rPr lang="en-US" sz="2000" u="sng" dirty="0">
                <a:latin typeface="Arial"/>
                <a:cs typeface="Times New Roman"/>
              </a:rPr>
              <a:t>5) “Armoring Upgrade” is an improvement to existing functional and intact armoring that prevents further erosion of the upland property or further protects structures from the effects of coastal wave and current action, and anticipated relative sea level rise.  Examples may include addition or extension of return walls, and increasing the cap elevation of the existing armoring.</a:t>
            </a:r>
            <a:endParaRPr lang="en-US" sz="2000" dirty="0">
              <a:latin typeface="Arial"/>
              <a:cs typeface="Times New Roman"/>
            </a:endParaRPr>
          </a:p>
        </p:txBody>
      </p:sp>
      <p:sp>
        <p:nvSpPr>
          <p:cNvPr id="5" name="TextBox 4">
            <a:extLst>
              <a:ext uri="{FF2B5EF4-FFF2-40B4-BE49-F238E27FC236}">
                <a16:creationId xmlns:a16="http://schemas.microsoft.com/office/drawing/2014/main" id="{3E35680E-3160-665B-9750-DC3D8C801C89}"/>
              </a:ext>
            </a:extLst>
          </p:cNvPr>
          <p:cNvSpPr txBox="1"/>
          <p:nvPr/>
        </p:nvSpPr>
        <p:spPr>
          <a:xfrm>
            <a:off x="1810872" y="118783"/>
            <a:ext cx="5051611" cy="63094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500" b="1" dirty="0">
                <a:solidFill>
                  <a:schemeClr val="bg1"/>
                </a:solidFill>
                <a:latin typeface="Arial"/>
                <a:ea typeface="Verdana"/>
                <a:cs typeface="Arial"/>
              </a:rPr>
              <a:t>62B-33.002, F.A.C.</a:t>
            </a:r>
          </a:p>
        </p:txBody>
      </p:sp>
      <p:sp>
        <p:nvSpPr>
          <p:cNvPr id="6" name="TextBox 5">
            <a:extLst>
              <a:ext uri="{FF2B5EF4-FFF2-40B4-BE49-F238E27FC236}">
                <a16:creationId xmlns:a16="http://schemas.microsoft.com/office/drawing/2014/main" id="{3D57EE8D-EFB0-7700-1CDA-E1F9E5A91C39}"/>
              </a:ext>
            </a:extLst>
          </p:cNvPr>
          <p:cNvSpPr txBox="1"/>
          <p:nvPr/>
        </p:nvSpPr>
        <p:spPr>
          <a:xfrm>
            <a:off x="1810871" y="746312"/>
            <a:ext cx="7483288"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500" b="1" dirty="0">
                <a:solidFill>
                  <a:srgbClr val="C8EAFB"/>
                </a:solidFill>
                <a:latin typeface="Arial"/>
                <a:ea typeface="Verdana"/>
                <a:cs typeface="Arial"/>
              </a:rPr>
              <a:t>DEFINITIONS</a:t>
            </a:r>
          </a:p>
        </p:txBody>
      </p:sp>
    </p:spTree>
    <p:extLst>
      <p:ext uri="{BB962C8B-B14F-4D97-AF65-F5344CB8AC3E}">
        <p14:creationId xmlns:p14="http://schemas.microsoft.com/office/powerpoint/2010/main" val="31997983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A5D525-0D45-B7A0-44CF-99FC0512068D}"/>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C1F876D7-EA90-F705-3AB9-75E8DE57FCE8}"/>
              </a:ext>
            </a:extLst>
          </p:cNvPr>
          <p:cNvSpPr txBox="1"/>
          <p:nvPr/>
        </p:nvSpPr>
        <p:spPr>
          <a:xfrm>
            <a:off x="596766" y="1607418"/>
            <a:ext cx="11280808" cy="5078313"/>
          </a:xfrm>
          <a:prstGeom prst="rect">
            <a:avLst/>
          </a:prstGeom>
          <a:noFill/>
        </p:spPr>
        <p:txBody>
          <a:bodyPr wrap="square" lIns="91440" tIns="45720" rIns="91440" bIns="45720" rtlCol="0" anchor="t">
            <a:spAutoFit/>
          </a:bodyPr>
          <a:lstStyle/>
          <a:p>
            <a:pPr fontAlgn="base" hangingPunct="0"/>
            <a:r>
              <a:rPr lang="en-US" dirty="0">
                <a:latin typeface="Arial"/>
                <a:cs typeface="Times New Roman"/>
              </a:rPr>
              <a:t>(</a:t>
            </a:r>
            <a:r>
              <a:rPr lang="en-US" strike="sngStrike" dirty="0">
                <a:latin typeface="Arial"/>
                <a:cs typeface="Times New Roman"/>
              </a:rPr>
              <a:t>16</a:t>
            </a:r>
            <a:r>
              <a:rPr lang="en-US" u="sng" dirty="0">
                <a:latin typeface="Arial"/>
                <a:cs typeface="Times New Roman"/>
              </a:rPr>
              <a:t>18</a:t>
            </a:r>
            <a:r>
              <a:rPr lang="en-US" dirty="0">
                <a:latin typeface="Arial"/>
                <a:cs typeface="Times New Roman"/>
              </a:rPr>
              <a:t>) “Expendable Structure” means a structure that is subject to use or consumption, suitable for sacrifice, </a:t>
            </a:r>
            <a:r>
              <a:rPr lang="en-US" strike="sngStrike" dirty="0">
                <a:latin typeface="Arial"/>
                <a:cs typeface="Times New Roman"/>
              </a:rPr>
              <a:t>or</a:t>
            </a:r>
            <a:r>
              <a:rPr lang="en-US" dirty="0">
                <a:latin typeface="Arial"/>
                <a:cs typeface="Times New Roman"/>
              </a:rPr>
              <a:t> is not essential to preserve</a:t>
            </a:r>
            <a:r>
              <a:rPr lang="en-US" u="sng" dirty="0">
                <a:latin typeface="Arial"/>
                <a:cs typeface="Times New Roman"/>
              </a:rPr>
              <a:t>, or is not necessary for the occupation of a habitable structure</a:t>
            </a:r>
            <a:r>
              <a:rPr lang="en-US" dirty="0">
                <a:latin typeface="Arial"/>
                <a:cs typeface="Times New Roman"/>
              </a:rPr>
              <a:t>.</a:t>
            </a:r>
          </a:p>
          <a:p>
            <a:pPr fontAlgn="base" hangingPunct="0"/>
            <a:r>
              <a:rPr lang="en-US" dirty="0">
                <a:latin typeface="Arial"/>
                <a:cs typeface="Times New Roman"/>
              </a:rPr>
              <a:t>(</a:t>
            </a:r>
            <a:r>
              <a:rPr lang="en-US" strike="sngStrike" dirty="0">
                <a:latin typeface="Arial"/>
                <a:cs typeface="Times New Roman"/>
              </a:rPr>
              <a:t>17</a:t>
            </a:r>
            <a:r>
              <a:rPr lang="en-US" u="sng" dirty="0">
                <a:latin typeface="Arial"/>
                <a:cs typeface="Times New Roman"/>
              </a:rPr>
              <a:t>19</a:t>
            </a:r>
            <a:r>
              <a:rPr lang="en-US" dirty="0">
                <a:latin typeface="Arial"/>
                <a:cs typeface="Times New Roman"/>
              </a:rPr>
              <a:t>) “Fifty (50)-foot Setback” or “Setback Line” is the line of jurisdiction established pursuant to the provisions of Section 161.052, F.S., in which construction is prohibited within 50 feet of the line of mean high water at any riparian coastal location fronting the Gulf of </a:t>
            </a:r>
            <a:r>
              <a:rPr lang="en-US" u="sng" dirty="0">
                <a:latin typeface="Arial"/>
                <a:cs typeface="Times New Roman"/>
              </a:rPr>
              <a:t>America </a:t>
            </a:r>
            <a:r>
              <a:rPr lang="en-US" strike="sngStrike" dirty="0">
                <a:latin typeface="Arial"/>
                <a:cs typeface="Times New Roman"/>
              </a:rPr>
              <a:t>Mexico</a:t>
            </a:r>
            <a:r>
              <a:rPr lang="en-US" dirty="0">
                <a:latin typeface="Arial"/>
                <a:cs typeface="Times New Roman"/>
              </a:rPr>
              <a:t> or the Atlantic coast shoreline.</a:t>
            </a:r>
          </a:p>
          <a:p>
            <a:pPr fontAlgn="base" hangingPunct="0"/>
            <a:endParaRPr lang="en-US" dirty="0">
              <a:latin typeface="Arial"/>
              <a:cs typeface="Times New Roman" panose="02020603050405020304" pitchFamily="18" charset="0"/>
            </a:endParaRPr>
          </a:p>
          <a:p>
            <a:pPr fontAlgn="base" hangingPunct="0"/>
            <a:r>
              <a:rPr lang="en-US" dirty="0">
                <a:latin typeface="Arial"/>
                <a:cs typeface="Times New Roman"/>
              </a:rPr>
              <a:t>(</a:t>
            </a:r>
            <a:r>
              <a:rPr lang="en-US" strike="sngStrike" dirty="0">
                <a:latin typeface="Arial"/>
                <a:cs typeface="Times New Roman"/>
              </a:rPr>
              <a:t>27</a:t>
            </a:r>
            <a:r>
              <a:rPr lang="en-US" u="sng" dirty="0">
                <a:latin typeface="Arial"/>
                <a:cs typeface="Times New Roman"/>
              </a:rPr>
              <a:t>29</a:t>
            </a:r>
            <a:r>
              <a:rPr lang="en-US" dirty="0">
                <a:latin typeface="Arial"/>
                <a:cs typeface="Times New Roman"/>
              </a:rPr>
              <a:t>) “Major Reconstruction” is the complete or partial replacement or rebuilding</a:t>
            </a:r>
            <a:r>
              <a:rPr lang="en-US" u="sng" dirty="0">
                <a:latin typeface="Arial"/>
                <a:cs typeface="Times New Roman"/>
              </a:rPr>
              <a:t>, within the same footprint while taking relative sea level rise into account,</a:t>
            </a:r>
            <a:r>
              <a:rPr lang="en-US" dirty="0">
                <a:latin typeface="Arial"/>
                <a:cs typeface="Times New Roman"/>
              </a:rPr>
              <a:t> to its original level of protection, of a significant portion of an existing armoring structure which has failed or deteriorated </a:t>
            </a:r>
            <a:r>
              <a:rPr lang="en-US" u="sng" dirty="0">
                <a:latin typeface="Arial"/>
                <a:cs typeface="Times New Roman"/>
              </a:rPr>
              <a:t>or exceeded its service life.</a:t>
            </a:r>
            <a:endParaRPr lang="en-US" dirty="0">
              <a:latin typeface="Arial"/>
              <a:cs typeface="Times New Roman"/>
            </a:endParaRPr>
          </a:p>
          <a:p>
            <a:pPr fontAlgn="base" hangingPunct="0"/>
            <a:endParaRPr lang="en-US" dirty="0">
              <a:latin typeface="Arial"/>
              <a:cs typeface="Times New Roman" panose="02020603050405020304" pitchFamily="18" charset="0"/>
            </a:endParaRPr>
          </a:p>
          <a:p>
            <a:pPr fontAlgn="base" hangingPunct="0"/>
            <a:r>
              <a:rPr lang="en-US" dirty="0">
                <a:latin typeface="Arial"/>
                <a:cs typeface="Times New Roman"/>
              </a:rPr>
              <a:t>(</a:t>
            </a:r>
            <a:r>
              <a:rPr lang="en-US" strike="sngStrike" dirty="0">
                <a:latin typeface="Arial"/>
                <a:cs typeface="Times New Roman"/>
              </a:rPr>
              <a:t>29</a:t>
            </a:r>
            <a:r>
              <a:rPr lang="en-US" u="sng" dirty="0">
                <a:latin typeface="Arial"/>
                <a:cs typeface="Times New Roman"/>
              </a:rPr>
              <a:t>31</a:t>
            </a:r>
            <a:r>
              <a:rPr lang="en-US" dirty="0">
                <a:latin typeface="Arial"/>
                <a:cs typeface="Times New Roman"/>
              </a:rPr>
              <a:t>) “Marine Turtle Nesting Habitat” is all sandy beaches adjoining the waters of the Atlantic Ocean, the Gulf of </a:t>
            </a:r>
            <a:r>
              <a:rPr lang="en-US" u="sng" err="1">
                <a:latin typeface="Arial"/>
                <a:cs typeface="Times New Roman"/>
              </a:rPr>
              <a:t>America</a:t>
            </a:r>
            <a:r>
              <a:rPr lang="en-US" strike="sngStrike" err="1">
                <a:latin typeface="Arial"/>
                <a:cs typeface="Times New Roman"/>
              </a:rPr>
              <a:t>Mexico</a:t>
            </a:r>
            <a:r>
              <a:rPr lang="en-US" dirty="0">
                <a:latin typeface="Arial"/>
                <a:cs typeface="Times New Roman"/>
              </a:rPr>
              <a:t>, and the Straits of Florida in all coastal counties and all inlet shorelines of those beaches. Nesting habitat includes all sandy beach and unvegetated or sparsely vegetated dunes immediately adjacent to the sandy beach and accessible to nesting female turtles.</a:t>
            </a:r>
          </a:p>
          <a:p>
            <a:pPr fontAlgn="base" hangingPunct="0"/>
            <a:r>
              <a:rPr lang="en-US" u="sng" dirty="0">
                <a:latin typeface="Arial"/>
                <a:cs typeface="Times New Roman"/>
              </a:rPr>
              <a:t>(49) “Relative Sea Level Rise” is defined as sea level rise measured by professionally accepted and approved tide gauge consistent with 380.093(3)(d)3.d., F.S..</a:t>
            </a:r>
            <a:endParaRPr lang="en-US" dirty="0">
              <a:latin typeface="Arial"/>
              <a:cs typeface="Times New Roman"/>
            </a:endParaRPr>
          </a:p>
          <a:p>
            <a:pPr fontAlgn="base" hangingPunct="0"/>
            <a:endParaRPr lang="en-US"/>
          </a:p>
          <a:p>
            <a:pPr fontAlgn="base" hangingPunct="0"/>
            <a:endParaRPr lang="en-US"/>
          </a:p>
        </p:txBody>
      </p:sp>
      <p:sp>
        <p:nvSpPr>
          <p:cNvPr id="5" name="TextBox 4">
            <a:extLst>
              <a:ext uri="{FF2B5EF4-FFF2-40B4-BE49-F238E27FC236}">
                <a16:creationId xmlns:a16="http://schemas.microsoft.com/office/drawing/2014/main" id="{35464E5E-07F6-A3AF-2950-4E90D880AEEE}"/>
              </a:ext>
            </a:extLst>
          </p:cNvPr>
          <p:cNvSpPr txBox="1"/>
          <p:nvPr/>
        </p:nvSpPr>
        <p:spPr>
          <a:xfrm>
            <a:off x="1810872" y="118783"/>
            <a:ext cx="5051611" cy="63094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500" b="1" dirty="0">
                <a:solidFill>
                  <a:schemeClr val="bg1"/>
                </a:solidFill>
                <a:latin typeface="Arial"/>
                <a:ea typeface="Verdana"/>
                <a:cs typeface="Arial"/>
              </a:rPr>
              <a:t>62B-33.002, F.A.C.</a:t>
            </a:r>
          </a:p>
        </p:txBody>
      </p:sp>
      <p:sp>
        <p:nvSpPr>
          <p:cNvPr id="7" name="TextBox 6">
            <a:extLst>
              <a:ext uri="{FF2B5EF4-FFF2-40B4-BE49-F238E27FC236}">
                <a16:creationId xmlns:a16="http://schemas.microsoft.com/office/drawing/2014/main" id="{167B8071-ACD0-96A2-80FA-B7F9903CED77}"/>
              </a:ext>
            </a:extLst>
          </p:cNvPr>
          <p:cNvSpPr txBox="1"/>
          <p:nvPr/>
        </p:nvSpPr>
        <p:spPr>
          <a:xfrm>
            <a:off x="1810871" y="746312"/>
            <a:ext cx="7483288"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500" b="1" dirty="0">
                <a:solidFill>
                  <a:srgbClr val="C8EAFB"/>
                </a:solidFill>
                <a:latin typeface="Arial"/>
                <a:ea typeface="Verdana"/>
                <a:cs typeface="Arial"/>
              </a:rPr>
              <a:t>DEFINITIONS</a:t>
            </a:r>
          </a:p>
        </p:txBody>
      </p:sp>
    </p:spTree>
    <p:extLst>
      <p:ext uri="{BB962C8B-B14F-4D97-AF65-F5344CB8AC3E}">
        <p14:creationId xmlns:p14="http://schemas.microsoft.com/office/powerpoint/2010/main" val="42262288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EE0CDA-5478-030E-5209-2D8EDCFB59D8}"/>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543A6830-713B-0968-5BBA-FA187FC4CCEB}"/>
              </a:ext>
            </a:extLst>
          </p:cNvPr>
          <p:cNvSpPr txBox="1"/>
          <p:nvPr/>
        </p:nvSpPr>
        <p:spPr>
          <a:xfrm>
            <a:off x="386454" y="1634850"/>
            <a:ext cx="11280808" cy="4801314"/>
          </a:xfrm>
          <a:prstGeom prst="rect">
            <a:avLst/>
          </a:prstGeom>
          <a:noFill/>
        </p:spPr>
        <p:txBody>
          <a:bodyPr wrap="square" lIns="91440" tIns="45720" rIns="91440" bIns="45720" rtlCol="0" anchor="t">
            <a:spAutoFit/>
          </a:bodyPr>
          <a:lstStyle/>
          <a:p>
            <a:pPr fontAlgn="base" hangingPunct="0"/>
            <a:r>
              <a:rPr lang="en-US" dirty="0">
                <a:latin typeface="Arial"/>
                <a:cs typeface="Times New Roman"/>
              </a:rPr>
              <a:t>(</a:t>
            </a:r>
            <a:r>
              <a:rPr lang="en-US" strike="sngStrike" dirty="0">
                <a:latin typeface="Arial"/>
                <a:cs typeface="Times New Roman"/>
              </a:rPr>
              <a:t>59</a:t>
            </a:r>
            <a:r>
              <a:rPr lang="en-US" u="sng" dirty="0">
                <a:latin typeface="Arial"/>
                <a:cs typeface="Times New Roman"/>
              </a:rPr>
              <a:t>62</a:t>
            </a:r>
            <a:r>
              <a:rPr lang="en-US" dirty="0">
                <a:latin typeface="Arial"/>
                <a:cs typeface="Times New Roman"/>
              </a:rPr>
              <a:t>) “Vulnerable” is when an eligible </a:t>
            </a:r>
            <a:r>
              <a:rPr lang="en-US" u="sng" dirty="0">
                <a:latin typeface="Arial"/>
                <a:cs typeface="Times New Roman"/>
              </a:rPr>
              <a:t>private</a:t>
            </a:r>
            <a:r>
              <a:rPr lang="en-US" dirty="0">
                <a:latin typeface="Arial"/>
                <a:cs typeface="Times New Roman"/>
              </a:rPr>
              <a:t> structure is subject to either direct wave attack or to erosion from a 15</a:t>
            </a:r>
            <a:r>
              <a:rPr lang="en-US" u="sng" dirty="0">
                <a:latin typeface="Arial"/>
                <a:cs typeface="Times New Roman"/>
              </a:rPr>
              <a:t>-</a:t>
            </a:r>
            <a:r>
              <a:rPr lang="en-US" dirty="0">
                <a:latin typeface="Arial"/>
                <a:cs typeface="Times New Roman"/>
              </a:rPr>
              <a:t>year return interval storm which exposes any portion of the foundation</a:t>
            </a:r>
            <a:r>
              <a:rPr lang="en-US" u="sng" dirty="0">
                <a:latin typeface="Arial"/>
                <a:cs typeface="Times New Roman"/>
              </a:rPr>
              <a:t>, or when eligible public infrastructure is subject to either direct wave attack or to erosion from a 25-year return interval storm which exposes any portion of the foundation or otherwise renders the infrastructure non-functional</a:t>
            </a:r>
            <a:r>
              <a:rPr lang="en-US" dirty="0">
                <a:latin typeface="Arial"/>
                <a:cs typeface="Times New Roman"/>
              </a:rPr>
              <a:t>. Vulnerability will be determined by using the methodologies referenced in subparagraph 62B-33.0051(1)(a)2., F.A.C., or the “SBEACH-32 Users Interface Manual “dated January 10, 1996 </a:t>
            </a:r>
            <a:r>
              <a:rPr lang="en-US" u="sng" dirty="0">
                <a:latin typeface="Arial"/>
                <a:cs typeface="Times New Roman"/>
                <a:hlinkClick r:id="rId2"/>
              </a:rPr>
              <a:t>http://www.flrules.org/Gateway/reference.asp?No=Ref-12082</a:t>
            </a:r>
            <a:r>
              <a:rPr lang="en-US" dirty="0">
                <a:latin typeface="Arial"/>
                <a:cs typeface="Times New Roman"/>
              </a:rPr>
              <a:t>, “SBEACH Report 1”dated July 1, 1989, </a:t>
            </a:r>
            <a:r>
              <a:rPr lang="en-US" u="sng" dirty="0">
                <a:latin typeface="Arial"/>
                <a:cs typeface="Times New Roman"/>
                <a:hlinkClick r:id="rId3"/>
              </a:rPr>
              <a:t>http://www.flrules.org/Gateway/reference.asp?No=Ref-12083</a:t>
            </a:r>
            <a:r>
              <a:rPr lang="en-US" dirty="0">
                <a:latin typeface="Arial"/>
                <a:cs typeface="Times New Roman"/>
              </a:rPr>
              <a:t>, “SBEACH Report 2” dated May 1 1990, </a:t>
            </a:r>
            <a:r>
              <a:rPr lang="en-US" u="sng" dirty="0">
                <a:latin typeface="Arial"/>
                <a:cs typeface="Times New Roman"/>
                <a:hlinkClick r:id="rId4"/>
              </a:rPr>
              <a:t>http://www.flrules.org/Gateway/reference.asp?No=Ref-12084</a:t>
            </a:r>
            <a:r>
              <a:rPr lang="en-US" dirty="0">
                <a:latin typeface="Arial"/>
                <a:cs typeface="Times New Roman"/>
              </a:rPr>
              <a:t>, “SBEACH Report 3” dated May 1,1993, </a:t>
            </a:r>
            <a:r>
              <a:rPr lang="en-US" u="sng" dirty="0">
                <a:latin typeface="Arial"/>
                <a:cs typeface="Times New Roman"/>
                <a:hlinkClick r:id="rId5"/>
              </a:rPr>
              <a:t>http://www.flrules.org/Gateway/reference.asp?No=Ref-12085</a:t>
            </a:r>
            <a:r>
              <a:rPr lang="en-US" dirty="0">
                <a:latin typeface="Arial"/>
                <a:cs typeface="Times New Roman"/>
              </a:rPr>
              <a:t>, “SBEACH Report 4” dated April 1, 1996, </a:t>
            </a:r>
            <a:r>
              <a:rPr lang="en-US" u="sng" dirty="0">
                <a:latin typeface="Arial"/>
                <a:cs typeface="Times New Roman"/>
                <a:hlinkClick r:id="rId6"/>
              </a:rPr>
              <a:t>http://www.flrules.org/Gateway/reference.asp?No=Ref-12086</a:t>
            </a:r>
            <a:r>
              <a:rPr lang="en-US" dirty="0">
                <a:latin typeface="Arial"/>
                <a:cs typeface="Times New Roman"/>
              </a:rPr>
              <a:t>, and “SBEACH Report 5” dated August 1,1998, </a:t>
            </a:r>
            <a:r>
              <a:rPr lang="en-US" u="sng" dirty="0">
                <a:latin typeface="Arial"/>
                <a:cs typeface="Times New Roman"/>
                <a:hlinkClick r:id="rId7"/>
              </a:rPr>
              <a:t>http://www.flrules.org/Gateway/reference.asp?No=Ref-12087</a:t>
            </a:r>
            <a:r>
              <a:rPr lang="en-US" dirty="0">
                <a:latin typeface="Arial"/>
                <a:cs typeface="Times New Roman"/>
              </a:rPr>
              <a:t> by the U.S. Army Corps of Engineers, which is hereby adopted and incorporated by reference, and which may be obtained at the following web address: </a:t>
            </a:r>
            <a:r>
              <a:rPr lang="en-US" u="sng" dirty="0">
                <a:latin typeface="Arial"/>
                <a:cs typeface="Times New Roman"/>
                <a:hlinkClick r:id="rId8"/>
              </a:rPr>
              <a:t>www.dep.state.fl.us/beaches</a:t>
            </a:r>
            <a:r>
              <a:rPr lang="en-US" dirty="0">
                <a:latin typeface="Arial"/>
                <a:cs typeface="Times New Roman"/>
              </a:rPr>
              <a:t>. </a:t>
            </a:r>
            <a:r>
              <a:rPr lang="en-US" u="sng" dirty="0">
                <a:latin typeface="Arial"/>
                <a:cs typeface="Times New Roman"/>
              </a:rPr>
              <a:t>Storm surge hydrographs shall include the effects of relative sea level rise in modeling efforts. </a:t>
            </a:r>
            <a:endParaRPr lang="en-US" dirty="0">
              <a:latin typeface="Arial"/>
              <a:cs typeface="Times New Roman"/>
            </a:endParaRPr>
          </a:p>
          <a:p>
            <a:pPr fontAlgn="base" hangingPunct="0"/>
            <a:endParaRPr lang="en-US" dirty="0">
              <a:latin typeface="Arial"/>
              <a:cs typeface="Arial"/>
            </a:endParaRPr>
          </a:p>
          <a:p>
            <a:pPr fontAlgn="base" hangingPunct="0"/>
            <a:endParaRPr lang="en-US"/>
          </a:p>
        </p:txBody>
      </p:sp>
      <p:sp>
        <p:nvSpPr>
          <p:cNvPr id="5" name="TextBox 4">
            <a:extLst>
              <a:ext uri="{FF2B5EF4-FFF2-40B4-BE49-F238E27FC236}">
                <a16:creationId xmlns:a16="http://schemas.microsoft.com/office/drawing/2014/main" id="{9A5E4DA9-81FC-68F8-62BE-42B3645BC487}"/>
              </a:ext>
            </a:extLst>
          </p:cNvPr>
          <p:cNvSpPr txBox="1"/>
          <p:nvPr/>
        </p:nvSpPr>
        <p:spPr>
          <a:xfrm>
            <a:off x="1810872" y="118783"/>
            <a:ext cx="5051611" cy="63094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500" b="1" dirty="0">
                <a:solidFill>
                  <a:schemeClr val="bg1"/>
                </a:solidFill>
                <a:latin typeface="Arial"/>
                <a:ea typeface="Verdana"/>
                <a:cs typeface="Arial"/>
              </a:rPr>
              <a:t>62B-33.002, F.A.C.</a:t>
            </a:r>
          </a:p>
        </p:txBody>
      </p:sp>
      <p:sp>
        <p:nvSpPr>
          <p:cNvPr id="7" name="TextBox 6">
            <a:extLst>
              <a:ext uri="{FF2B5EF4-FFF2-40B4-BE49-F238E27FC236}">
                <a16:creationId xmlns:a16="http://schemas.microsoft.com/office/drawing/2014/main" id="{62CA609D-815E-7D93-56B4-9E1A62FE33DA}"/>
              </a:ext>
            </a:extLst>
          </p:cNvPr>
          <p:cNvSpPr txBox="1"/>
          <p:nvPr/>
        </p:nvSpPr>
        <p:spPr>
          <a:xfrm>
            <a:off x="1810871" y="746312"/>
            <a:ext cx="7483288"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500" b="1" dirty="0">
                <a:solidFill>
                  <a:srgbClr val="C8EAFB"/>
                </a:solidFill>
                <a:latin typeface="Arial"/>
                <a:ea typeface="Verdana"/>
                <a:cs typeface="Arial"/>
              </a:rPr>
              <a:t>DEFINITIONS</a:t>
            </a:r>
          </a:p>
        </p:txBody>
      </p:sp>
    </p:spTree>
    <p:extLst>
      <p:ext uri="{BB962C8B-B14F-4D97-AF65-F5344CB8AC3E}">
        <p14:creationId xmlns:p14="http://schemas.microsoft.com/office/powerpoint/2010/main" val="38494562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E8E564-BAC4-9F00-D293-2A3533FD034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036D2D4-6089-EB02-4AC2-B91F76774235}"/>
              </a:ext>
            </a:extLst>
          </p:cNvPr>
          <p:cNvSpPr txBox="1"/>
          <p:nvPr/>
        </p:nvSpPr>
        <p:spPr>
          <a:xfrm>
            <a:off x="194430" y="1470258"/>
            <a:ext cx="11280808" cy="5786199"/>
          </a:xfrm>
          <a:prstGeom prst="rect">
            <a:avLst/>
          </a:prstGeom>
          <a:noFill/>
        </p:spPr>
        <p:txBody>
          <a:bodyPr wrap="square" lIns="91440" tIns="45720" rIns="91440" bIns="45720" rtlCol="0" anchor="t">
            <a:spAutoFit/>
          </a:bodyPr>
          <a:lstStyle/>
          <a:p>
            <a:pPr fontAlgn="base" hangingPunct="0"/>
            <a:r>
              <a:rPr lang="en-US" sz="1600" dirty="0">
                <a:latin typeface="Arial"/>
                <a:cs typeface="Times New Roman"/>
              </a:rPr>
              <a:t>(2) In addition to the exemptions provided in Section 161.053(11), F.S., the following are exempt from the provisions of Section 161.053, F.S., and this Chapter:</a:t>
            </a:r>
          </a:p>
          <a:p>
            <a:pPr fontAlgn="base" hangingPunct="0"/>
            <a:r>
              <a:rPr lang="en-US" sz="1600" dirty="0">
                <a:latin typeface="Arial"/>
                <a:cs typeface="Times New Roman"/>
              </a:rPr>
              <a:t>(a) Construction of offshore structures, such as drilling platforms, gas and oil rigs, towers, or navigation aides, located beyond the effective limits of littoral sediment transport.</a:t>
            </a:r>
          </a:p>
          <a:p>
            <a:pPr fontAlgn="base" hangingPunct="0"/>
            <a:r>
              <a:rPr lang="en-US" sz="1600" dirty="0">
                <a:latin typeface="Arial"/>
                <a:cs typeface="Times New Roman"/>
              </a:rPr>
              <a:t>(b) Construction, excavation, and damage or destruction of vegetation conducted by the United States Government on lands owned and maintained by the United States Government.</a:t>
            </a:r>
          </a:p>
          <a:p>
            <a:pPr fontAlgn="base" hangingPunct="0"/>
            <a:r>
              <a:rPr lang="en-US" sz="1600" dirty="0">
                <a:latin typeface="Arial"/>
                <a:cs typeface="Times New Roman"/>
              </a:rPr>
              <a:t>(c) Minor activities that are not part of a larger project or development, and do not cause a disturbance to any significant or primary dune, do not disturb marked or known marine turtle nests </a:t>
            </a:r>
            <a:r>
              <a:rPr lang="en-US" sz="1600" u="sng" dirty="0">
                <a:latin typeface="Arial"/>
                <a:cs typeface="Times New Roman"/>
              </a:rPr>
              <a:t>or interfere with nesting and hatchling sea turtles,</a:t>
            </a:r>
            <a:r>
              <a:rPr lang="en-US" sz="1600" dirty="0">
                <a:latin typeface="Arial"/>
                <a:cs typeface="Times New Roman"/>
              </a:rPr>
              <a:t> damage existing native salt-tolerant vegetation, obstruct public access, or damage adjacent properties. Exempt minor activities include:</a:t>
            </a:r>
          </a:p>
          <a:p>
            <a:pPr fontAlgn="base" hangingPunct="0"/>
            <a:r>
              <a:rPr lang="en-US" sz="1600" dirty="0">
                <a:latin typeface="Arial"/>
                <a:cs typeface="Times New Roman"/>
              </a:rPr>
              <a:t>	1. Beach or deck furniture and awnings </a:t>
            </a:r>
            <a:r>
              <a:rPr lang="en-US" sz="1600" u="sng" dirty="0">
                <a:latin typeface="Arial"/>
                <a:cs typeface="Times New Roman"/>
              </a:rPr>
              <a:t>that are removed from the beach at night or stacked in a manner to reduce interference with sea turtle nesting.</a:t>
            </a:r>
          </a:p>
          <a:p>
            <a:pPr fontAlgn="base" hangingPunct="0"/>
            <a:endParaRPr lang="en-US" sz="1600" u="sng" dirty="0">
              <a:latin typeface="Arial"/>
              <a:cs typeface="Times New Roman" panose="02020603050405020304" pitchFamily="18" charset="0"/>
            </a:endParaRPr>
          </a:p>
          <a:p>
            <a:pPr fontAlgn="base" hangingPunct="0"/>
            <a:r>
              <a:rPr lang="en-US" sz="1600" dirty="0">
                <a:latin typeface="Arial"/>
                <a:cs typeface="Times New Roman"/>
              </a:rPr>
              <a:t>(4) If the Department determines the proposed minor construction is exempt from the provisions of Section 161.053(11)(c)9., F.S., the Department shall issue a notice of exemption</a:t>
            </a:r>
            <a:r>
              <a:rPr lang="en-US" sz="1600" u="sng" dirty="0">
                <a:latin typeface="Arial"/>
                <a:cs typeface="Times New Roman"/>
              </a:rPr>
              <a:t>.</a:t>
            </a:r>
            <a:r>
              <a:rPr lang="en-US" sz="1600" dirty="0">
                <a:latin typeface="Arial"/>
                <a:cs typeface="Times New Roman"/>
              </a:rPr>
              <a:t> </a:t>
            </a:r>
            <a:r>
              <a:rPr lang="en-US" sz="1600" strike="sngStrike" dirty="0">
                <a:latin typeface="Arial"/>
                <a:cs typeface="Times New Roman"/>
              </a:rPr>
              <a:t>using the DEP exemption form. The exemption form, which is entitled “Exemption Determination Pursuant to Section 161.053 or 161.052, F.S.,” DEP Form #73-120 (Updated 3-05</a:t>
            </a:r>
            <a:r>
              <a:rPr lang="en-US" sz="1600" u="sng" strike="sngStrike" dirty="0">
                <a:latin typeface="Arial"/>
                <a:cs typeface="Times New Roman"/>
              </a:rPr>
              <a:t>XX-XX</a:t>
            </a:r>
            <a:r>
              <a:rPr lang="en-US" sz="1600" strike="sngStrike" dirty="0">
                <a:latin typeface="Arial"/>
                <a:cs typeface="Times New Roman"/>
              </a:rPr>
              <a:t>), is hereby incorporated by reference. A copy of the form can be obtained by contacting the Department of Environmental Protection, 2600 Blair Stone Road, MS 3522, Tallahassee, Florida 32399-2400, at https://floridadep.gov/water/coastal-construction-control-line/content/coastal-construction-control-line-cccl-forms or by telephoning (850)245-2094.</a:t>
            </a:r>
            <a:r>
              <a:rPr lang="en-US" sz="1600" dirty="0">
                <a:latin typeface="Arial"/>
                <a:cs typeface="Times New Roman"/>
              </a:rPr>
              <a:t> The exemption notice shall be posted on </a:t>
            </a:r>
            <a:r>
              <a:rPr lang="en-US" sz="1600" u="sng" dirty="0">
                <a:latin typeface="Arial"/>
                <a:cs typeface="Times New Roman"/>
              </a:rPr>
              <a:t>the project</a:t>
            </a:r>
            <a:r>
              <a:rPr lang="en-US" sz="1600" dirty="0">
                <a:latin typeface="Arial"/>
                <a:cs typeface="Times New Roman"/>
              </a:rPr>
              <a:t> site for the duration of the activity. If the proposed activity is determined not to be exempt, a permit pursuant to Section 161.053, F.S., and this chapter is required.</a:t>
            </a:r>
          </a:p>
          <a:p>
            <a:pPr fontAlgn="base" hangingPunct="0"/>
            <a:endParaRPr lang="en-US" sz="1600" dirty="0">
              <a:latin typeface="Arial"/>
              <a:cs typeface="Arial"/>
            </a:endParaRPr>
          </a:p>
          <a:p>
            <a:pPr fontAlgn="base" hangingPunct="0"/>
            <a:endParaRPr lang="en-US"/>
          </a:p>
        </p:txBody>
      </p:sp>
      <p:sp>
        <p:nvSpPr>
          <p:cNvPr id="5" name="TextBox 4">
            <a:extLst>
              <a:ext uri="{FF2B5EF4-FFF2-40B4-BE49-F238E27FC236}">
                <a16:creationId xmlns:a16="http://schemas.microsoft.com/office/drawing/2014/main" id="{62F96C77-AEE8-AE38-AD0A-1FB1B9AADF93}"/>
              </a:ext>
            </a:extLst>
          </p:cNvPr>
          <p:cNvSpPr txBox="1"/>
          <p:nvPr/>
        </p:nvSpPr>
        <p:spPr>
          <a:xfrm>
            <a:off x="1810872" y="118783"/>
            <a:ext cx="5051611" cy="63094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500" b="1" dirty="0">
                <a:solidFill>
                  <a:schemeClr val="bg1"/>
                </a:solidFill>
                <a:latin typeface="Arial"/>
                <a:ea typeface="Verdana"/>
                <a:cs typeface="Arial"/>
              </a:rPr>
              <a:t>62B-33.004, F.A.C.</a:t>
            </a:r>
          </a:p>
        </p:txBody>
      </p:sp>
      <p:sp>
        <p:nvSpPr>
          <p:cNvPr id="7" name="TextBox 6">
            <a:extLst>
              <a:ext uri="{FF2B5EF4-FFF2-40B4-BE49-F238E27FC236}">
                <a16:creationId xmlns:a16="http://schemas.microsoft.com/office/drawing/2014/main" id="{C33575A1-1DB2-F652-4A97-EAC866BF7ED0}"/>
              </a:ext>
            </a:extLst>
          </p:cNvPr>
          <p:cNvSpPr txBox="1"/>
          <p:nvPr/>
        </p:nvSpPr>
        <p:spPr>
          <a:xfrm>
            <a:off x="1810871" y="746312"/>
            <a:ext cx="7483288"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500" b="1" dirty="0">
                <a:solidFill>
                  <a:srgbClr val="C8EAFB"/>
                </a:solidFill>
                <a:latin typeface="Arial"/>
                <a:ea typeface="Verdana"/>
                <a:cs typeface="Arial"/>
              </a:rPr>
              <a:t>EXEMPTIONS FROM PERMIT REQUIREMENTS</a:t>
            </a:r>
          </a:p>
        </p:txBody>
      </p:sp>
    </p:spTree>
    <p:extLst>
      <p:ext uri="{BB962C8B-B14F-4D97-AF65-F5344CB8AC3E}">
        <p14:creationId xmlns:p14="http://schemas.microsoft.com/office/powerpoint/2010/main" val="5860649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54D223C-89A2-C94A-8E66-E99D0ABC6A4E}"/>
              </a:ext>
            </a:extLst>
          </p:cNvPr>
          <p:cNvSpPr txBox="1"/>
          <p:nvPr/>
        </p:nvSpPr>
        <p:spPr>
          <a:xfrm>
            <a:off x="188797" y="1441089"/>
            <a:ext cx="11823192" cy="5293757"/>
          </a:xfrm>
          <a:prstGeom prst="rect">
            <a:avLst/>
          </a:prstGeom>
          <a:noFill/>
        </p:spPr>
        <p:txBody>
          <a:bodyPr wrap="square" lIns="91440" tIns="45720" rIns="91440" bIns="45720" anchor="t">
            <a:spAutoFit/>
          </a:bodyPr>
          <a:lstStyle/>
          <a:p>
            <a:pPr fontAlgn="base" hangingPunct="0"/>
            <a:r>
              <a:rPr lang="en-US" sz="2000" dirty="0">
                <a:latin typeface="Arial"/>
                <a:cs typeface="Times New Roman"/>
              </a:rPr>
              <a:t>(9) All structures, except those required for public safety, beach access, and those associated with dune restoration and special events, shall be located </a:t>
            </a:r>
            <a:r>
              <a:rPr lang="en-US" sz="2000" strike="sngStrike" dirty="0">
                <a:latin typeface="Arial"/>
                <a:cs typeface="Times New Roman"/>
              </a:rPr>
              <a:t>a sufficient distance</a:t>
            </a:r>
            <a:r>
              <a:rPr lang="en-US" sz="2000" dirty="0">
                <a:latin typeface="Arial"/>
                <a:cs typeface="Times New Roman"/>
              </a:rPr>
              <a:t> landward of the beach and frontal dune</a:t>
            </a:r>
            <a:r>
              <a:rPr lang="en-US" sz="2000" u="sng" dirty="0">
                <a:latin typeface="Arial"/>
                <a:cs typeface="Times New Roman"/>
              </a:rPr>
              <a:t>.</a:t>
            </a:r>
            <a:r>
              <a:rPr lang="en-US" sz="2000" dirty="0">
                <a:latin typeface="Arial"/>
                <a:cs typeface="Times New Roman"/>
              </a:rPr>
              <a:t> </a:t>
            </a:r>
            <a:r>
              <a:rPr lang="en-US" sz="2000" u="sng" dirty="0">
                <a:latin typeface="Arial"/>
                <a:cs typeface="Times New Roman"/>
              </a:rPr>
              <a:t>This distance landward shall be sufficient</a:t>
            </a:r>
            <a:r>
              <a:rPr lang="en-US" sz="2000" dirty="0">
                <a:latin typeface="Arial"/>
                <a:cs typeface="Times New Roman"/>
              </a:rPr>
              <a:t> to </a:t>
            </a:r>
            <a:r>
              <a:rPr lang="en-US" sz="2000" strike="sngStrike" dirty="0">
                <a:latin typeface="Arial"/>
                <a:cs typeface="Times New Roman"/>
              </a:rPr>
              <a:t>permit</a:t>
            </a:r>
            <a:r>
              <a:rPr lang="en-US" sz="2000" dirty="0">
                <a:latin typeface="Arial"/>
                <a:cs typeface="Times New Roman"/>
              </a:rPr>
              <a:t> </a:t>
            </a:r>
            <a:r>
              <a:rPr lang="en-US" sz="2000" u="sng" dirty="0">
                <a:latin typeface="Arial"/>
                <a:cs typeface="Times New Roman"/>
              </a:rPr>
              <a:t>allow</a:t>
            </a:r>
            <a:r>
              <a:rPr lang="en-US" sz="2000" dirty="0">
                <a:latin typeface="Arial"/>
                <a:cs typeface="Times New Roman"/>
              </a:rPr>
              <a:t> natural shoreline fluctuations, to preserve and protect beach and dune system stability, and to allow natural recovery </a:t>
            </a:r>
            <a:r>
              <a:rPr lang="en-US" sz="2000" u="sng" dirty="0">
                <a:latin typeface="Arial"/>
                <a:cs typeface="Times New Roman"/>
              </a:rPr>
              <a:t>of the existing beach and seaward dune system</a:t>
            </a:r>
            <a:r>
              <a:rPr lang="en-US" sz="2000" dirty="0">
                <a:latin typeface="Arial"/>
                <a:cs typeface="Times New Roman"/>
              </a:rPr>
              <a:t> to occur following storm-induced erosion. If such structure is proposed at a location where there is no frontal dune, but the project includes dune restoration to reestablish a frontal dune that is consistent with the frontal dune on adjacent properties, then the structure shall be located a sufficient distance landward of the beach and restored or reestablished frontal dune to permit natural shoreline fluctuations, to preserve and protect beach and dune system stability, and to allow natural recovery to occur following storm-induced erosion. Where a rigid coastal structure exists it must be certified by an engineer licensed in the State of Florida or determined by the Department to provide protective value from a 15-year or greater return interval storm event, and the proposed major structures shall be located a sufficient distance landward of the rigid coastal structure to allow for future maintenance or repair of the rigid coastal structure. Although fishing piers shall be exempt from this provision, their foundation piles shall be located so as to allow for the maintenance and repair of any rigid coastal structure that is located in close proximity to the pier.</a:t>
            </a:r>
          </a:p>
          <a:p>
            <a:pPr fontAlgn="base" hangingPunct="0"/>
            <a:endParaRPr lang="en-US" u="sng"/>
          </a:p>
        </p:txBody>
      </p:sp>
      <p:sp>
        <p:nvSpPr>
          <p:cNvPr id="4" name="TextBox 3">
            <a:extLst>
              <a:ext uri="{FF2B5EF4-FFF2-40B4-BE49-F238E27FC236}">
                <a16:creationId xmlns:a16="http://schemas.microsoft.com/office/drawing/2014/main" id="{D52EF51B-271C-E5AE-944E-371135A46CF3}"/>
              </a:ext>
            </a:extLst>
          </p:cNvPr>
          <p:cNvSpPr txBox="1"/>
          <p:nvPr/>
        </p:nvSpPr>
        <p:spPr>
          <a:xfrm>
            <a:off x="1788461" y="118783"/>
            <a:ext cx="5051611" cy="63094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500" b="1" dirty="0">
                <a:solidFill>
                  <a:schemeClr val="bg1"/>
                </a:solidFill>
                <a:latin typeface="Arial"/>
                <a:ea typeface="Verdana"/>
                <a:cs typeface="Arial"/>
              </a:rPr>
              <a:t>62B-33.005, F.A.C.</a:t>
            </a:r>
          </a:p>
        </p:txBody>
      </p:sp>
      <p:sp>
        <p:nvSpPr>
          <p:cNvPr id="7" name="TextBox 6">
            <a:extLst>
              <a:ext uri="{FF2B5EF4-FFF2-40B4-BE49-F238E27FC236}">
                <a16:creationId xmlns:a16="http://schemas.microsoft.com/office/drawing/2014/main" id="{C278899B-D76E-F5DE-6C4E-408258FFE77E}"/>
              </a:ext>
            </a:extLst>
          </p:cNvPr>
          <p:cNvSpPr txBox="1"/>
          <p:nvPr/>
        </p:nvSpPr>
        <p:spPr>
          <a:xfrm>
            <a:off x="1788459" y="746313"/>
            <a:ext cx="10217523"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500" b="1" dirty="0">
                <a:solidFill>
                  <a:srgbClr val="C8EAFB"/>
                </a:solidFill>
                <a:latin typeface="Arial"/>
                <a:ea typeface="Verdana"/>
                <a:cs typeface="Arial"/>
              </a:rPr>
              <a:t>GENERAL CRITERIA FOR AREAWIDE AND INDIVIDUAL PERMITS</a:t>
            </a:r>
          </a:p>
        </p:txBody>
      </p:sp>
    </p:spTree>
    <p:extLst>
      <p:ext uri="{BB962C8B-B14F-4D97-AF65-F5344CB8AC3E}">
        <p14:creationId xmlns:p14="http://schemas.microsoft.com/office/powerpoint/2010/main" val="5863570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8F2B31-3128-FAD6-AED7-DDF017F06976}"/>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D0C39E8C-C1A4-690D-5093-143209B666D4}"/>
              </a:ext>
            </a:extLst>
          </p:cNvPr>
          <p:cNvSpPr txBox="1"/>
          <p:nvPr/>
        </p:nvSpPr>
        <p:spPr>
          <a:xfrm>
            <a:off x="184404" y="1409712"/>
            <a:ext cx="11823192" cy="5816977"/>
          </a:xfrm>
          <a:prstGeom prst="rect">
            <a:avLst/>
          </a:prstGeom>
          <a:noFill/>
        </p:spPr>
        <p:txBody>
          <a:bodyPr wrap="square" lIns="91440" tIns="45720" rIns="91440" bIns="45720" anchor="t">
            <a:spAutoFit/>
          </a:bodyPr>
          <a:lstStyle/>
          <a:p>
            <a:pPr fontAlgn="base" hangingPunct="0"/>
            <a:r>
              <a:rPr lang="en-US" dirty="0">
                <a:latin typeface="Arial"/>
                <a:cs typeface="Times New Roman"/>
              </a:rPr>
              <a:t>(</a:t>
            </a:r>
            <a:r>
              <a:rPr lang="en-US" sz="1600" dirty="0">
                <a:latin typeface="Arial"/>
                <a:cs typeface="Times New Roman"/>
              </a:rPr>
              <a:t>12) In considering project impacts to native vegetation, the Department shall evaluate:</a:t>
            </a:r>
          </a:p>
          <a:p>
            <a:pPr fontAlgn="base" hangingPunct="0"/>
            <a:r>
              <a:rPr lang="en-US" sz="1600" dirty="0">
                <a:latin typeface="Arial"/>
                <a:cs typeface="Times New Roman"/>
              </a:rPr>
              <a:t>(a) The type and extent of native vegetation;</a:t>
            </a:r>
          </a:p>
          <a:p>
            <a:pPr fontAlgn="base" hangingPunct="0"/>
            <a:r>
              <a:rPr lang="en-US" sz="1600" dirty="0">
                <a:latin typeface="Arial"/>
                <a:cs typeface="Times New Roman"/>
              </a:rPr>
              <a:t>(b) The degree and extent of disturbance by invasive nuisance species and mechanical and other activities;</a:t>
            </a:r>
          </a:p>
          <a:p>
            <a:pPr fontAlgn="base" hangingPunct="0"/>
            <a:r>
              <a:rPr lang="en-US" sz="1600" dirty="0">
                <a:latin typeface="Arial"/>
                <a:cs typeface="Times New Roman"/>
              </a:rPr>
              <a:t>(c) The protective value to adjacent structures and natural plant communities;</a:t>
            </a:r>
          </a:p>
          <a:p>
            <a:pPr fontAlgn="base" hangingPunct="0"/>
            <a:r>
              <a:rPr lang="en-US" sz="1600" dirty="0">
                <a:latin typeface="Arial"/>
                <a:cs typeface="Times New Roman"/>
              </a:rPr>
              <a:t>(d) The protective value to the beach and dune system; and</a:t>
            </a:r>
          </a:p>
          <a:p>
            <a:pPr fontAlgn="base" hangingPunct="0"/>
            <a:r>
              <a:rPr lang="en-US" sz="1600" dirty="0">
                <a:latin typeface="Arial"/>
                <a:cs typeface="Times New Roman"/>
              </a:rPr>
              <a:t>(e) The impacts to marine turtle nesting and hatchlings </a:t>
            </a:r>
            <a:r>
              <a:rPr lang="en-US" sz="1600" u="sng" dirty="0">
                <a:latin typeface="Arial"/>
                <a:cs typeface="Times New Roman"/>
              </a:rPr>
              <a:t>including dune vegetation trimming that increases light visibility from the nesting habitat</a:t>
            </a:r>
            <a:r>
              <a:rPr lang="en-US" sz="1600" dirty="0">
                <a:latin typeface="Arial"/>
                <a:cs typeface="Times New Roman"/>
              </a:rPr>
              <a:t>. </a:t>
            </a:r>
          </a:p>
          <a:p>
            <a:pPr fontAlgn="base" hangingPunct="0"/>
            <a:r>
              <a:rPr lang="en-US" sz="1600" dirty="0">
                <a:latin typeface="Arial"/>
                <a:cs typeface="Times New Roman"/>
              </a:rPr>
              <a:t>The Department shall restrict activities that lower the protective value of natural and intact beach and dune, coastal strand, and maritime hammock plant communities. Activities that result in the removal of protective root systems or reduce the vegetation’s sand trapping and stabilizing properties of vegetation are considered to lower its protective value. Construction shall be located, where practicable, in previously disturbed areas or areas with non-native vegetation in lieu of areas of native plant communities when the placement does not increase adverse impact to the beach and dune system. Planting of invasive nuisance plants, such as those listed in the </a:t>
            </a:r>
            <a:r>
              <a:rPr lang="en-US" sz="1600" u="sng" dirty="0">
                <a:latin typeface="Arial"/>
                <a:cs typeface="Times New Roman"/>
              </a:rPr>
              <a:t>Florida Invasive Species Council’s most current</a:t>
            </a:r>
            <a:r>
              <a:rPr lang="en-US" sz="1600" dirty="0">
                <a:latin typeface="Arial"/>
                <a:cs typeface="Times New Roman"/>
              </a:rPr>
              <a:t> </a:t>
            </a:r>
            <a:r>
              <a:rPr lang="en-US" sz="1600" strike="sngStrike" dirty="0">
                <a:latin typeface="Arial"/>
                <a:cs typeface="Times New Roman"/>
              </a:rPr>
              <a:t>Florida Exotic Pest Plant Council’s 2005</a:t>
            </a:r>
            <a:r>
              <a:rPr lang="en-US" sz="1600" dirty="0">
                <a:latin typeface="Arial"/>
                <a:cs typeface="Times New Roman"/>
              </a:rPr>
              <a:t> List of Invasive Species – Categories I and II, will not be authorized if the planting will result in removal or destruction of existing dune-stabilizing native vegetation or if the planting is to occur on or seaward of the dune system. A copy of this list is available on the Internet at </a:t>
            </a:r>
            <a:r>
              <a:rPr lang="en-US" sz="1600" u="sng" dirty="0">
                <a:latin typeface="Arial"/>
                <a:cs typeface="Times New Roman"/>
                <a:hlinkClick r:id="rId2"/>
              </a:rPr>
              <a:t>https://www.floridainvasives.org/</a:t>
            </a:r>
            <a:r>
              <a:rPr lang="en-US" sz="1600" dirty="0">
                <a:latin typeface="Arial"/>
                <a:cs typeface="Times New Roman"/>
              </a:rPr>
              <a:t> </a:t>
            </a:r>
            <a:r>
              <a:rPr lang="en-US" sz="1600" strike="sngStrike" dirty="0">
                <a:latin typeface="Arial"/>
                <a:cs typeface="Times New Roman"/>
              </a:rPr>
              <a:t>www.fleppc.org; or can be obtained by contacting the Department of Environmental Protection, 2600 Blair Stone Road, MS 3522, Tallahassee, Florida 32399-2400; at https://floridadep.gov/water/coastal-construction-control-line/content/coastal-construction-control-line-cccl-forms or by telephoning (850)245-2094.</a:t>
            </a:r>
            <a:r>
              <a:rPr lang="en-US" sz="1600" dirty="0">
                <a:latin typeface="Arial"/>
                <a:cs typeface="Times New Roman"/>
              </a:rPr>
              <a:t> Special conditions relative to the nature, timing, and sequence of construction and the remediation of construction impacts shall be placed on permitted activities when necessary to protect native vegetation and native plant communities. A construction fence, a designated location for construction access or storage of equipment and materials, and a restoration plan shall be required if necessary for protection of existing native salt-tolerant vegetation during construction.</a:t>
            </a:r>
          </a:p>
          <a:p>
            <a:pPr fontAlgn="base" hangingPunct="0"/>
            <a:endParaRPr lang="en-US" u="sng"/>
          </a:p>
        </p:txBody>
      </p:sp>
      <p:sp>
        <p:nvSpPr>
          <p:cNvPr id="4" name="TextBox 3">
            <a:extLst>
              <a:ext uri="{FF2B5EF4-FFF2-40B4-BE49-F238E27FC236}">
                <a16:creationId xmlns:a16="http://schemas.microsoft.com/office/drawing/2014/main" id="{690A161F-9240-A88A-865A-B73FBFAEC461}"/>
              </a:ext>
            </a:extLst>
          </p:cNvPr>
          <p:cNvSpPr txBox="1"/>
          <p:nvPr/>
        </p:nvSpPr>
        <p:spPr>
          <a:xfrm>
            <a:off x="1732432" y="118783"/>
            <a:ext cx="5051611" cy="63094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500" b="1" dirty="0">
                <a:solidFill>
                  <a:schemeClr val="bg1"/>
                </a:solidFill>
                <a:latin typeface="Arial"/>
                <a:ea typeface="Verdana"/>
                <a:cs typeface="Arial"/>
              </a:rPr>
              <a:t>62B-33.005, F.A.C.</a:t>
            </a:r>
          </a:p>
        </p:txBody>
      </p:sp>
      <p:sp>
        <p:nvSpPr>
          <p:cNvPr id="7" name="TextBox 6">
            <a:extLst>
              <a:ext uri="{FF2B5EF4-FFF2-40B4-BE49-F238E27FC236}">
                <a16:creationId xmlns:a16="http://schemas.microsoft.com/office/drawing/2014/main" id="{25538AA4-9837-B434-9FA6-ACFE2468AEB1}"/>
              </a:ext>
            </a:extLst>
          </p:cNvPr>
          <p:cNvSpPr txBox="1"/>
          <p:nvPr/>
        </p:nvSpPr>
        <p:spPr>
          <a:xfrm>
            <a:off x="1732429" y="746313"/>
            <a:ext cx="10217523"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500" b="1" dirty="0">
                <a:solidFill>
                  <a:srgbClr val="C8EAFB"/>
                </a:solidFill>
                <a:latin typeface="Arial"/>
                <a:ea typeface="Verdana"/>
                <a:cs typeface="Arial"/>
              </a:rPr>
              <a:t>GENERAL CRITERIA FOR AREAWIDE AND INDIVIDUAL PERMITS</a:t>
            </a:r>
          </a:p>
        </p:txBody>
      </p:sp>
    </p:spTree>
    <p:extLst>
      <p:ext uri="{BB962C8B-B14F-4D97-AF65-F5344CB8AC3E}">
        <p14:creationId xmlns:p14="http://schemas.microsoft.com/office/powerpoint/2010/main" val="7950355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5A92DF-6CB6-CE5C-03B1-DE3049DE7EF7}"/>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2F6EF123-CCBA-584B-07E2-CDED4459053B}"/>
              </a:ext>
            </a:extLst>
          </p:cNvPr>
          <p:cNvSpPr txBox="1"/>
          <p:nvPr/>
        </p:nvSpPr>
        <p:spPr>
          <a:xfrm>
            <a:off x="188797" y="1508324"/>
            <a:ext cx="11823192" cy="4062651"/>
          </a:xfrm>
          <a:prstGeom prst="rect">
            <a:avLst/>
          </a:prstGeom>
          <a:noFill/>
        </p:spPr>
        <p:txBody>
          <a:bodyPr wrap="square" lIns="91440" tIns="45720" rIns="91440" bIns="45720" anchor="t">
            <a:spAutoFit/>
          </a:bodyPr>
          <a:lstStyle/>
          <a:p>
            <a:pPr fontAlgn="base" hangingPunct="0"/>
            <a:r>
              <a:rPr lang="en-US" sz="2000" dirty="0">
                <a:latin typeface="Arial"/>
                <a:cs typeface="Times New Roman"/>
              </a:rPr>
              <a:t>(13) Special conditions relative to the nature, timing, and sequence of construction shall be placed on permitted activities when necessary to protect marine turtles and their nests and nesting habitat. In marine turtle nesting areas, all forms of lighting shall be shielded, and utilize long wavelength light sources only (e.g. 560 nanometers (nm) or longer and absent wavelengths below 560 nm) with all lamps recessed within well shielded, full cut-off fixtures or otherwise designed so as not to disturb marine turtles. Tinted glass or similar light control measures shall be used for windows and doors which are visible from the nesting areas of the beach. Tinted glass shall be 45 percent or less inside to outside light transmittance on all non-opaque doors, walls, </a:t>
            </a:r>
            <a:r>
              <a:rPr lang="en-US" sz="2000" strike="sngStrike" dirty="0">
                <a:latin typeface="Arial"/>
                <a:cs typeface="Times New Roman"/>
              </a:rPr>
              <a:t>balcony, deck railings,</a:t>
            </a:r>
            <a:r>
              <a:rPr lang="en-US" sz="2000" dirty="0">
                <a:latin typeface="Arial"/>
                <a:cs typeface="Times New Roman"/>
              </a:rPr>
              <a:t> and windows</a:t>
            </a:r>
            <a:r>
              <a:rPr lang="en-US" sz="2000" u="sng" dirty="0">
                <a:latin typeface="Arial"/>
                <a:cs typeface="Times New Roman"/>
              </a:rPr>
              <a:t>. Glass balcony and deck railings shall be tinted to allow 45 percent or less light transmittance when necessary to reduce visible lighting from the sea turtle nesting habitat.</a:t>
            </a:r>
            <a:r>
              <a:rPr lang="en-US" sz="2000" dirty="0">
                <a:latin typeface="Arial"/>
                <a:cs typeface="Times New Roman"/>
              </a:rPr>
              <a:t>  The Department shall suspend any permitted construction when the permittee has not provided the required protection for marine turtles and their nests and nesting habitat.</a:t>
            </a:r>
          </a:p>
          <a:p>
            <a:pPr fontAlgn="base" hangingPunct="0"/>
            <a:endParaRPr lang="en-US" u="sng"/>
          </a:p>
        </p:txBody>
      </p:sp>
      <p:sp>
        <p:nvSpPr>
          <p:cNvPr id="4" name="TextBox 3">
            <a:extLst>
              <a:ext uri="{FF2B5EF4-FFF2-40B4-BE49-F238E27FC236}">
                <a16:creationId xmlns:a16="http://schemas.microsoft.com/office/drawing/2014/main" id="{34DA93C1-C7E8-8986-DA63-6F1CDBBD10F4}"/>
              </a:ext>
            </a:extLst>
          </p:cNvPr>
          <p:cNvSpPr txBox="1"/>
          <p:nvPr/>
        </p:nvSpPr>
        <p:spPr>
          <a:xfrm>
            <a:off x="1676400" y="757519"/>
            <a:ext cx="10217523"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500" b="1" dirty="0">
                <a:solidFill>
                  <a:srgbClr val="C8EAFB"/>
                </a:solidFill>
                <a:latin typeface="Arial"/>
                <a:ea typeface="Verdana"/>
                <a:cs typeface="Arial"/>
              </a:rPr>
              <a:t>GENERAL CRITERIA FOR AREAWIDE AND INDIVIDUAL PERMITS</a:t>
            </a:r>
          </a:p>
        </p:txBody>
      </p:sp>
      <p:sp>
        <p:nvSpPr>
          <p:cNvPr id="7" name="TextBox 6">
            <a:extLst>
              <a:ext uri="{FF2B5EF4-FFF2-40B4-BE49-F238E27FC236}">
                <a16:creationId xmlns:a16="http://schemas.microsoft.com/office/drawing/2014/main" id="{4D24B3D9-C1A1-01BF-B519-4FEA0B18956E}"/>
              </a:ext>
            </a:extLst>
          </p:cNvPr>
          <p:cNvSpPr txBox="1"/>
          <p:nvPr/>
        </p:nvSpPr>
        <p:spPr>
          <a:xfrm>
            <a:off x="1676403" y="129989"/>
            <a:ext cx="5051611" cy="63094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500" b="1" dirty="0">
                <a:solidFill>
                  <a:schemeClr val="bg1"/>
                </a:solidFill>
                <a:latin typeface="Arial"/>
                <a:ea typeface="Verdana"/>
                <a:cs typeface="Arial"/>
              </a:rPr>
              <a:t>62B-33.005, F.A.C.</a:t>
            </a:r>
          </a:p>
        </p:txBody>
      </p:sp>
    </p:spTree>
    <p:extLst>
      <p:ext uri="{BB962C8B-B14F-4D97-AF65-F5344CB8AC3E}">
        <p14:creationId xmlns:p14="http://schemas.microsoft.com/office/powerpoint/2010/main" val="20449096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7E4955-064C-083C-31DA-B190A7522A0B}"/>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6AD2E68B-128E-C47B-A584-63AD8517C1FE}"/>
              </a:ext>
            </a:extLst>
          </p:cNvPr>
          <p:cNvSpPr txBox="1"/>
          <p:nvPr/>
        </p:nvSpPr>
        <p:spPr>
          <a:xfrm>
            <a:off x="118872" y="1400568"/>
            <a:ext cx="11823192" cy="5539978"/>
          </a:xfrm>
          <a:prstGeom prst="rect">
            <a:avLst/>
          </a:prstGeom>
          <a:noFill/>
        </p:spPr>
        <p:txBody>
          <a:bodyPr wrap="square" lIns="91440" tIns="45720" rIns="91440" bIns="45720" anchor="t">
            <a:spAutoFit/>
          </a:bodyPr>
          <a:lstStyle/>
          <a:p>
            <a:pPr fontAlgn="base" hangingPunct="0"/>
            <a:r>
              <a:rPr lang="en-US" sz="1400" dirty="0">
                <a:latin typeface="Arial"/>
                <a:cs typeface="Arial"/>
              </a:rPr>
              <a:t>(</a:t>
            </a:r>
            <a:r>
              <a:rPr lang="en-US" sz="1400" dirty="0">
                <a:latin typeface="Arial"/>
                <a:cs typeface="Times New Roman"/>
              </a:rPr>
              <a:t>1)(a) 2. The structure to be protected is vulnerable. The determination of vulnerability will be made utilizing the dune erosion model contained in the report entitled “Erosion due to High Frequency Storm Events,” by the University of Florida, dated November 22, 1995, which is incorporated herein by reference</a:t>
            </a:r>
            <a:r>
              <a:rPr lang="en-US" sz="1400" u="sng" dirty="0">
                <a:latin typeface="Arial"/>
                <a:cs typeface="Times New Roman"/>
              </a:rPr>
              <a:t>, </a:t>
            </a:r>
            <a:r>
              <a:rPr lang="en-US" sz="1400" u="sng" dirty="0" err="1">
                <a:latin typeface="Arial"/>
                <a:cs typeface="Times New Roman"/>
              </a:rPr>
              <a:t>SBeach</a:t>
            </a:r>
            <a:r>
              <a:rPr lang="en-US" sz="1400" u="sng" dirty="0">
                <a:latin typeface="Arial"/>
                <a:cs typeface="Times New Roman"/>
              </a:rPr>
              <a:t> developed by the U.S. Army Corps of Engineers, or other models accepted by the Department staff demonstrating sufficient calibration and verification for application in the project vicinity</a:t>
            </a:r>
            <a:r>
              <a:rPr lang="en-US" sz="1400" dirty="0">
                <a:latin typeface="Arial"/>
                <a:cs typeface="Times New Roman"/>
              </a:rPr>
              <a:t>. Where direct application of the model shows that the structure to be protected is not vulnerable, but the construction otherwise meets the requirements of this rule chapter, an applicant may further demonstrate vulnerability by taking into account the effects of shoreline change rates, natural physical features, and existing manmade structures in accordance with the following circumstances:</a:t>
            </a:r>
          </a:p>
          <a:p>
            <a:pPr fontAlgn="base" hangingPunct="0"/>
            <a:r>
              <a:rPr lang="en-US" sz="1400" dirty="0">
                <a:latin typeface="Arial"/>
                <a:cs typeface="Times New Roman"/>
              </a:rPr>
              <a:t>a. If it is projected that the eligible structure will become vulnerable at some future date which falls within the authorized time limit of a permit, then the permit shall authorize the construction of armoring once the anticipated site condition changes occur and the structure becomes vulnerable. The permit shall allow additional time to allow for construction operations and appropriate timing to avoid construction during the marine turtle nesting season.</a:t>
            </a:r>
          </a:p>
          <a:p>
            <a:pPr fontAlgn="base" hangingPunct="0"/>
            <a:r>
              <a:rPr lang="en-US" sz="1400" dirty="0">
                <a:latin typeface="Arial"/>
                <a:cs typeface="Times New Roman"/>
              </a:rPr>
              <a:t>b. Where there are multiple eligible structures in close proximity to one another, but not all of the structures are vulnerable and shoreline trends indicate continued erosion stress on the shoreline, and the Department determines through the use of numerical modeling and engineering analysis that the construction of armoring for only the vulnerable structures would cause the adjacent structures to become vulnerable following installation of the armoring, then all the eligible structures are considered vulnerable.</a:t>
            </a:r>
          </a:p>
          <a:p>
            <a:pPr fontAlgn="base" hangingPunct="0"/>
            <a:r>
              <a:rPr lang="en-US" sz="1400" dirty="0">
                <a:latin typeface="Arial"/>
                <a:cs typeface="Times New Roman"/>
              </a:rPr>
              <a:t>c. Where an eligible structure is located on a dune or escarpment and the dune erosion model predicts that the erosion from a 15-year return interval storm </a:t>
            </a:r>
            <a:r>
              <a:rPr lang="en-US" sz="1400" u="sng" dirty="0">
                <a:latin typeface="Arial"/>
                <a:cs typeface="Times New Roman"/>
              </a:rPr>
              <a:t>for private structures or a 25-year return interval storm for public infrastructure</a:t>
            </a:r>
            <a:r>
              <a:rPr lang="en-US" sz="1400" dirty="0">
                <a:latin typeface="Arial"/>
                <a:cs typeface="Times New Roman"/>
              </a:rPr>
              <a:t> would fall landward of the existing dune crest or escarpment and seaward of the eligible structure</a:t>
            </a:r>
            <a:r>
              <a:rPr lang="en-US" sz="1400" strike="sngStrike" dirty="0">
                <a:latin typeface="Arial"/>
                <a:cs typeface="Times New Roman"/>
              </a:rPr>
              <a:t>,</a:t>
            </a:r>
            <a:r>
              <a:rPr lang="en-US" sz="1400" dirty="0">
                <a:latin typeface="Arial"/>
                <a:cs typeface="Times New Roman"/>
              </a:rPr>
              <a:t> and where the applicant has provided the Department appropriate geotechnical analysis by a qualified professional engineer specialized in geotechnical or foundation engineering which demonstrates that the structure would be in danger of imminent collapse following the occurrence of erosion from a 15-year return interval storm </a:t>
            </a:r>
            <a:r>
              <a:rPr lang="en-US" sz="1400" u="sng" dirty="0">
                <a:latin typeface="Arial"/>
                <a:cs typeface="Times New Roman"/>
              </a:rPr>
              <a:t>for private structures or a 25-year return interval storm for public infrastructure.</a:t>
            </a:r>
            <a:r>
              <a:rPr lang="en-US" sz="1400" dirty="0">
                <a:latin typeface="Arial"/>
                <a:cs typeface="Times New Roman"/>
              </a:rPr>
              <a:t> Imminent collapse means the structure’s foundation will fail due to its own weight under normal conditions, resulting in structural damage to the supported structure.</a:t>
            </a:r>
          </a:p>
          <a:p>
            <a:pPr fontAlgn="base" hangingPunct="0"/>
            <a:r>
              <a:rPr lang="en-US" sz="1400" dirty="0">
                <a:latin typeface="Arial"/>
                <a:cs typeface="Times New Roman"/>
              </a:rPr>
              <a:t>d. Where an applicant demonstrates to the Department that another site specific circumstance exists other than listed in sub-subparagraphs 62B-33.0051(1)(a)2.a. through c., F.A.C., such that the eligible structure is vulnerable; or</a:t>
            </a:r>
          </a:p>
          <a:p>
            <a:pPr fontAlgn="base" hangingPunct="0"/>
            <a:endParaRPr lang="en-US" u="sng"/>
          </a:p>
        </p:txBody>
      </p:sp>
      <p:sp>
        <p:nvSpPr>
          <p:cNvPr id="4" name="TextBox 3">
            <a:extLst>
              <a:ext uri="{FF2B5EF4-FFF2-40B4-BE49-F238E27FC236}">
                <a16:creationId xmlns:a16="http://schemas.microsoft.com/office/drawing/2014/main" id="{A3E7F7B6-6F0E-98D6-7562-BA038C80BB87}"/>
              </a:ext>
            </a:extLst>
          </p:cNvPr>
          <p:cNvSpPr txBox="1"/>
          <p:nvPr/>
        </p:nvSpPr>
        <p:spPr>
          <a:xfrm>
            <a:off x="1620374" y="96371"/>
            <a:ext cx="5051611" cy="63094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500" b="1" dirty="0">
                <a:solidFill>
                  <a:schemeClr val="bg1"/>
                </a:solidFill>
                <a:latin typeface="Arial"/>
                <a:ea typeface="Verdana"/>
                <a:cs typeface="Arial"/>
              </a:rPr>
              <a:t>62B-33.0051, F.A.C.</a:t>
            </a:r>
          </a:p>
        </p:txBody>
      </p:sp>
      <p:sp>
        <p:nvSpPr>
          <p:cNvPr id="7" name="TextBox 6">
            <a:extLst>
              <a:ext uri="{FF2B5EF4-FFF2-40B4-BE49-F238E27FC236}">
                <a16:creationId xmlns:a16="http://schemas.microsoft.com/office/drawing/2014/main" id="{64C3D3C6-14AB-8CCD-B6B4-9C2B2E184421}"/>
              </a:ext>
            </a:extLst>
          </p:cNvPr>
          <p:cNvSpPr txBox="1"/>
          <p:nvPr/>
        </p:nvSpPr>
        <p:spPr>
          <a:xfrm>
            <a:off x="1620371" y="723902"/>
            <a:ext cx="10217523"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500" b="1" dirty="0">
                <a:solidFill>
                  <a:srgbClr val="C8EAFB"/>
                </a:solidFill>
                <a:latin typeface="Arial"/>
                <a:ea typeface="Verdana"/>
                <a:cs typeface="Arial"/>
              </a:rPr>
              <a:t>COASTAL ARMORING AND RELATED STRUCTURES</a:t>
            </a:r>
          </a:p>
        </p:txBody>
      </p:sp>
    </p:spTree>
    <p:extLst>
      <p:ext uri="{BB962C8B-B14F-4D97-AF65-F5344CB8AC3E}">
        <p14:creationId xmlns:p14="http://schemas.microsoft.com/office/powerpoint/2010/main" val="3972833354"/>
      </p:ext>
    </p:extLst>
  </p:cSld>
  <p:clrMapOvr>
    <a:masterClrMapping/>
  </p:clrMapOvr>
</p:sld>
</file>

<file path=ppt/theme/theme1.xml><?xml version="1.0" encoding="utf-8"?>
<a:theme xmlns:a="http://schemas.openxmlformats.org/drawingml/2006/main" name="Office Theme">
  <a:themeElements>
    <a:clrScheme name="DEP BLUE">
      <a:dk1>
        <a:srgbClr val="000000"/>
      </a:dk1>
      <a:lt1>
        <a:srgbClr val="FFFFFF"/>
      </a:lt1>
      <a:dk2>
        <a:srgbClr val="44546A"/>
      </a:dk2>
      <a:lt2>
        <a:srgbClr val="E7E6E6"/>
      </a:lt2>
      <a:accent1>
        <a:srgbClr val="52B5E8"/>
      </a:accent1>
      <a:accent2>
        <a:srgbClr val="C7E9FA"/>
      </a:accent2>
      <a:accent3>
        <a:srgbClr val="117AC0"/>
      </a:accent3>
      <a:accent4>
        <a:srgbClr val="0153A0"/>
      </a:accent4>
      <a:accent5>
        <a:srgbClr val="243F78"/>
      </a:accent5>
      <a:accent6>
        <a:srgbClr val="2E5270"/>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G-DEP MasterSlides Template_v11022021-" id="{2B5C3F11-2D1C-0346-A05B-D8DF9C08BE0F}" vid="{58A7D8D1-8D2E-114E-82D1-FACBD2697E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899EF17F9762A4298F52D147C477E17" ma:contentTypeVersion="11" ma:contentTypeDescription="Create a new document." ma:contentTypeScope="" ma:versionID="de54043aba4fc886e7358273ab59d0d9">
  <xsd:schema xmlns:xsd="http://www.w3.org/2001/XMLSchema" xmlns:xs="http://www.w3.org/2001/XMLSchema" xmlns:p="http://schemas.microsoft.com/office/2006/metadata/properties" xmlns:ns3="03c4df13-eee2-431d-b2b5-af3b78d9950d" xmlns:ns4="22c4cb59-10f2-479e-bff9-40d4ebdd2144" targetNamespace="http://schemas.microsoft.com/office/2006/metadata/properties" ma:root="true" ma:fieldsID="a35fe0d5265d36c79980c576d709a6c3" ns3:_="" ns4:_="">
    <xsd:import namespace="03c4df13-eee2-431d-b2b5-af3b78d9950d"/>
    <xsd:import namespace="22c4cb59-10f2-479e-bff9-40d4ebdd2144"/>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DateTaken" minOccurs="0"/>
                <xsd:element ref="ns4:_activity"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3c4df13-eee2-431d-b2b5-af3b78d9950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2c4cb59-10f2-479e-bff9-40d4ebdd2144"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_activity" ma:index="16" nillable="true" ma:displayName="_activity" ma:hidden="true" ma:internalName="_activity">
      <xsd:simpleType>
        <xsd:restriction base="dms:Note"/>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22c4cb59-10f2-479e-bff9-40d4ebdd2144" xsi:nil="true"/>
  </documentManagement>
</p:properties>
</file>

<file path=customXml/itemProps1.xml><?xml version="1.0" encoding="utf-8"?>
<ds:datastoreItem xmlns:ds="http://schemas.openxmlformats.org/officeDocument/2006/customXml" ds:itemID="{2463662D-F7FD-43AE-9EFE-23032B866945}">
  <ds:schemaRefs>
    <ds:schemaRef ds:uri="http://schemas.microsoft.com/sharepoint/v3/contenttype/forms"/>
  </ds:schemaRefs>
</ds:datastoreItem>
</file>

<file path=customXml/itemProps2.xml><?xml version="1.0" encoding="utf-8"?>
<ds:datastoreItem xmlns:ds="http://schemas.openxmlformats.org/officeDocument/2006/customXml" ds:itemID="{F214142F-0FE4-44A0-993C-890A432CDA8E}">
  <ds:schemaRefs>
    <ds:schemaRef ds:uri="03c4df13-eee2-431d-b2b5-af3b78d9950d"/>
    <ds:schemaRef ds:uri="22c4cb59-10f2-479e-bff9-40d4ebdd214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2C6603D-EECD-42CC-B9B6-B4CA63549250}">
  <ds:schemaRefs>
    <ds:schemaRef ds:uri="03c4df13-eee2-431d-b2b5-af3b78d9950d"/>
    <ds:schemaRef ds:uri="22c4cb59-10f2-479e-bff9-40d4ebdd214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0</TotalTime>
  <Words>4540</Words>
  <Application>Microsoft Office PowerPoint</Application>
  <PresentationFormat>Widescreen</PresentationFormat>
  <Paragraphs>111</Paragraphs>
  <Slides>16</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Franklin Gothic Demi Cond</vt:lpstr>
      <vt:lpstr>Times New Roman</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Galoso, Franko</dc:creator>
  <cp:lastModifiedBy>Binns, Ian</cp:lastModifiedBy>
  <cp:revision>194</cp:revision>
  <cp:lastPrinted>2025-07-11T19:50:45Z</cp:lastPrinted>
  <dcterms:created xsi:type="dcterms:W3CDTF">2021-11-02T20:05:09Z</dcterms:created>
  <dcterms:modified xsi:type="dcterms:W3CDTF">2025-09-11T17:02:19Z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0x0101003899EF17F9762A4298F52D147C477E17</vt:lpwstr>
  </property>
  <property fmtid="{D5CDD505-2E9C-101B-9397-08002B2CF9AE}" pid="3" name="_dlc_DocIdItemGuid">
    <vt:lpwstr>871b0ba2-8fb8-4ed2-9ece-da2e2638c7dc</vt:lpwstr>
  </property>
  <property fmtid="{D5CDD505-2E9C-101B-9397-08002B2CF9AE}" pid="4" name="MediaServiceImageTags">
    <vt:lpwstr/>
  </property>
</Properties>
</file>