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42"/>
  </p:notesMasterIdLst>
  <p:sldIdLst>
    <p:sldId id="262" r:id="rId3"/>
    <p:sldId id="264" r:id="rId4"/>
    <p:sldId id="279" r:id="rId5"/>
    <p:sldId id="265" r:id="rId6"/>
    <p:sldId id="266" r:id="rId7"/>
    <p:sldId id="303" r:id="rId8"/>
    <p:sldId id="267" r:id="rId9"/>
    <p:sldId id="268" r:id="rId10"/>
    <p:sldId id="298" r:id="rId11"/>
    <p:sldId id="289" r:id="rId12"/>
    <p:sldId id="291" r:id="rId13"/>
    <p:sldId id="269" r:id="rId14"/>
    <p:sldId id="270" r:id="rId15"/>
    <p:sldId id="272" r:id="rId16"/>
    <p:sldId id="271" r:id="rId17"/>
    <p:sldId id="273" r:id="rId18"/>
    <p:sldId id="292" r:id="rId19"/>
    <p:sldId id="309" r:id="rId20"/>
    <p:sldId id="294" r:id="rId21"/>
    <p:sldId id="299" r:id="rId22"/>
    <p:sldId id="274" r:id="rId23"/>
    <p:sldId id="276" r:id="rId24"/>
    <p:sldId id="277" r:id="rId25"/>
    <p:sldId id="295" r:id="rId26"/>
    <p:sldId id="308" r:id="rId27"/>
    <p:sldId id="275" r:id="rId28"/>
    <p:sldId id="278" r:id="rId29"/>
    <p:sldId id="304" r:id="rId30"/>
    <p:sldId id="296" r:id="rId31"/>
    <p:sldId id="280" r:id="rId32"/>
    <p:sldId id="300" r:id="rId33"/>
    <p:sldId id="281" r:id="rId34"/>
    <p:sldId id="297" r:id="rId35"/>
    <p:sldId id="306" r:id="rId36"/>
    <p:sldId id="282" r:id="rId37"/>
    <p:sldId id="283" r:id="rId38"/>
    <p:sldId id="286" r:id="rId39"/>
    <p:sldId id="284" r:id="rId40"/>
    <p:sldId id="28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0" autoAdjust="0"/>
    <p:restoredTop sz="94660"/>
  </p:normalViewPr>
  <p:slideViewPr>
    <p:cSldViewPr snapToGrid="0">
      <p:cViewPr varScale="1">
        <p:scale>
          <a:sx n="79" d="100"/>
          <a:sy n="79" d="100"/>
        </p:scale>
        <p:origin x="7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3425C-C401-4E6B-AFC2-0EB0FDB85D12}" type="datetimeFigureOut">
              <a:rPr lang="en-US" smtClean="0"/>
              <a:t>4/6/2017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CF350-82AE-4204-B09B-A7DFAED0117F}" type="slidenum">
              <a:rPr lang="en-US" smtClean="0"/>
              <a:t>‹#›</a:t>
            </a:fld>
            <a:endParaRPr lang="en-US" dirty="0"/>
          </a:p>
        </p:txBody>
      </p:sp>
    </p:spTree>
    <p:extLst>
      <p:ext uri="{BB962C8B-B14F-4D97-AF65-F5344CB8AC3E}">
        <p14:creationId xmlns:p14="http://schemas.microsoft.com/office/powerpoint/2010/main" val="92511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890"/>
            <a:ext cx="7772400" cy="547006"/>
          </a:xfrm>
        </p:spPr>
        <p:txBody>
          <a:bodyPr anchor="b">
            <a:normAutofit/>
          </a:bodyPr>
          <a:lstStyle>
            <a:lvl1pPr algn="ct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2473779"/>
            <a:ext cx="6858000" cy="20247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97732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864859"/>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2090057"/>
            <a:ext cx="4629150" cy="377099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3465059"/>
            <a:ext cx="2949178" cy="24039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542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090057"/>
            <a:ext cx="7886700" cy="35677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690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139043"/>
            <a:ext cx="1971675" cy="34943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39043"/>
            <a:ext cx="5800725" cy="34943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50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8055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915120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447456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4/5/17</a:t>
            </a:r>
          </a:p>
        </p:txBody>
      </p:sp>
      <p:sp>
        <p:nvSpPr>
          <p:cNvPr id="6" name="Footer Placeholder 5"/>
          <p:cNvSpPr>
            <a:spLocks noGrp="1"/>
          </p:cNvSpPr>
          <p:nvPr>
            <p:ph type="ftr" sz="quarter" idx="11"/>
          </p:nvPr>
        </p:nvSpPr>
        <p:spPr/>
        <p:txBody>
          <a:bodyPr/>
          <a:lstStyle/>
          <a:p>
            <a:r>
              <a:rPr lang="en-US" dirty="0"/>
              <a:t>Department Webinar</a:t>
            </a:r>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828386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7250" y="155121"/>
            <a:ext cx="7659688" cy="1029379"/>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4/5/17</a:t>
            </a:r>
          </a:p>
        </p:txBody>
      </p:sp>
      <p:sp>
        <p:nvSpPr>
          <p:cNvPr id="8" name="Footer Placeholder 7"/>
          <p:cNvSpPr>
            <a:spLocks noGrp="1"/>
          </p:cNvSpPr>
          <p:nvPr>
            <p:ph type="ftr" sz="quarter" idx="11"/>
          </p:nvPr>
        </p:nvSpPr>
        <p:spPr/>
        <p:txBody>
          <a:bodyPr/>
          <a:lstStyle/>
          <a:p>
            <a:r>
              <a:rPr lang="en-US" dirty="0"/>
              <a:t>Department Webinar</a:t>
            </a:r>
          </a:p>
        </p:txBody>
      </p:sp>
      <p:sp>
        <p:nvSpPr>
          <p:cNvPr id="9" name="Slide Number Placeholder 8"/>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54701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1884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4/5/17</a:t>
            </a:r>
          </a:p>
        </p:txBody>
      </p:sp>
      <p:sp>
        <p:nvSpPr>
          <p:cNvPr id="3" name="Footer Placeholder 2"/>
          <p:cNvSpPr>
            <a:spLocks noGrp="1"/>
          </p:cNvSpPr>
          <p:nvPr>
            <p:ph type="ftr" sz="quarter" idx="11"/>
          </p:nvPr>
        </p:nvSpPr>
        <p:spPr/>
        <p:txBody>
          <a:bodyPr/>
          <a:lstStyle/>
          <a:p>
            <a:r>
              <a:rPr lang="en-US" dirty="0"/>
              <a:t>Department Webinar</a:t>
            </a:r>
          </a:p>
        </p:txBody>
      </p:sp>
      <p:sp>
        <p:nvSpPr>
          <p:cNvPr id="4" name="Slide Number Placeholder 3"/>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61944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1"/>
            <a:ext cx="7772400" cy="914400"/>
          </a:xfrm>
        </p:spPr>
        <p:txBody>
          <a:bodyPr anchor="b">
            <a:noAutofit/>
          </a:bodyPr>
          <a:lstStyle>
            <a:lvl1pPr algn="ctr">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4286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9692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244473"/>
            <a:ext cx="7885112" cy="68625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2179"/>
            <a:ext cx="4629150" cy="475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4/5/17</a:t>
            </a:r>
          </a:p>
        </p:txBody>
      </p:sp>
      <p:sp>
        <p:nvSpPr>
          <p:cNvPr id="6" name="Footer Placeholder 5"/>
          <p:cNvSpPr>
            <a:spLocks noGrp="1"/>
          </p:cNvSpPr>
          <p:nvPr>
            <p:ph type="ftr" sz="quarter" idx="11"/>
          </p:nvPr>
        </p:nvSpPr>
        <p:spPr/>
        <p:txBody>
          <a:bodyPr/>
          <a:lstStyle/>
          <a:p>
            <a:r>
              <a:rPr lang="en-US" dirty="0"/>
              <a:t>Department Webinar</a:t>
            </a:r>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475264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2659"/>
            <a:ext cx="7885112" cy="95522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102179"/>
            <a:ext cx="4629150" cy="47588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4/5/17</a:t>
            </a:r>
          </a:p>
        </p:txBody>
      </p:sp>
      <p:sp>
        <p:nvSpPr>
          <p:cNvPr id="6" name="Footer Placeholder 5"/>
          <p:cNvSpPr>
            <a:spLocks noGrp="1"/>
          </p:cNvSpPr>
          <p:nvPr>
            <p:ph type="ftr" sz="quarter" idx="11"/>
          </p:nvPr>
        </p:nvSpPr>
        <p:spPr/>
        <p:txBody>
          <a:bodyPr/>
          <a:lstStyle/>
          <a:p>
            <a:r>
              <a:rPr lang="en-US" dirty="0"/>
              <a:t>Department Webinar</a:t>
            </a:r>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86665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06236" y="179615"/>
            <a:ext cx="7609114" cy="1012371"/>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04799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8507"/>
            <a:ext cx="1971675" cy="5058456"/>
          </a:xfrm>
        </p:spPr>
        <p:txBody>
          <a:bodyPr vert="eaVert"/>
          <a:lstStyle>
            <a:lvl1pPr algn="l">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1118507"/>
            <a:ext cx="5762625" cy="50584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1229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7639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211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068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0"/>
            <a:ext cx="7886700" cy="82686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99616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90157"/>
            <a:ext cx="3868340"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99616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90157"/>
            <a:ext cx="3887391"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850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5563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77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51264"/>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2081893"/>
            <a:ext cx="4629150" cy="37791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633106"/>
            <a:ext cx="2949178" cy="22358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34355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20"/>
            <a:ext cx="7886700" cy="7266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090057"/>
            <a:ext cx="7886700" cy="40869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1788868"/>
      </p:ext>
    </p:extLst>
  </p:cSld>
  <p:clrMap bg1="lt1" tx1="dk1" bg2="lt2" tx2="dk2" accent1="accent1" accent2="accent2" accent3="accent3" accent4="accent4" accent5="accent5" accent6="accent6" hlink="hlink" folHlink="folHlink"/>
  <p:sldLayoutIdLst>
    <p:sldLayoutId id="214748368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r>
              <a:rPr lang="en-US" dirty="0"/>
              <a:t>4/5/17</a:t>
            </a:r>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r>
              <a:rPr lang="en-US" dirty="0"/>
              <a:t>Department Webinar</a:t>
            </a:r>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pPr/>
              <a:t>‹#›</a:t>
            </a:fld>
            <a:endParaRPr lang="en-US" dirty="0"/>
          </a:p>
        </p:txBody>
      </p:sp>
    </p:spTree>
    <p:extLst>
      <p:ext uri="{BB962C8B-B14F-4D97-AF65-F5344CB8AC3E}">
        <p14:creationId xmlns:p14="http://schemas.microsoft.com/office/powerpoint/2010/main" val="4274721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5969"/>
            <a:ext cx="7772400" cy="2800351"/>
          </a:xfrm>
        </p:spPr>
        <p:txBody>
          <a:bodyPr/>
          <a:lstStyle/>
          <a:p>
            <a:r>
              <a:rPr lang="en-US" sz="2800" dirty="0"/>
              <a:t>Changes to Chapter 62-762, Florida Administrative Code </a:t>
            </a:r>
            <a:br>
              <a:rPr lang="en-US" sz="2800" dirty="0"/>
            </a:br>
            <a:r>
              <a:rPr lang="en-US" sz="2800" dirty="0"/>
              <a:t>Aboveground Storage Tank Systems (ASTs)</a:t>
            </a:r>
            <a:r>
              <a:rPr lang="en-US" dirty="0"/>
              <a:t> </a:t>
            </a:r>
            <a:br>
              <a:rPr lang="en-US" dirty="0"/>
            </a:br>
            <a:endParaRPr lang="en-US" dirty="0"/>
          </a:p>
        </p:txBody>
      </p:sp>
      <p:sp>
        <p:nvSpPr>
          <p:cNvPr id="3" name="Subtitle 2"/>
          <p:cNvSpPr>
            <a:spLocks noGrp="1"/>
          </p:cNvSpPr>
          <p:nvPr>
            <p:ph type="subTitle" idx="1"/>
          </p:nvPr>
        </p:nvSpPr>
        <p:spPr>
          <a:xfrm>
            <a:off x="1143000" y="4757738"/>
            <a:ext cx="6858000" cy="462308"/>
          </a:xfrm>
        </p:spPr>
        <p:txBody>
          <a:bodyPr/>
          <a:lstStyle/>
          <a:p>
            <a:r>
              <a:rPr lang="en-US" b="1" dirty="0"/>
              <a:t>Effective – 1/11/2017</a:t>
            </a:r>
          </a:p>
        </p:txBody>
      </p:sp>
    </p:spTree>
    <p:extLst>
      <p:ext uri="{BB962C8B-B14F-4D97-AF65-F5344CB8AC3E}">
        <p14:creationId xmlns:p14="http://schemas.microsoft.com/office/powerpoint/2010/main" val="332179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876" y="1"/>
            <a:ext cx="7584474" cy="1029730"/>
          </a:xfrm>
        </p:spPr>
        <p:txBody>
          <a:bodyPr>
            <a:normAutofit/>
          </a:bodyPr>
          <a:lstStyle/>
          <a:p>
            <a:r>
              <a:rPr lang="en-US" sz="3200" dirty="0"/>
              <a:t>Reference Guidelines</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49" y="6495138"/>
            <a:ext cx="3223569"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10</a:t>
            </a:fld>
            <a:endParaRPr lang="en-US" dirty="0"/>
          </a:p>
        </p:txBody>
      </p:sp>
      <p:pic>
        <p:nvPicPr>
          <p:cNvPr id="3" name="Picture 2" descr="Fil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690" y="1883488"/>
            <a:ext cx="3608660" cy="3608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ontent Placeholder 10"/>
          <p:cNvSpPr txBox="1">
            <a:spLocks noGrp="1"/>
          </p:cNvSpPr>
          <p:nvPr>
            <p:ph idx="1"/>
          </p:nvPr>
        </p:nvSpPr>
        <p:spPr>
          <a:xfrm>
            <a:off x="628650" y="1825625"/>
            <a:ext cx="4091940" cy="35445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rule update allows for the Department to update such reference guidelines as from the American Petroleum Institute (API), Petroleum Equipment Institute (PEI) and the National Fire Protection Agency (NFPA).</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327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55662" y="0"/>
            <a:ext cx="7659688" cy="1029379"/>
          </a:xfrm>
        </p:spPr>
        <p:txBody>
          <a:bodyPr>
            <a:normAutofit/>
          </a:bodyPr>
          <a:lstStyle/>
          <a:p>
            <a:r>
              <a:rPr lang="en-US" sz="3200" dirty="0"/>
              <a:t>Proposed Changes – Reference Guidelines</a:t>
            </a:r>
          </a:p>
        </p:txBody>
      </p:sp>
      <p:sp>
        <p:nvSpPr>
          <p:cNvPr id="8" name="Text Placeholder 7"/>
          <p:cNvSpPr>
            <a:spLocks noGrp="1"/>
          </p:cNvSpPr>
          <p:nvPr>
            <p:ph type="body" idx="1"/>
          </p:nvPr>
        </p:nvSpPr>
        <p:spPr>
          <a:xfrm>
            <a:off x="522512" y="1042111"/>
            <a:ext cx="3696789" cy="1170221"/>
          </a:xfrm>
        </p:spPr>
        <p:txBody>
          <a:bodyPr/>
          <a:lstStyle/>
          <a:p>
            <a:pPr algn="ctr"/>
            <a:r>
              <a:rPr lang="en-US" dirty="0">
                <a:latin typeface="Arial" panose="020B0604020202020204" pitchFamily="34" charset="0"/>
                <a:cs typeface="Arial" panose="020B0604020202020204" pitchFamily="34" charset="0"/>
              </a:rPr>
              <a:t>Instructions for Conducting Sampling</a:t>
            </a:r>
          </a:p>
        </p:txBody>
      </p:sp>
      <p:sp>
        <p:nvSpPr>
          <p:cNvPr id="10" name="Text Placeholder 9"/>
          <p:cNvSpPr>
            <a:spLocks noGrp="1"/>
          </p:cNvSpPr>
          <p:nvPr>
            <p:ph type="body" sz="quarter" idx="3"/>
          </p:nvPr>
        </p:nvSpPr>
        <p:spPr>
          <a:xfrm>
            <a:off x="4629150" y="1334854"/>
            <a:ext cx="3887788" cy="1170221"/>
          </a:xfrm>
        </p:spPr>
        <p:txBody>
          <a:bodyPr>
            <a:normAutofit/>
          </a:bodyPr>
          <a:lstStyle/>
          <a:p>
            <a:pPr algn="ctr"/>
            <a:r>
              <a:rPr lang="en-US" dirty="0">
                <a:latin typeface="Arial" panose="020B0604020202020204" pitchFamily="34" charset="0"/>
                <a:cs typeface="Arial" panose="020B0604020202020204" pitchFamily="34" charset="0"/>
              </a:rPr>
              <a:t>Recommended Practices for Testing Secondary Containment</a:t>
            </a:r>
          </a:p>
        </p:txBody>
      </p:sp>
      <p:pic>
        <p:nvPicPr>
          <p:cNvPr id="13" name="Content Placeholder 12" descr="PEI RP 1200-12"/>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029049" y="2581471"/>
            <a:ext cx="2857802" cy="3684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11</a:t>
            </a:fld>
            <a:endParaRPr lang="en-US" dirty="0"/>
          </a:p>
        </p:txBody>
      </p:sp>
      <p:pic>
        <p:nvPicPr>
          <p:cNvPr id="2" name="Picture 1" descr="Sampling document"/>
          <p:cNvPicPr>
            <a:picLocks noChangeAspect="1"/>
          </p:cNvPicPr>
          <p:nvPr/>
        </p:nvPicPr>
        <p:blipFill>
          <a:blip r:embed="rId3"/>
          <a:stretch>
            <a:fillRect/>
          </a:stretch>
        </p:blipFill>
        <p:spPr>
          <a:xfrm>
            <a:off x="931094" y="2559238"/>
            <a:ext cx="2879627" cy="3729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5941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852" y="0"/>
            <a:ext cx="7609114" cy="1070919"/>
          </a:xfrm>
        </p:spPr>
        <p:txBody>
          <a:bodyPr>
            <a:normAutofit/>
          </a:bodyPr>
          <a:lstStyle/>
          <a:p>
            <a:r>
              <a:rPr lang="en-US" sz="3200" dirty="0"/>
              <a:t>Proposed Changes – Applicability </a:t>
            </a:r>
          </a:p>
        </p:txBody>
      </p:sp>
      <p:pic>
        <p:nvPicPr>
          <p:cNvPr id="7" name="Content Placeholder 6" descr="Biofuel Log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4152" y="3945923"/>
            <a:ext cx="2018807" cy="2018807"/>
          </a:xfrm>
        </p:spPr>
      </p:pic>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50" y="6495138"/>
            <a:ext cx="3149428"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12</a:t>
            </a:fld>
            <a:endParaRPr lang="en-US" dirty="0"/>
          </a:p>
        </p:txBody>
      </p:sp>
      <p:sp>
        <p:nvSpPr>
          <p:cNvPr id="9" name="TextBox 8"/>
          <p:cNvSpPr txBox="1"/>
          <p:nvPr/>
        </p:nvSpPr>
        <p:spPr>
          <a:xfrm>
            <a:off x="107092" y="1325563"/>
            <a:ext cx="8640507" cy="830997"/>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The Department removed the term “de minimus” and replaced</a:t>
            </a:r>
          </a:p>
          <a:p>
            <a:r>
              <a:rPr lang="en-US" sz="2400" dirty="0">
                <a:latin typeface="Arial" panose="020B0604020202020204" pitchFamily="34" charset="0"/>
                <a:cs typeface="Arial" panose="020B0604020202020204" pitchFamily="34" charset="0"/>
              </a:rPr>
              <a:t>it with more specific rule exemptions:</a:t>
            </a:r>
          </a:p>
        </p:txBody>
      </p:sp>
      <p:sp>
        <p:nvSpPr>
          <p:cNvPr id="10" name="TextBox 9"/>
          <p:cNvSpPr txBox="1"/>
          <p:nvPr/>
        </p:nvSpPr>
        <p:spPr>
          <a:xfrm>
            <a:off x="164756" y="2299360"/>
            <a:ext cx="8877329"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Storage tanks containing regulated substances of less than</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2%, and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Storage tanks containing biofuels with 5% or less of regulated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substances.</a:t>
            </a:r>
          </a:p>
        </p:txBody>
      </p:sp>
    </p:spTree>
    <p:extLst>
      <p:ext uri="{BB962C8B-B14F-4D97-AF65-F5344CB8AC3E}">
        <p14:creationId xmlns:p14="http://schemas.microsoft.com/office/powerpoint/2010/main" val="410834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63383" y="0"/>
            <a:ext cx="7659688" cy="1029379"/>
          </a:xfrm>
        </p:spPr>
        <p:txBody>
          <a:bodyPr>
            <a:normAutofit/>
          </a:bodyPr>
          <a:lstStyle/>
          <a:p>
            <a:r>
              <a:rPr lang="en-US" sz="2800" dirty="0"/>
              <a:t>Registration/Notification - Installations</a:t>
            </a:r>
          </a:p>
        </p:txBody>
      </p:sp>
      <p:sp>
        <p:nvSpPr>
          <p:cNvPr id="8" name="Text Placeholder 7"/>
          <p:cNvSpPr>
            <a:spLocks noGrp="1"/>
          </p:cNvSpPr>
          <p:nvPr>
            <p:ph type="body" idx="1"/>
          </p:nvPr>
        </p:nvSpPr>
        <p:spPr>
          <a:xfrm>
            <a:off x="271850" y="1124078"/>
            <a:ext cx="4227126" cy="948124"/>
          </a:xfrm>
        </p:spPr>
        <p:txBody>
          <a:bodyPr/>
          <a:lstStyle/>
          <a:p>
            <a:pPr algn="ctr"/>
            <a:r>
              <a:rPr lang="en-US" dirty="0">
                <a:latin typeface="Arial" panose="020B0604020202020204" pitchFamily="34" charset="0"/>
                <a:cs typeface="Arial" panose="020B0604020202020204" pitchFamily="34" charset="0"/>
              </a:rPr>
              <a:t>Former Requirements</a:t>
            </a:r>
          </a:p>
        </p:txBody>
      </p:sp>
      <p:sp>
        <p:nvSpPr>
          <p:cNvPr id="9" name="Content Placeholder 8"/>
          <p:cNvSpPr>
            <a:spLocks noGrp="1"/>
          </p:cNvSpPr>
          <p:nvPr>
            <p:ph sz="half" idx="2"/>
          </p:nvPr>
        </p:nvSpPr>
        <p:spPr>
          <a:xfrm>
            <a:off x="271850" y="2505074"/>
            <a:ext cx="4227125" cy="3788633"/>
          </a:xfrm>
        </p:spPr>
        <p:txBody>
          <a:bodyPr>
            <a:normAutofit/>
          </a:bodyPr>
          <a:lstStyle/>
          <a:p>
            <a:r>
              <a:rPr lang="en-US" sz="2000" dirty="0">
                <a:latin typeface="Arial" panose="020B0604020202020204" pitchFamily="34" charset="0"/>
                <a:cs typeface="Arial" panose="020B0604020202020204" pitchFamily="34" charset="0"/>
              </a:rPr>
              <a:t>Notify county at least </a:t>
            </a:r>
            <a:r>
              <a:rPr lang="en-US" sz="2000" b="1" dirty="0">
                <a:latin typeface="Arial" panose="020B0604020202020204" pitchFamily="34" charset="0"/>
                <a:cs typeface="Arial" panose="020B0604020202020204" pitchFamily="34" charset="0"/>
              </a:rPr>
              <a:t>30 days prior</a:t>
            </a:r>
            <a:r>
              <a:rPr lang="en-US" sz="2000" dirty="0">
                <a:latin typeface="Arial" panose="020B0604020202020204" pitchFamily="34" charset="0"/>
                <a:cs typeface="Arial" panose="020B0604020202020204" pitchFamily="34" charset="0"/>
              </a:rPr>
              <a:t> to install (verbal or written).  </a:t>
            </a:r>
          </a:p>
          <a:p>
            <a:r>
              <a:rPr lang="en-US" sz="2000" dirty="0">
                <a:latin typeface="Arial" panose="020B0604020202020204" pitchFamily="34" charset="0"/>
                <a:cs typeface="Arial" panose="020B0604020202020204" pitchFamily="34" charset="0"/>
              </a:rPr>
              <a:t>Confirm with county at least </a:t>
            </a:r>
            <a:r>
              <a:rPr lang="en-US" sz="2000" b="1" dirty="0">
                <a:latin typeface="Arial" panose="020B0604020202020204" pitchFamily="34" charset="0"/>
                <a:cs typeface="Arial" panose="020B0604020202020204" pitchFamily="34" charset="0"/>
              </a:rPr>
              <a:t>48 hours prior </a:t>
            </a:r>
            <a:r>
              <a:rPr lang="en-US" sz="2000" dirty="0">
                <a:latin typeface="Arial" panose="020B0604020202020204" pitchFamily="34" charset="0"/>
                <a:cs typeface="Arial" panose="020B0604020202020204" pitchFamily="34" charset="0"/>
              </a:rPr>
              <a:t>to install (verbal or written).</a:t>
            </a:r>
          </a:p>
          <a:p>
            <a:r>
              <a:rPr lang="en-US" sz="2000" dirty="0">
                <a:latin typeface="Arial" panose="020B0604020202020204" pitchFamily="34" charset="0"/>
                <a:cs typeface="Arial" panose="020B0604020202020204" pitchFamily="34" charset="0"/>
              </a:rPr>
              <a:t>Register no later than </a:t>
            </a:r>
            <a:r>
              <a:rPr lang="en-US" sz="2000" b="1" dirty="0">
                <a:latin typeface="Arial" panose="020B0604020202020204" pitchFamily="34" charset="0"/>
                <a:cs typeface="Arial" panose="020B0604020202020204" pitchFamily="34" charset="0"/>
              </a:rPr>
              <a:t>30 days after </a:t>
            </a:r>
            <a:r>
              <a:rPr lang="en-US" sz="2000" dirty="0">
                <a:latin typeface="Arial" panose="020B0604020202020204" pitchFamily="34" charset="0"/>
                <a:cs typeface="Arial" panose="020B0604020202020204" pitchFamily="34" charset="0"/>
              </a:rPr>
              <a:t>putting substance into new tank.</a:t>
            </a:r>
          </a:p>
        </p:txBody>
      </p:sp>
      <p:sp>
        <p:nvSpPr>
          <p:cNvPr id="10" name="Text Placeholder 9"/>
          <p:cNvSpPr>
            <a:spLocks noGrp="1"/>
          </p:cNvSpPr>
          <p:nvPr>
            <p:ph type="body" sz="quarter" idx="3"/>
          </p:nvPr>
        </p:nvSpPr>
        <p:spPr>
          <a:xfrm>
            <a:off x="4629149" y="1124078"/>
            <a:ext cx="4053531" cy="948124"/>
          </a:xfrm>
        </p:spPr>
        <p:txBody>
          <a:bodyPr/>
          <a:lstStyle/>
          <a:p>
            <a:pPr algn="ctr"/>
            <a:r>
              <a:rPr lang="en-US" dirty="0">
                <a:latin typeface="Arial" panose="020B0604020202020204" pitchFamily="34" charset="0"/>
                <a:cs typeface="Arial" panose="020B0604020202020204" pitchFamily="34" charset="0"/>
              </a:rPr>
              <a:t>New Requirements</a:t>
            </a:r>
          </a:p>
        </p:txBody>
      </p:sp>
      <p:sp>
        <p:nvSpPr>
          <p:cNvPr id="11" name="Content Placeholder 10"/>
          <p:cNvSpPr>
            <a:spLocks noGrp="1"/>
          </p:cNvSpPr>
          <p:nvPr>
            <p:ph sz="quarter" idx="4"/>
          </p:nvPr>
        </p:nvSpPr>
        <p:spPr>
          <a:xfrm>
            <a:off x="4629148" y="2505073"/>
            <a:ext cx="4053532" cy="3788633"/>
          </a:xfrm>
        </p:spPr>
        <p:txBody>
          <a:bodyPr>
            <a:normAutofit/>
          </a:bodyPr>
          <a:lstStyle/>
          <a:p>
            <a:r>
              <a:rPr lang="en-US" sz="2000" dirty="0">
                <a:latin typeface="Arial" panose="020B0604020202020204" pitchFamily="34" charset="0"/>
                <a:cs typeface="Arial" panose="020B0604020202020204" pitchFamily="34" charset="0"/>
              </a:rPr>
              <a:t>Notify county </a:t>
            </a:r>
            <a:r>
              <a:rPr lang="en-US" sz="2000" b="1" dirty="0">
                <a:latin typeface="Arial" panose="020B0604020202020204" pitchFamily="34" charset="0"/>
                <a:cs typeface="Arial" panose="020B0604020202020204" pitchFamily="34" charset="0"/>
              </a:rPr>
              <a:t>30-45 days prior </a:t>
            </a:r>
            <a:r>
              <a:rPr lang="en-US" sz="2000" dirty="0">
                <a:latin typeface="Arial" panose="020B0604020202020204" pitchFamily="34" charset="0"/>
                <a:cs typeface="Arial" panose="020B0604020202020204" pitchFamily="34" charset="0"/>
              </a:rPr>
              <a:t>to install (written).</a:t>
            </a:r>
          </a:p>
          <a:p>
            <a:r>
              <a:rPr lang="en-US" sz="2000" dirty="0">
                <a:latin typeface="Arial" panose="020B0604020202020204" pitchFamily="34" charset="0"/>
                <a:cs typeface="Arial" panose="020B0604020202020204" pitchFamily="34" charset="0"/>
              </a:rPr>
              <a:t>Confirm with county </a:t>
            </a:r>
            <a:r>
              <a:rPr lang="en-US" sz="2000" b="1" dirty="0">
                <a:latin typeface="Arial" panose="020B0604020202020204" pitchFamily="34" charset="0"/>
                <a:cs typeface="Arial" panose="020B0604020202020204" pitchFamily="34" charset="0"/>
              </a:rPr>
              <a:t>48-72 hours prior</a:t>
            </a:r>
            <a:r>
              <a:rPr lang="en-US" sz="2000" dirty="0">
                <a:latin typeface="Arial" panose="020B0604020202020204" pitchFamily="34" charset="0"/>
                <a:cs typeface="Arial" panose="020B0604020202020204" pitchFamily="34" charset="0"/>
              </a:rPr>
              <a:t> to install (written).</a:t>
            </a:r>
          </a:p>
          <a:p>
            <a:r>
              <a:rPr lang="en-US" sz="2000" dirty="0">
                <a:latin typeface="Arial" panose="020B0604020202020204" pitchFamily="34" charset="0"/>
                <a:cs typeface="Arial" panose="020B0604020202020204" pitchFamily="34" charset="0"/>
              </a:rPr>
              <a:t>For new facility – register </a:t>
            </a:r>
            <a:r>
              <a:rPr lang="en-US" sz="2000" b="1" dirty="0">
                <a:latin typeface="Arial" panose="020B0604020202020204" pitchFamily="34" charset="0"/>
                <a:cs typeface="Arial" panose="020B0604020202020204" pitchFamily="34" charset="0"/>
              </a:rPr>
              <a:t>30 days prior</a:t>
            </a:r>
            <a:r>
              <a:rPr lang="en-US" sz="2000" dirty="0">
                <a:latin typeface="Arial" panose="020B0604020202020204" pitchFamily="34" charset="0"/>
                <a:cs typeface="Arial" panose="020B0604020202020204" pitchFamily="34" charset="0"/>
              </a:rPr>
              <a:t> to install. </a:t>
            </a:r>
            <a:r>
              <a:rPr lang="en-US" sz="2000" b="1" dirty="0">
                <a:latin typeface="Arial" panose="020B0604020202020204" pitchFamily="34" charset="0"/>
                <a:cs typeface="Arial" panose="020B0604020202020204" pitchFamily="34" charset="0"/>
              </a:rPr>
              <a:t>7 days prior to adding product</a:t>
            </a:r>
            <a:r>
              <a:rPr lang="en-US" sz="2000" dirty="0">
                <a:latin typeface="Arial" panose="020B0604020202020204" pitchFamily="34" charset="0"/>
                <a:cs typeface="Arial" panose="020B0604020202020204" pitchFamily="34" charset="0"/>
              </a:rPr>
              <a:t> for existing facility.</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50" y="6495138"/>
            <a:ext cx="3281234"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13</a:t>
            </a:fld>
            <a:endParaRPr lang="en-US" dirty="0"/>
          </a:p>
        </p:txBody>
      </p:sp>
    </p:spTree>
    <p:extLst>
      <p:ext uri="{BB962C8B-B14F-4D97-AF65-F5344CB8AC3E}">
        <p14:creationId xmlns:p14="http://schemas.microsoft.com/office/powerpoint/2010/main" val="329336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63383" y="0"/>
            <a:ext cx="7659688" cy="1029379"/>
          </a:xfrm>
        </p:spPr>
        <p:txBody>
          <a:bodyPr>
            <a:normAutofit/>
          </a:bodyPr>
          <a:lstStyle/>
          <a:p>
            <a:r>
              <a:rPr lang="en-US" sz="2800" dirty="0"/>
              <a:t>Registration/Notification - Closures</a:t>
            </a:r>
          </a:p>
        </p:txBody>
      </p:sp>
      <p:sp>
        <p:nvSpPr>
          <p:cNvPr id="8" name="Text Placeholder 7"/>
          <p:cNvSpPr>
            <a:spLocks noGrp="1"/>
          </p:cNvSpPr>
          <p:nvPr>
            <p:ph type="body" idx="1"/>
          </p:nvPr>
        </p:nvSpPr>
        <p:spPr>
          <a:xfrm>
            <a:off x="271850" y="1124078"/>
            <a:ext cx="4227126" cy="948124"/>
          </a:xfrm>
        </p:spPr>
        <p:txBody>
          <a:bodyPr/>
          <a:lstStyle/>
          <a:p>
            <a:pPr algn="ctr"/>
            <a:r>
              <a:rPr lang="en-US" dirty="0">
                <a:latin typeface="Arial" panose="020B0604020202020204" pitchFamily="34" charset="0"/>
                <a:cs typeface="Arial" panose="020B0604020202020204" pitchFamily="34" charset="0"/>
              </a:rPr>
              <a:t>Former Requirements</a:t>
            </a:r>
          </a:p>
        </p:txBody>
      </p:sp>
      <p:sp>
        <p:nvSpPr>
          <p:cNvPr id="9" name="Content Placeholder 8"/>
          <p:cNvSpPr>
            <a:spLocks noGrp="1"/>
          </p:cNvSpPr>
          <p:nvPr>
            <p:ph sz="half" idx="2"/>
          </p:nvPr>
        </p:nvSpPr>
        <p:spPr>
          <a:xfrm>
            <a:off x="271850" y="2505074"/>
            <a:ext cx="4227125" cy="3788633"/>
          </a:xfrm>
        </p:spPr>
        <p:txBody>
          <a:bodyPr>
            <a:normAutofit/>
          </a:bodyPr>
          <a:lstStyle/>
          <a:p>
            <a:r>
              <a:rPr lang="en-US" sz="2000" dirty="0">
                <a:latin typeface="Arial" panose="020B0604020202020204" pitchFamily="34" charset="0"/>
                <a:cs typeface="Arial" panose="020B0604020202020204" pitchFamily="34" charset="0"/>
              </a:rPr>
              <a:t>Notify county at least </a:t>
            </a:r>
            <a:r>
              <a:rPr lang="en-US" sz="2000" b="1" dirty="0">
                <a:latin typeface="Arial" panose="020B0604020202020204" pitchFamily="34" charset="0"/>
                <a:cs typeface="Arial" panose="020B0604020202020204" pitchFamily="34" charset="0"/>
              </a:rPr>
              <a:t>10 days prior </a:t>
            </a:r>
            <a:r>
              <a:rPr lang="en-US" sz="2000" dirty="0">
                <a:latin typeface="Arial" panose="020B0604020202020204" pitchFamily="34" charset="0"/>
                <a:cs typeface="Arial" panose="020B0604020202020204" pitchFamily="34" charset="0"/>
              </a:rPr>
              <a:t>to closure (verbal or written).  </a:t>
            </a:r>
          </a:p>
          <a:p>
            <a:r>
              <a:rPr lang="en-US" sz="2000" dirty="0">
                <a:latin typeface="Arial" panose="020B0604020202020204" pitchFamily="34" charset="0"/>
                <a:cs typeface="Arial" panose="020B0604020202020204" pitchFamily="34" charset="0"/>
              </a:rPr>
              <a:t>Confirm with county at least </a:t>
            </a:r>
            <a:r>
              <a:rPr lang="en-US" sz="2000" b="1" dirty="0">
                <a:latin typeface="Arial" panose="020B0604020202020204" pitchFamily="34" charset="0"/>
                <a:cs typeface="Arial" panose="020B0604020202020204" pitchFamily="34" charset="0"/>
              </a:rPr>
              <a:t>48 hours prior</a:t>
            </a:r>
            <a:r>
              <a:rPr lang="en-US" sz="2000" dirty="0">
                <a:latin typeface="Arial" panose="020B0604020202020204" pitchFamily="34" charset="0"/>
                <a:cs typeface="Arial" panose="020B0604020202020204" pitchFamily="34" charset="0"/>
              </a:rPr>
              <a:t> to closure (verbal or written).</a:t>
            </a:r>
          </a:p>
          <a:p>
            <a:r>
              <a:rPr lang="en-US" sz="2000" dirty="0">
                <a:latin typeface="Arial" panose="020B0604020202020204" pitchFamily="34" charset="0"/>
                <a:cs typeface="Arial" panose="020B0604020202020204" pitchFamily="34" charset="0"/>
              </a:rPr>
              <a:t>Register no later than </a:t>
            </a:r>
            <a:r>
              <a:rPr lang="en-US" sz="2000" b="1" dirty="0">
                <a:latin typeface="Arial" panose="020B0604020202020204" pitchFamily="34" charset="0"/>
                <a:cs typeface="Arial" panose="020B0604020202020204" pitchFamily="34" charset="0"/>
              </a:rPr>
              <a:t>30 days after </a:t>
            </a:r>
            <a:r>
              <a:rPr lang="en-US" sz="2000" dirty="0">
                <a:latin typeface="Arial" panose="020B0604020202020204" pitchFamily="34" charset="0"/>
                <a:cs typeface="Arial" panose="020B0604020202020204" pitchFamily="34" charset="0"/>
              </a:rPr>
              <a:t>closure.</a:t>
            </a:r>
          </a:p>
          <a:p>
            <a:r>
              <a:rPr lang="en-US" sz="2000" i="1" dirty="0">
                <a:latin typeface="Arial" panose="020B0604020202020204" pitchFamily="34" charset="0"/>
                <a:cs typeface="Arial" panose="020B0604020202020204" pitchFamily="34" charset="0"/>
              </a:rPr>
              <a:t>Register no later than </a:t>
            </a:r>
            <a:r>
              <a:rPr lang="en-US" sz="2000" b="1" i="1" dirty="0">
                <a:latin typeface="Arial" panose="020B0604020202020204" pitchFamily="34" charset="0"/>
                <a:cs typeface="Arial" panose="020B0604020202020204" pitchFamily="34" charset="0"/>
              </a:rPr>
              <a:t>30 days after </a:t>
            </a:r>
            <a:r>
              <a:rPr lang="en-US" sz="2000" i="1" dirty="0">
                <a:latin typeface="Arial" panose="020B0604020202020204" pitchFamily="34" charset="0"/>
                <a:cs typeface="Arial" panose="020B0604020202020204" pitchFamily="34" charset="0"/>
              </a:rPr>
              <a:t>other changes.	</a:t>
            </a:r>
          </a:p>
        </p:txBody>
      </p:sp>
      <p:sp>
        <p:nvSpPr>
          <p:cNvPr id="10" name="Text Placeholder 9"/>
          <p:cNvSpPr>
            <a:spLocks noGrp="1"/>
          </p:cNvSpPr>
          <p:nvPr>
            <p:ph type="body" sz="quarter" idx="3"/>
          </p:nvPr>
        </p:nvSpPr>
        <p:spPr>
          <a:xfrm>
            <a:off x="4629149" y="1124078"/>
            <a:ext cx="4053531" cy="948124"/>
          </a:xfrm>
        </p:spPr>
        <p:txBody>
          <a:bodyPr/>
          <a:lstStyle/>
          <a:p>
            <a:pPr algn="ctr"/>
            <a:r>
              <a:rPr lang="en-US" dirty="0">
                <a:latin typeface="Arial" panose="020B0604020202020204" pitchFamily="34" charset="0"/>
                <a:cs typeface="Arial" panose="020B0604020202020204" pitchFamily="34" charset="0"/>
              </a:rPr>
              <a:t>New Requirements</a:t>
            </a:r>
          </a:p>
        </p:txBody>
      </p:sp>
      <p:sp>
        <p:nvSpPr>
          <p:cNvPr id="11" name="Content Placeholder 10"/>
          <p:cNvSpPr>
            <a:spLocks noGrp="1"/>
          </p:cNvSpPr>
          <p:nvPr>
            <p:ph sz="quarter" idx="4"/>
          </p:nvPr>
        </p:nvSpPr>
        <p:spPr>
          <a:xfrm>
            <a:off x="4629148" y="2505073"/>
            <a:ext cx="4053532" cy="3788633"/>
          </a:xfrm>
        </p:spPr>
        <p:txBody>
          <a:bodyPr>
            <a:normAutofit/>
          </a:bodyPr>
          <a:lstStyle/>
          <a:p>
            <a:r>
              <a:rPr lang="en-US" sz="2000" dirty="0">
                <a:latin typeface="Arial" panose="020B0604020202020204" pitchFamily="34" charset="0"/>
                <a:cs typeface="Arial" panose="020B0604020202020204" pitchFamily="34" charset="0"/>
              </a:rPr>
              <a:t>Notify county </a:t>
            </a:r>
            <a:r>
              <a:rPr lang="en-US" sz="2000" b="1" dirty="0">
                <a:latin typeface="Arial" panose="020B0604020202020204" pitchFamily="34" charset="0"/>
                <a:cs typeface="Arial" panose="020B0604020202020204" pitchFamily="34" charset="0"/>
              </a:rPr>
              <a:t>30-45 days prior </a:t>
            </a:r>
            <a:r>
              <a:rPr lang="en-US" sz="2000" dirty="0">
                <a:latin typeface="Arial" panose="020B0604020202020204" pitchFamily="34" charset="0"/>
                <a:cs typeface="Arial" panose="020B0604020202020204" pitchFamily="34" charset="0"/>
              </a:rPr>
              <a:t>to closure (written).</a:t>
            </a:r>
          </a:p>
          <a:p>
            <a:r>
              <a:rPr lang="en-US" sz="2000" dirty="0">
                <a:latin typeface="Arial" panose="020B0604020202020204" pitchFamily="34" charset="0"/>
                <a:cs typeface="Arial" panose="020B0604020202020204" pitchFamily="34" charset="0"/>
              </a:rPr>
              <a:t>Confirm with county </a:t>
            </a:r>
            <a:r>
              <a:rPr lang="en-US" sz="2000" b="1" dirty="0">
                <a:latin typeface="Arial" panose="020B0604020202020204" pitchFamily="34" charset="0"/>
                <a:cs typeface="Arial" panose="020B0604020202020204" pitchFamily="34" charset="0"/>
              </a:rPr>
              <a:t>48-72 hours prior</a:t>
            </a:r>
            <a:r>
              <a:rPr lang="en-US" sz="2000" dirty="0">
                <a:latin typeface="Arial" panose="020B0604020202020204" pitchFamily="34" charset="0"/>
                <a:cs typeface="Arial" panose="020B0604020202020204" pitchFamily="34" charset="0"/>
              </a:rPr>
              <a:t> to closure (written).</a:t>
            </a:r>
          </a:p>
          <a:p>
            <a:r>
              <a:rPr lang="en-US" sz="2000" dirty="0">
                <a:latin typeface="Arial" panose="020B0604020202020204" pitchFamily="34" charset="0"/>
                <a:cs typeface="Arial" panose="020B0604020202020204" pitchFamily="34" charset="0"/>
              </a:rPr>
              <a:t>Register no later than </a:t>
            </a:r>
            <a:r>
              <a:rPr lang="en-US" sz="2000" b="1" dirty="0">
                <a:latin typeface="Arial" panose="020B0604020202020204" pitchFamily="34" charset="0"/>
                <a:cs typeface="Arial" panose="020B0604020202020204" pitchFamily="34" charset="0"/>
              </a:rPr>
              <a:t>10 days after</a:t>
            </a:r>
            <a:r>
              <a:rPr lang="en-US" sz="2000" dirty="0">
                <a:latin typeface="Arial" panose="020B0604020202020204" pitchFamily="34" charset="0"/>
                <a:cs typeface="Arial" panose="020B0604020202020204" pitchFamily="34" charset="0"/>
              </a:rPr>
              <a:t> closure.</a:t>
            </a:r>
          </a:p>
          <a:p>
            <a:r>
              <a:rPr lang="en-US" sz="2000" i="1" dirty="0">
                <a:latin typeface="Arial" panose="020B0604020202020204" pitchFamily="34" charset="0"/>
                <a:cs typeface="Arial" panose="020B0604020202020204" pitchFamily="34" charset="0"/>
              </a:rPr>
              <a:t>Register no later than </a:t>
            </a:r>
            <a:r>
              <a:rPr lang="en-US" sz="2000" b="1" i="1" dirty="0">
                <a:latin typeface="Arial" panose="020B0604020202020204" pitchFamily="34" charset="0"/>
                <a:cs typeface="Arial" panose="020B0604020202020204" pitchFamily="34" charset="0"/>
              </a:rPr>
              <a:t>10 days after </a:t>
            </a:r>
            <a:r>
              <a:rPr lang="en-US" sz="2000" i="1" dirty="0">
                <a:latin typeface="Arial" panose="020B0604020202020204" pitchFamily="34" charset="0"/>
                <a:cs typeface="Arial" panose="020B0604020202020204" pitchFamily="34" charset="0"/>
              </a:rPr>
              <a:t>other changes.</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50" y="6495138"/>
            <a:ext cx="3256520"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14</a:t>
            </a:fld>
            <a:endParaRPr lang="en-US" dirty="0"/>
          </a:p>
        </p:txBody>
      </p:sp>
    </p:spTree>
    <p:extLst>
      <p:ext uri="{BB962C8B-B14F-4D97-AF65-F5344CB8AC3E}">
        <p14:creationId xmlns:p14="http://schemas.microsoft.com/office/powerpoint/2010/main" val="154889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680" y="1"/>
            <a:ext cx="7452669" cy="1029730"/>
          </a:xfrm>
        </p:spPr>
        <p:txBody>
          <a:bodyPr>
            <a:normAutofit/>
          </a:bodyPr>
          <a:lstStyle/>
          <a:p>
            <a:r>
              <a:rPr lang="en-US" sz="2800" dirty="0"/>
              <a:t>Registration/Notification - Delivery Prohibition</a:t>
            </a:r>
          </a:p>
        </p:txBody>
      </p:sp>
      <p:sp>
        <p:nvSpPr>
          <p:cNvPr id="10" name="Content Placeholder 9"/>
          <p:cNvSpPr>
            <a:spLocks noGrp="1"/>
          </p:cNvSpPr>
          <p:nvPr>
            <p:ph idx="1"/>
          </p:nvPr>
        </p:nvSpPr>
        <p:spPr/>
        <p:txBody>
          <a:bodyPr/>
          <a:lstStyle/>
          <a:p>
            <a:r>
              <a:rPr lang="en-US" dirty="0">
                <a:latin typeface="Arial" panose="020B0604020202020204" pitchFamily="34" charset="0"/>
                <a:cs typeface="Arial" panose="020B0604020202020204" pitchFamily="34" charset="0"/>
              </a:rPr>
              <a:t>Motor fuel may not be placed into regulated tanks unless there is a valid registration placard displayed at the facility.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Motor fuel means petroleum products used for the operation of a motor or engine.</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r>
              <a:rPr lang="en-US" dirty="0"/>
              <a:t>4/5/17</a:t>
            </a:r>
          </a:p>
        </p:txBody>
      </p:sp>
      <p:sp>
        <p:nvSpPr>
          <p:cNvPr id="8" name="Footer Placeholder 7"/>
          <p:cNvSpPr>
            <a:spLocks noGrp="1"/>
          </p:cNvSpPr>
          <p:nvPr>
            <p:ph type="ftr" sz="quarter" idx="11"/>
          </p:nvPr>
        </p:nvSpPr>
        <p:spPr>
          <a:xfrm>
            <a:off x="3028949" y="6495138"/>
            <a:ext cx="3215331" cy="365125"/>
          </a:xfrm>
        </p:spPr>
        <p:txBody>
          <a:bodyPr/>
          <a:lstStyle/>
          <a:p>
            <a:r>
              <a:rPr lang="en-US" dirty="0"/>
              <a:t>Department Webinar</a:t>
            </a:r>
          </a:p>
        </p:txBody>
      </p:sp>
      <p:sp>
        <p:nvSpPr>
          <p:cNvPr id="9" name="Slide Number Placeholder 8"/>
          <p:cNvSpPr>
            <a:spLocks noGrp="1"/>
          </p:cNvSpPr>
          <p:nvPr>
            <p:ph type="sldNum" sz="quarter" idx="12"/>
          </p:nvPr>
        </p:nvSpPr>
        <p:spPr/>
        <p:txBody>
          <a:bodyPr/>
          <a:lstStyle/>
          <a:p>
            <a:fld id="{77BC0C64-94FA-44B3-9573-88BE3BEAC041}" type="slidenum">
              <a:rPr lang="en-US" smtClean="0"/>
              <a:t>15</a:t>
            </a:fld>
            <a:endParaRPr lang="en-US" dirty="0"/>
          </a:p>
        </p:txBody>
      </p:sp>
    </p:spTree>
    <p:extLst>
      <p:ext uri="{BB962C8B-B14F-4D97-AF65-F5344CB8AC3E}">
        <p14:creationId xmlns:p14="http://schemas.microsoft.com/office/powerpoint/2010/main" val="1785355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350" y="1"/>
            <a:ext cx="7567999" cy="1013254"/>
          </a:xfrm>
        </p:spPr>
        <p:txBody>
          <a:bodyPr>
            <a:normAutofit/>
          </a:bodyPr>
          <a:lstStyle/>
          <a:p>
            <a:r>
              <a:rPr lang="en-US" sz="2800" dirty="0"/>
              <a:t>Financial Responsibility</a:t>
            </a:r>
          </a:p>
        </p:txBody>
      </p:sp>
      <p:sp>
        <p:nvSpPr>
          <p:cNvPr id="3" name="Content Placeholder 2"/>
          <p:cNvSpPr>
            <a:spLocks noGrp="1"/>
          </p:cNvSpPr>
          <p:nvPr>
            <p:ph idx="1"/>
          </p:nvPr>
        </p:nvSpPr>
        <p:spPr>
          <a:xfrm>
            <a:off x="167425" y="1519707"/>
            <a:ext cx="8693240" cy="4506181"/>
          </a:xfrm>
        </p:spPr>
        <p:txBody>
          <a:bodyPr>
            <a:normAutofit fontScale="92500" lnSpcReduction="10000"/>
          </a:bodyPr>
          <a:lstStyle/>
          <a:p>
            <a:r>
              <a:rPr lang="en-US" dirty="0">
                <a:latin typeface="Arial" panose="020B0604020202020204" pitchFamily="34" charset="0"/>
                <a:cs typeface="Arial" panose="020B0604020202020204" pitchFamily="34" charset="0"/>
              </a:rPr>
              <a:t>Financial responsibility (FR) is the ability to pay for cleanup of a discharge of petroleum or petroleum product and for third-party liability resulting from the discharge.</a:t>
            </a:r>
          </a:p>
          <a:p>
            <a:r>
              <a:rPr lang="en-US" dirty="0">
                <a:latin typeface="Arial" panose="020B0604020202020204" pitchFamily="34" charset="0"/>
                <a:cs typeface="Arial" panose="020B0604020202020204" pitchFamily="34" charset="0"/>
              </a:rPr>
              <a:t>FR must be maintained until the regulated tank is closed.  If it is not maintained, then the AST must be closed.</a:t>
            </a:r>
          </a:p>
          <a:p>
            <a:r>
              <a:rPr lang="en-US" dirty="0">
                <a:latin typeface="Arial" panose="020B0604020202020204" pitchFamily="34" charset="0"/>
                <a:cs typeface="Arial" panose="020B0604020202020204" pitchFamily="34" charset="0"/>
              </a:rPr>
              <a:t>FR may be demonstrated by owner or operator.  The facility owner is liable in event of noncompliance. </a:t>
            </a:r>
          </a:p>
          <a:p>
            <a:r>
              <a:rPr lang="en-US" dirty="0">
                <a:latin typeface="Arial" panose="020B0604020202020204" pitchFamily="34" charset="0"/>
                <a:cs typeface="Arial" panose="020B0604020202020204" pitchFamily="34" charset="0"/>
              </a:rPr>
              <a:t>FR must be demonstrated in accordance with EPA’s reference guideline, or in accordance with 62-761.900(3).</a:t>
            </a: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50" y="6495138"/>
            <a:ext cx="3174142"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16</a:t>
            </a:fld>
            <a:endParaRPr lang="en-US" dirty="0"/>
          </a:p>
        </p:txBody>
      </p:sp>
    </p:spTree>
    <p:extLst>
      <p:ext uri="{BB962C8B-B14F-4D97-AF65-F5344CB8AC3E}">
        <p14:creationId xmlns:p14="http://schemas.microsoft.com/office/powerpoint/2010/main" val="312170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55662" y="0"/>
            <a:ext cx="7659688" cy="1029379"/>
          </a:xfrm>
        </p:spPr>
        <p:txBody>
          <a:bodyPr>
            <a:normAutofit/>
          </a:bodyPr>
          <a:lstStyle/>
          <a:p>
            <a:r>
              <a:rPr lang="en-US" sz="2800" dirty="0"/>
              <a:t>Financial Responsibility</a:t>
            </a:r>
          </a:p>
        </p:txBody>
      </p:sp>
      <p:sp>
        <p:nvSpPr>
          <p:cNvPr id="8" name="Text Placeholder 7"/>
          <p:cNvSpPr>
            <a:spLocks noGrp="1"/>
          </p:cNvSpPr>
          <p:nvPr>
            <p:ph type="body" idx="1"/>
          </p:nvPr>
        </p:nvSpPr>
        <p:spPr>
          <a:xfrm>
            <a:off x="855662" y="1072050"/>
            <a:ext cx="3868737" cy="823912"/>
          </a:xfrm>
        </p:spPr>
        <p:txBody>
          <a:bodyPr/>
          <a:lstStyle/>
          <a:p>
            <a:r>
              <a:rPr lang="en-US" dirty="0">
                <a:latin typeface="Arial" panose="020B0604020202020204" pitchFamily="34" charset="0"/>
                <a:cs typeface="Arial" panose="020B0604020202020204" pitchFamily="34" charset="0"/>
              </a:rPr>
              <a:t>Form 62-761.900(3)</a:t>
            </a:r>
          </a:p>
        </p:txBody>
      </p:sp>
      <p:pic>
        <p:nvPicPr>
          <p:cNvPr id="12" name="Content Placeholder 11" descr="Form"/>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55662" y="2157880"/>
            <a:ext cx="3132535" cy="4053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 Placeholder 9"/>
          <p:cNvSpPr>
            <a:spLocks noGrp="1"/>
          </p:cNvSpPr>
          <p:nvPr>
            <p:ph type="body" sz="quarter" idx="3"/>
          </p:nvPr>
        </p:nvSpPr>
        <p:spPr>
          <a:xfrm>
            <a:off x="4918941" y="1071602"/>
            <a:ext cx="3887788" cy="823912"/>
          </a:xfrm>
        </p:spPr>
        <p:txBody>
          <a:bodyPr/>
          <a:lstStyle/>
          <a:p>
            <a:r>
              <a:rPr lang="en-US" dirty="0">
                <a:latin typeface="Arial" panose="020B0604020202020204" pitchFamily="34" charset="0"/>
                <a:cs typeface="Arial" panose="020B0604020202020204" pitchFamily="34" charset="0"/>
              </a:rPr>
              <a:t>Certificate of Insurance</a:t>
            </a:r>
          </a:p>
        </p:txBody>
      </p:sp>
      <p:pic>
        <p:nvPicPr>
          <p:cNvPr id="13" name="Content Placeholder 12" descr="Certificate of Insurance"/>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081451" y="2157880"/>
            <a:ext cx="3148149" cy="4074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17</a:t>
            </a:fld>
            <a:endParaRPr lang="en-US" dirty="0"/>
          </a:p>
        </p:txBody>
      </p:sp>
      <p:pic>
        <p:nvPicPr>
          <p:cNvPr id="11" name="Picture 10" descr="Certification of F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7329" y="1350628"/>
            <a:ext cx="3772807" cy="5015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361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67443" y="-156755"/>
            <a:ext cx="7609114" cy="1325563"/>
          </a:xfrm>
        </p:spPr>
        <p:txBody>
          <a:bodyPr>
            <a:normAutofit/>
          </a:bodyPr>
          <a:lstStyle/>
          <a:p>
            <a:r>
              <a:rPr lang="en-US" sz="3200" dirty="0"/>
              <a:t>Incidents</a:t>
            </a:r>
          </a:p>
        </p:txBody>
      </p:sp>
      <p:sp>
        <p:nvSpPr>
          <p:cNvPr id="11" name="Content Placeholder 10"/>
          <p:cNvSpPr>
            <a:spLocks noGrp="1"/>
          </p:cNvSpPr>
          <p:nvPr>
            <p:ph idx="1"/>
          </p:nvPr>
        </p:nvSpPr>
        <p:spPr>
          <a:xfrm>
            <a:off x="347730" y="1442433"/>
            <a:ext cx="8796270" cy="4378818"/>
          </a:xfrm>
        </p:spPr>
        <p:txBody>
          <a:bodyPr>
            <a:normAutofit fontScale="85000" lnSpcReduction="10000"/>
          </a:bodyPr>
          <a:lstStyle/>
          <a:p>
            <a:r>
              <a:rPr lang="en-US" sz="2400" dirty="0">
                <a:latin typeface="Arial" panose="020B0604020202020204" pitchFamily="34" charset="0"/>
                <a:cs typeface="Arial" panose="020B0604020202020204" pitchFamily="34" charset="0"/>
              </a:rPr>
              <a:t>An incident is a situation indicating that a release or discharge may have occurred.</a:t>
            </a:r>
          </a:p>
          <a:p>
            <a:r>
              <a:rPr lang="en-US" sz="2400" dirty="0">
                <a:latin typeface="Arial" panose="020B0604020202020204" pitchFamily="34" charset="0"/>
                <a:cs typeface="Arial" panose="020B0604020202020204" pitchFamily="34" charset="0"/>
              </a:rPr>
              <a:t>The Incidents section now includes all the possible positive responses of release detection devices.</a:t>
            </a:r>
          </a:p>
          <a:p>
            <a:r>
              <a:rPr lang="en-US" sz="2400" dirty="0">
                <a:latin typeface="Arial" panose="020B0604020202020204" pitchFamily="34" charset="0"/>
                <a:cs typeface="Arial" panose="020B0604020202020204" pitchFamily="34" charset="0"/>
              </a:rPr>
              <a:t>The facility now has 72 hours to report an incident (former rule – 24 hours). </a:t>
            </a:r>
            <a:r>
              <a:rPr lang="en-US" sz="2400" i="1" dirty="0">
                <a:latin typeface="Arial" panose="020B0604020202020204" pitchFamily="34" charset="0"/>
                <a:cs typeface="Arial" panose="020B0604020202020204" pitchFamily="34" charset="0"/>
              </a:rPr>
              <a:t>An Incident Notification Form (INF) is not required if during this timeframe it is confirmed that a discharge did not occur. </a:t>
            </a:r>
            <a:endParaRPr lang="en-US" sz="2400" i="1" dirty="0">
              <a:solidFill>
                <a:srgbClr val="FF0000"/>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facility still has 14 days to investigate, but may be extended, upon approval, to 45 days without having to remove from service.</a:t>
            </a:r>
          </a:p>
          <a:p>
            <a:r>
              <a:rPr lang="en-US" sz="2400" dirty="0">
                <a:latin typeface="Arial" panose="020B0604020202020204" pitchFamily="34" charset="0"/>
                <a:cs typeface="Arial" panose="020B0604020202020204" pitchFamily="34" charset="0"/>
              </a:rPr>
              <a:t>For every incident that occurs, whether an INF is required or not, there must be documentation maintained of the discovery/investigation/conclusions of the investigation. </a:t>
            </a:r>
          </a:p>
          <a:p>
            <a:pPr lvl="1"/>
            <a:r>
              <a:rPr lang="en-US" dirty="0">
                <a:latin typeface="Arial" panose="020B0604020202020204" pitchFamily="34" charset="0"/>
                <a:cs typeface="Arial" panose="020B0604020202020204" pitchFamily="34" charset="0"/>
              </a:rPr>
              <a:t>This information is very important in instances where closure integrity evaluations are being conducted or repairs are being made due to sump or other secondary containment integrity issues.</a:t>
            </a:r>
          </a:p>
          <a:p>
            <a:endParaRPr lang="en-US" dirty="0">
              <a:latin typeface="Arial" panose="020B060402020202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r>
              <a:rPr lang="en-US" dirty="0"/>
              <a:t>4/5/17</a:t>
            </a:r>
          </a:p>
        </p:txBody>
      </p:sp>
      <p:sp>
        <p:nvSpPr>
          <p:cNvPr id="8" name="Footer Placeholder 7"/>
          <p:cNvSpPr>
            <a:spLocks noGrp="1"/>
          </p:cNvSpPr>
          <p:nvPr>
            <p:ph type="ftr" sz="quarter" idx="11"/>
          </p:nvPr>
        </p:nvSpPr>
        <p:spPr/>
        <p:txBody>
          <a:bodyPr/>
          <a:lstStyle/>
          <a:p>
            <a:r>
              <a:rPr lang="en-US" dirty="0"/>
              <a:t>Department Webinar</a:t>
            </a:r>
          </a:p>
        </p:txBody>
      </p:sp>
      <p:sp>
        <p:nvSpPr>
          <p:cNvPr id="9" name="Slide Number Placeholder 8"/>
          <p:cNvSpPr>
            <a:spLocks noGrp="1"/>
          </p:cNvSpPr>
          <p:nvPr>
            <p:ph type="sldNum" sz="quarter" idx="12"/>
          </p:nvPr>
        </p:nvSpPr>
        <p:spPr/>
        <p:txBody>
          <a:bodyPr/>
          <a:lstStyle/>
          <a:p>
            <a:fld id="{77BC0C64-94FA-44B3-9573-88BE3BEAC041}" type="slidenum">
              <a:rPr lang="en-US" smtClean="0"/>
              <a:t>18</a:t>
            </a:fld>
            <a:endParaRPr lang="en-US" dirty="0"/>
          </a:p>
        </p:txBody>
      </p:sp>
    </p:spTree>
    <p:extLst>
      <p:ext uri="{BB962C8B-B14F-4D97-AF65-F5344CB8AC3E}">
        <p14:creationId xmlns:p14="http://schemas.microsoft.com/office/powerpoint/2010/main" val="313080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379" y="62537"/>
            <a:ext cx="7885112" cy="686254"/>
          </a:xfrm>
        </p:spPr>
        <p:txBody>
          <a:bodyPr>
            <a:normAutofit/>
          </a:bodyPr>
          <a:lstStyle/>
          <a:p>
            <a:r>
              <a:rPr lang="en-US" sz="3200" dirty="0"/>
              <a:t>Discharges</a:t>
            </a:r>
          </a:p>
        </p:txBody>
      </p:sp>
      <p:pic>
        <p:nvPicPr>
          <p:cNvPr id="7" name="Picture 9" descr="Discharge pic"/>
          <p:cNvPicPr>
            <a:picLocks noGrp="1" noChangeAspect="1" noChangeArrowheads="1"/>
          </p:cNvPicPr>
          <p:nvPr>
            <p:ph idx="1"/>
          </p:nvPr>
        </p:nvPicPr>
        <p:blipFill>
          <a:blip r:embed="rId2" cstate="print"/>
          <a:stretch>
            <a:fillRect/>
          </a:stretch>
        </p:blipFill>
        <p:spPr bwMode="auto">
          <a:xfrm>
            <a:off x="3966068" y="1572768"/>
            <a:ext cx="4983764" cy="3737822"/>
          </a:xfrm>
          <a:prstGeom prst="rect">
            <a:avLst/>
          </a:prstGeom>
          <a:noFill/>
          <a:ln w="9525">
            <a:noFill/>
            <a:miter lim="800000"/>
            <a:headEnd/>
            <a:tailEnd/>
          </a:ln>
          <a:effectLst/>
        </p:spPr>
      </p:pic>
      <p:sp>
        <p:nvSpPr>
          <p:cNvPr id="9" name="Text Placeholder 8"/>
          <p:cNvSpPr>
            <a:spLocks noGrp="1"/>
          </p:cNvSpPr>
          <p:nvPr>
            <p:ph type="body" sz="half" idx="2"/>
          </p:nvPr>
        </p:nvSpPr>
        <p:spPr>
          <a:xfrm>
            <a:off x="197708" y="1345474"/>
            <a:ext cx="4053017" cy="4790009"/>
          </a:xfrm>
        </p:spPr>
        <p:txBody>
          <a:bodyPr>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owner must report the discovery of a discharge within 24 hours.</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However, if it is thought that the discovery is a previously reported discharge, then the owner has 30 days to investigate and submit supporting documentation.</a:t>
            </a:r>
          </a:p>
          <a:p>
            <a:endParaRPr lang="en-US" sz="200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19</a:t>
            </a:fld>
            <a:endParaRPr lang="en-US" dirty="0"/>
          </a:p>
        </p:txBody>
      </p:sp>
    </p:spTree>
    <p:extLst>
      <p:ext uri="{BB962C8B-B14F-4D97-AF65-F5344CB8AC3E}">
        <p14:creationId xmlns:p14="http://schemas.microsoft.com/office/powerpoint/2010/main" val="322919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43" y="-172995"/>
            <a:ext cx="7609114" cy="1325563"/>
          </a:xfrm>
        </p:spPr>
        <p:txBody>
          <a:bodyPr>
            <a:normAutofit/>
          </a:bodyPr>
          <a:lstStyle/>
          <a:p>
            <a:r>
              <a:rPr lang="en-US" sz="3200" dirty="0"/>
              <a:t>Rule Organization</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50" y="6573381"/>
            <a:ext cx="3429000" cy="286882"/>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2</a:t>
            </a:fld>
            <a:endParaRPr lang="en-US" dirty="0"/>
          </a:p>
        </p:txBody>
      </p:sp>
      <p:sp>
        <p:nvSpPr>
          <p:cNvPr id="8" name="TextBox 7"/>
          <p:cNvSpPr txBox="1"/>
          <p:nvPr/>
        </p:nvSpPr>
        <p:spPr>
          <a:xfrm>
            <a:off x="394530" y="1152568"/>
            <a:ext cx="869783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rule includes separate shop-fabricated and field-erected sections for:</a:t>
            </a:r>
          </a:p>
        </p:txBody>
      </p:sp>
      <p:sp>
        <p:nvSpPr>
          <p:cNvPr id="9" name="TextBox 8"/>
          <p:cNvSpPr txBox="1"/>
          <p:nvPr/>
        </p:nvSpPr>
        <p:spPr>
          <a:xfrm>
            <a:off x="1480448" y="1975553"/>
            <a:ext cx="6183103" cy="1569660"/>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Storage tank system requirements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Release detection requirements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Repairs, operation and maintenance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Out-of-service and closure requirements</a:t>
            </a:r>
          </a:p>
        </p:txBody>
      </p:sp>
      <p:sp>
        <p:nvSpPr>
          <p:cNvPr id="10" name="TextBox 9"/>
          <p:cNvSpPr txBox="1"/>
          <p:nvPr/>
        </p:nvSpPr>
        <p:spPr>
          <a:xfrm>
            <a:off x="508688" y="3812801"/>
            <a:ext cx="8651593"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Mineral acid ASTs continue to be discussed in their own section.</a:t>
            </a:r>
          </a:p>
        </p:txBody>
      </p:sp>
    </p:spTree>
    <p:extLst>
      <p:ext uri="{BB962C8B-B14F-4D97-AF65-F5344CB8AC3E}">
        <p14:creationId xmlns:p14="http://schemas.microsoft.com/office/powerpoint/2010/main" val="25237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82880"/>
            <a:ext cx="7609114" cy="1325563"/>
          </a:xfrm>
        </p:spPr>
        <p:txBody>
          <a:bodyPr>
            <a:normAutofit/>
          </a:bodyPr>
          <a:lstStyle/>
          <a:p>
            <a:r>
              <a:rPr lang="en-US" sz="3200" dirty="0"/>
              <a:t>Construction Requirements</a:t>
            </a:r>
          </a:p>
        </p:txBody>
      </p:sp>
      <p:sp>
        <p:nvSpPr>
          <p:cNvPr id="3" name="Content Placeholder 2"/>
          <p:cNvSpPr>
            <a:spLocks noGrp="1"/>
          </p:cNvSpPr>
          <p:nvPr>
            <p:ph idx="1"/>
          </p:nvPr>
        </p:nvSpPr>
        <p:spPr>
          <a:xfrm>
            <a:off x="628650" y="1413501"/>
            <a:ext cx="7886700" cy="4351338"/>
          </a:xfrm>
        </p:spPr>
        <p:txBody>
          <a:bodyPr>
            <a:normAutofit/>
          </a:bodyPr>
          <a:lstStyle/>
          <a:p>
            <a:pPr marL="0" indent="0">
              <a:buNone/>
            </a:pPr>
            <a:r>
              <a:rPr lang="en-US" sz="2400" dirty="0">
                <a:latin typeface="Arial" panose="020B0604020202020204" pitchFamily="34" charset="0"/>
                <a:cs typeface="Arial" panose="020B0604020202020204" pitchFamily="34" charset="0"/>
              </a:rPr>
              <a:t>For new installations:</a:t>
            </a:r>
          </a:p>
          <a:p>
            <a:r>
              <a:rPr lang="en-US" sz="2400" dirty="0">
                <a:latin typeface="Arial" panose="020B0604020202020204" pitchFamily="34" charset="0"/>
                <a:cs typeface="Arial" panose="020B0604020202020204" pitchFamily="34" charset="0"/>
              </a:rPr>
              <a:t>A containment integrity test shall be conducted for factory-made spill buckets and single-walled sumps.</a:t>
            </a:r>
          </a:p>
          <a:p>
            <a:r>
              <a:rPr lang="en-US" sz="2400" dirty="0">
                <a:latin typeface="Arial" panose="020B0604020202020204" pitchFamily="34" charset="0"/>
                <a:cs typeface="Arial" panose="020B0604020202020204" pitchFamily="34" charset="0"/>
              </a:rPr>
              <a:t>An interstitial integrity test shall be conducted for double-walled or double-bottomed ASTs and for double-walled small diameter piping in contact with the soil or over surface waters of the state.</a:t>
            </a:r>
          </a:p>
          <a:p>
            <a:endParaRPr lang="en-US" sz="2400" dirty="0">
              <a:latin typeface="Arial" panose="020B0604020202020204" pitchFamily="34" charset="0"/>
              <a:cs typeface="Arial" panose="020B0604020202020204" pitchFamily="34" charset="0"/>
            </a:endParaRPr>
          </a:p>
          <a:p>
            <a:pPr marL="0" indent="0" algn="ctr">
              <a:buNone/>
            </a:pPr>
            <a:r>
              <a:rPr lang="en-US" sz="2400" i="1" dirty="0">
                <a:latin typeface="Arial" panose="020B0604020202020204" pitchFamily="34" charset="0"/>
                <a:cs typeface="Arial" panose="020B0604020202020204" pitchFamily="34" charset="0"/>
              </a:rPr>
              <a:t>In general the testing must be conducted for one hour, instead of the former three hours in accordance with PEI/RP1200-12.</a:t>
            </a:r>
          </a:p>
          <a:p>
            <a:endParaRPr lang="en-US" sz="240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20</a:t>
            </a:fld>
            <a:endParaRPr lang="en-US" dirty="0"/>
          </a:p>
        </p:txBody>
      </p:sp>
    </p:spTree>
    <p:extLst>
      <p:ext uri="{BB962C8B-B14F-4D97-AF65-F5344CB8AC3E}">
        <p14:creationId xmlns:p14="http://schemas.microsoft.com/office/powerpoint/2010/main" val="141688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178011" y="1"/>
            <a:ext cx="7510334" cy="1005016"/>
          </a:xfrm>
        </p:spPr>
        <p:txBody>
          <a:bodyPr>
            <a:normAutofit/>
          </a:bodyPr>
          <a:lstStyle/>
          <a:p>
            <a:r>
              <a:rPr lang="en-US" sz="2800" dirty="0"/>
              <a:t>Construction Requirements </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49" y="6495138"/>
            <a:ext cx="3215331"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21</a:t>
            </a:fld>
            <a:endParaRPr lang="en-US" dirty="0"/>
          </a:p>
        </p:txBody>
      </p:sp>
      <p:pic>
        <p:nvPicPr>
          <p:cNvPr id="10" name="Picture 9" descr="Underground piping"/>
          <p:cNvPicPr>
            <a:picLocks noChangeAspect="1"/>
          </p:cNvPicPr>
          <p:nvPr/>
        </p:nvPicPr>
        <p:blipFill>
          <a:blip r:embed="rId2"/>
          <a:stretch>
            <a:fillRect/>
          </a:stretch>
        </p:blipFill>
        <p:spPr>
          <a:xfrm>
            <a:off x="3178773" y="1417558"/>
            <a:ext cx="2880651" cy="3631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220982" y="5221682"/>
            <a:ext cx="8831264" cy="1015663"/>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For new piping installed in contact with the soil, a survey drawing signed</a:t>
            </a:r>
          </a:p>
          <a:p>
            <a:r>
              <a:rPr lang="en-US" sz="2000" dirty="0">
                <a:latin typeface="Arial" panose="020B0604020202020204" pitchFamily="34" charset="0"/>
                <a:cs typeface="Arial" panose="020B0604020202020204" pitchFamily="34" charset="0"/>
              </a:rPr>
              <a:t>and sealed by a professional land surveyor or engineer must be completed</a:t>
            </a:r>
          </a:p>
          <a:p>
            <a:r>
              <a:rPr lang="en-US" sz="2000" dirty="0">
                <a:latin typeface="Arial" panose="020B0604020202020204" pitchFamily="34" charset="0"/>
                <a:cs typeface="Arial" panose="020B0604020202020204" pitchFamily="34" charset="0"/>
              </a:rPr>
              <a:t>and maintained.</a:t>
            </a:r>
          </a:p>
        </p:txBody>
      </p:sp>
    </p:spTree>
    <p:extLst>
      <p:ext uri="{BB962C8B-B14F-4D97-AF65-F5344CB8AC3E}">
        <p14:creationId xmlns:p14="http://schemas.microsoft.com/office/powerpoint/2010/main" val="688998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913" y="0"/>
            <a:ext cx="7419718" cy="1070919"/>
          </a:xfrm>
        </p:spPr>
        <p:txBody>
          <a:bodyPr>
            <a:normAutofit/>
          </a:bodyPr>
          <a:lstStyle/>
          <a:p>
            <a:r>
              <a:rPr lang="en-US" sz="2800" dirty="0"/>
              <a:t>Construction Requirements (Shop Fabricated ASTs)</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a:xfrm>
            <a:off x="3028950" y="6495138"/>
            <a:ext cx="3157666" cy="365125"/>
          </a:xfrm>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22</a:t>
            </a:fld>
            <a:endParaRPr lang="en-US" dirty="0"/>
          </a:p>
        </p:txBody>
      </p:sp>
      <p:pic>
        <p:nvPicPr>
          <p:cNvPr id="6" name="Picture 5" descr="AST with anti-siphon valve"/>
          <p:cNvPicPr>
            <a:picLocks noChangeAspect="1"/>
          </p:cNvPicPr>
          <p:nvPr/>
        </p:nvPicPr>
        <p:blipFill>
          <a:blip r:embed="rId2"/>
          <a:stretch>
            <a:fillRect/>
          </a:stretch>
        </p:blipFill>
        <p:spPr>
          <a:xfrm>
            <a:off x="1243913" y="1349158"/>
            <a:ext cx="6092489" cy="3087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72301" y="4832059"/>
            <a:ext cx="8703919"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Storage tank systems that produce a gravity head on small diameter piping</a:t>
            </a:r>
          </a:p>
          <a:p>
            <a:r>
              <a:rPr lang="en-US" sz="2000" dirty="0">
                <a:latin typeface="Arial" panose="020B0604020202020204" pitchFamily="34" charset="0"/>
                <a:cs typeface="Arial" panose="020B0604020202020204" pitchFamily="34" charset="0"/>
              </a:rPr>
              <a:t>must be installed with anti-siphon valves (ASVs).</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For existing systems without ASVs, they must be installed within one year (1/11/18).</a:t>
            </a:r>
          </a:p>
        </p:txBody>
      </p:sp>
    </p:spTree>
    <p:extLst>
      <p:ext uri="{BB962C8B-B14F-4D97-AF65-F5344CB8AC3E}">
        <p14:creationId xmlns:p14="http://schemas.microsoft.com/office/powerpoint/2010/main" val="4061293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870" y="0"/>
            <a:ext cx="7411480" cy="1070919"/>
          </a:xfrm>
        </p:spPr>
        <p:txBody>
          <a:bodyPr>
            <a:normAutofit/>
          </a:bodyPr>
          <a:lstStyle/>
          <a:p>
            <a:r>
              <a:rPr lang="en-US" sz="3200" dirty="0"/>
              <a:t>Construction Requirements (Shop Fabricated ASTs)</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a:xfrm>
            <a:off x="3028949" y="6495138"/>
            <a:ext cx="3223569" cy="365125"/>
          </a:xfrm>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23</a:t>
            </a:fld>
            <a:endParaRPr lang="en-US" dirty="0"/>
          </a:p>
        </p:txBody>
      </p:sp>
      <p:pic>
        <p:nvPicPr>
          <p:cNvPr id="6" name="Picture 5" descr="Overfill device"/>
          <p:cNvPicPr>
            <a:picLocks noChangeAspect="1"/>
          </p:cNvPicPr>
          <p:nvPr/>
        </p:nvPicPr>
        <p:blipFill>
          <a:blip r:embed="rId2"/>
          <a:stretch>
            <a:fillRect/>
          </a:stretch>
        </p:blipFill>
        <p:spPr>
          <a:xfrm>
            <a:off x="2796639" y="1494387"/>
            <a:ext cx="3293570" cy="3310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00157" y="4992697"/>
            <a:ext cx="8136409" cy="1323439"/>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All overfill protection devices for ASTs must be tested for proper operation annually at intervals not exceeding twelve months.  The initial testing must be conducted within 12 months of the effective date of the rule (by 1/11/18).</a:t>
            </a:r>
          </a:p>
        </p:txBody>
      </p:sp>
    </p:spTree>
    <p:extLst>
      <p:ext uri="{BB962C8B-B14F-4D97-AF65-F5344CB8AC3E}">
        <p14:creationId xmlns:p14="http://schemas.microsoft.com/office/powerpoint/2010/main" val="3172554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95800"/>
            <a:ext cx="7609114" cy="1325563"/>
          </a:xfrm>
        </p:spPr>
        <p:txBody>
          <a:bodyPr>
            <a:normAutofit/>
          </a:bodyPr>
          <a:lstStyle/>
          <a:p>
            <a:r>
              <a:rPr lang="en-US" sz="2800" dirty="0"/>
              <a:t>Construction Requirements (Shop Fabricated ASTs)</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24</a:t>
            </a:fld>
            <a:endParaRPr lang="en-US" dirty="0"/>
          </a:p>
        </p:txBody>
      </p:sp>
      <p:pic>
        <p:nvPicPr>
          <p:cNvPr id="6" name="Picture 5" descr="Joined tight fill adap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805" y="1423606"/>
            <a:ext cx="3011306" cy="3011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44743" y="4728755"/>
            <a:ext cx="7926272" cy="1200329"/>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ASTs with capacities of 15,000 gallons or less that DO NOT receive delivery</a:t>
            </a:r>
          </a:p>
          <a:p>
            <a:r>
              <a:rPr lang="en-US" dirty="0">
                <a:latin typeface="Arial" panose="020B0604020202020204" pitchFamily="34" charset="0"/>
                <a:cs typeface="Arial" panose="020B0604020202020204" pitchFamily="34" charset="0"/>
              </a:rPr>
              <a:t>by a joined tight fill adaptor connection are exempt from overfill protection </a:t>
            </a:r>
          </a:p>
          <a:p>
            <a:r>
              <a:rPr lang="en-US" dirty="0">
                <a:latin typeface="Arial" panose="020B0604020202020204" pitchFamily="34" charset="0"/>
                <a:cs typeface="Arial" panose="020B0604020202020204" pitchFamily="34" charset="0"/>
              </a:rPr>
              <a:t>requirements as long as the ASTs are never filled beyond 80% capacity.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475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84558"/>
            <a:ext cx="7609114" cy="1325563"/>
          </a:xfrm>
        </p:spPr>
        <p:txBody>
          <a:bodyPr>
            <a:normAutofit/>
          </a:bodyPr>
          <a:lstStyle/>
          <a:p>
            <a:r>
              <a:rPr lang="en-US" sz="3200" dirty="0"/>
              <a:t>Construction Requirements (Field Erected ASTs)</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25</a:t>
            </a:fld>
            <a:endParaRPr lang="en-US" dirty="0"/>
          </a:p>
        </p:txBody>
      </p:sp>
      <p:pic>
        <p:nvPicPr>
          <p:cNvPr id="6" name="Picture 5" descr="Field erected A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053" y="1266736"/>
            <a:ext cx="3841893" cy="2262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85894" y="4035104"/>
            <a:ext cx="8414158"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Field erected ASTs that are loaded by truck are required to have spill containment by July 11, 2017, unless the fill connection already exists within a dike field with secondary containment or within a tank truck containment area.</a:t>
            </a:r>
          </a:p>
        </p:txBody>
      </p:sp>
    </p:spTree>
    <p:extLst>
      <p:ext uri="{BB962C8B-B14F-4D97-AF65-F5344CB8AC3E}">
        <p14:creationId xmlns:p14="http://schemas.microsoft.com/office/powerpoint/2010/main" val="359733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76865" y="0"/>
            <a:ext cx="7452668" cy="1013254"/>
          </a:xfrm>
        </p:spPr>
        <p:txBody>
          <a:bodyPr>
            <a:normAutofit/>
          </a:bodyPr>
          <a:lstStyle/>
          <a:p>
            <a:r>
              <a:rPr lang="en-US" sz="2800" dirty="0"/>
              <a:t>Release Detection Requirements (Shop Fabricated ASTs)</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a:xfrm>
            <a:off x="3028950" y="6495138"/>
            <a:ext cx="3182380" cy="365125"/>
          </a:xfrm>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26</a:t>
            </a:fld>
            <a:endParaRPr lang="en-US" dirty="0"/>
          </a:p>
        </p:txBody>
      </p:sp>
      <p:pic>
        <p:nvPicPr>
          <p:cNvPr id="7" name="Picture 6" descr="line leak detector"/>
          <p:cNvPicPr>
            <a:picLocks noChangeAspect="1"/>
          </p:cNvPicPr>
          <p:nvPr/>
        </p:nvPicPr>
        <p:blipFill>
          <a:blip r:embed="rId2"/>
          <a:stretch>
            <a:fillRect/>
          </a:stretch>
        </p:blipFill>
        <p:spPr>
          <a:xfrm>
            <a:off x="2478884" y="1343532"/>
            <a:ext cx="3732446" cy="2799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54202" y="4473145"/>
            <a:ext cx="8763964"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All new pressurized small diameter piping in contact with the soil must be </a:t>
            </a:r>
          </a:p>
          <a:p>
            <a:r>
              <a:rPr lang="en-US" sz="2000" dirty="0">
                <a:latin typeface="Arial" panose="020B0604020202020204" pitchFamily="34" charset="0"/>
                <a:cs typeface="Arial" panose="020B0604020202020204" pitchFamily="34" charset="0"/>
              </a:rPr>
              <a:t>installed with line leak detectors, and must be tested every 12 months.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Existing systems must be equipped with line leak detectors within one year </a:t>
            </a:r>
          </a:p>
          <a:p>
            <a:r>
              <a:rPr lang="en-US" sz="2000" dirty="0">
                <a:latin typeface="Arial" panose="020B0604020202020204" pitchFamily="34" charset="0"/>
                <a:cs typeface="Arial" panose="020B0604020202020204" pitchFamily="34" charset="0"/>
              </a:rPr>
              <a:t>of the effective date of the rule (by 1/11/18), and undergo testing every 12 months.</a:t>
            </a:r>
          </a:p>
        </p:txBody>
      </p:sp>
    </p:spTree>
    <p:extLst>
      <p:ext uri="{BB962C8B-B14F-4D97-AF65-F5344CB8AC3E}">
        <p14:creationId xmlns:p14="http://schemas.microsoft.com/office/powerpoint/2010/main" val="627320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442" y="0"/>
            <a:ext cx="7460907" cy="1046205"/>
          </a:xfrm>
        </p:spPr>
        <p:txBody>
          <a:bodyPr>
            <a:normAutofit/>
          </a:bodyPr>
          <a:lstStyle/>
          <a:p>
            <a:r>
              <a:rPr lang="en-US" sz="3200" dirty="0"/>
              <a:t>Release Detection Requirements </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a:xfrm>
            <a:off x="3028950" y="6495138"/>
            <a:ext cx="3157666" cy="365125"/>
          </a:xfrm>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27</a:t>
            </a:fld>
            <a:endParaRPr lang="en-US" dirty="0"/>
          </a:p>
        </p:txBody>
      </p:sp>
      <p:pic>
        <p:nvPicPr>
          <p:cNvPr id="8" name="Picture 7" descr="water in sump"/>
          <p:cNvPicPr>
            <a:picLocks noChangeAspect="1"/>
          </p:cNvPicPr>
          <p:nvPr/>
        </p:nvPicPr>
        <p:blipFill>
          <a:blip r:embed="rId2"/>
          <a:stretch>
            <a:fillRect/>
          </a:stretch>
        </p:blipFill>
        <p:spPr>
          <a:xfrm>
            <a:off x="1930468" y="1498140"/>
            <a:ext cx="5139522" cy="2890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505537" y="4646140"/>
            <a:ext cx="8204490" cy="707886"/>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Piping and dispenser sumps that use electronic release detection must</a:t>
            </a:r>
          </a:p>
          <a:p>
            <a:r>
              <a:rPr lang="en-US" sz="2000" dirty="0">
                <a:latin typeface="Arial" panose="020B0604020202020204" pitchFamily="34" charset="0"/>
                <a:cs typeface="Arial" panose="020B0604020202020204" pitchFamily="34" charset="0"/>
              </a:rPr>
              <a:t>also be visually inspected every six months.</a:t>
            </a:r>
          </a:p>
        </p:txBody>
      </p:sp>
    </p:spTree>
    <p:extLst>
      <p:ext uri="{BB962C8B-B14F-4D97-AF65-F5344CB8AC3E}">
        <p14:creationId xmlns:p14="http://schemas.microsoft.com/office/powerpoint/2010/main" val="795707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71469"/>
            <a:ext cx="7609114" cy="1325563"/>
          </a:xfrm>
        </p:spPr>
        <p:txBody>
          <a:bodyPr>
            <a:normAutofit/>
          </a:bodyPr>
          <a:lstStyle/>
          <a:p>
            <a:r>
              <a:rPr lang="en-US" sz="3200" dirty="0"/>
              <a:t>Release Detection Requirements</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28</a:t>
            </a:fld>
            <a:endParaRPr lang="en-US" dirty="0"/>
          </a:p>
        </p:txBody>
      </p:sp>
      <p:sp>
        <p:nvSpPr>
          <p:cNvPr id="8" name="TextBox 7"/>
          <p:cNvSpPr txBox="1"/>
          <p:nvPr/>
        </p:nvSpPr>
        <p:spPr>
          <a:xfrm>
            <a:off x="436228" y="5226341"/>
            <a:ext cx="8254766"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rule now specifically requires that facilities maintain a monthly record of alarm history and sensor status for inspection.  Each release detection alarm that occurs from a facility’s chosen form(s) of release detection must be investigated as an incident, and findings must be maintained for inspection.</a:t>
            </a:r>
          </a:p>
        </p:txBody>
      </p:sp>
      <p:pic>
        <p:nvPicPr>
          <p:cNvPr id="7" name="Picture 6" descr="AS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768" y="1261028"/>
            <a:ext cx="5632092" cy="3352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15547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43" y="-182880"/>
            <a:ext cx="7609114" cy="1325563"/>
          </a:xfrm>
        </p:spPr>
        <p:txBody>
          <a:bodyPr>
            <a:normAutofit/>
          </a:bodyPr>
          <a:lstStyle/>
          <a:p>
            <a:r>
              <a:rPr lang="en-US" sz="3200" dirty="0"/>
              <a:t>Release Detection Requirements</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29</a:t>
            </a:fld>
            <a:endParaRPr lang="en-US" dirty="0"/>
          </a:p>
        </p:txBody>
      </p:sp>
      <p:pic>
        <p:nvPicPr>
          <p:cNvPr id="6" name="Picture 5" descr="Pressure gau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575" y="1360170"/>
            <a:ext cx="222885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44107" y="4689566"/>
            <a:ext cx="8449942" cy="1015663"/>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Pressure readings shall be able to detect a 50% change from month to </a:t>
            </a:r>
          </a:p>
          <a:p>
            <a:r>
              <a:rPr lang="en-US" sz="2000" dirty="0">
                <a:latin typeface="Arial" panose="020B0604020202020204" pitchFamily="34" charset="0"/>
                <a:cs typeface="Arial" panose="020B0604020202020204" pitchFamily="34" charset="0"/>
              </a:rPr>
              <a:t>month or from the initial level.  Vacuum systems shall be able to detect </a:t>
            </a:r>
          </a:p>
          <a:p>
            <a:r>
              <a:rPr lang="en-US" sz="2000" dirty="0">
                <a:latin typeface="Arial" panose="020B0604020202020204" pitchFamily="34" charset="0"/>
                <a:cs typeface="Arial" panose="020B0604020202020204" pitchFamily="34" charset="0"/>
              </a:rPr>
              <a:t>any complete loss of vacuum or positive pressure reading.</a:t>
            </a:r>
          </a:p>
        </p:txBody>
      </p:sp>
    </p:spTree>
    <p:extLst>
      <p:ext uri="{BB962C8B-B14F-4D97-AF65-F5344CB8AC3E}">
        <p14:creationId xmlns:p14="http://schemas.microsoft.com/office/powerpoint/2010/main" val="4187398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204" y="1"/>
            <a:ext cx="7469145" cy="1029730"/>
          </a:xfrm>
        </p:spPr>
        <p:txBody>
          <a:bodyPr>
            <a:normAutofit/>
          </a:bodyPr>
          <a:lstStyle/>
          <a:p>
            <a:r>
              <a:rPr lang="en-US" sz="3200" dirty="0"/>
              <a:t>Rule Organization</a:t>
            </a:r>
          </a:p>
        </p:txBody>
      </p:sp>
      <p:sp>
        <p:nvSpPr>
          <p:cNvPr id="6" name="Content Placeholder 5"/>
          <p:cNvSpPr>
            <a:spLocks noGrp="1"/>
          </p:cNvSpPr>
          <p:nvPr>
            <p:ph idx="1"/>
          </p:nvPr>
        </p:nvSpPr>
        <p:spPr>
          <a:xfrm>
            <a:off x="628649" y="1586765"/>
            <a:ext cx="7886700" cy="4351338"/>
          </a:xfrm>
        </p:spPr>
        <p:txBody>
          <a:bodyPr>
            <a:noAutofit/>
          </a:bodyPr>
          <a:lstStyle/>
          <a:p>
            <a:r>
              <a:rPr lang="en-US" dirty="0">
                <a:latin typeface="Arial" panose="020B0604020202020204" pitchFamily="34" charset="0"/>
                <a:cs typeface="Arial" panose="020B0604020202020204" pitchFamily="34" charset="0"/>
              </a:rPr>
              <a:t>The rule sections are reorganized a bit with separate sections for:</a:t>
            </a:r>
          </a:p>
          <a:p>
            <a:pPr lvl="1"/>
            <a:r>
              <a:rPr lang="en-US" sz="2800" dirty="0">
                <a:latin typeface="Arial" panose="020B0604020202020204" pitchFamily="34" charset="0"/>
                <a:cs typeface="Arial" panose="020B0604020202020204" pitchFamily="34" charset="0"/>
              </a:rPr>
              <a:t>Registration</a:t>
            </a:r>
          </a:p>
          <a:p>
            <a:pPr lvl="1"/>
            <a:r>
              <a:rPr lang="en-US" sz="2800" dirty="0">
                <a:latin typeface="Arial" panose="020B0604020202020204" pitchFamily="34" charset="0"/>
                <a:cs typeface="Arial" panose="020B0604020202020204" pitchFamily="34" charset="0"/>
              </a:rPr>
              <a:t>Notification</a:t>
            </a:r>
          </a:p>
          <a:p>
            <a:pPr lvl="1"/>
            <a:r>
              <a:rPr lang="en-US" sz="2800" dirty="0">
                <a:latin typeface="Arial" panose="020B0604020202020204" pitchFamily="34" charset="0"/>
                <a:cs typeface="Arial" panose="020B0604020202020204" pitchFamily="34" charset="0"/>
              </a:rPr>
              <a:t>Financial responsibility</a:t>
            </a:r>
          </a:p>
          <a:p>
            <a:pPr lvl="1"/>
            <a:r>
              <a:rPr lang="en-US" sz="2800" dirty="0">
                <a:latin typeface="Arial" panose="020B0604020202020204" pitchFamily="34" charset="0"/>
                <a:cs typeface="Arial" panose="020B0604020202020204" pitchFamily="34" charset="0"/>
              </a:rPr>
              <a:t>Incidents</a:t>
            </a:r>
          </a:p>
          <a:p>
            <a:pPr lvl="1"/>
            <a:r>
              <a:rPr lang="en-US" sz="2800" dirty="0">
                <a:latin typeface="Arial" panose="020B0604020202020204" pitchFamily="34" charset="0"/>
                <a:cs typeface="Arial" panose="020B0604020202020204" pitchFamily="34" charset="0"/>
              </a:rPr>
              <a:t>Discharges</a:t>
            </a:r>
          </a:p>
          <a:p>
            <a:r>
              <a:rPr lang="en-US" dirty="0">
                <a:latin typeface="Arial" panose="020B0604020202020204" pitchFamily="34" charset="0"/>
                <a:cs typeface="Arial" panose="020B0604020202020204" pitchFamily="34" charset="0"/>
              </a:rPr>
              <a:t>The concept of Category A, B and C ASTs has been removed since all ASTs must have met upgrade requirements by January 1, 2010.</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a:xfrm>
            <a:off x="2993167" y="6495138"/>
            <a:ext cx="3157666" cy="365125"/>
          </a:xfrm>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3</a:t>
            </a:fld>
            <a:endParaRPr lang="en-US" dirty="0"/>
          </a:p>
        </p:txBody>
      </p:sp>
    </p:spTree>
    <p:extLst>
      <p:ext uri="{BB962C8B-B14F-4D97-AF65-F5344CB8AC3E}">
        <p14:creationId xmlns:p14="http://schemas.microsoft.com/office/powerpoint/2010/main" val="382372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632" y="0"/>
            <a:ext cx="7419718" cy="1070919"/>
          </a:xfrm>
        </p:spPr>
        <p:txBody>
          <a:bodyPr>
            <a:normAutofit/>
          </a:bodyPr>
          <a:lstStyle/>
          <a:p>
            <a:r>
              <a:rPr lang="en-US" sz="2800" dirty="0"/>
              <a:t>Repairs, Operation and Maintenance </a:t>
            </a:r>
          </a:p>
        </p:txBody>
      </p:sp>
      <p:sp>
        <p:nvSpPr>
          <p:cNvPr id="6" name="Content Placeholder 5"/>
          <p:cNvSpPr>
            <a:spLocks noGrp="1"/>
          </p:cNvSpPr>
          <p:nvPr>
            <p:ph idx="1"/>
          </p:nvPr>
        </p:nvSpPr>
        <p:spPr>
          <a:xfrm>
            <a:off x="680909" y="1545538"/>
            <a:ext cx="7886700" cy="4351338"/>
          </a:xfrm>
        </p:spPr>
        <p:txBody>
          <a:bodyPr>
            <a:normAutofit fontScale="92500" lnSpcReduction="10000"/>
          </a:bodyPr>
          <a:lstStyle/>
          <a:p>
            <a:pPr marL="0" indent="0">
              <a:buNone/>
            </a:pPr>
            <a:r>
              <a:rPr lang="en-US" dirty="0">
                <a:latin typeface="Arial" panose="020B0604020202020204" pitchFamily="34" charset="0"/>
                <a:cs typeface="Arial" panose="020B0604020202020204" pitchFamily="34" charset="0"/>
              </a:rPr>
              <a:t>Periodic integrity testing will be required as follows:</a:t>
            </a:r>
          </a:p>
          <a:p>
            <a:r>
              <a:rPr lang="en-US" dirty="0">
                <a:latin typeface="Arial" panose="020B0604020202020204" pitchFamily="34" charset="0"/>
                <a:cs typeface="Arial" panose="020B0604020202020204" pitchFamily="34" charset="0"/>
              </a:rPr>
              <a:t>Double-walled tanks and below grade double-walled piping at the time of installation and at the time of any repairs.</a:t>
            </a:r>
          </a:p>
          <a:p>
            <a:r>
              <a:rPr lang="en-US" dirty="0">
                <a:latin typeface="Arial" panose="020B0604020202020204" pitchFamily="34" charset="0"/>
                <a:cs typeface="Arial" panose="020B0604020202020204" pitchFamily="34" charset="0"/>
              </a:rPr>
              <a:t>Below-grade piping/dispenser sumps by October 13, 2018, and every three years after.</a:t>
            </a:r>
          </a:p>
          <a:p>
            <a:r>
              <a:rPr lang="en-US" dirty="0">
                <a:latin typeface="Arial" panose="020B0604020202020204" pitchFamily="34" charset="0"/>
                <a:cs typeface="Arial" panose="020B0604020202020204" pitchFamily="34" charset="0"/>
              </a:rPr>
              <a:t>Below-grade spill containment systems within one year of rule effective date (by 1/11/18) and every three years after.</a:t>
            </a:r>
          </a:p>
          <a:p>
            <a:r>
              <a:rPr lang="en-US" dirty="0">
                <a:latin typeface="Arial" panose="020B0604020202020204" pitchFamily="34" charset="0"/>
                <a:cs typeface="Arial" panose="020B0604020202020204" pitchFamily="34" charset="0"/>
              </a:rPr>
              <a:t>Below-grade hydrant sumps by 1/11/18 and every three years after.</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a:xfrm>
            <a:off x="3028950" y="6495138"/>
            <a:ext cx="3190618" cy="365125"/>
          </a:xfrm>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30</a:t>
            </a:fld>
            <a:endParaRPr lang="en-US" dirty="0"/>
          </a:p>
        </p:txBody>
      </p:sp>
    </p:spTree>
    <p:extLst>
      <p:ext uri="{BB962C8B-B14F-4D97-AF65-F5344CB8AC3E}">
        <p14:creationId xmlns:p14="http://schemas.microsoft.com/office/powerpoint/2010/main" val="41811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43" y="-198782"/>
            <a:ext cx="7609114" cy="1325563"/>
          </a:xfrm>
        </p:spPr>
        <p:txBody>
          <a:bodyPr>
            <a:normAutofit/>
          </a:bodyPr>
          <a:lstStyle/>
          <a:p>
            <a:r>
              <a:rPr lang="en-US" sz="2800" dirty="0"/>
              <a:t>Repairs, Operation and Maintenance</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31</a:t>
            </a:fld>
            <a:endParaRPr lang="en-US" dirty="0"/>
          </a:p>
        </p:txBody>
      </p:sp>
      <p:pic>
        <p:nvPicPr>
          <p:cNvPr id="8" name="Picture 7" descr="C:\TANKS\Photos\PMB ATF and Lube Oil sumps filled with product and water .jpg&#10;Water in underground spill bucket"/>
          <p:cNvPicPr/>
          <p:nvPr/>
        </p:nvPicPr>
        <p:blipFill>
          <a:blip r:embed="rId2" cstate="print"/>
          <a:srcRect/>
          <a:stretch>
            <a:fillRect/>
          </a:stretch>
        </p:blipFill>
        <p:spPr bwMode="auto">
          <a:xfrm>
            <a:off x="4753312" y="3101008"/>
            <a:ext cx="3861682" cy="2718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91763" y="1653871"/>
            <a:ext cx="7550716"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Water in excess of 1” (no longer at the piping penetrations) or any regulated substances must be removed within 72 hours of discovery.</a:t>
            </a:r>
          </a:p>
        </p:txBody>
      </p:sp>
      <p:pic>
        <p:nvPicPr>
          <p:cNvPr id="21" name="Content Placeholder 20" descr="Spill buck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3101008"/>
            <a:ext cx="2830804" cy="2718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0666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210962" y="1"/>
            <a:ext cx="7584474" cy="1013254"/>
          </a:xfrm>
        </p:spPr>
        <p:txBody>
          <a:bodyPr>
            <a:normAutofit/>
          </a:bodyPr>
          <a:lstStyle/>
          <a:p>
            <a:r>
              <a:rPr lang="en-US" sz="3200" dirty="0"/>
              <a:t>Proposed Changes – Recordkeeping</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50" y="6495138"/>
            <a:ext cx="3174142"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32</a:t>
            </a:fld>
            <a:endParaRPr lang="en-US" dirty="0"/>
          </a:p>
        </p:txBody>
      </p:sp>
      <p:sp>
        <p:nvSpPr>
          <p:cNvPr id="11" name="TextBox 10"/>
          <p:cNvSpPr txBox="1"/>
          <p:nvPr/>
        </p:nvSpPr>
        <p:spPr>
          <a:xfrm>
            <a:off x="118211" y="4374291"/>
            <a:ext cx="9025789"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Records, unless required to be maintained until AST closure,</a:t>
            </a:r>
          </a:p>
          <a:p>
            <a:r>
              <a:rPr lang="en-US" sz="2400" dirty="0">
                <a:latin typeface="Arial" panose="020B0604020202020204" pitchFamily="34" charset="0"/>
                <a:cs typeface="Arial" panose="020B0604020202020204" pitchFamily="34" charset="0"/>
              </a:rPr>
              <a:t>must be maintained for </a:t>
            </a:r>
            <a:r>
              <a:rPr lang="en-US" sz="2400" dirty="0">
                <a:solidFill>
                  <a:srgbClr val="FF0000"/>
                </a:solidFill>
                <a:latin typeface="Arial" panose="020B0604020202020204" pitchFamily="34" charset="0"/>
                <a:cs typeface="Arial" panose="020B0604020202020204" pitchFamily="34" charset="0"/>
              </a:rPr>
              <a:t>three</a:t>
            </a:r>
            <a:r>
              <a:rPr lang="en-US" sz="2400" dirty="0">
                <a:latin typeface="Arial" panose="020B0604020202020204" pitchFamily="34" charset="0"/>
                <a:cs typeface="Arial" panose="020B0604020202020204" pitchFamily="34" charset="0"/>
              </a:rPr>
              <a:t> years (except that records generated prior to the effective date of the rule must still be kept for two years).</a:t>
            </a:r>
          </a:p>
        </p:txBody>
      </p:sp>
      <p:pic>
        <p:nvPicPr>
          <p:cNvPr id="3" name="Picture 2" descr="Records"/>
          <p:cNvPicPr>
            <a:picLocks noChangeAspect="1"/>
          </p:cNvPicPr>
          <p:nvPr/>
        </p:nvPicPr>
        <p:blipFill>
          <a:blip r:embed="rId2"/>
          <a:stretch>
            <a:fillRect/>
          </a:stretch>
        </p:blipFill>
        <p:spPr>
          <a:xfrm>
            <a:off x="2775837" y="1763944"/>
            <a:ext cx="2975106" cy="1981372"/>
          </a:xfrm>
          <a:prstGeom prst="rect">
            <a:avLst/>
          </a:prstGeom>
        </p:spPr>
      </p:pic>
    </p:spTree>
    <p:extLst>
      <p:ext uri="{BB962C8B-B14F-4D97-AF65-F5344CB8AC3E}">
        <p14:creationId xmlns:p14="http://schemas.microsoft.com/office/powerpoint/2010/main" val="2773627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430" y="-156754"/>
            <a:ext cx="7609114" cy="1325563"/>
          </a:xfrm>
        </p:spPr>
        <p:txBody>
          <a:bodyPr>
            <a:normAutofit/>
          </a:bodyPr>
          <a:lstStyle/>
          <a:p>
            <a:r>
              <a:rPr lang="en-US" sz="3200" dirty="0"/>
              <a:t>Recordkeeping</a:t>
            </a:r>
          </a:p>
        </p:txBody>
      </p:sp>
      <p:sp>
        <p:nvSpPr>
          <p:cNvPr id="6" name="Content Placeholder 5"/>
          <p:cNvSpPr>
            <a:spLocks noGrp="1"/>
          </p:cNvSpPr>
          <p:nvPr>
            <p:ph idx="1"/>
          </p:nvPr>
        </p:nvSpPr>
        <p:spPr>
          <a:xfrm>
            <a:off x="628650" y="1371600"/>
            <a:ext cx="8241030" cy="4805363"/>
          </a:xfrm>
        </p:spPr>
        <p:txBody>
          <a:bodyPr/>
          <a:lstStyle/>
          <a:p>
            <a:pPr marL="0" indent="0">
              <a:buNone/>
            </a:pPr>
            <a:r>
              <a:rPr lang="en-US" dirty="0">
                <a:latin typeface="Arial" panose="020B0604020202020204" pitchFamily="34" charset="0"/>
                <a:cs typeface="Arial" panose="020B0604020202020204" pitchFamily="34" charset="0"/>
              </a:rPr>
              <a:t>The following changes to the records requirements have been made:</a:t>
            </a:r>
          </a:p>
          <a:p>
            <a:r>
              <a:rPr lang="en-US" dirty="0">
                <a:latin typeface="Arial" panose="020B0604020202020204" pitchFamily="34" charset="0"/>
                <a:cs typeface="Arial" panose="020B0604020202020204" pitchFamily="34" charset="0"/>
              </a:rPr>
              <a:t>The Release Detection Response Level (RDRL) requirement has been removed from the rule.</a:t>
            </a:r>
          </a:p>
          <a:p>
            <a:r>
              <a:rPr lang="en-US" dirty="0">
                <a:latin typeface="Arial" panose="020B0604020202020204" pitchFamily="34" charset="0"/>
                <a:cs typeface="Arial" panose="020B0604020202020204" pitchFamily="34" charset="0"/>
              </a:rPr>
              <a:t>Release detection records must include a record of alarm history for electronic release detection devices.</a:t>
            </a:r>
          </a:p>
          <a:p>
            <a:r>
              <a:rPr lang="en-US" dirty="0">
                <a:latin typeface="Arial" panose="020B0604020202020204" pitchFamily="34" charset="0"/>
                <a:cs typeface="Arial" panose="020B0604020202020204" pitchFamily="34" charset="0"/>
              </a:rPr>
              <a:t>Survey drawings shall be kept until closure of the component(s) surveyed.</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33</a:t>
            </a:fld>
            <a:endParaRPr lang="en-US" dirty="0"/>
          </a:p>
        </p:txBody>
      </p:sp>
    </p:spTree>
    <p:extLst>
      <p:ext uri="{BB962C8B-B14F-4D97-AF65-F5344CB8AC3E}">
        <p14:creationId xmlns:p14="http://schemas.microsoft.com/office/powerpoint/2010/main" val="372348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327170"/>
            <a:ext cx="7609114" cy="1652734"/>
          </a:xfrm>
        </p:spPr>
        <p:txBody>
          <a:bodyPr>
            <a:normAutofit/>
          </a:bodyPr>
          <a:lstStyle/>
          <a:p>
            <a:r>
              <a:rPr lang="en-US" sz="3600" dirty="0"/>
              <a:t>Out-of-Service Requirements</a:t>
            </a:r>
          </a:p>
        </p:txBody>
      </p:sp>
      <p:sp>
        <p:nvSpPr>
          <p:cNvPr id="3" name="Content Placeholder 2"/>
          <p:cNvSpPr>
            <a:spLocks noGrp="1"/>
          </p:cNvSpPr>
          <p:nvPr>
            <p:ph idx="1"/>
          </p:nvPr>
        </p:nvSpPr>
        <p:spPr>
          <a:xfrm>
            <a:off x="128789" y="1325564"/>
            <a:ext cx="8873543" cy="4766143"/>
          </a:xfrm>
        </p:spPr>
        <p:txBody>
          <a:bodyPr>
            <a:normAutofit/>
          </a:bodyPr>
          <a:lstStyle/>
          <a:p>
            <a:r>
              <a:rPr lang="en-US" dirty="0">
                <a:latin typeface="Arial" panose="020B0604020202020204" pitchFamily="34" charset="0"/>
                <a:cs typeface="Arial" panose="020B0604020202020204" pitchFamily="34" charset="0"/>
              </a:rPr>
              <a:t>Whether the tank contains petroleum/petroleum products or not, FR must be maintained.  If FR is not maintained, then the tank must be closed within 90 days.</a:t>
            </a:r>
          </a:p>
          <a:p>
            <a:r>
              <a:rPr lang="en-US" dirty="0">
                <a:latin typeface="Arial" panose="020B0604020202020204" pitchFamily="34" charset="0"/>
                <a:cs typeface="Arial" panose="020B0604020202020204" pitchFamily="34" charset="0"/>
              </a:rPr>
              <a:t>For systems out-of-service for more than 1 year  – tanks must be evaluated per STI SP001 (shop fab) or API 653 (field erected) before placing back into service, and piping in contact with soil must be integrity tested.  </a:t>
            </a:r>
          </a:p>
          <a:p>
            <a:r>
              <a:rPr lang="en-US" dirty="0">
                <a:latin typeface="Arial" panose="020B0604020202020204" pitchFamily="34" charset="0"/>
                <a:cs typeface="Arial" panose="020B0604020202020204" pitchFamily="34" charset="0"/>
              </a:rPr>
              <a:t>For field erected tanks, tank bottom release detection systems shall be monitored every 12 months.</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34</a:t>
            </a:fld>
            <a:endParaRPr lang="en-US" dirty="0"/>
          </a:p>
        </p:txBody>
      </p:sp>
    </p:spTree>
    <p:extLst>
      <p:ext uri="{BB962C8B-B14F-4D97-AF65-F5344CB8AC3E}">
        <p14:creationId xmlns:p14="http://schemas.microsoft.com/office/powerpoint/2010/main" val="146607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3" y="1"/>
            <a:ext cx="7650377" cy="996778"/>
          </a:xfrm>
        </p:spPr>
        <p:txBody>
          <a:bodyPr>
            <a:normAutofit/>
          </a:bodyPr>
          <a:lstStyle/>
          <a:p>
            <a:r>
              <a:rPr lang="en-US" sz="3200" dirty="0"/>
              <a:t>Closure Requirements</a:t>
            </a:r>
          </a:p>
        </p:txBody>
      </p:sp>
      <p:sp>
        <p:nvSpPr>
          <p:cNvPr id="6" name="Content Placeholder 5"/>
          <p:cNvSpPr>
            <a:spLocks noGrp="1"/>
          </p:cNvSpPr>
          <p:nvPr>
            <p:ph idx="1"/>
          </p:nvPr>
        </p:nvSpPr>
        <p:spPr>
          <a:xfrm>
            <a:off x="384810" y="1377696"/>
            <a:ext cx="8405622" cy="4799267"/>
          </a:xfrm>
        </p:spPr>
        <p:txBody>
          <a:bodyPr>
            <a:normAutofit lnSpcReduction="10000"/>
          </a:bodyPr>
          <a:lstStyle/>
          <a:p>
            <a:r>
              <a:rPr lang="en-US" dirty="0">
                <a:latin typeface="Arial" panose="020B0604020202020204" pitchFamily="34" charset="0"/>
                <a:cs typeface="Arial" panose="020B0604020202020204" pitchFamily="34" charset="0"/>
              </a:rPr>
              <a:t>Single-walled ASTs and piping in contact with the soil must undergo closure sampling during closure.</a:t>
            </a:r>
          </a:p>
          <a:p>
            <a:r>
              <a:rPr lang="en-US" dirty="0">
                <a:latin typeface="Arial" panose="020B0604020202020204" pitchFamily="34" charset="0"/>
                <a:cs typeface="Arial" panose="020B0604020202020204" pitchFamily="34" charset="0"/>
              </a:rPr>
              <a:t>Double-walled ASTs, double-walled piping, and dispenser/piping/hydrant sumps in contact with the soil, as well as spill containment devices that are totally below grade must undergo a closure integrity evaluation prior to closure to determine if closure sampling is required.</a:t>
            </a:r>
          </a:p>
          <a:p>
            <a:r>
              <a:rPr lang="en-US" dirty="0">
                <a:latin typeface="Arial" panose="020B0604020202020204" pitchFamily="34" charset="0"/>
                <a:cs typeface="Arial" panose="020B0604020202020204" pitchFamily="34" charset="0"/>
              </a:rPr>
              <a:t>In cases where closure integrity evaluation is required, the closure integrity report must be submitted to the county with closure notification prior to actual closure (30-45 days prior). </a:t>
            </a:r>
          </a:p>
        </p:txBody>
      </p:sp>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a:xfrm>
            <a:off x="3028949" y="6495138"/>
            <a:ext cx="3223569" cy="365125"/>
          </a:xfrm>
        </p:spPr>
        <p:txBody>
          <a:bodyPr/>
          <a:lstStyle/>
          <a:p>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35</a:t>
            </a:fld>
            <a:endParaRPr lang="en-US" dirty="0"/>
          </a:p>
        </p:txBody>
      </p:sp>
    </p:spTree>
    <p:extLst>
      <p:ext uri="{BB962C8B-B14F-4D97-AF65-F5344CB8AC3E}">
        <p14:creationId xmlns:p14="http://schemas.microsoft.com/office/powerpoint/2010/main" val="202335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62" y="0"/>
            <a:ext cx="7609188" cy="972065"/>
          </a:xfrm>
        </p:spPr>
        <p:txBody>
          <a:bodyPr>
            <a:normAutofit/>
          </a:bodyPr>
          <a:lstStyle/>
          <a:p>
            <a:r>
              <a:rPr lang="en-US" sz="3200" dirty="0"/>
              <a:t>Closure Requirements</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If a closure integrity evaluation is required but not conducted, then closure sampling is required.</a:t>
            </a:r>
          </a:p>
          <a:p>
            <a:r>
              <a:rPr lang="en-US" dirty="0">
                <a:latin typeface="Arial" panose="020B0604020202020204" pitchFamily="34" charset="0"/>
                <a:cs typeface="Arial" panose="020B0604020202020204" pitchFamily="34" charset="0"/>
              </a:rPr>
              <a:t>In cases where closure sampling is required, a closure report will be due to the county within 60 days.</a:t>
            </a:r>
          </a:p>
          <a:p>
            <a:r>
              <a:rPr lang="en-US" dirty="0">
                <a:latin typeface="Arial" panose="020B0604020202020204" pitchFamily="34" charset="0"/>
                <a:cs typeface="Arial" panose="020B0604020202020204" pitchFamily="34" charset="0"/>
              </a:rPr>
              <a:t>In cases where closure sampling is not required, a Limited Closure Report will be due in 60 days using Form 62-762.901(8).  </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50" y="6495138"/>
            <a:ext cx="3174142"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36</a:t>
            </a:fld>
            <a:endParaRPr lang="en-US" dirty="0"/>
          </a:p>
        </p:txBody>
      </p:sp>
    </p:spTree>
    <p:extLst>
      <p:ext uri="{BB962C8B-B14F-4D97-AF65-F5344CB8AC3E}">
        <p14:creationId xmlns:p14="http://schemas.microsoft.com/office/powerpoint/2010/main" val="279589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444" y="1"/>
            <a:ext cx="7460906" cy="947350"/>
          </a:xfrm>
        </p:spPr>
        <p:txBody>
          <a:bodyPr>
            <a:noAutofit/>
          </a:bodyPr>
          <a:lstStyle/>
          <a:p>
            <a:r>
              <a:rPr lang="en-US" sz="3200" dirty="0"/>
              <a:t>Closure Requirements</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49" y="6495138"/>
            <a:ext cx="3198855"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37</a:t>
            </a:fld>
            <a:endParaRPr lang="en-US" dirty="0"/>
          </a:p>
        </p:txBody>
      </p:sp>
      <p:pic>
        <p:nvPicPr>
          <p:cNvPr id="9" name="Content Placeholder 8" descr="Closure Integrity flowchart"/>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2768" y="1019446"/>
            <a:ext cx="4570612" cy="5475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3322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62" y="1"/>
            <a:ext cx="7609188" cy="1029730"/>
          </a:xfrm>
        </p:spPr>
        <p:txBody>
          <a:bodyPr>
            <a:normAutofit/>
          </a:bodyPr>
          <a:lstStyle/>
          <a:p>
            <a:r>
              <a:rPr lang="en-US" sz="3200" dirty="0"/>
              <a:t>Equipment Registration</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Currently, storage tank system equipment used in the State of Florida must undergo formal Department equipment approval.</a:t>
            </a:r>
          </a:p>
          <a:p>
            <a:r>
              <a:rPr lang="en-US" dirty="0">
                <a:latin typeface="Arial" panose="020B0604020202020204" pitchFamily="34" charset="0"/>
                <a:cs typeface="Arial" panose="020B0604020202020204" pitchFamily="34" charset="0"/>
              </a:rPr>
              <a:t>The proposed rule replaces equipment approval process with a registration process.</a:t>
            </a:r>
          </a:p>
          <a:p>
            <a:r>
              <a:rPr lang="en-US" dirty="0">
                <a:latin typeface="Arial" panose="020B0604020202020204" pitchFamily="34" charset="0"/>
                <a:cs typeface="Arial" panose="020B0604020202020204" pitchFamily="34" charset="0"/>
              </a:rPr>
              <a:t>The registration application must include a third-party evaluation of the equipment.</a:t>
            </a:r>
          </a:p>
          <a:p>
            <a:r>
              <a:rPr lang="en-US" dirty="0">
                <a:latin typeface="Arial" panose="020B0604020202020204" pitchFamily="34" charset="0"/>
                <a:cs typeface="Arial" panose="020B0604020202020204" pitchFamily="34" charset="0"/>
              </a:rPr>
              <a:t>Registration renewal must occur every five years. </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50" y="6495138"/>
            <a:ext cx="3190618"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38</a:t>
            </a:fld>
            <a:endParaRPr lang="en-US" dirty="0"/>
          </a:p>
        </p:txBody>
      </p:sp>
    </p:spTree>
    <p:extLst>
      <p:ext uri="{BB962C8B-B14F-4D97-AF65-F5344CB8AC3E}">
        <p14:creationId xmlns:p14="http://schemas.microsoft.com/office/powerpoint/2010/main" val="120999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38" y="-139095"/>
            <a:ext cx="7609114" cy="1325563"/>
          </a:xfrm>
        </p:spPr>
        <p:txBody>
          <a:bodyPr/>
          <a:lstStyle/>
          <a:p>
            <a:r>
              <a:rPr lang="en-US" dirty="0"/>
              <a:t>Any Questions?</a:t>
            </a:r>
          </a:p>
        </p:txBody>
      </p:sp>
      <p:pic>
        <p:nvPicPr>
          <p:cNvPr id="7" name="Content Placeholder 6" descr="Question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7975" y="2001044"/>
            <a:ext cx="3448050" cy="4000500"/>
          </a:xfrm>
        </p:spPr>
      </p:pic>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49" y="6495138"/>
            <a:ext cx="3207093"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39</a:t>
            </a:fld>
            <a:endParaRPr lang="en-US" dirty="0"/>
          </a:p>
        </p:txBody>
      </p:sp>
    </p:spTree>
    <p:extLst>
      <p:ext uri="{BB962C8B-B14F-4D97-AF65-F5344CB8AC3E}">
        <p14:creationId xmlns:p14="http://schemas.microsoft.com/office/powerpoint/2010/main" val="434168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42383"/>
            <a:ext cx="7609114" cy="1325563"/>
          </a:xfrm>
        </p:spPr>
        <p:txBody>
          <a:bodyPr/>
          <a:lstStyle/>
          <a:p>
            <a:r>
              <a:rPr lang="en-US" dirty="0"/>
              <a:t>Intent </a:t>
            </a:r>
          </a:p>
        </p:txBody>
      </p:sp>
      <p:pic>
        <p:nvPicPr>
          <p:cNvPr id="7" name="Content Placeholder 6" descr="Hat and glov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1329" y="3241576"/>
            <a:ext cx="2647868" cy="2812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Date Placeholder 2"/>
          <p:cNvSpPr>
            <a:spLocks noGrp="1"/>
          </p:cNvSpPr>
          <p:nvPr>
            <p:ph type="dt" sz="half" idx="10"/>
          </p:nvPr>
        </p:nvSpPr>
        <p:spPr/>
        <p:txBody>
          <a:bodyPr/>
          <a:lstStyle/>
          <a:p>
            <a:r>
              <a:rPr lang="en-US" dirty="0"/>
              <a:t>4/5/17</a:t>
            </a:r>
          </a:p>
        </p:txBody>
      </p:sp>
      <p:sp>
        <p:nvSpPr>
          <p:cNvPr id="4" name="Footer Placeholder 3"/>
          <p:cNvSpPr>
            <a:spLocks noGrp="1"/>
          </p:cNvSpPr>
          <p:nvPr>
            <p:ph type="ftr" sz="quarter" idx="11"/>
          </p:nvPr>
        </p:nvSpPr>
        <p:spPr>
          <a:xfrm>
            <a:off x="1803049" y="6677700"/>
            <a:ext cx="3528369" cy="80522"/>
          </a:xfrm>
        </p:spPr>
        <p:txBody>
          <a:bodyPr/>
          <a:lstStyle/>
          <a:p>
            <a:pPr algn="r"/>
            <a:r>
              <a:rPr lang="en-US" dirty="0"/>
              <a:t>Department Webinar</a:t>
            </a:r>
          </a:p>
        </p:txBody>
      </p:sp>
      <p:sp>
        <p:nvSpPr>
          <p:cNvPr id="5" name="Slide Number Placeholder 4"/>
          <p:cNvSpPr>
            <a:spLocks noGrp="1"/>
          </p:cNvSpPr>
          <p:nvPr>
            <p:ph type="sldNum" sz="quarter" idx="12"/>
          </p:nvPr>
        </p:nvSpPr>
        <p:spPr/>
        <p:txBody>
          <a:bodyPr/>
          <a:lstStyle/>
          <a:p>
            <a:fld id="{77BC0C64-94FA-44B3-9573-88BE3BEAC041}" type="slidenum">
              <a:rPr lang="en-US" smtClean="0"/>
              <a:t>4</a:t>
            </a:fld>
            <a:endParaRPr lang="en-US" dirty="0"/>
          </a:p>
        </p:txBody>
      </p:sp>
      <p:sp>
        <p:nvSpPr>
          <p:cNvPr id="8" name="TextBox 7"/>
          <p:cNvSpPr txBox="1"/>
          <p:nvPr/>
        </p:nvSpPr>
        <p:spPr>
          <a:xfrm>
            <a:off x="151997" y="1243132"/>
            <a:ext cx="8826491"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facility shall provide a representative to access storage tank system components for inspection purposes and to demonstrate operational functionality of electronic equipment.</a:t>
            </a:r>
          </a:p>
        </p:txBody>
      </p:sp>
    </p:spTree>
    <p:extLst>
      <p:ext uri="{BB962C8B-B14F-4D97-AF65-F5344CB8AC3E}">
        <p14:creationId xmlns:p14="http://schemas.microsoft.com/office/powerpoint/2010/main" val="16415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Definitions </a:t>
            </a:r>
          </a:p>
        </p:txBody>
      </p:sp>
      <p:sp>
        <p:nvSpPr>
          <p:cNvPr id="3" name="Content Placeholder 2"/>
          <p:cNvSpPr>
            <a:spLocks noGrp="1"/>
          </p:cNvSpPr>
          <p:nvPr>
            <p:ph idx="1"/>
          </p:nvPr>
        </p:nvSpPr>
        <p:spPr>
          <a:xfrm>
            <a:off x="586172" y="1799315"/>
            <a:ext cx="7886700" cy="4351338"/>
          </a:xfrm>
        </p:spPr>
        <p:txBody>
          <a:bodyPr/>
          <a:lstStyle/>
          <a:p>
            <a:pPr marL="0" indent="0">
              <a:buNone/>
            </a:pPr>
            <a:r>
              <a:rPr lang="en-US" dirty="0">
                <a:latin typeface="Arial" panose="020B0604020202020204" pitchFamily="34" charset="0"/>
                <a:cs typeface="Arial" panose="020B0604020202020204" pitchFamily="34" charset="0"/>
              </a:rPr>
              <a:t>Terms that are defined in the Florida Statutes, such as “Discharge”, “Facility”, “Petroleum”, and “Owner” will no longer be defined in the rule.</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There are 24 new definitions and 26 definitions have been removed (including 12 statutory definitions).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2963046" y="6624406"/>
            <a:ext cx="3132953" cy="233593"/>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5</a:t>
            </a:fld>
            <a:endParaRPr lang="en-US" dirty="0"/>
          </a:p>
        </p:txBody>
      </p:sp>
    </p:spTree>
    <p:extLst>
      <p:ext uri="{BB962C8B-B14F-4D97-AF65-F5344CB8AC3E}">
        <p14:creationId xmlns:p14="http://schemas.microsoft.com/office/powerpoint/2010/main" val="3261021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“Closure Integrity Evaluation” is the assessment by a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party of the integrity of a component in contact with the soil that is being closed.  There are separate definitions for field-erected and shop fabricated systems. </a:t>
            </a:r>
          </a:p>
          <a:p>
            <a:r>
              <a:rPr lang="en-US" dirty="0">
                <a:latin typeface="Arial" panose="020B0604020202020204" pitchFamily="34" charset="0"/>
                <a:cs typeface="Arial" panose="020B0604020202020204" pitchFamily="34" charset="0"/>
              </a:rPr>
              <a:t>“Day tank” is now defined – shop fabricated tank less than or equal to 550 gallons capacity that is connected to a regulated tank.  Day tanks are not regulated.</a:t>
            </a:r>
          </a:p>
          <a:p>
            <a:endParaRPr lang="en-US" dirty="0"/>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6</a:t>
            </a:fld>
            <a:endParaRPr lang="en-US" dirty="0"/>
          </a:p>
        </p:txBody>
      </p:sp>
    </p:spTree>
    <p:extLst>
      <p:ext uri="{BB962C8B-B14F-4D97-AF65-F5344CB8AC3E}">
        <p14:creationId xmlns:p14="http://schemas.microsoft.com/office/powerpoint/2010/main" val="33820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901" y="-164757"/>
            <a:ext cx="7609114" cy="1325563"/>
          </a:xfrm>
        </p:spPr>
        <p:txBody>
          <a:bodyPr>
            <a:normAutofit/>
          </a:bodyPr>
          <a:lstStyle/>
          <a:p>
            <a:r>
              <a:rPr lang="en-US" sz="3200" dirty="0"/>
              <a:t>Definitions </a:t>
            </a:r>
          </a:p>
        </p:txBody>
      </p:sp>
      <p:sp>
        <p:nvSpPr>
          <p:cNvPr id="3" name="Content Placeholder 2"/>
          <p:cNvSpPr>
            <a:spLocks noGrp="1"/>
          </p:cNvSpPr>
          <p:nvPr>
            <p:ph idx="1"/>
          </p:nvPr>
        </p:nvSpPr>
        <p:spPr>
          <a:xfrm>
            <a:off x="628649" y="1594965"/>
            <a:ext cx="7886700" cy="4351338"/>
          </a:xfrm>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“Docklines” is a newly defined term – pipelines originating at the first shore side valve after the marine transfer area, and terminating at the first valve inside the dike field area.  Docklines are not regulated if they are not considered to be “on-site”.</a:t>
            </a:r>
          </a:p>
          <a:p>
            <a:r>
              <a:rPr lang="en-US" dirty="0">
                <a:latin typeface="Arial" panose="020B0604020202020204" pitchFamily="34" charset="0"/>
                <a:cs typeface="Arial" panose="020B0604020202020204" pitchFamily="34" charset="0"/>
              </a:rPr>
              <a:t>“Hydrant piping” and “Hydrant Sumps” are now defined.</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2960215" y="6561087"/>
            <a:ext cx="3223569"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7</a:t>
            </a:fld>
            <a:endParaRPr lang="en-US" dirty="0"/>
          </a:p>
        </p:txBody>
      </p:sp>
    </p:spTree>
    <p:extLst>
      <p:ext uri="{BB962C8B-B14F-4D97-AF65-F5344CB8AC3E}">
        <p14:creationId xmlns:p14="http://schemas.microsoft.com/office/powerpoint/2010/main" val="18696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42504"/>
            <a:ext cx="7609114" cy="1325563"/>
          </a:xfrm>
        </p:spPr>
        <p:txBody>
          <a:bodyPr>
            <a:normAutofit/>
          </a:bodyPr>
          <a:lstStyle/>
          <a:p>
            <a:r>
              <a:rPr lang="en-US" sz="3200" dirty="0"/>
              <a:t>Definitions </a:t>
            </a:r>
          </a:p>
        </p:txBody>
      </p:sp>
      <p:sp>
        <p:nvSpPr>
          <p:cNvPr id="3" name="Content Placeholder 2"/>
          <p:cNvSpPr>
            <a:spLocks noGrp="1"/>
          </p:cNvSpPr>
          <p:nvPr>
            <p:ph idx="1"/>
          </p:nvPr>
        </p:nvSpPr>
        <p:spPr>
          <a:xfrm>
            <a:off x="283335" y="1663429"/>
            <a:ext cx="8232015" cy="4956312"/>
          </a:xfrm>
        </p:spPr>
        <p:txBody>
          <a:bodyPr>
            <a:normAutofit/>
          </a:bodyPr>
          <a:lstStyle/>
          <a:p>
            <a:r>
              <a:rPr lang="en-US" sz="3000" dirty="0">
                <a:latin typeface="Arial" panose="020B0604020202020204" pitchFamily="34" charset="0"/>
                <a:cs typeface="Arial" panose="020B0604020202020204" pitchFamily="34" charset="0"/>
              </a:rPr>
              <a:t>“In-service” and “Out-of-service” definitions have been revised in an attempt to simplify things. An AST is in-service until registered as out-of-service. And, there is no longer a definition of “Unmaintained”.</a:t>
            </a:r>
          </a:p>
          <a:p>
            <a:r>
              <a:rPr lang="en-US" sz="3000" dirty="0">
                <a:latin typeface="Arial" panose="020B0604020202020204" pitchFamily="34" charset="0"/>
                <a:cs typeface="Arial" panose="020B0604020202020204" pitchFamily="34" charset="0"/>
              </a:rPr>
              <a:t>“Mobile tank” definition has been revised to clarify that tanks used on construction sites don’t require periodic movement.</a:t>
            </a:r>
            <a:br>
              <a:rPr lang="en-US" sz="3000" dirty="0">
                <a:latin typeface="Arial" panose="020B0604020202020204" pitchFamily="34" charset="0"/>
                <a:cs typeface="Arial" panose="020B0604020202020204" pitchFamily="34" charset="0"/>
              </a:rPr>
            </a:br>
            <a:endParaRPr lang="en-US" sz="3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a:xfrm>
            <a:off x="3028950" y="6495138"/>
            <a:ext cx="3157666" cy="365125"/>
          </a:xfrm>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8</a:t>
            </a:fld>
            <a:endParaRPr lang="en-US" dirty="0"/>
          </a:p>
        </p:txBody>
      </p:sp>
    </p:spTree>
    <p:extLst>
      <p:ext uri="{BB962C8B-B14F-4D97-AF65-F5344CB8AC3E}">
        <p14:creationId xmlns:p14="http://schemas.microsoft.com/office/powerpoint/2010/main" val="330072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Definitions </a:t>
            </a:r>
          </a:p>
        </p:txBody>
      </p:sp>
      <p:sp>
        <p:nvSpPr>
          <p:cNvPr id="3" name="Content Placeholder 2"/>
          <p:cNvSpPr>
            <a:spLocks noGrp="1"/>
          </p:cNvSpPr>
          <p:nvPr>
            <p:ph idx="1"/>
          </p:nvPr>
        </p:nvSpPr>
        <p:spPr>
          <a:xfrm>
            <a:off x="489397" y="1325563"/>
            <a:ext cx="8164746" cy="4972206"/>
          </a:xfrm>
        </p:spPr>
        <p:txBody>
          <a:bodyPr>
            <a:normAutofit lnSpcReduction="10000"/>
          </a:bodyPr>
          <a:lstStyle/>
          <a:p>
            <a:r>
              <a:rPr lang="en-US" dirty="0">
                <a:latin typeface="Arial" panose="020B0604020202020204" pitchFamily="34" charset="0"/>
                <a:cs typeface="Arial" panose="020B0604020202020204" pitchFamily="34" charset="0"/>
              </a:rPr>
              <a:t>  “Integrity test” is a determination of the liquid tightness of a component: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800" dirty="0">
                <a:latin typeface="Arial" panose="020B0604020202020204" pitchFamily="34" charset="0"/>
                <a:cs typeface="Arial" panose="020B0604020202020204" pitchFamily="34" charset="0"/>
              </a:rPr>
              <a:t>“Interstitial integrity test” is used to determine if double-walled component is tight.</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800" dirty="0">
                <a:latin typeface="Arial" panose="020B0604020202020204" pitchFamily="34" charset="0"/>
                <a:cs typeface="Arial" panose="020B0604020202020204" pitchFamily="34" charset="0"/>
              </a:rPr>
              <a:t>“Primary integrity test” is used to determine if the primary wall of the component is tight. </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800" dirty="0">
                <a:latin typeface="Arial" panose="020B0604020202020204" pitchFamily="34" charset="0"/>
                <a:cs typeface="Arial" panose="020B0604020202020204" pitchFamily="34" charset="0"/>
              </a:rPr>
              <a:t>“Containment integrity test” is used to determine if single-walled component (sump or hydrant pit) is tight.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9</a:t>
            </a:fld>
            <a:endParaRPr lang="en-US" dirty="0"/>
          </a:p>
        </p:txBody>
      </p:sp>
    </p:spTree>
    <p:extLst>
      <p:ext uri="{BB962C8B-B14F-4D97-AF65-F5344CB8AC3E}">
        <p14:creationId xmlns:p14="http://schemas.microsoft.com/office/powerpoint/2010/main" val="19301393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3423</TotalTime>
  <Words>2140</Words>
  <Application>Microsoft Office PowerPoint</Application>
  <PresentationFormat>On-screen Show (4:3)</PresentationFormat>
  <Paragraphs>277</Paragraphs>
  <Slides>39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Courier New</vt:lpstr>
      <vt:lpstr>Office Theme</vt:lpstr>
      <vt:lpstr>Custom Design</vt:lpstr>
      <vt:lpstr>Changes to Chapter 62-762, Florida Administrative Code  Aboveground Storage Tank Systems (ASTs)  </vt:lpstr>
      <vt:lpstr>Rule Organization</vt:lpstr>
      <vt:lpstr>Rule Organization</vt:lpstr>
      <vt:lpstr>Intent </vt:lpstr>
      <vt:lpstr>Definitions </vt:lpstr>
      <vt:lpstr>Definitions</vt:lpstr>
      <vt:lpstr>Definitions </vt:lpstr>
      <vt:lpstr>Definitions </vt:lpstr>
      <vt:lpstr>Definitions </vt:lpstr>
      <vt:lpstr>Reference Guidelines</vt:lpstr>
      <vt:lpstr>Proposed Changes – Reference Guidelines</vt:lpstr>
      <vt:lpstr>Proposed Changes – Applicability </vt:lpstr>
      <vt:lpstr>Registration/Notification - Installations</vt:lpstr>
      <vt:lpstr>Registration/Notification - Closures</vt:lpstr>
      <vt:lpstr>Registration/Notification - Delivery Prohibition</vt:lpstr>
      <vt:lpstr>Financial Responsibility</vt:lpstr>
      <vt:lpstr>Financial Responsibility</vt:lpstr>
      <vt:lpstr>Incidents</vt:lpstr>
      <vt:lpstr>Discharges</vt:lpstr>
      <vt:lpstr>Construction Requirements</vt:lpstr>
      <vt:lpstr>Construction Requirements </vt:lpstr>
      <vt:lpstr>Construction Requirements (Shop Fabricated ASTs)</vt:lpstr>
      <vt:lpstr>Construction Requirements (Shop Fabricated ASTs)</vt:lpstr>
      <vt:lpstr>Construction Requirements (Shop Fabricated ASTs)</vt:lpstr>
      <vt:lpstr>Construction Requirements (Field Erected ASTs)</vt:lpstr>
      <vt:lpstr>Release Detection Requirements (Shop Fabricated ASTs)</vt:lpstr>
      <vt:lpstr>Release Detection Requirements </vt:lpstr>
      <vt:lpstr>Release Detection Requirements</vt:lpstr>
      <vt:lpstr>Release Detection Requirements</vt:lpstr>
      <vt:lpstr>Repairs, Operation and Maintenance </vt:lpstr>
      <vt:lpstr>Repairs, Operation and Maintenance</vt:lpstr>
      <vt:lpstr>Proposed Changes – Recordkeeping</vt:lpstr>
      <vt:lpstr>Recordkeeping</vt:lpstr>
      <vt:lpstr>Out-of-Service Requirements</vt:lpstr>
      <vt:lpstr>Closure Requirements</vt:lpstr>
      <vt:lpstr>Closure Requirements</vt:lpstr>
      <vt:lpstr>Closure Requirements</vt:lpstr>
      <vt:lpstr>Equipment Registration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Rakestraw, Charlotte</dc:creator>
  <cp:lastModifiedBy>Curran, Kimberley</cp:lastModifiedBy>
  <cp:revision>220</cp:revision>
  <dcterms:created xsi:type="dcterms:W3CDTF">2015-05-19T17:22:51Z</dcterms:created>
  <dcterms:modified xsi:type="dcterms:W3CDTF">2017-04-06T14:51:07Z</dcterms:modified>
</cp:coreProperties>
</file>