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35"/>
  </p:notesMasterIdLst>
  <p:sldIdLst>
    <p:sldId id="262" r:id="rId3"/>
    <p:sldId id="264" r:id="rId4"/>
    <p:sldId id="265" r:id="rId5"/>
    <p:sldId id="270" r:id="rId6"/>
    <p:sldId id="272" r:id="rId7"/>
    <p:sldId id="271" r:id="rId8"/>
    <p:sldId id="273" r:id="rId9"/>
    <p:sldId id="292" r:id="rId10"/>
    <p:sldId id="310" r:id="rId11"/>
    <p:sldId id="309" r:id="rId12"/>
    <p:sldId id="294" r:id="rId13"/>
    <p:sldId id="312" r:id="rId14"/>
    <p:sldId id="299" r:id="rId15"/>
    <p:sldId id="274" r:id="rId16"/>
    <p:sldId id="276" r:id="rId17"/>
    <p:sldId id="277" r:id="rId18"/>
    <p:sldId id="295" r:id="rId19"/>
    <p:sldId id="308" r:id="rId20"/>
    <p:sldId id="275" r:id="rId21"/>
    <p:sldId id="278" r:id="rId22"/>
    <p:sldId id="304" r:id="rId23"/>
    <p:sldId id="296" r:id="rId24"/>
    <p:sldId id="280" r:id="rId25"/>
    <p:sldId id="300" r:id="rId26"/>
    <p:sldId id="281" r:id="rId27"/>
    <p:sldId id="297" r:id="rId28"/>
    <p:sldId id="306" r:id="rId29"/>
    <p:sldId id="282" r:id="rId30"/>
    <p:sldId id="283" r:id="rId31"/>
    <p:sldId id="284" r:id="rId32"/>
    <p:sldId id="285" r:id="rId33"/>
    <p:sldId id="311"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ger, Wayne" initials="KW" lastIdx="3" clrIdx="0">
    <p:extLst>
      <p:ext uri="{19B8F6BF-5375-455C-9EA6-DF929625EA0E}">
        <p15:presenceInfo xmlns:p15="http://schemas.microsoft.com/office/powerpoint/2012/main" userId="S-1-5-21-1004336348-1214440339-1801674531-72020" providerId="AD"/>
      </p:ext>
    </p:extLst>
  </p:cmAuthor>
  <p:cmAuthor id="2" name="Curran, Kimberley" initials="CK" lastIdx="7" clrIdx="1">
    <p:extLst>
      <p:ext uri="{19B8F6BF-5375-455C-9EA6-DF929625EA0E}">
        <p15:presenceInfo xmlns:p15="http://schemas.microsoft.com/office/powerpoint/2012/main" userId="S-1-5-21-1004336348-1214440339-1801674531-697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10" autoAdjust="0"/>
    <p:restoredTop sz="94660"/>
  </p:normalViewPr>
  <p:slideViewPr>
    <p:cSldViewPr snapToGrid="0">
      <p:cViewPr varScale="1">
        <p:scale>
          <a:sx n="97" d="100"/>
          <a:sy n="97" d="100"/>
        </p:scale>
        <p:origin x="288" y="9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C3425C-C401-4E6B-AFC2-0EB0FDB85D12}" type="datetimeFigureOut">
              <a:rPr lang="en-US" smtClean="0"/>
              <a:t>4/30/2018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CF350-82AE-4204-B09B-A7DFAED0117F}" type="slidenum">
              <a:rPr lang="en-US" smtClean="0"/>
              <a:t>‹#›</a:t>
            </a:fld>
            <a:endParaRPr lang="en-US" dirty="0"/>
          </a:p>
        </p:txBody>
      </p:sp>
    </p:spTree>
    <p:extLst>
      <p:ext uri="{BB962C8B-B14F-4D97-AF65-F5344CB8AC3E}">
        <p14:creationId xmlns:p14="http://schemas.microsoft.com/office/powerpoint/2010/main" val="925119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34890"/>
            <a:ext cx="7772400" cy="547006"/>
          </a:xfrm>
        </p:spPr>
        <p:txBody>
          <a:bodyPr anchor="b">
            <a:normAutofit/>
          </a:bodyPr>
          <a:lstStyle>
            <a:lvl1pPr algn="ctr">
              <a:defRPr sz="2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2473779"/>
            <a:ext cx="6858000" cy="202474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97732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864859"/>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2090057"/>
            <a:ext cx="4629150" cy="377099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3465059"/>
            <a:ext cx="2949178" cy="24039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5429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2090057"/>
            <a:ext cx="7886700" cy="35677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6905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139043"/>
            <a:ext cx="1971675" cy="349431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139043"/>
            <a:ext cx="5800725" cy="34943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3507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8055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2915120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4/5/17</a:t>
            </a:r>
          </a:p>
        </p:txBody>
      </p:sp>
      <p:sp>
        <p:nvSpPr>
          <p:cNvPr id="5" name="Footer Placeholder 4"/>
          <p:cNvSpPr>
            <a:spLocks noGrp="1"/>
          </p:cNvSpPr>
          <p:nvPr>
            <p:ph type="ftr" sz="quarter" idx="11"/>
          </p:nvPr>
        </p:nvSpPr>
        <p:spPr/>
        <p:txBody>
          <a:bodyPr/>
          <a:lstStyle/>
          <a:p>
            <a:r>
              <a:rPr lang="en-US" dirty="0"/>
              <a:t>Department Webinar</a:t>
            </a:r>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3447456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dirty="0"/>
              <a:t>4/5/17</a:t>
            </a:r>
          </a:p>
        </p:txBody>
      </p:sp>
      <p:sp>
        <p:nvSpPr>
          <p:cNvPr id="6" name="Footer Placeholder 5"/>
          <p:cNvSpPr>
            <a:spLocks noGrp="1"/>
          </p:cNvSpPr>
          <p:nvPr>
            <p:ph type="ftr" sz="quarter" idx="11"/>
          </p:nvPr>
        </p:nvSpPr>
        <p:spPr/>
        <p:txBody>
          <a:bodyPr/>
          <a:lstStyle/>
          <a:p>
            <a:r>
              <a:rPr lang="en-US" dirty="0"/>
              <a:t>Department Webinar</a:t>
            </a:r>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2828386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7250" y="155121"/>
            <a:ext cx="7659688" cy="1029379"/>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dirty="0"/>
              <a:t>4/5/17</a:t>
            </a:r>
          </a:p>
        </p:txBody>
      </p:sp>
      <p:sp>
        <p:nvSpPr>
          <p:cNvPr id="8" name="Footer Placeholder 7"/>
          <p:cNvSpPr>
            <a:spLocks noGrp="1"/>
          </p:cNvSpPr>
          <p:nvPr>
            <p:ph type="ftr" sz="quarter" idx="11"/>
          </p:nvPr>
        </p:nvSpPr>
        <p:spPr/>
        <p:txBody>
          <a:bodyPr/>
          <a:lstStyle/>
          <a:p>
            <a:r>
              <a:rPr lang="en-US" dirty="0"/>
              <a:t>Department Webinar</a:t>
            </a:r>
          </a:p>
        </p:txBody>
      </p:sp>
      <p:sp>
        <p:nvSpPr>
          <p:cNvPr id="9" name="Slide Number Placeholder 8"/>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1547019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i="1"/>
            </a:lvl1pPr>
          </a:lstStyle>
          <a:p>
            <a:r>
              <a:rPr lang="en-US" dirty="0"/>
              <a:t>Florida DEP</a:t>
            </a:r>
          </a:p>
        </p:txBody>
      </p:sp>
      <p:sp>
        <p:nvSpPr>
          <p:cNvPr id="5" name="Slide Number Placeholder 4"/>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318848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i="1"/>
            </a:lvl1pPr>
          </a:lstStyle>
          <a:p>
            <a:r>
              <a:rPr lang="en-US" dirty="0"/>
              <a:t>Florida DEP</a:t>
            </a:r>
          </a:p>
        </p:txBody>
      </p:sp>
      <p:sp>
        <p:nvSpPr>
          <p:cNvPr id="4" name="Slide Number Placeholder 3"/>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1619446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14551"/>
            <a:ext cx="7772400" cy="914400"/>
          </a:xfrm>
        </p:spPr>
        <p:txBody>
          <a:bodyPr anchor="b">
            <a:noAutofit/>
          </a:bodyPr>
          <a:lstStyle>
            <a:lvl1pPr algn="ctr">
              <a:defRPr sz="40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43000" y="3642866"/>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96922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244473"/>
            <a:ext cx="7885112" cy="68625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1102179"/>
            <a:ext cx="4629150" cy="47588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102179"/>
            <a:ext cx="2949575" cy="47668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i="1"/>
            </a:lvl1pPr>
          </a:lstStyle>
          <a:p>
            <a:r>
              <a:rPr lang="en-US" dirty="0"/>
              <a:t>Florida DEP</a:t>
            </a:r>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475264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2659"/>
            <a:ext cx="7885112" cy="955221"/>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1102179"/>
            <a:ext cx="4629150" cy="47588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102179"/>
            <a:ext cx="2949575" cy="47668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i="1"/>
            </a:lvl1pPr>
          </a:lstStyle>
          <a:p>
            <a:r>
              <a:rPr lang="en-US" dirty="0"/>
              <a:t>Florida DEP</a:t>
            </a:r>
          </a:p>
        </p:txBody>
      </p:sp>
      <p:sp>
        <p:nvSpPr>
          <p:cNvPr id="7" name="Slide Number Placeholder 6"/>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3866658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06236" y="179615"/>
            <a:ext cx="7609114" cy="1012371"/>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i="1"/>
            </a:lvl1pPr>
          </a:lstStyle>
          <a:p>
            <a:r>
              <a:rPr lang="en-US" dirty="0"/>
              <a:t>Florida DEP</a:t>
            </a:r>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2047990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18507"/>
            <a:ext cx="1971675" cy="5058456"/>
          </a:xfrm>
        </p:spPr>
        <p:txBody>
          <a:bodyPr vert="eaVert"/>
          <a:lstStyle>
            <a:lvl1pPr algn="l">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628650" y="1118507"/>
            <a:ext cx="5762625" cy="50584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i="1"/>
            </a:lvl1pPr>
          </a:lstStyle>
          <a:p>
            <a:r>
              <a:rPr lang="en-US" dirty="0"/>
              <a:t>Florida DEP</a:t>
            </a:r>
          </a:p>
        </p:txBody>
      </p:sp>
      <p:sp>
        <p:nvSpPr>
          <p:cNvPr id="6" name="Slide Number Placeholder 5"/>
          <p:cNvSpPr>
            <a:spLocks noGrp="1"/>
          </p:cNvSpPr>
          <p:nvPr>
            <p:ph type="sldNum" sz="quarter" idx="12"/>
          </p:nvPr>
        </p:nvSpPr>
        <p:spPr/>
        <p:txBody>
          <a:bodyPr/>
          <a:lstStyle/>
          <a:p>
            <a:fld id="{77BC0C64-94FA-44B3-9573-88BE3BEAC041}" type="slidenum">
              <a:rPr lang="en-US" smtClean="0"/>
              <a:t>‹#›</a:t>
            </a:fld>
            <a:endParaRPr lang="en-US" dirty="0"/>
          </a:p>
        </p:txBody>
      </p:sp>
    </p:spTree>
    <p:extLst>
      <p:ext uri="{BB962C8B-B14F-4D97-AF65-F5344CB8AC3E}">
        <p14:creationId xmlns:p14="http://schemas.microsoft.com/office/powerpoint/2010/main" val="112298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7639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92118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179863"/>
            <a:ext cx="3886200" cy="3997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79863"/>
            <a:ext cx="3886200" cy="39970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0688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0"/>
            <a:ext cx="7886700" cy="826860"/>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996165"/>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890157"/>
            <a:ext cx="3868340" cy="3299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996165"/>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890157"/>
            <a:ext cx="3887391" cy="3299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8500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55634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770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951264"/>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2081893"/>
            <a:ext cx="4629150" cy="377915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3633106"/>
            <a:ext cx="2949178" cy="223588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34355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0820"/>
            <a:ext cx="7886700" cy="72662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090057"/>
            <a:ext cx="7886700" cy="40869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1788868"/>
      </p:ext>
    </p:extLst>
  </p:cSld>
  <p:clrMap bg1="lt1" tx1="dk1" bg2="lt2" tx2="dk2" accent1="accent1" accent2="accent2" accent3="accent3" accent4="accent4" accent5="accent5" accent6="accent6" hlink="hlink" folHlink="folHlink"/>
  <p:sldLayoutIdLst>
    <p:sldLayoutId id="2147483684"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6236" y="0"/>
            <a:ext cx="760911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495138"/>
            <a:ext cx="2057400" cy="365125"/>
          </a:xfrm>
          <a:prstGeom prst="rect">
            <a:avLst/>
          </a:prstGeom>
        </p:spPr>
        <p:txBody>
          <a:bodyPr vert="horz" lIns="91440" tIns="45720" rIns="91440" bIns="45720" rtlCol="0" anchor="ctr"/>
          <a:lstStyle>
            <a:lvl1pPr algn="l">
              <a:defRPr sz="1200" b="1">
                <a:solidFill>
                  <a:schemeClr val="bg1"/>
                </a:solidFill>
              </a:defRPr>
            </a:lvl1pPr>
          </a:lstStyle>
          <a:p>
            <a:r>
              <a:rPr lang="en-US" dirty="0"/>
              <a:t>4/5/17</a:t>
            </a:r>
          </a:p>
        </p:txBody>
      </p:sp>
      <p:sp>
        <p:nvSpPr>
          <p:cNvPr id="5" name="Footer Placeholder 4"/>
          <p:cNvSpPr>
            <a:spLocks noGrp="1"/>
          </p:cNvSpPr>
          <p:nvPr>
            <p:ph type="ftr" sz="quarter" idx="3"/>
          </p:nvPr>
        </p:nvSpPr>
        <p:spPr>
          <a:xfrm>
            <a:off x="3028950" y="6495138"/>
            <a:ext cx="3086100" cy="365125"/>
          </a:xfrm>
          <a:prstGeom prst="rect">
            <a:avLst/>
          </a:prstGeom>
        </p:spPr>
        <p:txBody>
          <a:bodyPr vert="horz" lIns="91440" tIns="45720" rIns="91440" bIns="45720" rtlCol="0" anchor="ctr"/>
          <a:lstStyle>
            <a:lvl1pPr algn="ctr">
              <a:defRPr sz="1200" b="1">
                <a:solidFill>
                  <a:schemeClr val="bg1"/>
                </a:solidFill>
              </a:defRPr>
            </a:lvl1pPr>
          </a:lstStyle>
          <a:p>
            <a:r>
              <a:rPr lang="en-US" dirty="0"/>
              <a:t>Department Webinar</a:t>
            </a:r>
          </a:p>
        </p:txBody>
      </p:sp>
      <p:sp>
        <p:nvSpPr>
          <p:cNvPr id="6" name="Slide Number Placeholder 5"/>
          <p:cNvSpPr>
            <a:spLocks noGrp="1"/>
          </p:cNvSpPr>
          <p:nvPr>
            <p:ph type="sldNum" sz="quarter" idx="4"/>
          </p:nvPr>
        </p:nvSpPr>
        <p:spPr>
          <a:xfrm>
            <a:off x="6457950" y="6495138"/>
            <a:ext cx="2057400" cy="365125"/>
          </a:xfrm>
          <a:prstGeom prst="rect">
            <a:avLst/>
          </a:prstGeom>
        </p:spPr>
        <p:txBody>
          <a:bodyPr vert="horz" lIns="91440" tIns="45720" rIns="91440" bIns="45720" rtlCol="0" anchor="ctr"/>
          <a:lstStyle>
            <a:lvl1pPr algn="r">
              <a:defRPr sz="1200" b="1">
                <a:solidFill>
                  <a:schemeClr val="bg1"/>
                </a:solidFill>
              </a:defRPr>
            </a:lvl1pPr>
          </a:lstStyle>
          <a:p>
            <a:fld id="{77BC0C64-94FA-44B3-9573-88BE3BEAC041}" type="slidenum">
              <a:rPr lang="en-US" smtClean="0"/>
              <a:pPr/>
              <a:t>‹#›</a:t>
            </a:fld>
            <a:endParaRPr lang="en-US" dirty="0"/>
          </a:p>
        </p:txBody>
      </p:sp>
    </p:spTree>
    <p:extLst>
      <p:ext uri="{BB962C8B-B14F-4D97-AF65-F5344CB8AC3E}">
        <p14:creationId xmlns:p14="http://schemas.microsoft.com/office/powerpoint/2010/main" val="42747218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hyperlink" Target="https://floridadep.gov/pollutionnotice" TargetMode="Externa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floridadep.gov/waste/permitting-compliance-assistance/documents/storage-tank-equipment-approvalregistration-list" TargetMode="External"/><Relationship Id="rId2" Type="http://schemas.openxmlformats.org/officeDocument/2006/relationships/hyperlink" Target="https://floridadep.gov/waste/permitting-compliance-assistance/content/storage-tank-system-equipment-registration" TargetMode="Externa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floridadep.gov/waste/permitting-compliance-assistance/content/storage-tank-system-rules-forms-and-reference" TargetMode="External"/><Relationship Id="rId7" Type="http://schemas.openxmlformats.org/officeDocument/2006/relationships/hyperlink" Target="https://floridadep.gov/waste/permitting-compliance-assistance/documents/storage-tank-district-and-county-contact-list" TargetMode="External"/><Relationship Id="rId2" Type="http://schemas.openxmlformats.org/officeDocument/2006/relationships/hyperlink" Target="https://floridadep.gov/waste/permitting-compliance-assistance/content/storage-tank-compliance" TargetMode="External"/><Relationship Id="rId1" Type="http://schemas.openxmlformats.org/officeDocument/2006/relationships/slideLayout" Target="../slideLayouts/slideLayout14.xml"/><Relationship Id="rId6" Type="http://schemas.openxmlformats.org/officeDocument/2006/relationships/hyperlink" Target="https://floridadep.gov/waste/permitting-compliance-assistance/content/storage-tank-financial-responsibility" TargetMode="External"/><Relationship Id="rId5" Type="http://schemas.openxmlformats.org/officeDocument/2006/relationships/hyperlink" Target="https://floridadep.gov/waste/permitting-compliance-assistance/content/storage-tank-facility-registration" TargetMode="External"/><Relationship Id="rId4" Type="http://schemas.openxmlformats.org/officeDocument/2006/relationships/hyperlink" Target="https://floridadep.gov/waste/permitting-compliance-assistance/content/storage-tank-systems-guidance-and-information"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mailto:Edgar.Echevarria@floridadep.gov" TargetMode="External"/><Relationship Id="rId3" Type="http://schemas.openxmlformats.org/officeDocument/2006/relationships/hyperlink" Target="mailto:Madhuri.Madala@floridadep.gov" TargetMode="External"/><Relationship Id="rId7" Type="http://schemas.openxmlformats.org/officeDocument/2006/relationships/hyperlink" Target="mailto:Susan.F.Eldredge@floridadep.gov" TargetMode="External"/><Relationship Id="rId2" Type="http://schemas.openxmlformats.org/officeDocument/2006/relationships/hyperlink" Target="mailto:Karen.S.Moore@floridadep.gov" TargetMode="External"/><Relationship Id="rId1" Type="http://schemas.openxmlformats.org/officeDocument/2006/relationships/slideLayout" Target="../slideLayouts/slideLayout14.xml"/><Relationship Id="rId6" Type="http://schemas.openxmlformats.org/officeDocument/2006/relationships/hyperlink" Target="mailto:Tor.Bejnar@floridadep.gov" TargetMode="External"/><Relationship Id="rId11" Type="http://schemas.openxmlformats.org/officeDocument/2006/relationships/hyperlink" Target="mailto:Roberta.Dusky@floridadep.gov" TargetMode="External"/><Relationship Id="rId5" Type="http://schemas.openxmlformats.org/officeDocument/2006/relationships/hyperlink" Target="mailto:Derbra.Owete@floridadep.gov" TargetMode="External"/><Relationship Id="rId10" Type="http://schemas.openxmlformats.org/officeDocument/2006/relationships/hyperlink" Target="mailto:Kimberley.Curran@floridadep.gov" TargetMode="External"/><Relationship Id="rId4" Type="http://schemas.openxmlformats.org/officeDocument/2006/relationships/hyperlink" Target="mailto:Ernest.L.Stephens@floridadep.gov" TargetMode="External"/><Relationship Id="rId9" Type="http://schemas.openxmlformats.org/officeDocument/2006/relationships/hyperlink" Target="mailto:Bill.Burns@floridadep.gov"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03C814-0F9E-4BA7-A3A4-5B0CAA410D0D}"/>
              </a:ext>
            </a:extLst>
          </p:cNvPr>
          <p:cNvSpPr txBox="1"/>
          <p:nvPr/>
        </p:nvSpPr>
        <p:spPr>
          <a:xfrm>
            <a:off x="1407072" y="4768608"/>
            <a:ext cx="6140669" cy="861774"/>
          </a:xfrm>
          <a:prstGeom prst="rect">
            <a:avLst/>
          </a:prstGeom>
          <a:noFill/>
        </p:spPr>
        <p:txBody>
          <a:bodyPr wrap="square" rtlCol="0">
            <a:spAutoFit/>
          </a:bodyPr>
          <a:lstStyle/>
          <a:p>
            <a:pPr algn="ctr"/>
            <a:r>
              <a:rPr lang="en-US" dirty="0"/>
              <a:t>Division of Waste Management</a:t>
            </a:r>
          </a:p>
          <a:p>
            <a:pPr algn="ctr"/>
            <a:r>
              <a:rPr lang="en-US" dirty="0"/>
              <a:t>Permitting and Compliance Assistance Program</a:t>
            </a:r>
          </a:p>
          <a:p>
            <a:pPr algn="ctr"/>
            <a:r>
              <a:rPr lang="en-US" sz="1400"/>
              <a:t>March 9, </a:t>
            </a:r>
            <a:r>
              <a:rPr lang="en-US" sz="1400" dirty="0"/>
              <a:t>2018</a:t>
            </a:r>
          </a:p>
        </p:txBody>
      </p:sp>
      <p:sp>
        <p:nvSpPr>
          <p:cNvPr id="3" name="Subtitle 2"/>
          <p:cNvSpPr>
            <a:spLocks noGrp="1"/>
          </p:cNvSpPr>
          <p:nvPr>
            <p:ph type="subTitle" idx="1"/>
          </p:nvPr>
        </p:nvSpPr>
        <p:spPr>
          <a:xfrm>
            <a:off x="1048406" y="3780015"/>
            <a:ext cx="6858000" cy="716868"/>
          </a:xfrm>
        </p:spPr>
        <p:txBody>
          <a:bodyPr>
            <a:normAutofit/>
          </a:bodyPr>
          <a:lstStyle/>
          <a:p>
            <a:r>
              <a:rPr lang="en-US" sz="2000" b="1" dirty="0"/>
              <a:t>Chapter 62-762, Florida Administrative Code</a:t>
            </a:r>
          </a:p>
          <a:p>
            <a:pPr>
              <a:lnSpc>
                <a:spcPct val="100000"/>
              </a:lnSpc>
              <a:spcBef>
                <a:spcPts val="0"/>
              </a:spcBef>
            </a:pPr>
            <a:r>
              <a:rPr lang="en-US" sz="1600" b="1" dirty="0"/>
              <a:t>Effective Date - January 11, 2017</a:t>
            </a:r>
          </a:p>
        </p:txBody>
      </p:sp>
      <p:sp>
        <p:nvSpPr>
          <p:cNvPr id="2" name="Title 1"/>
          <p:cNvSpPr>
            <a:spLocks noGrp="1"/>
          </p:cNvSpPr>
          <p:nvPr>
            <p:ph type="ctrTitle"/>
          </p:nvPr>
        </p:nvSpPr>
        <p:spPr>
          <a:xfrm>
            <a:off x="709447" y="2498835"/>
            <a:ext cx="7772400" cy="1017338"/>
          </a:xfrm>
        </p:spPr>
        <p:txBody>
          <a:bodyPr/>
          <a:lstStyle/>
          <a:p>
            <a:pPr>
              <a:lnSpc>
                <a:spcPct val="100000"/>
              </a:lnSpc>
            </a:pPr>
            <a:r>
              <a:rPr lang="en-US" sz="2800" dirty="0">
                <a:solidFill>
                  <a:prstClr val="black"/>
                </a:solidFill>
                <a:ea typeface="+mn-ea"/>
              </a:rPr>
              <a:t>Reminders for Owner/Operators of Aboveground Storage Tank Systems</a:t>
            </a:r>
            <a:endParaRPr lang="en-US" dirty="0"/>
          </a:p>
        </p:txBody>
      </p:sp>
    </p:spTree>
    <p:extLst>
      <p:ext uri="{BB962C8B-B14F-4D97-AF65-F5344CB8AC3E}">
        <p14:creationId xmlns:p14="http://schemas.microsoft.com/office/powerpoint/2010/main" val="332179860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767443" y="0"/>
            <a:ext cx="7609114" cy="1168808"/>
          </a:xfrm>
        </p:spPr>
        <p:txBody>
          <a:bodyPr>
            <a:normAutofit/>
          </a:bodyPr>
          <a:lstStyle/>
          <a:p>
            <a:r>
              <a:rPr lang="en-US" sz="3200" dirty="0"/>
              <a:t>Incidents</a:t>
            </a:r>
          </a:p>
        </p:txBody>
      </p:sp>
      <p:sp>
        <p:nvSpPr>
          <p:cNvPr id="11" name="Content Placeholder 10"/>
          <p:cNvSpPr>
            <a:spLocks noGrp="1"/>
          </p:cNvSpPr>
          <p:nvPr>
            <p:ph idx="1"/>
          </p:nvPr>
        </p:nvSpPr>
        <p:spPr>
          <a:xfrm>
            <a:off x="859220" y="1442432"/>
            <a:ext cx="7204841" cy="4682471"/>
          </a:xfrm>
        </p:spPr>
        <p:txBody>
          <a:bodyPr>
            <a:normAutofit fontScale="62500" lnSpcReduction="20000"/>
          </a:bodyPr>
          <a:lstStyle/>
          <a:p>
            <a:pPr>
              <a:lnSpc>
                <a:spcPct val="120000"/>
              </a:lnSpc>
              <a:spcAft>
                <a:spcPts val="1200"/>
              </a:spcAft>
            </a:pPr>
            <a:r>
              <a:rPr lang="en-US" sz="2400" dirty="0">
                <a:latin typeface="Arial" panose="020B0604020202020204" pitchFamily="34" charset="0"/>
                <a:cs typeface="Arial" panose="020B0604020202020204" pitchFamily="34" charset="0"/>
              </a:rPr>
              <a:t>An incident is a situation indicating that a release or discharge </a:t>
            </a:r>
            <a:r>
              <a:rPr lang="en-US" sz="2400" u="sng" dirty="0">
                <a:latin typeface="Arial" panose="020B0604020202020204" pitchFamily="34" charset="0"/>
                <a:cs typeface="Arial" panose="020B0604020202020204" pitchFamily="34" charset="0"/>
              </a:rPr>
              <a:t>may</a:t>
            </a:r>
            <a:r>
              <a:rPr lang="en-US" sz="2400" dirty="0">
                <a:latin typeface="Arial" panose="020B0604020202020204" pitchFamily="34" charset="0"/>
                <a:cs typeface="Arial" panose="020B0604020202020204" pitchFamily="34" charset="0"/>
              </a:rPr>
              <a:t> have occurred.</a:t>
            </a:r>
          </a:p>
          <a:p>
            <a:pPr>
              <a:lnSpc>
                <a:spcPct val="120000"/>
              </a:lnSpc>
              <a:spcAft>
                <a:spcPts val="1200"/>
              </a:spcAft>
            </a:pPr>
            <a:r>
              <a:rPr lang="en-US" sz="2400" dirty="0">
                <a:latin typeface="Arial" panose="020B0604020202020204" pitchFamily="34" charset="0"/>
                <a:cs typeface="Arial" panose="020B0604020202020204" pitchFamily="34" charset="0"/>
              </a:rPr>
              <a:t>Rule 62-761.430, Florida Administrative Code, Incidents, now includes all the possible positive responses of release detection devices.</a:t>
            </a:r>
          </a:p>
          <a:p>
            <a:pPr>
              <a:lnSpc>
                <a:spcPct val="120000"/>
              </a:lnSpc>
              <a:spcAft>
                <a:spcPts val="1200"/>
              </a:spcAft>
            </a:pPr>
            <a:r>
              <a:rPr lang="en-US" sz="2400" dirty="0">
                <a:latin typeface="Arial" panose="020B0604020202020204" pitchFamily="34" charset="0"/>
                <a:cs typeface="Arial" panose="020B0604020202020204" pitchFamily="34" charset="0"/>
              </a:rPr>
              <a:t>The facility now has 72 hours to report an incident (former rule – 24 hours). </a:t>
            </a:r>
            <a:r>
              <a:rPr lang="en-US" sz="2400" i="1" dirty="0">
                <a:latin typeface="Arial" panose="020B0604020202020204" pitchFamily="34" charset="0"/>
                <a:cs typeface="Arial" panose="020B0604020202020204" pitchFamily="34" charset="0"/>
              </a:rPr>
              <a:t>An Incident Notification Form (INF) is not required if during this timeframe it is confirmed that a discharge did not occur. </a:t>
            </a:r>
            <a:r>
              <a:rPr lang="en-US" sz="2400" b="1" i="1" dirty="0">
                <a:latin typeface="Arial" panose="020B0604020202020204" pitchFamily="34" charset="0"/>
                <a:cs typeface="Arial" panose="020B0604020202020204" pitchFamily="34" charset="0"/>
              </a:rPr>
              <a:t>Records of findings must be kept for inspection.</a:t>
            </a:r>
          </a:p>
          <a:p>
            <a:pPr>
              <a:lnSpc>
                <a:spcPct val="120000"/>
              </a:lnSpc>
              <a:spcAft>
                <a:spcPts val="1200"/>
              </a:spcAft>
            </a:pPr>
            <a:r>
              <a:rPr lang="en-US" sz="2400" dirty="0">
                <a:latin typeface="Arial" panose="020B0604020202020204" pitchFamily="34" charset="0"/>
                <a:cs typeface="Arial" panose="020B0604020202020204" pitchFamily="34" charset="0"/>
              </a:rPr>
              <a:t>The facility still has 14 days to investigate, but may be extended, upon approval by the county, to 45 days without having to remove from service.</a:t>
            </a:r>
          </a:p>
          <a:p>
            <a:pPr>
              <a:lnSpc>
                <a:spcPct val="120000"/>
              </a:lnSpc>
              <a:spcAft>
                <a:spcPts val="1200"/>
              </a:spcAft>
            </a:pPr>
            <a:r>
              <a:rPr lang="en-US" sz="2400" dirty="0">
                <a:latin typeface="Arial" panose="020B0604020202020204" pitchFamily="34" charset="0"/>
                <a:cs typeface="Arial" panose="020B0604020202020204" pitchFamily="34" charset="0"/>
              </a:rPr>
              <a:t>For every incident that occurs, whether an INF is required or not, there must be documentation maintained of the discovery, investigation, and conclusions of the investigation. </a:t>
            </a:r>
            <a:endParaRPr lang="en-US" dirty="0">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p:txBody>
          <a:bodyPr/>
          <a:lstStyle/>
          <a:p>
            <a:fld id="{77BC0C64-94FA-44B3-9573-88BE3BEAC041}" type="slidenum">
              <a:rPr lang="en-US" smtClean="0"/>
              <a:t>10</a:t>
            </a:fld>
            <a:endParaRPr lang="en-US" dirty="0"/>
          </a:p>
        </p:txBody>
      </p:sp>
      <p:sp>
        <p:nvSpPr>
          <p:cNvPr id="12" name="Footer Placeholder 4">
            <a:extLst>
              <a:ext uri="{FF2B5EF4-FFF2-40B4-BE49-F238E27FC236}">
                <a16:creationId xmlns:a16="http://schemas.microsoft.com/office/drawing/2014/main" id="{4219586C-A7AF-4DB4-9796-22961E1FA853}"/>
              </a:ext>
            </a:extLst>
          </p:cNvPr>
          <p:cNvSpPr>
            <a:spLocks noGrp="1"/>
          </p:cNvSpPr>
          <p:nvPr>
            <p:ph type="ftr" sz="quarter" idx="11"/>
          </p:nvPr>
        </p:nvSpPr>
        <p:spPr>
          <a:xfrm>
            <a:off x="3028950" y="6495138"/>
            <a:ext cx="3086100" cy="365125"/>
          </a:xfrm>
        </p:spPr>
        <p:txBody>
          <a:bodyPr/>
          <a:lstStyle/>
          <a:p>
            <a:r>
              <a:rPr lang="en-US" i="1" dirty="0"/>
              <a:t>Florida DEP</a:t>
            </a:r>
          </a:p>
        </p:txBody>
      </p:sp>
    </p:spTree>
    <p:extLst>
      <p:ext uri="{BB962C8B-B14F-4D97-AF65-F5344CB8AC3E}">
        <p14:creationId xmlns:p14="http://schemas.microsoft.com/office/powerpoint/2010/main" val="3130800384"/>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379" y="62537"/>
            <a:ext cx="7885112" cy="686254"/>
          </a:xfrm>
        </p:spPr>
        <p:txBody>
          <a:bodyPr>
            <a:normAutofit/>
          </a:bodyPr>
          <a:lstStyle/>
          <a:p>
            <a:r>
              <a:rPr lang="en-US" sz="3200" dirty="0"/>
              <a:t>Discharges</a:t>
            </a:r>
          </a:p>
        </p:txBody>
      </p:sp>
      <p:sp>
        <p:nvSpPr>
          <p:cNvPr id="9" name="Text Placeholder 8"/>
          <p:cNvSpPr>
            <a:spLocks noGrp="1"/>
          </p:cNvSpPr>
          <p:nvPr>
            <p:ph type="body" sz="half" idx="2"/>
          </p:nvPr>
        </p:nvSpPr>
        <p:spPr>
          <a:xfrm>
            <a:off x="780393" y="1663262"/>
            <a:ext cx="7346732" cy="4472221"/>
          </a:xfrm>
        </p:spPr>
        <p:txBody>
          <a:bodyPr>
            <a:normAutofit lnSpcReduction="10000"/>
          </a:bodyPr>
          <a:lstStyle/>
          <a:p>
            <a:pPr lvl="0" algn="ctr"/>
            <a:r>
              <a:rPr lang="en-US" sz="2400" b="1" dirty="0">
                <a:solidFill>
                  <a:prstClr val="black"/>
                </a:solidFill>
                <a:latin typeface="Arial" panose="020B0604020202020204" pitchFamily="34" charset="0"/>
                <a:cs typeface="Arial" panose="020B0604020202020204" pitchFamily="34" charset="0"/>
              </a:rPr>
              <a:t>Discharge Reporting Requirements</a:t>
            </a:r>
          </a:p>
          <a:p>
            <a:pPr lvl="0" algn="ctr"/>
            <a:endParaRPr lang="en-US" sz="24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The owner or operator must report the discovery of a discharge to the county within 24 hours.</a:t>
            </a:r>
          </a:p>
          <a:p>
            <a:pPr lvl="0"/>
            <a:endParaRPr lang="en-US" sz="2000" dirty="0">
              <a:solidFill>
                <a:prstClr val="black"/>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However, if it is thought that the discovery is a previously reported discharge, then the owner has 30 days to investigate and submit supporting documentation.</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 addition, pursuant to Section 403.077, Florida Statutes, the department has established a method for regulated entities to submit </a:t>
            </a:r>
            <a:r>
              <a:rPr lang="en-US" sz="2000" dirty="0">
                <a:latin typeface="Arial" panose="020B0604020202020204" pitchFamily="34" charset="0"/>
                <a:cs typeface="Arial" panose="020B0604020202020204" pitchFamily="34" charset="0"/>
                <a:hlinkClick r:id="rId2"/>
              </a:rPr>
              <a:t>Public Notices of Pollution</a:t>
            </a:r>
            <a:r>
              <a:rPr lang="en-US" sz="2000" dirty="0">
                <a:latin typeface="Arial" panose="020B0604020202020204" pitchFamily="34" charset="0"/>
                <a:cs typeface="Arial" panose="020B0604020202020204" pitchFamily="34" charset="0"/>
              </a:rPr>
              <a:t> for reportable releases</a:t>
            </a:r>
            <a:r>
              <a:rPr lang="en-US" sz="1800" dirty="0">
                <a:latin typeface="Arial" panose="020B0604020202020204" pitchFamily="34" charset="0"/>
                <a:cs typeface="Arial" panose="020B0604020202020204" pitchFamily="34" charset="0"/>
              </a:rPr>
              <a:t>.</a:t>
            </a:r>
          </a:p>
          <a:p>
            <a:pPr marL="342900" lvl="0" indent="-342900">
              <a:buFont typeface="Arial" panose="020B0604020202020204" pitchFamily="34" charset="0"/>
              <a:buChar char="•"/>
            </a:pPr>
            <a:endParaRPr lang="en-US" sz="2000" dirty="0">
              <a:solidFill>
                <a:prstClr val="black"/>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77BC0C64-94FA-44B3-9573-88BE3BEAC041}" type="slidenum">
              <a:rPr lang="en-US" smtClean="0"/>
              <a:t>11</a:t>
            </a:fld>
            <a:endParaRPr lang="en-US" dirty="0"/>
          </a:p>
        </p:txBody>
      </p:sp>
      <p:sp>
        <p:nvSpPr>
          <p:cNvPr id="10" name="Footer Placeholder 4">
            <a:extLst>
              <a:ext uri="{FF2B5EF4-FFF2-40B4-BE49-F238E27FC236}">
                <a16:creationId xmlns:a16="http://schemas.microsoft.com/office/drawing/2014/main" id="{69E6A862-BE43-4431-B3F6-E8FBCE129B20}"/>
              </a:ext>
            </a:extLst>
          </p:cNvPr>
          <p:cNvSpPr>
            <a:spLocks noGrp="1"/>
          </p:cNvSpPr>
          <p:nvPr>
            <p:ph type="ftr" sz="quarter" idx="11"/>
          </p:nvPr>
        </p:nvSpPr>
        <p:spPr>
          <a:xfrm>
            <a:off x="3028950" y="6495138"/>
            <a:ext cx="3086100" cy="365125"/>
          </a:xfrm>
        </p:spPr>
        <p:txBody>
          <a:bodyPr/>
          <a:lstStyle/>
          <a:p>
            <a:r>
              <a:rPr lang="en-US" i="1" dirty="0"/>
              <a:t>Florida DEP</a:t>
            </a:r>
          </a:p>
        </p:txBody>
      </p:sp>
    </p:spTree>
    <p:extLst>
      <p:ext uri="{BB962C8B-B14F-4D97-AF65-F5344CB8AC3E}">
        <p14:creationId xmlns:p14="http://schemas.microsoft.com/office/powerpoint/2010/main" val="322919141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C71AF-467C-4602-97A3-DA15932319CA}"/>
              </a:ext>
            </a:extLst>
          </p:cNvPr>
          <p:cNvSpPr>
            <a:spLocks noGrp="1"/>
          </p:cNvSpPr>
          <p:nvPr>
            <p:ph type="title"/>
          </p:nvPr>
        </p:nvSpPr>
        <p:spPr/>
        <p:txBody>
          <a:bodyPr>
            <a:normAutofit/>
          </a:bodyPr>
          <a:lstStyle/>
          <a:p>
            <a:r>
              <a:rPr lang="en-US" sz="2800" dirty="0"/>
              <a:t>Discharges</a:t>
            </a:r>
          </a:p>
        </p:txBody>
      </p:sp>
      <p:sp>
        <p:nvSpPr>
          <p:cNvPr id="3" name="Content Placeholder 2">
            <a:extLst>
              <a:ext uri="{FF2B5EF4-FFF2-40B4-BE49-F238E27FC236}">
                <a16:creationId xmlns:a16="http://schemas.microsoft.com/office/drawing/2014/main" id="{00FE20F4-BD25-43E5-BC88-822A4AD46F57}"/>
              </a:ext>
            </a:extLst>
          </p:cNvPr>
          <p:cNvSpPr>
            <a:spLocks noGrp="1"/>
          </p:cNvSpPr>
          <p:nvPr>
            <p:ph idx="1"/>
          </p:nvPr>
        </p:nvSpPr>
        <p:spPr/>
        <p:txBody>
          <a:bodyPr>
            <a:normAutofit lnSpcReduction="10000"/>
          </a:bodyPr>
          <a:lstStyle/>
          <a:p>
            <a:pPr marL="0" indent="0" algn="ctr">
              <a:buNone/>
            </a:pPr>
            <a:r>
              <a:rPr lang="en-US" sz="2400" b="1" dirty="0">
                <a:latin typeface="Arial" panose="020B0604020202020204" pitchFamily="34" charset="0"/>
                <a:cs typeface="Arial" panose="020B0604020202020204" pitchFamily="34" charset="0"/>
              </a:rPr>
              <a:t>Additional Discharge Notification</a:t>
            </a:r>
          </a:p>
          <a:p>
            <a:pPr marL="0" indent="0" algn="ctr">
              <a:buNone/>
            </a:pPr>
            <a:endParaRPr lang="en-US" sz="12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Conditions at the site that do </a:t>
            </a:r>
            <a:r>
              <a:rPr lang="en-US" sz="2400" u="sng" dirty="0">
                <a:latin typeface="Arial" panose="020B0604020202020204" pitchFamily="34" charset="0"/>
                <a:cs typeface="Arial" panose="020B0604020202020204" pitchFamily="34" charset="0"/>
              </a:rPr>
              <a:t>not</a:t>
            </a:r>
            <a:r>
              <a:rPr lang="en-US" sz="2400" dirty="0">
                <a:latin typeface="Arial" panose="020B0604020202020204" pitchFamily="34" charset="0"/>
                <a:cs typeface="Arial" panose="020B0604020202020204" pitchFamily="34" charset="0"/>
              </a:rPr>
              <a:t> involve spills to navigable waters of the United States, or CERCLA hazardous substances, that pose an immediate threat to human health or the environment must be reported to: </a:t>
            </a:r>
          </a:p>
          <a:p>
            <a:pPr lvl="1"/>
            <a:r>
              <a:rPr lang="en-US" sz="2000" dirty="0">
                <a:latin typeface="Arial" panose="020B0604020202020204" pitchFamily="34" charset="0"/>
                <a:cs typeface="Arial" panose="020B0604020202020204" pitchFamily="34" charset="0"/>
              </a:rPr>
              <a:t>The State Watch Office </a:t>
            </a:r>
            <a:r>
              <a:rPr lang="en-US" sz="2000" b="1" dirty="0">
                <a:latin typeface="Arial" panose="020B0604020202020204" pitchFamily="34" charset="0"/>
                <a:cs typeface="Arial" panose="020B0604020202020204" pitchFamily="34" charset="0"/>
              </a:rPr>
              <a:t>1-800-320-0519</a:t>
            </a:r>
            <a:r>
              <a:rPr lang="en-US" sz="2000" dirty="0">
                <a:latin typeface="Arial" panose="020B0604020202020204" pitchFamily="34" charset="0"/>
                <a:cs typeface="Arial" panose="020B0604020202020204" pitchFamily="34" charset="0"/>
              </a:rPr>
              <a:t>, or </a:t>
            </a:r>
          </a:p>
          <a:p>
            <a:pPr lvl="1"/>
            <a:r>
              <a:rPr lang="en-US" sz="2000" dirty="0">
                <a:latin typeface="Arial" panose="020B0604020202020204" pitchFamily="34" charset="0"/>
                <a:cs typeface="Arial" panose="020B0604020202020204" pitchFamily="34" charset="0"/>
              </a:rPr>
              <a:t>The Local Fire Department </a:t>
            </a:r>
            <a:r>
              <a:rPr lang="en-US" sz="2000" b="1" dirty="0">
                <a:latin typeface="Arial" panose="020B0604020202020204" pitchFamily="34" charset="0"/>
                <a:cs typeface="Arial" panose="020B0604020202020204" pitchFamily="34" charset="0"/>
              </a:rPr>
              <a:t>911</a:t>
            </a:r>
            <a:r>
              <a:rPr lang="en-US" sz="2000" dirty="0">
                <a:latin typeface="Arial" panose="020B0604020202020204" pitchFamily="34" charset="0"/>
                <a:cs typeface="Arial" panose="020B0604020202020204" pitchFamily="34" charset="0"/>
              </a:rPr>
              <a:t>.</a:t>
            </a:r>
            <a:r>
              <a:rPr lang="en-US" sz="2000" dirty="0">
                <a:solidFill>
                  <a:srgbClr val="C00000"/>
                </a:solidFill>
                <a:latin typeface="Arial" panose="020B0604020202020204" pitchFamily="34" charset="0"/>
                <a:cs typeface="Arial" panose="020B0604020202020204" pitchFamily="34" charset="0"/>
              </a:rPr>
              <a:t> </a:t>
            </a:r>
          </a:p>
          <a:p>
            <a:pPr marL="457200" lvl="1" indent="0">
              <a:buNone/>
            </a:pPr>
            <a:endParaRPr lang="en-US" sz="1300" dirty="0">
              <a:solidFill>
                <a:srgbClr val="C00000"/>
              </a:solidFill>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Anyone witnessing an oil spill or chemical release to navigable waters of the United States should call:</a:t>
            </a:r>
          </a:p>
          <a:p>
            <a:pPr lvl="1"/>
            <a:r>
              <a:rPr lang="en-US" sz="2000" dirty="0">
                <a:latin typeface="Arial" panose="020B0604020202020204" pitchFamily="34" charset="0"/>
                <a:cs typeface="Arial" panose="020B0604020202020204" pitchFamily="34" charset="0"/>
              </a:rPr>
              <a:t>National Response Center hotline </a:t>
            </a:r>
            <a:r>
              <a:rPr lang="en-US" sz="2000" b="1" dirty="0">
                <a:latin typeface="Arial" panose="020B0604020202020204" pitchFamily="34" charset="0"/>
                <a:cs typeface="Arial" panose="020B0604020202020204" pitchFamily="34" charset="0"/>
              </a:rPr>
              <a:t>1-800-424-8802</a:t>
            </a:r>
            <a:r>
              <a:rPr lang="en-US" sz="2000" dirty="0">
                <a:latin typeface="Arial" panose="020B0604020202020204" pitchFamily="34" charset="0"/>
                <a:cs typeface="Arial" panose="020B0604020202020204" pitchFamily="34" charset="0"/>
              </a:rPr>
              <a:t>.</a:t>
            </a:r>
            <a:endParaRPr lang="en-US" dirty="0"/>
          </a:p>
        </p:txBody>
      </p:sp>
      <p:sp>
        <p:nvSpPr>
          <p:cNvPr id="5" name="Footer Placeholder 4">
            <a:extLst>
              <a:ext uri="{FF2B5EF4-FFF2-40B4-BE49-F238E27FC236}">
                <a16:creationId xmlns:a16="http://schemas.microsoft.com/office/drawing/2014/main" id="{14EC5DEE-B553-46B0-A3DB-377C7D694217}"/>
              </a:ext>
            </a:extLst>
          </p:cNvPr>
          <p:cNvSpPr>
            <a:spLocks noGrp="1"/>
          </p:cNvSpPr>
          <p:nvPr>
            <p:ph type="ftr" sz="quarter" idx="11"/>
          </p:nvPr>
        </p:nvSpPr>
        <p:spPr/>
        <p:txBody>
          <a:bodyPr/>
          <a:lstStyle/>
          <a:p>
            <a:r>
              <a:rPr lang="en-US" i="1" dirty="0"/>
              <a:t>Florida DEP</a:t>
            </a:r>
          </a:p>
        </p:txBody>
      </p:sp>
      <p:sp>
        <p:nvSpPr>
          <p:cNvPr id="6" name="Slide Number Placeholder 5">
            <a:extLst>
              <a:ext uri="{FF2B5EF4-FFF2-40B4-BE49-F238E27FC236}">
                <a16:creationId xmlns:a16="http://schemas.microsoft.com/office/drawing/2014/main" id="{B2318980-1A8B-4506-994B-7689A08BF923}"/>
              </a:ext>
            </a:extLst>
          </p:cNvPr>
          <p:cNvSpPr>
            <a:spLocks noGrp="1"/>
          </p:cNvSpPr>
          <p:nvPr>
            <p:ph type="sldNum" sz="quarter" idx="12"/>
          </p:nvPr>
        </p:nvSpPr>
        <p:spPr/>
        <p:txBody>
          <a:bodyPr/>
          <a:lstStyle/>
          <a:p>
            <a:fld id="{77BC0C64-94FA-44B3-9573-88BE3BEAC041}" type="slidenum">
              <a:rPr lang="en-US" smtClean="0"/>
              <a:t>12</a:t>
            </a:fld>
            <a:endParaRPr lang="en-US" dirty="0"/>
          </a:p>
        </p:txBody>
      </p:sp>
    </p:spTree>
    <p:extLst>
      <p:ext uri="{BB962C8B-B14F-4D97-AF65-F5344CB8AC3E}">
        <p14:creationId xmlns:p14="http://schemas.microsoft.com/office/powerpoint/2010/main" val="223702060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236" y="78828"/>
            <a:ext cx="7609114" cy="1063855"/>
          </a:xfrm>
        </p:spPr>
        <p:txBody>
          <a:bodyPr>
            <a:normAutofit/>
          </a:bodyPr>
          <a:lstStyle/>
          <a:p>
            <a:r>
              <a:rPr lang="en-US" sz="3200" dirty="0"/>
              <a:t>Construction Requirements</a:t>
            </a:r>
          </a:p>
        </p:txBody>
      </p:sp>
      <p:sp>
        <p:nvSpPr>
          <p:cNvPr id="3" name="Content Placeholder 2"/>
          <p:cNvSpPr>
            <a:spLocks noGrp="1"/>
          </p:cNvSpPr>
          <p:nvPr>
            <p:ph idx="1"/>
          </p:nvPr>
        </p:nvSpPr>
        <p:spPr>
          <a:xfrm>
            <a:off x="628650" y="1413501"/>
            <a:ext cx="7886700" cy="4351338"/>
          </a:xfrm>
        </p:spPr>
        <p:txBody>
          <a:bodyPr>
            <a:normAutofit lnSpcReduction="10000"/>
          </a:bodyPr>
          <a:lstStyle/>
          <a:p>
            <a:pPr marL="0" indent="0">
              <a:lnSpc>
                <a:spcPct val="100000"/>
              </a:lnSpc>
              <a:spcAft>
                <a:spcPts val="1200"/>
              </a:spcAft>
              <a:buNone/>
            </a:pPr>
            <a:r>
              <a:rPr lang="en-US" sz="2400" dirty="0">
                <a:latin typeface="Arial" panose="020B0604020202020204" pitchFamily="34" charset="0"/>
                <a:cs typeface="Arial" panose="020B0604020202020204" pitchFamily="34" charset="0"/>
              </a:rPr>
              <a:t>For new installations:</a:t>
            </a:r>
          </a:p>
          <a:p>
            <a:pPr marL="0" indent="0">
              <a:lnSpc>
                <a:spcPct val="100000"/>
              </a:lnSpc>
              <a:spcAft>
                <a:spcPts val="1200"/>
              </a:spcAft>
              <a:buNone/>
            </a:pPr>
            <a:endParaRPr lang="en-US" sz="1300" dirty="0">
              <a:latin typeface="Arial" panose="020B0604020202020204" pitchFamily="34" charset="0"/>
              <a:cs typeface="Arial" panose="020B0604020202020204" pitchFamily="34" charset="0"/>
            </a:endParaRPr>
          </a:p>
          <a:p>
            <a:pPr lvl="1">
              <a:lnSpc>
                <a:spcPct val="100000"/>
              </a:lnSpc>
              <a:spcAft>
                <a:spcPts val="1200"/>
              </a:spcAft>
            </a:pPr>
            <a:r>
              <a:rPr lang="en-US" sz="2000" dirty="0">
                <a:latin typeface="Arial" panose="020B0604020202020204" pitchFamily="34" charset="0"/>
                <a:cs typeface="Arial" panose="020B0604020202020204" pitchFamily="34" charset="0"/>
              </a:rPr>
              <a:t>A containment integrity test shall be conducted for factory-made spill containment and single-walled sumps.</a:t>
            </a:r>
          </a:p>
          <a:p>
            <a:pPr lvl="1">
              <a:lnSpc>
                <a:spcPct val="100000"/>
              </a:lnSpc>
              <a:spcAft>
                <a:spcPts val="1200"/>
              </a:spcAft>
            </a:pPr>
            <a:r>
              <a:rPr lang="en-US" sz="2000" dirty="0">
                <a:latin typeface="Arial" panose="020B0604020202020204" pitchFamily="34" charset="0"/>
                <a:cs typeface="Arial" panose="020B0604020202020204" pitchFamily="34" charset="0"/>
              </a:rPr>
              <a:t>An interstitial integrity test shall be conducted for double-walled or double-bottomed ASTs and for double-walled small diameter piping in contact with the soil or over surface waters of the state.</a:t>
            </a:r>
          </a:p>
          <a:p>
            <a:pPr marL="457200" lvl="1" indent="0">
              <a:lnSpc>
                <a:spcPct val="100000"/>
              </a:lnSpc>
              <a:spcAft>
                <a:spcPts val="1200"/>
              </a:spcAft>
              <a:buNone/>
            </a:pPr>
            <a:endParaRPr lang="en-US" sz="2000" dirty="0">
              <a:latin typeface="Arial" panose="020B0604020202020204" pitchFamily="34" charset="0"/>
              <a:cs typeface="Arial" panose="020B0604020202020204" pitchFamily="34" charset="0"/>
            </a:endParaRPr>
          </a:p>
          <a:p>
            <a:pPr marL="0" indent="0">
              <a:buNone/>
            </a:pPr>
            <a:r>
              <a:rPr lang="en-US" sz="1800" i="1" dirty="0">
                <a:latin typeface="Arial" panose="020B0604020202020204" pitchFamily="34" charset="0"/>
                <a:cs typeface="Arial" panose="020B0604020202020204" pitchFamily="34" charset="0"/>
              </a:rPr>
              <a:t>In general the testing must be conducted for one hour, instead of the former three hours in accordance with PEI/RP1200-12.</a:t>
            </a:r>
          </a:p>
          <a:p>
            <a:endParaRPr lang="en-US" sz="2400"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77BC0C64-94FA-44B3-9573-88BE3BEAC041}" type="slidenum">
              <a:rPr lang="en-US" smtClean="0"/>
              <a:t>13</a:t>
            </a:fld>
            <a:endParaRPr lang="en-US" dirty="0"/>
          </a:p>
        </p:txBody>
      </p:sp>
      <p:sp>
        <p:nvSpPr>
          <p:cNvPr id="7" name="Footer Placeholder 4">
            <a:extLst>
              <a:ext uri="{FF2B5EF4-FFF2-40B4-BE49-F238E27FC236}">
                <a16:creationId xmlns:a16="http://schemas.microsoft.com/office/drawing/2014/main" id="{81577EC8-C2C5-4E32-ADDE-FC8FE79EC873}"/>
              </a:ext>
            </a:extLst>
          </p:cNvPr>
          <p:cNvSpPr>
            <a:spLocks noGrp="1"/>
          </p:cNvSpPr>
          <p:nvPr>
            <p:ph type="ftr" sz="quarter" idx="11"/>
          </p:nvPr>
        </p:nvSpPr>
        <p:spPr>
          <a:xfrm>
            <a:off x="3028950" y="6495138"/>
            <a:ext cx="3086100" cy="365125"/>
          </a:xfrm>
        </p:spPr>
        <p:txBody>
          <a:bodyPr/>
          <a:lstStyle/>
          <a:p>
            <a:r>
              <a:rPr lang="en-US" i="1" dirty="0"/>
              <a:t>Florida DEP</a:t>
            </a:r>
          </a:p>
        </p:txBody>
      </p:sp>
    </p:spTree>
    <p:extLst>
      <p:ext uri="{BB962C8B-B14F-4D97-AF65-F5344CB8AC3E}">
        <p14:creationId xmlns:p14="http://schemas.microsoft.com/office/powerpoint/2010/main" val="1416889957"/>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7BC0C64-94FA-44B3-9573-88BE3BEAC041}" type="slidenum">
              <a:rPr lang="en-US" smtClean="0"/>
              <a:t>14</a:t>
            </a:fld>
            <a:endParaRPr lang="en-US" dirty="0"/>
          </a:p>
        </p:txBody>
      </p:sp>
      <p:sp>
        <p:nvSpPr>
          <p:cNvPr id="8" name="Footer Placeholder 4">
            <a:extLst>
              <a:ext uri="{FF2B5EF4-FFF2-40B4-BE49-F238E27FC236}">
                <a16:creationId xmlns:a16="http://schemas.microsoft.com/office/drawing/2014/main" id="{FAC3F6EA-A0EA-43AC-BB44-45D2D3F1724F}"/>
              </a:ext>
            </a:extLst>
          </p:cNvPr>
          <p:cNvSpPr>
            <a:spLocks noGrp="1"/>
          </p:cNvSpPr>
          <p:nvPr>
            <p:ph type="ftr" sz="quarter" idx="11"/>
          </p:nvPr>
        </p:nvSpPr>
        <p:spPr>
          <a:xfrm>
            <a:off x="3028950" y="6495138"/>
            <a:ext cx="3086100" cy="365125"/>
          </a:xfrm>
        </p:spPr>
        <p:txBody>
          <a:bodyPr/>
          <a:lstStyle/>
          <a:p>
            <a:r>
              <a:rPr lang="en-US" i="1" dirty="0"/>
              <a:t>Florida DEP</a:t>
            </a:r>
          </a:p>
        </p:txBody>
      </p:sp>
      <p:sp>
        <p:nvSpPr>
          <p:cNvPr id="11" name="TextBox 10"/>
          <p:cNvSpPr txBox="1"/>
          <p:nvPr/>
        </p:nvSpPr>
        <p:spPr>
          <a:xfrm>
            <a:off x="1291343" y="5198033"/>
            <a:ext cx="7283669"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For new piping installed in contact with the soil, a survey drawing signed and sealed by a professional land surveyor or engineer must be completed and maintained.</a:t>
            </a:r>
          </a:p>
        </p:txBody>
      </p:sp>
      <p:pic>
        <p:nvPicPr>
          <p:cNvPr id="10" name="Picture 9" descr="Underground piping"/>
          <p:cNvPicPr>
            <a:picLocks noChangeAspect="1"/>
          </p:cNvPicPr>
          <p:nvPr/>
        </p:nvPicPr>
        <p:blipFill>
          <a:blip r:embed="rId2"/>
          <a:stretch>
            <a:fillRect/>
          </a:stretch>
        </p:blipFill>
        <p:spPr>
          <a:xfrm>
            <a:off x="3178773" y="1417558"/>
            <a:ext cx="2880651" cy="36310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itle 8"/>
          <p:cNvSpPr>
            <a:spLocks noGrp="1"/>
          </p:cNvSpPr>
          <p:nvPr>
            <p:ph type="title"/>
          </p:nvPr>
        </p:nvSpPr>
        <p:spPr>
          <a:xfrm>
            <a:off x="1178011" y="1"/>
            <a:ext cx="7510334" cy="1005016"/>
          </a:xfrm>
        </p:spPr>
        <p:txBody>
          <a:bodyPr>
            <a:normAutofit/>
          </a:bodyPr>
          <a:lstStyle/>
          <a:p>
            <a:r>
              <a:rPr lang="en-US" sz="3200" dirty="0"/>
              <a:t>Construction Requirements </a:t>
            </a:r>
          </a:p>
        </p:txBody>
      </p:sp>
    </p:spTree>
    <p:extLst>
      <p:ext uri="{BB962C8B-B14F-4D97-AF65-F5344CB8AC3E}">
        <p14:creationId xmlns:p14="http://schemas.microsoft.com/office/powerpoint/2010/main" val="6889985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BC0C64-94FA-44B3-9573-88BE3BEAC041}" type="slidenum">
              <a:rPr lang="en-US" smtClean="0"/>
              <a:t>15</a:t>
            </a:fld>
            <a:endParaRPr lang="en-US" dirty="0"/>
          </a:p>
        </p:txBody>
      </p:sp>
      <p:sp>
        <p:nvSpPr>
          <p:cNvPr id="8" name="Footer Placeholder 4">
            <a:extLst>
              <a:ext uri="{FF2B5EF4-FFF2-40B4-BE49-F238E27FC236}">
                <a16:creationId xmlns:a16="http://schemas.microsoft.com/office/drawing/2014/main" id="{FF7BEBDF-A78D-4201-8D16-4130CA7E130A}"/>
              </a:ext>
            </a:extLst>
          </p:cNvPr>
          <p:cNvSpPr>
            <a:spLocks noGrp="1"/>
          </p:cNvSpPr>
          <p:nvPr>
            <p:ph type="ftr" sz="quarter" idx="11"/>
          </p:nvPr>
        </p:nvSpPr>
        <p:spPr>
          <a:xfrm>
            <a:off x="3028950" y="6495138"/>
            <a:ext cx="3086100" cy="365125"/>
          </a:xfrm>
        </p:spPr>
        <p:txBody>
          <a:bodyPr/>
          <a:lstStyle/>
          <a:p>
            <a:r>
              <a:rPr lang="en-US" i="1" dirty="0"/>
              <a:t>Florida DEP</a:t>
            </a:r>
          </a:p>
        </p:txBody>
      </p:sp>
      <p:sp>
        <p:nvSpPr>
          <p:cNvPr id="7" name="TextBox 6"/>
          <p:cNvSpPr txBox="1"/>
          <p:nvPr/>
        </p:nvSpPr>
        <p:spPr>
          <a:xfrm>
            <a:off x="898634" y="4619225"/>
            <a:ext cx="7307317" cy="1913344"/>
          </a:xfrm>
          <a:prstGeom prst="rect">
            <a:avLst/>
          </a:prstGeom>
          <a:noFill/>
        </p:spPr>
        <p:txBody>
          <a:bodyPr wrap="square" rtlCol="0">
            <a:spAutoFit/>
          </a:bodyPr>
          <a:lstStyle/>
          <a:p>
            <a:pPr>
              <a:spcBef>
                <a:spcPts val="1000"/>
              </a:spcBef>
              <a:spcAft>
                <a:spcPts val="1200"/>
              </a:spcAft>
            </a:pPr>
            <a:r>
              <a:rPr lang="en-US" sz="2000" dirty="0">
                <a:latin typeface="Arial" panose="020B0604020202020204" pitchFamily="34" charset="0"/>
                <a:cs typeface="Arial" panose="020B0604020202020204" pitchFamily="34" charset="0"/>
              </a:rPr>
              <a:t>Storage tank systems that produce a gravity head on small diameter piping must be installed with anti-siphon valves (ASVs).</a:t>
            </a:r>
          </a:p>
          <a:p>
            <a:pPr>
              <a:spcBef>
                <a:spcPts val="1000"/>
              </a:spcBef>
              <a:spcAft>
                <a:spcPts val="1200"/>
              </a:spcAft>
            </a:pPr>
            <a:r>
              <a:rPr lang="en-US" sz="2000" dirty="0">
                <a:latin typeface="Arial" panose="020B0604020202020204" pitchFamily="34" charset="0"/>
                <a:cs typeface="Arial" panose="020B0604020202020204" pitchFamily="34" charset="0"/>
              </a:rPr>
              <a:t>For existing systems without ASVs, they had to be installed by </a:t>
            </a:r>
            <a:r>
              <a:rPr lang="en-US" sz="2000" b="1" dirty="0">
                <a:latin typeface="Arial" panose="020B0604020202020204" pitchFamily="34" charset="0"/>
                <a:cs typeface="Arial" panose="020B0604020202020204" pitchFamily="34" charset="0"/>
              </a:rPr>
              <a:t>January 11, 2018</a:t>
            </a:r>
            <a:r>
              <a:rPr lang="en-US" sz="2000" dirty="0">
                <a:latin typeface="Arial" panose="020B0604020202020204" pitchFamily="34" charset="0"/>
                <a:cs typeface="Arial" panose="020B0604020202020204" pitchFamily="34" charset="0"/>
              </a:rPr>
              <a:t>.</a:t>
            </a:r>
          </a:p>
        </p:txBody>
      </p:sp>
      <p:pic>
        <p:nvPicPr>
          <p:cNvPr id="6" name="Picture 5" descr="AST with anti-siphon valve"/>
          <p:cNvPicPr>
            <a:picLocks noChangeAspect="1"/>
          </p:cNvPicPr>
          <p:nvPr/>
        </p:nvPicPr>
        <p:blipFill>
          <a:blip r:embed="rId2"/>
          <a:stretch>
            <a:fillRect/>
          </a:stretch>
        </p:blipFill>
        <p:spPr>
          <a:xfrm>
            <a:off x="1243913" y="1349158"/>
            <a:ext cx="6092489" cy="3087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1243913" y="0"/>
            <a:ext cx="7419718" cy="1070919"/>
          </a:xfrm>
        </p:spPr>
        <p:txBody>
          <a:bodyPr>
            <a:normAutofit/>
          </a:bodyPr>
          <a:lstStyle/>
          <a:p>
            <a:r>
              <a:rPr lang="en-US" sz="2800" dirty="0"/>
              <a:t>Construction Requirements </a:t>
            </a:r>
            <a:br>
              <a:rPr lang="en-US" sz="2800" dirty="0"/>
            </a:br>
            <a:r>
              <a:rPr lang="en-US" sz="2800" dirty="0"/>
              <a:t>(Shop Fabricated ASTs)</a:t>
            </a:r>
          </a:p>
        </p:txBody>
      </p:sp>
    </p:spTree>
    <p:extLst>
      <p:ext uri="{BB962C8B-B14F-4D97-AF65-F5344CB8AC3E}">
        <p14:creationId xmlns:p14="http://schemas.microsoft.com/office/powerpoint/2010/main" val="406129378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BC0C64-94FA-44B3-9573-88BE3BEAC041}" type="slidenum">
              <a:rPr lang="en-US" smtClean="0"/>
              <a:t>16</a:t>
            </a:fld>
            <a:endParaRPr lang="en-US" dirty="0"/>
          </a:p>
        </p:txBody>
      </p:sp>
      <p:sp>
        <p:nvSpPr>
          <p:cNvPr id="9" name="Footer Placeholder 4">
            <a:extLst>
              <a:ext uri="{FF2B5EF4-FFF2-40B4-BE49-F238E27FC236}">
                <a16:creationId xmlns:a16="http://schemas.microsoft.com/office/drawing/2014/main" id="{5C71D41B-8844-422D-B63E-2A4C9E7BD96C}"/>
              </a:ext>
            </a:extLst>
          </p:cNvPr>
          <p:cNvSpPr>
            <a:spLocks noGrp="1"/>
          </p:cNvSpPr>
          <p:nvPr>
            <p:ph type="ftr" sz="quarter" idx="11"/>
          </p:nvPr>
        </p:nvSpPr>
        <p:spPr>
          <a:xfrm>
            <a:off x="3028950" y="6495138"/>
            <a:ext cx="3086100" cy="365125"/>
          </a:xfrm>
        </p:spPr>
        <p:txBody>
          <a:bodyPr/>
          <a:lstStyle/>
          <a:p>
            <a:r>
              <a:rPr lang="en-US" i="1" dirty="0"/>
              <a:t>Florida DEP</a:t>
            </a:r>
          </a:p>
        </p:txBody>
      </p:sp>
      <p:sp>
        <p:nvSpPr>
          <p:cNvPr id="7" name="Rectangle 6"/>
          <p:cNvSpPr/>
          <p:nvPr/>
        </p:nvSpPr>
        <p:spPr>
          <a:xfrm>
            <a:off x="583136" y="4988541"/>
            <a:ext cx="7575519" cy="1015663"/>
          </a:xfrm>
          <a:prstGeom prst="rect">
            <a:avLst/>
          </a:prstGeom>
        </p:spPr>
        <p:txBody>
          <a:bodyPr wrap="square">
            <a:spAutoFit/>
          </a:bodyPr>
          <a:lstStyle/>
          <a:p>
            <a:r>
              <a:rPr lang="en-US" sz="2000" dirty="0">
                <a:latin typeface="Arial" panose="020B0604020202020204" pitchFamily="34" charset="0"/>
                <a:cs typeface="Arial" panose="020B0604020202020204" pitchFamily="34" charset="0"/>
              </a:rPr>
              <a:t>All overfill protection devices for ASTs must be tested for proper operation annually at intervals not exceeding twelve months. The initial testing was required by </a:t>
            </a:r>
            <a:r>
              <a:rPr lang="en-US" sz="2000" b="1" dirty="0">
                <a:latin typeface="Arial" panose="020B0604020202020204" pitchFamily="34" charset="0"/>
                <a:cs typeface="Arial" panose="020B0604020202020204" pitchFamily="34" charset="0"/>
              </a:rPr>
              <a:t>January 11, 2018</a:t>
            </a:r>
            <a:r>
              <a:rPr lang="en-US" sz="2000" dirty="0">
                <a:latin typeface="Arial" panose="020B0604020202020204" pitchFamily="34" charset="0"/>
                <a:cs typeface="Arial" panose="020B0604020202020204" pitchFamily="34" charset="0"/>
              </a:rPr>
              <a:t>.</a:t>
            </a:r>
          </a:p>
        </p:txBody>
      </p:sp>
      <p:pic>
        <p:nvPicPr>
          <p:cNvPr id="6" name="Picture 5" descr="Overfill device"/>
          <p:cNvPicPr>
            <a:picLocks noChangeAspect="1"/>
          </p:cNvPicPr>
          <p:nvPr/>
        </p:nvPicPr>
        <p:blipFill>
          <a:blip r:embed="rId2"/>
          <a:stretch>
            <a:fillRect/>
          </a:stretch>
        </p:blipFill>
        <p:spPr>
          <a:xfrm>
            <a:off x="2796639" y="1494387"/>
            <a:ext cx="3293570" cy="3310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361725D4-B3D5-4285-B934-EB8C21CBF478}"/>
              </a:ext>
            </a:extLst>
          </p:cNvPr>
          <p:cNvSpPr txBox="1"/>
          <p:nvPr/>
        </p:nvSpPr>
        <p:spPr>
          <a:xfrm>
            <a:off x="3394147" y="1097987"/>
            <a:ext cx="2098554" cy="369332"/>
          </a:xfrm>
          <a:prstGeom prst="rect">
            <a:avLst/>
          </a:prstGeom>
          <a:noFill/>
        </p:spPr>
        <p:txBody>
          <a:bodyPr wrap="square" rtlCol="0">
            <a:spAutoFit/>
          </a:bodyPr>
          <a:lstStyle/>
          <a:p>
            <a:r>
              <a:rPr lang="en-US" dirty="0"/>
              <a:t>Liquid Level Gauge</a:t>
            </a:r>
          </a:p>
        </p:txBody>
      </p:sp>
      <p:sp>
        <p:nvSpPr>
          <p:cNvPr id="2" name="Title 1"/>
          <p:cNvSpPr>
            <a:spLocks noGrp="1"/>
          </p:cNvSpPr>
          <p:nvPr>
            <p:ph type="title"/>
          </p:nvPr>
        </p:nvSpPr>
        <p:spPr>
          <a:xfrm>
            <a:off x="1103870" y="0"/>
            <a:ext cx="7411480" cy="1070919"/>
          </a:xfrm>
        </p:spPr>
        <p:txBody>
          <a:bodyPr>
            <a:normAutofit/>
          </a:bodyPr>
          <a:lstStyle/>
          <a:p>
            <a:r>
              <a:rPr lang="en-US" sz="2800" dirty="0"/>
              <a:t>Construction Requirements </a:t>
            </a:r>
            <a:br>
              <a:rPr lang="en-US" sz="2800" dirty="0"/>
            </a:br>
            <a:r>
              <a:rPr lang="en-US" sz="2800" dirty="0"/>
              <a:t>(Shop Fabricated ASTs)</a:t>
            </a:r>
          </a:p>
        </p:txBody>
      </p:sp>
    </p:spTree>
    <p:extLst>
      <p:ext uri="{BB962C8B-B14F-4D97-AF65-F5344CB8AC3E}">
        <p14:creationId xmlns:p14="http://schemas.microsoft.com/office/powerpoint/2010/main" val="317255442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BC0C64-94FA-44B3-9573-88BE3BEAC041}" type="slidenum">
              <a:rPr lang="en-US" smtClean="0"/>
              <a:t>17</a:t>
            </a:fld>
            <a:endParaRPr lang="en-US" dirty="0"/>
          </a:p>
        </p:txBody>
      </p:sp>
      <p:sp>
        <p:nvSpPr>
          <p:cNvPr id="9" name="Footer Placeholder 4">
            <a:extLst>
              <a:ext uri="{FF2B5EF4-FFF2-40B4-BE49-F238E27FC236}">
                <a16:creationId xmlns:a16="http://schemas.microsoft.com/office/drawing/2014/main" id="{F1319F44-871B-4703-9AE2-C0600F25F891}"/>
              </a:ext>
            </a:extLst>
          </p:cNvPr>
          <p:cNvSpPr>
            <a:spLocks noGrp="1"/>
          </p:cNvSpPr>
          <p:nvPr>
            <p:ph type="ftr" sz="quarter" idx="11"/>
          </p:nvPr>
        </p:nvSpPr>
        <p:spPr>
          <a:xfrm>
            <a:off x="3028950" y="6495138"/>
            <a:ext cx="3086100" cy="365125"/>
          </a:xfrm>
        </p:spPr>
        <p:txBody>
          <a:bodyPr/>
          <a:lstStyle/>
          <a:p>
            <a:r>
              <a:rPr lang="en-US" i="1" dirty="0"/>
              <a:t>Florida DEP</a:t>
            </a:r>
          </a:p>
        </p:txBody>
      </p:sp>
      <p:sp>
        <p:nvSpPr>
          <p:cNvPr id="7" name="TextBox 6"/>
          <p:cNvSpPr txBox="1"/>
          <p:nvPr/>
        </p:nvSpPr>
        <p:spPr>
          <a:xfrm>
            <a:off x="835572" y="4839117"/>
            <a:ext cx="7307318"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ASTs with capacities of 15,000 gallons or less that DO NOT receive delivery by a joined tight fill adaptor connection are exempt from overfill protection requirements as long as the ASTs are never filled beyond 80% capacity.</a:t>
            </a:r>
          </a:p>
        </p:txBody>
      </p:sp>
      <p:pic>
        <p:nvPicPr>
          <p:cNvPr id="6" name="Picture 5" descr="Joined tight fill adap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805" y="1541851"/>
            <a:ext cx="3011306" cy="30113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4627D298-214E-4712-AA5F-6923C885E1E6}"/>
              </a:ext>
            </a:extLst>
          </p:cNvPr>
          <p:cNvSpPr/>
          <p:nvPr/>
        </p:nvSpPr>
        <p:spPr>
          <a:xfrm>
            <a:off x="3434810" y="1092019"/>
            <a:ext cx="1827296" cy="369332"/>
          </a:xfrm>
          <a:prstGeom prst="rect">
            <a:avLst/>
          </a:prstGeom>
        </p:spPr>
        <p:txBody>
          <a:bodyPr wrap="none">
            <a:spAutoFit/>
          </a:bodyPr>
          <a:lstStyle/>
          <a:p>
            <a:pPr algn="ctr"/>
            <a:r>
              <a:rPr lang="en-US" b="1" dirty="0"/>
              <a:t>Tight Fill Adaptor</a:t>
            </a:r>
          </a:p>
        </p:txBody>
      </p:sp>
      <p:sp>
        <p:nvSpPr>
          <p:cNvPr id="2" name="Title 1"/>
          <p:cNvSpPr>
            <a:spLocks noGrp="1"/>
          </p:cNvSpPr>
          <p:nvPr>
            <p:ph type="title"/>
          </p:nvPr>
        </p:nvSpPr>
        <p:spPr>
          <a:xfrm>
            <a:off x="906236" y="55179"/>
            <a:ext cx="7609114" cy="1074584"/>
          </a:xfrm>
        </p:spPr>
        <p:txBody>
          <a:bodyPr>
            <a:normAutofit/>
          </a:bodyPr>
          <a:lstStyle/>
          <a:p>
            <a:r>
              <a:rPr lang="en-US" sz="2800" dirty="0"/>
              <a:t>Construction Requirements </a:t>
            </a:r>
            <a:br>
              <a:rPr lang="en-US" sz="2800" dirty="0"/>
            </a:br>
            <a:r>
              <a:rPr lang="en-US" sz="2800" dirty="0"/>
              <a:t>(Shop Fabricated ASTs)</a:t>
            </a:r>
          </a:p>
        </p:txBody>
      </p:sp>
    </p:spTree>
    <p:extLst>
      <p:ext uri="{BB962C8B-B14F-4D97-AF65-F5344CB8AC3E}">
        <p14:creationId xmlns:p14="http://schemas.microsoft.com/office/powerpoint/2010/main" val="279247540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BC0C64-94FA-44B3-9573-88BE3BEAC041}" type="slidenum">
              <a:rPr lang="en-US" smtClean="0"/>
              <a:t>18</a:t>
            </a:fld>
            <a:endParaRPr lang="en-US" dirty="0"/>
          </a:p>
        </p:txBody>
      </p:sp>
      <p:sp>
        <p:nvSpPr>
          <p:cNvPr id="8" name="Footer Placeholder 4">
            <a:extLst>
              <a:ext uri="{FF2B5EF4-FFF2-40B4-BE49-F238E27FC236}">
                <a16:creationId xmlns:a16="http://schemas.microsoft.com/office/drawing/2014/main" id="{2F720713-D940-4678-8096-A913D5EB411E}"/>
              </a:ext>
            </a:extLst>
          </p:cNvPr>
          <p:cNvSpPr>
            <a:spLocks noGrp="1"/>
          </p:cNvSpPr>
          <p:nvPr>
            <p:ph type="ftr" sz="quarter" idx="11"/>
          </p:nvPr>
        </p:nvSpPr>
        <p:spPr>
          <a:xfrm>
            <a:off x="3028950" y="6495138"/>
            <a:ext cx="3086100" cy="365125"/>
          </a:xfrm>
        </p:spPr>
        <p:txBody>
          <a:bodyPr/>
          <a:lstStyle/>
          <a:p>
            <a:r>
              <a:rPr lang="en-US" i="1" dirty="0"/>
              <a:t>Florida DEP</a:t>
            </a:r>
          </a:p>
        </p:txBody>
      </p:sp>
      <p:sp>
        <p:nvSpPr>
          <p:cNvPr id="7" name="TextBox 6"/>
          <p:cNvSpPr txBox="1"/>
          <p:nvPr/>
        </p:nvSpPr>
        <p:spPr>
          <a:xfrm>
            <a:off x="851057" y="4429242"/>
            <a:ext cx="7189357"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Field erected ASTs that are loaded by truck are required to have spill containment unless the fill connection already exists within a dike field with secondary containment or within a tank truck containment area.</a:t>
            </a:r>
          </a:p>
        </p:txBody>
      </p:sp>
      <p:pic>
        <p:nvPicPr>
          <p:cNvPr id="6" name="Picture 5" descr="Field erected AS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1053" y="1669707"/>
            <a:ext cx="3841893" cy="22623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906236" y="0"/>
            <a:ext cx="7609114" cy="1141005"/>
          </a:xfrm>
        </p:spPr>
        <p:txBody>
          <a:bodyPr>
            <a:normAutofit/>
          </a:bodyPr>
          <a:lstStyle/>
          <a:p>
            <a:r>
              <a:rPr lang="en-US" sz="2800" dirty="0"/>
              <a:t>Construction Requirements </a:t>
            </a:r>
            <a:br>
              <a:rPr lang="en-US" sz="2800" dirty="0"/>
            </a:br>
            <a:r>
              <a:rPr lang="en-US" sz="2800" dirty="0"/>
              <a:t>(Field Erected ASTs)</a:t>
            </a:r>
          </a:p>
        </p:txBody>
      </p:sp>
    </p:spTree>
    <p:extLst>
      <p:ext uri="{BB962C8B-B14F-4D97-AF65-F5344CB8AC3E}">
        <p14:creationId xmlns:p14="http://schemas.microsoft.com/office/powerpoint/2010/main" val="35973314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BC0C64-94FA-44B3-9573-88BE3BEAC041}" type="slidenum">
              <a:rPr lang="en-US" smtClean="0"/>
              <a:t>19</a:t>
            </a:fld>
            <a:endParaRPr lang="en-US" dirty="0"/>
          </a:p>
        </p:txBody>
      </p:sp>
      <p:sp>
        <p:nvSpPr>
          <p:cNvPr id="9" name="Footer Placeholder 4">
            <a:extLst>
              <a:ext uri="{FF2B5EF4-FFF2-40B4-BE49-F238E27FC236}">
                <a16:creationId xmlns:a16="http://schemas.microsoft.com/office/drawing/2014/main" id="{EA4A4836-7E9F-4D5C-86EA-A82BDAA5B3F7}"/>
              </a:ext>
            </a:extLst>
          </p:cNvPr>
          <p:cNvSpPr>
            <a:spLocks noGrp="1"/>
          </p:cNvSpPr>
          <p:nvPr>
            <p:ph type="ftr" sz="quarter" idx="11"/>
          </p:nvPr>
        </p:nvSpPr>
        <p:spPr>
          <a:xfrm>
            <a:off x="3028950" y="6495138"/>
            <a:ext cx="3086100" cy="365125"/>
          </a:xfrm>
        </p:spPr>
        <p:txBody>
          <a:bodyPr/>
          <a:lstStyle/>
          <a:p>
            <a:r>
              <a:rPr lang="en-US" i="1" dirty="0"/>
              <a:t>Florida DEP</a:t>
            </a:r>
          </a:p>
        </p:txBody>
      </p:sp>
      <p:sp>
        <p:nvSpPr>
          <p:cNvPr id="8" name="TextBox 7"/>
          <p:cNvSpPr txBox="1"/>
          <p:nvPr/>
        </p:nvSpPr>
        <p:spPr>
          <a:xfrm>
            <a:off x="1049250" y="4362330"/>
            <a:ext cx="7141779" cy="2221121"/>
          </a:xfrm>
          <a:prstGeom prst="rect">
            <a:avLst/>
          </a:prstGeom>
          <a:noFill/>
        </p:spPr>
        <p:txBody>
          <a:bodyPr wrap="square" rtlCol="0">
            <a:spAutoFit/>
          </a:bodyPr>
          <a:lstStyle/>
          <a:p>
            <a:pPr>
              <a:spcBef>
                <a:spcPts val="1000"/>
              </a:spcBef>
              <a:spcAft>
                <a:spcPts val="1200"/>
              </a:spcAft>
            </a:pPr>
            <a:r>
              <a:rPr lang="en-US" sz="2000" dirty="0">
                <a:latin typeface="Arial" panose="020B0604020202020204" pitchFamily="34" charset="0"/>
                <a:cs typeface="Arial" panose="020B0604020202020204" pitchFamily="34" charset="0"/>
              </a:rPr>
              <a:t>All new pressurized small diameter piping in contact with the soil must be installed with line leak detectors, and must be tested every 12 months.</a:t>
            </a:r>
          </a:p>
          <a:p>
            <a:pPr>
              <a:spcBef>
                <a:spcPts val="1000"/>
              </a:spcBef>
              <a:spcAft>
                <a:spcPts val="1200"/>
              </a:spcAft>
            </a:pPr>
            <a:r>
              <a:rPr lang="en-US" sz="2000" dirty="0">
                <a:latin typeface="Arial" panose="020B0604020202020204" pitchFamily="34" charset="0"/>
                <a:cs typeface="Arial" panose="020B0604020202020204" pitchFamily="34" charset="0"/>
              </a:rPr>
              <a:t>Existing systems were required to be equipped with line leak detectors by</a:t>
            </a:r>
            <a:r>
              <a:rPr lang="en-US" sz="2000" dirty="0">
                <a:solidFill>
                  <a:srgbClr val="C00000"/>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January 11, 2018</a:t>
            </a:r>
            <a:r>
              <a:rPr lang="en-US" sz="2000" dirty="0">
                <a:latin typeface="Arial" panose="020B0604020202020204" pitchFamily="34" charset="0"/>
                <a:cs typeface="Arial" panose="020B0604020202020204" pitchFamily="34" charset="0"/>
              </a:rPr>
              <a:t>, and undergo testing every 12 months.</a:t>
            </a:r>
          </a:p>
        </p:txBody>
      </p:sp>
      <p:pic>
        <p:nvPicPr>
          <p:cNvPr id="7" name="Picture 6" descr="line leak detector"/>
          <p:cNvPicPr>
            <a:picLocks noChangeAspect="1"/>
          </p:cNvPicPr>
          <p:nvPr/>
        </p:nvPicPr>
        <p:blipFill>
          <a:blip r:embed="rId2"/>
          <a:stretch>
            <a:fillRect/>
          </a:stretch>
        </p:blipFill>
        <p:spPr>
          <a:xfrm>
            <a:off x="2478884" y="1343532"/>
            <a:ext cx="3732446" cy="27993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itle 5"/>
          <p:cNvSpPr>
            <a:spLocks noGrp="1"/>
          </p:cNvSpPr>
          <p:nvPr>
            <p:ph type="title"/>
          </p:nvPr>
        </p:nvSpPr>
        <p:spPr>
          <a:xfrm>
            <a:off x="1276865" y="0"/>
            <a:ext cx="7452668" cy="1013254"/>
          </a:xfrm>
        </p:spPr>
        <p:txBody>
          <a:bodyPr>
            <a:normAutofit/>
          </a:bodyPr>
          <a:lstStyle/>
          <a:p>
            <a:r>
              <a:rPr lang="en-US" sz="2800" dirty="0"/>
              <a:t>Release Detection Requirements</a:t>
            </a:r>
            <a:br>
              <a:rPr lang="en-US" sz="2800" dirty="0"/>
            </a:br>
            <a:r>
              <a:rPr lang="en-US" sz="2800" dirty="0"/>
              <a:t>(Shop Fabricated ASTs)</a:t>
            </a:r>
          </a:p>
        </p:txBody>
      </p:sp>
    </p:spTree>
    <p:extLst>
      <p:ext uri="{BB962C8B-B14F-4D97-AF65-F5344CB8AC3E}">
        <p14:creationId xmlns:p14="http://schemas.microsoft.com/office/powerpoint/2010/main" val="62732005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7BC0C64-94FA-44B3-9573-88BE3BEAC041}" type="slidenum">
              <a:rPr lang="en-US" smtClean="0"/>
              <a:t>2</a:t>
            </a:fld>
            <a:endParaRPr lang="en-US" dirty="0"/>
          </a:p>
        </p:txBody>
      </p:sp>
      <p:sp>
        <p:nvSpPr>
          <p:cNvPr id="12" name="Footer Placeholder 4">
            <a:extLst>
              <a:ext uri="{FF2B5EF4-FFF2-40B4-BE49-F238E27FC236}">
                <a16:creationId xmlns:a16="http://schemas.microsoft.com/office/drawing/2014/main" id="{6D2170F2-755C-41CD-B4B0-147489AEEB97}"/>
              </a:ext>
            </a:extLst>
          </p:cNvPr>
          <p:cNvSpPr>
            <a:spLocks noGrp="1"/>
          </p:cNvSpPr>
          <p:nvPr>
            <p:ph type="ftr" sz="quarter" idx="11"/>
          </p:nvPr>
        </p:nvSpPr>
        <p:spPr>
          <a:xfrm>
            <a:off x="3028950" y="6495138"/>
            <a:ext cx="3086100" cy="365125"/>
          </a:xfrm>
        </p:spPr>
        <p:txBody>
          <a:bodyPr/>
          <a:lstStyle/>
          <a:p>
            <a:r>
              <a:rPr lang="en-US" i="1" dirty="0"/>
              <a:t>Florida DEP</a:t>
            </a:r>
          </a:p>
        </p:txBody>
      </p:sp>
      <p:sp>
        <p:nvSpPr>
          <p:cNvPr id="11" name="Content Placeholder 5">
            <a:extLst>
              <a:ext uri="{FF2B5EF4-FFF2-40B4-BE49-F238E27FC236}">
                <a16:creationId xmlns:a16="http://schemas.microsoft.com/office/drawing/2014/main" id="{BF093AE6-8051-4B8C-B207-C197BFFD4AF7}"/>
              </a:ext>
            </a:extLst>
          </p:cNvPr>
          <p:cNvSpPr txBox="1">
            <a:spLocks/>
          </p:cNvSpPr>
          <p:nvPr/>
        </p:nvSpPr>
        <p:spPr>
          <a:xfrm>
            <a:off x="512379" y="2159876"/>
            <a:ext cx="8079827" cy="383102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2600" dirty="0">
                <a:latin typeface="Arial" panose="020B0604020202020204" pitchFamily="34" charset="0"/>
                <a:cs typeface="Arial" panose="020B0604020202020204" pitchFamily="34" charset="0"/>
              </a:rPr>
              <a:t>The following presentation provides general reminders for owners and operators of regulated aboveground storage tank (AST) systems with a storage capacity greater than 550 gallons.</a:t>
            </a:r>
          </a:p>
          <a:p>
            <a:pPr marL="0"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00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400" i="1" dirty="0">
                <a:latin typeface="Arial" panose="020B0604020202020204" pitchFamily="34" charset="0"/>
                <a:cs typeface="Arial" panose="020B0604020202020204" pitchFamily="34" charset="0"/>
              </a:rPr>
              <a:t>Nothing herein is intended to modify Florida Statutes, department rules or guidance documents incorporated within those rules.</a:t>
            </a:r>
          </a:p>
        </p:txBody>
      </p:sp>
      <p:sp>
        <p:nvSpPr>
          <p:cNvPr id="2" name="Title 1"/>
          <p:cNvSpPr>
            <a:spLocks noGrp="1"/>
          </p:cNvSpPr>
          <p:nvPr>
            <p:ph type="title"/>
          </p:nvPr>
        </p:nvSpPr>
        <p:spPr>
          <a:xfrm>
            <a:off x="767443" y="-172995"/>
            <a:ext cx="7609114" cy="1325563"/>
          </a:xfrm>
        </p:spPr>
        <p:txBody>
          <a:bodyPr>
            <a:normAutofit/>
          </a:bodyPr>
          <a:lstStyle/>
          <a:p>
            <a:r>
              <a:rPr lang="en-US" sz="3200" dirty="0"/>
              <a:t>Introduction</a:t>
            </a:r>
          </a:p>
        </p:txBody>
      </p:sp>
    </p:spTree>
    <p:extLst>
      <p:ext uri="{BB962C8B-B14F-4D97-AF65-F5344CB8AC3E}">
        <p14:creationId xmlns:p14="http://schemas.microsoft.com/office/powerpoint/2010/main" val="252375626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BC0C64-94FA-44B3-9573-88BE3BEAC041}" type="slidenum">
              <a:rPr lang="en-US" smtClean="0"/>
              <a:t>20</a:t>
            </a:fld>
            <a:endParaRPr lang="en-US" dirty="0"/>
          </a:p>
        </p:txBody>
      </p:sp>
      <p:sp>
        <p:nvSpPr>
          <p:cNvPr id="10" name="Footer Placeholder 4">
            <a:extLst>
              <a:ext uri="{FF2B5EF4-FFF2-40B4-BE49-F238E27FC236}">
                <a16:creationId xmlns:a16="http://schemas.microsoft.com/office/drawing/2014/main" id="{8AF7E8D3-AA88-4CEB-A13A-A56B894856EB}"/>
              </a:ext>
            </a:extLst>
          </p:cNvPr>
          <p:cNvSpPr>
            <a:spLocks noGrp="1"/>
          </p:cNvSpPr>
          <p:nvPr>
            <p:ph type="ftr" sz="quarter" idx="11"/>
          </p:nvPr>
        </p:nvSpPr>
        <p:spPr>
          <a:xfrm>
            <a:off x="3028950" y="6495138"/>
            <a:ext cx="3086100" cy="365125"/>
          </a:xfrm>
        </p:spPr>
        <p:txBody>
          <a:bodyPr/>
          <a:lstStyle/>
          <a:p>
            <a:r>
              <a:rPr lang="en-US" i="1" dirty="0"/>
              <a:t>Florida DEP</a:t>
            </a:r>
          </a:p>
        </p:txBody>
      </p:sp>
      <p:sp>
        <p:nvSpPr>
          <p:cNvPr id="9" name="TextBox 8"/>
          <p:cNvSpPr txBox="1"/>
          <p:nvPr/>
        </p:nvSpPr>
        <p:spPr>
          <a:xfrm>
            <a:off x="1054442" y="4826331"/>
            <a:ext cx="7015655"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Piping and dispenser sumps that use electronic release detection must also be visually inspected every six months.</a:t>
            </a:r>
          </a:p>
        </p:txBody>
      </p:sp>
      <p:pic>
        <p:nvPicPr>
          <p:cNvPr id="8" name="Picture 7" descr="water in sump"/>
          <p:cNvPicPr>
            <a:picLocks noChangeAspect="1"/>
          </p:cNvPicPr>
          <p:nvPr/>
        </p:nvPicPr>
        <p:blipFill>
          <a:blip r:embed="rId2"/>
          <a:stretch>
            <a:fillRect/>
          </a:stretch>
        </p:blipFill>
        <p:spPr>
          <a:xfrm>
            <a:off x="1930468" y="1537555"/>
            <a:ext cx="5139522" cy="2890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1054442" y="110359"/>
            <a:ext cx="7460907" cy="935846"/>
          </a:xfrm>
        </p:spPr>
        <p:txBody>
          <a:bodyPr>
            <a:normAutofit/>
          </a:bodyPr>
          <a:lstStyle/>
          <a:p>
            <a:r>
              <a:rPr lang="en-US" sz="3200" dirty="0"/>
              <a:t>Release Detection Requirements </a:t>
            </a:r>
          </a:p>
        </p:txBody>
      </p:sp>
    </p:spTree>
    <p:extLst>
      <p:ext uri="{BB962C8B-B14F-4D97-AF65-F5344CB8AC3E}">
        <p14:creationId xmlns:p14="http://schemas.microsoft.com/office/powerpoint/2010/main" val="79570715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BC0C64-94FA-44B3-9573-88BE3BEAC041}" type="slidenum">
              <a:rPr lang="en-US" smtClean="0"/>
              <a:t>21</a:t>
            </a:fld>
            <a:endParaRPr lang="en-US" dirty="0"/>
          </a:p>
        </p:txBody>
      </p:sp>
      <p:sp>
        <p:nvSpPr>
          <p:cNvPr id="9" name="Footer Placeholder 4">
            <a:extLst>
              <a:ext uri="{FF2B5EF4-FFF2-40B4-BE49-F238E27FC236}">
                <a16:creationId xmlns:a16="http://schemas.microsoft.com/office/drawing/2014/main" id="{BB7EDDD1-F681-4138-80BE-60BE17056B1B}"/>
              </a:ext>
            </a:extLst>
          </p:cNvPr>
          <p:cNvSpPr>
            <a:spLocks noGrp="1"/>
          </p:cNvSpPr>
          <p:nvPr>
            <p:ph type="ftr" sz="quarter" idx="11"/>
          </p:nvPr>
        </p:nvSpPr>
        <p:spPr>
          <a:xfrm>
            <a:off x="3028950" y="6495138"/>
            <a:ext cx="3086100" cy="365125"/>
          </a:xfrm>
        </p:spPr>
        <p:txBody>
          <a:bodyPr/>
          <a:lstStyle/>
          <a:p>
            <a:r>
              <a:rPr lang="en-US" i="1" dirty="0"/>
              <a:t>Florida DEP</a:t>
            </a:r>
          </a:p>
        </p:txBody>
      </p:sp>
      <p:sp>
        <p:nvSpPr>
          <p:cNvPr id="8" name="TextBox 7"/>
          <p:cNvSpPr txBox="1"/>
          <p:nvPr/>
        </p:nvSpPr>
        <p:spPr>
          <a:xfrm>
            <a:off x="532439" y="5109095"/>
            <a:ext cx="8079122"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 rule now specifically requires that facilities maintain a monthly record of alarm history and sensor status for inspection. Each release detection alarm that occurs from a facility’s chosen form(s) of release detection must be investigated as an incident, and findings must be maintained for inspection.</a:t>
            </a:r>
          </a:p>
        </p:txBody>
      </p:sp>
      <p:pic>
        <p:nvPicPr>
          <p:cNvPr id="7" name="Picture 6" descr="AST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768" y="1355624"/>
            <a:ext cx="5632092" cy="3352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1081880" y="100040"/>
            <a:ext cx="7609114" cy="854549"/>
          </a:xfrm>
        </p:spPr>
        <p:txBody>
          <a:bodyPr>
            <a:normAutofit/>
          </a:bodyPr>
          <a:lstStyle/>
          <a:p>
            <a:r>
              <a:rPr lang="en-US" sz="3200" dirty="0"/>
              <a:t>Release Detection Requirements</a:t>
            </a:r>
          </a:p>
        </p:txBody>
      </p:sp>
    </p:spTree>
    <p:extLst>
      <p:ext uri="{BB962C8B-B14F-4D97-AF65-F5344CB8AC3E}">
        <p14:creationId xmlns:p14="http://schemas.microsoft.com/office/powerpoint/2010/main" val="381554780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BC0C64-94FA-44B3-9573-88BE3BEAC041}" type="slidenum">
              <a:rPr lang="en-US" smtClean="0"/>
              <a:t>22</a:t>
            </a:fld>
            <a:endParaRPr lang="en-US" dirty="0"/>
          </a:p>
        </p:txBody>
      </p:sp>
      <p:sp>
        <p:nvSpPr>
          <p:cNvPr id="8" name="Footer Placeholder 4">
            <a:extLst>
              <a:ext uri="{FF2B5EF4-FFF2-40B4-BE49-F238E27FC236}">
                <a16:creationId xmlns:a16="http://schemas.microsoft.com/office/drawing/2014/main" id="{71E20C64-4C49-42A8-BF27-AEECCEACAD59}"/>
              </a:ext>
            </a:extLst>
          </p:cNvPr>
          <p:cNvSpPr>
            <a:spLocks noGrp="1"/>
          </p:cNvSpPr>
          <p:nvPr>
            <p:ph type="ftr" sz="quarter" idx="11"/>
          </p:nvPr>
        </p:nvSpPr>
        <p:spPr>
          <a:xfrm>
            <a:off x="3028950" y="6495138"/>
            <a:ext cx="3086100" cy="365125"/>
          </a:xfrm>
        </p:spPr>
        <p:txBody>
          <a:bodyPr/>
          <a:lstStyle/>
          <a:p>
            <a:r>
              <a:rPr lang="en-US" i="1" dirty="0"/>
              <a:t>Florida DEP</a:t>
            </a:r>
          </a:p>
        </p:txBody>
      </p:sp>
      <p:sp>
        <p:nvSpPr>
          <p:cNvPr id="7" name="TextBox 6"/>
          <p:cNvSpPr txBox="1"/>
          <p:nvPr/>
        </p:nvSpPr>
        <p:spPr>
          <a:xfrm>
            <a:off x="1320361" y="4689566"/>
            <a:ext cx="6503277"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Pressure readings shall be able to detect a 50% change from month to month or from the initial level. Vacuum systems shall be able to detect any complete loss of vacuum or positive pressure reading.</a:t>
            </a:r>
          </a:p>
        </p:txBody>
      </p:sp>
      <p:pic>
        <p:nvPicPr>
          <p:cNvPr id="6" name="Picture 5" descr="Pressure gau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575" y="1439000"/>
            <a:ext cx="222885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1142999" y="0"/>
            <a:ext cx="7233557" cy="1142683"/>
          </a:xfrm>
        </p:spPr>
        <p:txBody>
          <a:bodyPr>
            <a:normAutofit/>
          </a:bodyPr>
          <a:lstStyle/>
          <a:p>
            <a:r>
              <a:rPr lang="en-US" sz="3200" dirty="0"/>
              <a:t>Release Detection Requirements</a:t>
            </a:r>
          </a:p>
        </p:txBody>
      </p:sp>
    </p:spTree>
    <p:extLst>
      <p:ext uri="{BB962C8B-B14F-4D97-AF65-F5344CB8AC3E}">
        <p14:creationId xmlns:p14="http://schemas.microsoft.com/office/powerpoint/2010/main" val="418739892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632" y="0"/>
            <a:ext cx="7419718" cy="1070919"/>
          </a:xfrm>
        </p:spPr>
        <p:txBody>
          <a:bodyPr>
            <a:normAutofit/>
          </a:bodyPr>
          <a:lstStyle/>
          <a:p>
            <a:r>
              <a:rPr lang="en-US" sz="2800" dirty="0"/>
              <a:t>Repairs, Operation and Maintenance </a:t>
            </a:r>
          </a:p>
        </p:txBody>
      </p:sp>
      <p:sp>
        <p:nvSpPr>
          <p:cNvPr id="6" name="Content Placeholder 5"/>
          <p:cNvSpPr>
            <a:spLocks noGrp="1"/>
          </p:cNvSpPr>
          <p:nvPr>
            <p:ph idx="1"/>
          </p:nvPr>
        </p:nvSpPr>
        <p:spPr>
          <a:xfrm>
            <a:off x="905093" y="1545538"/>
            <a:ext cx="7438332" cy="4351338"/>
          </a:xfrm>
        </p:spPr>
        <p:txBody>
          <a:bodyPr>
            <a:normAutofit fontScale="92500" lnSpcReduction="10000"/>
          </a:bodyPr>
          <a:lstStyle/>
          <a:p>
            <a:pPr marL="0" indent="0">
              <a:buNone/>
            </a:pPr>
            <a:r>
              <a:rPr lang="en-US" sz="3000" dirty="0">
                <a:latin typeface="Arial" panose="020B0604020202020204" pitchFamily="34" charset="0"/>
                <a:cs typeface="Arial" panose="020B0604020202020204" pitchFamily="34" charset="0"/>
              </a:rPr>
              <a:t>Periodic integrity testing will be required as follows:</a:t>
            </a:r>
          </a:p>
          <a:p>
            <a:pPr lvl="1">
              <a:lnSpc>
                <a:spcPct val="110000"/>
              </a:lnSpc>
              <a:spcBef>
                <a:spcPts val="1000"/>
              </a:spcBef>
              <a:spcAft>
                <a:spcPts val="1200"/>
              </a:spcAft>
            </a:pPr>
            <a:r>
              <a:rPr lang="en-US" sz="2100" dirty="0">
                <a:latin typeface="Arial" panose="020B0604020202020204" pitchFamily="34" charset="0"/>
                <a:cs typeface="Arial" panose="020B0604020202020204" pitchFamily="34" charset="0"/>
              </a:rPr>
              <a:t>Double-walled tanks and below grade double-walled piping at the time of installation and at the time of any repairs.</a:t>
            </a:r>
          </a:p>
          <a:p>
            <a:pPr lvl="1">
              <a:lnSpc>
                <a:spcPct val="110000"/>
              </a:lnSpc>
              <a:spcBef>
                <a:spcPts val="1000"/>
              </a:spcBef>
              <a:spcAft>
                <a:spcPts val="1200"/>
              </a:spcAft>
            </a:pPr>
            <a:r>
              <a:rPr lang="en-US" sz="2100" dirty="0">
                <a:latin typeface="Arial" panose="020B0604020202020204" pitchFamily="34" charset="0"/>
                <a:cs typeface="Arial" panose="020B0604020202020204" pitchFamily="34" charset="0"/>
              </a:rPr>
              <a:t>Below-grade piping/dispenser sumps by</a:t>
            </a:r>
            <a:r>
              <a:rPr lang="en-US" sz="2100" dirty="0">
                <a:solidFill>
                  <a:srgbClr val="C00000"/>
                </a:solidFill>
                <a:latin typeface="Arial" panose="020B0604020202020204" pitchFamily="34" charset="0"/>
                <a:cs typeface="Arial" panose="020B0604020202020204" pitchFamily="34" charset="0"/>
              </a:rPr>
              <a:t> </a:t>
            </a:r>
            <a:r>
              <a:rPr lang="en-US" sz="2100" b="1" dirty="0">
                <a:latin typeface="Arial" panose="020B0604020202020204" pitchFamily="34" charset="0"/>
                <a:cs typeface="Arial" panose="020B0604020202020204" pitchFamily="34" charset="0"/>
              </a:rPr>
              <a:t>October 13, 2018</a:t>
            </a:r>
            <a:r>
              <a:rPr lang="en-US" sz="2100" dirty="0">
                <a:latin typeface="Arial" panose="020B0604020202020204" pitchFamily="34" charset="0"/>
                <a:cs typeface="Arial" panose="020B0604020202020204" pitchFamily="34" charset="0"/>
              </a:rPr>
              <a:t>, and every three years after.</a:t>
            </a:r>
          </a:p>
          <a:p>
            <a:pPr lvl="1">
              <a:lnSpc>
                <a:spcPct val="110000"/>
              </a:lnSpc>
              <a:spcBef>
                <a:spcPts val="1000"/>
              </a:spcBef>
              <a:spcAft>
                <a:spcPts val="1200"/>
              </a:spcAft>
            </a:pPr>
            <a:r>
              <a:rPr lang="en-US" sz="2100" dirty="0">
                <a:latin typeface="Arial" panose="020B0604020202020204" pitchFamily="34" charset="0"/>
                <a:cs typeface="Arial" panose="020B0604020202020204" pitchFamily="34" charset="0"/>
              </a:rPr>
              <a:t>Below-grade spill containment systems by </a:t>
            </a:r>
            <a:r>
              <a:rPr lang="en-US" sz="2100" b="1" dirty="0">
                <a:latin typeface="Arial" panose="020B0604020202020204" pitchFamily="34" charset="0"/>
                <a:cs typeface="Arial" panose="020B0604020202020204" pitchFamily="34" charset="0"/>
              </a:rPr>
              <a:t>January 11, 2018</a:t>
            </a:r>
            <a:r>
              <a:rPr lang="en-US" sz="2100" dirty="0">
                <a:latin typeface="Arial" panose="020B0604020202020204" pitchFamily="34" charset="0"/>
                <a:cs typeface="Arial" panose="020B0604020202020204" pitchFamily="34" charset="0"/>
              </a:rPr>
              <a:t>, and every three years after.</a:t>
            </a:r>
          </a:p>
          <a:p>
            <a:pPr lvl="1">
              <a:lnSpc>
                <a:spcPct val="110000"/>
              </a:lnSpc>
              <a:spcBef>
                <a:spcPts val="1000"/>
              </a:spcBef>
              <a:spcAft>
                <a:spcPts val="1200"/>
              </a:spcAft>
            </a:pPr>
            <a:r>
              <a:rPr lang="en-US" sz="2100" dirty="0">
                <a:latin typeface="Arial" panose="020B0604020202020204" pitchFamily="34" charset="0"/>
                <a:cs typeface="Arial" panose="020B0604020202020204" pitchFamily="34" charset="0"/>
              </a:rPr>
              <a:t>Below-grade hydrant sumps by</a:t>
            </a:r>
            <a:r>
              <a:rPr lang="en-US" sz="2100" dirty="0">
                <a:solidFill>
                  <a:srgbClr val="C00000"/>
                </a:solidFill>
                <a:latin typeface="Arial" panose="020B0604020202020204" pitchFamily="34" charset="0"/>
                <a:cs typeface="Arial" panose="020B0604020202020204" pitchFamily="34" charset="0"/>
              </a:rPr>
              <a:t> </a:t>
            </a:r>
            <a:r>
              <a:rPr lang="en-US" sz="2100" b="1" dirty="0">
                <a:latin typeface="Arial" panose="020B0604020202020204" pitchFamily="34" charset="0"/>
                <a:cs typeface="Arial" panose="020B0604020202020204" pitchFamily="34" charset="0"/>
              </a:rPr>
              <a:t>January 11, 2018</a:t>
            </a:r>
            <a:r>
              <a:rPr lang="en-US" sz="2100" dirty="0">
                <a:latin typeface="Arial" panose="020B0604020202020204" pitchFamily="34" charset="0"/>
                <a:cs typeface="Arial" panose="020B0604020202020204" pitchFamily="34" charset="0"/>
              </a:rPr>
              <a:t>, and every three years after.</a:t>
            </a:r>
          </a:p>
        </p:txBody>
      </p:sp>
      <p:sp>
        <p:nvSpPr>
          <p:cNvPr id="5" name="Slide Number Placeholder 4"/>
          <p:cNvSpPr>
            <a:spLocks noGrp="1"/>
          </p:cNvSpPr>
          <p:nvPr>
            <p:ph type="sldNum" sz="quarter" idx="12"/>
          </p:nvPr>
        </p:nvSpPr>
        <p:spPr/>
        <p:txBody>
          <a:bodyPr/>
          <a:lstStyle/>
          <a:p>
            <a:fld id="{77BC0C64-94FA-44B3-9573-88BE3BEAC041}" type="slidenum">
              <a:rPr lang="en-US" smtClean="0"/>
              <a:t>23</a:t>
            </a:fld>
            <a:endParaRPr lang="en-US" dirty="0"/>
          </a:p>
        </p:txBody>
      </p:sp>
      <p:sp>
        <p:nvSpPr>
          <p:cNvPr id="7" name="Footer Placeholder 4">
            <a:extLst>
              <a:ext uri="{FF2B5EF4-FFF2-40B4-BE49-F238E27FC236}">
                <a16:creationId xmlns:a16="http://schemas.microsoft.com/office/drawing/2014/main" id="{5620873E-AD82-4141-BA43-E57BE59A390E}"/>
              </a:ext>
            </a:extLst>
          </p:cNvPr>
          <p:cNvSpPr>
            <a:spLocks noGrp="1"/>
          </p:cNvSpPr>
          <p:nvPr>
            <p:ph type="ftr" sz="quarter" idx="11"/>
          </p:nvPr>
        </p:nvSpPr>
        <p:spPr>
          <a:xfrm>
            <a:off x="3028950" y="6495138"/>
            <a:ext cx="3086100" cy="365125"/>
          </a:xfrm>
        </p:spPr>
        <p:txBody>
          <a:bodyPr/>
          <a:lstStyle/>
          <a:p>
            <a:r>
              <a:rPr lang="en-US" i="1" dirty="0"/>
              <a:t>Florida DEP</a:t>
            </a:r>
          </a:p>
        </p:txBody>
      </p:sp>
    </p:spTree>
    <p:extLst>
      <p:ext uri="{BB962C8B-B14F-4D97-AF65-F5344CB8AC3E}">
        <p14:creationId xmlns:p14="http://schemas.microsoft.com/office/powerpoint/2010/main" val="418112420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7BC0C64-94FA-44B3-9573-88BE3BEAC041}" type="slidenum">
              <a:rPr lang="en-US" smtClean="0"/>
              <a:t>24</a:t>
            </a:fld>
            <a:endParaRPr lang="en-US" dirty="0"/>
          </a:p>
        </p:txBody>
      </p:sp>
      <p:sp>
        <p:nvSpPr>
          <p:cNvPr id="10" name="Footer Placeholder 4">
            <a:extLst>
              <a:ext uri="{FF2B5EF4-FFF2-40B4-BE49-F238E27FC236}">
                <a16:creationId xmlns:a16="http://schemas.microsoft.com/office/drawing/2014/main" id="{C3DCB465-349E-499D-825B-808DB0F7919F}"/>
              </a:ext>
            </a:extLst>
          </p:cNvPr>
          <p:cNvSpPr>
            <a:spLocks noGrp="1"/>
          </p:cNvSpPr>
          <p:nvPr>
            <p:ph type="ftr" sz="quarter" idx="11"/>
          </p:nvPr>
        </p:nvSpPr>
        <p:spPr>
          <a:xfrm>
            <a:off x="3028950" y="6495138"/>
            <a:ext cx="3086100" cy="365125"/>
          </a:xfrm>
        </p:spPr>
        <p:txBody>
          <a:bodyPr/>
          <a:lstStyle/>
          <a:p>
            <a:r>
              <a:rPr lang="en-US" i="1" dirty="0"/>
              <a:t>Florida DEP</a:t>
            </a:r>
          </a:p>
        </p:txBody>
      </p:sp>
      <p:pic>
        <p:nvPicPr>
          <p:cNvPr id="8" name="Picture 7" descr="C:\TANKS\Photos\PMB ATF and Lube Oil sumps filled with product and water .jpg&#10;Water in underground spill bucket"/>
          <p:cNvPicPr/>
          <p:nvPr/>
        </p:nvPicPr>
        <p:blipFill>
          <a:blip r:embed="rId2" cstate="print"/>
          <a:srcRect/>
          <a:stretch>
            <a:fillRect/>
          </a:stretch>
        </p:blipFill>
        <p:spPr bwMode="auto">
          <a:xfrm>
            <a:off x="4753312" y="3101008"/>
            <a:ext cx="3861682" cy="2718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Content Placeholder 20" descr="Spill bucke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3101008"/>
            <a:ext cx="2830804" cy="2718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691763" y="1653871"/>
            <a:ext cx="7550716" cy="1200329"/>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Water in excess of 1” (no longer at the piping penetrations) or any regulated substances must be removed within 72 hours of discovery.</a:t>
            </a:r>
          </a:p>
        </p:txBody>
      </p:sp>
      <p:sp>
        <p:nvSpPr>
          <p:cNvPr id="2" name="Title 1"/>
          <p:cNvSpPr>
            <a:spLocks noGrp="1"/>
          </p:cNvSpPr>
          <p:nvPr>
            <p:ph type="title"/>
          </p:nvPr>
        </p:nvSpPr>
        <p:spPr>
          <a:xfrm>
            <a:off x="767443" y="0"/>
            <a:ext cx="7609114" cy="1126781"/>
          </a:xfrm>
        </p:spPr>
        <p:txBody>
          <a:bodyPr>
            <a:normAutofit/>
          </a:bodyPr>
          <a:lstStyle/>
          <a:p>
            <a:r>
              <a:rPr lang="en-US" sz="2800" dirty="0"/>
              <a:t>Repairs, Operation and Maintenance</a:t>
            </a:r>
          </a:p>
        </p:txBody>
      </p:sp>
    </p:spTree>
    <p:extLst>
      <p:ext uri="{BB962C8B-B14F-4D97-AF65-F5344CB8AC3E}">
        <p14:creationId xmlns:p14="http://schemas.microsoft.com/office/powerpoint/2010/main" val="394066672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7BC0C64-94FA-44B3-9573-88BE3BEAC041}" type="slidenum">
              <a:rPr lang="en-US" smtClean="0"/>
              <a:t>25</a:t>
            </a:fld>
            <a:endParaRPr lang="en-US" dirty="0"/>
          </a:p>
        </p:txBody>
      </p:sp>
      <p:sp>
        <p:nvSpPr>
          <p:cNvPr id="8" name="Footer Placeholder 4">
            <a:extLst>
              <a:ext uri="{FF2B5EF4-FFF2-40B4-BE49-F238E27FC236}">
                <a16:creationId xmlns:a16="http://schemas.microsoft.com/office/drawing/2014/main" id="{DCFAEF89-85C5-4D69-B47B-C1B4E53AF23A}"/>
              </a:ext>
            </a:extLst>
          </p:cNvPr>
          <p:cNvSpPr>
            <a:spLocks noGrp="1"/>
          </p:cNvSpPr>
          <p:nvPr>
            <p:ph type="ftr" sz="quarter" idx="11"/>
          </p:nvPr>
        </p:nvSpPr>
        <p:spPr>
          <a:xfrm>
            <a:off x="3028950" y="6495138"/>
            <a:ext cx="3086100" cy="365125"/>
          </a:xfrm>
        </p:spPr>
        <p:txBody>
          <a:bodyPr/>
          <a:lstStyle/>
          <a:p>
            <a:r>
              <a:rPr lang="en-US" i="1" dirty="0"/>
              <a:t>Florida DEP</a:t>
            </a:r>
          </a:p>
        </p:txBody>
      </p:sp>
      <p:sp>
        <p:nvSpPr>
          <p:cNvPr id="11" name="TextBox 10"/>
          <p:cNvSpPr txBox="1"/>
          <p:nvPr/>
        </p:nvSpPr>
        <p:spPr>
          <a:xfrm>
            <a:off x="1001109" y="2577023"/>
            <a:ext cx="7133897"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Records must be maintained for </a:t>
            </a:r>
            <a:r>
              <a:rPr lang="en-US" sz="2400" b="1" dirty="0">
                <a:latin typeface="Arial" panose="020B0604020202020204" pitchFamily="34" charset="0"/>
                <a:cs typeface="Arial" panose="020B0604020202020204" pitchFamily="34" charset="0"/>
              </a:rPr>
              <a:t>three</a:t>
            </a:r>
            <a:r>
              <a:rPr lang="en-US" sz="2400" dirty="0">
                <a:latin typeface="Arial" panose="020B0604020202020204" pitchFamily="34" charset="0"/>
                <a:cs typeface="Arial" panose="020B0604020202020204" pitchFamily="34" charset="0"/>
              </a:rPr>
              <a:t> years, unless required to be maintained until AST closure. </a:t>
            </a:r>
          </a:p>
        </p:txBody>
      </p:sp>
      <p:sp>
        <p:nvSpPr>
          <p:cNvPr id="9" name="Title 8"/>
          <p:cNvSpPr>
            <a:spLocks noGrp="1"/>
          </p:cNvSpPr>
          <p:nvPr>
            <p:ph type="title"/>
          </p:nvPr>
        </p:nvSpPr>
        <p:spPr>
          <a:xfrm>
            <a:off x="1210962" y="1"/>
            <a:ext cx="6924044" cy="1013254"/>
          </a:xfrm>
        </p:spPr>
        <p:txBody>
          <a:bodyPr>
            <a:normAutofit/>
          </a:bodyPr>
          <a:lstStyle/>
          <a:p>
            <a:r>
              <a:rPr lang="en-US" sz="3200" dirty="0"/>
              <a:t>Recordkeeping</a:t>
            </a:r>
          </a:p>
        </p:txBody>
      </p:sp>
    </p:spTree>
    <p:extLst>
      <p:ext uri="{BB962C8B-B14F-4D97-AF65-F5344CB8AC3E}">
        <p14:creationId xmlns:p14="http://schemas.microsoft.com/office/powerpoint/2010/main" val="277362778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BC0C64-94FA-44B3-9573-88BE3BEAC041}" type="slidenum">
              <a:rPr lang="en-US" smtClean="0"/>
              <a:t>26</a:t>
            </a:fld>
            <a:endParaRPr lang="en-US" dirty="0"/>
          </a:p>
        </p:txBody>
      </p:sp>
      <p:sp>
        <p:nvSpPr>
          <p:cNvPr id="6" name="Content Placeholder 5"/>
          <p:cNvSpPr>
            <a:spLocks noGrp="1"/>
          </p:cNvSpPr>
          <p:nvPr>
            <p:ph idx="1"/>
          </p:nvPr>
        </p:nvSpPr>
        <p:spPr>
          <a:xfrm>
            <a:off x="748862" y="1529255"/>
            <a:ext cx="7520152" cy="4647708"/>
          </a:xfrm>
        </p:spPr>
        <p:txBody>
          <a:bodyPr/>
          <a:lstStyle/>
          <a:p>
            <a:pPr marL="0" indent="0">
              <a:buNone/>
            </a:pPr>
            <a:r>
              <a:rPr lang="en-US" dirty="0">
                <a:latin typeface="Arial" panose="020B0604020202020204" pitchFamily="34" charset="0"/>
                <a:cs typeface="Arial" panose="020B0604020202020204" pitchFamily="34" charset="0"/>
              </a:rPr>
              <a:t>The following changes to the records requirements have been made:</a:t>
            </a:r>
          </a:p>
          <a:p>
            <a:pPr marL="0" indent="0">
              <a:buNone/>
            </a:pPr>
            <a:endParaRPr lang="en-US" sz="14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Release detection records must include a record of alarm history for electronic release detection devices.</a:t>
            </a:r>
          </a:p>
          <a:p>
            <a:pPr marL="457200" lvl="1" indent="0">
              <a:buNone/>
            </a:pP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Survey drawings shall be kept until closure of the component(s) surveyed.</a:t>
            </a:r>
          </a:p>
        </p:txBody>
      </p:sp>
      <p:sp>
        <p:nvSpPr>
          <p:cNvPr id="7" name="Footer Placeholder 4">
            <a:extLst>
              <a:ext uri="{FF2B5EF4-FFF2-40B4-BE49-F238E27FC236}">
                <a16:creationId xmlns:a16="http://schemas.microsoft.com/office/drawing/2014/main" id="{7C05CAE1-7146-4855-8845-37D80F642E55}"/>
              </a:ext>
            </a:extLst>
          </p:cNvPr>
          <p:cNvSpPr>
            <a:spLocks noGrp="1"/>
          </p:cNvSpPr>
          <p:nvPr>
            <p:ph type="ftr" sz="quarter" idx="11"/>
          </p:nvPr>
        </p:nvSpPr>
        <p:spPr>
          <a:xfrm>
            <a:off x="3028950" y="6495138"/>
            <a:ext cx="3086100" cy="365125"/>
          </a:xfrm>
        </p:spPr>
        <p:txBody>
          <a:bodyPr/>
          <a:lstStyle/>
          <a:p>
            <a:r>
              <a:rPr lang="en-US" i="1" dirty="0"/>
              <a:t>Florida DEP</a:t>
            </a:r>
          </a:p>
        </p:txBody>
      </p:sp>
      <p:sp>
        <p:nvSpPr>
          <p:cNvPr id="2" name="Title 1"/>
          <p:cNvSpPr>
            <a:spLocks noGrp="1"/>
          </p:cNvSpPr>
          <p:nvPr>
            <p:ph type="title"/>
          </p:nvPr>
        </p:nvSpPr>
        <p:spPr>
          <a:xfrm>
            <a:off x="1158766" y="0"/>
            <a:ext cx="6645165" cy="1168809"/>
          </a:xfrm>
        </p:spPr>
        <p:txBody>
          <a:bodyPr>
            <a:normAutofit/>
          </a:bodyPr>
          <a:lstStyle/>
          <a:p>
            <a:r>
              <a:rPr lang="en-US" sz="3200" dirty="0"/>
              <a:t>Recordkeeping</a:t>
            </a:r>
          </a:p>
        </p:txBody>
      </p:sp>
    </p:spTree>
    <p:extLst>
      <p:ext uri="{BB962C8B-B14F-4D97-AF65-F5344CB8AC3E}">
        <p14:creationId xmlns:p14="http://schemas.microsoft.com/office/powerpoint/2010/main" val="372348891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7BC0C64-94FA-44B3-9573-88BE3BEAC041}" type="slidenum">
              <a:rPr lang="en-US" smtClean="0"/>
              <a:t>27</a:t>
            </a:fld>
            <a:endParaRPr lang="en-US" dirty="0"/>
          </a:p>
        </p:txBody>
      </p:sp>
      <p:sp>
        <p:nvSpPr>
          <p:cNvPr id="7" name="Footer Placeholder 4">
            <a:extLst>
              <a:ext uri="{FF2B5EF4-FFF2-40B4-BE49-F238E27FC236}">
                <a16:creationId xmlns:a16="http://schemas.microsoft.com/office/drawing/2014/main" id="{7F7B526D-8504-479D-B707-9D2E972A4C78}"/>
              </a:ext>
            </a:extLst>
          </p:cNvPr>
          <p:cNvSpPr txBox="1">
            <a:spLocks/>
          </p:cNvSpPr>
          <p:nvPr/>
        </p:nvSpPr>
        <p:spPr>
          <a:xfrm>
            <a:off x="3167743" y="6576593"/>
            <a:ext cx="3086100" cy="281407"/>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t>Florida DEP</a:t>
            </a:r>
            <a:endParaRPr lang="en-US" i="1" dirty="0"/>
          </a:p>
        </p:txBody>
      </p:sp>
      <p:sp>
        <p:nvSpPr>
          <p:cNvPr id="3" name="Content Placeholder 2"/>
          <p:cNvSpPr>
            <a:spLocks noGrp="1"/>
          </p:cNvSpPr>
          <p:nvPr>
            <p:ph idx="1"/>
          </p:nvPr>
        </p:nvSpPr>
        <p:spPr>
          <a:xfrm>
            <a:off x="628650" y="1639614"/>
            <a:ext cx="7886700" cy="4217275"/>
          </a:xfrm>
        </p:spPr>
        <p:txBody>
          <a:bodyPr>
            <a:normAutofit fontScale="92500"/>
          </a:bodyPr>
          <a:lstStyle/>
          <a:p>
            <a:pPr>
              <a:lnSpc>
                <a:spcPct val="100000"/>
              </a:lnSpc>
              <a:spcAft>
                <a:spcPts val="1200"/>
              </a:spcAft>
            </a:pPr>
            <a:r>
              <a:rPr lang="en-US" sz="2400" dirty="0">
                <a:latin typeface="Arial" panose="020B0604020202020204" pitchFamily="34" charset="0"/>
                <a:cs typeface="Arial" panose="020B0604020202020204" pitchFamily="34" charset="0"/>
              </a:rPr>
              <a:t>Whether the tank contains petroleum/petroleum products or not, FR must be maintained.  If FR is not maintained, then the tank must be closed within 90 days.</a:t>
            </a:r>
          </a:p>
          <a:p>
            <a:pPr>
              <a:lnSpc>
                <a:spcPct val="100000"/>
              </a:lnSpc>
              <a:spcAft>
                <a:spcPts val="1200"/>
              </a:spcAft>
            </a:pPr>
            <a:r>
              <a:rPr lang="en-US" sz="2400" dirty="0">
                <a:latin typeface="Arial" panose="020B0604020202020204" pitchFamily="34" charset="0"/>
                <a:cs typeface="Arial" panose="020B0604020202020204" pitchFamily="34" charset="0"/>
              </a:rPr>
              <a:t>For systems out-of-service for more than 1 year  – tanks must be evaluated per STI SP001 (shop fab) or API 653 (field erected) before placing back into service, and piping in contact with soil must be integrity tested.  </a:t>
            </a:r>
          </a:p>
          <a:p>
            <a:pPr>
              <a:lnSpc>
                <a:spcPct val="100000"/>
              </a:lnSpc>
              <a:spcAft>
                <a:spcPts val="1200"/>
              </a:spcAft>
            </a:pPr>
            <a:r>
              <a:rPr lang="en-US" sz="2400" dirty="0">
                <a:latin typeface="Arial" panose="020B0604020202020204" pitchFamily="34" charset="0"/>
                <a:cs typeface="Arial" panose="020B0604020202020204" pitchFamily="34" charset="0"/>
              </a:rPr>
              <a:t>For field erected tanks, tank bottom release detection systems shall be monitored every 12 months.</a:t>
            </a:r>
          </a:p>
        </p:txBody>
      </p:sp>
      <p:sp>
        <p:nvSpPr>
          <p:cNvPr id="2" name="Title 1"/>
          <p:cNvSpPr>
            <a:spLocks noGrp="1"/>
          </p:cNvSpPr>
          <p:nvPr>
            <p:ph type="title"/>
          </p:nvPr>
        </p:nvSpPr>
        <p:spPr>
          <a:xfrm>
            <a:off x="906236" y="0"/>
            <a:ext cx="7609114" cy="1325564"/>
          </a:xfrm>
        </p:spPr>
        <p:txBody>
          <a:bodyPr>
            <a:normAutofit/>
          </a:bodyPr>
          <a:lstStyle/>
          <a:p>
            <a:r>
              <a:rPr lang="en-US" sz="2800" dirty="0"/>
              <a:t>Out-of-Service Requirements</a:t>
            </a:r>
          </a:p>
        </p:txBody>
      </p:sp>
    </p:spTree>
    <p:extLst>
      <p:ext uri="{BB962C8B-B14F-4D97-AF65-F5344CB8AC3E}">
        <p14:creationId xmlns:p14="http://schemas.microsoft.com/office/powerpoint/2010/main" val="1466076618"/>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973" y="1"/>
            <a:ext cx="7650377" cy="996778"/>
          </a:xfrm>
        </p:spPr>
        <p:txBody>
          <a:bodyPr>
            <a:normAutofit/>
          </a:bodyPr>
          <a:lstStyle/>
          <a:p>
            <a:r>
              <a:rPr lang="en-US" sz="3200" dirty="0"/>
              <a:t>Closure Requirements</a:t>
            </a:r>
          </a:p>
        </p:txBody>
      </p:sp>
      <p:sp>
        <p:nvSpPr>
          <p:cNvPr id="6" name="Content Placeholder 5"/>
          <p:cNvSpPr>
            <a:spLocks noGrp="1"/>
          </p:cNvSpPr>
          <p:nvPr>
            <p:ph idx="1"/>
          </p:nvPr>
        </p:nvSpPr>
        <p:spPr>
          <a:xfrm>
            <a:off x="864973" y="1653594"/>
            <a:ext cx="7380393" cy="4439780"/>
          </a:xfrm>
        </p:spPr>
        <p:txBody>
          <a:bodyPr>
            <a:normAutofit fontScale="92500"/>
          </a:bodyPr>
          <a:lstStyle/>
          <a:p>
            <a:pPr>
              <a:lnSpc>
                <a:spcPct val="110000"/>
              </a:lnSpc>
              <a:spcAft>
                <a:spcPts val="1200"/>
              </a:spcAft>
            </a:pPr>
            <a:r>
              <a:rPr lang="en-US" sz="2200" dirty="0">
                <a:latin typeface="Arial" panose="020B0604020202020204" pitchFamily="34" charset="0"/>
                <a:cs typeface="Arial" panose="020B0604020202020204" pitchFamily="34" charset="0"/>
              </a:rPr>
              <a:t>Single-walled ASTs and piping in contact with the soil must undergo closure sampling during closure.</a:t>
            </a:r>
          </a:p>
          <a:p>
            <a:pPr>
              <a:lnSpc>
                <a:spcPct val="110000"/>
              </a:lnSpc>
              <a:spcAft>
                <a:spcPts val="1200"/>
              </a:spcAft>
            </a:pPr>
            <a:r>
              <a:rPr lang="en-US" sz="2200" dirty="0">
                <a:latin typeface="Arial" panose="020B0604020202020204" pitchFamily="34" charset="0"/>
                <a:cs typeface="Arial" panose="020B0604020202020204" pitchFamily="34" charset="0"/>
              </a:rPr>
              <a:t>Double-walled ASTs, double-walled piping, and dispenser/piping/hydrant sumps in contact with the soil, as well as spill containment devices that are totally below grade must undergo a closure integrity evaluation prior to closure to determine if closure sampling is required.</a:t>
            </a:r>
          </a:p>
          <a:p>
            <a:pPr>
              <a:lnSpc>
                <a:spcPct val="110000"/>
              </a:lnSpc>
              <a:spcAft>
                <a:spcPts val="1200"/>
              </a:spcAft>
            </a:pPr>
            <a:r>
              <a:rPr lang="en-US" sz="2200" dirty="0">
                <a:latin typeface="Arial" panose="020B0604020202020204" pitchFamily="34" charset="0"/>
                <a:cs typeface="Arial" panose="020B0604020202020204" pitchFamily="34" charset="0"/>
              </a:rPr>
              <a:t>In cases where closure integrity evaluation is required, the closure integrity report must be submitted to the county with closure notification prior to actual closure (30-45 days prior). </a:t>
            </a:r>
          </a:p>
        </p:txBody>
      </p:sp>
      <p:sp>
        <p:nvSpPr>
          <p:cNvPr id="5" name="Slide Number Placeholder 4"/>
          <p:cNvSpPr>
            <a:spLocks noGrp="1"/>
          </p:cNvSpPr>
          <p:nvPr>
            <p:ph type="sldNum" sz="quarter" idx="12"/>
          </p:nvPr>
        </p:nvSpPr>
        <p:spPr/>
        <p:txBody>
          <a:bodyPr/>
          <a:lstStyle/>
          <a:p>
            <a:fld id="{77BC0C64-94FA-44B3-9573-88BE3BEAC041}" type="slidenum">
              <a:rPr lang="en-US" smtClean="0"/>
              <a:t>28</a:t>
            </a:fld>
            <a:endParaRPr lang="en-US" dirty="0"/>
          </a:p>
        </p:txBody>
      </p:sp>
      <p:sp>
        <p:nvSpPr>
          <p:cNvPr id="7" name="Footer Placeholder 4">
            <a:extLst>
              <a:ext uri="{FF2B5EF4-FFF2-40B4-BE49-F238E27FC236}">
                <a16:creationId xmlns:a16="http://schemas.microsoft.com/office/drawing/2014/main" id="{A76F4911-7759-410B-9EEC-32E0AC7F0BD3}"/>
              </a:ext>
            </a:extLst>
          </p:cNvPr>
          <p:cNvSpPr>
            <a:spLocks noGrp="1"/>
          </p:cNvSpPr>
          <p:nvPr>
            <p:ph type="ftr" sz="quarter" idx="11"/>
          </p:nvPr>
        </p:nvSpPr>
        <p:spPr>
          <a:xfrm>
            <a:off x="3028950" y="6495138"/>
            <a:ext cx="3086100" cy="365125"/>
          </a:xfrm>
        </p:spPr>
        <p:txBody>
          <a:bodyPr/>
          <a:lstStyle/>
          <a:p>
            <a:r>
              <a:rPr lang="en-US" i="1" dirty="0"/>
              <a:t>Florida DEP</a:t>
            </a:r>
          </a:p>
        </p:txBody>
      </p:sp>
    </p:spTree>
    <p:extLst>
      <p:ext uri="{BB962C8B-B14F-4D97-AF65-F5344CB8AC3E}">
        <p14:creationId xmlns:p14="http://schemas.microsoft.com/office/powerpoint/2010/main" val="202335475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7BC0C64-94FA-44B3-9573-88BE3BEAC041}" type="slidenum">
              <a:rPr lang="en-US" smtClean="0"/>
              <a:t>29</a:t>
            </a:fld>
            <a:endParaRPr lang="en-US" dirty="0"/>
          </a:p>
        </p:txBody>
      </p:sp>
      <p:sp>
        <p:nvSpPr>
          <p:cNvPr id="7" name="Footer Placeholder 4">
            <a:extLst>
              <a:ext uri="{FF2B5EF4-FFF2-40B4-BE49-F238E27FC236}">
                <a16:creationId xmlns:a16="http://schemas.microsoft.com/office/drawing/2014/main" id="{DB98729E-B984-4E24-B650-DA670F42237C}"/>
              </a:ext>
            </a:extLst>
          </p:cNvPr>
          <p:cNvSpPr>
            <a:spLocks noGrp="1"/>
          </p:cNvSpPr>
          <p:nvPr>
            <p:ph type="ftr" sz="quarter" idx="11"/>
          </p:nvPr>
        </p:nvSpPr>
        <p:spPr>
          <a:xfrm>
            <a:off x="3028950" y="6495138"/>
            <a:ext cx="3086100" cy="365125"/>
          </a:xfrm>
        </p:spPr>
        <p:txBody>
          <a:bodyPr/>
          <a:lstStyle/>
          <a:p>
            <a:r>
              <a:rPr lang="en-US" i="1" dirty="0"/>
              <a:t>Florida DEP</a:t>
            </a:r>
          </a:p>
        </p:txBody>
      </p:sp>
      <p:sp>
        <p:nvSpPr>
          <p:cNvPr id="3" name="Content Placeholder 2"/>
          <p:cNvSpPr>
            <a:spLocks noGrp="1"/>
          </p:cNvSpPr>
          <p:nvPr>
            <p:ph idx="1"/>
          </p:nvPr>
        </p:nvSpPr>
        <p:spPr>
          <a:xfrm>
            <a:off x="628650" y="2109403"/>
            <a:ext cx="7886700" cy="2911913"/>
          </a:xfrm>
        </p:spPr>
        <p:txBody>
          <a:bodyPr>
            <a:normAutofit fontScale="92500" lnSpcReduction="10000"/>
          </a:bodyPr>
          <a:lstStyle/>
          <a:p>
            <a:pPr>
              <a:lnSpc>
                <a:spcPct val="100000"/>
              </a:lnSpc>
              <a:spcAft>
                <a:spcPts val="1200"/>
              </a:spcAft>
            </a:pPr>
            <a:r>
              <a:rPr lang="en-US" sz="2400" dirty="0">
                <a:latin typeface="Arial" panose="020B0604020202020204" pitchFamily="34" charset="0"/>
                <a:cs typeface="Arial" panose="020B0604020202020204" pitchFamily="34" charset="0"/>
              </a:rPr>
              <a:t>If a closure integrity evaluation is required but not conducted, then closure sampling is required.</a:t>
            </a:r>
          </a:p>
          <a:p>
            <a:pPr>
              <a:lnSpc>
                <a:spcPct val="100000"/>
              </a:lnSpc>
              <a:spcAft>
                <a:spcPts val="1200"/>
              </a:spcAft>
            </a:pPr>
            <a:r>
              <a:rPr lang="en-US" sz="2400" dirty="0">
                <a:latin typeface="Arial" panose="020B0604020202020204" pitchFamily="34" charset="0"/>
                <a:cs typeface="Arial" panose="020B0604020202020204" pitchFamily="34" charset="0"/>
              </a:rPr>
              <a:t>In cases where closure sampling is required, a closure report will be due to the county within 60 days.</a:t>
            </a:r>
          </a:p>
          <a:p>
            <a:pPr>
              <a:lnSpc>
                <a:spcPct val="100000"/>
              </a:lnSpc>
              <a:spcAft>
                <a:spcPts val="1200"/>
              </a:spcAft>
            </a:pPr>
            <a:r>
              <a:rPr lang="en-US" sz="2400" dirty="0">
                <a:latin typeface="Arial" panose="020B0604020202020204" pitchFamily="34" charset="0"/>
                <a:cs typeface="Arial" panose="020B0604020202020204" pitchFamily="34" charset="0"/>
              </a:rPr>
              <a:t>In cases where closure sampling is not required, a Limited Closure Report will be due in 60 days using Form 62-762.901(8).  </a:t>
            </a:r>
          </a:p>
        </p:txBody>
      </p:sp>
      <p:sp>
        <p:nvSpPr>
          <p:cNvPr id="2" name="Title 1"/>
          <p:cNvSpPr>
            <a:spLocks noGrp="1"/>
          </p:cNvSpPr>
          <p:nvPr>
            <p:ph type="title"/>
          </p:nvPr>
        </p:nvSpPr>
        <p:spPr>
          <a:xfrm>
            <a:off x="906162" y="0"/>
            <a:ext cx="7609188" cy="972065"/>
          </a:xfrm>
        </p:spPr>
        <p:txBody>
          <a:bodyPr>
            <a:normAutofit/>
          </a:bodyPr>
          <a:lstStyle/>
          <a:p>
            <a:r>
              <a:rPr lang="en-US" sz="3200" dirty="0"/>
              <a:t>Closure Requirements</a:t>
            </a:r>
          </a:p>
        </p:txBody>
      </p:sp>
    </p:spTree>
    <p:extLst>
      <p:ext uri="{BB962C8B-B14F-4D97-AF65-F5344CB8AC3E}">
        <p14:creationId xmlns:p14="http://schemas.microsoft.com/office/powerpoint/2010/main" val="279589642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7BC0C64-94FA-44B3-9573-88BE3BEAC041}" type="slidenum">
              <a:rPr lang="en-US" smtClean="0"/>
              <a:t>3</a:t>
            </a:fld>
            <a:endParaRPr lang="en-US" dirty="0"/>
          </a:p>
        </p:txBody>
      </p:sp>
      <p:sp>
        <p:nvSpPr>
          <p:cNvPr id="9" name="Footer Placeholder 4">
            <a:extLst>
              <a:ext uri="{FF2B5EF4-FFF2-40B4-BE49-F238E27FC236}">
                <a16:creationId xmlns:a16="http://schemas.microsoft.com/office/drawing/2014/main" id="{8493B19F-E381-4266-90D4-1B1CAEEBD61C}"/>
              </a:ext>
            </a:extLst>
          </p:cNvPr>
          <p:cNvSpPr>
            <a:spLocks noGrp="1"/>
          </p:cNvSpPr>
          <p:nvPr>
            <p:ph type="ftr" sz="quarter" idx="11"/>
          </p:nvPr>
        </p:nvSpPr>
        <p:spPr>
          <a:xfrm>
            <a:off x="3028950" y="6495138"/>
            <a:ext cx="3086100" cy="365125"/>
          </a:xfrm>
        </p:spPr>
        <p:txBody>
          <a:bodyPr/>
          <a:lstStyle/>
          <a:p>
            <a:r>
              <a:rPr lang="en-US" i="1" dirty="0"/>
              <a:t>Florida DEP</a:t>
            </a:r>
          </a:p>
        </p:txBody>
      </p:sp>
      <p:pic>
        <p:nvPicPr>
          <p:cNvPr id="7" name="Content Placeholder 6" descr="Hat and glove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1329" y="3241576"/>
            <a:ext cx="2647868" cy="2812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628650" y="1243132"/>
            <a:ext cx="7979322"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facility shall provide a representative to access storage tank system components for inspection purposes and to demonstrate operational functionality of electronic equipment.</a:t>
            </a:r>
          </a:p>
        </p:txBody>
      </p:sp>
      <p:sp>
        <p:nvSpPr>
          <p:cNvPr id="2" name="Title 1"/>
          <p:cNvSpPr>
            <a:spLocks noGrp="1"/>
          </p:cNvSpPr>
          <p:nvPr>
            <p:ph type="title"/>
          </p:nvPr>
        </p:nvSpPr>
        <p:spPr>
          <a:xfrm>
            <a:off x="906236" y="-142383"/>
            <a:ext cx="7609114" cy="1325563"/>
          </a:xfrm>
        </p:spPr>
        <p:txBody>
          <a:bodyPr/>
          <a:lstStyle/>
          <a:p>
            <a:r>
              <a:rPr lang="en-US" dirty="0"/>
              <a:t>Intent </a:t>
            </a:r>
          </a:p>
        </p:txBody>
      </p:sp>
    </p:spTree>
    <p:extLst>
      <p:ext uri="{BB962C8B-B14F-4D97-AF65-F5344CB8AC3E}">
        <p14:creationId xmlns:p14="http://schemas.microsoft.com/office/powerpoint/2010/main" val="16415276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162" y="1"/>
            <a:ext cx="7609188" cy="1029730"/>
          </a:xfrm>
        </p:spPr>
        <p:txBody>
          <a:bodyPr>
            <a:normAutofit/>
          </a:bodyPr>
          <a:lstStyle/>
          <a:p>
            <a:r>
              <a:rPr lang="en-US" sz="3200" dirty="0"/>
              <a:t>Storage Tank System Equipment</a:t>
            </a:r>
          </a:p>
        </p:txBody>
      </p:sp>
      <p:sp>
        <p:nvSpPr>
          <p:cNvPr id="3" name="Content Placeholder 2"/>
          <p:cNvSpPr>
            <a:spLocks noGrp="1"/>
          </p:cNvSpPr>
          <p:nvPr>
            <p:ph idx="1"/>
          </p:nvPr>
        </p:nvSpPr>
        <p:spPr/>
        <p:txBody>
          <a:bodyPr/>
          <a:lstStyle/>
          <a:p>
            <a:pPr marL="0" indent="0">
              <a:spcAft>
                <a:spcPts val="600"/>
              </a:spcAft>
              <a:buNone/>
            </a:pPr>
            <a:r>
              <a:rPr lang="en-US" sz="2200" dirty="0">
                <a:latin typeface="Arial" panose="020B0604020202020204" pitchFamily="34" charset="0"/>
                <a:cs typeface="Arial" panose="020B0604020202020204" pitchFamily="34" charset="0"/>
              </a:rPr>
              <a:t>Your storage tank system equipment and release detection systems must be registered with the department by the manufacturers and vendors of the equipment and have an EQ number prior to being installed in Florida.</a:t>
            </a:r>
          </a:p>
          <a:p>
            <a:pPr lvl="1">
              <a:lnSpc>
                <a:spcPct val="100000"/>
              </a:lnSpc>
              <a:spcBef>
                <a:spcPts val="1200"/>
              </a:spcBef>
              <a:spcAft>
                <a:spcPts val="1200"/>
              </a:spcAft>
            </a:pPr>
            <a:r>
              <a:rPr lang="en-US" sz="2000" dirty="0">
                <a:latin typeface="Arial" panose="020B0604020202020204" pitchFamily="34" charset="0"/>
                <a:cs typeface="Arial" panose="020B0604020202020204" pitchFamily="34" charset="0"/>
                <a:hlinkClick r:id="rId2"/>
              </a:rPr>
              <a:t>Storage Tank System Equipment Registration</a:t>
            </a:r>
            <a:endParaRPr lang="en-US" sz="2000" dirty="0">
              <a:latin typeface="Arial" panose="020B0604020202020204" pitchFamily="34" charset="0"/>
              <a:cs typeface="Arial" panose="020B0604020202020204" pitchFamily="34" charset="0"/>
            </a:endParaRPr>
          </a:p>
          <a:p>
            <a:pPr lvl="1">
              <a:lnSpc>
                <a:spcPct val="100000"/>
              </a:lnSpc>
              <a:spcBef>
                <a:spcPts val="1200"/>
              </a:spcBef>
              <a:spcAft>
                <a:spcPts val="1200"/>
              </a:spcAft>
            </a:pPr>
            <a:r>
              <a:rPr lang="en-US" sz="2000" dirty="0">
                <a:latin typeface="Arial" panose="020B0604020202020204" pitchFamily="34" charset="0"/>
                <a:cs typeface="Arial" panose="020B0604020202020204" pitchFamily="34" charset="0"/>
                <a:hlinkClick r:id="rId3"/>
              </a:rPr>
              <a:t>Storage Tank System Equipment Registration List</a:t>
            </a:r>
            <a:endParaRPr lang="en-US" sz="2000"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77BC0C64-94FA-44B3-9573-88BE3BEAC041}" type="slidenum">
              <a:rPr lang="en-US" smtClean="0"/>
              <a:t>30</a:t>
            </a:fld>
            <a:endParaRPr lang="en-US" dirty="0"/>
          </a:p>
        </p:txBody>
      </p:sp>
      <p:sp>
        <p:nvSpPr>
          <p:cNvPr id="7" name="Footer Placeholder 4">
            <a:extLst>
              <a:ext uri="{FF2B5EF4-FFF2-40B4-BE49-F238E27FC236}">
                <a16:creationId xmlns:a16="http://schemas.microsoft.com/office/drawing/2014/main" id="{CA2E0723-7B16-481A-92F6-21A556E0BA26}"/>
              </a:ext>
            </a:extLst>
          </p:cNvPr>
          <p:cNvSpPr>
            <a:spLocks noGrp="1"/>
          </p:cNvSpPr>
          <p:nvPr>
            <p:ph type="ftr" sz="quarter" idx="11"/>
          </p:nvPr>
        </p:nvSpPr>
        <p:spPr>
          <a:xfrm>
            <a:off x="3028950" y="6495138"/>
            <a:ext cx="3086100" cy="365125"/>
          </a:xfrm>
        </p:spPr>
        <p:txBody>
          <a:bodyPr/>
          <a:lstStyle/>
          <a:p>
            <a:r>
              <a:rPr lang="en-US" i="1" dirty="0"/>
              <a:t>Florida DEP</a:t>
            </a:r>
          </a:p>
        </p:txBody>
      </p:sp>
    </p:spTree>
    <p:extLst>
      <p:ext uri="{BB962C8B-B14F-4D97-AF65-F5344CB8AC3E}">
        <p14:creationId xmlns:p14="http://schemas.microsoft.com/office/powerpoint/2010/main" val="1209990393"/>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38" y="78828"/>
            <a:ext cx="7609114" cy="1107640"/>
          </a:xfrm>
        </p:spPr>
        <p:txBody>
          <a:bodyPr>
            <a:normAutofit/>
          </a:bodyPr>
          <a:lstStyle/>
          <a:p>
            <a:r>
              <a:rPr lang="en-US" sz="3200" dirty="0"/>
              <a:t>Website Links</a:t>
            </a:r>
          </a:p>
        </p:txBody>
      </p:sp>
      <p:sp>
        <p:nvSpPr>
          <p:cNvPr id="6" name="Slide Number Placeholder 5"/>
          <p:cNvSpPr>
            <a:spLocks noGrp="1"/>
          </p:cNvSpPr>
          <p:nvPr>
            <p:ph type="sldNum" sz="quarter" idx="12"/>
          </p:nvPr>
        </p:nvSpPr>
        <p:spPr/>
        <p:txBody>
          <a:bodyPr/>
          <a:lstStyle/>
          <a:p>
            <a:fld id="{77BC0C64-94FA-44B3-9573-88BE3BEAC041}" type="slidenum">
              <a:rPr lang="en-US" smtClean="0"/>
              <a:t>31</a:t>
            </a:fld>
            <a:endParaRPr lang="en-US" dirty="0"/>
          </a:p>
        </p:txBody>
      </p:sp>
      <p:sp>
        <p:nvSpPr>
          <p:cNvPr id="8" name="Content Placeholder 7">
            <a:extLst>
              <a:ext uri="{FF2B5EF4-FFF2-40B4-BE49-F238E27FC236}">
                <a16:creationId xmlns:a16="http://schemas.microsoft.com/office/drawing/2014/main" id="{787596CB-7978-4095-82B5-0849799DE8E1}"/>
              </a:ext>
            </a:extLst>
          </p:cNvPr>
          <p:cNvSpPr>
            <a:spLocks noGrp="1"/>
          </p:cNvSpPr>
          <p:nvPr>
            <p:ph idx="1"/>
          </p:nvPr>
        </p:nvSpPr>
        <p:spPr/>
        <p:txBody>
          <a:bodyPr>
            <a:normAutofit fontScale="92500" lnSpcReduction="10000"/>
          </a:bodyPr>
          <a:lstStyle/>
          <a:p>
            <a:pPr marL="0" lvl="0" indent="0">
              <a:lnSpc>
                <a:spcPct val="200000"/>
              </a:lnSpc>
              <a:buNone/>
            </a:pPr>
            <a:r>
              <a:rPr lang="en-US" sz="1800" dirty="0">
                <a:solidFill>
                  <a:prstClr val="black"/>
                </a:solidFill>
                <a:latin typeface="Arial" panose="020B0604020202020204" pitchFamily="34" charset="0"/>
                <a:cs typeface="Arial" panose="020B0604020202020204" pitchFamily="34" charset="0"/>
              </a:rPr>
              <a:t>FOR ADDITIONAL INFORMATION SEE THE FOLLOWING WEBSITES:</a:t>
            </a:r>
          </a:p>
          <a:p>
            <a:pPr lvl="0">
              <a:lnSpc>
                <a:spcPct val="200000"/>
              </a:lnSpc>
            </a:pPr>
            <a:r>
              <a:rPr lang="en-US" sz="1800" dirty="0">
                <a:solidFill>
                  <a:prstClr val="black"/>
                </a:solidFill>
                <a:latin typeface="Arial" panose="020B0604020202020204" pitchFamily="34" charset="0"/>
                <a:cs typeface="Arial" panose="020B0604020202020204" pitchFamily="34" charset="0"/>
                <a:hlinkClick r:id="rId2"/>
              </a:rPr>
              <a:t>Storage Tank Compliance</a:t>
            </a:r>
            <a:endParaRPr lang="en-US" sz="1800" dirty="0">
              <a:solidFill>
                <a:prstClr val="black"/>
              </a:solidFill>
              <a:latin typeface="Arial" panose="020B0604020202020204" pitchFamily="34" charset="0"/>
              <a:cs typeface="Arial" panose="020B0604020202020204" pitchFamily="34" charset="0"/>
            </a:endParaRPr>
          </a:p>
          <a:p>
            <a:pPr lvl="0">
              <a:lnSpc>
                <a:spcPct val="200000"/>
              </a:lnSpc>
            </a:pPr>
            <a:r>
              <a:rPr lang="en-US" sz="1800" u="sng" dirty="0">
                <a:solidFill>
                  <a:prstClr val="black"/>
                </a:solidFill>
                <a:latin typeface="Arial" panose="020B0604020202020204" pitchFamily="34" charset="0"/>
                <a:cs typeface="Arial" panose="020B0604020202020204" pitchFamily="34" charset="0"/>
                <a:hlinkClick r:id="rId3"/>
              </a:rPr>
              <a:t>Storage Tank System Rules, Forms and Reference Guidelines</a:t>
            </a:r>
            <a:endParaRPr lang="en-US" sz="1800" dirty="0">
              <a:solidFill>
                <a:prstClr val="black"/>
              </a:solidFill>
              <a:latin typeface="Arial" panose="020B0604020202020204" pitchFamily="34" charset="0"/>
              <a:cs typeface="Arial" panose="020B0604020202020204" pitchFamily="34" charset="0"/>
            </a:endParaRPr>
          </a:p>
          <a:p>
            <a:pPr lvl="0">
              <a:lnSpc>
                <a:spcPct val="200000"/>
              </a:lnSpc>
            </a:pPr>
            <a:r>
              <a:rPr lang="en-US" sz="1800" u="sng" dirty="0">
                <a:solidFill>
                  <a:prstClr val="black"/>
                </a:solidFill>
                <a:latin typeface="Arial" panose="020B0604020202020204" pitchFamily="34" charset="0"/>
                <a:cs typeface="Arial" panose="020B0604020202020204" pitchFamily="34" charset="0"/>
                <a:hlinkClick r:id="rId4"/>
              </a:rPr>
              <a:t>Storage Tank Systems Guidance and Information</a:t>
            </a:r>
            <a:endParaRPr lang="en-US" sz="1800" dirty="0">
              <a:solidFill>
                <a:prstClr val="black"/>
              </a:solidFill>
              <a:latin typeface="Arial" panose="020B0604020202020204" pitchFamily="34" charset="0"/>
              <a:cs typeface="Arial" panose="020B0604020202020204" pitchFamily="34" charset="0"/>
            </a:endParaRPr>
          </a:p>
          <a:p>
            <a:pPr lvl="0">
              <a:lnSpc>
                <a:spcPct val="200000"/>
              </a:lnSpc>
            </a:pPr>
            <a:r>
              <a:rPr lang="en-US" sz="1800" u="sng" dirty="0">
                <a:solidFill>
                  <a:prstClr val="black"/>
                </a:solidFill>
                <a:latin typeface="Arial" panose="020B0604020202020204" pitchFamily="34" charset="0"/>
                <a:cs typeface="Arial" panose="020B0604020202020204" pitchFamily="34" charset="0"/>
                <a:hlinkClick r:id="rId5"/>
              </a:rPr>
              <a:t>Storage Tank Facility Registration</a:t>
            </a:r>
            <a:endParaRPr lang="en-US" sz="1800" dirty="0">
              <a:solidFill>
                <a:prstClr val="black"/>
              </a:solidFill>
              <a:latin typeface="Arial" panose="020B0604020202020204" pitchFamily="34" charset="0"/>
              <a:cs typeface="Arial" panose="020B0604020202020204" pitchFamily="34" charset="0"/>
            </a:endParaRPr>
          </a:p>
          <a:p>
            <a:pPr lvl="0">
              <a:lnSpc>
                <a:spcPct val="200000"/>
              </a:lnSpc>
            </a:pPr>
            <a:r>
              <a:rPr lang="en-US" sz="1800" u="sng" dirty="0">
                <a:solidFill>
                  <a:prstClr val="black"/>
                </a:solidFill>
                <a:latin typeface="Arial" panose="020B0604020202020204" pitchFamily="34" charset="0"/>
                <a:cs typeface="Arial" panose="020B0604020202020204" pitchFamily="34" charset="0"/>
                <a:hlinkClick r:id="rId6"/>
              </a:rPr>
              <a:t>Financial Responsibility</a:t>
            </a:r>
            <a:endParaRPr lang="en-US" sz="1800" u="sng" dirty="0">
              <a:solidFill>
                <a:prstClr val="black"/>
              </a:solidFill>
              <a:latin typeface="Arial" panose="020B0604020202020204" pitchFamily="34" charset="0"/>
              <a:cs typeface="Arial" panose="020B0604020202020204" pitchFamily="34" charset="0"/>
            </a:endParaRPr>
          </a:p>
          <a:p>
            <a:pPr lvl="0">
              <a:lnSpc>
                <a:spcPct val="200000"/>
              </a:lnSpc>
            </a:pPr>
            <a:r>
              <a:rPr lang="en-US" sz="1800" u="sng" dirty="0">
                <a:solidFill>
                  <a:prstClr val="black"/>
                </a:solidFill>
                <a:latin typeface="Arial" panose="020B0604020202020204" pitchFamily="34" charset="0"/>
                <a:cs typeface="Arial" panose="020B0604020202020204" pitchFamily="34" charset="0"/>
                <a:hlinkClick r:id="rId7"/>
              </a:rPr>
              <a:t>Storage Tank Contacts</a:t>
            </a:r>
            <a:endParaRPr lang="en-US" sz="1800" dirty="0">
              <a:solidFill>
                <a:prstClr val="black"/>
              </a:solidFill>
              <a:latin typeface="Arial" panose="020B0604020202020204" pitchFamily="34" charset="0"/>
              <a:cs typeface="Arial" panose="020B0604020202020204" pitchFamily="34" charset="0"/>
            </a:endParaRPr>
          </a:p>
          <a:p>
            <a:pPr marL="0" indent="0">
              <a:buNone/>
            </a:pPr>
            <a:endParaRPr lang="en-US" dirty="0"/>
          </a:p>
        </p:txBody>
      </p:sp>
      <p:sp>
        <p:nvSpPr>
          <p:cNvPr id="9" name="Footer Placeholder 4">
            <a:extLst>
              <a:ext uri="{FF2B5EF4-FFF2-40B4-BE49-F238E27FC236}">
                <a16:creationId xmlns:a16="http://schemas.microsoft.com/office/drawing/2014/main" id="{A319B42B-7EB2-4C24-B6CA-C0D6B9149DF0}"/>
              </a:ext>
            </a:extLst>
          </p:cNvPr>
          <p:cNvSpPr>
            <a:spLocks noGrp="1"/>
          </p:cNvSpPr>
          <p:nvPr>
            <p:ph type="ftr" sz="quarter" idx="11"/>
          </p:nvPr>
        </p:nvSpPr>
        <p:spPr>
          <a:xfrm>
            <a:off x="3028950" y="6495138"/>
            <a:ext cx="3086100" cy="365125"/>
          </a:xfrm>
        </p:spPr>
        <p:txBody>
          <a:bodyPr/>
          <a:lstStyle/>
          <a:p>
            <a:r>
              <a:rPr lang="en-US" i="1" dirty="0"/>
              <a:t>Florida DEP</a:t>
            </a:r>
          </a:p>
        </p:txBody>
      </p:sp>
    </p:spTree>
    <p:extLst>
      <p:ext uri="{BB962C8B-B14F-4D97-AF65-F5344CB8AC3E}">
        <p14:creationId xmlns:p14="http://schemas.microsoft.com/office/powerpoint/2010/main" val="43416835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2789-D757-4F0D-BF4A-A576ACDD9F29}"/>
              </a:ext>
            </a:extLst>
          </p:cNvPr>
          <p:cNvSpPr>
            <a:spLocks noGrp="1"/>
          </p:cNvSpPr>
          <p:nvPr>
            <p:ph type="title"/>
          </p:nvPr>
        </p:nvSpPr>
        <p:spPr/>
        <p:txBody>
          <a:bodyPr>
            <a:normAutofit/>
          </a:bodyPr>
          <a:lstStyle/>
          <a:p>
            <a:r>
              <a:rPr lang="en-US" sz="3200" dirty="0"/>
              <a:t>Storage Tank Contacts</a:t>
            </a:r>
          </a:p>
        </p:txBody>
      </p:sp>
      <p:sp>
        <p:nvSpPr>
          <p:cNvPr id="3" name="Content Placeholder 2">
            <a:extLst>
              <a:ext uri="{FF2B5EF4-FFF2-40B4-BE49-F238E27FC236}">
                <a16:creationId xmlns:a16="http://schemas.microsoft.com/office/drawing/2014/main" id="{6EBCB90B-073E-495A-893D-CA535F591119}"/>
              </a:ext>
            </a:extLst>
          </p:cNvPr>
          <p:cNvSpPr>
            <a:spLocks noGrp="1"/>
          </p:cNvSpPr>
          <p:nvPr>
            <p:ph idx="1"/>
          </p:nvPr>
        </p:nvSpPr>
        <p:spPr/>
        <p:txBody>
          <a:bodyPr>
            <a:normAutofit lnSpcReduction="10000"/>
          </a:bodyPr>
          <a:lstStyle/>
          <a:p>
            <a:pPr lvl="0"/>
            <a:r>
              <a:rPr lang="en-US" sz="2600" dirty="0">
                <a:solidFill>
                  <a:prstClr val="black"/>
                </a:solidFill>
              </a:rPr>
              <a:t>Storage Tank Facility Registration – Main: 850-245-8839</a:t>
            </a:r>
          </a:p>
          <a:p>
            <a:pPr lvl="1"/>
            <a:r>
              <a:rPr lang="en-US" sz="1800" dirty="0">
                <a:solidFill>
                  <a:prstClr val="black"/>
                </a:solidFill>
                <a:hlinkClick r:id="rId2"/>
              </a:rPr>
              <a:t>Karen.S.Moore@floridadep.gov</a:t>
            </a:r>
            <a:r>
              <a:rPr lang="en-US" sz="1800" dirty="0">
                <a:solidFill>
                  <a:prstClr val="black"/>
                </a:solidFill>
              </a:rPr>
              <a:t> Environmental Administrator (EA)</a:t>
            </a:r>
          </a:p>
          <a:p>
            <a:pPr lvl="1"/>
            <a:r>
              <a:rPr lang="en-US" sz="1800" dirty="0">
                <a:solidFill>
                  <a:prstClr val="black"/>
                </a:solidFill>
                <a:hlinkClick r:id="rId3"/>
              </a:rPr>
              <a:t>Madhuri.Madala@floridadep.gov</a:t>
            </a:r>
            <a:r>
              <a:rPr lang="en-US" sz="1800" dirty="0">
                <a:solidFill>
                  <a:prstClr val="black"/>
                </a:solidFill>
              </a:rPr>
              <a:t> </a:t>
            </a:r>
          </a:p>
          <a:p>
            <a:pPr lvl="1"/>
            <a:r>
              <a:rPr lang="en-US" sz="1800" dirty="0">
                <a:solidFill>
                  <a:prstClr val="black"/>
                </a:solidFill>
                <a:hlinkClick r:id="rId4"/>
              </a:rPr>
              <a:t>Ernest.L.Stephens@floridadep.gov</a:t>
            </a:r>
            <a:r>
              <a:rPr lang="en-US" sz="1800" dirty="0">
                <a:solidFill>
                  <a:prstClr val="black"/>
                </a:solidFill>
              </a:rPr>
              <a:t> </a:t>
            </a:r>
          </a:p>
          <a:p>
            <a:pPr lvl="1"/>
            <a:r>
              <a:rPr lang="en-US" sz="1800" dirty="0">
                <a:solidFill>
                  <a:prstClr val="black"/>
                </a:solidFill>
                <a:hlinkClick r:id="rId5"/>
              </a:rPr>
              <a:t>Derbra.Owete@floridadep.gov</a:t>
            </a:r>
            <a:r>
              <a:rPr lang="en-US" sz="1800" dirty="0">
                <a:solidFill>
                  <a:prstClr val="black"/>
                </a:solidFill>
              </a:rPr>
              <a:t> </a:t>
            </a:r>
          </a:p>
          <a:p>
            <a:pPr lvl="0"/>
            <a:r>
              <a:rPr lang="en-US" sz="2600" dirty="0">
                <a:solidFill>
                  <a:prstClr val="black"/>
                </a:solidFill>
              </a:rPr>
              <a:t>Storage Tank Financial Responsibility</a:t>
            </a:r>
          </a:p>
          <a:p>
            <a:pPr lvl="1"/>
            <a:r>
              <a:rPr lang="en-US" sz="1800" dirty="0">
                <a:solidFill>
                  <a:prstClr val="black"/>
                </a:solidFill>
                <a:hlinkClick r:id="rId6"/>
              </a:rPr>
              <a:t>Tor.Bejnar@floridadep.gov</a:t>
            </a:r>
            <a:r>
              <a:rPr lang="en-US" sz="1800" dirty="0">
                <a:solidFill>
                  <a:prstClr val="black"/>
                </a:solidFill>
              </a:rPr>
              <a:t>  		850-245-8743</a:t>
            </a:r>
          </a:p>
          <a:p>
            <a:pPr lvl="1"/>
            <a:r>
              <a:rPr lang="en-US" sz="1800" dirty="0">
                <a:solidFill>
                  <a:prstClr val="black"/>
                </a:solidFill>
                <a:hlinkClick r:id="rId7"/>
              </a:rPr>
              <a:t>Susan.F.Eldredge@floridadep.gov</a:t>
            </a:r>
            <a:r>
              <a:rPr lang="en-US" sz="1800" dirty="0">
                <a:solidFill>
                  <a:prstClr val="black"/>
                </a:solidFill>
              </a:rPr>
              <a:t> 	850-245-8740</a:t>
            </a:r>
          </a:p>
          <a:p>
            <a:pPr lvl="1"/>
            <a:r>
              <a:rPr lang="en-US" sz="1800" dirty="0">
                <a:solidFill>
                  <a:prstClr val="black"/>
                </a:solidFill>
                <a:hlinkClick r:id="rId8"/>
              </a:rPr>
              <a:t>Edgar.Echevarria@floridadep.gov</a:t>
            </a:r>
            <a:r>
              <a:rPr lang="en-US" sz="1800" dirty="0">
                <a:solidFill>
                  <a:prstClr val="black"/>
                </a:solidFill>
              </a:rPr>
              <a:t> 	850-245-8793</a:t>
            </a:r>
          </a:p>
          <a:p>
            <a:pPr lvl="0"/>
            <a:r>
              <a:rPr lang="en-US" sz="2600" dirty="0">
                <a:solidFill>
                  <a:prstClr val="black"/>
                </a:solidFill>
              </a:rPr>
              <a:t>Storage Tank Compliance</a:t>
            </a:r>
          </a:p>
          <a:p>
            <a:pPr lvl="1"/>
            <a:r>
              <a:rPr lang="en-US" sz="1800" dirty="0">
                <a:solidFill>
                  <a:prstClr val="black"/>
                </a:solidFill>
                <a:hlinkClick r:id="rId9"/>
              </a:rPr>
              <a:t>Bill.Burns@floridadep.gov</a:t>
            </a:r>
            <a:r>
              <a:rPr lang="en-US" sz="1800" dirty="0">
                <a:solidFill>
                  <a:prstClr val="black"/>
                </a:solidFill>
              </a:rPr>
              <a:t> (EA) 		850-245-8842</a:t>
            </a:r>
          </a:p>
          <a:p>
            <a:pPr lvl="1"/>
            <a:r>
              <a:rPr lang="en-US" sz="1800" dirty="0">
                <a:solidFill>
                  <a:prstClr val="black"/>
                </a:solidFill>
                <a:hlinkClick r:id="rId10"/>
              </a:rPr>
              <a:t>Kimberley.Curran@floridadep.gov</a:t>
            </a:r>
            <a:r>
              <a:rPr lang="en-US" sz="1800" dirty="0">
                <a:solidFill>
                  <a:prstClr val="black"/>
                </a:solidFill>
              </a:rPr>
              <a:t> 	850-245-8849</a:t>
            </a:r>
          </a:p>
          <a:p>
            <a:pPr lvl="1"/>
            <a:r>
              <a:rPr lang="en-US" sz="1800" dirty="0">
                <a:solidFill>
                  <a:prstClr val="black"/>
                </a:solidFill>
                <a:hlinkClick r:id="rId11"/>
              </a:rPr>
              <a:t>Roberta.Dusky@floridadep.gov</a:t>
            </a:r>
            <a:r>
              <a:rPr lang="en-US" sz="1800" dirty="0">
                <a:solidFill>
                  <a:prstClr val="black"/>
                </a:solidFill>
              </a:rPr>
              <a:t> 		850-245-8799</a:t>
            </a:r>
            <a:endParaRPr lang="en-US" dirty="0"/>
          </a:p>
        </p:txBody>
      </p:sp>
      <p:sp>
        <p:nvSpPr>
          <p:cNvPr id="5" name="Footer Placeholder 4">
            <a:extLst>
              <a:ext uri="{FF2B5EF4-FFF2-40B4-BE49-F238E27FC236}">
                <a16:creationId xmlns:a16="http://schemas.microsoft.com/office/drawing/2014/main" id="{A3A09032-56D6-4FCB-B887-60BD4186468D}"/>
              </a:ext>
            </a:extLst>
          </p:cNvPr>
          <p:cNvSpPr>
            <a:spLocks noGrp="1"/>
          </p:cNvSpPr>
          <p:nvPr>
            <p:ph type="ftr" sz="quarter" idx="11"/>
          </p:nvPr>
        </p:nvSpPr>
        <p:spPr/>
        <p:txBody>
          <a:bodyPr/>
          <a:lstStyle/>
          <a:p>
            <a:r>
              <a:rPr lang="en-US" i="1" dirty="0"/>
              <a:t>Florida DEP</a:t>
            </a:r>
          </a:p>
        </p:txBody>
      </p:sp>
      <p:sp>
        <p:nvSpPr>
          <p:cNvPr id="6" name="Slide Number Placeholder 5">
            <a:extLst>
              <a:ext uri="{FF2B5EF4-FFF2-40B4-BE49-F238E27FC236}">
                <a16:creationId xmlns:a16="http://schemas.microsoft.com/office/drawing/2014/main" id="{69456BEA-5EA0-45C9-AF90-E27721073EA7}"/>
              </a:ext>
            </a:extLst>
          </p:cNvPr>
          <p:cNvSpPr>
            <a:spLocks noGrp="1"/>
          </p:cNvSpPr>
          <p:nvPr>
            <p:ph type="sldNum" sz="quarter" idx="12"/>
          </p:nvPr>
        </p:nvSpPr>
        <p:spPr/>
        <p:txBody>
          <a:bodyPr/>
          <a:lstStyle/>
          <a:p>
            <a:fld id="{77BC0C64-94FA-44B3-9573-88BE3BEAC041}" type="slidenum">
              <a:rPr lang="en-US" smtClean="0"/>
              <a:t>32</a:t>
            </a:fld>
            <a:endParaRPr lang="en-US" dirty="0"/>
          </a:p>
        </p:txBody>
      </p:sp>
    </p:spTree>
    <p:extLst>
      <p:ext uri="{BB962C8B-B14F-4D97-AF65-F5344CB8AC3E}">
        <p14:creationId xmlns:p14="http://schemas.microsoft.com/office/powerpoint/2010/main" val="332782499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7BC0C64-94FA-44B3-9573-88BE3BEAC041}" type="slidenum">
              <a:rPr lang="en-US" smtClean="0"/>
              <a:t>4</a:t>
            </a:fld>
            <a:endParaRPr lang="en-US" dirty="0"/>
          </a:p>
        </p:txBody>
      </p:sp>
      <p:sp>
        <p:nvSpPr>
          <p:cNvPr id="20" name="Footer Placeholder 4">
            <a:extLst>
              <a:ext uri="{FF2B5EF4-FFF2-40B4-BE49-F238E27FC236}">
                <a16:creationId xmlns:a16="http://schemas.microsoft.com/office/drawing/2014/main" id="{C94E4AF6-6332-4A89-8E65-205381771113}"/>
              </a:ext>
            </a:extLst>
          </p:cNvPr>
          <p:cNvSpPr>
            <a:spLocks noGrp="1"/>
          </p:cNvSpPr>
          <p:nvPr>
            <p:ph type="ftr" sz="quarter" idx="11"/>
          </p:nvPr>
        </p:nvSpPr>
        <p:spPr>
          <a:xfrm>
            <a:off x="3028950" y="6495138"/>
            <a:ext cx="3086100" cy="365125"/>
          </a:xfrm>
        </p:spPr>
        <p:txBody>
          <a:bodyPr/>
          <a:lstStyle/>
          <a:p>
            <a:r>
              <a:rPr lang="en-US" i="1" dirty="0"/>
              <a:t>Florida DEP</a:t>
            </a:r>
          </a:p>
        </p:txBody>
      </p:sp>
      <p:sp>
        <p:nvSpPr>
          <p:cNvPr id="19" name="Content Placeholder 2">
            <a:extLst>
              <a:ext uri="{FF2B5EF4-FFF2-40B4-BE49-F238E27FC236}">
                <a16:creationId xmlns:a16="http://schemas.microsoft.com/office/drawing/2014/main" id="{91274E51-FD87-4CA4-8C59-2A92271FD5F6}"/>
              </a:ext>
            </a:extLst>
          </p:cNvPr>
          <p:cNvSpPr txBox="1">
            <a:spLocks/>
          </p:cNvSpPr>
          <p:nvPr/>
        </p:nvSpPr>
        <p:spPr>
          <a:xfrm>
            <a:off x="930164" y="1797270"/>
            <a:ext cx="7328039" cy="3949262"/>
          </a:xfrm>
          <a:prstGeom prst="rect">
            <a:avLst/>
          </a:prstGeom>
        </p:spPr>
        <p:txBody>
          <a:bodyPr vert="horz" lIns="91440" tIns="45720" rIns="91440" bIns="45720" rtlCol="0" anchor="b">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3100" dirty="0">
                <a:latin typeface="Arial" panose="020B0604020202020204" pitchFamily="34" charset="0"/>
                <a:cs typeface="Arial" panose="020B0604020202020204" pitchFamily="34" charset="0"/>
              </a:rPr>
              <a:t>Notification Requirements for Installations</a:t>
            </a:r>
          </a:p>
          <a:p>
            <a:pPr algn="ctr"/>
            <a:endParaRPr lang="en-US" dirty="0">
              <a:latin typeface="Arial" panose="020B0604020202020204" pitchFamily="34" charset="0"/>
              <a:cs typeface="Arial" panose="020B0604020202020204" pitchFamily="34" charset="0"/>
            </a:endParaRPr>
          </a:p>
          <a:p>
            <a:pPr marL="342900" indent="-342900">
              <a:lnSpc>
                <a:spcPct val="110000"/>
              </a:lnSpc>
              <a:spcAft>
                <a:spcPts val="1200"/>
              </a:spcAft>
              <a:buFont typeface="Arial" panose="020B0604020202020204" pitchFamily="34" charset="0"/>
              <a:buChar char="•"/>
            </a:pPr>
            <a:r>
              <a:rPr lang="en-US" b="0" dirty="0">
                <a:latin typeface="Arial" panose="020B0604020202020204" pitchFamily="34" charset="0"/>
                <a:cs typeface="Arial" panose="020B0604020202020204" pitchFamily="34" charset="0"/>
              </a:rPr>
              <a:t>Notify county </a:t>
            </a:r>
            <a:r>
              <a:rPr lang="en-US" dirty="0">
                <a:latin typeface="Arial" panose="020B0604020202020204" pitchFamily="34" charset="0"/>
                <a:cs typeface="Arial" panose="020B0604020202020204" pitchFamily="34" charset="0"/>
              </a:rPr>
              <a:t>30-45 days prior </a:t>
            </a:r>
            <a:r>
              <a:rPr lang="en-US" b="0" dirty="0">
                <a:latin typeface="Arial" panose="020B0604020202020204" pitchFamily="34" charset="0"/>
                <a:cs typeface="Arial" panose="020B0604020202020204" pitchFamily="34" charset="0"/>
              </a:rPr>
              <a:t>to install (written).</a:t>
            </a:r>
          </a:p>
          <a:p>
            <a:pPr marL="342900" indent="-342900">
              <a:lnSpc>
                <a:spcPct val="110000"/>
              </a:lnSpc>
              <a:spcAft>
                <a:spcPts val="1200"/>
              </a:spcAft>
              <a:buFont typeface="Arial" panose="020B0604020202020204" pitchFamily="34" charset="0"/>
              <a:buChar char="•"/>
            </a:pPr>
            <a:r>
              <a:rPr lang="en-US" b="0" dirty="0">
                <a:latin typeface="Arial" panose="020B0604020202020204" pitchFamily="34" charset="0"/>
                <a:cs typeface="Arial" panose="020B0604020202020204" pitchFamily="34" charset="0"/>
              </a:rPr>
              <a:t>Confirm with county </a:t>
            </a:r>
            <a:r>
              <a:rPr lang="en-US" dirty="0">
                <a:latin typeface="Arial" panose="020B0604020202020204" pitchFamily="34" charset="0"/>
                <a:cs typeface="Arial" panose="020B0604020202020204" pitchFamily="34" charset="0"/>
              </a:rPr>
              <a:t>48-72 hours prior </a:t>
            </a:r>
            <a:r>
              <a:rPr lang="en-US" b="0" dirty="0">
                <a:latin typeface="Arial" panose="020B0604020202020204" pitchFamily="34" charset="0"/>
                <a:cs typeface="Arial" panose="020B0604020202020204" pitchFamily="34" charset="0"/>
              </a:rPr>
              <a:t>to install (written).</a:t>
            </a:r>
          </a:p>
          <a:p>
            <a:pPr marL="342900" indent="-342900">
              <a:lnSpc>
                <a:spcPct val="110000"/>
              </a:lnSpc>
              <a:spcAft>
                <a:spcPts val="1200"/>
              </a:spcAft>
              <a:buFont typeface="Arial" panose="020B0604020202020204" pitchFamily="34" charset="0"/>
              <a:buChar char="•"/>
            </a:pPr>
            <a:r>
              <a:rPr lang="en-US" b="0" dirty="0">
                <a:latin typeface="Arial" panose="020B0604020202020204" pitchFamily="34" charset="0"/>
                <a:cs typeface="Arial" panose="020B0604020202020204" pitchFamily="34" charset="0"/>
              </a:rPr>
              <a:t>For new facility – register </a:t>
            </a:r>
            <a:r>
              <a:rPr lang="en-US" dirty="0">
                <a:latin typeface="Arial" panose="020B0604020202020204" pitchFamily="34" charset="0"/>
                <a:cs typeface="Arial" panose="020B0604020202020204" pitchFamily="34" charset="0"/>
              </a:rPr>
              <a:t>30 days prior </a:t>
            </a:r>
            <a:r>
              <a:rPr lang="en-US" b="0" dirty="0">
                <a:latin typeface="Arial" panose="020B0604020202020204" pitchFamily="34" charset="0"/>
                <a:cs typeface="Arial" panose="020B0604020202020204" pitchFamily="34" charset="0"/>
              </a:rPr>
              <a:t>to install. </a:t>
            </a:r>
          </a:p>
          <a:p>
            <a:pPr marL="342900" indent="-342900">
              <a:lnSpc>
                <a:spcPct val="110000"/>
              </a:lnSpc>
              <a:spcAft>
                <a:spcPts val="1200"/>
              </a:spcAft>
              <a:buFont typeface="Arial" panose="020B0604020202020204" pitchFamily="34" charset="0"/>
              <a:buChar char="•"/>
            </a:pPr>
            <a:r>
              <a:rPr lang="en-US" b="0" dirty="0">
                <a:latin typeface="Arial" panose="020B0604020202020204" pitchFamily="34" charset="0"/>
                <a:cs typeface="Arial" panose="020B0604020202020204" pitchFamily="34" charset="0"/>
              </a:rPr>
              <a:t>For existing facility – register </a:t>
            </a:r>
            <a:r>
              <a:rPr lang="en-US" dirty="0">
                <a:latin typeface="Arial" panose="020B0604020202020204" pitchFamily="34" charset="0"/>
                <a:cs typeface="Arial" panose="020B0604020202020204" pitchFamily="34" charset="0"/>
              </a:rPr>
              <a:t>7 days prior </a:t>
            </a:r>
            <a:r>
              <a:rPr lang="en-US" b="0" dirty="0">
                <a:latin typeface="Arial" panose="020B0604020202020204" pitchFamily="34" charset="0"/>
                <a:cs typeface="Arial" panose="020B0604020202020204" pitchFamily="34" charset="0"/>
              </a:rPr>
              <a:t>to adding product.</a:t>
            </a:r>
          </a:p>
          <a:p>
            <a:endParaRPr lang="en-US" dirty="0"/>
          </a:p>
        </p:txBody>
      </p:sp>
      <p:sp>
        <p:nvSpPr>
          <p:cNvPr id="7" name="Title 6"/>
          <p:cNvSpPr>
            <a:spLocks noGrp="1"/>
          </p:cNvSpPr>
          <p:nvPr>
            <p:ph type="title"/>
          </p:nvPr>
        </p:nvSpPr>
        <p:spPr>
          <a:xfrm>
            <a:off x="863383" y="0"/>
            <a:ext cx="7659688" cy="1029379"/>
          </a:xfrm>
        </p:spPr>
        <p:txBody>
          <a:bodyPr>
            <a:normAutofit/>
          </a:bodyPr>
          <a:lstStyle/>
          <a:p>
            <a:r>
              <a:rPr lang="en-US" sz="2800" dirty="0"/>
              <a:t>Registration/Notification</a:t>
            </a:r>
            <a:br>
              <a:rPr lang="en-US" sz="2800" dirty="0"/>
            </a:br>
            <a:r>
              <a:rPr lang="en-US" sz="2800" dirty="0"/>
              <a:t>Installations</a:t>
            </a:r>
          </a:p>
        </p:txBody>
      </p:sp>
    </p:spTree>
    <p:extLst>
      <p:ext uri="{BB962C8B-B14F-4D97-AF65-F5344CB8AC3E}">
        <p14:creationId xmlns:p14="http://schemas.microsoft.com/office/powerpoint/2010/main" val="3293365328"/>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7BC0C64-94FA-44B3-9573-88BE3BEAC041}" type="slidenum">
              <a:rPr lang="en-US" smtClean="0"/>
              <a:t>5</a:t>
            </a:fld>
            <a:endParaRPr lang="en-US" dirty="0"/>
          </a:p>
        </p:txBody>
      </p:sp>
      <p:sp>
        <p:nvSpPr>
          <p:cNvPr id="19" name="Footer Placeholder 4">
            <a:extLst>
              <a:ext uri="{FF2B5EF4-FFF2-40B4-BE49-F238E27FC236}">
                <a16:creationId xmlns:a16="http://schemas.microsoft.com/office/drawing/2014/main" id="{783CF476-6058-483E-80FB-C52FB3442681}"/>
              </a:ext>
            </a:extLst>
          </p:cNvPr>
          <p:cNvSpPr>
            <a:spLocks noGrp="1"/>
          </p:cNvSpPr>
          <p:nvPr>
            <p:ph type="ftr" sz="quarter" idx="11"/>
          </p:nvPr>
        </p:nvSpPr>
        <p:spPr>
          <a:xfrm>
            <a:off x="3028950" y="6495138"/>
            <a:ext cx="3086100" cy="365125"/>
          </a:xfrm>
        </p:spPr>
        <p:txBody>
          <a:bodyPr/>
          <a:lstStyle/>
          <a:p>
            <a:r>
              <a:rPr lang="en-US" i="1" dirty="0"/>
              <a:t>Florida DEP</a:t>
            </a:r>
          </a:p>
        </p:txBody>
      </p:sp>
      <p:sp>
        <p:nvSpPr>
          <p:cNvPr id="18" name="Content Placeholder 2">
            <a:extLst>
              <a:ext uri="{FF2B5EF4-FFF2-40B4-BE49-F238E27FC236}">
                <a16:creationId xmlns:a16="http://schemas.microsoft.com/office/drawing/2014/main" id="{180FAFE7-FEDD-4619-AF12-EF6609FCF169}"/>
              </a:ext>
            </a:extLst>
          </p:cNvPr>
          <p:cNvSpPr txBox="1">
            <a:spLocks/>
          </p:cNvSpPr>
          <p:nvPr/>
        </p:nvSpPr>
        <p:spPr>
          <a:xfrm>
            <a:off x="628650" y="1403132"/>
            <a:ext cx="7886700" cy="476118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600" dirty="0">
                <a:latin typeface="Arial" panose="020B0604020202020204" pitchFamily="34" charset="0"/>
                <a:cs typeface="Arial" panose="020B0604020202020204" pitchFamily="34" charset="0"/>
              </a:rPr>
              <a:t>Notification </a:t>
            </a:r>
            <a:r>
              <a:rPr lang="en-US" dirty="0">
                <a:latin typeface="Arial" panose="020B0604020202020204" pitchFamily="34" charset="0"/>
                <a:cs typeface="Arial" panose="020B0604020202020204" pitchFamily="34" charset="0"/>
              </a:rPr>
              <a:t>Requirements</a:t>
            </a:r>
            <a:r>
              <a:rPr lang="en-US" sz="2600" dirty="0">
                <a:latin typeface="Arial" panose="020B0604020202020204" pitchFamily="34" charset="0"/>
                <a:cs typeface="Arial" panose="020B0604020202020204" pitchFamily="34" charset="0"/>
              </a:rPr>
              <a:t> for Closures</a:t>
            </a:r>
          </a:p>
          <a:p>
            <a:pPr algn="ctr"/>
            <a:endParaRPr lang="en-US" dirty="0">
              <a:latin typeface="Arial" panose="020B0604020202020204" pitchFamily="34" charset="0"/>
              <a:cs typeface="Arial" panose="020B0604020202020204" pitchFamily="34" charset="0"/>
            </a:endParaRPr>
          </a:p>
          <a:p>
            <a:pPr marL="228600" lvl="0" indent="-228600">
              <a:lnSpc>
                <a:spcPct val="110000"/>
              </a:lnSpc>
              <a:spcAft>
                <a:spcPts val="1200"/>
              </a:spcAft>
              <a:buFont typeface="Arial" panose="020B0604020202020204" pitchFamily="34" charset="0"/>
              <a:buChar char="•"/>
            </a:pPr>
            <a:r>
              <a:rPr lang="en-US" sz="2000" b="0" dirty="0">
                <a:solidFill>
                  <a:prstClr val="black"/>
                </a:solidFill>
                <a:latin typeface="Arial" panose="020B0604020202020204" pitchFamily="34" charset="0"/>
                <a:cs typeface="Arial" panose="020B0604020202020204" pitchFamily="34" charset="0"/>
              </a:rPr>
              <a:t>Notify county </a:t>
            </a:r>
            <a:r>
              <a:rPr lang="en-US" sz="2000" dirty="0">
                <a:solidFill>
                  <a:prstClr val="black"/>
                </a:solidFill>
                <a:latin typeface="Arial" panose="020B0604020202020204" pitchFamily="34" charset="0"/>
                <a:cs typeface="Arial" panose="020B0604020202020204" pitchFamily="34" charset="0"/>
              </a:rPr>
              <a:t>30-45 days prior </a:t>
            </a:r>
            <a:r>
              <a:rPr lang="en-US" sz="2000" b="0" dirty="0">
                <a:solidFill>
                  <a:prstClr val="black"/>
                </a:solidFill>
                <a:latin typeface="Arial" panose="020B0604020202020204" pitchFamily="34" charset="0"/>
                <a:cs typeface="Arial" panose="020B0604020202020204" pitchFamily="34" charset="0"/>
              </a:rPr>
              <a:t>to closure (written).</a:t>
            </a:r>
          </a:p>
          <a:p>
            <a:pPr marL="228600" lvl="0" indent="-228600">
              <a:lnSpc>
                <a:spcPct val="110000"/>
              </a:lnSpc>
              <a:spcAft>
                <a:spcPts val="1200"/>
              </a:spcAft>
              <a:buFont typeface="Arial" panose="020B0604020202020204" pitchFamily="34" charset="0"/>
              <a:buChar char="•"/>
            </a:pPr>
            <a:r>
              <a:rPr lang="en-US" sz="2000" b="0" dirty="0">
                <a:solidFill>
                  <a:prstClr val="black"/>
                </a:solidFill>
                <a:latin typeface="Arial" panose="020B0604020202020204" pitchFamily="34" charset="0"/>
                <a:cs typeface="Arial" panose="020B0604020202020204" pitchFamily="34" charset="0"/>
              </a:rPr>
              <a:t>Confirm with county </a:t>
            </a:r>
            <a:r>
              <a:rPr lang="en-US" sz="2000" dirty="0">
                <a:solidFill>
                  <a:prstClr val="black"/>
                </a:solidFill>
                <a:latin typeface="Arial" panose="020B0604020202020204" pitchFamily="34" charset="0"/>
                <a:cs typeface="Arial" panose="020B0604020202020204" pitchFamily="34" charset="0"/>
              </a:rPr>
              <a:t>48-72 hours prior</a:t>
            </a:r>
            <a:r>
              <a:rPr lang="en-US" sz="2000" b="0" dirty="0">
                <a:solidFill>
                  <a:prstClr val="black"/>
                </a:solidFill>
                <a:latin typeface="Arial" panose="020B0604020202020204" pitchFamily="34" charset="0"/>
                <a:cs typeface="Arial" panose="020B0604020202020204" pitchFamily="34" charset="0"/>
              </a:rPr>
              <a:t> to closure (written).</a:t>
            </a:r>
          </a:p>
          <a:p>
            <a:pPr marL="228600" lvl="0" indent="-228600">
              <a:lnSpc>
                <a:spcPct val="110000"/>
              </a:lnSpc>
              <a:spcAft>
                <a:spcPts val="1200"/>
              </a:spcAft>
              <a:buFont typeface="Arial" panose="020B0604020202020204" pitchFamily="34" charset="0"/>
              <a:buChar char="•"/>
            </a:pPr>
            <a:r>
              <a:rPr lang="en-US" sz="2000" b="0" dirty="0">
                <a:solidFill>
                  <a:prstClr val="black"/>
                </a:solidFill>
                <a:latin typeface="Arial" panose="020B0604020202020204" pitchFamily="34" charset="0"/>
                <a:cs typeface="Arial" panose="020B0604020202020204" pitchFamily="34" charset="0"/>
              </a:rPr>
              <a:t>Register no later than </a:t>
            </a:r>
            <a:r>
              <a:rPr lang="en-US" sz="2000" dirty="0">
                <a:solidFill>
                  <a:prstClr val="black"/>
                </a:solidFill>
                <a:latin typeface="Arial" panose="020B0604020202020204" pitchFamily="34" charset="0"/>
                <a:cs typeface="Arial" panose="020B0604020202020204" pitchFamily="34" charset="0"/>
              </a:rPr>
              <a:t>10 days after</a:t>
            </a:r>
            <a:r>
              <a:rPr lang="en-US" sz="2000" b="0" dirty="0">
                <a:solidFill>
                  <a:prstClr val="black"/>
                </a:solidFill>
                <a:latin typeface="Arial" panose="020B0604020202020204" pitchFamily="34" charset="0"/>
                <a:cs typeface="Arial" panose="020B0604020202020204" pitchFamily="34" charset="0"/>
              </a:rPr>
              <a:t> closure.</a:t>
            </a:r>
          </a:p>
          <a:p>
            <a:pPr marL="228600" lvl="0" indent="-228600">
              <a:lnSpc>
                <a:spcPct val="110000"/>
              </a:lnSpc>
              <a:spcAft>
                <a:spcPts val="1200"/>
              </a:spcAft>
              <a:buFont typeface="Arial" panose="020B0604020202020204" pitchFamily="34" charset="0"/>
              <a:buChar char="•"/>
            </a:pPr>
            <a:r>
              <a:rPr lang="en-US" sz="2000" b="0" i="1" dirty="0">
                <a:solidFill>
                  <a:prstClr val="black"/>
                </a:solidFill>
                <a:latin typeface="Arial" panose="020B0604020202020204" pitchFamily="34" charset="0"/>
                <a:cs typeface="Arial" panose="020B0604020202020204" pitchFamily="34" charset="0"/>
              </a:rPr>
              <a:t>Register no later than </a:t>
            </a:r>
            <a:r>
              <a:rPr lang="en-US" sz="2000" i="1" dirty="0">
                <a:solidFill>
                  <a:prstClr val="black"/>
                </a:solidFill>
                <a:latin typeface="Arial" panose="020B0604020202020204" pitchFamily="34" charset="0"/>
                <a:cs typeface="Arial" panose="020B0604020202020204" pitchFamily="34" charset="0"/>
              </a:rPr>
              <a:t>10 days after</a:t>
            </a:r>
            <a:r>
              <a:rPr lang="en-US" sz="2000" b="0" i="1" dirty="0">
                <a:solidFill>
                  <a:prstClr val="black"/>
                </a:solidFill>
                <a:latin typeface="Arial" panose="020B0604020202020204" pitchFamily="34" charset="0"/>
                <a:cs typeface="Arial" panose="020B0604020202020204" pitchFamily="34" charset="0"/>
              </a:rPr>
              <a:t> other changes.</a:t>
            </a:r>
          </a:p>
          <a:p>
            <a:pPr lvl="0">
              <a:lnSpc>
                <a:spcPct val="110000"/>
              </a:lnSpc>
              <a:spcAft>
                <a:spcPts val="1200"/>
              </a:spcAft>
            </a:pPr>
            <a:endParaRPr lang="en-US" sz="2000" b="0" dirty="0">
              <a:solidFill>
                <a:prstClr val="black"/>
              </a:solidFill>
              <a:latin typeface="Arial" panose="020B0604020202020204" pitchFamily="34" charset="0"/>
              <a:cs typeface="Arial" panose="020B0604020202020204" pitchFamily="34" charset="0"/>
            </a:endParaRPr>
          </a:p>
          <a:p>
            <a:pPr algn="ctr"/>
            <a:endParaRPr lang="en-US" dirty="0"/>
          </a:p>
        </p:txBody>
      </p:sp>
      <p:sp>
        <p:nvSpPr>
          <p:cNvPr id="7" name="Title 6"/>
          <p:cNvSpPr>
            <a:spLocks noGrp="1"/>
          </p:cNvSpPr>
          <p:nvPr>
            <p:ph type="title"/>
          </p:nvPr>
        </p:nvSpPr>
        <p:spPr>
          <a:xfrm>
            <a:off x="863383" y="0"/>
            <a:ext cx="7659688" cy="1029379"/>
          </a:xfrm>
        </p:spPr>
        <p:txBody>
          <a:bodyPr>
            <a:normAutofit/>
          </a:bodyPr>
          <a:lstStyle/>
          <a:p>
            <a:r>
              <a:rPr lang="en-US" sz="2800" dirty="0"/>
              <a:t>Registration/Notification</a:t>
            </a:r>
            <a:br>
              <a:rPr lang="en-US" sz="2800" dirty="0"/>
            </a:br>
            <a:r>
              <a:rPr lang="en-US" sz="2800" dirty="0"/>
              <a:t>Closures</a:t>
            </a:r>
          </a:p>
        </p:txBody>
      </p:sp>
    </p:spTree>
    <p:extLst>
      <p:ext uri="{BB962C8B-B14F-4D97-AF65-F5344CB8AC3E}">
        <p14:creationId xmlns:p14="http://schemas.microsoft.com/office/powerpoint/2010/main" val="1548898873"/>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2680" y="1"/>
            <a:ext cx="7452669" cy="1029730"/>
          </a:xfrm>
        </p:spPr>
        <p:txBody>
          <a:bodyPr>
            <a:normAutofit/>
          </a:bodyPr>
          <a:lstStyle/>
          <a:p>
            <a:r>
              <a:rPr lang="en-US" sz="2800" dirty="0"/>
              <a:t>Registration/Notification </a:t>
            </a:r>
            <a:br>
              <a:rPr lang="en-US" sz="2800" dirty="0"/>
            </a:br>
            <a:r>
              <a:rPr lang="en-US" sz="2800" dirty="0"/>
              <a:t>Delivery Prohibition</a:t>
            </a:r>
          </a:p>
        </p:txBody>
      </p:sp>
      <p:sp>
        <p:nvSpPr>
          <p:cNvPr id="10" name="Content Placeholder 9"/>
          <p:cNvSpPr>
            <a:spLocks noGrp="1"/>
          </p:cNvSpPr>
          <p:nvPr>
            <p:ph idx="1"/>
          </p:nvPr>
        </p:nvSpPr>
        <p:spPr>
          <a:xfrm>
            <a:off x="628650" y="2033751"/>
            <a:ext cx="7886700" cy="4143211"/>
          </a:xfrm>
        </p:spPr>
        <p:txBody>
          <a:bodyPr/>
          <a:lstStyle/>
          <a:p>
            <a:r>
              <a:rPr lang="en-US" sz="2400" dirty="0">
                <a:latin typeface="Arial" panose="020B0604020202020204" pitchFamily="34" charset="0"/>
                <a:cs typeface="Arial" panose="020B0604020202020204" pitchFamily="34" charset="0"/>
              </a:rPr>
              <a:t>Motor fuel may not be placed into regulated tanks unless there is a valid registration placard displayed at the facility.</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Motor fuel means petroleum products used for the operation of a motor or engine.</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p:txBody>
          <a:bodyPr/>
          <a:lstStyle/>
          <a:p>
            <a:fld id="{77BC0C64-94FA-44B3-9573-88BE3BEAC041}" type="slidenum">
              <a:rPr lang="en-US" smtClean="0"/>
              <a:t>6</a:t>
            </a:fld>
            <a:endParaRPr lang="en-US" dirty="0"/>
          </a:p>
        </p:txBody>
      </p:sp>
      <p:sp>
        <p:nvSpPr>
          <p:cNvPr id="11" name="Footer Placeholder 4">
            <a:extLst>
              <a:ext uri="{FF2B5EF4-FFF2-40B4-BE49-F238E27FC236}">
                <a16:creationId xmlns:a16="http://schemas.microsoft.com/office/drawing/2014/main" id="{BDD2E8D5-B497-4C80-B365-09EDD6CF7224}"/>
              </a:ext>
            </a:extLst>
          </p:cNvPr>
          <p:cNvSpPr>
            <a:spLocks noGrp="1"/>
          </p:cNvSpPr>
          <p:nvPr>
            <p:ph type="ftr" sz="quarter" idx="11"/>
          </p:nvPr>
        </p:nvSpPr>
        <p:spPr>
          <a:xfrm>
            <a:off x="3028950" y="6495138"/>
            <a:ext cx="3086100" cy="365125"/>
          </a:xfrm>
        </p:spPr>
        <p:txBody>
          <a:bodyPr/>
          <a:lstStyle/>
          <a:p>
            <a:r>
              <a:rPr lang="en-US" i="1" dirty="0"/>
              <a:t>Florida DEP</a:t>
            </a:r>
          </a:p>
        </p:txBody>
      </p:sp>
    </p:spTree>
    <p:extLst>
      <p:ext uri="{BB962C8B-B14F-4D97-AF65-F5344CB8AC3E}">
        <p14:creationId xmlns:p14="http://schemas.microsoft.com/office/powerpoint/2010/main" val="178535513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350" y="1"/>
            <a:ext cx="7567999" cy="1013254"/>
          </a:xfrm>
        </p:spPr>
        <p:txBody>
          <a:bodyPr>
            <a:normAutofit/>
          </a:bodyPr>
          <a:lstStyle/>
          <a:p>
            <a:r>
              <a:rPr lang="en-US" sz="2800" dirty="0"/>
              <a:t>Financial Responsibility</a:t>
            </a:r>
          </a:p>
        </p:txBody>
      </p:sp>
      <p:sp>
        <p:nvSpPr>
          <p:cNvPr id="3" name="Content Placeholder 2"/>
          <p:cNvSpPr>
            <a:spLocks noGrp="1"/>
          </p:cNvSpPr>
          <p:nvPr>
            <p:ph idx="1"/>
          </p:nvPr>
        </p:nvSpPr>
        <p:spPr>
          <a:xfrm>
            <a:off x="947350" y="1802381"/>
            <a:ext cx="7466944" cy="3903631"/>
          </a:xfrm>
        </p:spPr>
        <p:txBody>
          <a:bodyPr>
            <a:normAutofit fontScale="70000" lnSpcReduction="20000"/>
          </a:bodyPr>
          <a:lstStyle/>
          <a:p>
            <a:pPr>
              <a:lnSpc>
                <a:spcPct val="120000"/>
              </a:lnSpc>
              <a:spcAft>
                <a:spcPts val="1200"/>
              </a:spcAft>
            </a:pPr>
            <a:r>
              <a:rPr lang="en-US" dirty="0">
                <a:latin typeface="Arial" panose="020B0604020202020204" pitchFamily="34" charset="0"/>
                <a:cs typeface="Arial" panose="020B0604020202020204" pitchFamily="34" charset="0"/>
              </a:rPr>
              <a:t>Financial responsibility (FR) is the ability to pay for cleanup of a discharge of petroleum or petroleum product and for third-party liability resulting from the discharge.</a:t>
            </a:r>
          </a:p>
          <a:p>
            <a:pPr>
              <a:lnSpc>
                <a:spcPct val="120000"/>
              </a:lnSpc>
              <a:spcAft>
                <a:spcPts val="1200"/>
              </a:spcAft>
            </a:pPr>
            <a:r>
              <a:rPr lang="en-US" dirty="0">
                <a:latin typeface="Arial" panose="020B0604020202020204" pitchFamily="34" charset="0"/>
                <a:cs typeface="Arial" panose="020B0604020202020204" pitchFamily="34" charset="0"/>
              </a:rPr>
              <a:t>FR must be maintained until the regulated tank is closed. If it is not maintained, then the AST must be closed.</a:t>
            </a:r>
          </a:p>
          <a:p>
            <a:pPr>
              <a:lnSpc>
                <a:spcPct val="120000"/>
              </a:lnSpc>
              <a:spcAft>
                <a:spcPts val="1200"/>
              </a:spcAft>
            </a:pPr>
            <a:r>
              <a:rPr lang="en-US" dirty="0">
                <a:latin typeface="Arial" panose="020B0604020202020204" pitchFamily="34" charset="0"/>
                <a:cs typeface="Arial" panose="020B0604020202020204" pitchFamily="34" charset="0"/>
              </a:rPr>
              <a:t>FR must be demonstrated by the owner or operator on DEP’s Financial Mechanisms Form 62-761.900(3), or in accordance with EPA’s reference guideline. The facility owner is liable in the event of noncompliance.</a:t>
            </a:r>
          </a:p>
        </p:txBody>
      </p:sp>
      <p:sp>
        <p:nvSpPr>
          <p:cNvPr id="6" name="Slide Number Placeholder 5"/>
          <p:cNvSpPr>
            <a:spLocks noGrp="1"/>
          </p:cNvSpPr>
          <p:nvPr>
            <p:ph type="sldNum" sz="quarter" idx="12"/>
          </p:nvPr>
        </p:nvSpPr>
        <p:spPr/>
        <p:txBody>
          <a:bodyPr/>
          <a:lstStyle/>
          <a:p>
            <a:fld id="{77BC0C64-94FA-44B3-9573-88BE3BEAC041}" type="slidenum">
              <a:rPr lang="en-US" smtClean="0"/>
              <a:t>7</a:t>
            </a:fld>
            <a:endParaRPr lang="en-US" dirty="0"/>
          </a:p>
        </p:txBody>
      </p:sp>
      <p:sp>
        <p:nvSpPr>
          <p:cNvPr id="7" name="Footer Placeholder 4">
            <a:extLst>
              <a:ext uri="{FF2B5EF4-FFF2-40B4-BE49-F238E27FC236}">
                <a16:creationId xmlns:a16="http://schemas.microsoft.com/office/drawing/2014/main" id="{037414BF-D1FA-42BE-A0B5-CF37FF528D19}"/>
              </a:ext>
            </a:extLst>
          </p:cNvPr>
          <p:cNvSpPr>
            <a:spLocks noGrp="1"/>
          </p:cNvSpPr>
          <p:nvPr>
            <p:ph type="ftr" sz="quarter" idx="11"/>
          </p:nvPr>
        </p:nvSpPr>
        <p:spPr>
          <a:xfrm>
            <a:off x="3028950" y="6495138"/>
            <a:ext cx="3086100" cy="365125"/>
          </a:xfrm>
        </p:spPr>
        <p:txBody>
          <a:bodyPr/>
          <a:lstStyle/>
          <a:p>
            <a:r>
              <a:rPr lang="en-US" i="1" dirty="0"/>
              <a:t>Florida DEP</a:t>
            </a:r>
          </a:p>
        </p:txBody>
      </p:sp>
    </p:spTree>
    <p:extLst>
      <p:ext uri="{BB962C8B-B14F-4D97-AF65-F5344CB8AC3E}">
        <p14:creationId xmlns:p14="http://schemas.microsoft.com/office/powerpoint/2010/main" val="3121709726"/>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7BC0C64-94FA-44B3-9573-88BE3BEAC041}" type="slidenum">
              <a:rPr lang="en-US" smtClean="0"/>
              <a:t>8</a:t>
            </a:fld>
            <a:endParaRPr lang="en-US" dirty="0"/>
          </a:p>
        </p:txBody>
      </p:sp>
      <p:sp>
        <p:nvSpPr>
          <p:cNvPr id="15" name="Footer Placeholder 4">
            <a:extLst>
              <a:ext uri="{FF2B5EF4-FFF2-40B4-BE49-F238E27FC236}">
                <a16:creationId xmlns:a16="http://schemas.microsoft.com/office/drawing/2014/main" id="{20AB3757-498C-44EC-9DB5-8C9AD9D7BFF6}"/>
              </a:ext>
            </a:extLst>
          </p:cNvPr>
          <p:cNvSpPr>
            <a:spLocks noGrp="1"/>
          </p:cNvSpPr>
          <p:nvPr>
            <p:ph type="ftr" sz="quarter" idx="11"/>
          </p:nvPr>
        </p:nvSpPr>
        <p:spPr>
          <a:xfrm>
            <a:off x="3028950" y="6495138"/>
            <a:ext cx="3086100" cy="365125"/>
          </a:xfrm>
        </p:spPr>
        <p:txBody>
          <a:bodyPr/>
          <a:lstStyle/>
          <a:p>
            <a:r>
              <a:rPr lang="en-US" i="1" dirty="0"/>
              <a:t>Florida DEP</a:t>
            </a:r>
          </a:p>
        </p:txBody>
      </p:sp>
      <p:sp>
        <p:nvSpPr>
          <p:cNvPr id="14" name="Text Placeholder 2">
            <a:extLst>
              <a:ext uri="{FF2B5EF4-FFF2-40B4-BE49-F238E27FC236}">
                <a16:creationId xmlns:a16="http://schemas.microsoft.com/office/drawing/2014/main" id="{8A209B9A-5251-4057-8C95-E8BB1104203A}"/>
              </a:ext>
            </a:extLst>
          </p:cNvPr>
          <p:cNvSpPr>
            <a:spLocks noGrp="1"/>
          </p:cNvSpPr>
          <p:nvPr>
            <p:ph type="body" idx="1"/>
          </p:nvPr>
        </p:nvSpPr>
        <p:spPr>
          <a:xfrm>
            <a:off x="2848821" y="6132865"/>
            <a:ext cx="3771051" cy="350431"/>
          </a:xfrm>
        </p:spPr>
        <p:txBody>
          <a:bodyPr>
            <a:normAutofit/>
          </a:bodyPr>
          <a:lstStyle/>
          <a:p>
            <a:r>
              <a:rPr lang="en-US" sz="1800" b="0" i="1" dirty="0"/>
              <a:t>To Be Filled Out By Insurance Provider</a:t>
            </a:r>
          </a:p>
        </p:txBody>
      </p:sp>
      <p:pic>
        <p:nvPicPr>
          <p:cNvPr id="13" name="Content Placeholder 12" descr="Certificate of Insurance"/>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3111431" y="1914088"/>
            <a:ext cx="3148149" cy="4074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 Placeholder 9"/>
          <p:cNvSpPr>
            <a:spLocks noGrp="1"/>
          </p:cNvSpPr>
          <p:nvPr>
            <p:ph type="body" sz="quarter" idx="3"/>
          </p:nvPr>
        </p:nvSpPr>
        <p:spPr>
          <a:xfrm>
            <a:off x="2848821" y="1296755"/>
            <a:ext cx="3673367" cy="441101"/>
          </a:xfrm>
        </p:spPr>
        <p:txBody>
          <a:bodyPr>
            <a:normAutofit/>
          </a:bodyPr>
          <a:lstStyle/>
          <a:p>
            <a:r>
              <a:rPr lang="en-US" sz="1800" dirty="0">
                <a:latin typeface="Arial" panose="020B0604020202020204" pitchFamily="34" charset="0"/>
                <a:cs typeface="Arial" panose="020B0604020202020204" pitchFamily="34" charset="0"/>
              </a:rPr>
              <a:t>Certificate of Insurance – Part D</a:t>
            </a:r>
          </a:p>
        </p:txBody>
      </p:sp>
      <p:sp>
        <p:nvSpPr>
          <p:cNvPr id="7" name="Title 6"/>
          <p:cNvSpPr>
            <a:spLocks noGrp="1"/>
          </p:cNvSpPr>
          <p:nvPr>
            <p:ph type="title"/>
          </p:nvPr>
        </p:nvSpPr>
        <p:spPr>
          <a:xfrm>
            <a:off x="1198178" y="0"/>
            <a:ext cx="6794939" cy="1029379"/>
          </a:xfrm>
        </p:spPr>
        <p:txBody>
          <a:bodyPr>
            <a:normAutofit/>
          </a:bodyPr>
          <a:lstStyle/>
          <a:p>
            <a:r>
              <a:rPr lang="en-US" sz="2800" dirty="0"/>
              <a:t>Financial Responsibility</a:t>
            </a:r>
          </a:p>
        </p:txBody>
      </p:sp>
    </p:spTree>
    <p:extLst>
      <p:ext uri="{BB962C8B-B14F-4D97-AF65-F5344CB8AC3E}">
        <p14:creationId xmlns:p14="http://schemas.microsoft.com/office/powerpoint/2010/main" val="92361027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2E9EDD-D364-4DDE-8239-70FF989F94E9}"/>
              </a:ext>
            </a:extLst>
          </p:cNvPr>
          <p:cNvSpPr>
            <a:spLocks noGrp="1"/>
          </p:cNvSpPr>
          <p:nvPr>
            <p:ph type="sldNum" sz="quarter" idx="12"/>
          </p:nvPr>
        </p:nvSpPr>
        <p:spPr/>
        <p:txBody>
          <a:bodyPr/>
          <a:lstStyle/>
          <a:p>
            <a:fld id="{77BC0C64-94FA-44B3-9573-88BE3BEAC041}" type="slidenum">
              <a:rPr lang="en-US" smtClean="0"/>
              <a:t>9</a:t>
            </a:fld>
            <a:endParaRPr lang="en-US" dirty="0"/>
          </a:p>
        </p:txBody>
      </p:sp>
      <p:sp>
        <p:nvSpPr>
          <p:cNvPr id="10" name="Footer Placeholder 4">
            <a:extLst>
              <a:ext uri="{FF2B5EF4-FFF2-40B4-BE49-F238E27FC236}">
                <a16:creationId xmlns:a16="http://schemas.microsoft.com/office/drawing/2014/main" id="{9F04E325-FCD3-46BB-85D0-081BE787281D}"/>
              </a:ext>
            </a:extLst>
          </p:cNvPr>
          <p:cNvSpPr>
            <a:spLocks noGrp="1"/>
          </p:cNvSpPr>
          <p:nvPr>
            <p:ph type="ftr" sz="quarter" idx="11"/>
          </p:nvPr>
        </p:nvSpPr>
        <p:spPr>
          <a:xfrm>
            <a:off x="3028950" y="6495138"/>
            <a:ext cx="3086100" cy="365125"/>
          </a:xfrm>
        </p:spPr>
        <p:txBody>
          <a:bodyPr/>
          <a:lstStyle/>
          <a:p>
            <a:r>
              <a:rPr lang="en-US" i="1" dirty="0"/>
              <a:t>Florida DEP</a:t>
            </a:r>
          </a:p>
        </p:txBody>
      </p:sp>
      <p:sp>
        <p:nvSpPr>
          <p:cNvPr id="9" name="TextBox 8">
            <a:extLst>
              <a:ext uri="{FF2B5EF4-FFF2-40B4-BE49-F238E27FC236}">
                <a16:creationId xmlns:a16="http://schemas.microsoft.com/office/drawing/2014/main" id="{1F81468E-617C-4647-B1E9-5B344A331A89}"/>
              </a:ext>
            </a:extLst>
          </p:cNvPr>
          <p:cNvSpPr txBox="1"/>
          <p:nvPr/>
        </p:nvSpPr>
        <p:spPr>
          <a:xfrm>
            <a:off x="3244237" y="6153862"/>
            <a:ext cx="2655524" cy="369332"/>
          </a:xfrm>
          <a:prstGeom prst="rect">
            <a:avLst/>
          </a:prstGeom>
          <a:noFill/>
        </p:spPr>
        <p:txBody>
          <a:bodyPr wrap="square" rtlCol="0">
            <a:spAutoFit/>
          </a:bodyPr>
          <a:lstStyle/>
          <a:p>
            <a:pPr algn="ctr"/>
            <a:r>
              <a:rPr lang="en-US" i="1" dirty="0"/>
              <a:t>To Be Filled Out By Owner</a:t>
            </a:r>
          </a:p>
        </p:txBody>
      </p:sp>
      <p:pic>
        <p:nvPicPr>
          <p:cNvPr id="8" name="Content Placeholder 6" descr="Certificate of Financial Responsibility">
            <a:extLst>
              <a:ext uri="{FF2B5EF4-FFF2-40B4-BE49-F238E27FC236}">
                <a16:creationId xmlns:a16="http://schemas.microsoft.com/office/drawing/2014/main" id="{B3E5901A-0287-4C42-88FF-0AD52A2479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5291" y="1651963"/>
            <a:ext cx="3386681" cy="4501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ontent Placeholder 6">
            <a:extLst>
              <a:ext uri="{FF2B5EF4-FFF2-40B4-BE49-F238E27FC236}">
                <a16:creationId xmlns:a16="http://schemas.microsoft.com/office/drawing/2014/main" id="{EC866B2A-4DC8-4CC6-8AD3-4708E51AADD9}"/>
              </a:ext>
            </a:extLst>
          </p:cNvPr>
          <p:cNvSpPr txBox="1">
            <a:spLocks noGrp="1"/>
          </p:cNvSpPr>
          <p:nvPr>
            <p:ph idx="1"/>
          </p:nvPr>
        </p:nvSpPr>
        <p:spPr>
          <a:xfrm>
            <a:off x="2024883" y="1241933"/>
            <a:ext cx="5094233" cy="327782"/>
          </a:xfrm>
          <a:prstGeom prst="rect">
            <a:avLst/>
          </a:prstGeom>
          <a:noFill/>
        </p:spPr>
        <p:txBody>
          <a:bodyPr wrap="square" rtlCol="0">
            <a:spAutoFit/>
          </a:bodyPr>
          <a:lstStyle/>
          <a:p>
            <a:pPr marL="0" indent="0" algn="ctr">
              <a:buNone/>
            </a:pPr>
            <a:r>
              <a:rPr lang="en-US" sz="1700" b="1" dirty="0">
                <a:latin typeface="Arial" panose="020B0604020202020204" pitchFamily="34" charset="0"/>
                <a:cs typeface="Arial" panose="020B0604020202020204" pitchFamily="34" charset="0"/>
              </a:rPr>
              <a:t>Certification of Financial Responsibility - Part P</a:t>
            </a:r>
          </a:p>
        </p:txBody>
      </p:sp>
      <p:sp>
        <p:nvSpPr>
          <p:cNvPr id="2" name="Title 1">
            <a:extLst>
              <a:ext uri="{FF2B5EF4-FFF2-40B4-BE49-F238E27FC236}">
                <a16:creationId xmlns:a16="http://schemas.microsoft.com/office/drawing/2014/main" id="{2CF6642E-9FC8-4949-8603-39C8AAB133C2}"/>
              </a:ext>
            </a:extLst>
          </p:cNvPr>
          <p:cNvSpPr>
            <a:spLocks noGrp="1"/>
          </p:cNvSpPr>
          <p:nvPr>
            <p:ph type="title"/>
          </p:nvPr>
        </p:nvSpPr>
        <p:spPr/>
        <p:txBody>
          <a:bodyPr>
            <a:normAutofit/>
          </a:bodyPr>
          <a:lstStyle/>
          <a:p>
            <a:r>
              <a:rPr lang="en-US" sz="2800" dirty="0"/>
              <a:t>Financial Responsibility</a:t>
            </a:r>
          </a:p>
        </p:txBody>
      </p:sp>
    </p:spTree>
    <p:extLst>
      <p:ext uri="{BB962C8B-B14F-4D97-AF65-F5344CB8AC3E}">
        <p14:creationId xmlns:p14="http://schemas.microsoft.com/office/powerpoint/2010/main" val="248935792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4163</TotalTime>
  <Words>1755</Words>
  <Application>Microsoft Office PowerPoint</Application>
  <PresentationFormat>On-screen Show (4:3)</PresentationFormat>
  <Paragraphs>214</Paragraphs>
  <Slides>32</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32</vt:i4>
      </vt:variant>
    </vt:vector>
  </HeadingPairs>
  <TitlesOfParts>
    <vt:vector size="36" baseType="lpstr">
      <vt:lpstr>Arial</vt:lpstr>
      <vt:lpstr>Calibri</vt:lpstr>
      <vt:lpstr>Office Theme</vt:lpstr>
      <vt:lpstr>Custom Design</vt:lpstr>
      <vt:lpstr>Reminders for Owner/Operators of Aboveground Storage Tank Systems</vt:lpstr>
      <vt:lpstr>Introduction</vt:lpstr>
      <vt:lpstr>Intent </vt:lpstr>
      <vt:lpstr>Registration/Notification Installations</vt:lpstr>
      <vt:lpstr>Registration/Notification Closures</vt:lpstr>
      <vt:lpstr>Registration/Notification  Delivery Prohibition</vt:lpstr>
      <vt:lpstr>Financial Responsibility</vt:lpstr>
      <vt:lpstr>Financial Responsibility</vt:lpstr>
      <vt:lpstr>Financial Responsibility</vt:lpstr>
      <vt:lpstr>Incidents</vt:lpstr>
      <vt:lpstr>Discharges</vt:lpstr>
      <vt:lpstr>Discharges</vt:lpstr>
      <vt:lpstr>Construction Requirements</vt:lpstr>
      <vt:lpstr>Construction Requirements </vt:lpstr>
      <vt:lpstr>Construction Requirements  (Shop Fabricated ASTs)</vt:lpstr>
      <vt:lpstr>Construction Requirements  (Shop Fabricated ASTs)</vt:lpstr>
      <vt:lpstr>Construction Requirements  (Shop Fabricated ASTs)</vt:lpstr>
      <vt:lpstr>Construction Requirements  (Field Erected ASTs)</vt:lpstr>
      <vt:lpstr>Release Detection Requirements (Shop Fabricated ASTs)</vt:lpstr>
      <vt:lpstr>Release Detection Requirements </vt:lpstr>
      <vt:lpstr>Release Detection Requirements</vt:lpstr>
      <vt:lpstr>Release Detection Requirements</vt:lpstr>
      <vt:lpstr>Repairs, Operation and Maintenance </vt:lpstr>
      <vt:lpstr>Repairs, Operation and Maintenance</vt:lpstr>
      <vt:lpstr>Recordkeeping</vt:lpstr>
      <vt:lpstr>Recordkeeping</vt:lpstr>
      <vt:lpstr>Out-of-Service Requirements</vt:lpstr>
      <vt:lpstr>Closure Requirements</vt:lpstr>
      <vt:lpstr>Closure Requirements</vt:lpstr>
      <vt:lpstr>Storage Tank System Equipment</vt:lpstr>
      <vt:lpstr>Website Links</vt:lpstr>
      <vt:lpstr>Storage Tank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Rakestraw, Charlotte</dc:creator>
  <cp:lastModifiedBy>Curran, Kimberley</cp:lastModifiedBy>
  <cp:revision>269</cp:revision>
  <dcterms:created xsi:type="dcterms:W3CDTF">2015-05-19T17:22:51Z</dcterms:created>
  <dcterms:modified xsi:type="dcterms:W3CDTF">2018-04-30T17:21:41Z</dcterms:modified>
</cp:coreProperties>
</file>