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handoutMasterIdLst>
    <p:handoutMasterId r:id="rId18"/>
  </p:handoutMasterIdLst>
  <p:sldIdLst>
    <p:sldId id="350" r:id="rId2"/>
    <p:sldId id="320" r:id="rId3"/>
    <p:sldId id="384" r:id="rId4"/>
    <p:sldId id="388" r:id="rId5"/>
    <p:sldId id="386" r:id="rId6"/>
    <p:sldId id="383" r:id="rId7"/>
    <p:sldId id="379" r:id="rId8"/>
    <p:sldId id="358" r:id="rId9"/>
    <p:sldId id="344" r:id="rId10"/>
    <p:sldId id="387" r:id="rId11"/>
    <p:sldId id="385" r:id="rId12"/>
    <p:sldId id="389" r:id="rId13"/>
    <p:sldId id="390" r:id="rId14"/>
    <p:sldId id="391" r:id="rId15"/>
    <p:sldId id="325" r:id="rId16"/>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1E47B0D3-CE12-4339-BDED-8C7E0162E8CE}">
          <p14:sldIdLst>
            <p14:sldId id="350"/>
            <p14:sldId id="320"/>
            <p14:sldId id="384"/>
            <p14:sldId id="388"/>
            <p14:sldId id="386"/>
            <p14:sldId id="383"/>
            <p14:sldId id="379"/>
            <p14:sldId id="358"/>
            <p14:sldId id="344"/>
            <p14:sldId id="387"/>
            <p14:sldId id="385"/>
            <p14:sldId id="389"/>
            <p14:sldId id="390"/>
            <p14:sldId id="391"/>
            <p14:sldId id="325"/>
          </p14:sldIdLst>
        </p14:section>
        <p14:section name="Untitled Section" id="{8E44EE5F-6A7C-46A3-AF13-38AA633F7FB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9999"/>
    <a:srgbClr val="DAFAFE"/>
    <a:srgbClr val="CAF3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7" autoAdjust="0"/>
    <p:restoredTop sz="94940"/>
  </p:normalViewPr>
  <p:slideViewPr>
    <p:cSldViewPr snapToGrid="0" snapToObjects="1">
      <p:cViewPr varScale="1">
        <p:scale>
          <a:sx n="45" d="100"/>
          <a:sy n="45" d="100"/>
        </p:scale>
        <p:origin x="54" y="51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7F76CA-7F6A-4C1F-B030-DBDC3E648B7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931161C-CCAF-4D9A-BDEB-8C7E97BE4349}"/>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C699C7D-D1CE-4CC6-B69F-BDA36DDA1FB7}" type="datetimeFigureOut">
              <a:rPr lang="en-US"/>
              <a:pPr>
                <a:defRPr/>
              </a:pPr>
              <a:t>6/6/2019</a:t>
            </a:fld>
            <a:endParaRPr lang="en-US"/>
          </a:p>
        </p:txBody>
      </p:sp>
      <p:sp>
        <p:nvSpPr>
          <p:cNvPr id="4" name="Footer Placeholder 3">
            <a:extLst>
              <a:ext uri="{FF2B5EF4-FFF2-40B4-BE49-F238E27FC236}">
                <a16:creationId xmlns:a16="http://schemas.microsoft.com/office/drawing/2014/main" id="{814B1097-9242-4765-923C-ED922F4B1A6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77F495FC-7B74-4387-B05E-E45E92C9269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EA904FF-36E7-40D6-9E00-A2F136B9C0A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2F7EE-7547-461D-AED4-C4BD16A4FE4E}"/>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72E49C9-B770-42E3-85B5-865D0F9B24FF}"/>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E7AAD7A9-A5FB-434E-86EF-94021EE96E63}" type="datetimeFigureOut">
              <a:rPr lang="en-US"/>
              <a:pPr>
                <a:defRPr/>
              </a:pPr>
              <a:t>6/6/2019</a:t>
            </a:fld>
            <a:endParaRPr lang="en-US"/>
          </a:p>
        </p:txBody>
      </p:sp>
      <p:sp>
        <p:nvSpPr>
          <p:cNvPr id="4" name="Slide Image Placeholder 3">
            <a:extLst>
              <a:ext uri="{FF2B5EF4-FFF2-40B4-BE49-F238E27FC236}">
                <a16:creationId xmlns:a16="http://schemas.microsoft.com/office/drawing/2014/main" id="{4B8ADA71-6360-45A2-95F7-0698C6FB048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39164D5B-585B-4361-BA06-EDF228427B28}"/>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C830261-4788-4582-B8B3-4F8A7F3B22DE}"/>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2E9A69C-D7AD-4438-B31E-1EBB606CA8C0}"/>
              </a:ext>
            </a:extLst>
          </p:cNvPr>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62670021-54F1-403F-AFE6-A5AF5705815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F8AEA09-6577-4473-B935-76C7D1F26F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C7347C9-ECCC-4C39-98C3-439457836EB1}"/>
              </a:ext>
            </a:extLst>
          </p:cNvPr>
          <p:cNvSpPr>
            <a:spLocks noGrp="1"/>
          </p:cNvSpPr>
          <p:nvPr>
            <p:ph type="body" idx="1"/>
          </p:nvPr>
        </p:nvSpPr>
        <p:spPr/>
        <p:txBody>
          <a:bodyPr/>
          <a:lstStyle/>
          <a:p>
            <a:pPr>
              <a:defRPr/>
            </a:pPr>
            <a:r>
              <a:rPr lang="en-US" b="1" dirty="0"/>
              <a:t>This slide can be used to introduce a new topic or highlight an important point in your presentation. This slide should use very minimal text and should not include any detailed, bulleted information. Please follow it with slide 2, 3 or 5 if you need to add more information to expand on a topic or point highlighted in Template Slide number four.</a:t>
            </a:r>
          </a:p>
          <a:p>
            <a:pPr>
              <a:defRPr/>
            </a:pPr>
            <a:endParaRPr lang="en-US" b="1" dirty="0"/>
          </a:p>
          <a:p>
            <a:pPr marL="171450" indent="-171450">
              <a:buFont typeface="Arial" panose="020B0604020202020204" pitchFamily="34" charset="0"/>
              <a:buChar char="•"/>
              <a:defRPr/>
            </a:pPr>
            <a:r>
              <a:rPr lang="en-US" b="1" dirty="0"/>
              <a:t>Customization: You may choose to use or switch out the photo in the background. To change out the picture, right-click the image and select “Change Picture” from the drop-down menu. From there, browse to select your desired photo replacement. Make sure to select a high-resolution photo that is horizontally oriented. If the photo needs to be resized to fill the PowerPoint frame, adjust the size from the corners of the image so as not to stretch the photo out of proportion. There should be no white frame peeking from behind your selected image.</a:t>
            </a:r>
          </a:p>
          <a:p>
            <a:pPr>
              <a:defRPr/>
            </a:pPr>
            <a:endParaRPr lang="en-US" b="1" dirty="0"/>
          </a:p>
        </p:txBody>
      </p:sp>
      <p:sp>
        <p:nvSpPr>
          <p:cNvPr id="4" name="Slide Number Placeholder 3">
            <a:extLst>
              <a:ext uri="{FF2B5EF4-FFF2-40B4-BE49-F238E27FC236}">
                <a16:creationId xmlns:a16="http://schemas.microsoft.com/office/drawing/2014/main" id="{0AFEDD80-229D-42BB-9796-4FA54AAAF8C7}"/>
              </a:ext>
            </a:extLst>
          </p:cNvPr>
          <p:cNvSpPr>
            <a:spLocks noGrp="1"/>
          </p:cNvSpPr>
          <p:nvPr>
            <p:ph type="sldNum" sz="quarter" idx="5"/>
          </p:nvPr>
        </p:nvSpPr>
        <p:spPr/>
        <p:txBody>
          <a:bodyPr/>
          <a:lstStyle/>
          <a:p>
            <a:pPr>
              <a:defRPr/>
            </a:pPr>
            <a:fld id="{4E92F320-144C-4C93-B75D-DB12574C5B8E}"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10</a:t>
            </a:fld>
            <a:endParaRPr lang="en-US"/>
          </a:p>
        </p:txBody>
      </p:sp>
    </p:spTree>
    <p:extLst>
      <p:ext uri="{BB962C8B-B14F-4D97-AF65-F5344CB8AC3E}">
        <p14:creationId xmlns:p14="http://schemas.microsoft.com/office/powerpoint/2010/main" val="356084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11</a:t>
            </a:fld>
            <a:endParaRPr lang="en-US"/>
          </a:p>
        </p:txBody>
      </p:sp>
    </p:spTree>
    <p:extLst>
      <p:ext uri="{BB962C8B-B14F-4D97-AF65-F5344CB8AC3E}">
        <p14:creationId xmlns:p14="http://schemas.microsoft.com/office/powerpoint/2010/main" val="3445982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12</a:t>
            </a:fld>
            <a:endParaRPr lang="en-US"/>
          </a:p>
        </p:txBody>
      </p:sp>
    </p:spTree>
    <p:extLst>
      <p:ext uri="{BB962C8B-B14F-4D97-AF65-F5344CB8AC3E}">
        <p14:creationId xmlns:p14="http://schemas.microsoft.com/office/powerpoint/2010/main" val="34292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13</a:t>
            </a:fld>
            <a:endParaRPr lang="en-US"/>
          </a:p>
        </p:txBody>
      </p:sp>
    </p:spTree>
    <p:extLst>
      <p:ext uri="{BB962C8B-B14F-4D97-AF65-F5344CB8AC3E}">
        <p14:creationId xmlns:p14="http://schemas.microsoft.com/office/powerpoint/2010/main" val="111017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14</a:t>
            </a:fld>
            <a:endParaRPr lang="en-US"/>
          </a:p>
        </p:txBody>
      </p:sp>
    </p:spTree>
    <p:extLst>
      <p:ext uri="{BB962C8B-B14F-4D97-AF65-F5344CB8AC3E}">
        <p14:creationId xmlns:p14="http://schemas.microsoft.com/office/powerpoint/2010/main" val="389757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15</a:t>
            </a:fld>
            <a:endParaRPr lang="en-US"/>
          </a:p>
        </p:txBody>
      </p:sp>
    </p:spTree>
    <p:extLst>
      <p:ext uri="{BB962C8B-B14F-4D97-AF65-F5344CB8AC3E}">
        <p14:creationId xmlns:p14="http://schemas.microsoft.com/office/powerpoint/2010/main" val="278437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11733DF-339C-4168-B105-660C5ECEBD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CCB8011-DA6E-42DB-A1E5-1A2A9CEF0A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734B52B7-F582-40B5-AA3E-BC419E2EE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A2A876-A08F-491E-9E94-1B6124CAB291}" type="slidenum">
              <a:rPr lang="en-US" altLang="en-US" smtClean="0"/>
              <a:pPr fontAlgn="base">
                <a:spcBef>
                  <a:spcPct val="0"/>
                </a:spcBef>
                <a:spcAft>
                  <a:spcPct val="0"/>
                </a:spcAft>
              </a:pPr>
              <a:t>2</a:t>
            </a:fld>
            <a:endParaRPr lang="en-US" altLang="en-US"/>
          </a:p>
        </p:txBody>
      </p:sp>
    </p:spTree>
    <p:extLst>
      <p:ext uri="{BB962C8B-B14F-4D97-AF65-F5344CB8AC3E}">
        <p14:creationId xmlns:p14="http://schemas.microsoft.com/office/powerpoint/2010/main" val="2437033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3</a:t>
            </a:fld>
            <a:endParaRPr lang="en-US"/>
          </a:p>
        </p:txBody>
      </p:sp>
    </p:spTree>
    <p:extLst>
      <p:ext uri="{BB962C8B-B14F-4D97-AF65-F5344CB8AC3E}">
        <p14:creationId xmlns:p14="http://schemas.microsoft.com/office/powerpoint/2010/main" val="308072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4</a:t>
            </a:fld>
            <a:endParaRPr lang="en-US"/>
          </a:p>
        </p:txBody>
      </p:sp>
    </p:spTree>
    <p:extLst>
      <p:ext uri="{BB962C8B-B14F-4D97-AF65-F5344CB8AC3E}">
        <p14:creationId xmlns:p14="http://schemas.microsoft.com/office/powerpoint/2010/main" val="340038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5</a:t>
            </a:fld>
            <a:endParaRPr lang="en-US"/>
          </a:p>
        </p:txBody>
      </p:sp>
    </p:spTree>
    <p:extLst>
      <p:ext uri="{BB962C8B-B14F-4D97-AF65-F5344CB8AC3E}">
        <p14:creationId xmlns:p14="http://schemas.microsoft.com/office/powerpoint/2010/main" val="3234216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520818A-8186-4262-83DE-36DE2CFBCA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B32B57B0-FAF0-47F2-B223-48B6985EA3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E1B1DC0B-CC0D-4248-B6D3-4EA3E70807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780EE4D-B7E0-4DA9-AC91-942A0DC04B7C}" type="slidenum">
              <a:rPr lang="en-US" altLang="en-US" smtClean="0"/>
              <a:pPr fontAlgn="base">
                <a:spcBef>
                  <a:spcPct val="0"/>
                </a:spcBef>
                <a:spcAft>
                  <a:spcPct val="0"/>
                </a:spcAft>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EB990E5-D067-4376-B160-F8F3E90D60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029387F-9DBB-489C-BED1-D3713AED20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BD874565-766B-414C-A021-1145518B49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D7EB9C-2851-427E-84F1-8A69A76E0229}" type="slidenum">
              <a:rPr lang="en-US" altLang="en-US" smtClean="0"/>
              <a:pPr fontAlgn="base">
                <a:spcBef>
                  <a:spcPct val="0"/>
                </a:spcBef>
                <a:spcAft>
                  <a:spcPct val="0"/>
                </a:spcAft>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8</a:t>
            </a:fld>
            <a:endParaRPr lang="en-US"/>
          </a:p>
        </p:txBody>
      </p:sp>
    </p:spTree>
    <p:extLst>
      <p:ext uri="{BB962C8B-B14F-4D97-AF65-F5344CB8AC3E}">
        <p14:creationId xmlns:p14="http://schemas.microsoft.com/office/powerpoint/2010/main" val="353911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670021-54F1-403F-AFE6-A5AF57058156}" type="slidenum">
              <a:rPr lang="en-US" smtClean="0"/>
              <a:pPr>
                <a:defRPr/>
              </a:pPr>
              <a:t>9</a:t>
            </a:fld>
            <a:endParaRPr lang="en-US"/>
          </a:p>
        </p:txBody>
      </p:sp>
    </p:spTree>
    <p:extLst>
      <p:ext uri="{BB962C8B-B14F-4D97-AF65-F5344CB8AC3E}">
        <p14:creationId xmlns:p14="http://schemas.microsoft.com/office/powerpoint/2010/main" val="26263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8C0540-C970-47C2-8ED9-A26219568B33}"/>
              </a:ext>
            </a:extLst>
          </p:cNvPr>
          <p:cNvSpPr>
            <a:spLocks noGrp="1"/>
          </p:cNvSpPr>
          <p:nvPr>
            <p:ph type="dt" sz="half" idx="10"/>
          </p:nvPr>
        </p:nvSpPr>
        <p:spPr/>
        <p:txBody>
          <a:bodyPr/>
          <a:lstStyle>
            <a:lvl1pPr>
              <a:defRPr/>
            </a:lvl1pPr>
          </a:lstStyle>
          <a:p>
            <a:pPr>
              <a:defRPr/>
            </a:pPr>
            <a:fld id="{139A4B5D-60EB-40B0-B08A-DB76E3F3A7C7}" type="datetime1">
              <a:rPr lang="en-US" smtClean="0"/>
              <a:t>6/6/2019</a:t>
            </a:fld>
            <a:endParaRPr lang="en-US"/>
          </a:p>
        </p:txBody>
      </p:sp>
      <p:sp>
        <p:nvSpPr>
          <p:cNvPr id="5" name="Footer Placeholder 4">
            <a:extLst>
              <a:ext uri="{FF2B5EF4-FFF2-40B4-BE49-F238E27FC236}">
                <a16:creationId xmlns:a16="http://schemas.microsoft.com/office/drawing/2014/main" id="{3FDCEF07-B2A5-4BC4-8E6D-38385C045F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6B4369-D33A-4BC8-9640-7C7B595EB0C1}"/>
              </a:ext>
            </a:extLst>
          </p:cNvPr>
          <p:cNvSpPr>
            <a:spLocks noGrp="1"/>
          </p:cNvSpPr>
          <p:nvPr>
            <p:ph type="sldNum" sz="quarter" idx="12"/>
          </p:nvPr>
        </p:nvSpPr>
        <p:spPr/>
        <p:txBody>
          <a:bodyPr/>
          <a:lstStyle>
            <a:lvl1pPr>
              <a:defRPr/>
            </a:lvl1pPr>
          </a:lstStyle>
          <a:p>
            <a:pPr>
              <a:defRPr/>
            </a:pPr>
            <a:fld id="{E3E68012-6297-4179-872F-67E6C252B1DD}" type="slidenum">
              <a:rPr lang="en-US"/>
              <a:pPr>
                <a:defRPr/>
              </a:pPr>
              <a:t>‹#›</a:t>
            </a:fld>
            <a:endParaRPr lang="en-US"/>
          </a:p>
        </p:txBody>
      </p:sp>
    </p:spTree>
    <p:extLst>
      <p:ext uri="{BB962C8B-B14F-4D97-AF65-F5344CB8AC3E}">
        <p14:creationId xmlns:p14="http://schemas.microsoft.com/office/powerpoint/2010/main" val="338267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1B792-413B-4E3A-ADE7-266B9D7F2D33}"/>
              </a:ext>
            </a:extLst>
          </p:cNvPr>
          <p:cNvSpPr>
            <a:spLocks noGrp="1"/>
          </p:cNvSpPr>
          <p:nvPr>
            <p:ph type="dt" sz="half" idx="10"/>
          </p:nvPr>
        </p:nvSpPr>
        <p:spPr/>
        <p:txBody>
          <a:bodyPr/>
          <a:lstStyle>
            <a:lvl1pPr>
              <a:defRPr/>
            </a:lvl1pPr>
          </a:lstStyle>
          <a:p>
            <a:pPr>
              <a:defRPr/>
            </a:pPr>
            <a:fld id="{4F6FF713-BBF9-4779-883F-F6BD3EF75079}" type="datetime1">
              <a:rPr lang="en-US" smtClean="0"/>
              <a:t>6/6/2019</a:t>
            </a:fld>
            <a:endParaRPr lang="en-US"/>
          </a:p>
        </p:txBody>
      </p:sp>
      <p:sp>
        <p:nvSpPr>
          <p:cNvPr id="5" name="Footer Placeholder 4">
            <a:extLst>
              <a:ext uri="{FF2B5EF4-FFF2-40B4-BE49-F238E27FC236}">
                <a16:creationId xmlns:a16="http://schemas.microsoft.com/office/drawing/2014/main" id="{757D49DC-17EE-447D-8B6A-48C447DBB5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89953D-1110-4769-BE35-F0A64BCDDBD9}"/>
              </a:ext>
            </a:extLst>
          </p:cNvPr>
          <p:cNvSpPr>
            <a:spLocks noGrp="1"/>
          </p:cNvSpPr>
          <p:nvPr>
            <p:ph type="sldNum" sz="quarter" idx="12"/>
          </p:nvPr>
        </p:nvSpPr>
        <p:spPr/>
        <p:txBody>
          <a:bodyPr/>
          <a:lstStyle>
            <a:lvl1pPr>
              <a:defRPr/>
            </a:lvl1pPr>
          </a:lstStyle>
          <a:p>
            <a:pPr>
              <a:defRPr/>
            </a:pPr>
            <a:fld id="{70BBF2E9-9F27-4F19-9B25-06CF5889FE79}" type="slidenum">
              <a:rPr lang="en-US"/>
              <a:pPr>
                <a:defRPr/>
              </a:pPr>
              <a:t>‹#›</a:t>
            </a:fld>
            <a:endParaRPr lang="en-US"/>
          </a:p>
        </p:txBody>
      </p:sp>
    </p:spTree>
    <p:extLst>
      <p:ext uri="{BB962C8B-B14F-4D97-AF65-F5344CB8AC3E}">
        <p14:creationId xmlns:p14="http://schemas.microsoft.com/office/powerpoint/2010/main" val="289579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9437E-6CAD-4941-90E5-F24B66FFB5C9}"/>
              </a:ext>
            </a:extLst>
          </p:cNvPr>
          <p:cNvSpPr>
            <a:spLocks noGrp="1"/>
          </p:cNvSpPr>
          <p:nvPr>
            <p:ph type="dt" sz="half" idx="10"/>
          </p:nvPr>
        </p:nvSpPr>
        <p:spPr/>
        <p:txBody>
          <a:bodyPr/>
          <a:lstStyle>
            <a:lvl1pPr>
              <a:defRPr/>
            </a:lvl1pPr>
          </a:lstStyle>
          <a:p>
            <a:pPr>
              <a:defRPr/>
            </a:pPr>
            <a:fld id="{547EFA48-8B93-4EB4-983D-D3BBDC48F8E6}" type="datetime1">
              <a:rPr lang="en-US" smtClean="0"/>
              <a:t>6/6/2019</a:t>
            </a:fld>
            <a:endParaRPr lang="en-US"/>
          </a:p>
        </p:txBody>
      </p:sp>
      <p:sp>
        <p:nvSpPr>
          <p:cNvPr id="5" name="Footer Placeholder 4">
            <a:extLst>
              <a:ext uri="{FF2B5EF4-FFF2-40B4-BE49-F238E27FC236}">
                <a16:creationId xmlns:a16="http://schemas.microsoft.com/office/drawing/2014/main" id="{AD9191A1-A5DA-44BD-B92F-7DF22420EE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123218-0993-4BD3-AD0A-92A5ECE9E736}"/>
              </a:ext>
            </a:extLst>
          </p:cNvPr>
          <p:cNvSpPr>
            <a:spLocks noGrp="1"/>
          </p:cNvSpPr>
          <p:nvPr>
            <p:ph type="sldNum" sz="quarter" idx="12"/>
          </p:nvPr>
        </p:nvSpPr>
        <p:spPr/>
        <p:txBody>
          <a:bodyPr/>
          <a:lstStyle>
            <a:lvl1pPr>
              <a:defRPr/>
            </a:lvl1pPr>
          </a:lstStyle>
          <a:p>
            <a:pPr>
              <a:defRPr/>
            </a:pPr>
            <a:fld id="{DAFD9473-0BBB-4841-89D3-30EDBC5F421B}" type="slidenum">
              <a:rPr lang="en-US"/>
              <a:pPr>
                <a:defRPr/>
              </a:pPr>
              <a:t>‹#›</a:t>
            </a:fld>
            <a:endParaRPr lang="en-US"/>
          </a:p>
        </p:txBody>
      </p:sp>
    </p:spTree>
    <p:extLst>
      <p:ext uri="{BB962C8B-B14F-4D97-AF65-F5344CB8AC3E}">
        <p14:creationId xmlns:p14="http://schemas.microsoft.com/office/powerpoint/2010/main" val="2337742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16">
            <a:extLst>
              <a:ext uri="{FF2B5EF4-FFF2-40B4-BE49-F238E27FC236}">
                <a16:creationId xmlns:a16="http://schemas.microsoft.com/office/drawing/2014/main" id="{CADB78AB-71B3-4003-AE02-CCF5CA2E4F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a:extLst>
              <a:ext uri="{FF2B5EF4-FFF2-40B4-BE49-F238E27FC236}">
                <a16:creationId xmlns:a16="http://schemas.microsoft.com/office/drawing/2014/main" id="{CF82C77F-9637-4639-A73F-0C00CC8CEE57}"/>
              </a:ext>
            </a:extLst>
          </p:cNvPr>
          <p:cNvGrpSpPr>
            <a:grpSpLocks/>
          </p:cNvGrpSpPr>
          <p:nvPr userDrawn="1"/>
        </p:nvGrpSpPr>
        <p:grpSpPr bwMode="auto">
          <a:xfrm>
            <a:off x="782638" y="-144463"/>
            <a:ext cx="1016000" cy="1536701"/>
            <a:chOff x="782638" y="-144463"/>
            <a:chExt cx="1016000" cy="1536701"/>
          </a:xfrm>
        </p:grpSpPr>
        <p:sp>
          <p:nvSpPr>
            <p:cNvPr id="5" name="Freeform 14">
              <a:extLst>
                <a:ext uri="{FF2B5EF4-FFF2-40B4-BE49-F238E27FC236}">
                  <a16:creationId xmlns:a16="http://schemas.microsoft.com/office/drawing/2014/main" id="{57CD83BF-4364-420D-97DE-FBF6FF448836}"/>
                </a:ext>
              </a:extLst>
            </p:cNvPr>
            <p:cNvSpPr/>
            <p:nvPr/>
          </p:nvSpPr>
          <p:spPr>
            <a:xfrm>
              <a:off x="815975" y="-144463"/>
              <a:ext cx="935038" cy="1536701"/>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68B1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14">
              <a:extLst>
                <a:ext uri="{FF2B5EF4-FFF2-40B4-BE49-F238E27FC236}">
                  <a16:creationId xmlns:a16="http://schemas.microsoft.com/office/drawing/2014/main" id="{EBB481CB-E3E5-49DE-8CB1-F1DFF1CD9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304800"/>
              <a:ext cx="101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2">
            <a:extLst>
              <a:ext uri="{FF2B5EF4-FFF2-40B4-BE49-F238E27FC236}">
                <a16:creationId xmlns:a16="http://schemas.microsoft.com/office/drawing/2014/main" id="{AD74E2BD-A94E-0B47-919D-AB011C614B2C}"/>
              </a:ext>
            </a:extLst>
          </p:cNvPr>
          <p:cNvSpPr>
            <a:spLocks noGrp="1"/>
          </p:cNvSpPr>
          <p:nvPr>
            <p:ph idx="1"/>
          </p:nvPr>
        </p:nvSpPr>
        <p:spPr>
          <a:xfrm>
            <a:off x="815975" y="2874723"/>
            <a:ext cx="10537825" cy="33022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8361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3DE3C-52E7-4BD1-9D3F-5B5EA1B90F2B}"/>
              </a:ext>
            </a:extLst>
          </p:cNvPr>
          <p:cNvSpPr>
            <a:spLocks noGrp="1"/>
          </p:cNvSpPr>
          <p:nvPr>
            <p:ph type="dt" sz="half" idx="10"/>
          </p:nvPr>
        </p:nvSpPr>
        <p:spPr/>
        <p:txBody>
          <a:bodyPr/>
          <a:lstStyle>
            <a:lvl1pPr>
              <a:defRPr/>
            </a:lvl1pPr>
          </a:lstStyle>
          <a:p>
            <a:pPr>
              <a:defRPr/>
            </a:pPr>
            <a:fld id="{C0B0ECE5-D751-4F94-9CD6-8F13AFD5A6F5}" type="datetime1">
              <a:rPr lang="en-US" smtClean="0"/>
              <a:t>6/6/2019</a:t>
            </a:fld>
            <a:endParaRPr lang="en-US"/>
          </a:p>
        </p:txBody>
      </p:sp>
      <p:sp>
        <p:nvSpPr>
          <p:cNvPr id="5" name="Footer Placeholder 4">
            <a:extLst>
              <a:ext uri="{FF2B5EF4-FFF2-40B4-BE49-F238E27FC236}">
                <a16:creationId xmlns:a16="http://schemas.microsoft.com/office/drawing/2014/main" id="{11869453-0A78-4D00-8989-7F27B5A601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EC4015-18B3-4B0D-A13F-AF9FA159A8FF}"/>
              </a:ext>
            </a:extLst>
          </p:cNvPr>
          <p:cNvSpPr>
            <a:spLocks noGrp="1"/>
          </p:cNvSpPr>
          <p:nvPr>
            <p:ph type="sldNum" sz="quarter" idx="12"/>
          </p:nvPr>
        </p:nvSpPr>
        <p:spPr/>
        <p:txBody>
          <a:bodyPr/>
          <a:lstStyle>
            <a:lvl1pPr>
              <a:defRPr/>
            </a:lvl1pPr>
          </a:lstStyle>
          <a:p>
            <a:pPr>
              <a:defRPr/>
            </a:pPr>
            <a:fld id="{98E69B39-44ED-4084-AA6B-30316BF8AB3A}" type="slidenum">
              <a:rPr lang="en-US"/>
              <a:pPr>
                <a:defRPr/>
              </a:pPr>
              <a:t>‹#›</a:t>
            </a:fld>
            <a:endParaRPr lang="en-US"/>
          </a:p>
        </p:txBody>
      </p:sp>
    </p:spTree>
    <p:extLst>
      <p:ext uri="{BB962C8B-B14F-4D97-AF65-F5344CB8AC3E}">
        <p14:creationId xmlns:p14="http://schemas.microsoft.com/office/powerpoint/2010/main" val="96273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A3852F-0C53-4FD5-8696-3AC63DFC371D}"/>
              </a:ext>
            </a:extLst>
          </p:cNvPr>
          <p:cNvSpPr>
            <a:spLocks noGrp="1"/>
          </p:cNvSpPr>
          <p:nvPr>
            <p:ph type="dt" sz="half" idx="10"/>
          </p:nvPr>
        </p:nvSpPr>
        <p:spPr/>
        <p:txBody>
          <a:bodyPr/>
          <a:lstStyle>
            <a:lvl1pPr>
              <a:defRPr/>
            </a:lvl1pPr>
          </a:lstStyle>
          <a:p>
            <a:pPr>
              <a:defRPr/>
            </a:pPr>
            <a:fld id="{7B81DF4C-3697-4268-BAFB-83FF9CCE8BA2}" type="datetime1">
              <a:rPr lang="en-US" smtClean="0"/>
              <a:t>6/6/2019</a:t>
            </a:fld>
            <a:endParaRPr lang="en-US"/>
          </a:p>
        </p:txBody>
      </p:sp>
      <p:sp>
        <p:nvSpPr>
          <p:cNvPr id="5" name="Footer Placeholder 4">
            <a:extLst>
              <a:ext uri="{FF2B5EF4-FFF2-40B4-BE49-F238E27FC236}">
                <a16:creationId xmlns:a16="http://schemas.microsoft.com/office/drawing/2014/main" id="{5103A00C-ED74-462E-8C44-535A6AE9EA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F76652-B419-4705-A859-647C3C9A3F2D}"/>
              </a:ext>
            </a:extLst>
          </p:cNvPr>
          <p:cNvSpPr>
            <a:spLocks noGrp="1"/>
          </p:cNvSpPr>
          <p:nvPr>
            <p:ph type="sldNum" sz="quarter" idx="12"/>
          </p:nvPr>
        </p:nvSpPr>
        <p:spPr/>
        <p:txBody>
          <a:bodyPr/>
          <a:lstStyle>
            <a:lvl1pPr>
              <a:defRPr/>
            </a:lvl1pPr>
          </a:lstStyle>
          <a:p>
            <a:pPr>
              <a:defRPr/>
            </a:pPr>
            <a:fld id="{383577AE-5043-4863-9B5B-D365ED3E7D1E}" type="slidenum">
              <a:rPr lang="en-US"/>
              <a:pPr>
                <a:defRPr/>
              </a:pPr>
              <a:t>‹#›</a:t>
            </a:fld>
            <a:endParaRPr lang="en-US"/>
          </a:p>
        </p:txBody>
      </p:sp>
    </p:spTree>
    <p:extLst>
      <p:ext uri="{BB962C8B-B14F-4D97-AF65-F5344CB8AC3E}">
        <p14:creationId xmlns:p14="http://schemas.microsoft.com/office/powerpoint/2010/main" val="3233971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9E6A00C-778D-425D-ADD7-8F854AE29FF9}"/>
              </a:ext>
            </a:extLst>
          </p:cNvPr>
          <p:cNvSpPr>
            <a:spLocks noGrp="1"/>
          </p:cNvSpPr>
          <p:nvPr>
            <p:ph type="dt" sz="half" idx="10"/>
          </p:nvPr>
        </p:nvSpPr>
        <p:spPr/>
        <p:txBody>
          <a:bodyPr/>
          <a:lstStyle>
            <a:lvl1pPr>
              <a:defRPr/>
            </a:lvl1pPr>
          </a:lstStyle>
          <a:p>
            <a:pPr>
              <a:defRPr/>
            </a:pPr>
            <a:fld id="{66C91867-C5C0-4070-9C60-B573EDCAC05A}" type="datetime1">
              <a:rPr lang="en-US" smtClean="0"/>
              <a:t>6/6/2019</a:t>
            </a:fld>
            <a:endParaRPr lang="en-US"/>
          </a:p>
        </p:txBody>
      </p:sp>
      <p:sp>
        <p:nvSpPr>
          <p:cNvPr id="6" name="Footer Placeholder 4">
            <a:extLst>
              <a:ext uri="{FF2B5EF4-FFF2-40B4-BE49-F238E27FC236}">
                <a16:creationId xmlns:a16="http://schemas.microsoft.com/office/drawing/2014/main" id="{24EEDB70-B5BE-4321-B3AC-DEB0C6D8F8A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2B955D-6873-48D9-8E07-A8EFF322A111}"/>
              </a:ext>
            </a:extLst>
          </p:cNvPr>
          <p:cNvSpPr>
            <a:spLocks noGrp="1"/>
          </p:cNvSpPr>
          <p:nvPr>
            <p:ph type="sldNum" sz="quarter" idx="12"/>
          </p:nvPr>
        </p:nvSpPr>
        <p:spPr/>
        <p:txBody>
          <a:bodyPr/>
          <a:lstStyle>
            <a:lvl1pPr>
              <a:defRPr/>
            </a:lvl1pPr>
          </a:lstStyle>
          <a:p>
            <a:pPr>
              <a:defRPr/>
            </a:pPr>
            <a:fld id="{DD3E0208-B81C-49E9-9D3B-D444F19FA213}" type="slidenum">
              <a:rPr lang="en-US"/>
              <a:pPr>
                <a:defRPr/>
              </a:pPr>
              <a:t>‹#›</a:t>
            </a:fld>
            <a:endParaRPr lang="en-US"/>
          </a:p>
        </p:txBody>
      </p:sp>
    </p:spTree>
    <p:extLst>
      <p:ext uri="{BB962C8B-B14F-4D97-AF65-F5344CB8AC3E}">
        <p14:creationId xmlns:p14="http://schemas.microsoft.com/office/powerpoint/2010/main" val="389879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434DB46-8CE0-40B8-95E7-D93E140B6EAE}"/>
              </a:ext>
            </a:extLst>
          </p:cNvPr>
          <p:cNvSpPr>
            <a:spLocks noGrp="1"/>
          </p:cNvSpPr>
          <p:nvPr>
            <p:ph type="dt" sz="half" idx="10"/>
          </p:nvPr>
        </p:nvSpPr>
        <p:spPr/>
        <p:txBody>
          <a:bodyPr/>
          <a:lstStyle>
            <a:lvl1pPr>
              <a:defRPr/>
            </a:lvl1pPr>
          </a:lstStyle>
          <a:p>
            <a:pPr>
              <a:defRPr/>
            </a:pPr>
            <a:fld id="{5D8FC149-2341-4609-BA67-A868888ADA5B}" type="datetime1">
              <a:rPr lang="en-US" smtClean="0"/>
              <a:t>6/6/2019</a:t>
            </a:fld>
            <a:endParaRPr lang="en-US"/>
          </a:p>
        </p:txBody>
      </p:sp>
      <p:sp>
        <p:nvSpPr>
          <p:cNvPr id="8" name="Footer Placeholder 4">
            <a:extLst>
              <a:ext uri="{FF2B5EF4-FFF2-40B4-BE49-F238E27FC236}">
                <a16:creationId xmlns:a16="http://schemas.microsoft.com/office/drawing/2014/main" id="{EA9B4D8D-FF19-4033-B6DB-4CE7C9671E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E32E7C-64D8-4195-83F1-F9BCA5148503}"/>
              </a:ext>
            </a:extLst>
          </p:cNvPr>
          <p:cNvSpPr>
            <a:spLocks noGrp="1"/>
          </p:cNvSpPr>
          <p:nvPr>
            <p:ph type="sldNum" sz="quarter" idx="12"/>
          </p:nvPr>
        </p:nvSpPr>
        <p:spPr/>
        <p:txBody>
          <a:bodyPr/>
          <a:lstStyle>
            <a:lvl1pPr>
              <a:defRPr/>
            </a:lvl1pPr>
          </a:lstStyle>
          <a:p>
            <a:pPr>
              <a:defRPr/>
            </a:pPr>
            <a:fld id="{6F5E5456-1D70-4397-AB9B-8C12CFC69F2E}" type="slidenum">
              <a:rPr lang="en-US"/>
              <a:pPr>
                <a:defRPr/>
              </a:pPr>
              <a:t>‹#›</a:t>
            </a:fld>
            <a:endParaRPr lang="en-US"/>
          </a:p>
        </p:txBody>
      </p:sp>
    </p:spTree>
    <p:extLst>
      <p:ext uri="{BB962C8B-B14F-4D97-AF65-F5344CB8AC3E}">
        <p14:creationId xmlns:p14="http://schemas.microsoft.com/office/powerpoint/2010/main" val="366860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AB5EBA0-1A08-49EB-B1CA-32127964717F}"/>
              </a:ext>
            </a:extLst>
          </p:cNvPr>
          <p:cNvSpPr>
            <a:spLocks noGrp="1"/>
          </p:cNvSpPr>
          <p:nvPr>
            <p:ph type="dt" sz="half" idx="10"/>
          </p:nvPr>
        </p:nvSpPr>
        <p:spPr/>
        <p:txBody>
          <a:bodyPr/>
          <a:lstStyle>
            <a:lvl1pPr>
              <a:defRPr/>
            </a:lvl1pPr>
          </a:lstStyle>
          <a:p>
            <a:pPr>
              <a:defRPr/>
            </a:pPr>
            <a:fld id="{FA6D77AE-FAB2-43A8-BA43-587621C22043}" type="datetime1">
              <a:rPr lang="en-US" smtClean="0"/>
              <a:t>6/6/2019</a:t>
            </a:fld>
            <a:endParaRPr lang="en-US"/>
          </a:p>
        </p:txBody>
      </p:sp>
      <p:sp>
        <p:nvSpPr>
          <p:cNvPr id="4" name="Footer Placeholder 4">
            <a:extLst>
              <a:ext uri="{FF2B5EF4-FFF2-40B4-BE49-F238E27FC236}">
                <a16:creationId xmlns:a16="http://schemas.microsoft.com/office/drawing/2014/main" id="{322DBDEF-4037-40B2-88C1-9213E63797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E4EB101-6969-457C-81A1-509D689AF869}"/>
              </a:ext>
            </a:extLst>
          </p:cNvPr>
          <p:cNvSpPr>
            <a:spLocks noGrp="1"/>
          </p:cNvSpPr>
          <p:nvPr>
            <p:ph type="sldNum" sz="quarter" idx="12"/>
          </p:nvPr>
        </p:nvSpPr>
        <p:spPr/>
        <p:txBody>
          <a:bodyPr/>
          <a:lstStyle>
            <a:lvl1pPr>
              <a:defRPr/>
            </a:lvl1pPr>
          </a:lstStyle>
          <a:p>
            <a:pPr>
              <a:defRPr/>
            </a:pPr>
            <a:fld id="{30835556-4B23-469B-B16C-69CA5A6AB9CA}" type="slidenum">
              <a:rPr lang="en-US"/>
              <a:pPr>
                <a:defRPr/>
              </a:pPr>
              <a:t>‹#›</a:t>
            </a:fld>
            <a:endParaRPr lang="en-US"/>
          </a:p>
        </p:txBody>
      </p:sp>
    </p:spTree>
    <p:extLst>
      <p:ext uri="{BB962C8B-B14F-4D97-AF65-F5344CB8AC3E}">
        <p14:creationId xmlns:p14="http://schemas.microsoft.com/office/powerpoint/2010/main" val="206289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E662406-2C40-4538-8836-944AC105AF83}"/>
              </a:ext>
            </a:extLst>
          </p:cNvPr>
          <p:cNvSpPr>
            <a:spLocks noGrp="1"/>
          </p:cNvSpPr>
          <p:nvPr>
            <p:ph type="dt" sz="half" idx="10"/>
          </p:nvPr>
        </p:nvSpPr>
        <p:spPr/>
        <p:txBody>
          <a:bodyPr/>
          <a:lstStyle>
            <a:lvl1pPr>
              <a:defRPr/>
            </a:lvl1pPr>
          </a:lstStyle>
          <a:p>
            <a:pPr>
              <a:defRPr/>
            </a:pPr>
            <a:fld id="{EC49BB2E-0694-4224-A51D-826FF3A8BC7E}" type="datetime1">
              <a:rPr lang="en-US" smtClean="0"/>
              <a:t>6/6/2019</a:t>
            </a:fld>
            <a:endParaRPr lang="en-US"/>
          </a:p>
        </p:txBody>
      </p:sp>
      <p:sp>
        <p:nvSpPr>
          <p:cNvPr id="3" name="Footer Placeholder 4">
            <a:extLst>
              <a:ext uri="{FF2B5EF4-FFF2-40B4-BE49-F238E27FC236}">
                <a16:creationId xmlns:a16="http://schemas.microsoft.com/office/drawing/2014/main" id="{7FC40CD2-5268-4ED6-90E6-674E0BF9939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C31EDC-0850-4D3C-9BF4-4845FB8C4AA6}"/>
              </a:ext>
            </a:extLst>
          </p:cNvPr>
          <p:cNvSpPr>
            <a:spLocks noGrp="1"/>
          </p:cNvSpPr>
          <p:nvPr>
            <p:ph type="sldNum" sz="quarter" idx="12"/>
          </p:nvPr>
        </p:nvSpPr>
        <p:spPr/>
        <p:txBody>
          <a:bodyPr/>
          <a:lstStyle>
            <a:lvl1pPr>
              <a:defRPr/>
            </a:lvl1pPr>
          </a:lstStyle>
          <a:p>
            <a:pPr>
              <a:defRPr/>
            </a:pPr>
            <a:fld id="{AEF1BC06-DB0F-4752-B7EC-4DC7605DF29F}" type="slidenum">
              <a:rPr lang="en-US"/>
              <a:pPr>
                <a:defRPr/>
              </a:pPr>
              <a:t>‹#›</a:t>
            </a:fld>
            <a:endParaRPr lang="en-US"/>
          </a:p>
        </p:txBody>
      </p:sp>
    </p:spTree>
    <p:extLst>
      <p:ext uri="{BB962C8B-B14F-4D97-AF65-F5344CB8AC3E}">
        <p14:creationId xmlns:p14="http://schemas.microsoft.com/office/powerpoint/2010/main" val="86557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6F41392-A28E-4D6F-B0EF-25E5C9DC44CA}"/>
              </a:ext>
            </a:extLst>
          </p:cNvPr>
          <p:cNvSpPr>
            <a:spLocks noGrp="1"/>
          </p:cNvSpPr>
          <p:nvPr>
            <p:ph type="dt" sz="half" idx="10"/>
          </p:nvPr>
        </p:nvSpPr>
        <p:spPr/>
        <p:txBody>
          <a:bodyPr/>
          <a:lstStyle>
            <a:lvl1pPr>
              <a:defRPr/>
            </a:lvl1pPr>
          </a:lstStyle>
          <a:p>
            <a:pPr>
              <a:defRPr/>
            </a:pPr>
            <a:fld id="{FAD7F74D-55DC-4028-A155-C41AA0777054}" type="datetime1">
              <a:rPr lang="en-US" smtClean="0"/>
              <a:t>6/6/2019</a:t>
            </a:fld>
            <a:endParaRPr lang="en-US"/>
          </a:p>
        </p:txBody>
      </p:sp>
      <p:sp>
        <p:nvSpPr>
          <p:cNvPr id="6" name="Footer Placeholder 4">
            <a:extLst>
              <a:ext uri="{FF2B5EF4-FFF2-40B4-BE49-F238E27FC236}">
                <a16:creationId xmlns:a16="http://schemas.microsoft.com/office/drawing/2014/main" id="{AE431F3F-41E7-49EB-9695-05DB8CB7E9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619C82-BF9B-4D55-8EA4-8E4E37BACBF4}"/>
              </a:ext>
            </a:extLst>
          </p:cNvPr>
          <p:cNvSpPr>
            <a:spLocks noGrp="1"/>
          </p:cNvSpPr>
          <p:nvPr>
            <p:ph type="sldNum" sz="quarter" idx="12"/>
          </p:nvPr>
        </p:nvSpPr>
        <p:spPr/>
        <p:txBody>
          <a:bodyPr/>
          <a:lstStyle>
            <a:lvl1pPr>
              <a:defRPr/>
            </a:lvl1pPr>
          </a:lstStyle>
          <a:p>
            <a:pPr>
              <a:defRPr/>
            </a:pPr>
            <a:fld id="{FBC8CEA0-A27F-4625-8D40-30ED60C4D770}" type="slidenum">
              <a:rPr lang="en-US"/>
              <a:pPr>
                <a:defRPr/>
              </a:pPr>
              <a:t>‹#›</a:t>
            </a:fld>
            <a:endParaRPr lang="en-US"/>
          </a:p>
        </p:txBody>
      </p:sp>
    </p:spTree>
    <p:extLst>
      <p:ext uri="{BB962C8B-B14F-4D97-AF65-F5344CB8AC3E}">
        <p14:creationId xmlns:p14="http://schemas.microsoft.com/office/powerpoint/2010/main" val="338942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07AE183-AD56-4DF0-BFB2-E04CC79C1009}"/>
              </a:ext>
            </a:extLst>
          </p:cNvPr>
          <p:cNvSpPr>
            <a:spLocks noGrp="1"/>
          </p:cNvSpPr>
          <p:nvPr>
            <p:ph type="dt" sz="half" idx="10"/>
          </p:nvPr>
        </p:nvSpPr>
        <p:spPr/>
        <p:txBody>
          <a:bodyPr/>
          <a:lstStyle>
            <a:lvl1pPr>
              <a:defRPr/>
            </a:lvl1pPr>
          </a:lstStyle>
          <a:p>
            <a:pPr>
              <a:defRPr/>
            </a:pPr>
            <a:fld id="{8FC0CC49-14BF-4DF0-8D1E-BCD657432E1D}" type="datetime1">
              <a:rPr lang="en-US" smtClean="0"/>
              <a:t>6/6/2019</a:t>
            </a:fld>
            <a:endParaRPr lang="en-US"/>
          </a:p>
        </p:txBody>
      </p:sp>
      <p:sp>
        <p:nvSpPr>
          <p:cNvPr id="6" name="Footer Placeholder 4">
            <a:extLst>
              <a:ext uri="{FF2B5EF4-FFF2-40B4-BE49-F238E27FC236}">
                <a16:creationId xmlns:a16="http://schemas.microsoft.com/office/drawing/2014/main" id="{4AA605E7-144A-473B-AE3E-A7005229A9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601EEA-6AB8-40A4-9F73-A3154874E73E}"/>
              </a:ext>
            </a:extLst>
          </p:cNvPr>
          <p:cNvSpPr>
            <a:spLocks noGrp="1"/>
          </p:cNvSpPr>
          <p:nvPr>
            <p:ph type="sldNum" sz="quarter" idx="12"/>
          </p:nvPr>
        </p:nvSpPr>
        <p:spPr/>
        <p:txBody>
          <a:bodyPr/>
          <a:lstStyle>
            <a:lvl1pPr>
              <a:defRPr/>
            </a:lvl1pPr>
          </a:lstStyle>
          <a:p>
            <a:pPr>
              <a:defRPr/>
            </a:pPr>
            <a:fld id="{6E7B0122-8E36-4475-9CF7-1209068A6679}" type="slidenum">
              <a:rPr lang="en-US"/>
              <a:pPr>
                <a:defRPr/>
              </a:pPr>
              <a:t>‹#›</a:t>
            </a:fld>
            <a:endParaRPr lang="en-US"/>
          </a:p>
        </p:txBody>
      </p:sp>
    </p:spTree>
    <p:extLst>
      <p:ext uri="{BB962C8B-B14F-4D97-AF65-F5344CB8AC3E}">
        <p14:creationId xmlns:p14="http://schemas.microsoft.com/office/powerpoint/2010/main" val="216173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C27C83-C5D2-43A3-B360-94D60E1FDEF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23EFF08-63B9-4DD6-AB49-7A8F5C88CC6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2882812-4E50-4053-B6E5-03ED07986C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B8112C0-E43A-4055-A5AC-93CACBA1212D}" type="datetime1">
              <a:rPr lang="en-US" smtClean="0"/>
              <a:t>6/6/2019</a:t>
            </a:fld>
            <a:endParaRPr lang="en-US"/>
          </a:p>
        </p:txBody>
      </p:sp>
      <p:sp>
        <p:nvSpPr>
          <p:cNvPr id="5" name="Footer Placeholder 4">
            <a:extLst>
              <a:ext uri="{FF2B5EF4-FFF2-40B4-BE49-F238E27FC236}">
                <a16:creationId xmlns:a16="http://schemas.microsoft.com/office/drawing/2014/main" id="{62C549CC-81F5-4803-A7C0-5FE2F7570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AB4FEC6-ADE4-4006-B665-78A9E09FC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AA96EB7-31D4-4360-ADF2-3C74B3E7B0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mailto:PRPInspector@dep.state.fl.u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mailto:PRPInspector@dep.state.fl.u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floridadep.gov/waste/petroleum-restoration/documents/closure-sampling-clarification-memorandum" TargetMode="External"/><Relationship Id="rId5" Type="http://schemas.openxmlformats.org/officeDocument/2006/relationships/hyperlink" Target="https://floridadep.gov/waste/permitting-compliance-assistance/content/storage-tank-compliance" TargetMode="External"/><Relationship Id="rId4" Type="http://schemas.openxmlformats.org/officeDocument/2006/relationships/hyperlink" Target="https://floridadep.gov/waste/petroleum-restoration/documents/late-deliverable-site-reassignment-proces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mailto:Tim.Foster@dep.state.fl.us" TargetMode="External"/><Relationship Id="rId3" Type="http://schemas.openxmlformats.org/officeDocument/2006/relationships/image" Target="../media/image2.png"/><Relationship Id="rId7" Type="http://schemas.openxmlformats.org/officeDocument/2006/relationships/hyperlink" Target="mailto:Charles.Williams@dep.state.fl.u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mailto:Carol.Carnley@dep.state.fl.us" TargetMode="External"/><Relationship Id="rId5" Type="http://schemas.openxmlformats.org/officeDocument/2006/relationships/hyperlink" Target="mailto:Jamie.L.Lopez@dep.state.fl.us" TargetMode="External"/><Relationship Id="rId4" Type="http://schemas.openxmlformats.org/officeDocument/2006/relationships/hyperlink" Target="mailto:Blake.Miller@floridadep.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mailto:Bill.Burns@floridadep.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mailto:prp.contracts@dep.state.fl.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6" descr="Background decorative picture">
            <a:extLst>
              <a:ext uri="{FF2B5EF4-FFF2-40B4-BE49-F238E27FC236}">
                <a16:creationId xmlns:a16="http://schemas.microsoft.com/office/drawing/2014/main" id="{4ACBABA7-53D3-4E62-A853-14D94A660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79F82273-0DAE-49BE-A351-9611CA0F93D5}"/>
              </a:ext>
            </a:extLst>
          </p:cNvPr>
          <p:cNvSpPr>
            <a:spLocks noGrp="1"/>
          </p:cNvSpPr>
          <p:nvPr>
            <p:ph idx="1"/>
          </p:nvPr>
        </p:nvSpPr>
        <p:spPr>
          <a:xfrm>
            <a:off x="815975" y="2085975"/>
            <a:ext cx="10537825" cy="4090988"/>
          </a:xfrm>
        </p:spPr>
        <p:txBody>
          <a:bodyPr/>
          <a:lstStyle/>
          <a:p>
            <a:pPr algn="ctr">
              <a:lnSpc>
                <a:spcPct val="100000"/>
              </a:lnSpc>
              <a:spcBef>
                <a:spcPct val="0"/>
              </a:spcBef>
              <a:buFontTx/>
              <a:buNone/>
            </a:pPr>
            <a:r>
              <a:rPr lang="en-US" altLang="en-US" sz="4500" b="1">
                <a:solidFill>
                  <a:schemeClr val="bg1"/>
                </a:solidFill>
                <a:latin typeface="Franklin Gothic Demi Cond" panose="020B0706030402020204" pitchFamily="34" charset="0"/>
              </a:rPr>
              <a:t>Petroleum Restoration Program</a:t>
            </a:r>
          </a:p>
          <a:p>
            <a:pPr algn="ctr">
              <a:lnSpc>
                <a:spcPct val="100000"/>
              </a:lnSpc>
              <a:spcBef>
                <a:spcPct val="0"/>
              </a:spcBef>
              <a:buFontTx/>
              <a:buNone/>
            </a:pPr>
            <a:r>
              <a:rPr lang="en-US" altLang="en-US" sz="4500" b="1">
                <a:solidFill>
                  <a:schemeClr val="bg1"/>
                </a:solidFill>
                <a:latin typeface="Franklin Gothic Demi Cond" panose="020B0706030402020204" pitchFamily="34" charset="0"/>
              </a:rPr>
              <a:t>Agency Term Contracts</a:t>
            </a:r>
          </a:p>
          <a:p>
            <a:pPr algn="ctr">
              <a:lnSpc>
                <a:spcPct val="100000"/>
              </a:lnSpc>
              <a:spcBef>
                <a:spcPct val="0"/>
              </a:spcBef>
              <a:buFontTx/>
              <a:buNone/>
            </a:pPr>
            <a:r>
              <a:rPr lang="en-US" altLang="en-US" sz="4500" b="1">
                <a:solidFill>
                  <a:schemeClr val="bg1"/>
                </a:solidFill>
                <a:latin typeface="Franklin Gothic Demi Cond" panose="020B0706030402020204" pitchFamily="34" charset="0"/>
              </a:rPr>
              <a:t>Quarterly Meeting</a:t>
            </a:r>
          </a:p>
          <a:p>
            <a:pPr algn="ctr">
              <a:lnSpc>
                <a:spcPct val="100000"/>
              </a:lnSpc>
              <a:spcBef>
                <a:spcPct val="0"/>
              </a:spcBef>
              <a:buFontTx/>
              <a:buNone/>
            </a:pPr>
            <a:r>
              <a:rPr lang="en-US" altLang="en-US" sz="4500" b="1">
                <a:solidFill>
                  <a:schemeClr val="bg1"/>
                </a:solidFill>
                <a:latin typeface="Franklin Gothic Demi Cond" panose="020B0706030402020204" pitchFamily="34" charset="0"/>
              </a:rPr>
              <a:t>May 23, 2019</a:t>
            </a:r>
          </a:p>
          <a:p>
            <a:endParaRPr lang="en-US" dirty="0"/>
          </a:p>
        </p:txBody>
      </p:sp>
      <p:sp>
        <p:nvSpPr>
          <p:cNvPr id="8195" name="Slide Number Placeholder 3">
            <a:extLst>
              <a:ext uri="{FF2B5EF4-FFF2-40B4-BE49-F238E27FC236}">
                <a16:creationId xmlns:a16="http://schemas.microsoft.com/office/drawing/2014/main" id="{F64FB546-D9A2-449A-B956-5C560E49C88C}"/>
              </a:ext>
            </a:extLst>
          </p:cNvPr>
          <p:cNvSpPr>
            <a:spLocks noGrp="1" noChangeArrowheads="1"/>
          </p:cNvSpPr>
          <p:nvPr>
            <p:ph type="sldNum" sz="quarter" idx="4294967295"/>
          </p:nvPr>
        </p:nvSpPr>
        <p:spPr bwMode="auto">
          <a:xfrm>
            <a:off x="94488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nSpc>
                <a:spcPct val="100000"/>
              </a:lnSpc>
              <a:spcBef>
                <a:spcPct val="0"/>
              </a:spcBef>
              <a:buFontTx/>
              <a:buNone/>
            </a:pPr>
            <a:fld id="{4011FC04-6BD7-4D43-9902-F4C2FA221103}" type="slidenum">
              <a:rPr lang="en-US" altLang="en-US" sz="1800">
                <a:latin typeface="Calibri" panose="020F0502020204030204" pitchFamily="34" charset="0"/>
              </a:rPr>
              <a:pPr>
                <a:lnSpc>
                  <a:spcPct val="100000"/>
                </a:lnSpc>
                <a:spcBef>
                  <a:spcPct val="0"/>
                </a:spcBef>
                <a:buFontTx/>
                <a:buNone/>
              </a:pPr>
              <a:t>1</a:t>
            </a:fld>
            <a:endParaRPr lang="en-US" altLang="en-US" sz="1800">
              <a:latin typeface="Calibri" panose="020F0502020204030204" pitchFamily="34" charset="0"/>
            </a:endParaRPr>
          </a:p>
        </p:txBody>
      </p:sp>
      <p:sp>
        <p:nvSpPr>
          <p:cNvPr id="14" name="Freeform 14">
            <a:extLst>
              <a:ext uri="{FF2B5EF4-FFF2-40B4-BE49-F238E27FC236}">
                <a16:creationId xmlns:a16="http://schemas.microsoft.com/office/drawing/2014/main" id="{7F42B832-123A-4D33-9A4C-1BAAF96FC529}"/>
              </a:ext>
              <a:ext uri="{C183D7F6-B498-43B3-948B-1728B52AA6E4}">
                <adec:decorative xmlns:adec="http://schemas.microsoft.com/office/drawing/2017/decorative" val="1"/>
              </a:ext>
            </a:extLst>
          </p:cNvPr>
          <p:cNvSpPr/>
          <p:nvPr/>
        </p:nvSpPr>
        <p:spPr>
          <a:xfrm>
            <a:off x="815975" y="0"/>
            <a:ext cx="935038" cy="1536701"/>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197" name="Picture 14" descr="FDEP Logo">
            <a:extLst>
              <a:ext uri="{FF2B5EF4-FFF2-40B4-BE49-F238E27FC236}">
                <a16:creationId xmlns:a16="http://schemas.microsoft.com/office/drawing/2014/main" id="{9AF0B612-A178-4D3F-8943-B8053B08B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304800"/>
            <a:ext cx="101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10</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1187" y="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382877" y="273387"/>
            <a:ext cx="115569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Reminders</a:t>
            </a:r>
          </a:p>
        </p:txBody>
      </p:sp>
      <p:sp>
        <p:nvSpPr>
          <p:cNvPr id="9" name="Content Placeholder 3">
            <a:extLst/>
          </p:cNvPr>
          <p:cNvSpPr txBox="1">
            <a:spLocks/>
          </p:cNvSpPr>
          <p:nvPr/>
        </p:nvSpPr>
        <p:spPr>
          <a:xfrm>
            <a:off x="1713390" y="1540040"/>
            <a:ext cx="10059510" cy="4993656"/>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u="sng" dirty="0">
                <a:latin typeface="Franklin Gothic Demi" panose="020B0703020102020204" pitchFamily="34" charset="0"/>
              </a:rPr>
              <a:t>Field Work Reminders</a:t>
            </a:r>
          </a:p>
          <a:p>
            <a:pPr lvl="1"/>
            <a:r>
              <a:rPr lang="en-US" sz="3000" dirty="0">
                <a:latin typeface="Franklin Gothic Demi" panose="020B0703020102020204" pitchFamily="34" charset="0"/>
              </a:rPr>
              <a:t>Drum Labeling</a:t>
            </a:r>
          </a:p>
          <a:p>
            <a:pPr lvl="1"/>
            <a:endParaRPr lang="en-US" sz="3000" dirty="0">
              <a:latin typeface="Franklin Gothic Demi" panose="020B0703020102020204" pitchFamily="34" charset="0"/>
            </a:endParaRPr>
          </a:p>
          <a:p>
            <a:pPr lvl="1"/>
            <a:r>
              <a:rPr lang="en-US" sz="3000" dirty="0">
                <a:latin typeface="Franklin Gothic Demi" panose="020B0703020102020204" pitchFamily="34" charset="0"/>
              </a:rPr>
              <a:t>Predrilling meetings</a:t>
            </a:r>
          </a:p>
          <a:p>
            <a:pPr lvl="2"/>
            <a:r>
              <a:rPr lang="en-US" sz="3000" dirty="0">
                <a:latin typeface="Franklin Gothic Demi" panose="020B0703020102020204" pitchFamily="34" charset="0"/>
              </a:rPr>
              <a:t>Schedule technology</a:t>
            </a:r>
          </a:p>
          <a:p>
            <a:pPr lvl="2"/>
            <a:r>
              <a:rPr lang="en-US" sz="3000" dirty="0">
                <a:latin typeface="Franklin Gothic Demi" panose="020B0703020102020204" pitchFamily="34" charset="0"/>
              </a:rPr>
              <a:t>Night drilling</a:t>
            </a:r>
          </a:p>
          <a:p>
            <a:pPr lvl="2"/>
            <a:endParaRPr lang="en-US" sz="3000" dirty="0">
              <a:latin typeface="Franklin Gothic Demi" panose="020B0703020102020204" pitchFamily="34" charset="0"/>
            </a:endParaRPr>
          </a:p>
          <a:p>
            <a:pPr lvl="1"/>
            <a:r>
              <a:rPr lang="en-US" sz="3000" dirty="0">
                <a:latin typeface="Franklin Gothic Demi" panose="020B0703020102020204" pitchFamily="34" charset="0"/>
              </a:rPr>
              <a:t>Fieldwork notifications </a:t>
            </a:r>
          </a:p>
          <a:p>
            <a:pPr lvl="2"/>
            <a:r>
              <a:rPr lang="en-US" sz="3000" dirty="0">
                <a:latin typeface="Franklin Gothic Demi" panose="020B0703020102020204" pitchFamily="34" charset="0"/>
                <a:hlinkClick r:id="rId4"/>
              </a:rPr>
              <a:t>CC: PRPInspector@dep.state.fl.us</a:t>
            </a:r>
            <a:r>
              <a:rPr lang="en-US" sz="3000" dirty="0">
                <a:latin typeface="Franklin Gothic Demi" panose="020B0703020102020204" pitchFamily="34" charset="0"/>
              </a:rPr>
              <a:t> </a:t>
            </a:r>
          </a:p>
        </p:txBody>
      </p:sp>
    </p:spTree>
    <p:extLst>
      <p:ext uri="{BB962C8B-B14F-4D97-AF65-F5344CB8AC3E}">
        <p14:creationId xmlns:p14="http://schemas.microsoft.com/office/powerpoint/2010/main" val="189998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11</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1187" y="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419822" y="230891"/>
            <a:ext cx="115569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2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Reminders</a:t>
            </a:r>
          </a:p>
        </p:txBody>
      </p:sp>
      <p:sp>
        <p:nvSpPr>
          <p:cNvPr id="9" name="Content Placeholder 3">
            <a:extLst/>
          </p:cNvPr>
          <p:cNvSpPr txBox="1">
            <a:spLocks/>
          </p:cNvSpPr>
          <p:nvPr/>
        </p:nvSpPr>
        <p:spPr>
          <a:xfrm>
            <a:off x="1713390" y="1540040"/>
            <a:ext cx="10059510" cy="4993656"/>
          </a:xfrm>
          <a:prstGeom prst="rect">
            <a:avLst/>
          </a:prstGeom>
        </p:spPr>
        <p:txBody>
          <a:bodyPr>
            <a:normAutofit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latin typeface="Franklin Gothic Demi" panose="020B0703020102020204" pitchFamily="34" charset="0"/>
              </a:rPr>
              <a:t>Invoice Rate Sheet Versions</a:t>
            </a:r>
          </a:p>
          <a:p>
            <a:pPr lvl="1"/>
            <a:r>
              <a:rPr lang="en-US" sz="3000" dirty="0">
                <a:latin typeface="Franklin Gothic Demi" panose="020B0703020102020204" pitchFamily="34" charset="0"/>
              </a:rPr>
              <a:t>Use the most recent version available for invoices</a:t>
            </a:r>
          </a:p>
          <a:p>
            <a:pPr lvl="1"/>
            <a:endParaRPr lang="en-US" sz="3000" dirty="0">
              <a:latin typeface="Franklin Gothic Demi" panose="020B0703020102020204" pitchFamily="34" charset="0"/>
            </a:endParaRPr>
          </a:p>
          <a:p>
            <a:r>
              <a:rPr lang="en-US" sz="3000" dirty="0">
                <a:latin typeface="Franklin Gothic Demi" panose="020B0703020102020204" pitchFamily="34" charset="0"/>
              </a:rPr>
              <a:t>Electronic Documents</a:t>
            </a:r>
          </a:p>
          <a:p>
            <a:pPr lvl="1"/>
            <a:r>
              <a:rPr lang="en-US" sz="3000" dirty="0">
                <a:latin typeface="Franklin Gothic Demi" panose="020B0703020102020204" pitchFamily="34" charset="0"/>
              </a:rPr>
              <a:t>All reports and data shall be delivered in electronic data retrievable from e-mail attachments or computer disks. </a:t>
            </a:r>
          </a:p>
          <a:p>
            <a:pPr lvl="1"/>
            <a:r>
              <a:rPr lang="en-US" sz="3000" dirty="0">
                <a:latin typeface="Franklin Gothic Demi" panose="020B0703020102020204" pitchFamily="34" charset="0"/>
              </a:rPr>
              <a:t>Map data and engineering drawings shall be in a format compatible with AutoCAD. </a:t>
            </a:r>
          </a:p>
          <a:p>
            <a:pPr lvl="1"/>
            <a:r>
              <a:rPr lang="en-US" sz="3000" dirty="0">
                <a:latin typeface="Franklin Gothic Demi" panose="020B0703020102020204" pitchFamily="34" charset="0"/>
              </a:rPr>
              <a:t>Oculus can store native format documents</a:t>
            </a:r>
          </a:p>
          <a:p>
            <a:pPr lvl="2"/>
            <a:r>
              <a:rPr lang="en-US" sz="3000" dirty="0">
                <a:latin typeface="Franklin Gothic Demi" panose="020B0703020102020204" pitchFamily="34" charset="0"/>
              </a:rPr>
              <a:t>AutoCAD, excel, word, etc.</a:t>
            </a:r>
          </a:p>
          <a:p>
            <a:pPr lvl="1"/>
            <a:endParaRPr lang="en-US" sz="2800" dirty="0">
              <a:latin typeface="Franklin Gothic Demi" panose="020B0703020102020204" pitchFamily="34" charset="0"/>
            </a:endParaRPr>
          </a:p>
          <a:p>
            <a:endParaRPr lang="en-US" sz="3200" b="1" dirty="0">
              <a:latin typeface="Franklin Gothic Demi" panose="020B0703020102020204" pitchFamily="34" charset="0"/>
            </a:endParaRPr>
          </a:p>
        </p:txBody>
      </p:sp>
    </p:spTree>
    <p:extLst>
      <p:ext uri="{BB962C8B-B14F-4D97-AF65-F5344CB8AC3E}">
        <p14:creationId xmlns:p14="http://schemas.microsoft.com/office/powerpoint/2010/main" val="2211880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12</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1187" y="334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419822" y="230891"/>
            <a:ext cx="115569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2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Reminders</a:t>
            </a:r>
          </a:p>
        </p:txBody>
      </p:sp>
      <p:sp>
        <p:nvSpPr>
          <p:cNvPr id="9" name="Content Placeholder 3">
            <a:extLst/>
          </p:cNvPr>
          <p:cNvSpPr txBox="1">
            <a:spLocks/>
          </p:cNvSpPr>
          <p:nvPr/>
        </p:nvSpPr>
        <p:spPr>
          <a:xfrm>
            <a:off x="1713390" y="1540040"/>
            <a:ext cx="10059510" cy="4993656"/>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latin typeface="Franklin Gothic Demi" panose="020B0703020102020204" pitchFamily="34" charset="0"/>
              </a:rPr>
              <a:t>OSHA Requirements:</a:t>
            </a:r>
          </a:p>
          <a:p>
            <a:pPr lvl="1"/>
            <a:r>
              <a:rPr lang="en-US" sz="3000" dirty="0">
                <a:latin typeface="Franklin Gothic Demi" panose="020B0703020102020204" pitchFamily="34" charset="0"/>
              </a:rPr>
              <a:t>Onsite staff must meet OSHA criteria minimums set in the ATC Contract</a:t>
            </a:r>
          </a:p>
          <a:p>
            <a:pPr marL="457200" lvl="1" indent="0">
              <a:buNone/>
            </a:pPr>
            <a:endParaRPr lang="en-US" sz="3000" dirty="0">
              <a:latin typeface="Franklin Gothic Demi" panose="020B0703020102020204" pitchFamily="34" charset="0"/>
            </a:endParaRPr>
          </a:p>
          <a:p>
            <a:r>
              <a:rPr lang="en-US" sz="3000" dirty="0">
                <a:latin typeface="Franklin Gothic Demi" panose="020B0703020102020204" pitchFamily="34" charset="0"/>
              </a:rPr>
              <a:t>Health &amp; Safety Plans:</a:t>
            </a:r>
          </a:p>
          <a:p>
            <a:pPr lvl="1"/>
            <a:r>
              <a:rPr lang="en-US" sz="3000" dirty="0">
                <a:latin typeface="Franklin Gothic Demi" panose="020B0703020102020204" pitchFamily="34" charset="0"/>
              </a:rPr>
              <a:t>Must be present onsite</a:t>
            </a:r>
          </a:p>
          <a:p>
            <a:pPr lvl="1"/>
            <a:r>
              <a:rPr lang="en-US" sz="3000" dirty="0">
                <a:latin typeface="Franklin Gothic Demi" panose="020B0703020102020204" pitchFamily="34" charset="0"/>
              </a:rPr>
              <a:t>Must be for the “site” work is being performed on </a:t>
            </a:r>
          </a:p>
          <a:p>
            <a:pPr lvl="1"/>
            <a:endParaRPr lang="en-US" sz="3000" dirty="0">
              <a:latin typeface="Franklin Gothic Demi" panose="020B0703020102020204" pitchFamily="34" charset="0"/>
            </a:endParaRPr>
          </a:p>
          <a:p>
            <a:r>
              <a:rPr lang="en-US" sz="3000" dirty="0">
                <a:latin typeface="Franklin Gothic Demi" panose="020B0703020102020204" pitchFamily="34" charset="0"/>
              </a:rPr>
              <a:t>Canceling Fieldwork</a:t>
            </a:r>
          </a:p>
          <a:p>
            <a:pPr lvl="1"/>
            <a:r>
              <a:rPr lang="en-US" sz="3000" dirty="0">
                <a:latin typeface="Franklin Gothic Demi" panose="020B0703020102020204" pitchFamily="34" charset="0"/>
                <a:hlinkClick r:id="rId4"/>
              </a:rPr>
              <a:t>CC: PRPInspector@dep.state.fl.us</a:t>
            </a:r>
            <a:r>
              <a:rPr lang="en-US" sz="3000" dirty="0">
                <a:latin typeface="Franklin Gothic Demi" panose="020B0703020102020204" pitchFamily="34" charset="0"/>
              </a:rPr>
              <a:t> </a:t>
            </a:r>
          </a:p>
          <a:p>
            <a:pPr lvl="1"/>
            <a:endParaRPr lang="en-US" sz="3000" dirty="0">
              <a:latin typeface="Franklin Gothic Demi" panose="020B0703020102020204" pitchFamily="34" charset="0"/>
            </a:endParaRPr>
          </a:p>
          <a:p>
            <a:pPr marL="0" indent="0">
              <a:buNone/>
            </a:pPr>
            <a:endParaRPr lang="en-US" sz="3000" dirty="0">
              <a:latin typeface="Franklin Gothic Demi" panose="020B0703020102020204" pitchFamily="34" charset="0"/>
            </a:endParaRPr>
          </a:p>
        </p:txBody>
      </p:sp>
    </p:spTree>
    <p:extLst>
      <p:ext uri="{BB962C8B-B14F-4D97-AF65-F5344CB8AC3E}">
        <p14:creationId xmlns:p14="http://schemas.microsoft.com/office/powerpoint/2010/main" val="85332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13</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1187" y="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419822" y="230891"/>
            <a:ext cx="115569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2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Links</a:t>
            </a:r>
          </a:p>
        </p:txBody>
      </p:sp>
      <p:sp>
        <p:nvSpPr>
          <p:cNvPr id="9" name="Content Placeholder 3">
            <a:extLst/>
          </p:cNvPr>
          <p:cNvSpPr txBox="1">
            <a:spLocks/>
          </p:cNvSpPr>
          <p:nvPr/>
        </p:nvSpPr>
        <p:spPr>
          <a:xfrm>
            <a:off x="1713390" y="1540040"/>
            <a:ext cx="10059510" cy="4993656"/>
          </a:xfrm>
          <a:prstGeom prst="rect">
            <a:avLst/>
          </a:prstGeom>
        </p:spPr>
        <p:txBody>
          <a:bodyPr>
            <a:normAutofit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sz="3000" dirty="0">
                <a:latin typeface="Franklin Gothic Demi" panose="020B0703020102020204" pitchFamily="34" charset="0"/>
              </a:rPr>
              <a:t>Updated Per Diem Drawing:</a:t>
            </a:r>
          </a:p>
          <a:p>
            <a:pPr lvl="2"/>
            <a:r>
              <a:rPr lang="en-US" sz="3000" dirty="0">
                <a:latin typeface="Franklin Gothic Demi" panose="020B0703020102020204" pitchFamily="34" charset="0"/>
                <a:hlinkClick r:id="rId4"/>
              </a:rPr>
              <a:t>https://floridadep.gov/waste/petroleum-restoration/documents/late-deliverable-site-reassignment-process</a:t>
            </a:r>
            <a:endParaRPr lang="en-US" sz="3000" dirty="0">
              <a:latin typeface="Franklin Gothic Demi" panose="020B0703020102020204" pitchFamily="34" charset="0"/>
            </a:endParaRPr>
          </a:p>
          <a:p>
            <a:pPr lvl="1"/>
            <a:r>
              <a:rPr lang="en-US" sz="3000" dirty="0">
                <a:latin typeface="Franklin Gothic Demi" panose="020B0703020102020204" pitchFamily="34" charset="0"/>
              </a:rPr>
              <a:t>USTs ASTs Info:</a:t>
            </a:r>
          </a:p>
          <a:p>
            <a:pPr lvl="2"/>
            <a:r>
              <a:rPr lang="en-US" sz="3000" dirty="0">
                <a:latin typeface="Franklin Gothic Demi" panose="020B0703020102020204" pitchFamily="34" charset="0"/>
                <a:hlinkClick r:id="rId5"/>
              </a:rPr>
              <a:t>https://floridadep.gov/waste/permitting-compliance-assistance/content/storage-tank-compliance</a:t>
            </a:r>
            <a:endParaRPr lang="en-US" sz="3000" dirty="0">
              <a:latin typeface="Franklin Gothic Demi" panose="020B0703020102020204" pitchFamily="34" charset="0"/>
            </a:endParaRPr>
          </a:p>
          <a:p>
            <a:pPr lvl="1"/>
            <a:r>
              <a:rPr lang="en-US" sz="3000" b="1" dirty="0">
                <a:latin typeface="Franklin Gothic Demi" panose="020B0703020102020204" pitchFamily="34" charset="0"/>
              </a:rPr>
              <a:t>Closure Sampling Clarification Memorandum</a:t>
            </a:r>
          </a:p>
          <a:p>
            <a:pPr lvl="2"/>
            <a:r>
              <a:rPr lang="en-US" sz="3000" dirty="0">
                <a:latin typeface="Franklin Gothic Demi" panose="020B0703020102020204" pitchFamily="34" charset="0"/>
                <a:hlinkClick r:id="rId6"/>
              </a:rPr>
              <a:t>https://floridadep.gov/waste/petroleum-restoration/documents/closure-sampling-clarification-memorandum</a:t>
            </a:r>
            <a:r>
              <a:rPr lang="en-US" sz="3000" dirty="0">
                <a:latin typeface="Franklin Gothic Demi" panose="020B0703020102020204" pitchFamily="34" charset="0"/>
              </a:rPr>
              <a:t> </a:t>
            </a:r>
          </a:p>
          <a:p>
            <a:pPr marL="0" indent="0">
              <a:buNone/>
            </a:pPr>
            <a:endParaRPr lang="en-US" sz="3200" dirty="0">
              <a:latin typeface="Franklin Gothic Demi" panose="020B0703020102020204" pitchFamily="34" charset="0"/>
            </a:endParaRPr>
          </a:p>
        </p:txBody>
      </p:sp>
    </p:spTree>
    <p:extLst>
      <p:ext uri="{BB962C8B-B14F-4D97-AF65-F5344CB8AC3E}">
        <p14:creationId xmlns:p14="http://schemas.microsoft.com/office/powerpoint/2010/main" val="65924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14</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1187" y="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419822" y="230891"/>
            <a:ext cx="115569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2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Contacts</a:t>
            </a:r>
          </a:p>
        </p:txBody>
      </p:sp>
      <p:sp>
        <p:nvSpPr>
          <p:cNvPr id="9" name="Content Placeholder 3">
            <a:extLst/>
          </p:cNvPr>
          <p:cNvSpPr txBox="1">
            <a:spLocks/>
          </p:cNvSpPr>
          <p:nvPr/>
        </p:nvSpPr>
        <p:spPr>
          <a:xfrm>
            <a:off x="1807753" y="1536700"/>
            <a:ext cx="9907524" cy="4871585"/>
          </a:xfrm>
          <a:prstGeom prst="rect">
            <a:avLst/>
          </a:prstGeom>
        </p:spPr>
        <p:txBody>
          <a:bodyPr>
            <a:normAutofit fontScale="25000" lnSpcReduction="2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200" dirty="0">
                <a:latin typeface="Franklin Gothic Demi" panose="020B0703020102020204" pitchFamily="34" charset="0"/>
              </a:rPr>
              <a:t>Blake Miller, Team Leader, 850-245-8821, </a:t>
            </a:r>
            <a:r>
              <a:rPr lang="en-US" sz="11200" dirty="0">
                <a:latin typeface="Franklin Gothic Demi" panose="020B0703020102020204" pitchFamily="34" charset="0"/>
                <a:hlinkClick r:id="rId4"/>
              </a:rPr>
              <a:t>Blake.Miller@floridadep.gov</a:t>
            </a:r>
            <a:r>
              <a:rPr lang="en-US" sz="11200" dirty="0">
                <a:latin typeface="Franklin Gothic Demi" panose="020B0703020102020204" pitchFamily="34" charset="0"/>
              </a:rPr>
              <a:t>	</a:t>
            </a:r>
          </a:p>
          <a:p>
            <a:pPr marL="0" indent="0">
              <a:buNone/>
            </a:pPr>
            <a:endParaRPr lang="en-US" sz="11200" dirty="0">
              <a:latin typeface="Franklin Gothic Demi" panose="020B0703020102020204" pitchFamily="34" charset="0"/>
            </a:endParaRPr>
          </a:p>
          <a:p>
            <a:pPr marL="0" indent="0">
              <a:buNone/>
            </a:pPr>
            <a:r>
              <a:rPr lang="en-US" sz="11200" dirty="0">
                <a:latin typeface="Franklin Gothic Demi" panose="020B0703020102020204" pitchFamily="34" charset="0"/>
              </a:rPr>
              <a:t>Jamie Lopez, Contract Manager, 850-245-8925, </a:t>
            </a:r>
            <a:r>
              <a:rPr lang="en-US" sz="11200" dirty="0">
                <a:latin typeface="Franklin Gothic Demi" panose="020B0703020102020204" pitchFamily="34" charset="0"/>
                <a:hlinkClick r:id="rId5"/>
              </a:rPr>
              <a:t>Jamie.L.Lopez@dep.state.fl.us</a:t>
            </a:r>
            <a:endParaRPr lang="en-US" sz="11200" dirty="0">
              <a:latin typeface="Franklin Gothic Demi" panose="020B0703020102020204" pitchFamily="34" charset="0"/>
            </a:endParaRPr>
          </a:p>
          <a:p>
            <a:pPr marL="0" indent="0">
              <a:buNone/>
            </a:pPr>
            <a:endParaRPr lang="en-US" sz="11200" dirty="0">
              <a:latin typeface="Franklin Gothic Demi" panose="020B0703020102020204" pitchFamily="34" charset="0"/>
            </a:endParaRPr>
          </a:p>
          <a:p>
            <a:pPr marL="0" indent="0">
              <a:buNone/>
            </a:pPr>
            <a:r>
              <a:rPr lang="en-US" sz="11200" dirty="0">
                <a:latin typeface="Franklin Gothic Demi" panose="020B0703020102020204" pitchFamily="34" charset="0"/>
              </a:rPr>
              <a:t>Carol Carnley, Contract Manager, 850-245-8916, </a:t>
            </a:r>
            <a:r>
              <a:rPr lang="en-US" sz="11200" dirty="0">
                <a:latin typeface="Franklin Gothic Demi" panose="020B0703020102020204" pitchFamily="34" charset="0"/>
                <a:hlinkClick r:id="rId6"/>
              </a:rPr>
              <a:t>Carol.Carnley@dep.state.fl.us</a:t>
            </a:r>
            <a:endParaRPr lang="en-US" sz="11200" dirty="0">
              <a:latin typeface="Franklin Gothic Demi" panose="020B0703020102020204" pitchFamily="34" charset="0"/>
            </a:endParaRPr>
          </a:p>
          <a:p>
            <a:pPr marL="0" indent="0">
              <a:buNone/>
            </a:pPr>
            <a:endParaRPr lang="en-US" sz="11200" dirty="0">
              <a:latin typeface="Franklin Gothic Demi" panose="020B0703020102020204" pitchFamily="34" charset="0"/>
            </a:endParaRPr>
          </a:p>
          <a:p>
            <a:pPr marL="0" indent="0">
              <a:buNone/>
            </a:pPr>
            <a:r>
              <a:rPr lang="en-US" sz="11200" dirty="0">
                <a:latin typeface="Franklin Gothic Demi" panose="020B0703020102020204" pitchFamily="34" charset="0"/>
              </a:rPr>
              <a:t>Charles “Chuck” Williams, Contract Manager, 850-245-8863, </a:t>
            </a:r>
            <a:r>
              <a:rPr lang="en-US" sz="11200" dirty="0">
                <a:latin typeface="Franklin Gothic Demi" panose="020B0703020102020204" pitchFamily="34" charset="0"/>
                <a:hlinkClick r:id="rId7"/>
              </a:rPr>
              <a:t>Charles.Williams@dep.state.fl.us</a:t>
            </a:r>
            <a:endParaRPr lang="en-US" sz="11200" dirty="0">
              <a:latin typeface="Franklin Gothic Demi" panose="020B0703020102020204" pitchFamily="34" charset="0"/>
            </a:endParaRPr>
          </a:p>
          <a:p>
            <a:pPr marL="0" indent="0">
              <a:buNone/>
            </a:pPr>
            <a:endParaRPr lang="en-US" sz="11200" dirty="0">
              <a:latin typeface="Franklin Gothic Demi" panose="020B0703020102020204" pitchFamily="34" charset="0"/>
            </a:endParaRPr>
          </a:p>
          <a:p>
            <a:pPr marL="0" indent="0">
              <a:buNone/>
            </a:pPr>
            <a:r>
              <a:rPr lang="en-US" sz="11200" dirty="0">
                <a:latin typeface="Franklin Gothic Demi" panose="020B0703020102020204" pitchFamily="34" charset="0"/>
              </a:rPr>
              <a:t>Tim Foster, Contract Manager, 850-245-8874, </a:t>
            </a:r>
            <a:r>
              <a:rPr lang="en-US" sz="11200" dirty="0">
                <a:latin typeface="Franklin Gothic Demi" panose="020B0703020102020204" pitchFamily="34" charset="0"/>
                <a:hlinkClick r:id="rId8"/>
              </a:rPr>
              <a:t>Tim.Foster@dep.state.fl.us</a:t>
            </a:r>
            <a:endParaRPr lang="en-US" sz="11200" dirty="0">
              <a:latin typeface="Franklin Gothic Demi" panose="020B0703020102020204" pitchFamily="34" charset="0"/>
            </a:endParaRPr>
          </a:p>
          <a:p>
            <a:pPr marL="0" indent="0">
              <a:buNone/>
            </a:pPr>
            <a:endParaRPr lang="en-US" sz="3600" dirty="0">
              <a:latin typeface="Franklin Gothic Demi" panose="020B0703020102020204" pitchFamily="34" charset="0"/>
            </a:endParaRPr>
          </a:p>
        </p:txBody>
      </p:sp>
    </p:spTree>
    <p:extLst>
      <p:ext uri="{BB962C8B-B14F-4D97-AF65-F5344CB8AC3E}">
        <p14:creationId xmlns:p14="http://schemas.microsoft.com/office/powerpoint/2010/main" val="398039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97386E-B3A3-4F94-B7A1-DDF723F2CB00}"/>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36EF5493-EB56-4920-A10F-3326E0FEE27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7D9DCE3-EB64-4698-972B-03DE506B88C9}"/>
              </a:ext>
            </a:extLst>
          </p:cNvPr>
          <p:cNvSpPr>
            <a:spLocks noGrp="1"/>
          </p:cNvSpPr>
          <p:nvPr>
            <p:ph type="sldNum" sz="quarter" idx="12"/>
          </p:nvPr>
        </p:nvSpPr>
        <p:spPr/>
        <p:txBody>
          <a:bodyPr/>
          <a:lstStyle/>
          <a:p>
            <a:fld id="{FF1FD7B7-030B-499E-9E1D-40896525A87A}" type="slidenum">
              <a:rPr lang="en-US" smtClean="0"/>
              <a:pPr/>
              <a:t>15</a:t>
            </a:fld>
            <a:endParaRPr lang="en-US"/>
          </a:p>
        </p:txBody>
      </p:sp>
      <p:sp>
        <p:nvSpPr>
          <p:cNvPr id="4102" name="TextBox 1">
            <a:extLst>
              <a:ext uri="{FF2B5EF4-FFF2-40B4-BE49-F238E27FC236}">
                <a16:creationId xmlns:a16="http://schemas.microsoft.com/office/drawing/2014/main" id="{D94C2C36-D717-4E81-AB31-FA88FE9FEEFF}"/>
              </a:ext>
            </a:extLst>
          </p:cNvPr>
          <p:cNvSpPr txBox="1">
            <a:spLocks noChangeArrowheads="1"/>
          </p:cNvSpPr>
          <p:nvPr/>
        </p:nvSpPr>
        <p:spPr bwMode="auto">
          <a:xfrm>
            <a:off x="1107734" y="1985762"/>
            <a:ext cx="902493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7000" dirty="0">
                <a:solidFill>
                  <a:schemeClr val="bg1"/>
                </a:solidFill>
                <a:latin typeface="League Gothic" panose="00000500000000000000" pitchFamily="50" charset="0"/>
              </a:rPr>
              <a:t>Add relevant picture as slide background and include presentation title</a:t>
            </a:r>
          </a:p>
        </p:txBody>
      </p:sp>
      <p:pic>
        <p:nvPicPr>
          <p:cNvPr id="2" name="Picture 1" descr="Background decorative picture">
            <a:extLst>
              <a:ext uri="{FF2B5EF4-FFF2-40B4-BE49-F238E27FC236}">
                <a16:creationId xmlns:a16="http://schemas.microsoft.com/office/drawing/2014/main" id="{F85B30B8-90A8-4A6F-950C-049030C5D599}"/>
              </a:ext>
            </a:extLst>
          </p:cNvPr>
          <p:cNvPicPr>
            <a:picLocks noChangeAspect="1"/>
          </p:cNvPicPr>
          <p:nvPr/>
        </p:nvPicPr>
        <p:blipFill>
          <a:blip r:embed="rId3"/>
          <a:stretch>
            <a:fillRect/>
          </a:stretch>
        </p:blipFill>
        <p:spPr>
          <a:xfrm>
            <a:off x="1" y="0"/>
            <a:ext cx="12191999" cy="6857999"/>
          </a:xfrm>
          <a:prstGeom prst="rect">
            <a:avLst/>
          </a:prstGeom>
        </p:spPr>
      </p:pic>
      <p:sp>
        <p:nvSpPr>
          <p:cNvPr id="9" name="TextBox 1">
            <a:extLst>
              <a:ext uri="{FF2B5EF4-FFF2-40B4-BE49-F238E27FC236}">
                <a16:creationId xmlns:a16="http://schemas.microsoft.com/office/drawing/2014/main" id="{D09C4F99-5422-4062-BB18-06A9A5A6C66C}"/>
              </a:ext>
            </a:extLst>
          </p:cNvPr>
          <p:cNvSpPr txBox="1">
            <a:spLocks noChangeArrowheads="1"/>
          </p:cNvSpPr>
          <p:nvPr/>
        </p:nvSpPr>
        <p:spPr bwMode="auto">
          <a:xfrm>
            <a:off x="1444165" y="2626147"/>
            <a:ext cx="9718170"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4500" dirty="0">
                <a:solidFill>
                  <a:schemeClr val="bg1"/>
                </a:solidFill>
                <a:latin typeface="Franklin Gothic Demi" panose="020B0703020102020204" pitchFamily="34" charset="0"/>
                <a:ea typeface="League Gothic" pitchFamily="2" charset="77"/>
                <a:cs typeface="League Gothic" pitchFamily="2" charset="77"/>
              </a:rPr>
              <a:t>Discussion / Questions?</a:t>
            </a:r>
          </a:p>
          <a:p>
            <a:pPr algn="ctr" eaLnBrk="1" hangingPunct="1">
              <a:lnSpc>
                <a:spcPct val="100000"/>
              </a:lnSpc>
              <a:spcBef>
                <a:spcPct val="0"/>
              </a:spcBef>
              <a:buFontTx/>
              <a:buNone/>
              <a:defRPr/>
            </a:pPr>
            <a:r>
              <a:rPr lang="en-US" altLang="en-US" sz="4400" dirty="0">
                <a:solidFill>
                  <a:schemeClr val="bg1"/>
                </a:solidFill>
                <a:latin typeface="League Gothic" pitchFamily="2" charset="77"/>
                <a:ea typeface="League Gothic" pitchFamily="2" charset="77"/>
                <a:cs typeface="League Gothic" pitchFamily="2" charset="77"/>
              </a:rPr>
              <a:t>  </a:t>
            </a:r>
          </a:p>
        </p:txBody>
      </p:sp>
      <p:pic>
        <p:nvPicPr>
          <p:cNvPr id="11" name="Picture 14" descr="FDEP Logo">
            <a:extLst>
              <a:ext uri="{FF2B5EF4-FFF2-40B4-BE49-F238E27FC236}">
                <a16:creationId xmlns:a16="http://schemas.microsoft.com/office/drawing/2014/main" id="{B060A9C5-5ED3-4DFD-BE8B-C1F924556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86" y="233161"/>
            <a:ext cx="2118503" cy="190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88211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23865EA4-BBB0-40C3-962F-A94C6C4F2CBF}"/>
              </a:ext>
              <a:ext uri="{C183D7F6-B498-43B3-948B-1728B52AA6E4}">
                <adec:decorative xmlns:adec="http://schemas.microsoft.com/office/drawing/2017/decorative" val="1"/>
              </a:ext>
            </a:extLst>
          </p:cNvPr>
          <p:cNvSpPr/>
          <p:nvPr/>
        </p:nvSpPr>
        <p:spPr>
          <a:xfrm>
            <a:off x="619125" y="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Content Placeholder 2">
            <a:extLst/>
          </p:cNvPr>
          <p:cNvSpPr>
            <a:spLocks noGrp="1"/>
          </p:cNvSpPr>
          <p:nvPr>
            <p:ph sz="half" idx="1"/>
          </p:nvPr>
        </p:nvSpPr>
        <p:spPr/>
        <p:txBody>
          <a:bodyPr/>
          <a:lstStyle/>
          <a:p>
            <a:r>
              <a:rPr lang="en-US" sz="3000" dirty="0">
                <a:latin typeface="Franklin Gothic Demi" panose="020B0703020102020204" pitchFamily="34" charset="0"/>
              </a:rPr>
              <a:t>Introduction – Blake Miller </a:t>
            </a:r>
          </a:p>
          <a:p>
            <a:r>
              <a:rPr lang="en-US" sz="3000" dirty="0">
                <a:latin typeface="Franklin Gothic Demi" panose="020B0703020102020204" pitchFamily="34" charset="0"/>
              </a:rPr>
              <a:t>Program Updates – Blake Miller</a:t>
            </a:r>
          </a:p>
          <a:p>
            <a:r>
              <a:rPr lang="en-US" sz="3000" dirty="0">
                <a:latin typeface="Franklin Gothic Demi" panose="020B0703020102020204" pitchFamily="34" charset="0"/>
              </a:rPr>
              <a:t>Closures/Encumbrance – Blake Miller</a:t>
            </a:r>
          </a:p>
          <a:p>
            <a:r>
              <a:rPr lang="en-US" sz="3000" dirty="0">
                <a:latin typeface="Franklin Gothic Demi" panose="020B0703020102020204" pitchFamily="34" charset="0"/>
              </a:rPr>
              <a:t>Closure Integrity Evaluations – Blake Miller</a:t>
            </a:r>
          </a:p>
          <a:p>
            <a:r>
              <a:rPr lang="en-US" sz="3000" dirty="0">
                <a:latin typeface="Franklin Gothic Demi" panose="020B0703020102020204" pitchFamily="34" charset="0"/>
              </a:rPr>
              <a:t>Reminders – Jamie Lopez</a:t>
            </a:r>
          </a:p>
          <a:p>
            <a:r>
              <a:rPr lang="en-US" sz="3000" dirty="0">
                <a:latin typeface="Franklin Gothic Demi" panose="020B0703020102020204" pitchFamily="34" charset="0"/>
              </a:rPr>
              <a:t>Questions/Comments</a:t>
            </a:r>
          </a:p>
          <a:p>
            <a:endParaRPr lang="en-US" dirty="0"/>
          </a:p>
          <a:p>
            <a:endParaRPr lang="en-US" dirty="0"/>
          </a:p>
          <a:p>
            <a:endParaRPr lang="en-US" dirty="0"/>
          </a:p>
        </p:txBody>
      </p:sp>
      <p:sp>
        <p:nvSpPr>
          <p:cNvPr id="22531" name="TextBox 1">
            <a:extLst>
              <a:ext uri="{FF2B5EF4-FFF2-40B4-BE49-F238E27FC236}">
                <a16:creationId xmlns:a16="http://schemas.microsoft.com/office/drawing/2014/main" id="{2871105E-7A7A-4143-9597-A5E6A66ACCBA}"/>
              </a:ext>
            </a:extLst>
          </p:cNvPr>
          <p:cNvSpPr txBox="1">
            <a:spLocks noChangeArrowheads="1"/>
          </p:cNvSpPr>
          <p:nvPr/>
        </p:nvSpPr>
        <p:spPr bwMode="auto">
          <a:xfrm>
            <a:off x="1086644" y="397212"/>
            <a:ext cx="9612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Agenda</a:t>
            </a:r>
          </a:p>
        </p:txBody>
      </p:sp>
      <p:pic>
        <p:nvPicPr>
          <p:cNvPr id="22532" name="Picture 14" descr="FDEP Logo">
            <a:extLst>
              <a:ext uri="{FF2B5EF4-FFF2-40B4-BE49-F238E27FC236}">
                <a16:creationId xmlns:a16="http://schemas.microsoft.com/office/drawing/2014/main" id="{3D07F8EA-B31C-4941-A6F6-B263047E3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94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3</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1187" y="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1153011" y="190500"/>
            <a:ext cx="98178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dirty="0">
                <a:solidFill>
                  <a:srgbClr val="33CCCC"/>
                </a:solidFill>
                <a:latin typeface="Franklin Gothic Demi" panose="020B0703020102020204" pitchFamily="34" charset="0"/>
              </a:rPr>
              <a:t>Program Updates</a:t>
            </a:r>
          </a:p>
        </p:txBody>
      </p:sp>
      <p:sp>
        <p:nvSpPr>
          <p:cNvPr id="9" name="Content Placeholder 3">
            <a:extLst/>
          </p:cNvPr>
          <p:cNvSpPr txBox="1">
            <a:spLocks/>
          </p:cNvSpPr>
          <p:nvPr/>
        </p:nvSpPr>
        <p:spPr>
          <a:xfrm>
            <a:off x="569913" y="1895626"/>
            <a:ext cx="11025554" cy="443233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latin typeface="Franklin Gothic Demi" panose="020B0703020102020204" pitchFamily="34" charset="0"/>
              </a:rPr>
              <a:t>“New” Late Deliverable Site Reassignment Process:</a:t>
            </a:r>
          </a:p>
          <a:p>
            <a:pPr lvl="2"/>
            <a:r>
              <a:rPr lang="en-US" sz="3000" dirty="0">
                <a:latin typeface="Franklin Gothic Demi" panose="020B0703020102020204" pitchFamily="34" charset="0"/>
              </a:rPr>
              <a:t>On PRP Templates Webpage</a:t>
            </a:r>
          </a:p>
          <a:p>
            <a:pPr lvl="2"/>
            <a:r>
              <a:rPr lang="en-US" sz="3000" dirty="0">
                <a:latin typeface="Franklin Gothic Demi" panose="020B0703020102020204" pitchFamily="34" charset="0"/>
              </a:rPr>
              <a:t>Applicable to any scheduled deliverable (reports, quotes, etc.)</a:t>
            </a:r>
          </a:p>
          <a:p>
            <a:r>
              <a:rPr lang="en-US" sz="3000" dirty="0">
                <a:latin typeface="Franklin Gothic Demi" panose="020B0703020102020204" pitchFamily="34" charset="0"/>
              </a:rPr>
              <a:t>Subcontractor Utilization Form:</a:t>
            </a:r>
          </a:p>
          <a:p>
            <a:pPr lvl="2"/>
            <a:r>
              <a:rPr lang="en-US" sz="3000" dirty="0">
                <a:latin typeface="Franklin Gothic Demi" panose="020B0703020102020204" pitchFamily="34" charset="0"/>
              </a:rPr>
              <a:t>List all Subs/vendors paid directly by the ATC, for work in a P.O.</a:t>
            </a:r>
          </a:p>
          <a:p>
            <a:pPr lvl="2"/>
            <a:r>
              <a:rPr lang="en-US" sz="3000" dirty="0">
                <a:latin typeface="Franklin Gothic Demi" panose="020B0703020102020204" pitchFamily="34" charset="0"/>
              </a:rPr>
              <a:t>Do not list incidental costs on the form (i.e. gas, tolls, food, etc.)</a:t>
            </a:r>
          </a:p>
          <a:p>
            <a:pPr marL="0" indent="0">
              <a:buNone/>
            </a:pPr>
            <a:r>
              <a:rPr lang="en-US" sz="3000" dirty="0">
                <a:latin typeface="Franklin Gothic Demi" panose="020B0703020102020204" pitchFamily="34" charset="0"/>
              </a:rPr>
              <a:t>	</a:t>
            </a:r>
          </a:p>
        </p:txBody>
      </p:sp>
    </p:spTree>
    <p:extLst>
      <p:ext uri="{BB962C8B-B14F-4D97-AF65-F5344CB8AC3E}">
        <p14:creationId xmlns:p14="http://schemas.microsoft.com/office/powerpoint/2010/main" val="108760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4</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1187" y="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1153011" y="137031"/>
            <a:ext cx="98178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Program Updates</a:t>
            </a:r>
          </a:p>
        </p:txBody>
      </p:sp>
      <p:sp>
        <p:nvSpPr>
          <p:cNvPr id="9" name="Content Placeholder 3">
            <a:extLst/>
          </p:cNvPr>
          <p:cNvSpPr txBox="1">
            <a:spLocks/>
          </p:cNvSpPr>
          <p:nvPr/>
        </p:nvSpPr>
        <p:spPr>
          <a:xfrm>
            <a:off x="549163" y="1662113"/>
            <a:ext cx="11025554" cy="4876799"/>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latin typeface="Franklin Gothic Demi" panose="020B0703020102020204" pitchFamily="34" charset="0"/>
              </a:rPr>
              <a:t>PBC Extensions:</a:t>
            </a:r>
          </a:p>
          <a:p>
            <a:pPr lvl="1"/>
            <a:r>
              <a:rPr lang="en-US" sz="3000" dirty="0">
                <a:latin typeface="Franklin Gothic Demi" panose="020B0703020102020204" pitchFamily="34" charset="0"/>
              </a:rPr>
              <a:t>Pay attention to the contract terms and expiration dates</a:t>
            </a:r>
          </a:p>
          <a:p>
            <a:pPr lvl="1"/>
            <a:endParaRPr lang="en-US" sz="3000" dirty="0">
              <a:latin typeface="Franklin Gothic Demi" panose="020B0703020102020204" pitchFamily="34" charset="0"/>
            </a:endParaRPr>
          </a:p>
          <a:p>
            <a:pPr lvl="1"/>
            <a:r>
              <a:rPr lang="en-US" sz="3000" dirty="0">
                <a:latin typeface="Franklin Gothic Demi" panose="020B0703020102020204" pitchFamily="34" charset="0"/>
              </a:rPr>
              <a:t>Extension = Amendment to PBC Contract</a:t>
            </a:r>
          </a:p>
          <a:p>
            <a:pPr lvl="1"/>
            <a:endParaRPr lang="en-US" sz="3000" dirty="0">
              <a:latin typeface="Franklin Gothic Demi" panose="020B0703020102020204" pitchFamily="34" charset="0"/>
            </a:endParaRPr>
          </a:p>
          <a:p>
            <a:pPr lvl="1"/>
            <a:r>
              <a:rPr lang="en-US" sz="3000" dirty="0">
                <a:latin typeface="Franklin Gothic Demi" panose="020B0703020102020204" pitchFamily="34" charset="0"/>
              </a:rPr>
              <a:t>Amendments take time to process</a:t>
            </a:r>
          </a:p>
          <a:p>
            <a:pPr lvl="1"/>
            <a:endParaRPr lang="en-US" sz="3000" dirty="0">
              <a:latin typeface="Franklin Gothic Demi" panose="020B0703020102020204" pitchFamily="34" charset="0"/>
            </a:endParaRPr>
          </a:p>
          <a:p>
            <a:r>
              <a:rPr lang="en-US" sz="3000" b="1" dirty="0">
                <a:latin typeface="Franklin Gothic Demi" panose="020B0703020102020204" pitchFamily="34" charset="0"/>
              </a:rPr>
              <a:t>Closure Sampling Clarification Memorandum 11-29-18</a:t>
            </a:r>
            <a:r>
              <a:rPr lang="en-US" sz="3000" dirty="0">
                <a:latin typeface="Franklin Gothic Demi" panose="020B0703020102020204" pitchFamily="34" charset="0"/>
              </a:rPr>
              <a:t>: </a:t>
            </a:r>
          </a:p>
          <a:p>
            <a:pPr lvl="1"/>
            <a:r>
              <a:rPr lang="en-US" sz="3000" dirty="0">
                <a:latin typeface="Franklin Gothic Demi" panose="020B0703020102020204" pitchFamily="34" charset="0"/>
              </a:rPr>
              <a:t>Please review and consider requirements prior to recommending  No Further Action (NFA) status</a:t>
            </a:r>
          </a:p>
          <a:p>
            <a:pPr marL="0" indent="0">
              <a:buNone/>
            </a:pPr>
            <a:endParaRPr lang="en-US" sz="3200" dirty="0">
              <a:latin typeface="Franklin Gothic Demi" panose="020B0703020102020204" pitchFamily="34" charset="0"/>
            </a:endParaRPr>
          </a:p>
        </p:txBody>
      </p:sp>
    </p:spTree>
    <p:extLst>
      <p:ext uri="{BB962C8B-B14F-4D97-AF65-F5344CB8AC3E}">
        <p14:creationId xmlns:p14="http://schemas.microsoft.com/office/powerpoint/2010/main" val="3181885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5</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24744" y="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1153011" y="109530"/>
            <a:ext cx="98178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Program Updates</a:t>
            </a:r>
          </a:p>
        </p:txBody>
      </p:sp>
      <p:sp>
        <p:nvSpPr>
          <p:cNvPr id="9" name="Content Placeholder 3">
            <a:extLst/>
          </p:cNvPr>
          <p:cNvSpPr txBox="1">
            <a:spLocks/>
          </p:cNvSpPr>
          <p:nvPr/>
        </p:nvSpPr>
        <p:spPr>
          <a:xfrm>
            <a:off x="549163" y="2134974"/>
            <a:ext cx="11025554" cy="4432334"/>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latin typeface="Franklin Gothic Demi" panose="020B0703020102020204" pitchFamily="34" charset="0"/>
              </a:rPr>
              <a:t>New Per Diem Guidance</a:t>
            </a:r>
          </a:p>
          <a:p>
            <a:endParaRPr lang="en-US" sz="3000" dirty="0">
              <a:latin typeface="Franklin Gothic Demi" panose="020B0703020102020204" pitchFamily="34" charset="0"/>
            </a:endParaRPr>
          </a:p>
          <a:p>
            <a:r>
              <a:rPr lang="en-US" sz="3000" dirty="0">
                <a:latin typeface="Franklin Gothic Demi" panose="020B0703020102020204" pitchFamily="34" charset="0"/>
              </a:rPr>
              <a:t>Posted on webpage</a:t>
            </a:r>
          </a:p>
          <a:p>
            <a:pPr lvl="1"/>
            <a:r>
              <a:rPr lang="en-US" sz="3000" dirty="0">
                <a:latin typeface="Franklin Gothic Demi" panose="020B0703020102020204" pitchFamily="34" charset="0"/>
              </a:rPr>
              <a:t>April 25, 2019</a:t>
            </a:r>
          </a:p>
          <a:p>
            <a:pPr lvl="1"/>
            <a:endParaRPr lang="en-US" sz="2800" dirty="0">
              <a:latin typeface="Franklin Gothic Demi" panose="020B0703020102020204" pitchFamily="34" charset="0"/>
            </a:endParaRPr>
          </a:p>
          <a:p>
            <a:pPr marL="0" indent="0">
              <a:buNone/>
            </a:pPr>
            <a:endParaRPr lang="en-US" sz="3200" dirty="0">
              <a:latin typeface="Franklin Gothic Demi" panose="020B0703020102020204" pitchFamily="34" charset="0"/>
            </a:endParaRPr>
          </a:p>
        </p:txBody>
      </p:sp>
      <p:pic>
        <p:nvPicPr>
          <p:cNvPr id="4" name="Picture 3" descr="Depiction of per diem quarters on clock">
            <a:extLst>
              <a:ext uri="{FF2B5EF4-FFF2-40B4-BE49-F238E27FC236}">
                <a16:creationId xmlns:a16="http://schemas.microsoft.com/office/drawing/2014/main" id="{82553A6B-68B3-4E8A-8F72-219E389BA1CB}"/>
              </a:ext>
            </a:extLst>
          </p:cNvPr>
          <p:cNvPicPr>
            <a:picLocks noChangeAspect="1"/>
          </p:cNvPicPr>
          <p:nvPr/>
        </p:nvPicPr>
        <p:blipFill>
          <a:blip r:embed="rId4"/>
          <a:stretch>
            <a:fillRect/>
          </a:stretch>
        </p:blipFill>
        <p:spPr>
          <a:xfrm>
            <a:off x="5617403" y="1731695"/>
            <a:ext cx="5672389" cy="4279391"/>
          </a:xfrm>
          <a:prstGeom prst="rect">
            <a:avLst/>
          </a:prstGeom>
        </p:spPr>
      </p:pic>
    </p:spTree>
    <p:extLst>
      <p:ext uri="{BB962C8B-B14F-4D97-AF65-F5344CB8AC3E}">
        <p14:creationId xmlns:p14="http://schemas.microsoft.com/office/powerpoint/2010/main" val="1347796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E3698C3C-DB62-4890-A8CB-E018428A2E00}"/>
              </a:ext>
            </a:extLst>
          </p:cNvPr>
          <p:cNvSpPr txBox="1">
            <a:spLocks noChangeArrowheads="1"/>
          </p:cNvSpPr>
          <p:nvPr/>
        </p:nvSpPr>
        <p:spPr bwMode="auto">
          <a:xfrm>
            <a:off x="-120789" y="237554"/>
            <a:ext cx="119824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gn="ctr" eaLnBrk="1" hangingPunct="1">
              <a:lnSpc>
                <a:spcPct val="100000"/>
              </a:lnSpc>
              <a:spcBef>
                <a:spcPct val="0"/>
              </a:spcBef>
              <a:buFontTx/>
              <a:buNone/>
            </a:pPr>
            <a:r>
              <a:rPr lang="en-US" altLang="en-US" sz="60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Closures Update</a:t>
            </a:r>
          </a:p>
        </p:txBody>
      </p:sp>
      <p:sp>
        <p:nvSpPr>
          <p:cNvPr id="5" name="TextBox 4">
            <a:extLst>
              <a:ext uri="{FF2B5EF4-FFF2-40B4-BE49-F238E27FC236}">
                <a16:creationId xmlns:a16="http://schemas.microsoft.com/office/drawing/2014/main" id="{A530EDF2-9531-48C8-804C-CA2C96AA2135}"/>
              </a:ext>
            </a:extLst>
          </p:cNvPr>
          <p:cNvSpPr txBox="1"/>
          <p:nvPr/>
        </p:nvSpPr>
        <p:spPr>
          <a:xfrm>
            <a:off x="370967" y="6044184"/>
            <a:ext cx="10597896" cy="553998"/>
          </a:xfrm>
          <a:prstGeom prst="rect">
            <a:avLst/>
          </a:prstGeom>
          <a:noFill/>
        </p:spPr>
        <p:txBody>
          <a:bodyPr wrap="square" rtlCol="0">
            <a:spAutoFit/>
          </a:bodyPr>
          <a:lstStyle/>
          <a:p>
            <a:r>
              <a:rPr lang="en-US" sz="3000" dirty="0">
                <a:latin typeface="Franklin Gothic Demi" panose="020B0703020102020204" pitchFamily="34" charset="0"/>
              </a:rPr>
              <a:t>PRP Monthly Dashboard update</a:t>
            </a:r>
          </a:p>
        </p:txBody>
      </p:sp>
      <p:pic>
        <p:nvPicPr>
          <p:cNvPr id="2" name="Picture 1" descr="Graph of discharges closed in fiscal year by type">
            <a:extLst>
              <a:ext uri="{FF2B5EF4-FFF2-40B4-BE49-F238E27FC236}">
                <a16:creationId xmlns:a16="http://schemas.microsoft.com/office/drawing/2014/main" id="{7CBC6249-8B36-4720-8FE4-DC306ABE9629}"/>
              </a:ext>
            </a:extLst>
          </p:cNvPr>
          <p:cNvPicPr>
            <a:picLocks noChangeAspect="1"/>
          </p:cNvPicPr>
          <p:nvPr/>
        </p:nvPicPr>
        <p:blipFill>
          <a:blip r:embed="rId3"/>
          <a:stretch>
            <a:fillRect/>
          </a:stretch>
        </p:blipFill>
        <p:spPr>
          <a:xfrm>
            <a:off x="938150" y="1533236"/>
            <a:ext cx="5157850" cy="4008824"/>
          </a:xfrm>
          <a:prstGeom prst="rect">
            <a:avLst/>
          </a:prstGeom>
        </p:spPr>
      </p:pic>
      <p:pic>
        <p:nvPicPr>
          <p:cNvPr id="4" name="Picture 3" descr="Graph of closures by fiscal year">
            <a:extLst>
              <a:ext uri="{FF2B5EF4-FFF2-40B4-BE49-F238E27FC236}">
                <a16:creationId xmlns:a16="http://schemas.microsoft.com/office/drawing/2014/main" id="{D80F168B-C409-4ED4-A649-90BA835EA709}"/>
              </a:ext>
            </a:extLst>
          </p:cNvPr>
          <p:cNvPicPr>
            <a:picLocks noChangeAspect="1"/>
          </p:cNvPicPr>
          <p:nvPr/>
        </p:nvPicPr>
        <p:blipFill>
          <a:blip r:embed="rId4"/>
          <a:stretch>
            <a:fillRect/>
          </a:stretch>
        </p:blipFill>
        <p:spPr>
          <a:xfrm>
            <a:off x="6034615" y="1533236"/>
            <a:ext cx="5341466" cy="40088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E265-38B6-48F9-901F-01F7D30F628D}"/>
              </a:ext>
            </a:extLst>
          </p:cNvPr>
          <p:cNvSpPr>
            <a:spLocks noGrp="1"/>
          </p:cNvSpPr>
          <p:nvPr>
            <p:ph type="title"/>
          </p:nvPr>
        </p:nvSpPr>
        <p:spPr/>
        <p:txBody>
          <a:bodyPr/>
          <a:lstStyle/>
          <a:p>
            <a:pPr algn="ctr"/>
            <a:r>
              <a:rPr lang="en-US" sz="6000" dirty="0">
                <a:solidFill>
                  <a:srgbClr val="33CCCC"/>
                </a:solidFill>
                <a:latin typeface="Franklin Gothic Demi" panose="020B0703020102020204" pitchFamily="34" charset="0"/>
              </a:rPr>
              <a:t>Encumbrance Activity</a:t>
            </a:r>
          </a:p>
        </p:txBody>
      </p:sp>
      <p:pic>
        <p:nvPicPr>
          <p:cNvPr id="4" name="Picture 3" descr="Table of monthly encumbrance activity">
            <a:extLst>
              <a:ext uri="{FF2B5EF4-FFF2-40B4-BE49-F238E27FC236}">
                <a16:creationId xmlns:a16="http://schemas.microsoft.com/office/drawing/2014/main" id="{F327128E-7149-4E98-9CE7-FD7E91C860B9}"/>
              </a:ext>
            </a:extLst>
          </p:cNvPr>
          <p:cNvPicPr>
            <a:picLocks noChangeAspect="1"/>
          </p:cNvPicPr>
          <p:nvPr/>
        </p:nvPicPr>
        <p:blipFill>
          <a:blip r:embed="rId3"/>
          <a:stretch>
            <a:fillRect/>
          </a:stretch>
        </p:blipFill>
        <p:spPr>
          <a:xfrm>
            <a:off x="1946768" y="1690688"/>
            <a:ext cx="8639049" cy="50609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8</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1187" y="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452582" y="427059"/>
            <a:ext cx="1155698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Closure Integrity Evaluations</a:t>
            </a:r>
          </a:p>
        </p:txBody>
      </p:sp>
      <p:sp>
        <p:nvSpPr>
          <p:cNvPr id="9" name="Content Placeholder 3">
            <a:extLst/>
          </p:cNvPr>
          <p:cNvSpPr txBox="1">
            <a:spLocks/>
          </p:cNvSpPr>
          <p:nvPr/>
        </p:nvSpPr>
        <p:spPr>
          <a:xfrm>
            <a:off x="1201319" y="1530927"/>
            <a:ext cx="10059510" cy="5009696"/>
          </a:xfrm>
          <a:prstGeom prst="rect">
            <a:avLst/>
          </a:prstGeom>
        </p:spPr>
        <p:txBody>
          <a:bodyPr>
            <a:normAutofit fontScale="85000" lnSpcReduction="2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900" dirty="0">
                <a:latin typeface="Franklin Gothic Demi" panose="020B0703020102020204" pitchFamily="34" charset="0"/>
              </a:rPr>
              <a:t>USTs &amp; ASTs Rule Update, 01-11-17 </a:t>
            </a:r>
          </a:p>
          <a:p>
            <a:pPr marL="0" indent="0">
              <a:buNone/>
            </a:pPr>
            <a:endParaRPr lang="en-US" sz="3500" dirty="0">
              <a:latin typeface="Franklin Gothic Demi" panose="020B0703020102020204" pitchFamily="34" charset="0"/>
            </a:endParaRPr>
          </a:p>
          <a:p>
            <a:pPr lvl="1"/>
            <a:r>
              <a:rPr lang="en-US" sz="3500" dirty="0">
                <a:latin typeface="Franklin Gothic Demi" panose="020B0703020102020204" pitchFamily="34" charset="0"/>
              </a:rPr>
              <a:t>Ch 62-761 update adopted federal regulations which include a requirement to do a closure integrity evaluation.</a:t>
            </a:r>
          </a:p>
          <a:p>
            <a:pPr lvl="2"/>
            <a:r>
              <a:rPr lang="en-US" sz="3500" dirty="0">
                <a:latin typeface="Franklin Gothic Demi" panose="020B0703020102020204" pitchFamily="34" charset="0"/>
              </a:rPr>
              <a:t>Performed no more than 45 days prior to: </a:t>
            </a:r>
          </a:p>
          <a:p>
            <a:pPr lvl="6"/>
            <a:r>
              <a:rPr lang="en-US" sz="3500" dirty="0">
                <a:latin typeface="Franklin Gothic Demi" panose="020B0703020102020204" pitchFamily="34" charset="0"/>
              </a:rPr>
              <a:t>System closure</a:t>
            </a:r>
          </a:p>
          <a:p>
            <a:pPr lvl="6"/>
            <a:r>
              <a:rPr lang="en-US" sz="3500" dirty="0">
                <a:latin typeface="Franklin Gothic Demi" panose="020B0703020102020204" pitchFamily="34" charset="0"/>
              </a:rPr>
              <a:t>Replacement</a:t>
            </a:r>
          </a:p>
          <a:p>
            <a:pPr lvl="6"/>
            <a:r>
              <a:rPr lang="en-US" sz="3500" dirty="0">
                <a:latin typeface="Franklin Gothic Demi" panose="020B0703020102020204" pitchFamily="34" charset="0"/>
              </a:rPr>
              <a:t>Change in service from regulated to non-regulated</a:t>
            </a:r>
          </a:p>
          <a:p>
            <a:pPr lvl="6"/>
            <a:endParaRPr lang="en-US" sz="3500" dirty="0">
              <a:latin typeface="Franklin Gothic Demi" panose="020B0703020102020204" pitchFamily="34" charset="0"/>
            </a:endParaRPr>
          </a:p>
          <a:p>
            <a:pPr lvl="2"/>
            <a:r>
              <a:rPr lang="en-US" sz="3500" b="1" dirty="0">
                <a:latin typeface="Franklin Gothic Demi" panose="020B0703020102020204" pitchFamily="34" charset="0"/>
              </a:rPr>
              <a:t>Contact Bill Burns</a:t>
            </a:r>
            <a:r>
              <a:rPr lang="en-US" sz="3500" dirty="0">
                <a:latin typeface="Franklin Gothic Demi" panose="020B0703020102020204" pitchFamily="34" charset="0"/>
              </a:rPr>
              <a:t>, </a:t>
            </a:r>
            <a:r>
              <a:rPr lang="en-US" sz="3500" dirty="0">
                <a:latin typeface="Franklin Gothic Demi" panose="020B0703020102020204" pitchFamily="34" charset="0"/>
                <a:hlinkClick r:id="rId4"/>
              </a:rPr>
              <a:t>Bill.Burns@floridadep.gov</a:t>
            </a:r>
            <a:r>
              <a:rPr lang="en-US" sz="3500" dirty="0">
                <a:latin typeface="Franklin Gothic Demi" panose="020B0703020102020204" pitchFamily="34" charset="0"/>
              </a:rPr>
              <a:t>, 850-245-8842</a:t>
            </a:r>
          </a:p>
          <a:p>
            <a:pPr marL="914400" lvl="2" indent="0">
              <a:buNone/>
            </a:pPr>
            <a:endParaRPr lang="en-US" sz="2400" dirty="0">
              <a:latin typeface="Franklin Gothic Demi" panose="020B0703020102020204" pitchFamily="34" charset="0"/>
            </a:endParaRPr>
          </a:p>
        </p:txBody>
      </p:sp>
    </p:spTree>
    <p:extLst>
      <p:ext uri="{BB962C8B-B14F-4D97-AF65-F5344CB8AC3E}">
        <p14:creationId xmlns:p14="http://schemas.microsoft.com/office/powerpoint/2010/main" val="3733288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9</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1187" y="-14456"/>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1311841" y="246063"/>
            <a:ext cx="98178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dirty="0">
                <a:solidFill>
                  <a:srgbClr val="33CCCC"/>
                </a:solidFill>
                <a:latin typeface="Franklin Gothic Demi" panose="020B0703020102020204" pitchFamily="34" charset="0"/>
                <a:ea typeface="League Gothic" panose="00000500000000000000" pitchFamily="50" charset="0"/>
                <a:cs typeface="League Gothic" panose="00000500000000000000" pitchFamily="50" charset="0"/>
              </a:rPr>
              <a:t>Topics for Training</a:t>
            </a:r>
          </a:p>
        </p:txBody>
      </p:sp>
      <p:sp>
        <p:nvSpPr>
          <p:cNvPr id="9" name="Content Placeholder 3">
            <a:extLst/>
          </p:cNvPr>
          <p:cNvSpPr txBox="1">
            <a:spLocks/>
          </p:cNvSpPr>
          <p:nvPr/>
        </p:nvSpPr>
        <p:spPr>
          <a:xfrm>
            <a:off x="549163" y="2106578"/>
            <a:ext cx="11025554" cy="4432334"/>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latin typeface="Franklin Gothic Demi" panose="020B0703020102020204" pitchFamily="34" charset="0"/>
              </a:rPr>
              <a:t>PRP will be hosting training webinars</a:t>
            </a:r>
          </a:p>
          <a:p>
            <a:endParaRPr lang="en-US" sz="3000" dirty="0">
              <a:latin typeface="Franklin Gothic Demi" panose="020B0703020102020204" pitchFamily="34" charset="0"/>
            </a:endParaRPr>
          </a:p>
          <a:p>
            <a:r>
              <a:rPr lang="en-US" sz="3000" dirty="0">
                <a:latin typeface="Franklin Gothic Demi" panose="020B0703020102020204" pitchFamily="34" charset="0"/>
              </a:rPr>
              <a:t>Please recommend topics for webinars to </a:t>
            </a:r>
            <a:r>
              <a:rPr lang="en-US" sz="3000" dirty="0">
                <a:latin typeface="Franklin Gothic Demi" panose="020B0703020102020204" pitchFamily="34" charset="0"/>
                <a:hlinkClick r:id="rId4"/>
              </a:rPr>
              <a:t>prp.contracts@dep.state.fl.us</a:t>
            </a:r>
            <a:r>
              <a:rPr lang="en-US" sz="3000" dirty="0">
                <a:latin typeface="Franklin Gothic Demi" panose="020B0703020102020204" pitchFamily="34" charset="0"/>
              </a:rPr>
              <a:t> </a:t>
            </a:r>
          </a:p>
          <a:p>
            <a:endParaRPr lang="en-US" sz="3000" dirty="0">
              <a:latin typeface="Franklin Gothic Demi" panose="020B0703020102020204" pitchFamily="34" charset="0"/>
            </a:endParaRPr>
          </a:p>
          <a:p>
            <a:r>
              <a:rPr lang="en-US" sz="3000" dirty="0">
                <a:latin typeface="Franklin Gothic Demi" panose="020B0703020102020204" pitchFamily="34" charset="0"/>
              </a:rPr>
              <a:t>Planned PRP training webinars</a:t>
            </a:r>
          </a:p>
          <a:p>
            <a:pPr lvl="1"/>
            <a:r>
              <a:rPr lang="en-US" sz="3000" dirty="0">
                <a:latin typeface="Franklin Gothic Demi" panose="020B0703020102020204" pitchFamily="34" charset="0"/>
              </a:rPr>
              <a:t>Contractor Performance Evaluations (CPEs) -TBD</a:t>
            </a:r>
          </a:p>
          <a:p>
            <a:pPr lvl="1"/>
            <a:r>
              <a:rPr lang="en-US" sz="3000" dirty="0">
                <a:latin typeface="Franklin Gothic Demi" panose="020B0703020102020204" pitchFamily="34" charset="0"/>
              </a:rPr>
              <a:t>Invoicing – June 27th</a:t>
            </a:r>
          </a:p>
        </p:txBody>
      </p:sp>
    </p:spTree>
    <p:extLst>
      <p:ext uri="{BB962C8B-B14F-4D97-AF65-F5344CB8AC3E}">
        <p14:creationId xmlns:p14="http://schemas.microsoft.com/office/powerpoint/2010/main" val="3683967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7218</TotalTime>
  <Words>699</Words>
  <Application>Microsoft Office PowerPoint</Application>
  <PresentationFormat>Widescreen</PresentationFormat>
  <Paragraphs>135</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Franklin Gothic Demi</vt:lpstr>
      <vt:lpstr>Franklin Gothic Demi Cond</vt:lpstr>
      <vt:lpstr>League Gothic</vt:lpstr>
      <vt:lpstr>Office Theme</vt:lpstr>
      <vt:lpstr>PowerPoint Presentation</vt:lpstr>
      <vt:lpstr>PowerPoint Presentation</vt:lpstr>
      <vt:lpstr>PowerPoint Presentation</vt:lpstr>
      <vt:lpstr>PowerPoint Presentation</vt:lpstr>
      <vt:lpstr>PowerPoint Presentation</vt:lpstr>
      <vt:lpstr>PowerPoint Presentation</vt:lpstr>
      <vt:lpstr>Encumbrance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Juni Hylton</dc:creator>
  <cp:keywords/>
  <dc:description/>
  <cp:lastModifiedBy>Kilga, Kyle</cp:lastModifiedBy>
  <cp:revision>408</cp:revision>
  <cp:lastPrinted>2019-05-23T17:06:48Z</cp:lastPrinted>
  <dcterms:created xsi:type="dcterms:W3CDTF">2017-09-27T12:38:32Z</dcterms:created>
  <dcterms:modified xsi:type="dcterms:W3CDTF">2019-06-06T12:43:09Z</dcterms:modified>
  <cp:category/>
</cp:coreProperties>
</file>