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5"/>
  </p:sldMasterIdLst>
  <p:notesMasterIdLst>
    <p:notesMasterId r:id="rId23"/>
  </p:notesMasterIdLst>
  <p:sldIdLst>
    <p:sldId id="292" r:id="rId6"/>
    <p:sldId id="321" r:id="rId7"/>
    <p:sldId id="322" r:id="rId8"/>
    <p:sldId id="327" r:id="rId9"/>
    <p:sldId id="328" r:id="rId10"/>
    <p:sldId id="329" r:id="rId11"/>
    <p:sldId id="339" r:id="rId12"/>
    <p:sldId id="333" r:id="rId13"/>
    <p:sldId id="336" r:id="rId14"/>
    <p:sldId id="334" r:id="rId15"/>
    <p:sldId id="340" r:id="rId16"/>
    <p:sldId id="335" r:id="rId17"/>
    <p:sldId id="341" r:id="rId18"/>
    <p:sldId id="337" r:id="rId19"/>
    <p:sldId id="331" r:id="rId20"/>
    <p:sldId id="338" r:id="rId21"/>
    <p:sldId id="33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0D4C03-3276-76E8-5AA2-AEEE3832DADB}" name="Peck, Amanda" initials="PA" userId="S::amanda.peck@floridadep.gov::526453c3-7388-4310-acc8-e606d405d29f" providerId="AD"/>
  <p188:author id="{C6F1CE08-FAD3-9211-DF1C-AD412628CBF9}" name="Klepper, Traci" initials="TK" userId="S::Traci.Klepper@FloridaDEP.gov::8d468c93-7dd4-4d92-a054-13ab703057bd" providerId="AD"/>
  <p188:author id="{7AAE8625-D717-F3A2-4B81-9141EB084A13}" name="Morris, Kristine P." initials="KM" userId="S::Kristine.P.Morris@FloridaDEP.gov::936aa578-13ad-44d4-a7d2-502c87dfc3f4" providerId="AD"/>
  <p188:author id="{4CF55143-35F7-FF1D-E720-C76F0EDD798E}" name="Kemeny, Ariana" initials="" userId="S::Ariana.Kemeny@FloridaDEP.gov::e03d8afa-18fc-409e-9b28-8d9afd571b11" providerId="AD"/>
  <p188:author id="{F37E6C50-DB79-C286-999B-BC4736863ACD}" name="Lang, Emily" initials="LE" userId="S::emily.lang@floridadep.gov::e577b6c2-1ee9-422d-a335-2dfad687f02d" providerId="AD"/>
  <p188:author id="{98863E56-6A83-9FDB-F293-6273D19984C0}" name="Keels, Kaley" initials="KK" userId="S::Kaley.Keels@FloridaDEP.gov::ed71604e-d84f-4d6c-bb50-9577c654140c" providerId="AD"/>
  <p188:author id="{CE7C249A-5D48-71BF-652C-6363E10C91D5}" name="Lang, Emily" initials="EL" userId="S::Emily.Lang@FloridaDEP.gov::e577b6c2-1ee9-422d-a335-2dfad687f02d" providerId="AD"/>
  <p188:author id="{FD9803A4-1D6B-FC4E-7E1D-5F3EE19A83A5}" name="Peck, Amanda" initials="" userId="S::Amanda.Peck@FloridaDEP.gov::526453c3-7388-4310-acc8-e606d405d29f" providerId="AD"/>
  <p188:author id="{C20517B9-FA9C-853C-BB8F-FD279E3C0165}" name="Kemeny, Ariana" initials="KA" userId="S::ariana.kemeny@floridadep.gov::e03d8afa-18fc-409e-9b28-8d9afd571b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63A"/>
    <a:srgbClr val="A5B092"/>
    <a:srgbClr val="435030"/>
    <a:srgbClr val="4E5D38"/>
    <a:srgbClr val="596A40"/>
    <a:srgbClr val="DBEAC6"/>
    <a:srgbClr val="BCCAA9"/>
    <a:srgbClr val="C8EAFB"/>
    <a:srgbClr val="243F7A"/>
    <a:srgbClr val="C7E9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122988-A92D-EB3F-261F-9274174D5AD9}" v="244" dt="2025-11-17T14:08:17.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E8A4E-9967-498B-AB22-24C982B953EC}" type="datetimeFigureOut">
              <a:rPr lang="en-US" smtClean="0"/>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EEBC0-F78C-47DE-9849-9FE01A4936BC}" type="slidenum">
              <a:rPr lang="en-US" smtClean="0"/>
              <a:t>‹#›</a:t>
            </a:fld>
            <a:endParaRPr lang="en-US"/>
          </a:p>
        </p:txBody>
      </p:sp>
    </p:spTree>
    <p:extLst>
      <p:ext uri="{BB962C8B-B14F-4D97-AF65-F5344CB8AC3E}">
        <p14:creationId xmlns:p14="http://schemas.microsoft.com/office/powerpoint/2010/main" val="3888868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B6EEBC0-F78C-47DE-9849-9FE01A4936BC}" type="slidenum">
              <a:rPr lang="en-US" smtClean="0"/>
              <a:t>1</a:t>
            </a:fld>
            <a:endParaRPr lang="en-US"/>
          </a:p>
        </p:txBody>
      </p:sp>
    </p:spTree>
    <p:extLst>
      <p:ext uri="{BB962C8B-B14F-4D97-AF65-F5344CB8AC3E}">
        <p14:creationId xmlns:p14="http://schemas.microsoft.com/office/powerpoint/2010/main" val="381035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6EEBC0-F78C-47DE-9849-9FE01A4936BC}" type="slidenum">
              <a:rPr lang="en-US" smtClean="0"/>
              <a:t>10</a:t>
            </a:fld>
            <a:endParaRPr lang="en-US"/>
          </a:p>
        </p:txBody>
      </p:sp>
    </p:spTree>
    <p:extLst>
      <p:ext uri="{BB962C8B-B14F-4D97-AF65-F5344CB8AC3E}">
        <p14:creationId xmlns:p14="http://schemas.microsoft.com/office/powerpoint/2010/main" val="1366104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8D253-4E25-79E2-0C43-2D8804754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BD721-41E4-7D52-63D9-65AF08320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81DA4-43A7-15AE-B7B7-F8505F1D96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933D35-B68B-93D1-F58D-6BFE70F3176F}"/>
              </a:ext>
            </a:extLst>
          </p:cNvPr>
          <p:cNvSpPr>
            <a:spLocks noGrp="1"/>
          </p:cNvSpPr>
          <p:nvPr>
            <p:ph type="sldNum" sz="quarter" idx="5"/>
          </p:nvPr>
        </p:nvSpPr>
        <p:spPr/>
        <p:txBody>
          <a:bodyPr/>
          <a:lstStyle/>
          <a:p>
            <a:fld id="{4B6EEBC0-F78C-47DE-9849-9FE01A4936BC}" type="slidenum">
              <a:rPr lang="en-US" smtClean="0"/>
              <a:t>11</a:t>
            </a:fld>
            <a:endParaRPr lang="en-US"/>
          </a:p>
        </p:txBody>
      </p:sp>
    </p:spTree>
    <p:extLst>
      <p:ext uri="{BB962C8B-B14F-4D97-AF65-F5344CB8AC3E}">
        <p14:creationId xmlns:p14="http://schemas.microsoft.com/office/powerpoint/2010/main" val="2558699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6EEBC0-F78C-47DE-9849-9FE01A4936BC}" type="slidenum">
              <a:rPr lang="en-US" smtClean="0"/>
              <a:t>12</a:t>
            </a:fld>
            <a:endParaRPr lang="en-US"/>
          </a:p>
        </p:txBody>
      </p:sp>
    </p:spTree>
    <p:extLst>
      <p:ext uri="{BB962C8B-B14F-4D97-AF65-F5344CB8AC3E}">
        <p14:creationId xmlns:p14="http://schemas.microsoft.com/office/powerpoint/2010/main" val="405049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029A3-20D8-626E-4983-33678EA7C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739C1-09FB-8873-7F0D-674360516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FEBF1-3630-DC36-DA9D-35D26CB9F1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308411-797E-0C45-7C27-E884599D9E5F}"/>
              </a:ext>
            </a:extLst>
          </p:cNvPr>
          <p:cNvSpPr>
            <a:spLocks noGrp="1"/>
          </p:cNvSpPr>
          <p:nvPr>
            <p:ph type="sldNum" sz="quarter" idx="5"/>
          </p:nvPr>
        </p:nvSpPr>
        <p:spPr/>
        <p:txBody>
          <a:bodyPr/>
          <a:lstStyle/>
          <a:p>
            <a:fld id="{4B6EEBC0-F78C-47DE-9849-9FE01A4936BC}" type="slidenum">
              <a:rPr lang="en-US" smtClean="0"/>
              <a:t>13</a:t>
            </a:fld>
            <a:endParaRPr lang="en-US"/>
          </a:p>
        </p:txBody>
      </p:sp>
    </p:spTree>
    <p:extLst>
      <p:ext uri="{BB962C8B-B14F-4D97-AF65-F5344CB8AC3E}">
        <p14:creationId xmlns:p14="http://schemas.microsoft.com/office/powerpoint/2010/main" val="1982792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3DFB1-6973-0469-0DA4-1D3B20752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AEC89-20B2-B4D2-0979-9A473B873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CB822-F60F-8467-20D2-A691DAA00F3F}"/>
              </a:ext>
            </a:extLst>
          </p:cNvPr>
          <p:cNvSpPr>
            <a:spLocks noGrp="1"/>
          </p:cNvSpPr>
          <p:nvPr>
            <p:ph type="body" idx="1"/>
          </p:nvPr>
        </p:nvSpPr>
        <p:spPr/>
        <p:txBody>
          <a:bodyPr/>
          <a:lstStyle/>
          <a:p>
            <a:br>
              <a:rPr lang="en-US">
                <a:cs typeface="+mn-lt"/>
              </a:rPr>
            </a:br>
            <a:endParaRPr lang="en-US"/>
          </a:p>
          <a:p>
            <a:endParaRPr lang="en-US"/>
          </a:p>
        </p:txBody>
      </p:sp>
      <p:sp>
        <p:nvSpPr>
          <p:cNvPr id="4" name="Slide Number Placeholder 3">
            <a:extLst>
              <a:ext uri="{FF2B5EF4-FFF2-40B4-BE49-F238E27FC236}">
                <a16:creationId xmlns:a16="http://schemas.microsoft.com/office/drawing/2014/main" id="{ABBB3D69-95F9-4AE0-0AE0-FFB327F92EE0}"/>
              </a:ext>
            </a:extLst>
          </p:cNvPr>
          <p:cNvSpPr>
            <a:spLocks noGrp="1"/>
          </p:cNvSpPr>
          <p:nvPr>
            <p:ph type="sldNum" sz="quarter" idx="5"/>
          </p:nvPr>
        </p:nvSpPr>
        <p:spPr/>
        <p:txBody>
          <a:bodyPr/>
          <a:lstStyle/>
          <a:p>
            <a:fld id="{4B6EEBC0-F78C-47DE-9849-9FE01A4936BC}" type="slidenum">
              <a:rPr lang="en-US" smtClean="0"/>
              <a:t>14</a:t>
            </a:fld>
            <a:endParaRPr lang="en-US"/>
          </a:p>
        </p:txBody>
      </p:sp>
    </p:spTree>
    <p:extLst>
      <p:ext uri="{BB962C8B-B14F-4D97-AF65-F5344CB8AC3E}">
        <p14:creationId xmlns:p14="http://schemas.microsoft.com/office/powerpoint/2010/main" val="659894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4B6EEBC0-F78C-47DE-9849-9FE01A4936BC}" type="slidenum">
              <a:rPr lang="en-US" smtClean="0"/>
              <a:t>15</a:t>
            </a:fld>
            <a:endParaRPr lang="en-US"/>
          </a:p>
        </p:txBody>
      </p:sp>
    </p:spTree>
    <p:extLst>
      <p:ext uri="{BB962C8B-B14F-4D97-AF65-F5344CB8AC3E}">
        <p14:creationId xmlns:p14="http://schemas.microsoft.com/office/powerpoint/2010/main" val="2684211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1B20F-E60F-337F-4FCE-062355771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3700D-7E9F-337F-F9FB-171B20641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8A5AB-60E0-0033-1186-2222D4AED0B8}"/>
              </a:ext>
            </a:extLst>
          </p:cNvPr>
          <p:cNvSpPr>
            <a:spLocks noGrp="1"/>
          </p:cNvSpPr>
          <p:nvPr>
            <p:ph type="body" idx="1"/>
          </p:nvPr>
        </p:nvSpPr>
        <p:spPr/>
        <p:txBody>
          <a:bodyPr/>
          <a:lstStyle/>
          <a:p>
            <a:endParaRPr lang="en-US">
              <a:cs typeface="+mn-lt"/>
            </a:endParaRPr>
          </a:p>
          <a:p>
            <a:endParaRPr lang="en-US">
              <a:cs typeface="+mn-lt"/>
            </a:endParaRPr>
          </a:p>
        </p:txBody>
      </p:sp>
      <p:sp>
        <p:nvSpPr>
          <p:cNvPr id="4" name="Slide Number Placeholder 3">
            <a:extLst>
              <a:ext uri="{FF2B5EF4-FFF2-40B4-BE49-F238E27FC236}">
                <a16:creationId xmlns:a16="http://schemas.microsoft.com/office/drawing/2014/main" id="{E0F18EA2-CBB4-223B-4165-D461D66D9B78}"/>
              </a:ext>
            </a:extLst>
          </p:cNvPr>
          <p:cNvSpPr>
            <a:spLocks noGrp="1"/>
          </p:cNvSpPr>
          <p:nvPr>
            <p:ph type="sldNum" sz="quarter" idx="5"/>
          </p:nvPr>
        </p:nvSpPr>
        <p:spPr/>
        <p:txBody>
          <a:bodyPr/>
          <a:lstStyle/>
          <a:p>
            <a:fld id="{4B6EEBC0-F78C-47DE-9849-9FE01A4936BC}" type="slidenum">
              <a:rPr lang="en-US" smtClean="0"/>
              <a:t>16</a:t>
            </a:fld>
            <a:endParaRPr lang="en-US"/>
          </a:p>
        </p:txBody>
      </p:sp>
    </p:spTree>
    <p:extLst>
      <p:ext uri="{BB962C8B-B14F-4D97-AF65-F5344CB8AC3E}">
        <p14:creationId xmlns:p14="http://schemas.microsoft.com/office/powerpoint/2010/main" val="50627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B6EEBC0-F78C-47DE-9849-9FE01A4936BC}" type="slidenum">
              <a:rPr lang="en-US" smtClean="0"/>
              <a:t>17</a:t>
            </a:fld>
            <a:endParaRPr lang="en-US"/>
          </a:p>
        </p:txBody>
      </p:sp>
    </p:spTree>
    <p:extLst>
      <p:ext uri="{BB962C8B-B14F-4D97-AF65-F5344CB8AC3E}">
        <p14:creationId xmlns:p14="http://schemas.microsoft.com/office/powerpoint/2010/main" val="149630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B6EEBC0-F78C-47DE-9849-9FE01A4936BC}" type="slidenum">
              <a:rPr lang="en-US" smtClean="0"/>
              <a:t>2</a:t>
            </a:fld>
            <a:endParaRPr lang="en-US"/>
          </a:p>
        </p:txBody>
      </p:sp>
    </p:spTree>
    <p:extLst>
      <p:ext uri="{BB962C8B-B14F-4D97-AF65-F5344CB8AC3E}">
        <p14:creationId xmlns:p14="http://schemas.microsoft.com/office/powerpoint/2010/main" val="2229587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B6EEBC0-F78C-47DE-9849-9FE01A4936BC}" type="slidenum">
              <a:rPr lang="en-US" smtClean="0"/>
              <a:t>3</a:t>
            </a:fld>
            <a:endParaRPr lang="en-US"/>
          </a:p>
        </p:txBody>
      </p:sp>
    </p:spTree>
    <p:extLst>
      <p:ext uri="{BB962C8B-B14F-4D97-AF65-F5344CB8AC3E}">
        <p14:creationId xmlns:p14="http://schemas.microsoft.com/office/powerpoint/2010/main" val="2243059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6EEBC0-F78C-47DE-9849-9FE01A4936BC}" type="slidenum">
              <a:rPr lang="en-US" smtClean="0"/>
              <a:t>4</a:t>
            </a:fld>
            <a:endParaRPr lang="en-US"/>
          </a:p>
        </p:txBody>
      </p:sp>
    </p:spTree>
    <p:extLst>
      <p:ext uri="{BB962C8B-B14F-4D97-AF65-F5344CB8AC3E}">
        <p14:creationId xmlns:p14="http://schemas.microsoft.com/office/powerpoint/2010/main" val="219988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B6EEBC0-F78C-47DE-9849-9FE01A4936BC}" type="slidenum">
              <a:rPr lang="en-US" smtClean="0"/>
              <a:t>5</a:t>
            </a:fld>
            <a:endParaRPr lang="en-US"/>
          </a:p>
        </p:txBody>
      </p:sp>
    </p:spTree>
    <p:extLst>
      <p:ext uri="{BB962C8B-B14F-4D97-AF65-F5344CB8AC3E}">
        <p14:creationId xmlns:p14="http://schemas.microsoft.com/office/powerpoint/2010/main" val="248188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Emily reads slide.  </a:t>
            </a:r>
          </a:p>
          <a:p>
            <a:endParaRPr lang="en-US">
              <a:latin typeface="Calibri"/>
              <a:ea typeface="Calibri"/>
              <a:cs typeface="Calibri"/>
            </a:endParaRPr>
          </a:p>
          <a:p>
            <a:r>
              <a:rPr lang="en-US">
                <a:latin typeface="Calibri"/>
                <a:ea typeface="Calibri"/>
                <a:cs typeface="Calibri"/>
              </a:rPr>
              <a:t>After the first workshop, the Department received a large number of public comments.  We appreciate everyone’s attention to this rule.  Before we go through the draft rule to present changes made based on comments received, I wanted to address this particular provision of the statute and how it relates to the Department’s rule. The Department did get a lot of comments asking about the topic of preemption.  The Department can’t provide legal advice to communities asking whether a component of their existing or any proposed ordinance or requirement is permissible. Instead, we can go back to this language which establishes what a local government cannot do in their own </a:t>
            </a:r>
            <a:r>
              <a:rPr lang="en-US" sz="1200">
                <a:latin typeface="Arial"/>
                <a:cs typeface="Arial"/>
              </a:rPr>
              <a:t>ordinance, resolution, order, rule or policy as it relates to the installation or regulation of synthetic turf.</a:t>
            </a:r>
            <a:endParaRPr lang="en-US" strike="sngStrike">
              <a:latin typeface="Calibri"/>
              <a:ea typeface="Calibri"/>
              <a:cs typeface="Calibri"/>
            </a:endParaRPr>
          </a:p>
        </p:txBody>
      </p:sp>
      <p:sp>
        <p:nvSpPr>
          <p:cNvPr id="4" name="Slide Number Placeholder 3"/>
          <p:cNvSpPr>
            <a:spLocks noGrp="1"/>
          </p:cNvSpPr>
          <p:nvPr>
            <p:ph type="sldNum" sz="quarter" idx="5"/>
          </p:nvPr>
        </p:nvSpPr>
        <p:spPr/>
        <p:txBody>
          <a:bodyPr/>
          <a:lstStyle/>
          <a:p>
            <a:fld id="{4B6EEBC0-F78C-47DE-9849-9FE01A4936BC}" type="slidenum">
              <a:rPr lang="en-US" smtClean="0"/>
              <a:t>6</a:t>
            </a:fld>
            <a:endParaRPr lang="en-US"/>
          </a:p>
        </p:txBody>
      </p:sp>
    </p:spTree>
    <p:extLst>
      <p:ext uri="{BB962C8B-B14F-4D97-AF65-F5344CB8AC3E}">
        <p14:creationId xmlns:p14="http://schemas.microsoft.com/office/powerpoint/2010/main" val="196765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15398-2924-D868-C82E-69B6E70B6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6726E-56F6-660D-8E31-BEE48CF6FE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B7EA4-C2CE-69B2-9AC8-BC2373569DAC}"/>
              </a:ext>
            </a:extLst>
          </p:cNvPr>
          <p:cNvSpPr>
            <a:spLocks noGrp="1"/>
          </p:cNvSpPr>
          <p:nvPr>
            <p:ph type="body" idx="1"/>
          </p:nvPr>
        </p:nvSpPr>
        <p:spPr/>
        <p:txBody>
          <a:bodyPr/>
          <a:lstStyle/>
          <a:p>
            <a:r>
              <a:rPr lang="en-US">
                <a:latin typeface="Calibri"/>
                <a:ea typeface="Calibri"/>
                <a:cs typeface="Calibri"/>
              </a:rPr>
              <a:t>To that end, the first paragraph of the rule does address the scope of this rule, which is that this rule only pertains to requirements for the installation synthetic turf on residential properties 1 acre or less. </a:t>
            </a:r>
          </a:p>
          <a:p>
            <a:endParaRPr lang="en-US">
              <a:latin typeface="Calibri"/>
              <a:ea typeface="Calibri"/>
              <a:cs typeface="Calibri"/>
            </a:endParaRPr>
          </a:p>
          <a:p>
            <a:r>
              <a:rPr lang="en-US">
                <a:latin typeface="Calibri"/>
                <a:ea typeface="Calibri"/>
                <a:cs typeface="Calibri"/>
              </a:rPr>
              <a:t>We did receive comments on several topics not addressed by this rule. The rule addresses the standards described in the statute.  We did want to clarify two points, however; one that this rule does not prohibit permitting or inspection requirements. Additionally, this rule does not address owned property rights, such as rights of way. </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909A2A25-690F-194E-7C49-874EF6B2C331}"/>
              </a:ext>
            </a:extLst>
          </p:cNvPr>
          <p:cNvSpPr>
            <a:spLocks noGrp="1"/>
          </p:cNvSpPr>
          <p:nvPr>
            <p:ph type="sldNum" sz="quarter" idx="5"/>
          </p:nvPr>
        </p:nvSpPr>
        <p:spPr/>
        <p:txBody>
          <a:bodyPr/>
          <a:lstStyle/>
          <a:p>
            <a:fld id="{4B6EEBC0-F78C-47DE-9849-9FE01A4936BC}" type="slidenum">
              <a:rPr lang="en-US" smtClean="0"/>
              <a:t>7</a:t>
            </a:fld>
            <a:endParaRPr lang="en-US"/>
          </a:p>
        </p:txBody>
      </p:sp>
    </p:spTree>
    <p:extLst>
      <p:ext uri="{BB962C8B-B14F-4D97-AF65-F5344CB8AC3E}">
        <p14:creationId xmlns:p14="http://schemas.microsoft.com/office/powerpoint/2010/main" val="403977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B6EEBC0-F78C-47DE-9849-9FE01A4936BC}" type="slidenum">
              <a:rPr lang="en-US" smtClean="0"/>
              <a:t>8</a:t>
            </a:fld>
            <a:endParaRPr lang="en-US"/>
          </a:p>
        </p:txBody>
      </p:sp>
    </p:spTree>
    <p:extLst>
      <p:ext uri="{BB962C8B-B14F-4D97-AF65-F5344CB8AC3E}">
        <p14:creationId xmlns:p14="http://schemas.microsoft.com/office/powerpoint/2010/main" val="413562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B6EEBC0-F78C-47DE-9849-9FE01A4936BC}" type="slidenum">
              <a:rPr lang="en-US" smtClean="0"/>
              <a:t>9</a:t>
            </a:fld>
            <a:endParaRPr lang="en-US"/>
          </a:p>
        </p:txBody>
      </p:sp>
    </p:spTree>
    <p:extLst>
      <p:ext uri="{BB962C8B-B14F-4D97-AF65-F5344CB8AC3E}">
        <p14:creationId xmlns:p14="http://schemas.microsoft.com/office/powerpoint/2010/main" val="1816898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81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0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9217E1-CC21-FA4D-A15D-1D550201515D}"/>
              </a:ext>
            </a:extLst>
          </p:cNvPr>
          <p:cNvSpPr/>
          <p:nvPr userDrawn="1"/>
        </p:nvSpPr>
        <p:spPr>
          <a:xfrm>
            <a:off x="137459" y="1370438"/>
            <a:ext cx="11893176" cy="3325166"/>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922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0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7769C0-3006-DC48-B84B-7DC6B10DA2FA}"/>
              </a:ext>
            </a:extLst>
          </p:cNvPr>
          <p:cNvSpPr/>
          <p:nvPr userDrawn="1"/>
        </p:nvSpPr>
        <p:spPr>
          <a:xfrm>
            <a:off x="173319" y="3341930"/>
            <a:ext cx="11803528" cy="3325166"/>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792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0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30B274-329C-EF4D-868F-4623C6BA847F}"/>
              </a:ext>
            </a:extLst>
          </p:cNvPr>
          <p:cNvSpPr/>
          <p:nvPr userDrawn="1"/>
        </p:nvSpPr>
        <p:spPr>
          <a:xfrm>
            <a:off x="153712" y="3381192"/>
            <a:ext cx="3850522" cy="3325166"/>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37B701-CFD9-CB44-93C6-4F6A73F0DB4F}"/>
              </a:ext>
            </a:extLst>
          </p:cNvPr>
          <p:cNvSpPr/>
          <p:nvPr userDrawn="1"/>
        </p:nvSpPr>
        <p:spPr>
          <a:xfrm>
            <a:off x="4171395" y="3381192"/>
            <a:ext cx="3850522" cy="3325166"/>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3D802A-46C2-B14C-91A0-E4ABBD36FB87}"/>
              </a:ext>
            </a:extLst>
          </p:cNvPr>
          <p:cNvSpPr/>
          <p:nvPr userDrawn="1"/>
        </p:nvSpPr>
        <p:spPr>
          <a:xfrm>
            <a:off x="8189079" y="3381192"/>
            <a:ext cx="3850522" cy="3325166"/>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8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0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FE8B0C-6BEC-4B4C-8217-B267D4F6CF29}"/>
              </a:ext>
            </a:extLst>
          </p:cNvPr>
          <p:cNvSpPr/>
          <p:nvPr userDrawn="1"/>
        </p:nvSpPr>
        <p:spPr>
          <a:xfrm>
            <a:off x="153056" y="1385051"/>
            <a:ext cx="3850522" cy="3325166"/>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FF991A-5033-4C41-8B46-C03CBDE58012}"/>
              </a:ext>
            </a:extLst>
          </p:cNvPr>
          <p:cNvSpPr/>
          <p:nvPr userDrawn="1"/>
        </p:nvSpPr>
        <p:spPr>
          <a:xfrm>
            <a:off x="4170739" y="1385051"/>
            <a:ext cx="3850522" cy="3325166"/>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6BBC39-2CAC-6B48-98F0-23F0863D4E6C}"/>
              </a:ext>
            </a:extLst>
          </p:cNvPr>
          <p:cNvSpPr/>
          <p:nvPr userDrawn="1"/>
        </p:nvSpPr>
        <p:spPr>
          <a:xfrm>
            <a:off x="8188423" y="1385051"/>
            <a:ext cx="3850522" cy="3325166"/>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1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09">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27388-62EA-DE48-A209-EF7CA10057E9}"/>
              </a:ext>
            </a:extLst>
          </p:cNvPr>
          <p:cNvSpPr/>
          <p:nvPr userDrawn="1"/>
        </p:nvSpPr>
        <p:spPr>
          <a:xfrm>
            <a:off x="135778" y="1386289"/>
            <a:ext cx="3652269" cy="5332097"/>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BA2B29-94DF-0649-9733-289A181C212E}"/>
              </a:ext>
            </a:extLst>
          </p:cNvPr>
          <p:cNvSpPr/>
          <p:nvPr userDrawn="1"/>
        </p:nvSpPr>
        <p:spPr>
          <a:xfrm>
            <a:off x="3947139" y="1386290"/>
            <a:ext cx="3652269" cy="5332096"/>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639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10">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608DD6-E8B7-4A47-ACD0-151608AB1471}"/>
              </a:ext>
            </a:extLst>
          </p:cNvPr>
          <p:cNvSpPr/>
          <p:nvPr userDrawn="1"/>
        </p:nvSpPr>
        <p:spPr>
          <a:xfrm>
            <a:off x="4580635" y="1386290"/>
            <a:ext cx="3652269" cy="5332096"/>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CCD815-AA26-3049-BBF7-DF2314AA9440}"/>
              </a:ext>
            </a:extLst>
          </p:cNvPr>
          <p:cNvSpPr/>
          <p:nvPr userDrawn="1"/>
        </p:nvSpPr>
        <p:spPr>
          <a:xfrm>
            <a:off x="8380044" y="1386290"/>
            <a:ext cx="3652269" cy="5332096"/>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62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31449A-2FA3-CD40-AC84-157BCEA8956B}"/>
              </a:ext>
            </a:extLst>
          </p:cNvPr>
          <p:cNvSpPr/>
          <p:nvPr userDrawn="1"/>
        </p:nvSpPr>
        <p:spPr>
          <a:xfrm>
            <a:off x="4269866" y="4143948"/>
            <a:ext cx="3652269" cy="2514674"/>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2180D1-075E-7A48-B05C-8F132026964C}"/>
              </a:ext>
            </a:extLst>
          </p:cNvPr>
          <p:cNvSpPr/>
          <p:nvPr userDrawn="1"/>
        </p:nvSpPr>
        <p:spPr>
          <a:xfrm>
            <a:off x="4273824" y="1434097"/>
            <a:ext cx="3652269" cy="2514674"/>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27B1F9-9792-E348-8054-5F3B10DB3A02}"/>
              </a:ext>
            </a:extLst>
          </p:cNvPr>
          <p:cNvSpPr/>
          <p:nvPr userDrawn="1"/>
        </p:nvSpPr>
        <p:spPr>
          <a:xfrm>
            <a:off x="8176848" y="4143948"/>
            <a:ext cx="3652269" cy="2514674"/>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B97E83-2A90-6240-B51D-82E521BCBA1B}"/>
              </a:ext>
            </a:extLst>
          </p:cNvPr>
          <p:cNvSpPr/>
          <p:nvPr userDrawn="1"/>
        </p:nvSpPr>
        <p:spPr>
          <a:xfrm>
            <a:off x="8176848" y="1434097"/>
            <a:ext cx="3652269" cy="2514674"/>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64971B-C0DF-7B41-99FA-6ADC4367C5AA}"/>
              </a:ext>
            </a:extLst>
          </p:cNvPr>
          <p:cNvSpPr/>
          <p:nvPr userDrawn="1"/>
        </p:nvSpPr>
        <p:spPr>
          <a:xfrm>
            <a:off x="362884" y="4143948"/>
            <a:ext cx="3652269" cy="2514674"/>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ED10D5-9907-3244-8DCD-B29754C4C87E}"/>
              </a:ext>
            </a:extLst>
          </p:cNvPr>
          <p:cNvSpPr/>
          <p:nvPr userDrawn="1"/>
        </p:nvSpPr>
        <p:spPr>
          <a:xfrm>
            <a:off x="362884" y="1434097"/>
            <a:ext cx="3652269" cy="2514674"/>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41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D74B4F-0AF2-544C-BBE1-F3D728C735D5}"/>
              </a:ext>
            </a:extLst>
          </p:cNvPr>
          <p:cNvSpPr/>
          <p:nvPr userDrawn="1"/>
        </p:nvSpPr>
        <p:spPr>
          <a:xfrm>
            <a:off x="488389" y="1386289"/>
            <a:ext cx="3652269" cy="5332097"/>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5DC2A0-26E5-0843-A769-6B80E0A77EE6}"/>
              </a:ext>
            </a:extLst>
          </p:cNvPr>
          <p:cNvSpPr/>
          <p:nvPr userDrawn="1"/>
        </p:nvSpPr>
        <p:spPr>
          <a:xfrm>
            <a:off x="4239986" y="1386290"/>
            <a:ext cx="3652269" cy="5332096"/>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EF594A-E21A-AD4C-AF4E-1185D7D4E338}"/>
              </a:ext>
            </a:extLst>
          </p:cNvPr>
          <p:cNvSpPr/>
          <p:nvPr userDrawn="1"/>
        </p:nvSpPr>
        <p:spPr>
          <a:xfrm>
            <a:off x="7991583" y="1386290"/>
            <a:ext cx="3652269" cy="5332096"/>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406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AF781C-C56E-5848-A911-7076A563E0C5}"/>
              </a:ext>
            </a:extLst>
          </p:cNvPr>
          <p:cNvSpPr/>
          <p:nvPr userDrawn="1"/>
        </p:nvSpPr>
        <p:spPr>
          <a:xfrm>
            <a:off x="271154" y="1368440"/>
            <a:ext cx="5700155" cy="5332096"/>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6A333A5-F13A-054D-9DCD-F98B9C2CCC17}"/>
              </a:ext>
            </a:extLst>
          </p:cNvPr>
          <p:cNvSpPr/>
          <p:nvPr userDrawn="1"/>
        </p:nvSpPr>
        <p:spPr>
          <a:xfrm>
            <a:off x="6220692" y="1368440"/>
            <a:ext cx="5700155" cy="5332096"/>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172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757DCF-EDBE-7047-8355-609423C64C97}"/>
              </a:ext>
            </a:extLst>
          </p:cNvPr>
          <p:cNvSpPr/>
          <p:nvPr userDrawn="1"/>
        </p:nvSpPr>
        <p:spPr>
          <a:xfrm>
            <a:off x="187490" y="1386368"/>
            <a:ext cx="5700155" cy="5332096"/>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42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Slide - A">
    <p:spTree>
      <p:nvGrpSpPr>
        <p:cNvPr id="1" name=""/>
        <p:cNvGrpSpPr/>
        <p:nvPr/>
      </p:nvGrpSpPr>
      <p:grpSpPr>
        <a:xfrm>
          <a:off x="0" y="0"/>
          <a:ext cx="0" cy="0"/>
          <a:chOff x="0" y="0"/>
          <a:chExt cx="0" cy="0"/>
        </a:xfrm>
      </p:grpSpPr>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a:stretch>
            <a:fillRect/>
          </a:stretch>
        </p:blipFill>
        <p:spPr>
          <a:xfrm>
            <a:off x="203568" y="93439"/>
            <a:ext cx="1062435" cy="1062435"/>
          </a:xfrm>
          <a:prstGeom prst="rect">
            <a:avLst/>
          </a:prstGeom>
        </p:spPr>
      </p:pic>
    </p:spTree>
    <p:extLst>
      <p:ext uri="{BB962C8B-B14F-4D97-AF65-F5344CB8AC3E}">
        <p14:creationId xmlns:p14="http://schemas.microsoft.com/office/powerpoint/2010/main" val="4202830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FA6816-B517-DA4F-9915-A0A632A2BF9B}"/>
              </a:ext>
            </a:extLst>
          </p:cNvPr>
          <p:cNvSpPr/>
          <p:nvPr userDrawn="1"/>
        </p:nvSpPr>
        <p:spPr>
          <a:xfrm>
            <a:off x="6346194" y="1392344"/>
            <a:ext cx="5700155" cy="5332096"/>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050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1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F38FBE-460A-D441-9EDF-7C42DA61129B}"/>
              </a:ext>
            </a:extLst>
          </p:cNvPr>
          <p:cNvSpPr/>
          <p:nvPr userDrawn="1"/>
        </p:nvSpPr>
        <p:spPr>
          <a:xfrm>
            <a:off x="1203366" y="1580865"/>
            <a:ext cx="9785267" cy="4943103"/>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28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1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8D1B6-4D7F-6849-92E4-BF2EC945BD09}"/>
              </a:ext>
            </a:extLst>
          </p:cNvPr>
          <p:cNvSpPr/>
          <p:nvPr userDrawn="1"/>
        </p:nvSpPr>
        <p:spPr>
          <a:xfrm>
            <a:off x="210788" y="1386368"/>
            <a:ext cx="11770425" cy="5332096"/>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874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1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89B56-ECF3-C341-899C-8E67056D85D1}"/>
              </a:ext>
            </a:extLst>
          </p:cNvPr>
          <p:cNvSpPr/>
          <p:nvPr userDrawn="1"/>
        </p:nvSpPr>
        <p:spPr>
          <a:xfrm>
            <a:off x="152400" y="5597809"/>
            <a:ext cx="11887200" cy="1118255"/>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136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76C35-9906-6847-91E5-371C9621D034}"/>
              </a:ext>
            </a:extLst>
          </p:cNvPr>
          <p:cNvSpPr txBox="1"/>
          <p:nvPr userDrawn="1"/>
        </p:nvSpPr>
        <p:spPr>
          <a:xfrm>
            <a:off x="477078" y="1719469"/>
            <a:ext cx="5695121" cy="5078313"/>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cs typeface="Verdana" panose="020B0604030504040204" pitchFamily="34" charset="0"/>
              </a:rPr>
              <a:t>VERDANA</a:t>
            </a:r>
          </a:p>
          <a:p>
            <a:endParaRPr lang="en-US" b="1">
              <a:latin typeface="Verdana" panose="020B0604030504040204" pitchFamily="34" charset="0"/>
              <a:ea typeface="Verdana" panose="020B0604030504040204" pitchFamily="34" charset="0"/>
              <a:cs typeface="Verdana" panose="020B0604030504040204" pitchFamily="34" charset="0"/>
            </a:endParaRPr>
          </a:p>
          <a:p>
            <a:r>
              <a:rPr lang="en-US" b="1">
                <a:latin typeface="Verdana" panose="020B0604030504040204" pitchFamily="34" charset="0"/>
                <a:ea typeface="Verdana" panose="020B0604030504040204" pitchFamily="34" charset="0"/>
                <a:cs typeface="Verdana" panose="020B0604030504040204" pitchFamily="34" charset="0"/>
              </a:rPr>
              <a:t>The Florida Department </a:t>
            </a:r>
          </a:p>
          <a:p>
            <a:r>
              <a:rPr lang="en-US" b="1">
                <a:latin typeface="Verdana" panose="020B0604030504040204" pitchFamily="34" charset="0"/>
                <a:ea typeface="Verdana" panose="020B0604030504040204" pitchFamily="34" charset="0"/>
                <a:cs typeface="Verdana" panose="020B0604030504040204" pitchFamily="34" charset="0"/>
              </a:rPr>
              <a:t>of Environmental Protection </a:t>
            </a:r>
            <a:endParaRPr lang="en-US">
              <a:latin typeface="Verdana" panose="020B0604030504040204" pitchFamily="34" charset="0"/>
              <a:ea typeface="Verdana" panose="020B0604030504040204" pitchFamily="34" charset="0"/>
              <a:cs typeface="Verdana" panose="020B0604030504040204" pitchFamily="34" charset="0"/>
            </a:endParaRPr>
          </a:p>
          <a:p>
            <a:endParaRPr lang="en-US">
              <a:latin typeface="Verdana" panose="020B0604030504040204" pitchFamily="34" charset="0"/>
              <a:ea typeface="Verdana" panose="020B0604030504040204" pitchFamily="34" charset="0"/>
              <a:cs typeface="Verdana" panose="020B0604030504040204" pitchFamily="34" charset="0"/>
            </a:endParaRPr>
          </a:p>
          <a:p>
            <a:r>
              <a:rPr lang="en-US">
                <a:latin typeface="Verdana" panose="020B0604030504040204" pitchFamily="34" charset="0"/>
                <a:ea typeface="Verdana" panose="020B0604030504040204" pitchFamily="34" charset="0"/>
                <a:cs typeface="Verdana" panose="020B0604030504040204" pitchFamily="34" charset="0"/>
              </a:rPr>
              <a:t>The Florida Department of Environmental Protection is the state’s lead agency for environmental management and stewardship – protecting our air, water and land. The vision of the Florida Department of Environmental Protection is to create strong community partnerships, safeguard Florida’s natural resources and enhance its ecosystems.</a:t>
            </a:r>
          </a:p>
          <a:p>
            <a:endParaRPr lang="en-US">
              <a:latin typeface="Verdana" panose="020B0604030504040204" pitchFamily="34" charset="0"/>
              <a:ea typeface="Verdana" panose="020B0604030504040204" pitchFamily="34" charset="0"/>
              <a:cs typeface="Verdana" panose="020B0604030504040204" pitchFamily="34" charset="0"/>
            </a:endParaRPr>
          </a:p>
          <a:p>
            <a:r>
              <a:rPr lang="en-US">
                <a:latin typeface="Verdana" panose="020B0604030504040204" pitchFamily="34" charset="0"/>
                <a:ea typeface="Verdana" panose="020B0604030504040204" pitchFamily="34" charset="0"/>
                <a:cs typeface="Verdana" panose="020B0604030504040204" pitchFamily="34" charset="0"/>
              </a:rPr>
              <a:t>Header Font Size: 24 - 40</a:t>
            </a:r>
          </a:p>
          <a:p>
            <a:r>
              <a:rPr lang="en-US">
                <a:latin typeface="Verdana" panose="020B0604030504040204" pitchFamily="34" charset="0"/>
                <a:ea typeface="Verdana" panose="020B0604030504040204" pitchFamily="34" charset="0"/>
                <a:cs typeface="Verdana" panose="020B0604030504040204" pitchFamily="34" charset="0"/>
              </a:rPr>
              <a:t>Body Font Size: 18 - 24</a:t>
            </a:r>
          </a:p>
          <a:p>
            <a:endParaRPr lang="en-US">
              <a:latin typeface="Verdana" panose="020B0604030504040204" pitchFamily="34" charset="0"/>
              <a:ea typeface="Verdana" panose="020B0604030504040204" pitchFamily="34" charset="0"/>
              <a:cs typeface="Verdana" panose="020B0604030504040204" pitchFamily="34" charset="0"/>
            </a:endParaRPr>
          </a:p>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80BEF3BF-0BE4-074F-916E-7B9B876234A6}"/>
              </a:ext>
            </a:extLst>
          </p:cNvPr>
          <p:cNvSpPr txBox="1"/>
          <p:nvPr userDrawn="1"/>
        </p:nvSpPr>
        <p:spPr>
          <a:xfrm>
            <a:off x="6281530" y="1719469"/>
            <a:ext cx="5695121" cy="5078313"/>
          </a:xfrm>
          <a:prstGeom prst="rect">
            <a:avLst/>
          </a:prstGeom>
          <a:noFill/>
        </p:spPr>
        <p:txBody>
          <a:bodyPr wrap="square" rtlCol="0">
            <a:spAutoFit/>
          </a:bodyPr>
          <a:lstStyle/>
          <a:p>
            <a:r>
              <a:rPr lang="en-US" b="1">
                <a:latin typeface="Arial" panose="020B0604020202020204" pitchFamily="34" charset="0"/>
                <a:ea typeface="Verdana" panose="020B0604030504040204" pitchFamily="34" charset="0"/>
                <a:cs typeface="Arial" panose="020B0604020202020204" pitchFamily="34" charset="0"/>
              </a:rPr>
              <a:t>ARIAL</a:t>
            </a:r>
          </a:p>
          <a:p>
            <a:endParaRPr lang="en-US" b="1">
              <a:latin typeface="Arial" panose="020B0604020202020204" pitchFamily="34" charset="0"/>
              <a:ea typeface="Verdana" panose="020B0604030504040204" pitchFamily="34" charset="0"/>
              <a:cs typeface="Arial" panose="020B0604020202020204" pitchFamily="34" charset="0"/>
            </a:endParaRPr>
          </a:p>
          <a:p>
            <a:r>
              <a:rPr lang="en-US" b="1">
                <a:latin typeface="Arial" panose="020B0604020202020204" pitchFamily="34" charset="0"/>
                <a:ea typeface="Verdana" panose="020B0604030504040204" pitchFamily="34" charset="0"/>
                <a:cs typeface="Arial" panose="020B0604020202020204" pitchFamily="34" charset="0"/>
              </a:rPr>
              <a:t>The Florida Department </a:t>
            </a:r>
          </a:p>
          <a:p>
            <a:r>
              <a:rPr lang="en-US" b="1">
                <a:latin typeface="Arial" panose="020B0604020202020204" pitchFamily="34" charset="0"/>
                <a:ea typeface="Verdana" panose="020B0604030504040204" pitchFamily="34" charset="0"/>
                <a:cs typeface="Arial" panose="020B0604020202020204" pitchFamily="34" charset="0"/>
              </a:rPr>
              <a:t>of Environmental Protection </a:t>
            </a:r>
            <a:endParaRPr lang="en-US">
              <a:latin typeface="Arial" panose="020B0604020202020204" pitchFamily="34" charset="0"/>
              <a:ea typeface="Verdana" panose="020B0604030504040204" pitchFamily="34" charset="0"/>
              <a:cs typeface="Arial" panose="020B0604020202020204" pitchFamily="34" charset="0"/>
            </a:endParaRPr>
          </a:p>
          <a:p>
            <a:endParaRPr lang="en-US">
              <a:latin typeface="Arial" panose="020B0604020202020204" pitchFamily="34" charset="0"/>
              <a:ea typeface="Verdana" panose="020B0604030504040204" pitchFamily="34" charset="0"/>
              <a:cs typeface="Arial" panose="020B0604020202020204" pitchFamily="34" charset="0"/>
            </a:endParaRPr>
          </a:p>
          <a:p>
            <a:r>
              <a:rPr lang="en-US">
                <a:latin typeface="Arial" panose="020B0604020202020204" pitchFamily="34" charset="0"/>
                <a:ea typeface="Verdana" panose="020B0604030504040204" pitchFamily="34" charset="0"/>
                <a:cs typeface="Arial" panose="020B0604020202020204" pitchFamily="34" charset="0"/>
              </a:rPr>
              <a:t>The Florida Department of Environmental Protection is the state’s lead agency for environmental management and stewardship – protecting our air, water and land. The vision of the Florida Department of Environmental Protection is to create strong community partnerships, safeguard Florida’s natural resources and enhance its ecosystems.</a:t>
            </a:r>
          </a:p>
          <a:p>
            <a:endParaRPr lang="en-US">
              <a:latin typeface="Arial" panose="020B0604020202020204" pitchFamily="34" charset="0"/>
              <a:ea typeface="Verdana" panose="020B0604030504040204" pitchFamily="34" charset="0"/>
              <a:cs typeface="Arial" panose="020B0604020202020204" pitchFamily="34" charset="0"/>
            </a:endParaRPr>
          </a:p>
          <a:p>
            <a:r>
              <a:rPr lang="en-US">
                <a:latin typeface="Arial" panose="020B0604020202020204" pitchFamily="34" charset="0"/>
                <a:ea typeface="Verdana" panose="020B0604030504040204" pitchFamily="34" charset="0"/>
                <a:cs typeface="Arial" panose="020B0604020202020204" pitchFamily="34" charset="0"/>
              </a:rPr>
              <a:t>Header Font Size: 24 - 40</a:t>
            </a:r>
          </a:p>
          <a:p>
            <a:r>
              <a:rPr lang="en-US">
                <a:latin typeface="Arial" panose="020B0604020202020204" pitchFamily="34" charset="0"/>
                <a:ea typeface="Verdana" panose="020B0604030504040204" pitchFamily="34" charset="0"/>
                <a:cs typeface="Arial" panose="020B0604020202020204" pitchFamily="34" charset="0"/>
              </a:rPr>
              <a:t>Body Font Size: 18 - 24</a:t>
            </a:r>
          </a:p>
          <a:p>
            <a:endParaRPr lang="en-US">
              <a:latin typeface="Arial" panose="020B0604020202020204" pitchFamily="34" charset="0"/>
              <a:ea typeface="Verdana" panose="020B0604030504040204" pitchFamily="34" charset="0"/>
              <a:cs typeface="Arial" panose="020B0604020202020204" pitchFamily="34" charset="0"/>
            </a:endParaRPr>
          </a:p>
          <a:p>
            <a:endParaRPr lang="en-US">
              <a:latin typeface="Arial" panose="020B0604020202020204" pitchFamily="34" charset="0"/>
              <a:ea typeface="Verdana" panose="020B0604030504040204" pitchFamily="34" charset="0"/>
              <a:cs typeface="Arial" panose="020B0604020202020204" pitchFamily="34" charset="0"/>
            </a:endParaRPr>
          </a:p>
          <a:p>
            <a:endParaRPr lang="en-US">
              <a:latin typeface="Arial" panose="020B0604020202020204" pitchFamily="34" charset="0"/>
              <a:ea typeface="Verdana" panose="020B0604030504040204" pitchFamily="34" charset="0"/>
              <a:cs typeface="Arial" panose="020B0604020202020204" pitchFamily="34" charset="0"/>
            </a:endParaRPr>
          </a:p>
        </p:txBody>
      </p:sp>
      <p:sp>
        <p:nvSpPr>
          <p:cNvPr id="6" name="TextBox 5">
            <a:extLst>
              <a:ext uri="{FF2B5EF4-FFF2-40B4-BE49-F238E27FC236}">
                <a16:creationId xmlns:a16="http://schemas.microsoft.com/office/drawing/2014/main" id="{AD086F57-53FE-5244-B48B-B699CFE01A5C}"/>
              </a:ext>
            </a:extLst>
          </p:cNvPr>
          <p:cNvSpPr txBox="1"/>
          <p:nvPr userDrawn="1"/>
        </p:nvSpPr>
        <p:spPr>
          <a:xfrm>
            <a:off x="2050475" y="397741"/>
            <a:ext cx="7564581" cy="605294"/>
          </a:xfrm>
          <a:prstGeom prst="rect">
            <a:avLst/>
          </a:prstGeom>
          <a:noFill/>
        </p:spPr>
        <p:txBody>
          <a:bodyPr wrap="square" rtlCol="0">
            <a:spAutoFit/>
          </a:bodyPr>
          <a:lstStyle/>
          <a:p>
            <a:pPr>
              <a:lnSpc>
                <a:spcPts val="4000"/>
              </a:lnSpc>
            </a:pPr>
            <a:r>
              <a:rPr lang="en-US" sz="3500" b="1">
                <a:solidFill>
                  <a:schemeClr val="bg1"/>
                </a:solidFill>
                <a:latin typeface="Arial" panose="020B0604020202020204" pitchFamily="34" charset="0"/>
                <a:ea typeface="Verdana" panose="020B0604030504040204" pitchFamily="34" charset="0"/>
                <a:cs typeface="Arial" panose="020B0604020202020204" pitchFamily="34" charset="0"/>
              </a:rPr>
              <a:t>DEP POWER POINT FONTS</a:t>
            </a:r>
            <a:endParaRPr lang="en-US" sz="35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756495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Slide -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258A93-78EB-A241-82FA-4365C9EEF40C}"/>
              </a:ext>
            </a:extLst>
          </p:cNvPr>
          <p:cNvSpPr/>
          <p:nvPr userDrawn="1"/>
        </p:nvSpPr>
        <p:spPr>
          <a:xfrm>
            <a:off x="0" y="0"/>
            <a:ext cx="1469571" cy="1249314"/>
          </a:xfrm>
          <a:prstGeom prst="rect">
            <a:avLst/>
          </a:prstGeom>
          <a:solidFill>
            <a:srgbClr val="596A40">
              <a:alpha val="697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8D8CAB-51FF-BF49-9097-35CC33F1964E}"/>
              </a:ext>
            </a:extLst>
          </p:cNvPr>
          <p:cNvSpPr/>
          <p:nvPr userDrawn="1"/>
        </p:nvSpPr>
        <p:spPr>
          <a:xfrm>
            <a:off x="0" y="1249312"/>
            <a:ext cx="1469571" cy="5608688"/>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a:stretch>
            <a:fillRect/>
          </a:stretch>
        </p:blipFill>
        <p:spPr>
          <a:xfrm>
            <a:off x="203568" y="93439"/>
            <a:ext cx="1062435" cy="1062435"/>
          </a:xfrm>
          <a:prstGeom prst="rect">
            <a:avLst/>
          </a:prstGeom>
        </p:spPr>
      </p:pic>
    </p:spTree>
    <p:extLst>
      <p:ext uri="{BB962C8B-B14F-4D97-AF65-F5344CB8AC3E}">
        <p14:creationId xmlns:p14="http://schemas.microsoft.com/office/powerpoint/2010/main" val="290021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age -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29034-9E48-D04D-A24C-AE33E1A9FF84}"/>
              </a:ext>
            </a:extLst>
          </p:cNvPr>
          <p:cNvSpPr/>
          <p:nvPr userDrawn="1"/>
        </p:nvSpPr>
        <p:spPr>
          <a:xfrm>
            <a:off x="4490992" y="1398242"/>
            <a:ext cx="7559252" cy="5332096"/>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7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age -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F1A6B3-0D65-3447-9204-8EF6F5D3E7D5}"/>
              </a:ext>
            </a:extLst>
          </p:cNvPr>
          <p:cNvSpPr/>
          <p:nvPr userDrawn="1"/>
        </p:nvSpPr>
        <p:spPr>
          <a:xfrm>
            <a:off x="123828" y="1392265"/>
            <a:ext cx="7559251" cy="5332097"/>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52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5DE420-F4C4-DD42-ABE2-594CA0366399}"/>
              </a:ext>
            </a:extLst>
          </p:cNvPr>
          <p:cNvSpPr/>
          <p:nvPr userDrawn="1"/>
        </p:nvSpPr>
        <p:spPr>
          <a:xfrm>
            <a:off x="152400" y="1371600"/>
            <a:ext cx="5509846" cy="5369169"/>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13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466596-7514-A943-9CAB-C5E8E11DE13D}"/>
              </a:ext>
            </a:extLst>
          </p:cNvPr>
          <p:cNvSpPr/>
          <p:nvPr userDrawn="1"/>
        </p:nvSpPr>
        <p:spPr>
          <a:xfrm>
            <a:off x="6529754" y="1371600"/>
            <a:ext cx="5509846" cy="5369169"/>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0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55B8-A939-234E-A3DC-A602B9B18A45}"/>
              </a:ext>
            </a:extLst>
          </p:cNvPr>
          <p:cNvSpPr/>
          <p:nvPr userDrawn="1"/>
        </p:nvSpPr>
        <p:spPr>
          <a:xfrm>
            <a:off x="8824128" y="1373122"/>
            <a:ext cx="3215472" cy="5369169"/>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74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F669CB-6F84-9C40-9F8F-01BF42FAF9BB}"/>
              </a:ext>
            </a:extLst>
          </p:cNvPr>
          <p:cNvSpPr/>
          <p:nvPr userDrawn="1"/>
        </p:nvSpPr>
        <p:spPr>
          <a:xfrm>
            <a:off x="147267" y="1373122"/>
            <a:ext cx="3215472" cy="5369169"/>
          </a:xfrm>
          <a:prstGeom prst="rect">
            <a:avLst/>
          </a:prstGeom>
          <a:solidFill>
            <a:srgbClr val="596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15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3743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112DA-B6CA-4C49-8993-1E516C45863D}" type="slidenum">
              <a:rPr lang="en-US" smtClean="0"/>
              <a:t>‹#›</a:t>
            </a:fld>
            <a:endParaRPr lang="en-US"/>
          </a:p>
        </p:txBody>
      </p:sp>
      <p:sp>
        <p:nvSpPr>
          <p:cNvPr id="7" name="Rectangle 6">
            <a:extLst>
              <a:ext uri="{FF2B5EF4-FFF2-40B4-BE49-F238E27FC236}">
                <a16:creationId xmlns:a16="http://schemas.microsoft.com/office/drawing/2014/main" id="{677552AF-DB28-6C46-9779-D99F67C813A4}"/>
              </a:ext>
            </a:extLst>
          </p:cNvPr>
          <p:cNvSpPr/>
          <p:nvPr userDrawn="1"/>
        </p:nvSpPr>
        <p:spPr>
          <a:xfrm>
            <a:off x="1469570" y="0"/>
            <a:ext cx="10722429" cy="1249314"/>
          </a:xfrm>
          <a:prstGeom prst="rect">
            <a:avLst/>
          </a:prstGeom>
          <a:solidFill>
            <a:srgbClr val="5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25C0050-FD7D-734A-87F6-0D9536EEA196}"/>
              </a:ext>
            </a:extLst>
          </p:cNvPr>
          <p:cNvSpPr/>
          <p:nvPr userDrawn="1"/>
        </p:nvSpPr>
        <p:spPr>
          <a:xfrm>
            <a:off x="0" y="0"/>
            <a:ext cx="1469571" cy="1249314"/>
          </a:xfrm>
          <a:prstGeom prst="rect">
            <a:avLst/>
          </a:prstGeom>
          <a:solidFill>
            <a:srgbClr val="596A40">
              <a:alpha val="697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lorida Department of Environmental Protection Logo">
            <a:extLst>
              <a:ext uri="{FF2B5EF4-FFF2-40B4-BE49-F238E27FC236}">
                <a16:creationId xmlns:a16="http://schemas.microsoft.com/office/drawing/2014/main" id="{40582B00-DE96-5D4B-85DA-208F756EA2D2}"/>
              </a:ext>
            </a:extLst>
          </p:cNvPr>
          <p:cNvPicPr>
            <a:picLocks noChangeAspect="1"/>
          </p:cNvPicPr>
          <p:nvPr userDrawn="1"/>
        </p:nvPicPr>
        <p:blipFill>
          <a:blip r:embed="rId26"/>
          <a:stretch>
            <a:fillRect/>
          </a:stretch>
        </p:blipFill>
        <p:spPr>
          <a:xfrm>
            <a:off x="203568" y="93439"/>
            <a:ext cx="1062435" cy="1062435"/>
          </a:xfrm>
          <a:prstGeom prst="rect">
            <a:avLst/>
          </a:prstGeom>
        </p:spPr>
      </p:pic>
    </p:spTree>
    <p:extLst>
      <p:ext uri="{BB962C8B-B14F-4D97-AF65-F5344CB8AC3E}">
        <p14:creationId xmlns:p14="http://schemas.microsoft.com/office/powerpoint/2010/main" val="1166723968"/>
      </p:ext>
    </p:extLst>
  </p:cSld>
  <p:clrMap bg1="lt1" tx1="dk1" bg2="lt2" tx2="dk2" accent1="accent1" accent2="accent2" accent3="accent3" accent4="accent4" accent5="accent5" accent6="accent6" hlink="hlink" folHlink="folHlink"/>
  <p:sldLayoutIdLst>
    <p:sldLayoutId id="2147483751" r:id="rId1"/>
    <p:sldLayoutId id="2147483758" r:id="rId2"/>
    <p:sldLayoutId id="2147483756" r:id="rId3"/>
    <p:sldLayoutId id="2147483759" r:id="rId4"/>
    <p:sldLayoutId id="2147483760" r:id="rId5"/>
    <p:sldLayoutId id="2147483745" r:id="rId6"/>
    <p:sldLayoutId id="2147483746" r:id="rId7"/>
    <p:sldLayoutId id="2147483747" r:id="rId8"/>
    <p:sldLayoutId id="2147483748" r:id="rId9"/>
    <p:sldLayoutId id="2147483749" r:id="rId10"/>
    <p:sldLayoutId id="2147483750" r:id="rId11"/>
    <p:sldLayoutId id="2147483752" r:id="rId12"/>
    <p:sldLayoutId id="2147483753" r:id="rId13"/>
    <p:sldLayoutId id="2147483754" r:id="rId14"/>
    <p:sldLayoutId id="2147483755" r:id="rId15"/>
    <p:sldLayoutId id="2147483761" r:id="rId16"/>
    <p:sldLayoutId id="2147483762" r:id="rId17"/>
    <p:sldLayoutId id="2147483763" r:id="rId18"/>
    <p:sldLayoutId id="2147483764" r:id="rId19"/>
    <p:sldLayoutId id="2147483765" r:id="rId20"/>
    <p:sldLayoutId id="2147483766" r:id="rId21"/>
    <p:sldLayoutId id="2147483768" r:id="rId22"/>
    <p:sldLayoutId id="2147483769" r:id="rId23"/>
    <p:sldLayoutId id="214748377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userDrawn="1">
          <p15:clr>
            <a:srgbClr val="F26B43"/>
          </p15:clr>
        </p15:guide>
        <p15:guide id="2" orient="horz" pos="48" userDrawn="1">
          <p15:clr>
            <a:srgbClr val="F26B43"/>
          </p15:clr>
        </p15:guide>
        <p15:guide id="3" orient="horz" pos="4272" userDrawn="1">
          <p15:clr>
            <a:srgbClr val="F26B43"/>
          </p15:clr>
        </p15:guide>
        <p15:guide id="4"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floridadep.gov/wra/wra/content/division-rules-and-rulemakin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22600-3936-47F4-1E1E-D486EE941D4D}"/>
              </a:ext>
            </a:extLst>
          </p:cNvPr>
          <p:cNvPicPr>
            <a:picLocks noChangeAspect="1"/>
          </p:cNvPicPr>
          <p:nvPr/>
        </p:nvPicPr>
        <p:blipFill>
          <a:blip r:embed="rId3"/>
          <a:stretch>
            <a:fillRect/>
          </a:stretch>
        </p:blipFill>
        <p:spPr>
          <a:xfrm>
            <a:off x="-3556" y="0"/>
            <a:ext cx="12195556" cy="6858000"/>
          </a:xfrm>
          <a:prstGeom prst="rect">
            <a:avLst/>
          </a:prstGeom>
        </p:spPr>
      </p:pic>
      <p:sp>
        <p:nvSpPr>
          <p:cNvPr id="6" name="Rectangle 5">
            <a:extLst>
              <a:ext uri="{FF2B5EF4-FFF2-40B4-BE49-F238E27FC236}">
                <a16:creationId xmlns:a16="http://schemas.microsoft.com/office/drawing/2014/main" id="{517B8046-6218-894E-B537-0343AC244ED5}"/>
              </a:ext>
            </a:extLst>
          </p:cNvPr>
          <p:cNvSpPr/>
          <p:nvPr/>
        </p:nvSpPr>
        <p:spPr>
          <a:xfrm>
            <a:off x="1390935" y="1924135"/>
            <a:ext cx="9406573" cy="3804584"/>
          </a:xfrm>
          <a:prstGeom prst="rect">
            <a:avLst/>
          </a:prstGeom>
          <a:solidFill>
            <a:srgbClr val="43503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8" name="Group 7">
            <a:extLst>
              <a:ext uri="{FF2B5EF4-FFF2-40B4-BE49-F238E27FC236}">
                <a16:creationId xmlns:a16="http://schemas.microsoft.com/office/drawing/2014/main" id="{A2009D82-0594-FA45-9F26-92911C666E52}"/>
              </a:ext>
            </a:extLst>
          </p:cNvPr>
          <p:cNvGrpSpPr/>
          <p:nvPr/>
        </p:nvGrpSpPr>
        <p:grpSpPr>
          <a:xfrm>
            <a:off x="2251726" y="2156180"/>
            <a:ext cx="8389692" cy="3838552"/>
            <a:chOff x="3939063" y="920193"/>
            <a:chExt cx="4768648" cy="3138999"/>
          </a:xfrm>
        </p:grpSpPr>
        <p:sp>
          <p:nvSpPr>
            <p:cNvPr id="10" name="TextBox 9">
              <a:extLst>
                <a:ext uri="{FF2B5EF4-FFF2-40B4-BE49-F238E27FC236}">
                  <a16:creationId xmlns:a16="http://schemas.microsoft.com/office/drawing/2014/main" id="{CA9F8B47-33EC-B940-91ED-0CD228E31203}"/>
                </a:ext>
              </a:extLst>
            </p:cNvPr>
            <p:cNvSpPr txBox="1"/>
            <p:nvPr/>
          </p:nvSpPr>
          <p:spPr>
            <a:xfrm>
              <a:off x="4839795" y="920193"/>
              <a:ext cx="3867916" cy="1494177"/>
            </a:xfrm>
            <a:prstGeom prst="rect">
              <a:avLst/>
            </a:prstGeom>
            <a:noFill/>
          </p:spPr>
          <p:txBody>
            <a:bodyPr wrap="square" lIns="91440" tIns="45720" rIns="91440" bIns="45720" rtlCol="0" anchor="t">
              <a:spAutoFit/>
            </a:bodyPr>
            <a:lstStyle/>
            <a:p>
              <a:pPr>
                <a:lnSpc>
                  <a:spcPts val="4500"/>
                </a:lnSpc>
              </a:pPr>
              <a:r>
                <a:rPr lang="en-US" sz="4500" b="1">
                  <a:solidFill>
                    <a:schemeClr val="bg1"/>
                  </a:solidFill>
                  <a:latin typeface="Arial"/>
                  <a:ea typeface="Verdana"/>
                  <a:cs typeface="Arial"/>
                </a:rPr>
                <a:t>SYNTHETIC TURF STANDARDS</a:t>
              </a:r>
              <a:endParaRPr lang="en-US" sz="4500">
                <a:solidFill>
                  <a:schemeClr val="bg1"/>
                </a:solidFill>
                <a:latin typeface="Calibri" panose="020F0502020204030204"/>
                <a:ea typeface="Calibri"/>
                <a:cs typeface="Calibri"/>
              </a:endParaRPr>
            </a:p>
            <a:p>
              <a:pPr>
                <a:lnSpc>
                  <a:spcPts val="4500"/>
                </a:lnSpc>
              </a:pPr>
              <a:r>
                <a:rPr lang="en-US" sz="4500" b="1">
                  <a:solidFill>
                    <a:schemeClr val="bg1"/>
                  </a:solidFill>
                  <a:latin typeface="Arial"/>
                  <a:ea typeface="Verdana"/>
                  <a:cs typeface="Arial"/>
                </a:rPr>
                <a:t>PUBLIC WORKSHOP</a:t>
              </a:r>
              <a:endParaRPr lang="en-US" sz="4500">
                <a:solidFill>
                  <a:schemeClr val="bg1"/>
                </a:solidFill>
                <a:ea typeface="Calibri"/>
                <a:cs typeface="Calibri"/>
              </a:endParaRPr>
            </a:p>
          </p:txBody>
        </p:sp>
        <p:sp>
          <p:nvSpPr>
            <p:cNvPr id="11" name="TextBox 10">
              <a:extLst>
                <a:ext uri="{FF2B5EF4-FFF2-40B4-BE49-F238E27FC236}">
                  <a16:creationId xmlns:a16="http://schemas.microsoft.com/office/drawing/2014/main" id="{C972FE4A-FE26-C04F-9B7B-2F941D8852D8}"/>
                </a:ext>
              </a:extLst>
            </p:cNvPr>
            <p:cNvSpPr txBox="1"/>
            <p:nvPr/>
          </p:nvSpPr>
          <p:spPr>
            <a:xfrm>
              <a:off x="3939063" y="2599412"/>
              <a:ext cx="4768648" cy="1459780"/>
            </a:xfrm>
            <a:prstGeom prst="rect">
              <a:avLst/>
            </a:prstGeom>
            <a:noFill/>
          </p:spPr>
          <p:txBody>
            <a:bodyPr wrap="square" lIns="91440" tIns="45720" rIns="91440" bIns="45720" rtlCol="0" anchor="t">
              <a:spAutoFit/>
            </a:bodyPr>
            <a:lstStyle/>
            <a:p>
              <a:pPr algn="r"/>
              <a:r>
                <a:rPr lang="en-US" sz="2000" b="1">
                  <a:solidFill>
                    <a:schemeClr val="bg1"/>
                  </a:solidFill>
                  <a:latin typeface="Arial"/>
                  <a:cs typeface="Arial"/>
                </a:rPr>
                <a:t>Emily Lang</a:t>
              </a:r>
              <a:endParaRPr lang="en-US" sz="2000" b="1">
                <a:solidFill>
                  <a:schemeClr val="bg1"/>
                </a:solidFill>
                <a:latin typeface="Arial"/>
                <a:ea typeface="Calibri" panose="020F0502020204030204"/>
                <a:cs typeface="Arial"/>
              </a:endParaRPr>
            </a:p>
            <a:p>
              <a:pPr algn="r"/>
              <a:r>
                <a:rPr lang="en-US">
                  <a:solidFill>
                    <a:schemeClr val="bg1"/>
                  </a:solidFill>
                  <a:latin typeface="Arial"/>
                  <a:cs typeface="Arial"/>
                </a:rPr>
                <a:t>Environmental Administrator</a:t>
              </a:r>
              <a:endParaRPr lang="en-US">
                <a:solidFill>
                  <a:schemeClr val="bg1"/>
                </a:solidFill>
                <a:latin typeface="Calibri" panose="020F0502020204030204"/>
                <a:ea typeface="Calibri" panose="020F0502020204030204"/>
                <a:cs typeface="Calibri" panose="020F0502020204030204"/>
              </a:endParaRPr>
            </a:p>
            <a:p>
              <a:pPr algn="r"/>
              <a:r>
                <a:rPr lang="en-US">
                  <a:solidFill>
                    <a:schemeClr val="bg1"/>
                  </a:solidFill>
                  <a:latin typeface="Arial"/>
                  <a:cs typeface="Arial"/>
                </a:rPr>
                <a:t>Division of Water Restoration Assistance</a:t>
              </a:r>
              <a:endParaRPr lang="en-US">
                <a:solidFill>
                  <a:schemeClr val="bg1"/>
                </a:solidFill>
                <a:latin typeface="Calibri" panose="020F0502020204030204"/>
                <a:ea typeface="Calibri" panose="020F0502020204030204"/>
                <a:cs typeface="Calibri" panose="020F0502020204030204"/>
              </a:endParaRPr>
            </a:p>
            <a:p>
              <a:pPr algn="r"/>
              <a:r>
                <a:rPr lang="en-US">
                  <a:solidFill>
                    <a:schemeClr val="bg1"/>
                  </a:solidFill>
                  <a:latin typeface="Arial"/>
                  <a:cs typeface="Arial"/>
                </a:rPr>
                <a:t>Florida Department of Environmental Protection</a:t>
              </a:r>
              <a:endParaRPr lang="en-US">
                <a:solidFill>
                  <a:schemeClr val="bg1"/>
                </a:solidFill>
                <a:ea typeface="Calibri"/>
                <a:cs typeface="Calibri"/>
              </a:endParaRPr>
            </a:p>
            <a:p>
              <a:pPr algn="r"/>
              <a:r>
                <a:rPr lang="en-US">
                  <a:solidFill>
                    <a:schemeClr val="bg1"/>
                  </a:solidFill>
                  <a:latin typeface="Roboto"/>
                  <a:ea typeface="Roboto"/>
                  <a:cs typeface="Roboto"/>
                </a:rPr>
                <a:t>Tallahassee, FL │</a:t>
              </a:r>
              <a:r>
                <a:rPr lang="en-US">
                  <a:solidFill>
                    <a:srgbClr val="474747"/>
                  </a:solidFill>
                  <a:latin typeface="Roboto"/>
                  <a:ea typeface="Roboto"/>
                  <a:cs typeface="Roboto"/>
                </a:rPr>
                <a:t> </a:t>
              </a:r>
              <a:r>
                <a:rPr lang="en-US">
                  <a:solidFill>
                    <a:schemeClr val="bg1"/>
                  </a:solidFill>
                  <a:latin typeface="Arial"/>
                  <a:cs typeface="Arial"/>
                </a:rPr>
                <a:t>Nov. 20, 2025</a:t>
              </a:r>
            </a:p>
            <a:p>
              <a:endParaRPr lang="en-US"/>
            </a:p>
          </p:txBody>
        </p:sp>
      </p:grpSp>
      <p:pic>
        <p:nvPicPr>
          <p:cNvPr id="2" name="Picture 1" descr="Florida Department of Environmental Protection Logos ...">
            <a:extLst>
              <a:ext uri="{FF2B5EF4-FFF2-40B4-BE49-F238E27FC236}">
                <a16:creationId xmlns:a16="http://schemas.microsoft.com/office/drawing/2014/main" id="{4658976C-CB50-EC71-7A6A-7E966F28CD0E}"/>
              </a:ext>
            </a:extLst>
          </p:cNvPr>
          <p:cNvPicPr>
            <a:picLocks noChangeAspect="1"/>
          </p:cNvPicPr>
          <p:nvPr/>
        </p:nvPicPr>
        <p:blipFill>
          <a:blip r:embed="rId4"/>
          <a:stretch>
            <a:fillRect/>
          </a:stretch>
        </p:blipFill>
        <p:spPr>
          <a:xfrm>
            <a:off x="1515618" y="3058583"/>
            <a:ext cx="2143552" cy="2143552"/>
          </a:xfrm>
          <a:prstGeom prst="rect">
            <a:avLst/>
          </a:prstGeom>
        </p:spPr>
      </p:pic>
    </p:spTree>
    <p:extLst>
      <p:ext uri="{BB962C8B-B14F-4D97-AF65-F5344CB8AC3E}">
        <p14:creationId xmlns:p14="http://schemas.microsoft.com/office/powerpoint/2010/main" val="1788890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8A1F6-C12A-C2D1-39CC-CCCEC30EFCB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1A0A72A-78BE-97EF-F934-8ED3E2F424B2}"/>
              </a:ext>
            </a:extLst>
          </p:cNvPr>
          <p:cNvSpPr txBox="1"/>
          <p:nvPr/>
        </p:nvSpPr>
        <p:spPr>
          <a:xfrm>
            <a:off x="798424" y="1376676"/>
            <a:ext cx="10594101" cy="3785652"/>
          </a:xfrm>
          <a:prstGeom prst="rect">
            <a:avLst/>
          </a:prstGeom>
          <a:noFill/>
        </p:spPr>
        <p:txBody>
          <a:bodyPr wrap="square" lIns="91440" tIns="45720" rIns="91440" bIns="45720" rtlCol="0" anchor="t">
            <a:spAutoFit/>
          </a:bodyPr>
          <a:lstStyle/>
          <a:p>
            <a:endParaRPr lang="en-US" sz="2400" b="1">
              <a:solidFill>
                <a:srgbClr val="42463A"/>
              </a:solidFill>
              <a:latin typeface="Arial"/>
              <a:cs typeface="Arial"/>
            </a:endParaRPr>
          </a:p>
          <a:p>
            <a:r>
              <a:rPr lang="en-US" sz="2400" b="1">
                <a:solidFill>
                  <a:srgbClr val="42463A"/>
                </a:solidFill>
                <a:latin typeface="Arial"/>
                <a:cs typeface="Arial"/>
              </a:rPr>
              <a:t>Stormwater Management:</a:t>
            </a:r>
            <a:endParaRPr lang="en-US">
              <a:ea typeface="Calibri"/>
              <a:cs typeface="Calibri"/>
            </a:endParaRPr>
          </a:p>
          <a:p>
            <a:pPr marL="457200" algn="just">
              <a:buFont typeface="Arial" panose="020B0604020202020204" pitchFamily="34" charset="0"/>
              <a:buChar char="•"/>
            </a:pPr>
            <a:r>
              <a:rPr lang="en-US" sz="2000">
                <a:latin typeface="Arial"/>
                <a:cs typeface="Times New Roman"/>
              </a:rPr>
              <a:t> Installation of synthetic turf must be designed and installed to prevent pooling or an increase in the stormwater runoff volume, direction, or rates to adjacent properties and, where possible, runoff shall be directed to on-site pervious areas. </a:t>
            </a:r>
          </a:p>
          <a:p>
            <a:pPr lvl="1" algn="just">
              <a:buFont typeface="Arial" panose="020B0604020202020204" pitchFamily="34" charset="0"/>
              <a:buChar char="•"/>
            </a:pPr>
            <a:r>
              <a:rPr lang="en-US" sz="2000">
                <a:latin typeface="Arial"/>
                <a:cs typeface="Times New Roman"/>
              </a:rPr>
              <a:t> Installation of synthetic turf must not alter the permitted stormwater management system as designed and shall not be installed within a swale, ditch, stormwater pond, or a stormwater pond’s littoral zone.</a:t>
            </a:r>
            <a:endParaRPr lang="en-US" sz="2000">
              <a:solidFill>
                <a:srgbClr val="D13438"/>
              </a:solidFill>
              <a:latin typeface="Arial"/>
              <a:cs typeface="Times New Roman"/>
            </a:endParaRPr>
          </a:p>
          <a:p>
            <a:pPr lvl="1"/>
            <a:endParaRPr lang="en-US" sz="2400">
              <a:solidFill>
                <a:srgbClr val="000000"/>
              </a:solidFill>
              <a:latin typeface="Arial"/>
              <a:cs typeface="Arial"/>
            </a:endParaRPr>
          </a:p>
          <a:p>
            <a:endParaRPr lang="en-US" sz="2400">
              <a:solidFill>
                <a:srgbClr val="42463A"/>
              </a:solidFill>
              <a:latin typeface="Arial" panose="020B0604020202020204" pitchFamily="34" charset="0"/>
              <a:cs typeface="Arial" panose="020B0604020202020204" pitchFamily="34" charset="0"/>
            </a:endParaRPr>
          </a:p>
          <a:p>
            <a:endParaRPr lang="en-US" sz="2400">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780913-E8A8-71A7-2057-56A0CF75CD94}"/>
              </a:ext>
            </a:extLst>
          </p:cNvPr>
          <p:cNvSpPr txBox="1"/>
          <p:nvPr/>
        </p:nvSpPr>
        <p:spPr>
          <a:xfrm>
            <a:off x="1493158" y="256445"/>
            <a:ext cx="11509247" cy="861774"/>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a:ea typeface="Verdana"/>
                <a:cs typeface="Arial"/>
              </a:rPr>
              <a:t>SYNTHETIC TURF RULEMAKIN</a:t>
            </a:r>
            <a:r>
              <a:rPr lang="en-US" sz="3200" b="1">
                <a:solidFill>
                  <a:schemeClr val="bg1"/>
                </a:solidFill>
                <a:latin typeface="Arial"/>
                <a:ea typeface="Verdana"/>
                <a:cs typeface="Arial"/>
              </a:rPr>
              <a:t>G</a:t>
            </a:r>
            <a:endParaRPr lang="en-US" sz="3200">
              <a:solidFill>
                <a:schemeClr val="bg1"/>
              </a:solidFill>
              <a:latin typeface="Arial"/>
              <a:ea typeface="Verdana"/>
              <a:cs typeface="Arial"/>
            </a:endParaRPr>
          </a:p>
          <a:p>
            <a:pPr>
              <a:lnSpc>
                <a:spcPts val="3000"/>
              </a:lnSpc>
            </a:pPr>
            <a:r>
              <a:rPr lang="en-US" sz="2400" b="1">
                <a:solidFill>
                  <a:srgbClr val="DBEAC6"/>
                </a:solidFill>
                <a:latin typeface="Arial"/>
                <a:ea typeface="Verdana"/>
                <a:cs typeface="Arial"/>
              </a:rPr>
              <a:t>STORMWATER MANAGEMENT AND POTABLE WATER CONSERVATION</a:t>
            </a:r>
            <a:endParaRPr lang="en-US" sz="2400">
              <a:latin typeface="Arial"/>
              <a:cs typeface="Arial"/>
            </a:endParaRPr>
          </a:p>
        </p:txBody>
      </p:sp>
    </p:spTree>
    <p:extLst>
      <p:ext uri="{BB962C8B-B14F-4D97-AF65-F5344CB8AC3E}">
        <p14:creationId xmlns:p14="http://schemas.microsoft.com/office/powerpoint/2010/main" val="1915088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13081-8407-91F4-861A-5E3CA5F6985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65267A-3793-94A2-DDC2-2EE489321CA7}"/>
              </a:ext>
            </a:extLst>
          </p:cNvPr>
          <p:cNvSpPr txBox="1"/>
          <p:nvPr/>
        </p:nvSpPr>
        <p:spPr>
          <a:xfrm>
            <a:off x="798949" y="1010916"/>
            <a:ext cx="10594101" cy="3416320"/>
          </a:xfrm>
          <a:prstGeom prst="rect">
            <a:avLst/>
          </a:prstGeom>
          <a:noFill/>
        </p:spPr>
        <p:txBody>
          <a:bodyPr wrap="square" lIns="91440" tIns="45720" rIns="91440" bIns="45720" rtlCol="0" anchor="t">
            <a:spAutoFit/>
          </a:bodyPr>
          <a:lstStyle/>
          <a:p>
            <a:endParaRPr lang="en-US" sz="2400" b="1">
              <a:solidFill>
                <a:srgbClr val="42463A"/>
              </a:solidFill>
              <a:latin typeface="Arial"/>
              <a:cs typeface="Arial"/>
            </a:endParaRPr>
          </a:p>
          <a:p>
            <a:pPr lvl="1"/>
            <a:endParaRPr lang="en-US" sz="2400">
              <a:latin typeface="Arial"/>
              <a:cs typeface="Arial"/>
            </a:endParaRPr>
          </a:p>
          <a:p>
            <a:r>
              <a:rPr lang="en-US" sz="2400" b="1">
                <a:solidFill>
                  <a:srgbClr val="42463A"/>
                </a:solidFill>
                <a:latin typeface="Arial"/>
                <a:cs typeface="Arial"/>
              </a:rPr>
              <a:t>Potable Water Conservation:</a:t>
            </a:r>
          </a:p>
          <a:p>
            <a:pPr marL="457200" algn="just">
              <a:buFont typeface="Arial" panose="020B0604020202020204" pitchFamily="34" charset="0"/>
              <a:buChar char="•"/>
            </a:pPr>
            <a:r>
              <a:rPr lang="en-US" sz="2400">
                <a:latin typeface="Arial"/>
                <a:cs typeface="Times New Roman"/>
              </a:rPr>
              <a:t> In-ground irrigation systems cannot be used to irrigate synthetic turf areas. </a:t>
            </a:r>
          </a:p>
          <a:p>
            <a:pPr lvl="1" algn="just">
              <a:buFont typeface="Arial" panose="020B0604020202020204" pitchFamily="34" charset="0"/>
              <a:buChar char="•"/>
            </a:pPr>
            <a:r>
              <a:rPr lang="en-US" sz="2400">
                <a:latin typeface="Arial"/>
                <a:cs typeface="Times New Roman"/>
              </a:rPr>
              <a:t> If any in-ground system is already installed, a local government may require that irrigation heads be removed and pipe capped.</a:t>
            </a:r>
          </a:p>
          <a:p>
            <a:pPr marL="800100" lvl="1" indent="-342900">
              <a:buFont typeface="Arial" panose="020B0604020202020204" pitchFamily="34" charset="0"/>
              <a:buChar char="•"/>
            </a:pPr>
            <a:endParaRPr lang="en-US" sz="2400">
              <a:latin typeface="Arial" panose="020B0604020202020204" pitchFamily="34" charset="0"/>
              <a:cs typeface="Arial" panose="020B0604020202020204" pitchFamily="34" charset="0"/>
            </a:endParaRPr>
          </a:p>
          <a:p>
            <a:endParaRPr lang="en-US" sz="2400">
              <a:solidFill>
                <a:srgbClr val="42463A"/>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7DF18FA-0D17-750D-0539-DD5F9D40D6D2}"/>
              </a:ext>
            </a:extLst>
          </p:cNvPr>
          <p:cNvSpPr txBox="1"/>
          <p:nvPr/>
        </p:nvSpPr>
        <p:spPr>
          <a:xfrm>
            <a:off x="1493158" y="256445"/>
            <a:ext cx="11509247" cy="861774"/>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a:ea typeface="Verdana"/>
                <a:cs typeface="Arial"/>
              </a:rPr>
              <a:t>SYNTHETIC TURF RULEMAKIN</a:t>
            </a:r>
            <a:r>
              <a:rPr lang="en-US" sz="3200" b="1">
                <a:solidFill>
                  <a:schemeClr val="bg1"/>
                </a:solidFill>
                <a:latin typeface="Arial"/>
                <a:ea typeface="Verdana"/>
                <a:cs typeface="Arial"/>
              </a:rPr>
              <a:t>G</a:t>
            </a:r>
            <a:endParaRPr lang="en-US" sz="3200">
              <a:solidFill>
                <a:schemeClr val="bg1"/>
              </a:solidFill>
              <a:latin typeface="Arial"/>
              <a:ea typeface="Verdana"/>
              <a:cs typeface="Arial"/>
            </a:endParaRPr>
          </a:p>
          <a:p>
            <a:pPr>
              <a:lnSpc>
                <a:spcPts val="3000"/>
              </a:lnSpc>
            </a:pPr>
            <a:r>
              <a:rPr lang="en-US" sz="2400" b="1">
                <a:solidFill>
                  <a:srgbClr val="DBEAC6"/>
                </a:solidFill>
                <a:latin typeface="Arial"/>
                <a:ea typeface="Verdana"/>
                <a:cs typeface="Arial"/>
              </a:rPr>
              <a:t>STORMWATER MANAGEMENT AND POTABLE WATER CONSERVATION</a:t>
            </a:r>
            <a:endParaRPr lang="en-US" sz="2400">
              <a:latin typeface="Arial"/>
              <a:cs typeface="Arial"/>
            </a:endParaRPr>
          </a:p>
        </p:txBody>
      </p:sp>
    </p:spTree>
    <p:extLst>
      <p:ext uri="{BB962C8B-B14F-4D97-AF65-F5344CB8AC3E}">
        <p14:creationId xmlns:p14="http://schemas.microsoft.com/office/powerpoint/2010/main" val="3982205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75444-D5BC-F578-46FD-8893FDE00B5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995E67-66C7-1246-B891-2DFE5821A9FD}"/>
              </a:ext>
            </a:extLst>
          </p:cNvPr>
          <p:cNvSpPr txBox="1"/>
          <p:nvPr/>
        </p:nvSpPr>
        <p:spPr>
          <a:xfrm>
            <a:off x="100449" y="1416511"/>
            <a:ext cx="11747684" cy="5262979"/>
          </a:xfrm>
          <a:prstGeom prst="rect">
            <a:avLst/>
          </a:prstGeom>
          <a:noFill/>
        </p:spPr>
        <p:txBody>
          <a:bodyPr wrap="square" lIns="91440" tIns="45720" rIns="91440" bIns="45720" rtlCol="0" anchor="t">
            <a:spAutoFit/>
          </a:bodyPr>
          <a:lstStyle/>
          <a:p>
            <a:r>
              <a:rPr lang="en-US" sz="2400" b="1" dirty="0">
                <a:solidFill>
                  <a:srgbClr val="42463A"/>
                </a:solidFill>
                <a:latin typeface="Arial"/>
                <a:cs typeface="Arial"/>
              </a:rPr>
              <a:t>Water Quality:</a:t>
            </a:r>
            <a:endParaRPr lang="en-US" dirty="0">
              <a:latin typeface="Arial"/>
              <a:cs typeface="Arial"/>
            </a:endParaRPr>
          </a:p>
          <a:p>
            <a:pPr marL="457200" algn="just">
              <a:buFont typeface="Arial" panose="020B0604020202020204" pitchFamily="34" charset="0"/>
              <a:buChar char="•"/>
            </a:pPr>
            <a:r>
              <a:rPr lang="en-US" sz="2400" dirty="0">
                <a:latin typeface="Arial"/>
                <a:cs typeface="Times New Roman"/>
              </a:rPr>
              <a:t> Synthetic turf shall not cause or contribute to violations of state water quality standards.</a:t>
            </a:r>
          </a:p>
          <a:p>
            <a:pPr lvl="1" algn="just">
              <a:buFont typeface="Arial" panose="020B0604020202020204" pitchFamily="34" charset="0"/>
              <a:buChar char="•"/>
            </a:pPr>
            <a:r>
              <a:rPr lang="en-US" sz="2400" dirty="0">
                <a:latin typeface="Arial"/>
                <a:cs typeface="Times New Roman"/>
              </a:rPr>
              <a:t> Buffer zones around natural or man-made waterbodies may be established to protect against erosion and reduce pollution provided that such buffer for synthetic turf is no greater or restrictive than what is applicable to natural turf. Where no buffer zone has been established, synthetic turf shall be installed no closer than 10 feet from natural or man-made waterbodies as measured from the applicable ordinary or mean high water line except where there is a physical barrier between the synthetic turf and the waterbody (such as, but not limited to, a seawall or bulkhead).   </a:t>
            </a:r>
          </a:p>
          <a:p>
            <a:pPr marL="800100" lvl="1" indent="-342900">
              <a:buFont typeface="Arial" panose="020B0604020202020204" pitchFamily="34" charset="0"/>
              <a:buChar char="•"/>
            </a:pPr>
            <a:endParaRPr lang="en-US" sz="2400">
              <a:latin typeface="Arial"/>
              <a:cs typeface="Arial"/>
            </a:endParaRPr>
          </a:p>
          <a:p>
            <a:endParaRPr lang="en-US" sz="2400" b="1">
              <a:solidFill>
                <a:srgbClr val="42463A"/>
              </a:solidFill>
              <a:latin typeface="Arial"/>
              <a:cs typeface="Arial"/>
            </a:endParaRPr>
          </a:p>
          <a:p>
            <a:endParaRPr lang="en-US" sz="2400" b="1">
              <a:solidFill>
                <a:srgbClr val="42463A"/>
              </a:solidFill>
              <a:latin typeface="Arial"/>
              <a:cs typeface="Arial"/>
            </a:endParaRPr>
          </a:p>
        </p:txBody>
      </p:sp>
      <p:sp>
        <p:nvSpPr>
          <p:cNvPr id="3" name="TextBox 2">
            <a:extLst>
              <a:ext uri="{FF2B5EF4-FFF2-40B4-BE49-F238E27FC236}">
                <a16:creationId xmlns:a16="http://schemas.microsoft.com/office/drawing/2014/main" id="{728DFCBB-70B2-3DF1-A0ED-5B371632F727}"/>
              </a:ext>
            </a:extLst>
          </p:cNvPr>
          <p:cNvSpPr txBox="1"/>
          <p:nvPr/>
        </p:nvSpPr>
        <p:spPr>
          <a:xfrm>
            <a:off x="1456287" y="270336"/>
            <a:ext cx="11043561" cy="835613"/>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a:ea typeface="Verdana"/>
                <a:cs typeface="Arial"/>
              </a:rPr>
              <a:t>SYNTHETIC TURF RULEMAKING</a:t>
            </a:r>
            <a:endParaRPr lang="en-US">
              <a:solidFill>
                <a:schemeClr val="bg1"/>
              </a:solidFill>
            </a:endParaRPr>
          </a:p>
          <a:p>
            <a:pPr>
              <a:lnSpc>
                <a:spcPts val="3000"/>
              </a:lnSpc>
            </a:pPr>
            <a:r>
              <a:rPr lang="en-US" sz="2400" b="1">
                <a:solidFill>
                  <a:srgbClr val="DBEAC6"/>
                </a:solidFill>
                <a:latin typeface="Arial"/>
                <a:ea typeface="Verdana"/>
                <a:cs typeface="Arial"/>
              </a:rPr>
              <a:t>WATER QUALITY AND PROXIMITY TO TREES AND OTHER VEGETATION</a:t>
            </a:r>
            <a:endParaRPr lang="en-US" sz="2400" b="1">
              <a:solidFill>
                <a:srgbClr val="DBEAC6"/>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276770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CA2EF-4987-B3D0-6085-8DE65FEBCF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DF11A76-C9D0-8307-940F-57A567161CD1}"/>
              </a:ext>
            </a:extLst>
          </p:cNvPr>
          <p:cNvSpPr txBox="1"/>
          <p:nvPr/>
        </p:nvSpPr>
        <p:spPr>
          <a:xfrm>
            <a:off x="798949" y="1755178"/>
            <a:ext cx="10594101" cy="3416320"/>
          </a:xfrm>
          <a:prstGeom prst="rect">
            <a:avLst/>
          </a:prstGeom>
          <a:noFill/>
        </p:spPr>
        <p:txBody>
          <a:bodyPr wrap="square" lIns="91440" tIns="45720" rIns="91440" bIns="45720" rtlCol="0" anchor="t">
            <a:spAutoFit/>
          </a:bodyPr>
          <a:lstStyle/>
          <a:p>
            <a:r>
              <a:rPr lang="en-US" sz="2400" b="1" dirty="0">
                <a:solidFill>
                  <a:srgbClr val="42463A"/>
                </a:solidFill>
                <a:latin typeface="Arial"/>
                <a:cs typeface="Arial"/>
              </a:rPr>
              <a:t>Proximity to Trees and Other Vegetation:</a:t>
            </a:r>
            <a:endParaRPr lang="en-US" dirty="0"/>
          </a:p>
          <a:p>
            <a:pPr marL="457200" algn="just">
              <a:buFont typeface="Arial" panose="020B0604020202020204" pitchFamily="34" charset="0"/>
              <a:buChar char="•"/>
            </a:pPr>
            <a:r>
              <a:rPr lang="en-US" sz="2400" dirty="0">
                <a:latin typeface="Arial"/>
                <a:cs typeface="Times New Roman"/>
              </a:rPr>
              <a:t> Installation of synthetic turf cannot compromise the health of non-invasive nearby trees (which may include damage to tree roots) and vegetation.</a:t>
            </a:r>
          </a:p>
          <a:p>
            <a:pPr lvl="1" algn="just">
              <a:buFont typeface="Arial" panose="020B0604020202020204" pitchFamily="34" charset="0"/>
              <a:buChar char="•"/>
            </a:pPr>
            <a:r>
              <a:rPr lang="en-US" sz="2400" dirty="0">
                <a:latin typeface="Arial"/>
                <a:cs typeface="Times New Roman"/>
              </a:rPr>
              <a:t> Synthetic turf shall not be installed inside the non-invasive tree drip lines, whether on the property or adjacent properties unless a certified arborist certifies that installation within that drip line would not be harmful to the tree. </a:t>
            </a:r>
          </a:p>
          <a:p>
            <a:pPr marL="800100" lvl="1" indent="-342900">
              <a:buFont typeface="Arial" panose="020B0604020202020204" pitchFamily="34" charset="0"/>
              <a:buChar char="•"/>
            </a:pPr>
            <a:endParaRPr lang="en-US" sz="2400">
              <a:solidFill>
                <a:srgbClr val="000000"/>
              </a:solidFill>
              <a:latin typeface="Arial"/>
              <a:cs typeface="Arial"/>
            </a:endParaRPr>
          </a:p>
        </p:txBody>
      </p:sp>
      <p:sp>
        <p:nvSpPr>
          <p:cNvPr id="3" name="TextBox 2">
            <a:extLst>
              <a:ext uri="{FF2B5EF4-FFF2-40B4-BE49-F238E27FC236}">
                <a16:creationId xmlns:a16="http://schemas.microsoft.com/office/drawing/2014/main" id="{013F124E-B6E1-5A62-4F20-4886CA441519}"/>
              </a:ext>
            </a:extLst>
          </p:cNvPr>
          <p:cNvSpPr txBox="1"/>
          <p:nvPr/>
        </p:nvSpPr>
        <p:spPr>
          <a:xfrm>
            <a:off x="1456287" y="270336"/>
            <a:ext cx="11043561" cy="835613"/>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a:ea typeface="Verdana"/>
                <a:cs typeface="Arial"/>
              </a:rPr>
              <a:t>SYNTHETIC TURF RULEMAKING</a:t>
            </a:r>
            <a:endParaRPr lang="en-US">
              <a:solidFill>
                <a:schemeClr val="bg1"/>
              </a:solidFill>
            </a:endParaRPr>
          </a:p>
          <a:p>
            <a:pPr>
              <a:lnSpc>
                <a:spcPts val="3000"/>
              </a:lnSpc>
            </a:pPr>
            <a:r>
              <a:rPr lang="en-US" sz="2400" b="1">
                <a:solidFill>
                  <a:srgbClr val="DBEAC6"/>
                </a:solidFill>
                <a:latin typeface="Arial"/>
                <a:ea typeface="Verdana"/>
                <a:cs typeface="Arial"/>
              </a:rPr>
              <a:t>WATER QUALITY AND PROXIMITY TO TREES AND OTHER VEGETATION</a:t>
            </a:r>
            <a:endParaRPr lang="en-US" sz="2400" b="1">
              <a:solidFill>
                <a:srgbClr val="DBEAC6"/>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45254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9310C-A79A-E84E-5FB2-B8094B51BD0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420496E-672C-F03D-8A43-6228CD35CC22}"/>
              </a:ext>
            </a:extLst>
          </p:cNvPr>
          <p:cNvSpPr txBox="1"/>
          <p:nvPr/>
        </p:nvSpPr>
        <p:spPr>
          <a:xfrm>
            <a:off x="796952" y="1348439"/>
            <a:ext cx="10594101" cy="4154984"/>
          </a:xfrm>
          <a:prstGeom prst="rect">
            <a:avLst/>
          </a:prstGeom>
          <a:noFill/>
        </p:spPr>
        <p:txBody>
          <a:bodyPr wrap="square" lIns="91440" tIns="45720" rIns="91440" bIns="45720" rtlCol="0" anchor="t">
            <a:spAutoFit/>
          </a:bodyPr>
          <a:lstStyle/>
          <a:p>
            <a:r>
              <a:rPr lang="en-US" sz="2400" b="1">
                <a:solidFill>
                  <a:srgbClr val="42463A"/>
                </a:solidFill>
                <a:latin typeface="Arial"/>
                <a:cs typeface="Arial"/>
              </a:rPr>
              <a:t>Any Other Factors Impacting Environmental Conditions of Adjacent Properties:</a:t>
            </a:r>
            <a:endParaRPr lang="en-US" b="1">
              <a:ea typeface="Calibri" panose="020F0502020204030204"/>
              <a:cs typeface="Calibri" panose="020F0502020204030204"/>
            </a:endParaRPr>
          </a:p>
          <a:p>
            <a:pPr marL="457200" algn="just">
              <a:buFont typeface="Arial" panose="020B0604020202020204" pitchFamily="34" charset="0"/>
              <a:buChar char="•"/>
            </a:pPr>
            <a:r>
              <a:rPr lang="en-US" sz="2400">
                <a:latin typeface="Arial"/>
                <a:cs typeface="Times New Roman"/>
              </a:rPr>
              <a:t> Synthetic turf shall be installed according to manufacturer’s specifications.</a:t>
            </a:r>
          </a:p>
          <a:p>
            <a:pPr lvl="1" algn="just">
              <a:buFont typeface="Arial" panose="020B0604020202020204" pitchFamily="34" charset="0"/>
              <a:buChar char="•"/>
            </a:pPr>
            <a:r>
              <a:rPr lang="en-US" sz="2400">
                <a:latin typeface="Arial"/>
                <a:cs typeface="Times New Roman"/>
              </a:rPr>
              <a:t> Synthetic turf shall be anchored at all edges and seams to ensure that turf will withstand the effects of wind or flooding.</a:t>
            </a:r>
          </a:p>
          <a:p>
            <a:pPr lvl="1" algn="just">
              <a:buFont typeface="Arial" panose="020B0604020202020204" pitchFamily="34" charset="0"/>
              <a:buChar char="•"/>
            </a:pPr>
            <a:r>
              <a:rPr lang="en-US" sz="2400">
                <a:latin typeface="Arial"/>
                <a:cs typeface="Times New Roman"/>
              </a:rPr>
              <a:t> If installed, synthetic turf must provide for access to the septic tank for routine </a:t>
            </a:r>
            <a:r>
              <a:rPr lang="en-US" sz="2400" err="1">
                <a:latin typeface="Arial"/>
                <a:cs typeface="Times New Roman"/>
              </a:rPr>
              <a:t>pumpout</a:t>
            </a:r>
            <a:r>
              <a:rPr lang="en-US" sz="2400">
                <a:latin typeface="Arial"/>
                <a:cs typeface="Times New Roman"/>
              </a:rPr>
              <a:t>.</a:t>
            </a:r>
          </a:p>
          <a:p>
            <a:pPr lvl="1" algn="just">
              <a:buFont typeface="Arial" panose="020B0604020202020204" pitchFamily="34" charset="0"/>
              <a:buChar char="•"/>
            </a:pPr>
            <a:r>
              <a:rPr lang="en-US" sz="2400">
                <a:latin typeface="Arial"/>
                <a:cs typeface="Times New Roman"/>
              </a:rPr>
              <a:t> If installed, synthetic turf shall be installed landward of any dune system and shall not be used to replace any existing dune vegetation. </a:t>
            </a:r>
          </a:p>
          <a:p>
            <a:pPr marL="800100" lvl="1" indent="-342900">
              <a:buFont typeface="Arial" panose="020B0604020202020204" pitchFamily="34" charset="0"/>
              <a:buChar char="•"/>
            </a:pPr>
            <a:endParaRPr lang="en-US" sz="2400">
              <a:latin typeface="Arial"/>
              <a:cs typeface="Arial"/>
            </a:endParaRPr>
          </a:p>
        </p:txBody>
      </p:sp>
      <p:sp>
        <p:nvSpPr>
          <p:cNvPr id="3" name="TextBox 2">
            <a:extLst>
              <a:ext uri="{FF2B5EF4-FFF2-40B4-BE49-F238E27FC236}">
                <a16:creationId xmlns:a16="http://schemas.microsoft.com/office/drawing/2014/main" id="{E0ED946C-5FAB-8BB0-FAAD-D1474C3F5DEE}"/>
              </a:ext>
            </a:extLst>
          </p:cNvPr>
          <p:cNvSpPr txBox="1"/>
          <p:nvPr/>
        </p:nvSpPr>
        <p:spPr>
          <a:xfrm>
            <a:off x="1468817" y="78312"/>
            <a:ext cx="11096497" cy="1246495"/>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a:ea typeface="Verdana"/>
                <a:cs typeface="Arial"/>
              </a:rPr>
              <a:t>SYNTHETIC TURF RULEMAKING</a:t>
            </a:r>
          </a:p>
          <a:p>
            <a:pPr>
              <a:lnSpc>
                <a:spcPts val="3000"/>
              </a:lnSpc>
            </a:pPr>
            <a:r>
              <a:rPr lang="en-US" sz="2400" b="1">
                <a:solidFill>
                  <a:srgbClr val="DBEAC6"/>
                </a:solidFill>
                <a:latin typeface="Arial"/>
                <a:ea typeface="Verdana"/>
                <a:cs typeface="Arial"/>
              </a:rPr>
              <a:t>ANY OTHER FACTORS IMPACTING ENVIRONMENTAL CONDITIONS OF ADJACENT PROPERTIES</a:t>
            </a:r>
            <a:endParaRPr lang="en-US" sz="2400" b="1">
              <a:solidFill>
                <a:srgbClr val="DBEAC6"/>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670149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D0BD9-FC4D-FD73-64E1-B91D1C31A02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FD26680-73D0-BB76-4F60-A258831DAD83}"/>
              </a:ext>
            </a:extLst>
          </p:cNvPr>
          <p:cNvSpPr txBox="1"/>
          <p:nvPr/>
        </p:nvSpPr>
        <p:spPr>
          <a:xfrm>
            <a:off x="1659317" y="300562"/>
            <a:ext cx="10366247" cy="861774"/>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a:ea typeface="Verdana"/>
                <a:cs typeface="Arial"/>
              </a:rPr>
              <a:t>SYNTHETIC TURF RULEMAKING</a:t>
            </a:r>
            <a:endParaRPr lang="en-US">
              <a:solidFill>
                <a:schemeClr val="bg1"/>
              </a:solidFill>
            </a:endParaRPr>
          </a:p>
          <a:p>
            <a:pPr>
              <a:lnSpc>
                <a:spcPts val="3000"/>
              </a:lnSpc>
            </a:pPr>
            <a:r>
              <a:rPr lang="en-US" sz="2500" b="1">
                <a:solidFill>
                  <a:srgbClr val="DBEAC6"/>
                </a:solidFill>
                <a:latin typeface="Arial"/>
                <a:ea typeface="Verdana"/>
                <a:cs typeface="Arial"/>
              </a:rPr>
              <a:t>PUBLIC COMMENT</a:t>
            </a:r>
            <a:endParaRPr lang="en-US" sz="2500" b="1">
              <a:solidFill>
                <a:srgbClr val="DBEAC6"/>
              </a:solidFill>
              <a:latin typeface="Arial" panose="020B0604020202020204" pitchFamily="34" charset="0"/>
              <a:ea typeface="Verdan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D30C65-AB3C-DF04-5BF4-A54E4318C4E1}"/>
              </a:ext>
            </a:extLst>
          </p:cNvPr>
          <p:cNvSpPr txBox="1"/>
          <p:nvPr/>
        </p:nvSpPr>
        <p:spPr>
          <a:xfrm>
            <a:off x="4233" y="1477098"/>
            <a:ext cx="121835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435030"/>
                </a:solidFill>
                <a:latin typeface="Arial"/>
                <a:cs typeface="Arial"/>
              </a:rPr>
              <a:t>Speakers will be given three minutes to make their comments.</a:t>
            </a:r>
            <a:endParaRPr lang="en-US"/>
          </a:p>
        </p:txBody>
      </p:sp>
      <p:pic>
        <p:nvPicPr>
          <p:cNvPr id="10" name="Timer">
            <a:hlinkClick r:id="" action="ppaction://media"/>
            <a:extLst>
              <a:ext uri="{FF2B5EF4-FFF2-40B4-BE49-F238E27FC236}">
                <a16:creationId xmlns:a16="http://schemas.microsoft.com/office/drawing/2014/main" id="{77B94AB9-75A5-1556-3F97-C4AEA5D4F9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97250" y="2047874"/>
            <a:ext cx="5615517" cy="3179234"/>
          </a:xfrm>
          <a:prstGeom prst="rect">
            <a:avLst/>
          </a:prstGeom>
        </p:spPr>
      </p:pic>
    </p:spTree>
    <p:extLst>
      <p:ext uri="{BB962C8B-B14F-4D97-AF65-F5344CB8AC3E}">
        <p14:creationId xmlns:p14="http://schemas.microsoft.com/office/powerpoint/2010/main" val="8348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01E31-F796-2DD2-4191-3145F7DBBD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423209-2C9B-4DDC-EE43-827753D2545B}"/>
              </a:ext>
            </a:extLst>
          </p:cNvPr>
          <p:cNvSpPr txBox="1"/>
          <p:nvPr/>
        </p:nvSpPr>
        <p:spPr>
          <a:xfrm>
            <a:off x="835899" y="1526578"/>
            <a:ext cx="10594101" cy="3785652"/>
          </a:xfrm>
          <a:prstGeom prst="rect">
            <a:avLst/>
          </a:prstGeom>
          <a:noFill/>
        </p:spPr>
        <p:txBody>
          <a:bodyPr wrap="square" lIns="91440" tIns="45720" rIns="91440" bIns="45720" rtlCol="0" anchor="t">
            <a:spAutoFit/>
          </a:bodyPr>
          <a:lstStyle/>
          <a:p>
            <a:r>
              <a:rPr lang="en-US" sz="2400" b="1">
                <a:solidFill>
                  <a:srgbClr val="42463A"/>
                </a:solidFill>
                <a:latin typeface="Arial"/>
                <a:cs typeface="Arial"/>
              </a:rPr>
              <a:t>Next Steps:</a:t>
            </a:r>
            <a:endParaRPr lang="en-US" b="1">
              <a:ea typeface="Calibri" panose="020F0502020204030204"/>
              <a:cs typeface="Calibri" panose="020F0502020204030204"/>
            </a:endParaRPr>
          </a:p>
          <a:p>
            <a:pPr marL="800100" lvl="1" indent="-342900">
              <a:buFont typeface="Arial" panose="020B0604020202020204" pitchFamily="34" charset="0"/>
              <a:buChar char="•"/>
            </a:pPr>
            <a:r>
              <a:rPr lang="en-US" sz="2400">
                <a:latin typeface="Arial"/>
                <a:cs typeface="Arial"/>
              </a:rPr>
              <a:t>Written public comments will be accepted through Dec. 10, 2025.</a:t>
            </a:r>
            <a:endParaRPr lang="en-US" sz="2400" b="1">
              <a:latin typeface="Arial"/>
              <a:ea typeface="Calibri"/>
              <a:cs typeface="Arial"/>
            </a:endParaRPr>
          </a:p>
          <a:p>
            <a:pPr lvl="1" algn="ctr"/>
            <a:endParaRPr lang="en-US" sz="2400" b="1">
              <a:latin typeface="Arial"/>
              <a:cs typeface="Arial"/>
            </a:endParaRPr>
          </a:p>
          <a:p>
            <a:pPr lvl="1" algn="ctr"/>
            <a:r>
              <a:rPr lang="en-US" sz="2400" b="1">
                <a:latin typeface="Arial"/>
                <a:cs typeface="Arial"/>
              </a:rPr>
              <a:t>Email written comments to:</a:t>
            </a:r>
            <a:br>
              <a:rPr lang="en-US" sz="2400" b="1">
                <a:latin typeface="Arial"/>
                <a:cs typeface="Arial"/>
              </a:rPr>
            </a:br>
            <a:r>
              <a:rPr lang="en-US" sz="2400" b="1">
                <a:latin typeface="Arial"/>
                <a:cs typeface="Arial"/>
              </a:rPr>
              <a:t>DWRA.Rulemaking@FloridaDEP.gov</a:t>
            </a:r>
            <a:endParaRPr lang="en-US" sz="2400" b="1">
              <a:latin typeface="Arial"/>
              <a:ea typeface="Calibri"/>
              <a:cs typeface="Arial"/>
            </a:endParaRPr>
          </a:p>
          <a:p>
            <a:pPr marL="800100" lvl="1" indent="-342900">
              <a:buFont typeface="Arial" panose="020B0604020202020204" pitchFamily="34" charset="0"/>
              <a:buChar char="•"/>
            </a:pPr>
            <a:endParaRPr lang="en-US" sz="2400">
              <a:latin typeface="Arial"/>
              <a:cs typeface="Arial"/>
            </a:endParaRPr>
          </a:p>
          <a:p>
            <a:pPr marL="800100" lvl="1" indent="-342900">
              <a:buFont typeface="Arial" panose="020B0604020202020204" pitchFamily="34" charset="0"/>
              <a:buChar char="•"/>
            </a:pPr>
            <a:r>
              <a:rPr lang="en-US" sz="2400">
                <a:latin typeface="Arial"/>
                <a:cs typeface="Arial"/>
              </a:rPr>
              <a:t>DEP will review all comments for the draft rule.</a:t>
            </a:r>
          </a:p>
          <a:p>
            <a:pPr marL="800100" lvl="1" indent="-342900">
              <a:buFont typeface="Arial" panose="020B0604020202020204" pitchFamily="34" charset="0"/>
              <a:buChar char="•"/>
            </a:pPr>
            <a:r>
              <a:rPr lang="en-US" sz="2400">
                <a:latin typeface="Arial"/>
                <a:cs typeface="Arial"/>
              </a:rPr>
              <a:t>DEP will publish a Notice of Proposed Rule.</a:t>
            </a:r>
            <a:endParaRPr lang="en-US" sz="24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sz="2400">
              <a:solidFill>
                <a:srgbClr val="42463A"/>
              </a:solidFill>
              <a:latin typeface="Arial" panose="020B0604020202020204" pitchFamily="34" charset="0"/>
              <a:cs typeface="Arial" panose="020B0604020202020204" pitchFamily="34" charset="0"/>
            </a:endParaRPr>
          </a:p>
          <a:p>
            <a:endParaRPr lang="en-US" sz="2400">
              <a:solidFill>
                <a:srgbClr val="42463A"/>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03E830D-39C0-5D96-CAB2-4E8E39B8CC99}"/>
              </a:ext>
            </a:extLst>
          </p:cNvPr>
          <p:cNvSpPr txBox="1"/>
          <p:nvPr/>
        </p:nvSpPr>
        <p:spPr>
          <a:xfrm>
            <a:off x="1606400" y="268812"/>
            <a:ext cx="10366247" cy="861774"/>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a:ea typeface="Verdana"/>
                <a:cs typeface="Arial"/>
              </a:rPr>
              <a:t>SYNTHETIC TURF RULEMAKING</a:t>
            </a:r>
          </a:p>
          <a:p>
            <a:pPr>
              <a:lnSpc>
                <a:spcPts val="3000"/>
              </a:lnSpc>
            </a:pPr>
            <a:r>
              <a:rPr lang="en-US" sz="2500" b="1">
                <a:solidFill>
                  <a:srgbClr val="DBEAC6"/>
                </a:solidFill>
                <a:latin typeface="Arial"/>
                <a:ea typeface="Verdana"/>
                <a:cs typeface="Arial"/>
              </a:rPr>
              <a:t>NEXT STEPS</a:t>
            </a:r>
            <a:endParaRPr lang="en-US" sz="2500"/>
          </a:p>
        </p:txBody>
      </p:sp>
    </p:spTree>
    <p:extLst>
      <p:ext uri="{BB962C8B-B14F-4D97-AF65-F5344CB8AC3E}">
        <p14:creationId xmlns:p14="http://schemas.microsoft.com/office/powerpoint/2010/main" val="1084809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F445B-9135-7037-9946-449D8020CD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AE29FC-8ADA-333B-8F31-9C188382C8C7}"/>
              </a:ext>
            </a:extLst>
          </p:cNvPr>
          <p:cNvPicPr>
            <a:picLocks noChangeAspect="1"/>
          </p:cNvPicPr>
          <p:nvPr/>
        </p:nvPicPr>
        <p:blipFill>
          <a:blip r:embed="rId3"/>
          <a:stretch>
            <a:fillRect/>
          </a:stretch>
        </p:blipFill>
        <p:spPr>
          <a:xfrm>
            <a:off x="-3556" y="0"/>
            <a:ext cx="12195556" cy="6858000"/>
          </a:xfrm>
          <a:prstGeom prst="rect">
            <a:avLst/>
          </a:prstGeom>
        </p:spPr>
      </p:pic>
      <p:sp>
        <p:nvSpPr>
          <p:cNvPr id="6" name="Rectangle 5">
            <a:extLst>
              <a:ext uri="{FF2B5EF4-FFF2-40B4-BE49-F238E27FC236}">
                <a16:creationId xmlns:a16="http://schemas.microsoft.com/office/drawing/2014/main" id="{31402AE6-E373-4738-032A-44E592AAABA0}"/>
              </a:ext>
            </a:extLst>
          </p:cNvPr>
          <p:cNvSpPr/>
          <p:nvPr/>
        </p:nvSpPr>
        <p:spPr>
          <a:xfrm>
            <a:off x="1864486" y="1630977"/>
            <a:ext cx="8459472" cy="3905080"/>
          </a:xfrm>
          <a:prstGeom prst="rect">
            <a:avLst/>
          </a:prstGeom>
          <a:solidFill>
            <a:srgbClr val="43503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8" name="Group 7">
            <a:extLst>
              <a:ext uri="{FF2B5EF4-FFF2-40B4-BE49-F238E27FC236}">
                <a16:creationId xmlns:a16="http://schemas.microsoft.com/office/drawing/2014/main" id="{456EA9AB-3F6B-3C78-E0E3-9091A88A324E}"/>
              </a:ext>
            </a:extLst>
          </p:cNvPr>
          <p:cNvGrpSpPr/>
          <p:nvPr/>
        </p:nvGrpSpPr>
        <p:grpSpPr>
          <a:xfrm>
            <a:off x="4389690" y="2020155"/>
            <a:ext cx="8257371" cy="2859330"/>
            <a:chOff x="5148251" y="445465"/>
            <a:chExt cx="4693437" cy="2338236"/>
          </a:xfrm>
        </p:grpSpPr>
        <p:sp>
          <p:nvSpPr>
            <p:cNvPr id="10" name="TextBox 9">
              <a:extLst>
                <a:ext uri="{FF2B5EF4-FFF2-40B4-BE49-F238E27FC236}">
                  <a16:creationId xmlns:a16="http://schemas.microsoft.com/office/drawing/2014/main" id="{14FFDBDB-8727-1583-2416-3C2EAA1609DB}"/>
                </a:ext>
              </a:extLst>
            </p:cNvPr>
            <p:cNvSpPr txBox="1"/>
            <p:nvPr/>
          </p:nvSpPr>
          <p:spPr>
            <a:xfrm>
              <a:off x="5593010" y="445465"/>
              <a:ext cx="4248678" cy="547417"/>
            </a:xfrm>
            <a:prstGeom prst="rect">
              <a:avLst/>
            </a:prstGeom>
            <a:noFill/>
          </p:spPr>
          <p:txBody>
            <a:bodyPr wrap="square" lIns="91440" tIns="45720" rIns="91440" bIns="45720" rtlCol="0" anchor="t">
              <a:spAutoFit/>
            </a:bodyPr>
            <a:lstStyle/>
            <a:p>
              <a:pPr>
                <a:lnSpc>
                  <a:spcPts val="4500"/>
                </a:lnSpc>
              </a:pPr>
              <a:r>
                <a:rPr lang="en-US" sz="4500" b="1">
                  <a:solidFill>
                    <a:schemeClr val="bg1"/>
                  </a:solidFill>
                  <a:latin typeface="Arial"/>
                  <a:ea typeface="Verdana"/>
                  <a:cs typeface="Arial"/>
                </a:rPr>
                <a:t>THANK YOU</a:t>
              </a:r>
              <a:endParaRPr lang="en-US"/>
            </a:p>
          </p:txBody>
        </p:sp>
        <p:sp>
          <p:nvSpPr>
            <p:cNvPr id="11" name="TextBox 10">
              <a:extLst>
                <a:ext uri="{FF2B5EF4-FFF2-40B4-BE49-F238E27FC236}">
                  <a16:creationId xmlns:a16="http://schemas.microsoft.com/office/drawing/2014/main" id="{E2FA0531-C869-1B67-C321-B5C8203330F5}"/>
                </a:ext>
              </a:extLst>
            </p:cNvPr>
            <p:cNvSpPr txBox="1"/>
            <p:nvPr/>
          </p:nvSpPr>
          <p:spPr>
            <a:xfrm>
              <a:off x="5148251" y="1097402"/>
              <a:ext cx="3114386" cy="1686299"/>
            </a:xfrm>
            <a:prstGeom prst="rect">
              <a:avLst/>
            </a:prstGeom>
            <a:noFill/>
          </p:spPr>
          <p:txBody>
            <a:bodyPr wrap="square" lIns="91440" tIns="45720" rIns="91440" bIns="45720" rtlCol="0" anchor="t">
              <a:spAutoFit/>
            </a:bodyPr>
            <a:lstStyle/>
            <a:p>
              <a:pPr algn="ctr"/>
              <a:r>
                <a:rPr lang="en-US" sz="2000" b="1">
                  <a:solidFill>
                    <a:schemeClr val="bg1"/>
                  </a:solidFill>
                  <a:latin typeface="Arial"/>
                  <a:cs typeface="Arial"/>
                </a:rPr>
                <a:t>Emily Lang</a:t>
              </a:r>
            </a:p>
            <a:p>
              <a:pPr algn="ctr"/>
              <a:r>
                <a:rPr lang="en-US">
                  <a:solidFill>
                    <a:schemeClr val="bg1"/>
                  </a:solidFill>
                  <a:latin typeface="Arial"/>
                  <a:cs typeface="Arial"/>
                </a:rPr>
                <a:t>Environmental Administrator</a:t>
              </a:r>
            </a:p>
            <a:p>
              <a:pPr algn="ctr"/>
              <a:r>
                <a:rPr lang="en-US">
                  <a:solidFill>
                    <a:schemeClr val="bg1"/>
                  </a:solidFill>
                  <a:latin typeface="Arial"/>
                  <a:cs typeface="Arial"/>
                </a:rPr>
                <a:t>Division of Water Restoration Assistance</a:t>
              </a:r>
            </a:p>
            <a:p>
              <a:pPr algn="ctr"/>
              <a:r>
                <a:rPr lang="en-US">
                  <a:solidFill>
                    <a:schemeClr val="bg1"/>
                  </a:solidFill>
                  <a:latin typeface="Arial"/>
                  <a:cs typeface="Arial"/>
                </a:rPr>
                <a:t>Florida Department of Environmental Protection</a:t>
              </a:r>
            </a:p>
            <a:p>
              <a:pPr algn="ctr"/>
              <a:endParaRPr lang="en-US">
                <a:solidFill>
                  <a:schemeClr val="bg1"/>
                </a:solidFill>
                <a:latin typeface="Arial"/>
                <a:cs typeface="Arial"/>
              </a:endParaRPr>
            </a:p>
            <a:p>
              <a:pPr algn="ctr"/>
              <a:r>
                <a:rPr lang="en-US" b="1">
                  <a:solidFill>
                    <a:schemeClr val="bg1"/>
                  </a:solidFill>
                  <a:latin typeface="Arial"/>
                  <a:cs typeface="Arial"/>
                </a:rPr>
                <a:t>Contact Information:</a:t>
              </a:r>
              <a:endParaRPr lang="en-US">
                <a:solidFill>
                  <a:schemeClr val="bg1"/>
                </a:solidFill>
                <a:latin typeface="Arial"/>
                <a:cs typeface="Arial"/>
              </a:endParaRPr>
            </a:p>
            <a:p>
              <a:pPr algn="ctr"/>
              <a:r>
                <a:rPr lang="en-US">
                  <a:solidFill>
                    <a:schemeClr val="bg1"/>
                  </a:solidFill>
                  <a:latin typeface="Arial"/>
                  <a:cs typeface="Arial"/>
                </a:rPr>
                <a:t>DWRA.Rulemaking@FloridaDEP.gov</a:t>
              </a:r>
              <a:endParaRPr lang="en-US">
                <a:solidFill>
                  <a:schemeClr val="bg1"/>
                </a:solidFill>
                <a:latin typeface="Calibri"/>
                <a:ea typeface="Calibri"/>
                <a:cs typeface="Calibri"/>
              </a:endParaRPr>
            </a:p>
          </p:txBody>
        </p:sp>
      </p:grpSp>
      <p:pic>
        <p:nvPicPr>
          <p:cNvPr id="4" name="Picture 3" descr="Florida Department of Environmental Protection Logos ...">
            <a:extLst>
              <a:ext uri="{FF2B5EF4-FFF2-40B4-BE49-F238E27FC236}">
                <a16:creationId xmlns:a16="http://schemas.microsoft.com/office/drawing/2014/main" id="{E0357B11-5A68-1F39-E2C6-5EDA0B78BAD3}"/>
              </a:ext>
            </a:extLst>
          </p:cNvPr>
          <p:cNvPicPr>
            <a:picLocks noChangeAspect="1"/>
          </p:cNvPicPr>
          <p:nvPr/>
        </p:nvPicPr>
        <p:blipFill>
          <a:blip r:embed="rId4"/>
          <a:stretch>
            <a:fillRect/>
          </a:stretch>
        </p:blipFill>
        <p:spPr>
          <a:xfrm>
            <a:off x="2180362" y="2504215"/>
            <a:ext cx="2158603" cy="2158603"/>
          </a:xfrm>
          <a:prstGeom prst="rect">
            <a:avLst/>
          </a:prstGeom>
        </p:spPr>
      </p:pic>
    </p:spTree>
    <p:extLst>
      <p:ext uri="{BB962C8B-B14F-4D97-AF65-F5344CB8AC3E}">
        <p14:creationId xmlns:p14="http://schemas.microsoft.com/office/powerpoint/2010/main" val="3947765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0DA9EC-D490-354C-B7C6-A990ECAAA152}"/>
              </a:ext>
            </a:extLst>
          </p:cNvPr>
          <p:cNvSpPr txBox="1"/>
          <p:nvPr/>
        </p:nvSpPr>
        <p:spPr>
          <a:xfrm>
            <a:off x="1532317" y="300562"/>
            <a:ext cx="10366247" cy="861774"/>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a:ea typeface="Verdana"/>
                <a:cs typeface="Arial"/>
              </a:rPr>
              <a:t>SYNTHETIC TURF RULEMAKING</a:t>
            </a:r>
          </a:p>
          <a:p>
            <a:pPr>
              <a:lnSpc>
                <a:spcPts val="3000"/>
              </a:lnSpc>
            </a:pPr>
            <a:r>
              <a:rPr lang="en-US" sz="2500" b="1">
                <a:solidFill>
                  <a:srgbClr val="DBEAC6"/>
                </a:solidFill>
                <a:latin typeface="Arial"/>
                <a:ea typeface="Verdana"/>
                <a:cs typeface="Arial"/>
              </a:rPr>
              <a:t>MEETING AGENDA</a:t>
            </a:r>
          </a:p>
        </p:txBody>
      </p:sp>
      <p:sp>
        <p:nvSpPr>
          <p:cNvPr id="4" name="TextBox 3">
            <a:extLst>
              <a:ext uri="{FF2B5EF4-FFF2-40B4-BE49-F238E27FC236}">
                <a16:creationId xmlns:a16="http://schemas.microsoft.com/office/drawing/2014/main" id="{B6E6EFB8-9112-5C46-802D-28A8FEA4A529}"/>
              </a:ext>
            </a:extLst>
          </p:cNvPr>
          <p:cNvSpPr txBox="1"/>
          <p:nvPr/>
        </p:nvSpPr>
        <p:spPr>
          <a:xfrm>
            <a:off x="-126772" y="1754267"/>
            <a:ext cx="6405652" cy="4555093"/>
          </a:xfrm>
          <a:prstGeom prst="rect">
            <a:avLst/>
          </a:prstGeom>
          <a:noFill/>
        </p:spPr>
        <p:txBody>
          <a:bodyPr wrap="square" lIns="91440" tIns="45720" rIns="91440" bIns="45720" rtlCol="0" anchor="t">
            <a:spAutoFit/>
          </a:bodyPr>
          <a:lstStyle/>
          <a:p>
            <a:pPr marL="800100" lvl="1" indent="-342900">
              <a:lnSpc>
                <a:spcPct val="150000"/>
              </a:lnSpc>
              <a:buFont typeface="Arial" panose="020B0604020202020204" pitchFamily="34" charset="0"/>
              <a:buChar char="•"/>
            </a:pPr>
            <a:r>
              <a:rPr lang="en-US" sz="3600">
                <a:latin typeface="Arial"/>
                <a:cs typeface="Arial"/>
              </a:rPr>
              <a:t>Welcome.</a:t>
            </a:r>
          </a:p>
          <a:p>
            <a:pPr marL="800100" lvl="1" indent="-342900">
              <a:lnSpc>
                <a:spcPct val="150000"/>
              </a:lnSpc>
              <a:buFont typeface="Arial" panose="020B0604020202020204" pitchFamily="34" charset="0"/>
              <a:buChar char="•"/>
            </a:pPr>
            <a:r>
              <a:rPr lang="en-US" sz="3600">
                <a:latin typeface="Arial"/>
                <a:cs typeface="Arial"/>
              </a:rPr>
              <a:t>Review of s. 125.572, F.S.</a:t>
            </a:r>
          </a:p>
          <a:p>
            <a:pPr marL="800100" lvl="1" indent="-342900">
              <a:lnSpc>
                <a:spcPct val="150000"/>
              </a:lnSpc>
              <a:buFont typeface="Arial" panose="020B0604020202020204" pitchFamily="34" charset="0"/>
              <a:buChar char="•"/>
            </a:pPr>
            <a:r>
              <a:rPr lang="en-US" sz="3600">
                <a:latin typeface="Arial"/>
                <a:cs typeface="Arial"/>
              </a:rPr>
              <a:t>Draft Rule.</a:t>
            </a:r>
          </a:p>
          <a:p>
            <a:pPr marL="800100" lvl="1" indent="-342900">
              <a:lnSpc>
                <a:spcPct val="150000"/>
              </a:lnSpc>
              <a:buFont typeface="Arial" panose="020B0604020202020204" pitchFamily="34" charset="0"/>
              <a:buChar char="•"/>
            </a:pPr>
            <a:r>
              <a:rPr lang="en-US" sz="3600">
                <a:latin typeface="Arial"/>
                <a:cs typeface="Arial"/>
              </a:rPr>
              <a:t>Public comment.</a:t>
            </a:r>
          </a:p>
          <a:p>
            <a:pPr marL="800100" lvl="1" indent="-342900">
              <a:lnSpc>
                <a:spcPct val="150000"/>
              </a:lnSpc>
              <a:buFont typeface="Arial" panose="020B0604020202020204" pitchFamily="34" charset="0"/>
              <a:buChar char="•"/>
            </a:pPr>
            <a:r>
              <a:rPr lang="en-US" sz="3600">
                <a:latin typeface="Arial"/>
                <a:cs typeface="Arial"/>
              </a:rPr>
              <a:t>Adjourn. </a:t>
            </a:r>
            <a:endParaRPr lang="en-US" sz="2800">
              <a:ea typeface="Calibri" panose="020F0502020204030204"/>
              <a:cs typeface="Calibri" panose="020F0502020204030204"/>
            </a:endParaRPr>
          </a:p>
          <a:p>
            <a:pPr marL="342900" indent="-34290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00557B-1A5E-F6E5-2BC0-3B1435F38917}"/>
              </a:ext>
            </a:extLst>
          </p:cNvPr>
          <p:cNvSpPr txBox="1"/>
          <p:nvPr/>
        </p:nvSpPr>
        <p:spPr>
          <a:xfrm>
            <a:off x="6835421" y="5297505"/>
            <a:ext cx="4750507" cy="923330"/>
          </a:xfrm>
          <a:prstGeom prst="rect">
            <a:avLst/>
          </a:prstGeom>
          <a:noFill/>
        </p:spPr>
        <p:txBody>
          <a:bodyPr wrap="square" lIns="91440" tIns="45720" rIns="91440" bIns="45720" anchor="t">
            <a:spAutoFit/>
          </a:bodyPr>
          <a:lstStyle/>
          <a:p>
            <a:pPr algn="ctr"/>
            <a:r>
              <a:rPr lang="en-US">
                <a:solidFill>
                  <a:schemeClr val="bg1"/>
                </a:solidFill>
                <a:latin typeface="Arial"/>
                <a:cs typeface="Arial"/>
              </a:rPr>
              <a:t>Please scan the QR code or visit the Division of Water Restoration Assistance’s </a:t>
            </a:r>
            <a:r>
              <a:rPr lang="en-US">
                <a:solidFill>
                  <a:schemeClr val="bg1"/>
                </a:solidFill>
                <a:latin typeface="Arial"/>
                <a:cs typeface="Arial"/>
                <a:hlinkClick r:id="rId3">
                  <a:extLst>
                    <a:ext uri="{A12FA001-AC4F-418D-AE19-62706E023703}">
                      <ahyp:hlinkClr xmlns:ahyp="http://schemas.microsoft.com/office/drawing/2018/hyperlinkcolor" val="tx"/>
                    </a:ext>
                  </a:extLst>
                </a:hlinkClick>
              </a:rPr>
              <a:t>Rules and Rulemaking</a:t>
            </a:r>
            <a:r>
              <a:rPr lang="en-US">
                <a:solidFill>
                  <a:schemeClr val="bg1"/>
                </a:solidFill>
                <a:latin typeface="Arial"/>
                <a:cs typeface="Arial"/>
              </a:rPr>
              <a:t> webpage to learn more. </a:t>
            </a:r>
          </a:p>
        </p:txBody>
      </p:sp>
      <p:sp>
        <p:nvSpPr>
          <p:cNvPr id="7" name="Rectangle 1">
            <a:extLst>
              <a:ext uri="{FF2B5EF4-FFF2-40B4-BE49-F238E27FC236}">
                <a16:creationId xmlns:a16="http://schemas.microsoft.com/office/drawing/2014/main" id="{3DDF3A43-A9FE-935D-732E-7E7AA0B841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2">
            <a:extLst>
              <a:ext uri="{FF2B5EF4-FFF2-40B4-BE49-F238E27FC236}">
                <a16:creationId xmlns:a16="http://schemas.microsoft.com/office/drawing/2014/main" id="{A2F4ED09-AD9E-986F-75FD-6A6060579FA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a:extLst>
              <a:ext uri="{FF2B5EF4-FFF2-40B4-BE49-F238E27FC236}">
                <a16:creationId xmlns:a16="http://schemas.microsoft.com/office/drawing/2014/main" id="{90463467-4C06-9C3E-6758-913BAF90FC1D}"/>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a:extLst>
              <a:ext uri="{FF2B5EF4-FFF2-40B4-BE49-F238E27FC236}">
                <a16:creationId xmlns:a16="http://schemas.microsoft.com/office/drawing/2014/main" id="{AE37F94F-654B-2978-7178-CB6B3CBAACB5}"/>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1">
            <a:extLst>
              <a:ext uri="{FF2B5EF4-FFF2-40B4-BE49-F238E27FC236}">
                <a16:creationId xmlns:a16="http://schemas.microsoft.com/office/drawing/2014/main" id="{B22D25A7-4ED4-879A-F614-370E3FFBABCA}"/>
              </a:ext>
            </a:extLst>
          </p:cNvPr>
          <p:cNvSpPr/>
          <p:nvPr/>
        </p:nvSpPr>
        <p:spPr>
          <a:xfrm>
            <a:off x="8553450" y="3019425"/>
            <a:ext cx="1314450" cy="8617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ED0D477-F359-91F7-2FC9-F91A01133244}"/>
              </a:ext>
            </a:extLst>
          </p:cNvPr>
          <p:cNvPicPr>
            <a:picLocks noChangeAspect="1"/>
          </p:cNvPicPr>
          <p:nvPr/>
        </p:nvPicPr>
        <p:blipFill>
          <a:blip r:embed="rId4"/>
          <a:srcRect l="3162" r="395" b="417"/>
          <a:stretch>
            <a:fillRect/>
          </a:stretch>
        </p:blipFill>
        <p:spPr>
          <a:xfrm>
            <a:off x="7672388" y="1804988"/>
            <a:ext cx="3324566" cy="3311530"/>
          </a:xfrm>
          <a:prstGeom prst="rect">
            <a:avLst/>
          </a:prstGeom>
        </p:spPr>
      </p:pic>
    </p:spTree>
    <p:extLst>
      <p:ext uri="{BB962C8B-B14F-4D97-AF65-F5344CB8AC3E}">
        <p14:creationId xmlns:p14="http://schemas.microsoft.com/office/powerpoint/2010/main" val="1113477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FC6278-15D3-758A-E3AC-21BFF8FF7251}"/>
              </a:ext>
            </a:extLst>
          </p:cNvPr>
          <p:cNvSpPr txBox="1"/>
          <p:nvPr/>
        </p:nvSpPr>
        <p:spPr>
          <a:xfrm>
            <a:off x="1659317" y="300562"/>
            <a:ext cx="10366247" cy="1252459"/>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a:ea typeface="Verdana" panose="020B0604030504040204" pitchFamily="34" charset="0"/>
                <a:cs typeface="Arial"/>
              </a:rPr>
              <a:t>SYNTHETIC TURF RULEMAKING</a:t>
            </a:r>
            <a:endParaRPr lang="en-US" sz="3500">
              <a:solidFill>
                <a:srgbClr val="000000"/>
              </a:solidFill>
              <a:latin typeface="Arial"/>
              <a:ea typeface="Verdana" panose="020B0604030504040204" pitchFamily="34" charset="0"/>
              <a:cs typeface="Arial"/>
            </a:endParaRPr>
          </a:p>
          <a:p>
            <a:pPr>
              <a:lnSpc>
                <a:spcPts val="3000"/>
              </a:lnSpc>
            </a:pPr>
            <a:r>
              <a:rPr lang="en-US" sz="2500" b="1">
                <a:solidFill>
                  <a:srgbClr val="DBEAC6"/>
                </a:solidFill>
                <a:latin typeface="Arial"/>
                <a:ea typeface="Verdana"/>
                <a:cs typeface="Arial"/>
              </a:rPr>
              <a:t>DEFINITION OF SYNTHETIC TURF</a:t>
            </a:r>
            <a:endParaRPr lang="en-US" sz="2500">
              <a:solidFill>
                <a:srgbClr val="000000"/>
              </a:solidFill>
              <a:latin typeface="Arial" panose="020B0604020202020204" pitchFamily="34" charset="0"/>
              <a:ea typeface="Verdana" panose="020B0604030504040204" pitchFamily="34" charset="0"/>
              <a:cs typeface="Arial" panose="020B0604020202020204" pitchFamily="34" charset="0"/>
            </a:endParaRPr>
          </a:p>
          <a:p>
            <a:pPr>
              <a:lnSpc>
                <a:spcPts val="3000"/>
              </a:lnSpc>
            </a:pPr>
            <a:endParaRPr lang="en-US" sz="35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 name="TextBox 1">
            <a:extLst>
              <a:ext uri="{FF2B5EF4-FFF2-40B4-BE49-F238E27FC236}">
                <a16:creationId xmlns:a16="http://schemas.microsoft.com/office/drawing/2014/main" id="{7D2B7B0E-C9D9-CECD-DD64-214A4C1BDD1B}"/>
              </a:ext>
            </a:extLst>
          </p:cNvPr>
          <p:cNvSpPr txBox="1"/>
          <p:nvPr/>
        </p:nvSpPr>
        <p:spPr>
          <a:xfrm>
            <a:off x="1149339" y="3250776"/>
            <a:ext cx="10366247" cy="1200329"/>
          </a:xfrm>
          <a:prstGeom prst="rect">
            <a:avLst/>
          </a:prstGeom>
          <a:noFill/>
        </p:spPr>
        <p:txBody>
          <a:bodyPr wrap="square" lIns="91440" tIns="45720" rIns="91440" bIns="45720" rtlCol="0" anchor="t">
            <a:spAutoFit/>
          </a:bodyPr>
          <a:lstStyle/>
          <a:p>
            <a:r>
              <a:rPr lang="en-US" sz="2400" b="1">
                <a:solidFill>
                  <a:schemeClr val="bg1"/>
                </a:solidFill>
                <a:latin typeface="Arial"/>
                <a:ea typeface="Verdana"/>
                <a:cs typeface="Arial"/>
              </a:rPr>
              <a:t>Synthetic Turf </a:t>
            </a:r>
            <a:r>
              <a:rPr lang="en-US" sz="2400">
                <a:solidFill>
                  <a:schemeClr val="bg1"/>
                </a:solidFill>
                <a:latin typeface="Arial"/>
                <a:ea typeface="Verdana"/>
                <a:cs typeface="Arial"/>
              </a:rPr>
              <a:t>is defined in s. 125.572(1), F.S. as  </a:t>
            </a:r>
            <a:br>
              <a:rPr lang="en-US" sz="2400">
                <a:latin typeface="Arial" panose="020B0604020202020204" pitchFamily="34" charset="0"/>
                <a:ea typeface="Verdana" panose="020B0604030504040204" pitchFamily="34" charset="0"/>
                <a:cs typeface="Arial" panose="020B0604020202020204" pitchFamily="34" charset="0"/>
              </a:rPr>
            </a:br>
            <a:r>
              <a:rPr lang="en-US" sz="2400">
                <a:solidFill>
                  <a:schemeClr val="bg1"/>
                </a:solidFill>
                <a:latin typeface="Arial"/>
                <a:ea typeface="Verdana"/>
                <a:cs typeface="Arial"/>
              </a:rPr>
              <a:t>“a manufactured product that resembles natural grass and is used as a surface for landscaping and recreational areas." </a:t>
            </a:r>
          </a:p>
        </p:txBody>
      </p:sp>
    </p:spTree>
    <p:extLst>
      <p:ext uri="{BB962C8B-B14F-4D97-AF65-F5344CB8AC3E}">
        <p14:creationId xmlns:p14="http://schemas.microsoft.com/office/powerpoint/2010/main" val="535720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ED884-5C99-C031-F01E-61548BEECD3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0B81248-3BBF-12D0-C406-E785E69AFDB9}"/>
              </a:ext>
            </a:extLst>
          </p:cNvPr>
          <p:cNvSpPr txBox="1"/>
          <p:nvPr/>
        </p:nvSpPr>
        <p:spPr>
          <a:xfrm>
            <a:off x="1622741" y="492586"/>
            <a:ext cx="10366247" cy="483017"/>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panose="020B0604020202020204" pitchFamily="34" charset="0"/>
                <a:ea typeface="Verdana" panose="020B0604030504040204" pitchFamily="34" charset="0"/>
                <a:cs typeface="Arial" panose="020B0604020202020204" pitchFamily="34" charset="0"/>
              </a:rPr>
              <a:t>SYNTHETIC TURF RULEMAKING</a:t>
            </a:r>
            <a:endParaRPr lang="en-US" sz="2500" b="1">
              <a:solidFill>
                <a:srgbClr val="DBEAC6"/>
              </a:solidFill>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24E31F50-A0F5-1957-052B-ABDC12A4C329}"/>
              </a:ext>
            </a:extLst>
          </p:cNvPr>
          <p:cNvSpPr txBox="1"/>
          <p:nvPr/>
        </p:nvSpPr>
        <p:spPr>
          <a:xfrm>
            <a:off x="1153844" y="2008614"/>
            <a:ext cx="9422921" cy="2308324"/>
          </a:xfrm>
          <a:prstGeom prst="rect">
            <a:avLst/>
          </a:prstGeom>
          <a:noFill/>
        </p:spPr>
        <p:txBody>
          <a:bodyPr wrap="square" lIns="91440" tIns="45720" rIns="91440" bIns="45720" rtlCol="0" anchor="t">
            <a:spAutoFit/>
          </a:bodyPr>
          <a:lstStyle/>
          <a:p>
            <a:r>
              <a:rPr lang="en-US" sz="2400" b="1">
                <a:solidFill>
                  <a:srgbClr val="42463A"/>
                </a:solidFill>
                <a:latin typeface="Arial"/>
                <a:cs typeface="Arial"/>
              </a:rPr>
              <a:t>Section 125.572(2), F.S., provides:</a:t>
            </a:r>
          </a:p>
          <a:p>
            <a:endParaRPr lang="en-US" sz="2400" b="1">
              <a:solidFill>
                <a:srgbClr val="42463A"/>
              </a:solidFill>
              <a:latin typeface="Arial"/>
              <a:cs typeface="Arial"/>
            </a:endParaRPr>
          </a:p>
          <a:p>
            <a:r>
              <a:rPr lang="en-US" sz="2400">
                <a:latin typeface="Arial"/>
                <a:cs typeface="Arial"/>
              </a:rPr>
              <a:t>The Florida Department of Environmental Protection (DEP) shall:</a:t>
            </a:r>
          </a:p>
          <a:p>
            <a:endParaRPr lang="en-US" sz="2400" b="1">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a:latin typeface="Arial"/>
                <a:cs typeface="Arial"/>
              </a:rPr>
              <a:t>“…adopt minimum standards for the installation of synthetic turf on </a:t>
            </a:r>
            <a:r>
              <a:rPr lang="en-US" sz="2400" b="1">
                <a:latin typeface="Arial"/>
                <a:cs typeface="Arial"/>
              </a:rPr>
              <a:t>single-family residential properties 1 acre or less </a:t>
            </a:r>
            <a:r>
              <a:rPr lang="en-US" sz="2400">
                <a:latin typeface="Arial"/>
                <a:cs typeface="Arial"/>
              </a:rPr>
              <a:t>in size.” </a:t>
            </a:r>
          </a:p>
        </p:txBody>
      </p:sp>
    </p:spTree>
    <p:extLst>
      <p:ext uri="{BB962C8B-B14F-4D97-AF65-F5344CB8AC3E}">
        <p14:creationId xmlns:p14="http://schemas.microsoft.com/office/powerpoint/2010/main" val="1828409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DFD56-384D-352A-A064-8C6421DF103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0ED6A27-D917-B175-4EC7-373C61E62E10}"/>
              </a:ext>
            </a:extLst>
          </p:cNvPr>
          <p:cNvSpPr txBox="1"/>
          <p:nvPr/>
        </p:nvSpPr>
        <p:spPr>
          <a:xfrm>
            <a:off x="1659317" y="300562"/>
            <a:ext cx="10366247" cy="1021626"/>
          </a:xfrm>
          <a:prstGeom prst="rect">
            <a:avLst/>
          </a:prstGeom>
          <a:noFill/>
        </p:spPr>
        <p:txBody>
          <a:bodyPr wrap="square" lIns="91440" tIns="45720" rIns="91440" bIns="45720" rtlCol="0" anchor="t">
            <a:spAutoFit/>
          </a:bodyPr>
          <a:lstStyle/>
          <a:p>
            <a:r>
              <a:rPr lang="en-US" sz="3500" b="1">
                <a:solidFill>
                  <a:schemeClr val="bg1"/>
                </a:solidFill>
                <a:latin typeface="Arial"/>
                <a:ea typeface="Verdana"/>
                <a:cs typeface="Arial"/>
              </a:rPr>
              <a:t>SYNTHETIC TURF RULEMAKING</a:t>
            </a:r>
            <a:endParaRPr lang="en-US" sz="3500">
              <a:solidFill>
                <a:schemeClr val="bg1"/>
              </a:solidFill>
              <a:latin typeface="Arial"/>
              <a:ea typeface="Verdana"/>
              <a:cs typeface="Arial"/>
            </a:endParaRPr>
          </a:p>
          <a:p>
            <a:pPr>
              <a:lnSpc>
                <a:spcPts val="3000"/>
              </a:lnSpc>
            </a:pPr>
            <a:endParaRPr lang="en-US" sz="35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4A7331FE-9EDD-2797-1254-8C6E83917036}"/>
              </a:ext>
            </a:extLst>
          </p:cNvPr>
          <p:cNvSpPr txBox="1"/>
          <p:nvPr/>
        </p:nvSpPr>
        <p:spPr>
          <a:xfrm>
            <a:off x="776951" y="1351508"/>
            <a:ext cx="10929668" cy="4154984"/>
          </a:xfrm>
          <a:prstGeom prst="rect">
            <a:avLst/>
          </a:prstGeom>
          <a:noFill/>
        </p:spPr>
        <p:txBody>
          <a:bodyPr wrap="square" lIns="91440" tIns="45720" rIns="91440" bIns="45720" rtlCol="0" anchor="t">
            <a:spAutoFit/>
          </a:bodyPr>
          <a:lstStyle/>
          <a:p>
            <a:r>
              <a:rPr lang="en-US" sz="2400" b="1">
                <a:solidFill>
                  <a:srgbClr val="42463A"/>
                </a:solidFill>
                <a:latin typeface="Arial"/>
                <a:cs typeface="Arial"/>
              </a:rPr>
              <a:t>Section 125.572(2), F.S., provides:</a:t>
            </a:r>
          </a:p>
          <a:p>
            <a:endParaRPr lang="en-US" sz="2400" b="1">
              <a:solidFill>
                <a:srgbClr val="42463A"/>
              </a:solidFill>
              <a:latin typeface="Arial"/>
              <a:cs typeface="Arial"/>
            </a:endParaRPr>
          </a:p>
          <a:p>
            <a:r>
              <a:rPr lang="en-US" sz="2400">
                <a:latin typeface="Arial"/>
                <a:cs typeface="Arial"/>
              </a:rPr>
              <a:t>The standards must take into account: </a:t>
            </a:r>
          </a:p>
          <a:p>
            <a:pPr marL="342900" indent="-342900">
              <a:buFont typeface="Arial" panose="020B0604020202020204" pitchFamily="34" charset="0"/>
              <a:buChar char="•"/>
            </a:pPr>
            <a:r>
              <a:rPr lang="en-US" sz="2400">
                <a:latin typeface="Arial"/>
                <a:cs typeface="Arial"/>
              </a:rPr>
              <a:t>Material type. </a:t>
            </a:r>
          </a:p>
          <a:p>
            <a:pPr marL="342900" indent="-342900">
              <a:buFont typeface="Arial" panose="020B0604020202020204" pitchFamily="34" charset="0"/>
              <a:buChar char="•"/>
            </a:pPr>
            <a:r>
              <a:rPr lang="en-US" sz="2400">
                <a:latin typeface="Arial"/>
                <a:cs typeface="Arial"/>
              </a:rPr>
              <a:t>Color.</a:t>
            </a:r>
          </a:p>
          <a:p>
            <a:pPr marL="342900" indent="-342900">
              <a:buFont typeface="Arial" panose="020B0604020202020204" pitchFamily="34" charset="0"/>
              <a:buChar char="•"/>
            </a:pPr>
            <a:r>
              <a:rPr lang="en-US" sz="2400">
                <a:latin typeface="Arial"/>
                <a:cs typeface="Arial"/>
              </a:rPr>
              <a:t>Permeability. </a:t>
            </a:r>
          </a:p>
          <a:p>
            <a:pPr marL="342900" indent="-342900">
              <a:buFont typeface="Arial" panose="020B0604020202020204" pitchFamily="34" charset="0"/>
              <a:buChar char="•"/>
            </a:pPr>
            <a:r>
              <a:rPr lang="en-US" sz="2400">
                <a:latin typeface="Arial"/>
                <a:cs typeface="Arial"/>
              </a:rPr>
              <a:t>Stormwater management. </a:t>
            </a:r>
          </a:p>
          <a:p>
            <a:pPr marL="342900" indent="-342900">
              <a:buFont typeface="Arial" panose="020B0604020202020204" pitchFamily="34" charset="0"/>
              <a:buChar char="•"/>
            </a:pPr>
            <a:r>
              <a:rPr lang="en-US" sz="2400">
                <a:latin typeface="Arial"/>
                <a:cs typeface="Arial"/>
              </a:rPr>
              <a:t>Potable water conservation. </a:t>
            </a:r>
          </a:p>
          <a:p>
            <a:pPr marL="342900" indent="-342900">
              <a:buFont typeface="Arial" panose="020B0604020202020204" pitchFamily="34" charset="0"/>
              <a:buChar char="•"/>
            </a:pPr>
            <a:r>
              <a:rPr lang="en-US" sz="2400">
                <a:latin typeface="Arial"/>
                <a:cs typeface="Arial"/>
              </a:rPr>
              <a:t>Water quality. </a:t>
            </a:r>
          </a:p>
          <a:p>
            <a:pPr marL="342900" indent="-342900">
              <a:buFont typeface="Arial" panose="020B0604020202020204" pitchFamily="34" charset="0"/>
              <a:buChar char="•"/>
            </a:pPr>
            <a:r>
              <a:rPr lang="en-US" sz="2400">
                <a:latin typeface="Arial"/>
                <a:cs typeface="Arial"/>
              </a:rPr>
              <a:t>Proximity to trees and other vegetation. </a:t>
            </a:r>
          </a:p>
          <a:p>
            <a:pPr marL="342900" indent="-342900">
              <a:buFont typeface="Arial" panose="020B0604020202020204" pitchFamily="34" charset="0"/>
              <a:buChar char="•"/>
            </a:pPr>
            <a:r>
              <a:rPr lang="en-US" sz="2400">
                <a:latin typeface="Arial"/>
                <a:cs typeface="Arial"/>
              </a:rPr>
              <a:t>Any other factors impacting environmental conditions of adjacent properties.</a:t>
            </a:r>
          </a:p>
        </p:txBody>
      </p:sp>
    </p:spTree>
    <p:extLst>
      <p:ext uri="{BB962C8B-B14F-4D97-AF65-F5344CB8AC3E}">
        <p14:creationId xmlns:p14="http://schemas.microsoft.com/office/powerpoint/2010/main" val="158133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7F87E-547F-C8C5-C1AD-51471D58EAB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A391E66-54A7-5CB1-A83C-9D63EAB1F745}"/>
              </a:ext>
            </a:extLst>
          </p:cNvPr>
          <p:cNvSpPr txBox="1"/>
          <p:nvPr/>
        </p:nvSpPr>
        <p:spPr>
          <a:xfrm>
            <a:off x="1659317" y="300562"/>
            <a:ext cx="10366247" cy="1021626"/>
          </a:xfrm>
          <a:prstGeom prst="rect">
            <a:avLst/>
          </a:prstGeom>
          <a:noFill/>
        </p:spPr>
        <p:txBody>
          <a:bodyPr wrap="square" lIns="91440" tIns="45720" rIns="91440" bIns="45720" rtlCol="0" anchor="t">
            <a:spAutoFit/>
          </a:bodyPr>
          <a:lstStyle/>
          <a:p>
            <a:r>
              <a:rPr lang="en-US" sz="3500" b="1">
                <a:solidFill>
                  <a:schemeClr val="bg1"/>
                </a:solidFill>
                <a:latin typeface="Arial"/>
                <a:ea typeface="Verdana"/>
                <a:cs typeface="Arial"/>
              </a:rPr>
              <a:t>SYNTHETIC TURF RULEMAKING</a:t>
            </a:r>
            <a:endParaRPr lang="en-US" sz="3500">
              <a:solidFill>
                <a:schemeClr val="bg1"/>
              </a:solidFill>
              <a:latin typeface="Arial"/>
              <a:ea typeface="Verdana"/>
              <a:cs typeface="Arial"/>
            </a:endParaRPr>
          </a:p>
          <a:p>
            <a:pPr>
              <a:lnSpc>
                <a:spcPts val="3000"/>
              </a:lnSpc>
            </a:pPr>
            <a:endParaRPr lang="en-US" sz="35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1D16F8-5D6B-66E3-8BCC-689F22148E63}"/>
              </a:ext>
            </a:extLst>
          </p:cNvPr>
          <p:cNvSpPr txBox="1"/>
          <p:nvPr/>
        </p:nvSpPr>
        <p:spPr>
          <a:xfrm>
            <a:off x="929641" y="1536174"/>
            <a:ext cx="9877820" cy="3416320"/>
          </a:xfrm>
          <a:prstGeom prst="rect">
            <a:avLst/>
          </a:prstGeom>
          <a:noFill/>
        </p:spPr>
        <p:txBody>
          <a:bodyPr wrap="square" lIns="91440" tIns="45720" rIns="91440" bIns="45720" rtlCol="0" anchor="t">
            <a:spAutoFit/>
          </a:bodyPr>
          <a:lstStyle/>
          <a:p>
            <a:r>
              <a:rPr lang="en-US" sz="2400" b="1">
                <a:solidFill>
                  <a:srgbClr val="42463A"/>
                </a:solidFill>
                <a:latin typeface="Arial"/>
                <a:cs typeface="Arial"/>
              </a:rPr>
              <a:t>Section 125.572(3), F.S., provides:</a:t>
            </a:r>
          </a:p>
          <a:p>
            <a:r>
              <a:rPr lang="en-US" sz="2400" b="1">
                <a:solidFill>
                  <a:srgbClr val="42463A"/>
                </a:solidFill>
                <a:latin typeface="Arial"/>
                <a:cs typeface="Arial"/>
              </a:rPr>
              <a:t> </a:t>
            </a:r>
          </a:p>
          <a:p>
            <a:r>
              <a:rPr lang="en-US" sz="2400">
                <a:latin typeface="Arial"/>
                <a:cs typeface="Arial"/>
              </a:rPr>
              <a:t>Upon adoption of the rule, local governments may not: </a:t>
            </a:r>
          </a:p>
          <a:p>
            <a:endParaRPr 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a:latin typeface="Arial"/>
                <a:cs typeface="Arial"/>
              </a:rPr>
              <a:t>Adopt or enforce any ordinance, resolution, order, rule or policy that prohibits or is enforced to prohibit, a property owner from installing synthetic turf that complies with DEP standards. </a:t>
            </a:r>
          </a:p>
          <a:p>
            <a:pPr marL="342900" indent="-342900">
              <a:buFont typeface="Arial" panose="020B0604020202020204" pitchFamily="34" charset="0"/>
              <a:buChar char="•"/>
            </a:pPr>
            <a:r>
              <a:rPr lang="en-US" sz="2400">
                <a:latin typeface="Arial"/>
                <a:cs typeface="Arial"/>
              </a:rPr>
              <a:t>Adopt or enforce any ordinance, resolution, order, rule or policy that regulates synthetic turf which is inconsistent with the DEP standards.</a:t>
            </a:r>
          </a:p>
        </p:txBody>
      </p:sp>
    </p:spTree>
    <p:extLst>
      <p:ext uri="{BB962C8B-B14F-4D97-AF65-F5344CB8AC3E}">
        <p14:creationId xmlns:p14="http://schemas.microsoft.com/office/powerpoint/2010/main" val="3750264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BA964-4D41-0498-3B44-4FFF564E7AB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5522DB2-5E92-FF64-C82B-5E80721A96DE}"/>
              </a:ext>
            </a:extLst>
          </p:cNvPr>
          <p:cNvSpPr txBox="1"/>
          <p:nvPr/>
        </p:nvSpPr>
        <p:spPr>
          <a:xfrm>
            <a:off x="1659317" y="300562"/>
            <a:ext cx="10366247" cy="1021626"/>
          </a:xfrm>
          <a:prstGeom prst="rect">
            <a:avLst/>
          </a:prstGeom>
          <a:noFill/>
        </p:spPr>
        <p:txBody>
          <a:bodyPr wrap="square" lIns="91440" tIns="45720" rIns="91440" bIns="45720" rtlCol="0" anchor="t">
            <a:spAutoFit/>
          </a:bodyPr>
          <a:lstStyle/>
          <a:p>
            <a:r>
              <a:rPr lang="en-US" sz="3500" b="1">
                <a:solidFill>
                  <a:schemeClr val="bg1"/>
                </a:solidFill>
                <a:latin typeface="Arial"/>
                <a:ea typeface="Verdana"/>
                <a:cs typeface="Arial"/>
              </a:rPr>
              <a:t>SYNTHETIC TURF RULEMAKING</a:t>
            </a:r>
            <a:endParaRPr lang="en-US" sz="3500">
              <a:solidFill>
                <a:schemeClr val="bg1"/>
              </a:solidFill>
              <a:latin typeface="Arial"/>
              <a:ea typeface="Verdana"/>
              <a:cs typeface="Arial"/>
            </a:endParaRPr>
          </a:p>
          <a:p>
            <a:pPr>
              <a:lnSpc>
                <a:spcPts val="3000"/>
              </a:lnSpc>
            </a:pPr>
            <a:endParaRPr lang="en-US" sz="35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EA038E64-77D6-6191-B6EF-CCDF9E91BCB8}"/>
              </a:ext>
            </a:extLst>
          </p:cNvPr>
          <p:cNvSpPr txBox="1"/>
          <p:nvPr/>
        </p:nvSpPr>
        <p:spPr>
          <a:xfrm>
            <a:off x="899160" y="1504424"/>
            <a:ext cx="10661832" cy="4862870"/>
          </a:xfrm>
          <a:prstGeom prst="rect">
            <a:avLst/>
          </a:prstGeom>
          <a:noFill/>
        </p:spPr>
        <p:txBody>
          <a:bodyPr wrap="square" lIns="91440" tIns="45720" rIns="91440" bIns="45720" rtlCol="0" anchor="t">
            <a:spAutoFit/>
          </a:bodyPr>
          <a:lstStyle/>
          <a:p>
            <a:r>
              <a:rPr lang="en-US" sz="2200" dirty="0">
                <a:solidFill>
                  <a:srgbClr val="42463A"/>
                </a:solidFill>
                <a:latin typeface="Arial"/>
                <a:cs typeface="Times New Roman"/>
              </a:rPr>
              <a:t>(1) The minimum standards provided in this rule only apply to the installation of synthetic turf, as defined by section 125.572(1), F.S., on single-family residential properties of 1 acre or less in size.  Any ordinance, resolution, order, rule or policy adopted by a local government pertaining to the installation of synthetic turf must be consistent with this rule. Nothing in this rule prohibits a local government from the following:</a:t>
            </a:r>
            <a:br>
              <a:rPr lang="en-US" sz="2200" dirty="0">
                <a:latin typeface="Arial"/>
                <a:cs typeface="Times New Roman"/>
              </a:rPr>
            </a:br>
            <a:endParaRPr lang="en-US" sz="2200">
              <a:solidFill>
                <a:srgbClr val="42463A"/>
              </a:solidFill>
              <a:latin typeface="Arial"/>
              <a:cs typeface="Times New Roman"/>
            </a:endParaRPr>
          </a:p>
          <a:p>
            <a:r>
              <a:rPr lang="en-US" sz="2200" dirty="0">
                <a:solidFill>
                  <a:srgbClr val="42463A"/>
                </a:solidFill>
                <a:latin typeface="Arial"/>
                <a:cs typeface="Times New Roman"/>
              </a:rPr>
              <a:t>(a) Requiring documentation of compliance, including but not limited to, a permit or inspections associated with the installation of synthetic turf in accordance with this rule.</a:t>
            </a:r>
            <a:br>
              <a:rPr lang="en-US" sz="2200" dirty="0">
                <a:latin typeface="Arial"/>
                <a:cs typeface="Times New Roman"/>
              </a:rPr>
            </a:br>
            <a:endParaRPr lang="en-US" sz="2200">
              <a:solidFill>
                <a:srgbClr val="42463A"/>
              </a:solidFill>
              <a:latin typeface="Arial"/>
              <a:cs typeface="Times New Roman"/>
            </a:endParaRPr>
          </a:p>
          <a:p>
            <a:r>
              <a:rPr lang="en-US" sz="2200" dirty="0">
                <a:solidFill>
                  <a:srgbClr val="42463A"/>
                </a:solidFill>
                <a:latin typeface="Arial"/>
                <a:cs typeface="Times New Roman"/>
              </a:rPr>
              <a:t>(b) Restricting synthetic turf on rights-of-way owned or giving legal right or control to an entity other than the homeowner.</a:t>
            </a:r>
          </a:p>
          <a:p>
            <a:endParaRPr lang="en-US" sz="2400" b="1">
              <a:solidFill>
                <a:srgbClr val="42463A"/>
              </a:solidFill>
              <a:latin typeface="Arial"/>
              <a:cs typeface="Arial"/>
            </a:endParaRPr>
          </a:p>
        </p:txBody>
      </p:sp>
    </p:spTree>
    <p:extLst>
      <p:ext uri="{BB962C8B-B14F-4D97-AF65-F5344CB8AC3E}">
        <p14:creationId xmlns:p14="http://schemas.microsoft.com/office/powerpoint/2010/main" val="4081661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E4FE1-A11E-0646-7226-6DD1A93D9A3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ADB612B-F7F1-D709-2E1F-5AC4452402BF}"/>
              </a:ext>
            </a:extLst>
          </p:cNvPr>
          <p:cNvSpPr txBox="1"/>
          <p:nvPr/>
        </p:nvSpPr>
        <p:spPr>
          <a:xfrm>
            <a:off x="1659317" y="300562"/>
            <a:ext cx="10366247" cy="861774"/>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a:ea typeface="Verdana"/>
                <a:cs typeface="Arial"/>
              </a:rPr>
              <a:t>SYNTHETIC TURF RULEMAKING</a:t>
            </a:r>
          </a:p>
          <a:p>
            <a:pPr>
              <a:lnSpc>
                <a:spcPts val="3000"/>
              </a:lnSpc>
            </a:pPr>
            <a:r>
              <a:rPr lang="en-US" sz="2500" b="1">
                <a:solidFill>
                  <a:srgbClr val="DBEAC6"/>
                </a:solidFill>
                <a:latin typeface="Arial"/>
                <a:ea typeface="Verdana"/>
                <a:cs typeface="Arial"/>
              </a:rPr>
              <a:t>MATERIAL TYPE</a:t>
            </a:r>
            <a:endParaRPr lang="en-US" sz="2500">
              <a:solidFill>
                <a:srgbClr val="000000"/>
              </a:solidFill>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34595C-3818-6943-600E-0324E84E96D4}"/>
              </a:ext>
            </a:extLst>
          </p:cNvPr>
          <p:cNvSpPr txBox="1"/>
          <p:nvPr/>
        </p:nvSpPr>
        <p:spPr>
          <a:xfrm>
            <a:off x="731520" y="1539813"/>
            <a:ext cx="10686930" cy="4862870"/>
          </a:xfrm>
          <a:prstGeom prst="rect">
            <a:avLst/>
          </a:prstGeom>
          <a:noFill/>
        </p:spPr>
        <p:txBody>
          <a:bodyPr wrap="square" lIns="91440" tIns="45720" rIns="91440" bIns="45720" rtlCol="0" anchor="t">
            <a:spAutoFit/>
          </a:bodyPr>
          <a:lstStyle/>
          <a:p>
            <a:r>
              <a:rPr lang="en-US" sz="2400" b="1">
                <a:solidFill>
                  <a:srgbClr val="42463A"/>
                </a:solidFill>
                <a:latin typeface="Arial"/>
                <a:cs typeface="Arial"/>
              </a:rPr>
              <a:t>Material Type:</a:t>
            </a:r>
            <a:endParaRPr lang="en-US" sz="1000">
              <a:solidFill>
                <a:srgbClr val="000000"/>
              </a:solidFill>
              <a:latin typeface="Times New Roman"/>
              <a:cs typeface="Times New Roman"/>
            </a:endParaRPr>
          </a:p>
          <a:p>
            <a:pPr marL="742950" lvl="1" indent="-285750">
              <a:buFont typeface="Arial"/>
              <a:buChar char="•"/>
            </a:pPr>
            <a:r>
              <a:rPr lang="en-US" sz="2200">
                <a:latin typeface="Arial"/>
                <a:cs typeface="Times New Roman"/>
              </a:rPr>
              <a:t>Synthetic turf, including backing material and infill, must not contain heavy metals or intentionally added per- and polyfluoroalkyl substances.</a:t>
            </a:r>
          </a:p>
          <a:p>
            <a:pPr marL="742950" lvl="1" indent="-285750">
              <a:buFont typeface="Arial"/>
              <a:buChar char="•"/>
            </a:pPr>
            <a:endParaRPr lang="en-US" sz="2200">
              <a:latin typeface="Arial"/>
              <a:cs typeface="Times New Roman"/>
            </a:endParaRPr>
          </a:p>
          <a:p>
            <a:pPr marL="742950" lvl="1" indent="-285750">
              <a:buFont typeface="Arial"/>
              <a:buChar char="•"/>
            </a:pPr>
            <a:r>
              <a:rPr lang="en-US" sz="2200">
                <a:latin typeface="Arial"/>
                <a:cs typeface="Times New Roman"/>
              </a:rPr>
              <a:t>Synthetic turf, including backing materials and infill, must be disposable under normal conditions at any Chapter 62-701, F.A.C., Florida permitted landfill.</a:t>
            </a:r>
          </a:p>
          <a:p>
            <a:pPr marL="742950" lvl="1" indent="-285750">
              <a:buFont typeface="Arial"/>
              <a:buChar char="•"/>
            </a:pPr>
            <a:endParaRPr lang="en-US" sz="2200">
              <a:latin typeface="Arial"/>
              <a:cs typeface="Times New Roman"/>
            </a:endParaRPr>
          </a:p>
          <a:p>
            <a:pPr marL="742950" lvl="1" indent="-285750">
              <a:buFont typeface="Arial"/>
              <a:buChar char="•"/>
            </a:pPr>
            <a:r>
              <a:rPr lang="en-US" sz="2200">
                <a:latin typeface="Arial"/>
                <a:cs typeface="Times New Roman"/>
              </a:rPr>
              <a:t>Infill material, if used, must be clean silica sand, rock, shell, or other natural material. Rubber or any other synthetic infill material is not permitted. Installation shall be designed to prevent washing away of any infill material off the residential property. </a:t>
            </a:r>
          </a:p>
          <a:p>
            <a:pPr marL="742950" lvl="1" indent="-285750">
              <a:buFont typeface="Arial"/>
              <a:buChar char="•"/>
            </a:pPr>
            <a:endParaRPr lang="en-US" sz="2200">
              <a:latin typeface="Arial"/>
              <a:cs typeface="Times New Roman"/>
            </a:endParaRPr>
          </a:p>
          <a:p>
            <a:pPr marL="742950" lvl="1" indent="-285750">
              <a:buFont typeface="Arial"/>
              <a:buChar char="•"/>
            </a:pPr>
            <a:r>
              <a:rPr lang="en-US" sz="2200">
                <a:latin typeface="Arial"/>
                <a:cs typeface="Times New Roman"/>
              </a:rPr>
              <a:t>Subgrade shall be composed of natural materials, such as crushed rock, that meets the permeability requirements of this rule.</a:t>
            </a:r>
            <a:endParaRPr lang="en-US" sz="2200">
              <a:latin typeface="Times New Roman"/>
              <a:cs typeface="Times New Roman"/>
            </a:endParaRPr>
          </a:p>
        </p:txBody>
      </p:sp>
    </p:spTree>
    <p:extLst>
      <p:ext uri="{BB962C8B-B14F-4D97-AF65-F5344CB8AC3E}">
        <p14:creationId xmlns:p14="http://schemas.microsoft.com/office/powerpoint/2010/main" val="3311466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B2512-5988-A6D2-BCB9-1875F1FB0F4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0195D2B-657E-97B8-295C-14DEB9478471}"/>
              </a:ext>
            </a:extLst>
          </p:cNvPr>
          <p:cNvSpPr txBox="1"/>
          <p:nvPr/>
        </p:nvSpPr>
        <p:spPr>
          <a:xfrm>
            <a:off x="1659317" y="300562"/>
            <a:ext cx="10366247" cy="1252459"/>
          </a:xfrm>
          <a:prstGeom prst="rect">
            <a:avLst/>
          </a:prstGeom>
          <a:noFill/>
        </p:spPr>
        <p:txBody>
          <a:bodyPr wrap="square" lIns="91440" tIns="45720" rIns="91440" bIns="45720" rtlCol="0" anchor="t">
            <a:spAutoFit/>
          </a:bodyPr>
          <a:lstStyle/>
          <a:p>
            <a:pPr>
              <a:lnSpc>
                <a:spcPts val="3000"/>
              </a:lnSpc>
            </a:pPr>
            <a:r>
              <a:rPr lang="en-US" sz="3500" b="1">
                <a:solidFill>
                  <a:schemeClr val="bg1"/>
                </a:solidFill>
                <a:latin typeface="Arial"/>
                <a:ea typeface="Verdana"/>
                <a:cs typeface="Arial"/>
              </a:rPr>
              <a:t>SYNTHETIC TURF RULEMAKING</a:t>
            </a:r>
            <a:endParaRPr lang="en-US" sz="3500">
              <a:solidFill>
                <a:schemeClr val="bg1"/>
              </a:solidFill>
              <a:latin typeface="Arial"/>
              <a:ea typeface="Verdana"/>
              <a:cs typeface="Arial"/>
            </a:endParaRPr>
          </a:p>
          <a:p>
            <a:pPr>
              <a:lnSpc>
                <a:spcPts val="3000"/>
              </a:lnSpc>
            </a:pPr>
            <a:r>
              <a:rPr lang="en-US" sz="2500" b="1">
                <a:solidFill>
                  <a:srgbClr val="DBEAC6"/>
                </a:solidFill>
                <a:latin typeface="Arial"/>
                <a:ea typeface="Verdana"/>
                <a:cs typeface="Arial"/>
              </a:rPr>
              <a:t>COLOR AND PERMEABILITY</a:t>
            </a:r>
          </a:p>
          <a:p>
            <a:pPr>
              <a:lnSpc>
                <a:spcPts val="3000"/>
              </a:lnSpc>
            </a:pPr>
            <a:endParaRPr lang="en-US" sz="3500" b="1">
              <a:solidFill>
                <a:schemeClr val="bg1"/>
              </a:solidFill>
              <a:latin typeface="Arial"/>
              <a:ea typeface="Verdana"/>
              <a:cs typeface="Arial"/>
            </a:endParaRPr>
          </a:p>
        </p:txBody>
      </p:sp>
      <p:sp>
        <p:nvSpPr>
          <p:cNvPr id="4" name="TextBox 3">
            <a:extLst>
              <a:ext uri="{FF2B5EF4-FFF2-40B4-BE49-F238E27FC236}">
                <a16:creationId xmlns:a16="http://schemas.microsoft.com/office/drawing/2014/main" id="{6D16354E-31A3-D58E-F12C-13F62E45A9C1}"/>
              </a:ext>
            </a:extLst>
          </p:cNvPr>
          <p:cNvSpPr txBox="1"/>
          <p:nvPr/>
        </p:nvSpPr>
        <p:spPr>
          <a:xfrm>
            <a:off x="807720" y="1556256"/>
            <a:ext cx="11171646" cy="3416320"/>
          </a:xfrm>
          <a:prstGeom prst="rect">
            <a:avLst/>
          </a:prstGeom>
          <a:noFill/>
        </p:spPr>
        <p:txBody>
          <a:bodyPr wrap="square" lIns="91440" tIns="45720" rIns="91440" bIns="45720" rtlCol="0" anchor="t">
            <a:spAutoFit/>
          </a:bodyPr>
          <a:lstStyle/>
          <a:p>
            <a:r>
              <a:rPr lang="en-US" sz="2400" b="1">
                <a:solidFill>
                  <a:srgbClr val="42463A"/>
                </a:solidFill>
                <a:latin typeface="Arial"/>
                <a:cs typeface="Arial"/>
              </a:rPr>
              <a:t>Color:</a:t>
            </a:r>
          </a:p>
          <a:p>
            <a:pPr marL="800100" lvl="1" indent="-342900">
              <a:buFont typeface="Arial" panose="020B0604020202020204" pitchFamily="34" charset="0"/>
              <a:buChar char="•"/>
            </a:pPr>
            <a:r>
              <a:rPr lang="en-US" sz="2400">
                <a:latin typeface="Arial"/>
                <a:cs typeface="Times New Roman"/>
              </a:rPr>
              <a:t>No local government may prohibit the use of green synthetic turf.</a:t>
            </a:r>
          </a:p>
          <a:p>
            <a:pPr lvl="1"/>
            <a:endParaRPr lang="en-US" sz="2400">
              <a:solidFill>
                <a:srgbClr val="42463A"/>
              </a:solidFill>
              <a:latin typeface="Arial"/>
              <a:ea typeface="Calibri" panose="020F0502020204030204"/>
              <a:cs typeface="Arial"/>
            </a:endParaRPr>
          </a:p>
          <a:p>
            <a:r>
              <a:rPr lang="en-US" sz="2400" b="1">
                <a:solidFill>
                  <a:srgbClr val="42463A"/>
                </a:solidFill>
                <a:latin typeface="Arial"/>
                <a:ea typeface="Calibri" panose="020F0502020204030204"/>
                <a:cs typeface="Arial"/>
              </a:rPr>
              <a:t>Permeability:</a:t>
            </a:r>
            <a:endParaRPr lang="en-US" b="1">
              <a:solidFill>
                <a:srgbClr val="000000"/>
              </a:solidFill>
              <a:latin typeface="Calibri"/>
              <a:ea typeface="Calibri" panose="020F0502020204030204"/>
              <a:cs typeface="Calibri"/>
            </a:endParaRPr>
          </a:p>
          <a:p>
            <a:pPr marL="457200" algn="just">
              <a:buFont typeface="Arial" panose="020B0604020202020204" pitchFamily="34" charset="0"/>
              <a:buChar char="•"/>
            </a:pPr>
            <a:r>
              <a:rPr lang="en-US" sz="2400">
                <a:latin typeface="Arial"/>
                <a:cs typeface="Times New Roman"/>
              </a:rPr>
              <a:t> Synthetic turf must be permeable and affixed to permeable backing with a pervious subgrade.</a:t>
            </a:r>
          </a:p>
          <a:p>
            <a:pPr lvl="1" algn="just">
              <a:buFont typeface="Arial" panose="020B0604020202020204" pitchFamily="34" charset="0"/>
              <a:buChar char="•"/>
            </a:pPr>
            <a:r>
              <a:rPr lang="en-US" sz="2400">
                <a:latin typeface="Arial"/>
                <a:cs typeface="Times New Roman"/>
              </a:rPr>
              <a:t> Synthetic turf must be installed over a subgrade prepared for positive drainage and evenly graded porous material.</a:t>
            </a:r>
          </a:p>
          <a:p>
            <a:pPr marL="800100" lvl="1" indent="-342900">
              <a:buFont typeface="Arial" panose="020B0604020202020204" pitchFamily="34" charset="0"/>
              <a:buChar char="•"/>
            </a:pPr>
            <a:endParaRPr lang="en-US" sz="2400">
              <a:latin typeface="Arial"/>
              <a:cs typeface="Arial"/>
            </a:endParaRPr>
          </a:p>
        </p:txBody>
      </p:sp>
    </p:spTree>
    <p:extLst>
      <p:ext uri="{BB962C8B-B14F-4D97-AF65-F5344CB8AC3E}">
        <p14:creationId xmlns:p14="http://schemas.microsoft.com/office/powerpoint/2010/main" val="4007713594"/>
      </p:ext>
    </p:extLst>
  </p:cSld>
  <p:clrMapOvr>
    <a:masterClrMapping/>
  </p:clrMapOvr>
</p:sld>
</file>

<file path=ppt/theme/theme1.xml><?xml version="1.0" encoding="utf-8"?>
<a:theme xmlns:a="http://schemas.openxmlformats.org/drawingml/2006/main" name="Office Theme">
  <a:themeElements>
    <a:clrScheme name="DEP BLUE">
      <a:dk1>
        <a:srgbClr val="000000"/>
      </a:dk1>
      <a:lt1>
        <a:srgbClr val="FFFFFF"/>
      </a:lt1>
      <a:dk2>
        <a:srgbClr val="44546A"/>
      </a:dk2>
      <a:lt2>
        <a:srgbClr val="E7E6E6"/>
      </a:lt2>
      <a:accent1>
        <a:srgbClr val="52B5E8"/>
      </a:accent1>
      <a:accent2>
        <a:srgbClr val="C7E9FA"/>
      </a:accent2>
      <a:accent3>
        <a:srgbClr val="117AC0"/>
      </a:accent3>
      <a:accent4>
        <a:srgbClr val="0153A0"/>
      </a:accent4>
      <a:accent5>
        <a:srgbClr val="243F78"/>
      </a:accent5>
      <a:accent6>
        <a:srgbClr val="2E527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G-DEP MasterSlides Template_v11022021-" id="{2B5C3F11-2D1C-0346-A05B-D8DF9C08BE0F}" vid="{58A7D8D1-8D2E-114E-82D1-FACBD2697E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d0a4d3-729f-4f2c-bd4e-fd8f63a97f67">
      <Terms xmlns="http://schemas.microsoft.com/office/infopath/2007/PartnerControls"/>
    </lcf76f155ced4ddcb4097134ff3c332f>
    <TaxCatchAll xmlns="ed83551b-1c74-4eb0-a689-e3b00317a30f" xsi:nil="true"/>
    <_dlc_DocId xmlns="ed83551b-1c74-4eb0-a689-e3b00317a30f">NPVFY6KNS3ZM-360506970-2655</_dlc_DocId>
    <_dlc_DocIdUrl xmlns="ed83551b-1c74-4eb0-a689-e3b00317a30f">
      <Url>https://floridadep.sharepoint.com/dwra/_layouts/15/DocIdRedir.aspx?ID=NPVFY6KNS3ZM-360506970-2655</Url>
      <Description>NPVFY6KNS3ZM-360506970-2655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4827BEF78BEE5745AA19F2BD231A009C" ma:contentTypeVersion="13" ma:contentTypeDescription="Create a new document." ma:contentTypeScope="" ma:versionID="88a1191efe6ae564b09ff3c48506c775">
  <xsd:schema xmlns:xsd="http://www.w3.org/2001/XMLSchema" xmlns:xs="http://www.w3.org/2001/XMLSchema" xmlns:p="http://schemas.microsoft.com/office/2006/metadata/properties" xmlns:ns2="ed83551b-1c74-4eb0-a689-e3b00317a30f" xmlns:ns3="09d0a4d3-729f-4f2c-bd4e-fd8f63a97f67" targetNamespace="http://schemas.microsoft.com/office/2006/metadata/properties" ma:root="true" ma:fieldsID="6df7ffb99c546b7a02c3957cadadb240" ns2:_="" ns3:_="">
    <xsd:import namespace="ed83551b-1c74-4eb0-a689-e3b00317a30f"/>
    <xsd:import namespace="09d0a4d3-729f-4f2c-bd4e-fd8f63a97f6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3551b-1c74-4eb0-a689-e3b00317a3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9122cbf-6b58-41a2-aaee-5875a53bed75}" ma:internalName="TaxCatchAll" ma:showField="CatchAllData" ma:web="ed83551b-1c74-4eb0-a689-e3b00317a3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9d0a4d3-729f-4f2c-bd4e-fd8f63a97f6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dd22a39-e768-4485-83bb-9ac52943c32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2AAB15-6DFC-4195-9B48-AD9730855A7E}">
  <ds:schemaRefs>
    <ds:schemaRef ds:uri="http://schemas.microsoft.com/sharepoint/v3/contenttype/forms"/>
  </ds:schemaRefs>
</ds:datastoreItem>
</file>

<file path=customXml/itemProps2.xml><?xml version="1.0" encoding="utf-8"?>
<ds:datastoreItem xmlns:ds="http://schemas.openxmlformats.org/officeDocument/2006/customXml" ds:itemID="{6668F64B-CB68-4676-A3D8-9FF8EB437611}">
  <ds:schemaRefs>
    <ds:schemaRef ds:uri="http://schemas.microsoft.com/sharepoint/events"/>
  </ds:schemaRefs>
</ds:datastoreItem>
</file>

<file path=customXml/itemProps3.xml><?xml version="1.0" encoding="utf-8"?>
<ds:datastoreItem xmlns:ds="http://schemas.openxmlformats.org/officeDocument/2006/customXml" ds:itemID="{0D9D666A-1F65-48D3-97E8-4AC452CEDAAF}">
  <ds:schemaRefs>
    <ds:schemaRef ds:uri="09d0a4d3-729f-4f2c-bd4e-fd8f63a97f67"/>
    <ds:schemaRef ds:uri="ed83551b-1c74-4eb0-a689-e3b00317a3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103338AF-316C-44FF-99B4-93FB1A8FB9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83551b-1c74-4eb0-a689-e3b00317a30f"/>
    <ds:schemaRef ds:uri="09d0a4d3-729f-4f2c-bd4e-fd8f63a97f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79d4c83-aea2-4635-b4f1-9f5012551b6a}" enabled="0" method="" siteId="{679d4c83-aea2-4635-b4f1-9f5012551b6a}"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Galoso, Franko</dc:creator>
  <cp:revision>14</cp:revision>
  <dcterms:created xsi:type="dcterms:W3CDTF">2021-11-02T20:05:09Z</dcterms:created>
  <dcterms:modified xsi:type="dcterms:W3CDTF">2025-11-20T14:50:39Z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0x0101004827BEF78BEE5745AA19F2BD231A009C</vt:lpwstr>
  </property>
  <property fmtid="{D5CDD505-2E9C-101B-9397-08002B2CF9AE}" pid="3" name="_dlc_DocIdItemGuid">
    <vt:lpwstr>4a327375-6568-4501-8e58-e15e123bd45d</vt:lpwstr>
  </property>
  <property fmtid="{D5CDD505-2E9C-101B-9397-08002B2CF9AE}" pid="4" name="MediaServiceImageTags">
    <vt:lpwstr/>
  </property>
</Properties>
</file>