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1834" r:id="rId2"/>
    <p:sldId id="261" r:id="rId3"/>
    <p:sldId id="1835" r:id="rId4"/>
    <p:sldId id="1836" r:id="rId5"/>
    <p:sldId id="1837" r:id="rId6"/>
    <p:sldId id="1838" r:id="rId7"/>
    <p:sldId id="1839" r:id="rId8"/>
    <p:sldId id="1840" r:id="rId9"/>
    <p:sldId id="1841" r:id="rId10"/>
    <p:sldId id="1842" r:id="rId11"/>
    <p:sldId id="1853" r:id="rId12"/>
    <p:sldId id="1843" r:id="rId13"/>
    <p:sldId id="1844" r:id="rId14"/>
    <p:sldId id="1845" r:id="rId15"/>
    <p:sldId id="273" r:id="rId16"/>
    <p:sldId id="1848" r:id="rId17"/>
    <p:sldId id="1847" r:id="rId18"/>
    <p:sldId id="1846" r:id="rId19"/>
    <p:sldId id="1849" r:id="rId20"/>
    <p:sldId id="1850" r:id="rId21"/>
    <p:sldId id="1851" r:id="rId22"/>
    <p:sldId id="1852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5067"/>
    <a:srgbClr val="48B3BB"/>
    <a:srgbClr val="2E75B6"/>
    <a:srgbClr val="43503B"/>
    <a:srgbClr val="3DA9FF"/>
    <a:srgbClr val="53B7E8"/>
    <a:srgbClr val="E0E0DF"/>
    <a:srgbClr val="4718A4"/>
    <a:srgbClr val="371490"/>
    <a:srgbClr val="4E1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37" autoAdjust="0"/>
    <p:restoredTop sz="94660"/>
  </p:normalViewPr>
  <p:slideViewPr>
    <p:cSldViewPr>
      <p:cViewPr varScale="1">
        <p:scale>
          <a:sx n="188" d="100"/>
          <a:sy n="188" d="100"/>
        </p:scale>
        <p:origin x="110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78A526-CE65-44B1-97AA-A4F2280909CA}" type="doc">
      <dgm:prSet loTypeId="urn:microsoft.com/office/officeart/2005/8/layout/cycle5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4292564-066B-4E0F-83CD-4B18BB79AC36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500" b="1" dirty="0">
              <a:latin typeface="Arial" panose="020B0604020202020204" pitchFamily="34" charset="0"/>
              <a:cs typeface="Arial" panose="020B0604020202020204" pitchFamily="34" charset="0"/>
            </a:rPr>
            <a:t>Set Water Quality Standards</a:t>
          </a:r>
        </a:p>
      </dgm:t>
    </dgm:pt>
    <dgm:pt modelId="{6E3E1728-E591-456C-81F6-702223F8B4AE}" type="parTrans" cxnId="{DFF467B8-48CD-4D8C-B6F6-F09294BCC1A7}">
      <dgm:prSet/>
      <dgm:spPr/>
      <dgm:t>
        <a:bodyPr/>
        <a:lstStyle/>
        <a:p>
          <a:endParaRPr lang="en-US" sz="2000" b="1"/>
        </a:p>
      </dgm:t>
    </dgm:pt>
    <dgm:pt modelId="{0B35F60B-4A7C-4F22-A73D-F4C1A97664B8}" type="sibTrans" cxnId="{DFF467B8-48CD-4D8C-B6F6-F09294BCC1A7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en-US" sz="2000" b="1"/>
        </a:p>
      </dgm:t>
    </dgm:pt>
    <dgm:pt modelId="{0AC780E1-C58A-441A-AAAF-7FD6DDFEC6C4}">
      <dgm:prSet phldrT="[Text]" custT="1"/>
      <dgm:spPr/>
      <dgm:t>
        <a:bodyPr/>
        <a:lstStyle/>
        <a:p>
          <a:r>
            <a:rPr lang="en-US" sz="1500" b="1" dirty="0">
              <a:latin typeface="Arial" panose="020B0604020202020204" pitchFamily="34" charset="0"/>
              <a:cs typeface="Arial" panose="020B0604020202020204" pitchFamily="34" charset="0"/>
            </a:rPr>
            <a:t>Monitor and Assess Waterbodies</a:t>
          </a:r>
        </a:p>
      </dgm:t>
    </dgm:pt>
    <dgm:pt modelId="{56C6527E-933A-42FA-BECD-5C3B03F3C3A1}" type="parTrans" cxnId="{73E99443-E5B4-42C6-9E51-64867295DADF}">
      <dgm:prSet/>
      <dgm:spPr/>
      <dgm:t>
        <a:bodyPr/>
        <a:lstStyle/>
        <a:p>
          <a:endParaRPr lang="en-US" sz="2000" b="1"/>
        </a:p>
      </dgm:t>
    </dgm:pt>
    <dgm:pt modelId="{E15D6C11-C3DB-4972-A753-FA074D02AD18}" type="sibTrans" cxnId="{73E99443-E5B4-42C6-9E51-64867295DADF}">
      <dgm:prSet/>
      <dgm:spPr/>
      <dgm:t>
        <a:bodyPr/>
        <a:lstStyle/>
        <a:p>
          <a:endParaRPr lang="en-US" sz="2000" b="1"/>
        </a:p>
      </dgm:t>
    </dgm:pt>
    <dgm:pt modelId="{9EDFD318-E402-4F82-BF57-A377929D6FA6}">
      <dgm:prSet phldrT="[Text]" custT="1"/>
      <dgm:spPr/>
      <dgm:t>
        <a:bodyPr/>
        <a:lstStyle/>
        <a:p>
          <a:r>
            <a:rPr lang="en-US" sz="1500" b="1" dirty="0">
              <a:latin typeface="Arial" panose="020B0604020202020204" pitchFamily="34" charset="0"/>
              <a:cs typeface="Arial" panose="020B0604020202020204" pitchFamily="34" charset="0"/>
            </a:rPr>
            <a:t>Impaired Waterbodies (303d) List</a:t>
          </a:r>
        </a:p>
      </dgm:t>
    </dgm:pt>
    <dgm:pt modelId="{BFE65781-3434-41AF-9E18-C51145C667BE}" type="parTrans" cxnId="{86B5B122-847B-4EAF-881D-C844FECC0C2E}">
      <dgm:prSet/>
      <dgm:spPr/>
      <dgm:t>
        <a:bodyPr/>
        <a:lstStyle/>
        <a:p>
          <a:endParaRPr lang="en-US" sz="2000" b="1"/>
        </a:p>
      </dgm:t>
    </dgm:pt>
    <dgm:pt modelId="{7E8AB830-829F-4F96-B5A8-EFEBB003A099}" type="sibTrans" cxnId="{86B5B122-847B-4EAF-881D-C844FECC0C2E}">
      <dgm:prSet/>
      <dgm:spPr/>
      <dgm:t>
        <a:bodyPr/>
        <a:lstStyle/>
        <a:p>
          <a:endParaRPr lang="en-US" sz="2000" b="1"/>
        </a:p>
      </dgm:t>
    </dgm:pt>
    <dgm:pt modelId="{4B776E19-4B30-46F8-971E-B6760E524A38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500" b="1" dirty="0">
              <a:latin typeface="Arial" panose="020B0604020202020204" pitchFamily="34" charset="0"/>
              <a:cs typeface="Arial" panose="020B0604020202020204" pitchFamily="34" charset="0"/>
            </a:rPr>
            <a:t>Total Maximum Daily Load Development</a:t>
          </a:r>
        </a:p>
      </dgm:t>
    </dgm:pt>
    <dgm:pt modelId="{7924E95D-8684-4C6F-ADDA-588273C1FB2E}" type="parTrans" cxnId="{CC6637E0-6485-46A7-A09A-BAEDD38CEA8B}">
      <dgm:prSet/>
      <dgm:spPr/>
      <dgm:t>
        <a:bodyPr/>
        <a:lstStyle/>
        <a:p>
          <a:endParaRPr lang="en-US" sz="2000" b="1"/>
        </a:p>
      </dgm:t>
    </dgm:pt>
    <dgm:pt modelId="{4E641F2E-DCE4-4839-8479-EBF7C20AF929}" type="sibTrans" cxnId="{CC6637E0-6485-46A7-A09A-BAEDD38CEA8B}">
      <dgm:prSet/>
      <dgm:spPr/>
      <dgm:t>
        <a:bodyPr/>
        <a:lstStyle/>
        <a:p>
          <a:endParaRPr lang="en-US" sz="2000" b="1"/>
        </a:p>
      </dgm:t>
    </dgm:pt>
    <dgm:pt modelId="{4091E605-1DB4-464F-BC17-1BF82C7630BA}">
      <dgm:prSet phldrT="[Text]" custT="1"/>
      <dgm:spPr/>
      <dgm:t>
        <a:bodyPr/>
        <a:lstStyle/>
        <a:p>
          <a:r>
            <a:rPr lang="en-US" sz="1500" b="1" dirty="0">
              <a:latin typeface="Arial" panose="020B0604020202020204" pitchFamily="34" charset="0"/>
              <a:cs typeface="Arial" panose="020B0604020202020204" pitchFamily="34" charset="0"/>
            </a:rPr>
            <a:t>Restoration - Basin Management Action Plan/WLA</a:t>
          </a:r>
        </a:p>
      </dgm:t>
    </dgm:pt>
    <dgm:pt modelId="{6CFB9B43-9E57-47B3-A2ED-C0EBC0AECDB1}" type="parTrans" cxnId="{A51A6C90-5364-42E5-8D3D-2750D4DEAF09}">
      <dgm:prSet/>
      <dgm:spPr/>
      <dgm:t>
        <a:bodyPr/>
        <a:lstStyle/>
        <a:p>
          <a:endParaRPr lang="en-US" sz="2000" b="1"/>
        </a:p>
      </dgm:t>
    </dgm:pt>
    <dgm:pt modelId="{73CD74E2-6D60-4C97-B978-DA49E77C8DF6}" type="sibTrans" cxnId="{A51A6C90-5364-42E5-8D3D-2750D4DEAF09}">
      <dgm:prSet/>
      <dgm:spPr/>
      <dgm:t>
        <a:bodyPr/>
        <a:lstStyle/>
        <a:p>
          <a:endParaRPr lang="en-US" sz="2000" b="1"/>
        </a:p>
      </dgm:t>
    </dgm:pt>
    <dgm:pt modelId="{CF2A2E76-20F3-433E-9103-635DFFB28AAE}" type="pres">
      <dgm:prSet presAssocID="{8678A526-CE65-44B1-97AA-A4F2280909CA}" presName="cycle" presStyleCnt="0">
        <dgm:presLayoutVars>
          <dgm:dir/>
          <dgm:resizeHandles val="exact"/>
        </dgm:presLayoutVars>
      </dgm:prSet>
      <dgm:spPr/>
    </dgm:pt>
    <dgm:pt modelId="{18B60B9B-BD39-420D-958E-073054F9DA4B}" type="pres">
      <dgm:prSet presAssocID="{F4292564-066B-4E0F-83CD-4B18BB79AC36}" presName="node" presStyleLbl="node1" presStyleIdx="0" presStyleCnt="5">
        <dgm:presLayoutVars>
          <dgm:bulletEnabled val="1"/>
        </dgm:presLayoutVars>
      </dgm:prSet>
      <dgm:spPr/>
    </dgm:pt>
    <dgm:pt modelId="{6CBB78CC-193E-4657-80DA-AB5A0F4AE9CC}" type="pres">
      <dgm:prSet presAssocID="{F4292564-066B-4E0F-83CD-4B18BB79AC36}" presName="spNode" presStyleCnt="0"/>
      <dgm:spPr/>
    </dgm:pt>
    <dgm:pt modelId="{4B32DBEB-0CD5-4240-A4DE-F235E636EB51}" type="pres">
      <dgm:prSet presAssocID="{0B35F60B-4A7C-4F22-A73D-F4C1A97664B8}" presName="sibTrans" presStyleLbl="sibTrans1D1" presStyleIdx="0" presStyleCnt="5"/>
      <dgm:spPr/>
    </dgm:pt>
    <dgm:pt modelId="{504352B9-A0F2-4BFB-821A-DBDF8712DAB8}" type="pres">
      <dgm:prSet presAssocID="{0AC780E1-C58A-441A-AAAF-7FD6DDFEC6C4}" presName="node" presStyleLbl="node1" presStyleIdx="1" presStyleCnt="5" custScaleX="117257">
        <dgm:presLayoutVars>
          <dgm:bulletEnabled val="1"/>
        </dgm:presLayoutVars>
      </dgm:prSet>
      <dgm:spPr/>
    </dgm:pt>
    <dgm:pt modelId="{67317571-994D-4A1B-A02A-0CA3B5B04C9E}" type="pres">
      <dgm:prSet presAssocID="{0AC780E1-C58A-441A-AAAF-7FD6DDFEC6C4}" presName="spNode" presStyleCnt="0"/>
      <dgm:spPr/>
    </dgm:pt>
    <dgm:pt modelId="{41B8344F-1002-466F-A6A3-C007A80A7603}" type="pres">
      <dgm:prSet presAssocID="{E15D6C11-C3DB-4972-A753-FA074D02AD18}" presName="sibTrans" presStyleLbl="sibTrans1D1" presStyleIdx="1" presStyleCnt="5"/>
      <dgm:spPr/>
    </dgm:pt>
    <dgm:pt modelId="{D55B9E44-8E1B-4F85-8800-5A897BCF8D3E}" type="pres">
      <dgm:prSet presAssocID="{9EDFD318-E402-4F82-BF57-A377929D6FA6}" presName="node" presStyleLbl="node1" presStyleIdx="2" presStyleCnt="5">
        <dgm:presLayoutVars>
          <dgm:bulletEnabled val="1"/>
        </dgm:presLayoutVars>
      </dgm:prSet>
      <dgm:spPr/>
    </dgm:pt>
    <dgm:pt modelId="{31CF1575-D4EE-42BA-93F1-4ECDD1B6D623}" type="pres">
      <dgm:prSet presAssocID="{9EDFD318-E402-4F82-BF57-A377929D6FA6}" presName="spNode" presStyleCnt="0"/>
      <dgm:spPr/>
    </dgm:pt>
    <dgm:pt modelId="{93838643-3863-4A6D-B06A-302E79D59D17}" type="pres">
      <dgm:prSet presAssocID="{7E8AB830-829F-4F96-B5A8-EFEBB003A099}" presName="sibTrans" presStyleLbl="sibTrans1D1" presStyleIdx="2" presStyleCnt="5"/>
      <dgm:spPr/>
    </dgm:pt>
    <dgm:pt modelId="{6C07CE4E-F4D1-4EA9-9382-A485087F309D}" type="pres">
      <dgm:prSet presAssocID="{4B776E19-4B30-46F8-971E-B6760E524A38}" presName="node" presStyleLbl="node1" presStyleIdx="3" presStyleCnt="5">
        <dgm:presLayoutVars>
          <dgm:bulletEnabled val="1"/>
        </dgm:presLayoutVars>
      </dgm:prSet>
      <dgm:spPr/>
    </dgm:pt>
    <dgm:pt modelId="{9D0C6869-E0CA-457E-BEFF-E15479C21AEF}" type="pres">
      <dgm:prSet presAssocID="{4B776E19-4B30-46F8-971E-B6760E524A38}" presName="spNode" presStyleCnt="0"/>
      <dgm:spPr/>
    </dgm:pt>
    <dgm:pt modelId="{503C7B30-2E73-443A-8C7A-B346841263BE}" type="pres">
      <dgm:prSet presAssocID="{4E641F2E-DCE4-4839-8479-EBF7C20AF929}" presName="sibTrans" presStyleLbl="sibTrans1D1" presStyleIdx="3" presStyleCnt="5"/>
      <dgm:spPr/>
    </dgm:pt>
    <dgm:pt modelId="{A9FD19BE-FE0D-47B6-B340-8806D94232F9}" type="pres">
      <dgm:prSet presAssocID="{4091E605-1DB4-464F-BC17-1BF82C7630BA}" presName="node" presStyleLbl="node1" presStyleIdx="4" presStyleCnt="5" custScaleX="118375">
        <dgm:presLayoutVars>
          <dgm:bulletEnabled val="1"/>
        </dgm:presLayoutVars>
      </dgm:prSet>
      <dgm:spPr/>
    </dgm:pt>
    <dgm:pt modelId="{808A65B8-34A0-45E4-BCD1-C110EB76EF93}" type="pres">
      <dgm:prSet presAssocID="{4091E605-1DB4-464F-BC17-1BF82C7630BA}" presName="spNode" presStyleCnt="0"/>
      <dgm:spPr/>
    </dgm:pt>
    <dgm:pt modelId="{C18B0031-2EA0-4799-8A92-84C89FA32A65}" type="pres">
      <dgm:prSet presAssocID="{73CD74E2-6D60-4C97-B978-DA49E77C8DF6}" presName="sibTrans" presStyleLbl="sibTrans1D1" presStyleIdx="4" presStyleCnt="5"/>
      <dgm:spPr/>
    </dgm:pt>
  </dgm:ptLst>
  <dgm:cxnLst>
    <dgm:cxn modelId="{F44EEF10-B832-4D99-AE32-54CAE4A400DB}" type="presOf" srcId="{7E8AB830-829F-4F96-B5A8-EFEBB003A099}" destId="{93838643-3863-4A6D-B06A-302E79D59D17}" srcOrd="0" destOrd="0" presId="urn:microsoft.com/office/officeart/2005/8/layout/cycle5"/>
    <dgm:cxn modelId="{86B5B122-847B-4EAF-881D-C844FECC0C2E}" srcId="{8678A526-CE65-44B1-97AA-A4F2280909CA}" destId="{9EDFD318-E402-4F82-BF57-A377929D6FA6}" srcOrd="2" destOrd="0" parTransId="{BFE65781-3434-41AF-9E18-C51145C667BE}" sibTransId="{7E8AB830-829F-4F96-B5A8-EFEBB003A099}"/>
    <dgm:cxn modelId="{73E99443-E5B4-42C6-9E51-64867295DADF}" srcId="{8678A526-CE65-44B1-97AA-A4F2280909CA}" destId="{0AC780E1-C58A-441A-AAAF-7FD6DDFEC6C4}" srcOrd="1" destOrd="0" parTransId="{56C6527E-933A-42FA-BECD-5C3B03F3C3A1}" sibTransId="{E15D6C11-C3DB-4972-A753-FA074D02AD18}"/>
    <dgm:cxn modelId="{A096B95A-B538-450A-A672-437DD59229C2}" type="presOf" srcId="{4B776E19-4B30-46F8-971E-B6760E524A38}" destId="{6C07CE4E-F4D1-4EA9-9382-A485087F309D}" srcOrd="0" destOrd="0" presId="urn:microsoft.com/office/officeart/2005/8/layout/cycle5"/>
    <dgm:cxn modelId="{54E6E96D-CB98-4078-9288-5327BCCBCEB5}" type="presOf" srcId="{0AC780E1-C58A-441A-AAAF-7FD6DDFEC6C4}" destId="{504352B9-A0F2-4BFB-821A-DBDF8712DAB8}" srcOrd="0" destOrd="0" presId="urn:microsoft.com/office/officeart/2005/8/layout/cycle5"/>
    <dgm:cxn modelId="{1054316F-D0C7-42C4-A60D-82916DB9C09F}" type="presOf" srcId="{4E641F2E-DCE4-4839-8479-EBF7C20AF929}" destId="{503C7B30-2E73-443A-8C7A-B346841263BE}" srcOrd="0" destOrd="0" presId="urn:microsoft.com/office/officeart/2005/8/layout/cycle5"/>
    <dgm:cxn modelId="{A22D5D7D-2DF5-441E-8837-748AF51688F6}" type="presOf" srcId="{9EDFD318-E402-4F82-BF57-A377929D6FA6}" destId="{D55B9E44-8E1B-4F85-8800-5A897BCF8D3E}" srcOrd="0" destOrd="0" presId="urn:microsoft.com/office/officeart/2005/8/layout/cycle5"/>
    <dgm:cxn modelId="{A51A6C90-5364-42E5-8D3D-2750D4DEAF09}" srcId="{8678A526-CE65-44B1-97AA-A4F2280909CA}" destId="{4091E605-1DB4-464F-BC17-1BF82C7630BA}" srcOrd="4" destOrd="0" parTransId="{6CFB9B43-9E57-47B3-A2ED-C0EBC0AECDB1}" sibTransId="{73CD74E2-6D60-4C97-B978-DA49E77C8DF6}"/>
    <dgm:cxn modelId="{68A93AB7-8D40-4457-9457-7D721F505224}" type="presOf" srcId="{F4292564-066B-4E0F-83CD-4B18BB79AC36}" destId="{18B60B9B-BD39-420D-958E-073054F9DA4B}" srcOrd="0" destOrd="0" presId="urn:microsoft.com/office/officeart/2005/8/layout/cycle5"/>
    <dgm:cxn modelId="{DFF467B8-48CD-4D8C-B6F6-F09294BCC1A7}" srcId="{8678A526-CE65-44B1-97AA-A4F2280909CA}" destId="{F4292564-066B-4E0F-83CD-4B18BB79AC36}" srcOrd="0" destOrd="0" parTransId="{6E3E1728-E591-456C-81F6-702223F8B4AE}" sibTransId="{0B35F60B-4A7C-4F22-A73D-F4C1A97664B8}"/>
    <dgm:cxn modelId="{C798CABF-1A64-4061-95E1-C4D36499623F}" type="presOf" srcId="{E15D6C11-C3DB-4972-A753-FA074D02AD18}" destId="{41B8344F-1002-466F-A6A3-C007A80A7603}" srcOrd="0" destOrd="0" presId="urn:microsoft.com/office/officeart/2005/8/layout/cycle5"/>
    <dgm:cxn modelId="{EC317BC4-66BE-49FC-9587-5237AB15545D}" type="presOf" srcId="{8678A526-CE65-44B1-97AA-A4F2280909CA}" destId="{CF2A2E76-20F3-433E-9103-635DFFB28AAE}" srcOrd="0" destOrd="0" presId="urn:microsoft.com/office/officeart/2005/8/layout/cycle5"/>
    <dgm:cxn modelId="{5CDC6AC9-77B5-4090-97FE-8C0ABD3EA065}" type="presOf" srcId="{73CD74E2-6D60-4C97-B978-DA49E77C8DF6}" destId="{C18B0031-2EA0-4799-8A92-84C89FA32A65}" srcOrd="0" destOrd="0" presId="urn:microsoft.com/office/officeart/2005/8/layout/cycle5"/>
    <dgm:cxn modelId="{E21494DD-8BB9-48D4-A935-5208ACC6F672}" type="presOf" srcId="{4091E605-1DB4-464F-BC17-1BF82C7630BA}" destId="{A9FD19BE-FE0D-47B6-B340-8806D94232F9}" srcOrd="0" destOrd="0" presId="urn:microsoft.com/office/officeart/2005/8/layout/cycle5"/>
    <dgm:cxn modelId="{CC6637E0-6485-46A7-A09A-BAEDD38CEA8B}" srcId="{8678A526-CE65-44B1-97AA-A4F2280909CA}" destId="{4B776E19-4B30-46F8-971E-B6760E524A38}" srcOrd="3" destOrd="0" parTransId="{7924E95D-8684-4C6F-ADDA-588273C1FB2E}" sibTransId="{4E641F2E-DCE4-4839-8479-EBF7C20AF929}"/>
    <dgm:cxn modelId="{5477E3F4-96C4-4B25-97F1-6D28C60DF961}" type="presOf" srcId="{0B35F60B-4A7C-4F22-A73D-F4C1A97664B8}" destId="{4B32DBEB-0CD5-4240-A4DE-F235E636EB51}" srcOrd="0" destOrd="0" presId="urn:microsoft.com/office/officeart/2005/8/layout/cycle5"/>
    <dgm:cxn modelId="{9C7CB00C-747A-4E9D-BA8C-E1F4FF8DB90F}" type="presParOf" srcId="{CF2A2E76-20F3-433E-9103-635DFFB28AAE}" destId="{18B60B9B-BD39-420D-958E-073054F9DA4B}" srcOrd="0" destOrd="0" presId="urn:microsoft.com/office/officeart/2005/8/layout/cycle5"/>
    <dgm:cxn modelId="{B8FDCED0-7F6C-4B41-9205-667A71D9583C}" type="presParOf" srcId="{CF2A2E76-20F3-433E-9103-635DFFB28AAE}" destId="{6CBB78CC-193E-4657-80DA-AB5A0F4AE9CC}" srcOrd="1" destOrd="0" presId="urn:microsoft.com/office/officeart/2005/8/layout/cycle5"/>
    <dgm:cxn modelId="{161214AD-5796-4CF2-8EF6-3853F2ACB2D7}" type="presParOf" srcId="{CF2A2E76-20F3-433E-9103-635DFFB28AAE}" destId="{4B32DBEB-0CD5-4240-A4DE-F235E636EB51}" srcOrd="2" destOrd="0" presId="urn:microsoft.com/office/officeart/2005/8/layout/cycle5"/>
    <dgm:cxn modelId="{1FF15274-898B-41D9-8F41-C0ACB057050E}" type="presParOf" srcId="{CF2A2E76-20F3-433E-9103-635DFFB28AAE}" destId="{504352B9-A0F2-4BFB-821A-DBDF8712DAB8}" srcOrd="3" destOrd="0" presId="urn:microsoft.com/office/officeart/2005/8/layout/cycle5"/>
    <dgm:cxn modelId="{89B9C3D2-1F7E-4C83-813F-8EB34BFC4556}" type="presParOf" srcId="{CF2A2E76-20F3-433E-9103-635DFFB28AAE}" destId="{67317571-994D-4A1B-A02A-0CA3B5B04C9E}" srcOrd="4" destOrd="0" presId="urn:microsoft.com/office/officeart/2005/8/layout/cycle5"/>
    <dgm:cxn modelId="{93055AF3-38CA-4EF0-9B54-978DB6D63BE2}" type="presParOf" srcId="{CF2A2E76-20F3-433E-9103-635DFFB28AAE}" destId="{41B8344F-1002-466F-A6A3-C007A80A7603}" srcOrd="5" destOrd="0" presId="urn:microsoft.com/office/officeart/2005/8/layout/cycle5"/>
    <dgm:cxn modelId="{0F1A5E0E-AA88-46F6-8764-86BCF17FB25C}" type="presParOf" srcId="{CF2A2E76-20F3-433E-9103-635DFFB28AAE}" destId="{D55B9E44-8E1B-4F85-8800-5A897BCF8D3E}" srcOrd="6" destOrd="0" presId="urn:microsoft.com/office/officeart/2005/8/layout/cycle5"/>
    <dgm:cxn modelId="{9A45DE1D-17A0-474A-B7CB-5E9DAFB320DA}" type="presParOf" srcId="{CF2A2E76-20F3-433E-9103-635DFFB28AAE}" destId="{31CF1575-D4EE-42BA-93F1-4ECDD1B6D623}" srcOrd="7" destOrd="0" presId="urn:microsoft.com/office/officeart/2005/8/layout/cycle5"/>
    <dgm:cxn modelId="{E59A3B8D-98CC-4111-8733-2F9AFE13AB95}" type="presParOf" srcId="{CF2A2E76-20F3-433E-9103-635DFFB28AAE}" destId="{93838643-3863-4A6D-B06A-302E79D59D17}" srcOrd="8" destOrd="0" presId="urn:microsoft.com/office/officeart/2005/8/layout/cycle5"/>
    <dgm:cxn modelId="{214AFE6A-34FB-4A1C-84F8-5B9B41773BA2}" type="presParOf" srcId="{CF2A2E76-20F3-433E-9103-635DFFB28AAE}" destId="{6C07CE4E-F4D1-4EA9-9382-A485087F309D}" srcOrd="9" destOrd="0" presId="urn:microsoft.com/office/officeart/2005/8/layout/cycle5"/>
    <dgm:cxn modelId="{0F8736CD-9930-4101-9EC0-64636CED77A6}" type="presParOf" srcId="{CF2A2E76-20F3-433E-9103-635DFFB28AAE}" destId="{9D0C6869-E0CA-457E-BEFF-E15479C21AEF}" srcOrd="10" destOrd="0" presId="urn:microsoft.com/office/officeart/2005/8/layout/cycle5"/>
    <dgm:cxn modelId="{19EB9ABC-6E02-4637-A437-F4EF10285A4D}" type="presParOf" srcId="{CF2A2E76-20F3-433E-9103-635DFFB28AAE}" destId="{503C7B30-2E73-443A-8C7A-B346841263BE}" srcOrd="11" destOrd="0" presId="urn:microsoft.com/office/officeart/2005/8/layout/cycle5"/>
    <dgm:cxn modelId="{532D3A29-8944-42EE-9DDF-28F8E018D8FE}" type="presParOf" srcId="{CF2A2E76-20F3-433E-9103-635DFFB28AAE}" destId="{A9FD19BE-FE0D-47B6-B340-8806D94232F9}" srcOrd="12" destOrd="0" presId="urn:microsoft.com/office/officeart/2005/8/layout/cycle5"/>
    <dgm:cxn modelId="{1E840E4C-D161-4E3F-889A-893C863283FE}" type="presParOf" srcId="{CF2A2E76-20F3-433E-9103-635DFFB28AAE}" destId="{808A65B8-34A0-45E4-BCD1-C110EB76EF93}" srcOrd="13" destOrd="0" presId="urn:microsoft.com/office/officeart/2005/8/layout/cycle5"/>
    <dgm:cxn modelId="{F8E7EF25-7484-475F-9F82-B5D856971E3E}" type="presParOf" srcId="{CF2A2E76-20F3-433E-9103-635DFFB28AAE}" destId="{C18B0031-2EA0-4799-8A92-84C89FA32A65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78A526-CE65-44B1-97AA-A4F2280909CA}" type="doc">
      <dgm:prSet loTypeId="urn:microsoft.com/office/officeart/2005/8/layout/cycle5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4292564-066B-4E0F-83CD-4B18BB79AC36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500" b="1" dirty="0">
              <a:latin typeface="Arial" panose="020B0604020202020204" pitchFamily="34" charset="0"/>
              <a:cs typeface="Arial" panose="020B0604020202020204" pitchFamily="34" charset="0"/>
            </a:rPr>
            <a:t>Set Water Quality Standards</a:t>
          </a:r>
        </a:p>
      </dgm:t>
    </dgm:pt>
    <dgm:pt modelId="{6E3E1728-E591-456C-81F6-702223F8B4AE}" type="parTrans" cxnId="{DFF467B8-48CD-4D8C-B6F6-F09294BCC1A7}">
      <dgm:prSet/>
      <dgm:spPr/>
      <dgm:t>
        <a:bodyPr/>
        <a:lstStyle/>
        <a:p>
          <a:endParaRPr lang="en-US" sz="2000" b="1"/>
        </a:p>
      </dgm:t>
    </dgm:pt>
    <dgm:pt modelId="{0B35F60B-4A7C-4F22-A73D-F4C1A97664B8}" type="sibTrans" cxnId="{DFF467B8-48CD-4D8C-B6F6-F09294BCC1A7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en-US" sz="2000" b="1"/>
        </a:p>
      </dgm:t>
    </dgm:pt>
    <dgm:pt modelId="{0AC780E1-C58A-441A-AAAF-7FD6DDFEC6C4}">
      <dgm:prSet phldrT="[Text]" custT="1"/>
      <dgm:spPr/>
      <dgm:t>
        <a:bodyPr/>
        <a:lstStyle/>
        <a:p>
          <a:r>
            <a:rPr lang="en-US" sz="1500" b="1" dirty="0">
              <a:latin typeface="Arial" panose="020B0604020202020204" pitchFamily="34" charset="0"/>
              <a:cs typeface="Arial" panose="020B0604020202020204" pitchFamily="34" charset="0"/>
            </a:rPr>
            <a:t>Monitor and Assess Waterbodies</a:t>
          </a:r>
        </a:p>
      </dgm:t>
    </dgm:pt>
    <dgm:pt modelId="{56C6527E-933A-42FA-BECD-5C3B03F3C3A1}" type="parTrans" cxnId="{73E99443-E5B4-42C6-9E51-64867295DADF}">
      <dgm:prSet/>
      <dgm:spPr/>
      <dgm:t>
        <a:bodyPr/>
        <a:lstStyle/>
        <a:p>
          <a:endParaRPr lang="en-US" sz="2000" b="1"/>
        </a:p>
      </dgm:t>
    </dgm:pt>
    <dgm:pt modelId="{E15D6C11-C3DB-4972-A753-FA074D02AD18}" type="sibTrans" cxnId="{73E99443-E5B4-42C6-9E51-64867295DADF}">
      <dgm:prSet/>
      <dgm:spPr/>
      <dgm:t>
        <a:bodyPr/>
        <a:lstStyle/>
        <a:p>
          <a:endParaRPr lang="en-US" sz="2000" b="1"/>
        </a:p>
      </dgm:t>
    </dgm:pt>
    <dgm:pt modelId="{9EDFD318-E402-4F82-BF57-A377929D6FA6}">
      <dgm:prSet phldrT="[Text]" custT="1"/>
      <dgm:spPr/>
      <dgm:t>
        <a:bodyPr/>
        <a:lstStyle/>
        <a:p>
          <a:r>
            <a:rPr lang="en-US" sz="1500" b="1" dirty="0">
              <a:latin typeface="Arial" panose="020B0604020202020204" pitchFamily="34" charset="0"/>
              <a:cs typeface="Arial" panose="020B0604020202020204" pitchFamily="34" charset="0"/>
            </a:rPr>
            <a:t>Impaired Waterbodies (303d) List</a:t>
          </a:r>
        </a:p>
      </dgm:t>
    </dgm:pt>
    <dgm:pt modelId="{BFE65781-3434-41AF-9E18-C51145C667BE}" type="parTrans" cxnId="{86B5B122-847B-4EAF-881D-C844FECC0C2E}">
      <dgm:prSet/>
      <dgm:spPr/>
      <dgm:t>
        <a:bodyPr/>
        <a:lstStyle/>
        <a:p>
          <a:endParaRPr lang="en-US" sz="2000" b="1"/>
        </a:p>
      </dgm:t>
    </dgm:pt>
    <dgm:pt modelId="{7E8AB830-829F-4F96-B5A8-EFEBB003A099}" type="sibTrans" cxnId="{86B5B122-847B-4EAF-881D-C844FECC0C2E}">
      <dgm:prSet/>
      <dgm:spPr/>
      <dgm:t>
        <a:bodyPr/>
        <a:lstStyle/>
        <a:p>
          <a:endParaRPr lang="en-US" sz="2000" b="1"/>
        </a:p>
      </dgm:t>
    </dgm:pt>
    <dgm:pt modelId="{4B776E19-4B30-46F8-971E-B6760E524A38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500" b="1" dirty="0">
              <a:latin typeface="Arial" panose="020B0604020202020204" pitchFamily="34" charset="0"/>
              <a:cs typeface="Arial" panose="020B0604020202020204" pitchFamily="34" charset="0"/>
            </a:rPr>
            <a:t>Total Maximum Daily Load Development</a:t>
          </a:r>
        </a:p>
      </dgm:t>
    </dgm:pt>
    <dgm:pt modelId="{7924E95D-8684-4C6F-ADDA-588273C1FB2E}" type="parTrans" cxnId="{CC6637E0-6485-46A7-A09A-BAEDD38CEA8B}">
      <dgm:prSet/>
      <dgm:spPr/>
      <dgm:t>
        <a:bodyPr/>
        <a:lstStyle/>
        <a:p>
          <a:endParaRPr lang="en-US" sz="2000" b="1"/>
        </a:p>
      </dgm:t>
    </dgm:pt>
    <dgm:pt modelId="{4E641F2E-DCE4-4839-8479-EBF7C20AF929}" type="sibTrans" cxnId="{CC6637E0-6485-46A7-A09A-BAEDD38CEA8B}">
      <dgm:prSet/>
      <dgm:spPr/>
      <dgm:t>
        <a:bodyPr/>
        <a:lstStyle/>
        <a:p>
          <a:endParaRPr lang="en-US" sz="2000" b="1"/>
        </a:p>
      </dgm:t>
    </dgm:pt>
    <dgm:pt modelId="{4091E605-1DB4-464F-BC17-1BF82C7630BA}">
      <dgm:prSet phldrT="[Text]" custT="1"/>
      <dgm:spPr/>
      <dgm:t>
        <a:bodyPr/>
        <a:lstStyle/>
        <a:p>
          <a:r>
            <a:rPr lang="en-US" sz="1500" b="1" dirty="0">
              <a:latin typeface="Arial" panose="020B0604020202020204" pitchFamily="34" charset="0"/>
              <a:cs typeface="Arial" panose="020B0604020202020204" pitchFamily="34" charset="0"/>
            </a:rPr>
            <a:t>Restoration - Basin Management Action Plan/WLA</a:t>
          </a:r>
        </a:p>
      </dgm:t>
    </dgm:pt>
    <dgm:pt modelId="{6CFB9B43-9E57-47B3-A2ED-C0EBC0AECDB1}" type="parTrans" cxnId="{A51A6C90-5364-42E5-8D3D-2750D4DEAF09}">
      <dgm:prSet/>
      <dgm:spPr/>
      <dgm:t>
        <a:bodyPr/>
        <a:lstStyle/>
        <a:p>
          <a:endParaRPr lang="en-US" sz="2000" b="1"/>
        </a:p>
      </dgm:t>
    </dgm:pt>
    <dgm:pt modelId="{73CD74E2-6D60-4C97-B978-DA49E77C8DF6}" type="sibTrans" cxnId="{A51A6C90-5364-42E5-8D3D-2750D4DEAF09}">
      <dgm:prSet/>
      <dgm:spPr/>
      <dgm:t>
        <a:bodyPr/>
        <a:lstStyle/>
        <a:p>
          <a:endParaRPr lang="en-US" sz="2000" b="1"/>
        </a:p>
      </dgm:t>
    </dgm:pt>
    <dgm:pt modelId="{CF2A2E76-20F3-433E-9103-635DFFB28AAE}" type="pres">
      <dgm:prSet presAssocID="{8678A526-CE65-44B1-97AA-A4F2280909CA}" presName="cycle" presStyleCnt="0">
        <dgm:presLayoutVars>
          <dgm:dir/>
          <dgm:resizeHandles val="exact"/>
        </dgm:presLayoutVars>
      </dgm:prSet>
      <dgm:spPr/>
    </dgm:pt>
    <dgm:pt modelId="{18B60B9B-BD39-420D-958E-073054F9DA4B}" type="pres">
      <dgm:prSet presAssocID="{F4292564-066B-4E0F-83CD-4B18BB79AC36}" presName="node" presStyleLbl="node1" presStyleIdx="0" presStyleCnt="5">
        <dgm:presLayoutVars>
          <dgm:bulletEnabled val="1"/>
        </dgm:presLayoutVars>
      </dgm:prSet>
      <dgm:spPr/>
    </dgm:pt>
    <dgm:pt modelId="{6CBB78CC-193E-4657-80DA-AB5A0F4AE9CC}" type="pres">
      <dgm:prSet presAssocID="{F4292564-066B-4E0F-83CD-4B18BB79AC36}" presName="spNode" presStyleCnt="0"/>
      <dgm:spPr/>
    </dgm:pt>
    <dgm:pt modelId="{4B32DBEB-0CD5-4240-A4DE-F235E636EB51}" type="pres">
      <dgm:prSet presAssocID="{0B35F60B-4A7C-4F22-A73D-F4C1A97664B8}" presName="sibTrans" presStyleLbl="sibTrans1D1" presStyleIdx="0" presStyleCnt="5"/>
      <dgm:spPr/>
    </dgm:pt>
    <dgm:pt modelId="{504352B9-A0F2-4BFB-821A-DBDF8712DAB8}" type="pres">
      <dgm:prSet presAssocID="{0AC780E1-C58A-441A-AAAF-7FD6DDFEC6C4}" presName="node" presStyleLbl="node1" presStyleIdx="1" presStyleCnt="5" custScaleX="117257">
        <dgm:presLayoutVars>
          <dgm:bulletEnabled val="1"/>
        </dgm:presLayoutVars>
      </dgm:prSet>
      <dgm:spPr/>
    </dgm:pt>
    <dgm:pt modelId="{67317571-994D-4A1B-A02A-0CA3B5B04C9E}" type="pres">
      <dgm:prSet presAssocID="{0AC780E1-C58A-441A-AAAF-7FD6DDFEC6C4}" presName="spNode" presStyleCnt="0"/>
      <dgm:spPr/>
    </dgm:pt>
    <dgm:pt modelId="{41B8344F-1002-466F-A6A3-C007A80A7603}" type="pres">
      <dgm:prSet presAssocID="{E15D6C11-C3DB-4972-A753-FA074D02AD18}" presName="sibTrans" presStyleLbl="sibTrans1D1" presStyleIdx="1" presStyleCnt="5"/>
      <dgm:spPr/>
    </dgm:pt>
    <dgm:pt modelId="{D55B9E44-8E1B-4F85-8800-5A897BCF8D3E}" type="pres">
      <dgm:prSet presAssocID="{9EDFD318-E402-4F82-BF57-A377929D6FA6}" presName="node" presStyleLbl="node1" presStyleIdx="2" presStyleCnt="5">
        <dgm:presLayoutVars>
          <dgm:bulletEnabled val="1"/>
        </dgm:presLayoutVars>
      </dgm:prSet>
      <dgm:spPr/>
    </dgm:pt>
    <dgm:pt modelId="{31CF1575-D4EE-42BA-93F1-4ECDD1B6D623}" type="pres">
      <dgm:prSet presAssocID="{9EDFD318-E402-4F82-BF57-A377929D6FA6}" presName="spNode" presStyleCnt="0"/>
      <dgm:spPr/>
    </dgm:pt>
    <dgm:pt modelId="{93838643-3863-4A6D-B06A-302E79D59D17}" type="pres">
      <dgm:prSet presAssocID="{7E8AB830-829F-4F96-B5A8-EFEBB003A099}" presName="sibTrans" presStyleLbl="sibTrans1D1" presStyleIdx="2" presStyleCnt="5"/>
      <dgm:spPr/>
    </dgm:pt>
    <dgm:pt modelId="{6C07CE4E-F4D1-4EA9-9382-A485087F309D}" type="pres">
      <dgm:prSet presAssocID="{4B776E19-4B30-46F8-971E-B6760E524A38}" presName="node" presStyleLbl="node1" presStyleIdx="3" presStyleCnt="5">
        <dgm:presLayoutVars>
          <dgm:bulletEnabled val="1"/>
        </dgm:presLayoutVars>
      </dgm:prSet>
      <dgm:spPr/>
    </dgm:pt>
    <dgm:pt modelId="{9D0C6869-E0CA-457E-BEFF-E15479C21AEF}" type="pres">
      <dgm:prSet presAssocID="{4B776E19-4B30-46F8-971E-B6760E524A38}" presName="spNode" presStyleCnt="0"/>
      <dgm:spPr/>
    </dgm:pt>
    <dgm:pt modelId="{503C7B30-2E73-443A-8C7A-B346841263BE}" type="pres">
      <dgm:prSet presAssocID="{4E641F2E-DCE4-4839-8479-EBF7C20AF929}" presName="sibTrans" presStyleLbl="sibTrans1D1" presStyleIdx="3" presStyleCnt="5"/>
      <dgm:spPr/>
    </dgm:pt>
    <dgm:pt modelId="{A9FD19BE-FE0D-47B6-B340-8806D94232F9}" type="pres">
      <dgm:prSet presAssocID="{4091E605-1DB4-464F-BC17-1BF82C7630BA}" presName="node" presStyleLbl="node1" presStyleIdx="4" presStyleCnt="5" custScaleX="118375">
        <dgm:presLayoutVars>
          <dgm:bulletEnabled val="1"/>
        </dgm:presLayoutVars>
      </dgm:prSet>
      <dgm:spPr/>
    </dgm:pt>
    <dgm:pt modelId="{808A65B8-34A0-45E4-BCD1-C110EB76EF93}" type="pres">
      <dgm:prSet presAssocID="{4091E605-1DB4-464F-BC17-1BF82C7630BA}" presName="spNode" presStyleCnt="0"/>
      <dgm:spPr/>
    </dgm:pt>
    <dgm:pt modelId="{C18B0031-2EA0-4799-8A92-84C89FA32A65}" type="pres">
      <dgm:prSet presAssocID="{73CD74E2-6D60-4C97-B978-DA49E77C8DF6}" presName="sibTrans" presStyleLbl="sibTrans1D1" presStyleIdx="4" presStyleCnt="5"/>
      <dgm:spPr/>
    </dgm:pt>
  </dgm:ptLst>
  <dgm:cxnLst>
    <dgm:cxn modelId="{F44EEF10-B832-4D99-AE32-54CAE4A400DB}" type="presOf" srcId="{7E8AB830-829F-4F96-B5A8-EFEBB003A099}" destId="{93838643-3863-4A6D-B06A-302E79D59D17}" srcOrd="0" destOrd="0" presId="urn:microsoft.com/office/officeart/2005/8/layout/cycle5"/>
    <dgm:cxn modelId="{86B5B122-847B-4EAF-881D-C844FECC0C2E}" srcId="{8678A526-CE65-44B1-97AA-A4F2280909CA}" destId="{9EDFD318-E402-4F82-BF57-A377929D6FA6}" srcOrd="2" destOrd="0" parTransId="{BFE65781-3434-41AF-9E18-C51145C667BE}" sibTransId="{7E8AB830-829F-4F96-B5A8-EFEBB003A099}"/>
    <dgm:cxn modelId="{73E99443-E5B4-42C6-9E51-64867295DADF}" srcId="{8678A526-CE65-44B1-97AA-A4F2280909CA}" destId="{0AC780E1-C58A-441A-AAAF-7FD6DDFEC6C4}" srcOrd="1" destOrd="0" parTransId="{56C6527E-933A-42FA-BECD-5C3B03F3C3A1}" sibTransId="{E15D6C11-C3DB-4972-A753-FA074D02AD18}"/>
    <dgm:cxn modelId="{A096B95A-B538-450A-A672-437DD59229C2}" type="presOf" srcId="{4B776E19-4B30-46F8-971E-B6760E524A38}" destId="{6C07CE4E-F4D1-4EA9-9382-A485087F309D}" srcOrd="0" destOrd="0" presId="urn:microsoft.com/office/officeart/2005/8/layout/cycle5"/>
    <dgm:cxn modelId="{54E6E96D-CB98-4078-9288-5327BCCBCEB5}" type="presOf" srcId="{0AC780E1-C58A-441A-AAAF-7FD6DDFEC6C4}" destId="{504352B9-A0F2-4BFB-821A-DBDF8712DAB8}" srcOrd="0" destOrd="0" presId="urn:microsoft.com/office/officeart/2005/8/layout/cycle5"/>
    <dgm:cxn modelId="{1054316F-D0C7-42C4-A60D-82916DB9C09F}" type="presOf" srcId="{4E641F2E-DCE4-4839-8479-EBF7C20AF929}" destId="{503C7B30-2E73-443A-8C7A-B346841263BE}" srcOrd="0" destOrd="0" presId="urn:microsoft.com/office/officeart/2005/8/layout/cycle5"/>
    <dgm:cxn modelId="{A22D5D7D-2DF5-441E-8837-748AF51688F6}" type="presOf" srcId="{9EDFD318-E402-4F82-BF57-A377929D6FA6}" destId="{D55B9E44-8E1B-4F85-8800-5A897BCF8D3E}" srcOrd="0" destOrd="0" presId="urn:microsoft.com/office/officeart/2005/8/layout/cycle5"/>
    <dgm:cxn modelId="{A51A6C90-5364-42E5-8D3D-2750D4DEAF09}" srcId="{8678A526-CE65-44B1-97AA-A4F2280909CA}" destId="{4091E605-1DB4-464F-BC17-1BF82C7630BA}" srcOrd="4" destOrd="0" parTransId="{6CFB9B43-9E57-47B3-A2ED-C0EBC0AECDB1}" sibTransId="{73CD74E2-6D60-4C97-B978-DA49E77C8DF6}"/>
    <dgm:cxn modelId="{68A93AB7-8D40-4457-9457-7D721F505224}" type="presOf" srcId="{F4292564-066B-4E0F-83CD-4B18BB79AC36}" destId="{18B60B9B-BD39-420D-958E-073054F9DA4B}" srcOrd="0" destOrd="0" presId="urn:microsoft.com/office/officeart/2005/8/layout/cycle5"/>
    <dgm:cxn modelId="{DFF467B8-48CD-4D8C-B6F6-F09294BCC1A7}" srcId="{8678A526-CE65-44B1-97AA-A4F2280909CA}" destId="{F4292564-066B-4E0F-83CD-4B18BB79AC36}" srcOrd="0" destOrd="0" parTransId="{6E3E1728-E591-456C-81F6-702223F8B4AE}" sibTransId="{0B35F60B-4A7C-4F22-A73D-F4C1A97664B8}"/>
    <dgm:cxn modelId="{C798CABF-1A64-4061-95E1-C4D36499623F}" type="presOf" srcId="{E15D6C11-C3DB-4972-A753-FA074D02AD18}" destId="{41B8344F-1002-466F-A6A3-C007A80A7603}" srcOrd="0" destOrd="0" presId="urn:microsoft.com/office/officeart/2005/8/layout/cycle5"/>
    <dgm:cxn modelId="{EC317BC4-66BE-49FC-9587-5237AB15545D}" type="presOf" srcId="{8678A526-CE65-44B1-97AA-A4F2280909CA}" destId="{CF2A2E76-20F3-433E-9103-635DFFB28AAE}" srcOrd="0" destOrd="0" presId="urn:microsoft.com/office/officeart/2005/8/layout/cycle5"/>
    <dgm:cxn modelId="{5CDC6AC9-77B5-4090-97FE-8C0ABD3EA065}" type="presOf" srcId="{73CD74E2-6D60-4C97-B978-DA49E77C8DF6}" destId="{C18B0031-2EA0-4799-8A92-84C89FA32A65}" srcOrd="0" destOrd="0" presId="urn:microsoft.com/office/officeart/2005/8/layout/cycle5"/>
    <dgm:cxn modelId="{E21494DD-8BB9-48D4-A935-5208ACC6F672}" type="presOf" srcId="{4091E605-1DB4-464F-BC17-1BF82C7630BA}" destId="{A9FD19BE-FE0D-47B6-B340-8806D94232F9}" srcOrd="0" destOrd="0" presId="urn:microsoft.com/office/officeart/2005/8/layout/cycle5"/>
    <dgm:cxn modelId="{CC6637E0-6485-46A7-A09A-BAEDD38CEA8B}" srcId="{8678A526-CE65-44B1-97AA-A4F2280909CA}" destId="{4B776E19-4B30-46F8-971E-B6760E524A38}" srcOrd="3" destOrd="0" parTransId="{7924E95D-8684-4C6F-ADDA-588273C1FB2E}" sibTransId="{4E641F2E-DCE4-4839-8479-EBF7C20AF929}"/>
    <dgm:cxn modelId="{5477E3F4-96C4-4B25-97F1-6D28C60DF961}" type="presOf" srcId="{0B35F60B-4A7C-4F22-A73D-F4C1A97664B8}" destId="{4B32DBEB-0CD5-4240-A4DE-F235E636EB51}" srcOrd="0" destOrd="0" presId="urn:microsoft.com/office/officeart/2005/8/layout/cycle5"/>
    <dgm:cxn modelId="{9C7CB00C-747A-4E9D-BA8C-E1F4FF8DB90F}" type="presParOf" srcId="{CF2A2E76-20F3-433E-9103-635DFFB28AAE}" destId="{18B60B9B-BD39-420D-958E-073054F9DA4B}" srcOrd="0" destOrd="0" presId="urn:microsoft.com/office/officeart/2005/8/layout/cycle5"/>
    <dgm:cxn modelId="{B8FDCED0-7F6C-4B41-9205-667A71D9583C}" type="presParOf" srcId="{CF2A2E76-20F3-433E-9103-635DFFB28AAE}" destId="{6CBB78CC-193E-4657-80DA-AB5A0F4AE9CC}" srcOrd="1" destOrd="0" presId="urn:microsoft.com/office/officeart/2005/8/layout/cycle5"/>
    <dgm:cxn modelId="{161214AD-5796-4CF2-8EF6-3853F2ACB2D7}" type="presParOf" srcId="{CF2A2E76-20F3-433E-9103-635DFFB28AAE}" destId="{4B32DBEB-0CD5-4240-A4DE-F235E636EB51}" srcOrd="2" destOrd="0" presId="urn:microsoft.com/office/officeart/2005/8/layout/cycle5"/>
    <dgm:cxn modelId="{1FF15274-898B-41D9-8F41-C0ACB057050E}" type="presParOf" srcId="{CF2A2E76-20F3-433E-9103-635DFFB28AAE}" destId="{504352B9-A0F2-4BFB-821A-DBDF8712DAB8}" srcOrd="3" destOrd="0" presId="urn:microsoft.com/office/officeart/2005/8/layout/cycle5"/>
    <dgm:cxn modelId="{89B9C3D2-1F7E-4C83-813F-8EB34BFC4556}" type="presParOf" srcId="{CF2A2E76-20F3-433E-9103-635DFFB28AAE}" destId="{67317571-994D-4A1B-A02A-0CA3B5B04C9E}" srcOrd="4" destOrd="0" presId="urn:microsoft.com/office/officeart/2005/8/layout/cycle5"/>
    <dgm:cxn modelId="{93055AF3-38CA-4EF0-9B54-978DB6D63BE2}" type="presParOf" srcId="{CF2A2E76-20F3-433E-9103-635DFFB28AAE}" destId="{41B8344F-1002-466F-A6A3-C007A80A7603}" srcOrd="5" destOrd="0" presId="urn:microsoft.com/office/officeart/2005/8/layout/cycle5"/>
    <dgm:cxn modelId="{0F1A5E0E-AA88-46F6-8764-86BCF17FB25C}" type="presParOf" srcId="{CF2A2E76-20F3-433E-9103-635DFFB28AAE}" destId="{D55B9E44-8E1B-4F85-8800-5A897BCF8D3E}" srcOrd="6" destOrd="0" presId="urn:microsoft.com/office/officeart/2005/8/layout/cycle5"/>
    <dgm:cxn modelId="{9A45DE1D-17A0-474A-B7CB-5E9DAFB320DA}" type="presParOf" srcId="{CF2A2E76-20F3-433E-9103-635DFFB28AAE}" destId="{31CF1575-D4EE-42BA-93F1-4ECDD1B6D623}" srcOrd="7" destOrd="0" presId="urn:microsoft.com/office/officeart/2005/8/layout/cycle5"/>
    <dgm:cxn modelId="{E59A3B8D-98CC-4111-8733-2F9AFE13AB95}" type="presParOf" srcId="{CF2A2E76-20F3-433E-9103-635DFFB28AAE}" destId="{93838643-3863-4A6D-B06A-302E79D59D17}" srcOrd="8" destOrd="0" presId="urn:microsoft.com/office/officeart/2005/8/layout/cycle5"/>
    <dgm:cxn modelId="{214AFE6A-34FB-4A1C-84F8-5B9B41773BA2}" type="presParOf" srcId="{CF2A2E76-20F3-433E-9103-635DFFB28AAE}" destId="{6C07CE4E-F4D1-4EA9-9382-A485087F309D}" srcOrd="9" destOrd="0" presId="urn:microsoft.com/office/officeart/2005/8/layout/cycle5"/>
    <dgm:cxn modelId="{0F8736CD-9930-4101-9EC0-64636CED77A6}" type="presParOf" srcId="{CF2A2E76-20F3-433E-9103-635DFFB28AAE}" destId="{9D0C6869-E0CA-457E-BEFF-E15479C21AEF}" srcOrd="10" destOrd="0" presId="urn:microsoft.com/office/officeart/2005/8/layout/cycle5"/>
    <dgm:cxn modelId="{19EB9ABC-6E02-4637-A437-F4EF10285A4D}" type="presParOf" srcId="{CF2A2E76-20F3-433E-9103-635DFFB28AAE}" destId="{503C7B30-2E73-443A-8C7A-B346841263BE}" srcOrd="11" destOrd="0" presId="urn:microsoft.com/office/officeart/2005/8/layout/cycle5"/>
    <dgm:cxn modelId="{532D3A29-8944-42EE-9DDF-28F8E018D8FE}" type="presParOf" srcId="{CF2A2E76-20F3-433E-9103-635DFFB28AAE}" destId="{A9FD19BE-FE0D-47B6-B340-8806D94232F9}" srcOrd="12" destOrd="0" presId="urn:microsoft.com/office/officeart/2005/8/layout/cycle5"/>
    <dgm:cxn modelId="{1E840E4C-D161-4E3F-889A-893C863283FE}" type="presParOf" srcId="{CF2A2E76-20F3-433E-9103-635DFFB28AAE}" destId="{808A65B8-34A0-45E4-BCD1-C110EB76EF93}" srcOrd="13" destOrd="0" presId="urn:microsoft.com/office/officeart/2005/8/layout/cycle5"/>
    <dgm:cxn modelId="{F8E7EF25-7484-475F-9F82-B5D856971E3E}" type="presParOf" srcId="{CF2A2E76-20F3-433E-9103-635DFFB28AAE}" destId="{C18B0031-2EA0-4799-8A92-84C89FA32A65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78A526-CE65-44B1-97AA-A4F2280909CA}" type="doc">
      <dgm:prSet loTypeId="urn:microsoft.com/office/officeart/2005/8/layout/cycle5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4292564-066B-4E0F-83CD-4B18BB79AC36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500" b="1" dirty="0">
              <a:latin typeface="Arial" panose="020B0604020202020204" pitchFamily="34" charset="0"/>
              <a:cs typeface="Arial" panose="020B0604020202020204" pitchFamily="34" charset="0"/>
            </a:rPr>
            <a:t>Set Water Quality Standards</a:t>
          </a:r>
        </a:p>
      </dgm:t>
    </dgm:pt>
    <dgm:pt modelId="{6E3E1728-E591-456C-81F6-702223F8B4AE}" type="parTrans" cxnId="{DFF467B8-48CD-4D8C-B6F6-F09294BCC1A7}">
      <dgm:prSet/>
      <dgm:spPr/>
      <dgm:t>
        <a:bodyPr/>
        <a:lstStyle/>
        <a:p>
          <a:endParaRPr lang="en-US" sz="2000" b="1"/>
        </a:p>
      </dgm:t>
    </dgm:pt>
    <dgm:pt modelId="{0B35F60B-4A7C-4F22-A73D-F4C1A97664B8}" type="sibTrans" cxnId="{DFF467B8-48CD-4D8C-B6F6-F09294BCC1A7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en-US" sz="2000" b="1"/>
        </a:p>
      </dgm:t>
    </dgm:pt>
    <dgm:pt modelId="{0AC780E1-C58A-441A-AAAF-7FD6DDFEC6C4}">
      <dgm:prSet phldrT="[Text]" custT="1"/>
      <dgm:spPr/>
      <dgm:t>
        <a:bodyPr/>
        <a:lstStyle/>
        <a:p>
          <a:r>
            <a:rPr lang="en-US" sz="1500" b="1" dirty="0">
              <a:latin typeface="Arial" panose="020B0604020202020204" pitchFamily="34" charset="0"/>
              <a:cs typeface="Arial" panose="020B0604020202020204" pitchFamily="34" charset="0"/>
            </a:rPr>
            <a:t>Monitor and Assess Waterbodies</a:t>
          </a:r>
        </a:p>
      </dgm:t>
    </dgm:pt>
    <dgm:pt modelId="{56C6527E-933A-42FA-BECD-5C3B03F3C3A1}" type="parTrans" cxnId="{73E99443-E5B4-42C6-9E51-64867295DADF}">
      <dgm:prSet/>
      <dgm:spPr/>
      <dgm:t>
        <a:bodyPr/>
        <a:lstStyle/>
        <a:p>
          <a:endParaRPr lang="en-US" sz="2000" b="1"/>
        </a:p>
      </dgm:t>
    </dgm:pt>
    <dgm:pt modelId="{E15D6C11-C3DB-4972-A753-FA074D02AD18}" type="sibTrans" cxnId="{73E99443-E5B4-42C6-9E51-64867295DADF}">
      <dgm:prSet/>
      <dgm:spPr/>
      <dgm:t>
        <a:bodyPr/>
        <a:lstStyle/>
        <a:p>
          <a:endParaRPr lang="en-US" sz="2000" b="1"/>
        </a:p>
      </dgm:t>
    </dgm:pt>
    <dgm:pt modelId="{9EDFD318-E402-4F82-BF57-A377929D6FA6}">
      <dgm:prSet phldrT="[Text]" custT="1"/>
      <dgm:spPr/>
      <dgm:t>
        <a:bodyPr/>
        <a:lstStyle/>
        <a:p>
          <a:r>
            <a:rPr lang="en-US" sz="1500" b="1" dirty="0">
              <a:latin typeface="Arial" panose="020B0604020202020204" pitchFamily="34" charset="0"/>
              <a:cs typeface="Arial" panose="020B0604020202020204" pitchFamily="34" charset="0"/>
            </a:rPr>
            <a:t>Impaired Waterbodies (303d) List</a:t>
          </a:r>
        </a:p>
      </dgm:t>
    </dgm:pt>
    <dgm:pt modelId="{BFE65781-3434-41AF-9E18-C51145C667BE}" type="parTrans" cxnId="{86B5B122-847B-4EAF-881D-C844FECC0C2E}">
      <dgm:prSet/>
      <dgm:spPr/>
      <dgm:t>
        <a:bodyPr/>
        <a:lstStyle/>
        <a:p>
          <a:endParaRPr lang="en-US" sz="2000" b="1"/>
        </a:p>
      </dgm:t>
    </dgm:pt>
    <dgm:pt modelId="{7E8AB830-829F-4F96-B5A8-EFEBB003A099}" type="sibTrans" cxnId="{86B5B122-847B-4EAF-881D-C844FECC0C2E}">
      <dgm:prSet/>
      <dgm:spPr/>
      <dgm:t>
        <a:bodyPr/>
        <a:lstStyle/>
        <a:p>
          <a:endParaRPr lang="en-US" sz="2000" b="1"/>
        </a:p>
      </dgm:t>
    </dgm:pt>
    <dgm:pt modelId="{4B776E19-4B30-46F8-971E-B6760E524A38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500" b="1" dirty="0">
              <a:latin typeface="Arial" panose="020B0604020202020204" pitchFamily="34" charset="0"/>
              <a:cs typeface="Arial" panose="020B0604020202020204" pitchFamily="34" charset="0"/>
            </a:rPr>
            <a:t>Total Maximum Daily Load Development</a:t>
          </a:r>
        </a:p>
      </dgm:t>
    </dgm:pt>
    <dgm:pt modelId="{7924E95D-8684-4C6F-ADDA-588273C1FB2E}" type="parTrans" cxnId="{CC6637E0-6485-46A7-A09A-BAEDD38CEA8B}">
      <dgm:prSet/>
      <dgm:spPr/>
      <dgm:t>
        <a:bodyPr/>
        <a:lstStyle/>
        <a:p>
          <a:endParaRPr lang="en-US" sz="2000" b="1"/>
        </a:p>
      </dgm:t>
    </dgm:pt>
    <dgm:pt modelId="{4E641F2E-DCE4-4839-8479-EBF7C20AF929}" type="sibTrans" cxnId="{CC6637E0-6485-46A7-A09A-BAEDD38CEA8B}">
      <dgm:prSet/>
      <dgm:spPr/>
      <dgm:t>
        <a:bodyPr/>
        <a:lstStyle/>
        <a:p>
          <a:endParaRPr lang="en-US" sz="2000" b="1"/>
        </a:p>
      </dgm:t>
    </dgm:pt>
    <dgm:pt modelId="{4091E605-1DB4-464F-BC17-1BF82C7630BA}">
      <dgm:prSet phldrT="[Text]" custT="1"/>
      <dgm:spPr/>
      <dgm:t>
        <a:bodyPr/>
        <a:lstStyle/>
        <a:p>
          <a:r>
            <a:rPr lang="en-US" sz="1500" b="1" dirty="0">
              <a:latin typeface="Arial" panose="020B0604020202020204" pitchFamily="34" charset="0"/>
              <a:cs typeface="Arial" panose="020B0604020202020204" pitchFamily="34" charset="0"/>
            </a:rPr>
            <a:t>Restoration - Basin Management Action Plan/WLA</a:t>
          </a:r>
        </a:p>
      </dgm:t>
    </dgm:pt>
    <dgm:pt modelId="{6CFB9B43-9E57-47B3-A2ED-C0EBC0AECDB1}" type="parTrans" cxnId="{A51A6C90-5364-42E5-8D3D-2750D4DEAF09}">
      <dgm:prSet/>
      <dgm:spPr/>
      <dgm:t>
        <a:bodyPr/>
        <a:lstStyle/>
        <a:p>
          <a:endParaRPr lang="en-US" sz="2000" b="1"/>
        </a:p>
      </dgm:t>
    </dgm:pt>
    <dgm:pt modelId="{73CD74E2-6D60-4C97-B978-DA49E77C8DF6}" type="sibTrans" cxnId="{A51A6C90-5364-42E5-8D3D-2750D4DEAF09}">
      <dgm:prSet/>
      <dgm:spPr/>
      <dgm:t>
        <a:bodyPr/>
        <a:lstStyle/>
        <a:p>
          <a:endParaRPr lang="en-US" sz="2000" b="1"/>
        </a:p>
      </dgm:t>
    </dgm:pt>
    <dgm:pt modelId="{CF2A2E76-20F3-433E-9103-635DFFB28AAE}" type="pres">
      <dgm:prSet presAssocID="{8678A526-CE65-44B1-97AA-A4F2280909CA}" presName="cycle" presStyleCnt="0">
        <dgm:presLayoutVars>
          <dgm:dir/>
          <dgm:resizeHandles val="exact"/>
        </dgm:presLayoutVars>
      </dgm:prSet>
      <dgm:spPr/>
    </dgm:pt>
    <dgm:pt modelId="{18B60B9B-BD39-420D-958E-073054F9DA4B}" type="pres">
      <dgm:prSet presAssocID="{F4292564-066B-4E0F-83CD-4B18BB79AC36}" presName="node" presStyleLbl="node1" presStyleIdx="0" presStyleCnt="5">
        <dgm:presLayoutVars>
          <dgm:bulletEnabled val="1"/>
        </dgm:presLayoutVars>
      </dgm:prSet>
      <dgm:spPr/>
    </dgm:pt>
    <dgm:pt modelId="{6CBB78CC-193E-4657-80DA-AB5A0F4AE9CC}" type="pres">
      <dgm:prSet presAssocID="{F4292564-066B-4E0F-83CD-4B18BB79AC36}" presName="spNode" presStyleCnt="0"/>
      <dgm:spPr/>
    </dgm:pt>
    <dgm:pt modelId="{4B32DBEB-0CD5-4240-A4DE-F235E636EB51}" type="pres">
      <dgm:prSet presAssocID="{0B35F60B-4A7C-4F22-A73D-F4C1A97664B8}" presName="sibTrans" presStyleLbl="sibTrans1D1" presStyleIdx="0" presStyleCnt="5"/>
      <dgm:spPr/>
    </dgm:pt>
    <dgm:pt modelId="{504352B9-A0F2-4BFB-821A-DBDF8712DAB8}" type="pres">
      <dgm:prSet presAssocID="{0AC780E1-C58A-441A-AAAF-7FD6DDFEC6C4}" presName="node" presStyleLbl="node1" presStyleIdx="1" presStyleCnt="5" custScaleX="117257">
        <dgm:presLayoutVars>
          <dgm:bulletEnabled val="1"/>
        </dgm:presLayoutVars>
      </dgm:prSet>
      <dgm:spPr/>
    </dgm:pt>
    <dgm:pt modelId="{67317571-994D-4A1B-A02A-0CA3B5B04C9E}" type="pres">
      <dgm:prSet presAssocID="{0AC780E1-C58A-441A-AAAF-7FD6DDFEC6C4}" presName="spNode" presStyleCnt="0"/>
      <dgm:spPr/>
    </dgm:pt>
    <dgm:pt modelId="{41B8344F-1002-466F-A6A3-C007A80A7603}" type="pres">
      <dgm:prSet presAssocID="{E15D6C11-C3DB-4972-A753-FA074D02AD18}" presName="sibTrans" presStyleLbl="sibTrans1D1" presStyleIdx="1" presStyleCnt="5"/>
      <dgm:spPr/>
    </dgm:pt>
    <dgm:pt modelId="{D55B9E44-8E1B-4F85-8800-5A897BCF8D3E}" type="pres">
      <dgm:prSet presAssocID="{9EDFD318-E402-4F82-BF57-A377929D6FA6}" presName="node" presStyleLbl="node1" presStyleIdx="2" presStyleCnt="5">
        <dgm:presLayoutVars>
          <dgm:bulletEnabled val="1"/>
        </dgm:presLayoutVars>
      </dgm:prSet>
      <dgm:spPr/>
    </dgm:pt>
    <dgm:pt modelId="{31CF1575-D4EE-42BA-93F1-4ECDD1B6D623}" type="pres">
      <dgm:prSet presAssocID="{9EDFD318-E402-4F82-BF57-A377929D6FA6}" presName="spNode" presStyleCnt="0"/>
      <dgm:spPr/>
    </dgm:pt>
    <dgm:pt modelId="{93838643-3863-4A6D-B06A-302E79D59D17}" type="pres">
      <dgm:prSet presAssocID="{7E8AB830-829F-4F96-B5A8-EFEBB003A099}" presName="sibTrans" presStyleLbl="sibTrans1D1" presStyleIdx="2" presStyleCnt="5"/>
      <dgm:spPr/>
    </dgm:pt>
    <dgm:pt modelId="{6C07CE4E-F4D1-4EA9-9382-A485087F309D}" type="pres">
      <dgm:prSet presAssocID="{4B776E19-4B30-46F8-971E-B6760E524A38}" presName="node" presStyleLbl="node1" presStyleIdx="3" presStyleCnt="5">
        <dgm:presLayoutVars>
          <dgm:bulletEnabled val="1"/>
        </dgm:presLayoutVars>
      </dgm:prSet>
      <dgm:spPr/>
    </dgm:pt>
    <dgm:pt modelId="{9D0C6869-E0CA-457E-BEFF-E15479C21AEF}" type="pres">
      <dgm:prSet presAssocID="{4B776E19-4B30-46F8-971E-B6760E524A38}" presName="spNode" presStyleCnt="0"/>
      <dgm:spPr/>
    </dgm:pt>
    <dgm:pt modelId="{503C7B30-2E73-443A-8C7A-B346841263BE}" type="pres">
      <dgm:prSet presAssocID="{4E641F2E-DCE4-4839-8479-EBF7C20AF929}" presName="sibTrans" presStyleLbl="sibTrans1D1" presStyleIdx="3" presStyleCnt="5"/>
      <dgm:spPr/>
    </dgm:pt>
    <dgm:pt modelId="{A9FD19BE-FE0D-47B6-B340-8806D94232F9}" type="pres">
      <dgm:prSet presAssocID="{4091E605-1DB4-464F-BC17-1BF82C7630BA}" presName="node" presStyleLbl="node1" presStyleIdx="4" presStyleCnt="5" custScaleX="118375">
        <dgm:presLayoutVars>
          <dgm:bulletEnabled val="1"/>
        </dgm:presLayoutVars>
      </dgm:prSet>
      <dgm:spPr/>
    </dgm:pt>
    <dgm:pt modelId="{808A65B8-34A0-45E4-BCD1-C110EB76EF93}" type="pres">
      <dgm:prSet presAssocID="{4091E605-1DB4-464F-BC17-1BF82C7630BA}" presName="spNode" presStyleCnt="0"/>
      <dgm:spPr/>
    </dgm:pt>
    <dgm:pt modelId="{C18B0031-2EA0-4799-8A92-84C89FA32A65}" type="pres">
      <dgm:prSet presAssocID="{73CD74E2-6D60-4C97-B978-DA49E77C8DF6}" presName="sibTrans" presStyleLbl="sibTrans1D1" presStyleIdx="4" presStyleCnt="5"/>
      <dgm:spPr/>
    </dgm:pt>
  </dgm:ptLst>
  <dgm:cxnLst>
    <dgm:cxn modelId="{F44EEF10-B832-4D99-AE32-54CAE4A400DB}" type="presOf" srcId="{7E8AB830-829F-4F96-B5A8-EFEBB003A099}" destId="{93838643-3863-4A6D-B06A-302E79D59D17}" srcOrd="0" destOrd="0" presId="urn:microsoft.com/office/officeart/2005/8/layout/cycle5"/>
    <dgm:cxn modelId="{86B5B122-847B-4EAF-881D-C844FECC0C2E}" srcId="{8678A526-CE65-44B1-97AA-A4F2280909CA}" destId="{9EDFD318-E402-4F82-BF57-A377929D6FA6}" srcOrd="2" destOrd="0" parTransId="{BFE65781-3434-41AF-9E18-C51145C667BE}" sibTransId="{7E8AB830-829F-4F96-B5A8-EFEBB003A099}"/>
    <dgm:cxn modelId="{73E99443-E5B4-42C6-9E51-64867295DADF}" srcId="{8678A526-CE65-44B1-97AA-A4F2280909CA}" destId="{0AC780E1-C58A-441A-AAAF-7FD6DDFEC6C4}" srcOrd="1" destOrd="0" parTransId="{56C6527E-933A-42FA-BECD-5C3B03F3C3A1}" sibTransId="{E15D6C11-C3DB-4972-A753-FA074D02AD18}"/>
    <dgm:cxn modelId="{A096B95A-B538-450A-A672-437DD59229C2}" type="presOf" srcId="{4B776E19-4B30-46F8-971E-B6760E524A38}" destId="{6C07CE4E-F4D1-4EA9-9382-A485087F309D}" srcOrd="0" destOrd="0" presId="urn:microsoft.com/office/officeart/2005/8/layout/cycle5"/>
    <dgm:cxn modelId="{54E6E96D-CB98-4078-9288-5327BCCBCEB5}" type="presOf" srcId="{0AC780E1-C58A-441A-AAAF-7FD6DDFEC6C4}" destId="{504352B9-A0F2-4BFB-821A-DBDF8712DAB8}" srcOrd="0" destOrd="0" presId="urn:microsoft.com/office/officeart/2005/8/layout/cycle5"/>
    <dgm:cxn modelId="{1054316F-D0C7-42C4-A60D-82916DB9C09F}" type="presOf" srcId="{4E641F2E-DCE4-4839-8479-EBF7C20AF929}" destId="{503C7B30-2E73-443A-8C7A-B346841263BE}" srcOrd="0" destOrd="0" presId="urn:microsoft.com/office/officeart/2005/8/layout/cycle5"/>
    <dgm:cxn modelId="{A22D5D7D-2DF5-441E-8837-748AF51688F6}" type="presOf" srcId="{9EDFD318-E402-4F82-BF57-A377929D6FA6}" destId="{D55B9E44-8E1B-4F85-8800-5A897BCF8D3E}" srcOrd="0" destOrd="0" presId="urn:microsoft.com/office/officeart/2005/8/layout/cycle5"/>
    <dgm:cxn modelId="{A51A6C90-5364-42E5-8D3D-2750D4DEAF09}" srcId="{8678A526-CE65-44B1-97AA-A4F2280909CA}" destId="{4091E605-1DB4-464F-BC17-1BF82C7630BA}" srcOrd="4" destOrd="0" parTransId="{6CFB9B43-9E57-47B3-A2ED-C0EBC0AECDB1}" sibTransId="{73CD74E2-6D60-4C97-B978-DA49E77C8DF6}"/>
    <dgm:cxn modelId="{68A93AB7-8D40-4457-9457-7D721F505224}" type="presOf" srcId="{F4292564-066B-4E0F-83CD-4B18BB79AC36}" destId="{18B60B9B-BD39-420D-958E-073054F9DA4B}" srcOrd="0" destOrd="0" presId="urn:microsoft.com/office/officeart/2005/8/layout/cycle5"/>
    <dgm:cxn modelId="{DFF467B8-48CD-4D8C-B6F6-F09294BCC1A7}" srcId="{8678A526-CE65-44B1-97AA-A4F2280909CA}" destId="{F4292564-066B-4E0F-83CD-4B18BB79AC36}" srcOrd="0" destOrd="0" parTransId="{6E3E1728-E591-456C-81F6-702223F8B4AE}" sibTransId="{0B35F60B-4A7C-4F22-A73D-F4C1A97664B8}"/>
    <dgm:cxn modelId="{C798CABF-1A64-4061-95E1-C4D36499623F}" type="presOf" srcId="{E15D6C11-C3DB-4972-A753-FA074D02AD18}" destId="{41B8344F-1002-466F-A6A3-C007A80A7603}" srcOrd="0" destOrd="0" presId="urn:microsoft.com/office/officeart/2005/8/layout/cycle5"/>
    <dgm:cxn modelId="{EC317BC4-66BE-49FC-9587-5237AB15545D}" type="presOf" srcId="{8678A526-CE65-44B1-97AA-A4F2280909CA}" destId="{CF2A2E76-20F3-433E-9103-635DFFB28AAE}" srcOrd="0" destOrd="0" presId="urn:microsoft.com/office/officeart/2005/8/layout/cycle5"/>
    <dgm:cxn modelId="{5CDC6AC9-77B5-4090-97FE-8C0ABD3EA065}" type="presOf" srcId="{73CD74E2-6D60-4C97-B978-DA49E77C8DF6}" destId="{C18B0031-2EA0-4799-8A92-84C89FA32A65}" srcOrd="0" destOrd="0" presId="urn:microsoft.com/office/officeart/2005/8/layout/cycle5"/>
    <dgm:cxn modelId="{E21494DD-8BB9-48D4-A935-5208ACC6F672}" type="presOf" srcId="{4091E605-1DB4-464F-BC17-1BF82C7630BA}" destId="{A9FD19BE-FE0D-47B6-B340-8806D94232F9}" srcOrd="0" destOrd="0" presId="urn:microsoft.com/office/officeart/2005/8/layout/cycle5"/>
    <dgm:cxn modelId="{CC6637E0-6485-46A7-A09A-BAEDD38CEA8B}" srcId="{8678A526-CE65-44B1-97AA-A4F2280909CA}" destId="{4B776E19-4B30-46F8-971E-B6760E524A38}" srcOrd="3" destOrd="0" parTransId="{7924E95D-8684-4C6F-ADDA-588273C1FB2E}" sibTransId="{4E641F2E-DCE4-4839-8479-EBF7C20AF929}"/>
    <dgm:cxn modelId="{5477E3F4-96C4-4B25-97F1-6D28C60DF961}" type="presOf" srcId="{0B35F60B-4A7C-4F22-A73D-F4C1A97664B8}" destId="{4B32DBEB-0CD5-4240-A4DE-F235E636EB51}" srcOrd="0" destOrd="0" presId="urn:microsoft.com/office/officeart/2005/8/layout/cycle5"/>
    <dgm:cxn modelId="{9C7CB00C-747A-4E9D-BA8C-E1F4FF8DB90F}" type="presParOf" srcId="{CF2A2E76-20F3-433E-9103-635DFFB28AAE}" destId="{18B60B9B-BD39-420D-958E-073054F9DA4B}" srcOrd="0" destOrd="0" presId="urn:microsoft.com/office/officeart/2005/8/layout/cycle5"/>
    <dgm:cxn modelId="{B8FDCED0-7F6C-4B41-9205-667A71D9583C}" type="presParOf" srcId="{CF2A2E76-20F3-433E-9103-635DFFB28AAE}" destId="{6CBB78CC-193E-4657-80DA-AB5A0F4AE9CC}" srcOrd="1" destOrd="0" presId="urn:microsoft.com/office/officeart/2005/8/layout/cycle5"/>
    <dgm:cxn modelId="{161214AD-5796-4CF2-8EF6-3853F2ACB2D7}" type="presParOf" srcId="{CF2A2E76-20F3-433E-9103-635DFFB28AAE}" destId="{4B32DBEB-0CD5-4240-A4DE-F235E636EB51}" srcOrd="2" destOrd="0" presId="urn:microsoft.com/office/officeart/2005/8/layout/cycle5"/>
    <dgm:cxn modelId="{1FF15274-898B-41D9-8F41-C0ACB057050E}" type="presParOf" srcId="{CF2A2E76-20F3-433E-9103-635DFFB28AAE}" destId="{504352B9-A0F2-4BFB-821A-DBDF8712DAB8}" srcOrd="3" destOrd="0" presId="urn:microsoft.com/office/officeart/2005/8/layout/cycle5"/>
    <dgm:cxn modelId="{89B9C3D2-1F7E-4C83-813F-8EB34BFC4556}" type="presParOf" srcId="{CF2A2E76-20F3-433E-9103-635DFFB28AAE}" destId="{67317571-994D-4A1B-A02A-0CA3B5B04C9E}" srcOrd="4" destOrd="0" presId="urn:microsoft.com/office/officeart/2005/8/layout/cycle5"/>
    <dgm:cxn modelId="{93055AF3-38CA-4EF0-9B54-978DB6D63BE2}" type="presParOf" srcId="{CF2A2E76-20F3-433E-9103-635DFFB28AAE}" destId="{41B8344F-1002-466F-A6A3-C007A80A7603}" srcOrd="5" destOrd="0" presId="urn:microsoft.com/office/officeart/2005/8/layout/cycle5"/>
    <dgm:cxn modelId="{0F1A5E0E-AA88-46F6-8764-86BCF17FB25C}" type="presParOf" srcId="{CF2A2E76-20F3-433E-9103-635DFFB28AAE}" destId="{D55B9E44-8E1B-4F85-8800-5A897BCF8D3E}" srcOrd="6" destOrd="0" presId="urn:microsoft.com/office/officeart/2005/8/layout/cycle5"/>
    <dgm:cxn modelId="{9A45DE1D-17A0-474A-B7CB-5E9DAFB320DA}" type="presParOf" srcId="{CF2A2E76-20F3-433E-9103-635DFFB28AAE}" destId="{31CF1575-D4EE-42BA-93F1-4ECDD1B6D623}" srcOrd="7" destOrd="0" presId="urn:microsoft.com/office/officeart/2005/8/layout/cycle5"/>
    <dgm:cxn modelId="{E59A3B8D-98CC-4111-8733-2F9AFE13AB95}" type="presParOf" srcId="{CF2A2E76-20F3-433E-9103-635DFFB28AAE}" destId="{93838643-3863-4A6D-B06A-302E79D59D17}" srcOrd="8" destOrd="0" presId="urn:microsoft.com/office/officeart/2005/8/layout/cycle5"/>
    <dgm:cxn modelId="{214AFE6A-34FB-4A1C-84F8-5B9B41773BA2}" type="presParOf" srcId="{CF2A2E76-20F3-433E-9103-635DFFB28AAE}" destId="{6C07CE4E-F4D1-4EA9-9382-A485087F309D}" srcOrd="9" destOrd="0" presId="urn:microsoft.com/office/officeart/2005/8/layout/cycle5"/>
    <dgm:cxn modelId="{0F8736CD-9930-4101-9EC0-64636CED77A6}" type="presParOf" srcId="{CF2A2E76-20F3-433E-9103-635DFFB28AAE}" destId="{9D0C6869-E0CA-457E-BEFF-E15479C21AEF}" srcOrd="10" destOrd="0" presId="urn:microsoft.com/office/officeart/2005/8/layout/cycle5"/>
    <dgm:cxn modelId="{19EB9ABC-6E02-4637-A437-F4EF10285A4D}" type="presParOf" srcId="{CF2A2E76-20F3-433E-9103-635DFFB28AAE}" destId="{503C7B30-2E73-443A-8C7A-B346841263BE}" srcOrd="11" destOrd="0" presId="urn:microsoft.com/office/officeart/2005/8/layout/cycle5"/>
    <dgm:cxn modelId="{532D3A29-8944-42EE-9DDF-28F8E018D8FE}" type="presParOf" srcId="{CF2A2E76-20F3-433E-9103-635DFFB28AAE}" destId="{A9FD19BE-FE0D-47B6-B340-8806D94232F9}" srcOrd="12" destOrd="0" presId="urn:microsoft.com/office/officeart/2005/8/layout/cycle5"/>
    <dgm:cxn modelId="{1E840E4C-D161-4E3F-889A-893C863283FE}" type="presParOf" srcId="{CF2A2E76-20F3-433E-9103-635DFFB28AAE}" destId="{808A65B8-34A0-45E4-BCD1-C110EB76EF93}" srcOrd="13" destOrd="0" presId="urn:microsoft.com/office/officeart/2005/8/layout/cycle5"/>
    <dgm:cxn modelId="{F8E7EF25-7484-475F-9F82-B5D856971E3E}" type="presParOf" srcId="{CF2A2E76-20F3-433E-9103-635DFFB28AAE}" destId="{C18B0031-2EA0-4799-8A92-84C89FA32A65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78A526-CE65-44B1-97AA-A4F2280909CA}" type="doc">
      <dgm:prSet loTypeId="urn:microsoft.com/office/officeart/2005/8/layout/cycle5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4292564-066B-4E0F-83CD-4B18BB79AC36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500" b="1" dirty="0">
              <a:latin typeface="Arial" panose="020B0604020202020204" pitchFamily="34" charset="0"/>
              <a:cs typeface="Arial" panose="020B0604020202020204" pitchFamily="34" charset="0"/>
            </a:rPr>
            <a:t>Set Water Quality Standards</a:t>
          </a:r>
        </a:p>
      </dgm:t>
    </dgm:pt>
    <dgm:pt modelId="{6E3E1728-E591-456C-81F6-702223F8B4AE}" type="parTrans" cxnId="{DFF467B8-48CD-4D8C-B6F6-F09294BCC1A7}">
      <dgm:prSet/>
      <dgm:spPr/>
      <dgm:t>
        <a:bodyPr/>
        <a:lstStyle/>
        <a:p>
          <a:endParaRPr lang="en-US" sz="2000" b="1"/>
        </a:p>
      </dgm:t>
    </dgm:pt>
    <dgm:pt modelId="{0B35F60B-4A7C-4F22-A73D-F4C1A97664B8}" type="sibTrans" cxnId="{DFF467B8-48CD-4D8C-B6F6-F09294BCC1A7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endParaRPr lang="en-US" sz="2000" b="1"/>
        </a:p>
      </dgm:t>
    </dgm:pt>
    <dgm:pt modelId="{0AC780E1-C58A-441A-AAAF-7FD6DDFEC6C4}">
      <dgm:prSet phldrT="[Text]" custT="1"/>
      <dgm:spPr/>
      <dgm:t>
        <a:bodyPr/>
        <a:lstStyle/>
        <a:p>
          <a:r>
            <a:rPr lang="en-US" sz="1500" b="1" dirty="0">
              <a:latin typeface="Arial" panose="020B0604020202020204" pitchFamily="34" charset="0"/>
              <a:cs typeface="Arial" panose="020B0604020202020204" pitchFamily="34" charset="0"/>
            </a:rPr>
            <a:t>Monitor and Assess Waterbodies</a:t>
          </a:r>
        </a:p>
      </dgm:t>
    </dgm:pt>
    <dgm:pt modelId="{56C6527E-933A-42FA-BECD-5C3B03F3C3A1}" type="parTrans" cxnId="{73E99443-E5B4-42C6-9E51-64867295DADF}">
      <dgm:prSet/>
      <dgm:spPr/>
      <dgm:t>
        <a:bodyPr/>
        <a:lstStyle/>
        <a:p>
          <a:endParaRPr lang="en-US" sz="2000" b="1"/>
        </a:p>
      </dgm:t>
    </dgm:pt>
    <dgm:pt modelId="{E15D6C11-C3DB-4972-A753-FA074D02AD18}" type="sibTrans" cxnId="{73E99443-E5B4-42C6-9E51-64867295DADF}">
      <dgm:prSet/>
      <dgm:spPr/>
      <dgm:t>
        <a:bodyPr/>
        <a:lstStyle/>
        <a:p>
          <a:endParaRPr lang="en-US" sz="2000" b="1"/>
        </a:p>
      </dgm:t>
    </dgm:pt>
    <dgm:pt modelId="{9EDFD318-E402-4F82-BF57-A377929D6FA6}">
      <dgm:prSet phldrT="[Text]" custT="1"/>
      <dgm:spPr/>
      <dgm:t>
        <a:bodyPr/>
        <a:lstStyle/>
        <a:p>
          <a:r>
            <a:rPr lang="en-US" sz="1500" b="1" dirty="0">
              <a:latin typeface="Arial" panose="020B0604020202020204" pitchFamily="34" charset="0"/>
              <a:cs typeface="Arial" panose="020B0604020202020204" pitchFamily="34" charset="0"/>
            </a:rPr>
            <a:t>Impaired Waterbodies (303d) List</a:t>
          </a:r>
        </a:p>
      </dgm:t>
    </dgm:pt>
    <dgm:pt modelId="{BFE65781-3434-41AF-9E18-C51145C667BE}" type="parTrans" cxnId="{86B5B122-847B-4EAF-881D-C844FECC0C2E}">
      <dgm:prSet/>
      <dgm:spPr/>
      <dgm:t>
        <a:bodyPr/>
        <a:lstStyle/>
        <a:p>
          <a:endParaRPr lang="en-US" sz="2000" b="1"/>
        </a:p>
      </dgm:t>
    </dgm:pt>
    <dgm:pt modelId="{7E8AB830-829F-4F96-B5A8-EFEBB003A099}" type="sibTrans" cxnId="{86B5B122-847B-4EAF-881D-C844FECC0C2E}">
      <dgm:prSet/>
      <dgm:spPr/>
      <dgm:t>
        <a:bodyPr/>
        <a:lstStyle/>
        <a:p>
          <a:endParaRPr lang="en-US" sz="2000" b="1"/>
        </a:p>
      </dgm:t>
    </dgm:pt>
    <dgm:pt modelId="{4B776E19-4B30-46F8-971E-B6760E524A38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500" b="1" dirty="0">
              <a:latin typeface="Arial" panose="020B0604020202020204" pitchFamily="34" charset="0"/>
              <a:cs typeface="Arial" panose="020B0604020202020204" pitchFamily="34" charset="0"/>
            </a:rPr>
            <a:t>Total Maximum Daily Load Development</a:t>
          </a:r>
        </a:p>
      </dgm:t>
    </dgm:pt>
    <dgm:pt modelId="{7924E95D-8684-4C6F-ADDA-588273C1FB2E}" type="parTrans" cxnId="{CC6637E0-6485-46A7-A09A-BAEDD38CEA8B}">
      <dgm:prSet/>
      <dgm:spPr/>
      <dgm:t>
        <a:bodyPr/>
        <a:lstStyle/>
        <a:p>
          <a:endParaRPr lang="en-US" sz="2000" b="1"/>
        </a:p>
      </dgm:t>
    </dgm:pt>
    <dgm:pt modelId="{4E641F2E-DCE4-4839-8479-EBF7C20AF929}" type="sibTrans" cxnId="{CC6637E0-6485-46A7-A09A-BAEDD38CEA8B}">
      <dgm:prSet/>
      <dgm:spPr/>
      <dgm:t>
        <a:bodyPr/>
        <a:lstStyle/>
        <a:p>
          <a:endParaRPr lang="en-US" sz="2000" b="1"/>
        </a:p>
      </dgm:t>
    </dgm:pt>
    <dgm:pt modelId="{4091E605-1DB4-464F-BC17-1BF82C7630BA}">
      <dgm:prSet phldrT="[Text]" custT="1"/>
      <dgm:spPr/>
      <dgm:t>
        <a:bodyPr/>
        <a:lstStyle/>
        <a:p>
          <a:r>
            <a:rPr lang="en-US" sz="1500" b="1" dirty="0">
              <a:latin typeface="Arial" panose="020B0604020202020204" pitchFamily="34" charset="0"/>
              <a:cs typeface="Arial" panose="020B0604020202020204" pitchFamily="34" charset="0"/>
            </a:rPr>
            <a:t>Restoration - Basin Management Action Plan/WLA</a:t>
          </a:r>
        </a:p>
      </dgm:t>
    </dgm:pt>
    <dgm:pt modelId="{6CFB9B43-9E57-47B3-A2ED-C0EBC0AECDB1}" type="parTrans" cxnId="{A51A6C90-5364-42E5-8D3D-2750D4DEAF09}">
      <dgm:prSet/>
      <dgm:spPr/>
      <dgm:t>
        <a:bodyPr/>
        <a:lstStyle/>
        <a:p>
          <a:endParaRPr lang="en-US" sz="2000" b="1"/>
        </a:p>
      </dgm:t>
    </dgm:pt>
    <dgm:pt modelId="{73CD74E2-6D60-4C97-B978-DA49E77C8DF6}" type="sibTrans" cxnId="{A51A6C90-5364-42E5-8D3D-2750D4DEAF09}">
      <dgm:prSet/>
      <dgm:spPr/>
      <dgm:t>
        <a:bodyPr/>
        <a:lstStyle/>
        <a:p>
          <a:endParaRPr lang="en-US" sz="2000" b="1"/>
        </a:p>
      </dgm:t>
    </dgm:pt>
    <dgm:pt modelId="{CF2A2E76-20F3-433E-9103-635DFFB28AAE}" type="pres">
      <dgm:prSet presAssocID="{8678A526-CE65-44B1-97AA-A4F2280909CA}" presName="cycle" presStyleCnt="0">
        <dgm:presLayoutVars>
          <dgm:dir/>
          <dgm:resizeHandles val="exact"/>
        </dgm:presLayoutVars>
      </dgm:prSet>
      <dgm:spPr/>
    </dgm:pt>
    <dgm:pt modelId="{18B60B9B-BD39-420D-958E-073054F9DA4B}" type="pres">
      <dgm:prSet presAssocID="{F4292564-066B-4E0F-83CD-4B18BB79AC36}" presName="node" presStyleLbl="node1" presStyleIdx="0" presStyleCnt="5">
        <dgm:presLayoutVars>
          <dgm:bulletEnabled val="1"/>
        </dgm:presLayoutVars>
      </dgm:prSet>
      <dgm:spPr/>
    </dgm:pt>
    <dgm:pt modelId="{6CBB78CC-193E-4657-80DA-AB5A0F4AE9CC}" type="pres">
      <dgm:prSet presAssocID="{F4292564-066B-4E0F-83CD-4B18BB79AC36}" presName="spNode" presStyleCnt="0"/>
      <dgm:spPr/>
    </dgm:pt>
    <dgm:pt modelId="{4B32DBEB-0CD5-4240-A4DE-F235E636EB51}" type="pres">
      <dgm:prSet presAssocID="{0B35F60B-4A7C-4F22-A73D-F4C1A97664B8}" presName="sibTrans" presStyleLbl="sibTrans1D1" presStyleIdx="0" presStyleCnt="5"/>
      <dgm:spPr/>
    </dgm:pt>
    <dgm:pt modelId="{504352B9-A0F2-4BFB-821A-DBDF8712DAB8}" type="pres">
      <dgm:prSet presAssocID="{0AC780E1-C58A-441A-AAAF-7FD6DDFEC6C4}" presName="node" presStyleLbl="node1" presStyleIdx="1" presStyleCnt="5" custScaleX="117257">
        <dgm:presLayoutVars>
          <dgm:bulletEnabled val="1"/>
        </dgm:presLayoutVars>
      </dgm:prSet>
      <dgm:spPr/>
    </dgm:pt>
    <dgm:pt modelId="{67317571-994D-4A1B-A02A-0CA3B5B04C9E}" type="pres">
      <dgm:prSet presAssocID="{0AC780E1-C58A-441A-AAAF-7FD6DDFEC6C4}" presName="spNode" presStyleCnt="0"/>
      <dgm:spPr/>
    </dgm:pt>
    <dgm:pt modelId="{41B8344F-1002-466F-A6A3-C007A80A7603}" type="pres">
      <dgm:prSet presAssocID="{E15D6C11-C3DB-4972-A753-FA074D02AD18}" presName="sibTrans" presStyleLbl="sibTrans1D1" presStyleIdx="1" presStyleCnt="5"/>
      <dgm:spPr/>
    </dgm:pt>
    <dgm:pt modelId="{D55B9E44-8E1B-4F85-8800-5A897BCF8D3E}" type="pres">
      <dgm:prSet presAssocID="{9EDFD318-E402-4F82-BF57-A377929D6FA6}" presName="node" presStyleLbl="node1" presStyleIdx="2" presStyleCnt="5">
        <dgm:presLayoutVars>
          <dgm:bulletEnabled val="1"/>
        </dgm:presLayoutVars>
      </dgm:prSet>
      <dgm:spPr/>
    </dgm:pt>
    <dgm:pt modelId="{31CF1575-D4EE-42BA-93F1-4ECDD1B6D623}" type="pres">
      <dgm:prSet presAssocID="{9EDFD318-E402-4F82-BF57-A377929D6FA6}" presName="spNode" presStyleCnt="0"/>
      <dgm:spPr/>
    </dgm:pt>
    <dgm:pt modelId="{93838643-3863-4A6D-B06A-302E79D59D17}" type="pres">
      <dgm:prSet presAssocID="{7E8AB830-829F-4F96-B5A8-EFEBB003A099}" presName="sibTrans" presStyleLbl="sibTrans1D1" presStyleIdx="2" presStyleCnt="5"/>
      <dgm:spPr/>
    </dgm:pt>
    <dgm:pt modelId="{6C07CE4E-F4D1-4EA9-9382-A485087F309D}" type="pres">
      <dgm:prSet presAssocID="{4B776E19-4B30-46F8-971E-B6760E524A38}" presName="node" presStyleLbl="node1" presStyleIdx="3" presStyleCnt="5">
        <dgm:presLayoutVars>
          <dgm:bulletEnabled val="1"/>
        </dgm:presLayoutVars>
      </dgm:prSet>
      <dgm:spPr/>
    </dgm:pt>
    <dgm:pt modelId="{9D0C6869-E0CA-457E-BEFF-E15479C21AEF}" type="pres">
      <dgm:prSet presAssocID="{4B776E19-4B30-46F8-971E-B6760E524A38}" presName="spNode" presStyleCnt="0"/>
      <dgm:spPr/>
    </dgm:pt>
    <dgm:pt modelId="{503C7B30-2E73-443A-8C7A-B346841263BE}" type="pres">
      <dgm:prSet presAssocID="{4E641F2E-DCE4-4839-8479-EBF7C20AF929}" presName="sibTrans" presStyleLbl="sibTrans1D1" presStyleIdx="3" presStyleCnt="5"/>
      <dgm:spPr/>
    </dgm:pt>
    <dgm:pt modelId="{A9FD19BE-FE0D-47B6-B340-8806D94232F9}" type="pres">
      <dgm:prSet presAssocID="{4091E605-1DB4-464F-BC17-1BF82C7630BA}" presName="node" presStyleLbl="node1" presStyleIdx="4" presStyleCnt="5" custScaleX="118375">
        <dgm:presLayoutVars>
          <dgm:bulletEnabled val="1"/>
        </dgm:presLayoutVars>
      </dgm:prSet>
      <dgm:spPr/>
    </dgm:pt>
    <dgm:pt modelId="{808A65B8-34A0-45E4-BCD1-C110EB76EF93}" type="pres">
      <dgm:prSet presAssocID="{4091E605-1DB4-464F-BC17-1BF82C7630BA}" presName="spNode" presStyleCnt="0"/>
      <dgm:spPr/>
    </dgm:pt>
    <dgm:pt modelId="{C18B0031-2EA0-4799-8A92-84C89FA32A65}" type="pres">
      <dgm:prSet presAssocID="{73CD74E2-6D60-4C97-B978-DA49E77C8DF6}" presName="sibTrans" presStyleLbl="sibTrans1D1" presStyleIdx="4" presStyleCnt="5"/>
      <dgm:spPr/>
    </dgm:pt>
  </dgm:ptLst>
  <dgm:cxnLst>
    <dgm:cxn modelId="{F44EEF10-B832-4D99-AE32-54CAE4A400DB}" type="presOf" srcId="{7E8AB830-829F-4F96-B5A8-EFEBB003A099}" destId="{93838643-3863-4A6D-B06A-302E79D59D17}" srcOrd="0" destOrd="0" presId="urn:microsoft.com/office/officeart/2005/8/layout/cycle5"/>
    <dgm:cxn modelId="{86B5B122-847B-4EAF-881D-C844FECC0C2E}" srcId="{8678A526-CE65-44B1-97AA-A4F2280909CA}" destId="{9EDFD318-E402-4F82-BF57-A377929D6FA6}" srcOrd="2" destOrd="0" parTransId="{BFE65781-3434-41AF-9E18-C51145C667BE}" sibTransId="{7E8AB830-829F-4F96-B5A8-EFEBB003A099}"/>
    <dgm:cxn modelId="{73E99443-E5B4-42C6-9E51-64867295DADF}" srcId="{8678A526-CE65-44B1-97AA-A4F2280909CA}" destId="{0AC780E1-C58A-441A-AAAF-7FD6DDFEC6C4}" srcOrd="1" destOrd="0" parTransId="{56C6527E-933A-42FA-BECD-5C3B03F3C3A1}" sibTransId="{E15D6C11-C3DB-4972-A753-FA074D02AD18}"/>
    <dgm:cxn modelId="{A096B95A-B538-450A-A672-437DD59229C2}" type="presOf" srcId="{4B776E19-4B30-46F8-971E-B6760E524A38}" destId="{6C07CE4E-F4D1-4EA9-9382-A485087F309D}" srcOrd="0" destOrd="0" presId="urn:microsoft.com/office/officeart/2005/8/layout/cycle5"/>
    <dgm:cxn modelId="{54E6E96D-CB98-4078-9288-5327BCCBCEB5}" type="presOf" srcId="{0AC780E1-C58A-441A-AAAF-7FD6DDFEC6C4}" destId="{504352B9-A0F2-4BFB-821A-DBDF8712DAB8}" srcOrd="0" destOrd="0" presId="urn:microsoft.com/office/officeart/2005/8/layout/cycle5"/>
    <dgm:cxn modelId="{1054316F-D0C7-42C4-A60D-82916DB9C09F}" type="presOf" srcId="{4E641F2E-DCE4-4839-8479-EBF7C20AF929}" destId="{503C7B30-2E73-443A-8C7A-B346841263BE}" srcOrd="0" destOrd="0" presId="urn:microsoft.com/office/officeart/2005/8/layout/cycle5"/>
    <dgm:cxn modelId="{A22D5D7D-2DF5-441E-8837-748AF51688F6}" type="presOf" srcId="{9EDFD318-E402-4F82-BF57-A377929D6FA6}" destId="{D55B9E44-8E1B-4F85-8800-5A897BCF8D3E}" srcOrd="0" destOrd="0" presId="urn:microsoft.com/office/officeart/2005/8/layout/cycle5"/>
    <dgm:cxn modelId="{A51A6C90-5364-42E5-8D3D-2750D4DEAF09}" srcId="{8678A526-CE65-44B1-97AA-A4F2280909CA}" destId="{4091E605-1DB4-464F-BC17-1BF82C7630BA}" srcOrd="4" destOrd="0" parTransId="{6CFB9B43-9E57-47B3-A2ED-C0EBC0AECDB1}" sibTransId="{73CD74E2-6D60-4C97-B978-DA49E77C8DF6}"/>
    <dgm:cxn modelId="{68A93AB7-8D40-4457-9457-7D721F505224}" type="presOf" srcId="{F4292564-066B-4E0F-83CD-4B18BB79AC36}" destId="{18B60B9B-BD39-420D-958E-073054F9DA4B}" srcOrd="0" destOrd="0" presId="urn:microsoft.com/office/officeart/2005/8/layout/cycle5"/>
    <dgm:cxn modelId="{DFF467B8-48CD-4D8C-B6F6-F09294BCC1A7}" srcId="{8678A526-CE65-44B1-97AA-A4F2280909CA}" destId="{F4292564-066B-4E0F-83CD-4B18BB79AC36}" srcOrd="0" destOrd="0" parTransId="{6E3E1728-E591-456C-81F6-702223F8B4AE}" sibTransId="{0B35F60B-4A7C-4F22-A73D-F4C1A97664B8}"/>
    <dgm:cxn modelId="{C798CABF-1A64-4061-95E1-C4D36499623F}" type="presOf" srcId="{E15D6C11-C3DB-4972-A753-FA074D02AD18}" destId="{41B8344F-1002-466F-A6A3-C007A80A7603}" srcOrd="0" destOrd="0" presId="urn:microsoft.com/office/officeart/2005/8/layout/cycle5"/>
    <dgm:cxn modelId="{EC317BC4-66BE-49FC-9587-5237AB15545D}" type="presOf" srcId="{8678A526-CE65-44B1-97AA-A4F2280909CA}" destId="{CF2A2E76-20F3-433E-9103-635DFFB28AAE}" srcOrd="0" destOrd="0" presId="urn:microsoft.com/office/officeart/2005/8/layout/cycle5"/>
    <dgm:cxn modelId="{5CDC6AC9-77B5-4090-97FE-8C0ABD3EA065}" type="presOf" srcId="{73CD74E2-6D60-4C97-B978-DA49E77C8DF6}" destId="{C18B0031-2EA0-4799-8A92-84C89FA32A65}" srcOrd="0" destOrd="0" presId="urn:microsoft.com/office/officeart/2005/8/layout/cycle5"/>
    <dgm:cxn modelId="{E21494DD-8BB9-48D4-A935-5208ACC6F672}" type="presOf" srcId="{4091E605-1DB4-464F-BC17-1BF82C7630BA}" destId="{A9FD19BE-FE0D-47B6-B340-8806D94232F9}" srcOrd="0" destOrd="0" presId="urn:microsoft.com/office/officeart/2005/8/layout/cycle5"/>
    <dgm:cxn modelId="{CC6637E0-6485-46A7-A09A-BAEDD38CEA8B}" srcId="{8678A526-CE65-44B1-97AA-A4F2280909CA}" destId="{4B776E19-4B30-46F8-971E-B6760E524A38}" srcOrd="3" destOrd="0" parTransId="{7924E95D-8684-4C6F-ADDA-588273C1FB2E}" sibTransId="{4E641F2E-DCE4-4839-8479-EBF7C20AF929}"/>
    <dgm:cxn modelId="{5477E3F4-96C4-4B25-97F1-6D28C60DF961}" type="presOf" srcId="{0B35F60B-4A7C-4F22-A73D-F4C1A97664B8}" destId="{4B32DBEB-0CD5-4240-A4DE-F235E636EB51}" srcOrd="0" destOrd="0" presId="urn:microsoft.com/office/officeart/2005/8/layout/cycle5"/>
    <dgm:cxn modelId="{9C7CB00C-747A-4E9D-BA8C-E1F4FF8DB90F}" type="presParOf" srcId="{CF2A2E76-20F3-433E-9103-635DFFB28AAE}" destId="{18B60B9B-BD39-420D-958E-073054F9DA4B}" srcOrd="0" destOrd="0" presId="urn:microsoft.com/office/officeart/2005/8/layout/cycle5"/>
    <dgm:cxn modelId="{B8FDCED0-7F6C-4B41-9205-667A71D9583C}" type="presParOf" srcId="{CF2A2E76-20F3-433E-9103-635DFFB28AAE}" destId="{6CBB78CC-193E-4657-80DA-AB5A0F4AE9CC}" srcOrd="1" destOrd="0" presId="urn:microsoft.com/office/officeart/2005/8/layout/cycle5"/>
    <dgm:cxn modelId="{161214AD-5796-4CF2-8EF6-3853F2ACB2D7}" type="presParOf" srcId="{CF2A2E76-20F3-433E-9103-635DFFB28AAE}" destId="{4B32DBEB-0CD5-4240-A4DE-F235E636EB51}" srcOrd="2" destOrd="0" presId="urn:microsoft.com/office/officeart/2005/8/layout/cycle5"/>
    <dgm:cxn modelId="{1FF15274-898B-41D9-8F41-C0ACB057050E}" type="presParOf" srcId="{CF2A2E76-20F3-433E-9103-635DFFB28AAE}" destId="{504352B9-A0F2-4BFB-821A-DBDF8712DAB8}" srcOrd="3" destOrd="0" presId="urn:microsoft.com/office/officeart/2005/8/layout/cycle5"/>
    <dgm:cxn modelId="{89B9C3D2-1F7E-4C83-813F-8EB34BFC4556}" type="presParOf" srcId="{CF2A2E76-20F3-433E-9103-635DFFB28AAE}" destId="{67317571-994D-4A1B-A02A-0CA3B5B04C9E}" srcOrd="4" destOrd="0" presId="urn:microsoft.com/office/officeart/2005/8/layout/cycle5"/>
    <dgm:cxn modelId="{93055AF3-38CA-4EF0-9B54-978DB6D63BE2}" type="presParOf" srcId="{CF2A2E76-20F3-433E-9103-635DFFB28AAE}" destId="{41B8344F-1002-466F-A6A3-C007A80A7603}" srcOrd="5" destOrd="0" presId="urn:microsoft.com/office/officeart/2005/8/layout/cycle5"/>
    <dgm:cxn modelId="{0F1A5E0E-AA88-46F6-8764-86BCF17FB25C}" type="presParOf" srcId="{CF2A2E76-20F3-433E-9103-635DFFB28AAE}" destId="{D55B9E44-8E1B-4F85-8800-5A897BCF8D3E}" srcOrd="6" destOrd="0" presId="urn:microsoft.com/office/officeart/2005/8/layout/cycle5"/>
    <dgm:cxn modelId="{9A45DE1D-17A0-474A-B7CB-5E9DAFB320DA}" type="presParOf" srcId="{CF2A2E76-20F3-433E-9103-635DFFB28AAE}" destId="{31CF1575-D4EE-42BA-93F1-4ECDD1B6D623}" srcOrd="7" destOrd="0" presId="urn:microsoft.com/office/officeart/2005/8/layout/cycle5"/>
    <dgm:cxn modelId="{E59A3B8D-98CC-4111-8733-2F9AFE13AB95}" type="presParOf" srcId="{CF2A2E76-20F3-433E-9103-635DFFB28AAE}" destId="{93838643-3863-4A6D-B06A-302E79D59D17}" srcOrd="8" destOrd="0" presId="urn:microsoft.com/office/officeart/2005/8/layout/cycle5"/>
    <dgm:cxn modelId="{214AFE6A-34FB-4A1C-84F8-5B9B41773BA2}" type="presParOf" srcId="{CF2A2E76-20F3-433E-9103-635DFFB28AAE}" destId="{6C07CE4E-F4D1-4EA9-9382-A485087F309D}" srcOrd="9" destOrd="0" presId="urn:microsoft.com/office/officeart/2005/8/layout/cycle5"/>
    <dgm:cxn modelId="{0F8736CD-9930-4101-9EC0-64636CED77A6}" type="presParOf" srcId="{CF2A2E76-20F3-433E-9103-635DFFB28AAE}" destId="{9D0C6869-E0CA-457E-BEFF-E15479C21AEF}" srcOrd="10" destOrd="0" presId="urn:microsoft.com/office/officeart/2005/8/layout/cycle5"/>
    <dgm:cxn modelId="{19EB9ABC-6E02-4637-A437-F4EF10285A4D}" type="presParOf" srcId="{CF2A2E76-20F3-433E-9103-635DFFB28AAE}" destId="{503C7B30-2E73-443A-8C7A-B346841263BE}" srcOrd="11" destOrd="0" presId="urn:microsoft.com/office/officeart/2005/8/layout/cycle5"/>
    <dgm:cxn modelId="{532D3A29-8944-42EE-9DDF-28F8E018D8FE}" type="presParOf" srcId="{CF2A2E76-20F3-433E-9103-635DFFB28AAE}" destId="{A9FD19BE-FE0D-47B6-B340-8806D94232F9}" srcOrd="12" destOrd="0" presId="urn:microsoft.com/office/officeart/2005/8/layout/cycle5"/>
    <dgm:cxn modelId="{1E840E4C-D161-4E3F-889A-893C863283FE}" type="presParOf" srcId="{CF2A2E76-20F3-433E-9103-635DFFB28AAE}" destId="{808A65B8-34A0-45E4-BCD1-C110EB76EF93}" srcOrd="13" destOrd="0" presId="urn:microsoft.com/office/officeart/2005/8/layout/cycle5"/>
    <dgm:cxn modelId="{F8E7EF25-7484-475F-9F82-B5D856971E3E}" type="presParOf" srcId="{CF2A2E76-20F3-433E-9103-635DFFB28AAE}" destId="{C18B0031-2EA0-4799-8A92-84C89FA32A65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60B9B-BD39-420D-958E-073054F9DA4B}">
      <dsp:nvSpPr>
        <dsp:cNvPr id="0" name=""/>
        <dsp:cNvSpPr/>
      </dsp:nvSpPr>
      <dsp:spPr>
        <a:xfrm>
          <a:off x="1893654" y="1841"/>
          <a:ext cx="1478756" cy="961191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Set Water Quality Standards</a:t>
          </a:r>
        </a:p>
      </dsp:txBody>
      <dsp:txXfrm>
        <a:off x="1940575" y="48762"/>
        <a:ext cx="1384914" cy="867349"/>
      </dsp:txXfrm>
    </dsp:sp>
    <dsp:sp modelId="{4B32DBEB-0CD5-4240-A4DE-F235E636EB51}">
      <dsp:nvSpPr>
        <dsp:cNvPr id="0" name=""/>
        <dsp:cNvSpPr/>
      </dsp:nvSpPr>
      <dsp:spPr>
        <a:xfrm>
          <a:off x="711233" y="482437"/>
          <a:ext cx="3843598" cy="3843598"/>
        </a:xfrm>
        <a:custGeom>
          <a:avLst/>
          <a:gdLst/>
          <a:ahLst/>
          <a:cxnLst/>
          <a:rect l="0" t="0" r="0" b="0"/>
          <a:pathLst>
            <a:path>
              <a:moveTo>
                <a:pt x="2859632" y="244366"/>
              </a:moveTo>
              <a:arcTo wR="1921799" hR="1921799" stAng="17952544" swAng="1212954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4352B9-A0F2-4BFB-821A-DBDF8712DAB8}">
      <dsp:nvSpPr>
        <dsp:cNvPr id="0" name=""/>
        <dsp:cNvSpPr/>
      </dsp:nvSpPr>
      <dsp:spPr>
        <a:xfrm>
          <a:off x="3593800" y="1329772"/>
          <a:ext cx="1733945" cy="96119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Monitor and Assess Waterbodies</a:t>
          </a:r>
        </a:p>
      </dsp:txBody>
      <dsp:txXfrm>
        <a:off x="3640721" y="1376693"/>
        <a:ext cx="1640103" cy="867349"/>
      </dsp:txXfrm>
    </dsp:sp>
    <dsp:sp modelId="{41B8344F-1002-466F-A6A3-C007A80A7603}">
      <dsp:nvSpPr>
        <dsp:cNvPr id="0" name=""/>
        <dsp:cNvSpPr/>
      </dsp:nvSpPr>
      <dsp:spPr>
        <a:xfrm>
          <a:off x="711233" y="482437"/>
          <a:ext cx="3843598" cy="3843598"/>
        </a:xfrm>
        <a:custGeom>
          <a:avLst/>
          <a:gdLst/>
          <a:ahLst/>
          <a:cxnLst/>
          <a:rect l="0" t="0" r="0" b="0"/>
          <a:pathLst>
            <a:path>
              <a:moveTo>
                <a:pt x="3839006" y="2054572"/>
              </a:moveTo>
              <a:arcTo wR="1921799" hR="1921799" stAng="21837696" swAng="1360821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5B9E44-8E1B-4F85-8800-5A897BCF8D3E}">
      <dsp:nvSpPr>
        <dsp:cNvPr id="0" name=""/>
        <dsp:cNvSpPr/>
      </dsp:nvSpPr>
      <dsp:spPr>
        <a:xfrm>
          <a:off x="3023260" y="3478409"/>
          <a:ext cx="1478756" cy="96119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Impaired Waterbodies (303d) List</a:t>
          </a:r>
        </a:p>
      </dsp:txBody>
      <dsp:txXfrm>
        <a:off x="3070181" y="3525330"/>
        <a:ext cx="1384914" cy="867349"/>
      </dsp:txXfrm>
    </dsp:sp>
    <dsp:sp modelId="{93838643-3863-4A6D-B06A-302E79D59D17}">
      <dsp:nvSpPr>
        <dsp:cNvPr id="0" name=""/>
        <dsp:cNvSpPr/>
      </dsp:nvSpPr>
      <dsp:spPr>
        <a:xfrm>
          <a:off x="711233" y="482437"/>
          <a:ext cx="3843598" cy="3843598"/>
        </a:xfrm>
        <a:custGeom>
          <a:avLst/>
          <a:gdLst/>
          <a:ahLst/>
          <a:cxnLst/>
          <a:rect l="0" t="0" r="0" b="0"/>
          <a:pathLst>
            <a:path>
              <a:moveTo>
                <a:pt x="2158068" y="3829019"/>
              </a:moveTo>
              <a:arcTo wR="1921799" hR="1921799" stAng="4976285" swAng="847430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7CE4E-F4D1-4EA9-9382-A485087F309D}">
      <dsp:nvSpPr>
        <dsp:cNvPr id="0" name=""/>
        <dsp:cNvSpPr/>
      </dsp:nvSpPr>
      <dsp:spPr>
        <a:xfrm>
          <a:off x="764049" y="3478409"/>
          <a:ext cx="1478756" cy="961191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Total Maximum Daily Load Development</a:t>
          </a:r>
        </a:p>
      </dsp:txBody>
      <dsp:txXfrm>
        <a:off x="810970" y="3525330"/>
        <a:ext cx="1384914" cy="867349"/>
      </dsp:txXfrm>
    </dsp:sp>
    <dsp:sp modelId="{503C7B30-2E73-443A-8C7A-B346841263BE}">
      <dsp:nvSpPr>
        <dsp:cNvPr id="0" name=""/>
        <dsp:cNvSpPr/>
      </dsp:nvSpPr>
      <dsp:spPr>
        <a:xfrm>
          <a:off x="711233" y="482437"/>
          <a:ext cx="3843598" cy="3843598"/>
        </a:xfrm>
        <a:custGeom>
          <a:avLst/>
          <a:gdLst/>
          <a:ahLst/>
          <a:cxnLst/>
          <a:rect l="0" t="0" r="0" b="0"/>
          <a:pathLst>
            <a:path>
              <a:moveTo>
                <a:pt x="204044" y="2783560"/>
              </a:moveTo>
              <a:arcTo wR="1921799" hR="1921799" stAng="9201483" swAng="1360821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FD19BE-FE0D-47B6-B340-8806D94232F9}">
      <dsp:nvSpPr>
        <dsp:cNvPr id="0" name=""/>
        <dsp:cNvSpPr/>
      </dsp:nvSpPr>
      <dsp:spPr>
        <a:xfrm>
          <a:off x="-69945" y="1329772"/>
          <a:ext cx="1750477" cy="96119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Restoration - Basin Management Action Plan/WLA</a:t>
          </a:r>
        </a:p>
      </dsp:txBody>
      <dsp:txXfrm>
        <a:off x="-23024" y="1376693"/>
        <a:ext cx="1656635" cy="867349"/>
      </dsp:txXfrm>
    </dsp:sp>
    <dsp:sp modelId="{C18B0031-2EA0-4799-8A92-84C89FA32A65}">
      <dsp:nvSpPr>
        <dsp:cNvPr id="0" name=""/>
        <dsp:cNvSpPr/>
      </dsp:nvSpPr>
      <dsp:spPr>
        <a:xfrm>
          <a:off x="711233" y="482437"/>
          <a:ext cx="3843598" cy="3843598"/>
        </a:xfrm>
        <a:custGeom>
          <a:avLst/>
          <a:gdLst/>
          <a:ahLst/>
          <a:cxnLst/>
          <a:rect l="0" t="0" r="0" b="0"/>
          <a:pathLst>
            <a:path>
              <a:moveTo>
                <a:pt x="462087" y="671777"/>
              </a:moveTo>
              <a:arcTo wR="1921799" hR="1921799" stAng="13234502" swAng="1212954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60B9B-BD39-420D-958E-073054F9DA4B}">
      <dsp:nvSpPr>
        <dsp:cNvPr id="0" name=""/>
        <dsp:cNvSpPr/>
      </dsp:nvSpPr>
      <dsp:spPr>
        <a:xfrm>
          <a:off x="1893654" y="1841"/>
          <a:ext cx="1478756" cy="961191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Set Water Quality Standards</a:t>
          </a:r>
        </a:p>
      </dsp:txBody>
      <dsp:txXfrm>
        <a:off x="1940575" y="48762"/>
        <a:ext cx="1384914" cy="867349"/>
      </dsp:txXfrm>
    </dsp:sp>
    <dsp:sp modelId="{4B32DBEB-0CD5-4240-A4DE-F235E636EB51}">
      <dsp:nvSpPr>
        <dsp:cNvPr id="0" name=""/>
        <dsp:cNvSpPr/>
      </dsp:nvSpPr>
      <dsp:spPr>
        <a:xfrm>
          <a:off x="711233" y="482437"/>
          <a:ext cx="3843598" cy="3843598"/>
        </a:xfrm>
        <a:custGeom>
          <a:avLst/>
          <a:gdLst/>
          <a:ahLst/>
          <a:cxnLst/>
          <a:rect l="0" t="0" r="0" b="0"/>
          <a:pathLst>
            <a:path>
              <a:moveTo>
                <a:pt x="2859632" y="244366"/>
              </a:moveTo>
              <a:arcTo wR="1921799" hR="1921799" stAng="17952544" swAng="1212954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4352B9-A0F2-4BFB-821A-DBDF8712DAB8}">
      <dsp:nvSpPr>
        <dsp:cNvPr id="0" name=""/>
        <dsp:cNvSpPr/>
      </dsp:nvSpPr>
      <dsp:spPr>
        <a:xfrm>
          <a:off x="3593800" y="1329772"/>
          <a:ext cx="1733945" cy="96119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Monitor and Assess Waterbodies</a:t>
          </a:r>
        </a:p>
      </dsp:txBody>
      <dsp:txXfrm>
        <a:off x="3640721" y="1376693"/>
        <a:ext cx="1640103" cy="867349"/>
      </dsp:txXfrm>
    </dsp:sp>
    <dsp:sp modelId="{41B8344F-1002-466F-A6A3-C007A80A7603}">
      <dsp:nvSpPr>
        <dsp:cNvPr id="0" name=""/>
        <dsp:cNvSpPr/>
      </dsp:nvSpPr>
      <dsp:spPr>
        <a:xfrm>
          <a:off x="711233" y="482437"/>
          <a:ext cx="3843598" cy="3843598"/>
        </a:xfrm>
        <a:custGeom>
          <a:avLst/>
          <a:gdLst/>
          <a:ahLst/>
          <a:cxnLst/>
          <a:rect l="0" t="0" r="0" b="0"/>
          <a:pathLst>
            <a:path>
              <a:moveTo>
                <a:pt x="3839006" y="2054572"/>
              </a:moveTo>
              <a:arcTo wR="1921799" hR="1921799" stAng="21837696" swAng="1360821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5B9E44-8E1B-4F85-8800-5A897BCF8D3E}">
      <dsp:nvSpPr>
        <dsp:cNvPr id="0" name=""/>
        <dsp:cNvSpPr/>
      </dsp:nvSpPr>
      <dsp:spPr>
        <a:xfrm>
          <a:off x="3023260" y="3478409"/>
          <a:ext cx="1478756" cy="96119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Impaired Waterbodies (303d) List</a:t>
          </a:r>
        </a:p>
      </dsp:txBody>
      <dsp:txXfrm>
        <a:off x="3070181" y="3525330"/>
        <a:ext cx="1384914" cy="867349"/>
      </dsp:txXfrm>
    </dsp:sp>
    <dsp:sp modelId="{93838643-3863-4A6D-B06A-302E79D59D17}">
      <dsp:nvSpPr>
        <dsp:cNvPr id="0" name=""/>
        <dsp:cNvSpPr/>
      </dsp:nvSpPr>
      <dsp:spPr>
        <a:xfrm>
          <a:off x="711233" y="482437"/>
          <a:ext cx="3843598" cy="3843598"/>
        </a:xfrm>
        <a:custGeom>
          <a:avLst/>
          <a:gdLst/>
          <a:ahLst/>
          <a:cxnLst/>
          <a:rect l="0" t="0" r="0" b="0"/>
          <a:pathLst>
            <a:path>
              <a:moveTo>
                <a:pt x="2158068" y="3829019"/>
              </a:moveTo>
              <a:arcTo wR="1921799" hR="1921799" stAng="4976285" swAng="847430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7CE4E-F4D1-4EA9-9382-A485087F309D}">
      <dsp:nvSpPr>
        <dsp:cNvPr id="0" name=""/>
        <dsp:cNvSpPr/>
      </dsp:nvSpPr>
      <dsp:spPr>
        <a:xfrm>
          <a:off x="764049" y="3478409"/>
          <a:ext cx="1478756" cy="961191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Total Maximum Daily Load Development</a:t>
          </a:r>
        </a:p>
      </dsp:txBody>
      <dsp:txXfrm>
        <a:off x="810970" y="3525330"/>
        <a:ext cx="1384914" cy="867349"/>
      </dsp:txXfrm>
    </dsp:sp>
    <dsp:sp modelId="{503C7B30-2E73-443A-8C7A-B346841263BE}">
      <dsp:nvSpPr>
        <dsp:cNvPr id="0" name=""/>
        <dsp:cNvSpPr/>
      </dsp:nvSpPr>
      <dsp:spPr>
        <a:xfrm>
          <a:off x="711233" y="482437"/>
          <a:ext cx="3843598" cy="3843598"/>
        </a:xfrm>
        <a:custGeom>
          <a:avLst/>
          <a:gdLst/>
          <a:ahLst/>
          <a:cxnLst/>
          <a:rect l="0" t="0" r="0" b="0"/>
          <a:pathLst>
            <a:path>
              <a:moveTo>
                <a:pt x="204044" y="2783560"/>
              </a:moveTo>
              <a:arcTo wR="1921799" hR="1921799" stAng="9201483" swAng="1360821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FD19BE-FE0D-47B6-B340-8806D94232F9}">
      <dsp:nvSpPr>
        <dsp:cNvPr id="0" name=""/>
        <dsp:cNvSpPr/>
      </dsp:nvSpPr>
      <dsp:spPr>
        <a:xfrm>
          <a:off x="-69945" y="1329772"/>
          <a:ext cx="1750477" cy="96119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Restoration - Basin Management Action Plan/WLA</a:t>
          </a:r>
        </a:p>
      </dsp:txBody>
      <dsp:txXfrm>
        <a:off x="-23024" y="1376693"/>
        <a:ext cx="1656635" cy="867349"/>
      </dsp:txXfrm>
    </dsp:sp>
    <dsp:sp modelId="{C18B0031-2EA0-4799-8A92-84C89FA32A65}">
      <dsp:nvSpPr>
        <dsp:cNvPr id="0" name=""/>
        <dsp:cNvSpPr/>
      </dsp:nvSpPr>
      <dsp:spPr>
        <a:xfrm>
          <a:off x="711233" y="482437"/>
          <a:ext cx="3843598" cy="3843598"/>
        </a:xfrm>
        <a:custGeom>
          <a:avLst/>
          <a:gdLst/>
          <a:ahLst/>
          <a:cxnLst/>
          <a:rect l="0" t="0" r="0" b="0"/>
          <a:pathLst>
            <a:path>
              <a:moveTo>
                <a:pt x="462087" y="671777"/>
              </a:moveTo>
              <a:arcTo wR="1921799" hR="1921799" stAng="13234502" swAng="1212954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60B9B-BD39-420D-958E-073054F9DA4B}">
      <dsp:nvSpPr>
        <dsp:cNvPr id="0" name=""/>
        <dsp:cNvSpPr/>
      </dsp:nvSpPr>
      <dsp:spPr>
        <a:xfrm>
          <a:off x="1893654" y="1841"/>
          <a:ext cx="1478756" cy="961191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Set Water Quality Standards</a:t>
          </a:r>
        </a:p>
      </dsp:txBody>
      <dsp:txXfrm>
        <a:off x="1940575" y="48762"/>
        <a:ext cx="1384914" cy="867349"/>
      </dsp:txXfrm>
    </dsp:sp>
    <dsp:sp modelId="{4B32DBEB-0CD5-4240-A4DE-F235E636EB51}">
      <dsp:nvSpPr>
        <dsp:cNvPr id="0" name=""/>
        <dsp:cNvSpPr/>
      </dsp:nvSpPr>
      <dsp:spPr>
        <a:xfrm>
          <a:off x="711233" y="482437"/>
          <a:ext cx="3843598" cy="3843598"/>
        </a:xfrm>
        <a:custGeom>
          <a:avLst/>
          <a:gdLst/>
          <a:ahLst/>
          <a:cxnLst/>
          <a:rect l="0" t="0" r="0" b="0"/>
          <a:pathLst>
            <a:path>
              <a:moveTo>
                <a:pt x="2859632" y="244366"/>
              </a:moveTo>
              <a:arcTo wR="1921799" hR="1921799" stAng="17952544" swAng="1212954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4352B9-A0F2-4BFB-821A-DBDF8712DAB8}">
      <dsp:nvSpPr>
        <dsp:cNvPr id="0" name=""/>
        <dsp:cNvSpPr/>
      </dsp:nvSpPr>
      <dsp:spPr>
        <a:xfrm>
          <a:off x="3593800" y="1329772"/>
          <a:ext cx="1733945" cy="96119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Monitor and Assess Waterbodies</a:t>
          </a:r>
        </a:p>
      </dsp:txBody>
      <dsp:txXfrm>
        <a:off x="3640721" y="1376693"/>
        <a:ext cx="1640103" cy="867349"/>
      </dsp:txXfrm>
    </dsp:sp>
    <dsp:sp modelId="{41B8344F-1002-466F-A6A3-C007A80A7603}">
      <dsp:nvSpPr>
        <dsp:cNvPr id="0" name=""/>
        <dsp:cNvSpPr/>
      </dsp:nvSpPr>
      <dsp:spPr>
        <a:xfrm>
          <a:off x="711233" y="482437"/>
          <a:ext cx="3843598" cy="3843598"/>
        </a:xfrm>
        <a:custGeom>
          <a:avLst/>
          <a:gdLst/>
          <a:ahLst/>
          <a:cxnLst/>
          <a:rect l="0" t="0" r="0" b="0"/>
          <a:pathLst>
            <a:path>
              <a:moveTo>
                <a:pt x="3839006" y="2054572"/>
              </a:moveTo>
              <a:arcTo wR="1921799" hR="1921799" stAng="21837696" swAng="1360821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5B9E44-8E1B-4F85-8800-5A897BCF8D3E}">
      <dsp:nvSpPr>
        <dsp:cNvPr id="0" name=""/>
        <dsp:cNvSpPr/>
      </dsp:nvSpPr>
      <dsp:spPr>
        <a:xfrm>
          <a:off x="3023260" y="3478409"/>
          <a:ext cx="1478756" cy="96119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Impaired Waterbodies (303d) List</a:t>
          </a:r>
        </a:p>
      </dsp:txBody>
      <dsp:txXfrm>
        <a:off x="3070181" y="3525330"/>
        <a:ext cx="1384914" cy="867349"/>
      </dsp:txXfrm>
    </dsp:sp>
    <dsp:sp modelId="{93838643-3863-4A6D-B06A-302E79D59D17}">
      <dsp:nvSpPr>
        <dsp:cNvPr id="0" name=""/>
        <dsp:cNvSpPr/>
      </dsp:nvSpPr>
      <dsp:spPr>
        <a:xfrm>
          <a:off x="711233" y="482437"/>
          <a:ext cx="3843598" cy="3843598"/>
        </a:xfrm>
        <a:custGeom>
          <a:avLst/>
          <a:gdLst/>
          <a:ahLst/>
          <a:cxnLst/>
          <a:rect l="0" t="0" r="0" b="0"/>
          <a:pathLst>
            <a:path>
              <a:moveTo>
                <a:pt x="2158068" y="3829019"/>
              </a:moveTo>
              <a:arcTo wR="1921799" hR="1921799" stAng="4976285" swAng="847430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7CE4E-F4D1-4EA9-9382-A485087F309D}">
      <dsp:nvSpPr>
        <dsp:cNvPr id="0" name=""/>
        <dsp:cNvSpPr/>
      </dsp:nvSpPr>
      <dsp:spPr>
        <a:xfrm>
          <a:off x="764049" y="3478409"/>
          <a:ext cx="1478756" cy="961191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Total Maximum Daily Load Development</a:t>
          </a:r>
        </a:p>
      </dsp:txBody>
      <dsp:txXfrm>
        <a:off x="810970" y="3525330"/>
        <a:ext cx="1384914" cy="867349"/>
      </dsp:txXfrm>
    </dsp:sp>
    <dsp:sp modelId="{503C7B30-2E73-443A-8C7A-B346841263BE}">
      <dsp:nvSpPr>
        <dsp:cNvPr id="0" name=""/>
        <dsp:cNvSpPr/>
      </dsp:nvSpPr>
      <dsp:spPr>
        <a:xfrm>
          <a:off x="711233" y="482437"/>
          <a:ext cx="3843598" cy="3843598"/>
        </a:xfrm>
        <a:custGeom>
          <a:avLst/>
          <a:gdLst/>
          <a:ahLst/>
          <a:cxnLst/>
          <a:rect l="0" t="0" r="0" b="0"/>
          <a:pathLst>
            <a:path>
              <a:moveTo>
                <a:pt x="204044" y="2783560"/>
              </a:moveTo>
              <a:arcTo wR="1921799" hR="1921799" stAng="9201483" swAng="1360821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FD19BE-FE0D-47B6-B340-8806D94232F9}">
      <dsp:nvSpPr>
        <dsp:cNvPr id="0" name=""/>
        <dsp:cNvSpPr/>
      </dsp:nvSpPr>
      <dsp:spPr>
        <a:xfrm>
          <a:off x="-69945" y="1329772"/>
          <a:ext cx="1750477" cy="96119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Restoration - Basin Management Action Plan/WLA</a:t>
          </a:r>
        </a:p>
      </dsp:txBody>
      <dsp:txXfrm>
        <a:off x="-23024" y="1376693"/>
        <a:ext cx="1656635" cy="867349"/>
      </dsp:txXfrm>
    </dsp:sp>
    <dsp:sp modelId="{C18B0031-2EA0-4799-8A92-84C89FA32A65}">
      <dsp:nvSpPr>
        <dsp:cNvPr id="0" name=""/>
        <dsp:cNvSpPr/>
      </dsp:nvSpPr>
      <dsp:spPr>
        <a:xfrm>
          <a:off x="711233" y="482437"/>
          <a:ext cx="3843598" cy="3843598"/>
        </a:xfrm>
        <a:custGeom>
          <a:avLst/>
          <a:gdLst/>
          <a:ahLst/>
          <a:cxnLst/>
          <a:rect l="0" t="0" r="0" b="0"/>
          <a:pathLst>
            <a:path>
              <a:moveTo>
                <a:pt x="462087" y="671777"/>
              </a:moveTo>
              <a:arcTo wR="1921799" hR="1921799" stAng="13234502" swAng="1212954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60B9B-BD39-420D-958E-073054F9DA4B}">
      <dsp:nvSpPr>
        <dsp:cNvPr id="0" name=""/>
        <dsp:cNvSpPr/>
      </dsp:nvSpPr>
      <dsp:spPr>
        <a:xfrm>
          <a:off x="1893654" y="1841"/>
          <a:ext cx="1478756" cy="961191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Set Water Quality Standards</a:t>
          </a:r>
        </a:p>
      </dsp:txBody>
      <dsp:txXfrm>
        <a:off x="1940575" y="48762"/>
        <a:ext cx="1384914" cy="867349"/>
      </dsp:txXfrm>
    </dsp:sp>
    <dsp:sp modelId="{4B32DBEB-0CD5-4240-A4DE-F235E636EB51}">
      <dsp:nvSpPr>
        <dsp:cNvPr id="0" name=""/>
        <dsp:cNvSpPr/>
      </dsp:nvSpPr>
      <dsp:spPr>
        <a:xfrm>
          <a:off x="711233" y="482437"/>
          <a:ext cx="3843598" cy="3843598"/>
        </a:xfrm>
        <a:custGeom>
          <a:avLst/>
          <a:gdLst/>
          <a:ahLst/>
          <a:cxnLst/>
          <a:rect l="0" t="0" r="0" b="0"/>
          <a:pathLst>
            <a:path>
              <a:moveTo>
                <a:pt x="2859632" y="244366"/>
              </a:moveTo>
              <a:arcTo wR="1921799" hR="1921799" stAng="17952544" swAng="1212954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4352B9-A0F2-4BFB-821A-DBDF8712DAB8}">
      <dsp:nvSpPr>
        <dsp:cNvPr id="0" name=""/>
        <dsp:cNvSpPr/>
      </dsp:nvSpPr>
      <dsp:spPr>
        <a:xfrm>
          <a:off x="3593800" y="1329772"/>
          <a:ext cx="1733945" cy="96119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Monitor and Assess Waterbodies</a:t>
          </a:r>
        </a:p>
      </dsp:txBody>
      <dsp:txXfrm>
        <a:off x="3640721" y="1376693"/>
        <a:ext cx="1640103" cy="867349"/>
      </dsp:txXfrm>
    </dsp:sp>
    <dsp:sp modelId="{41B8344F-1002-466F-A6A3-C007A80A7603}">
      <dsp:nvSpPr>
        <dsp:cNvPr id="0" name=""/>
        <dsp:cNvSpPr/>
      </dsp:nvSpPr>
      <dsp:spPr>
        <a:xfrm>
          <a:off x="711233" y="482437"/>
          <a:ext cx="3843598" cy="3843598"/>
        </a:xfrm>
        <a:custGeom>
          <a:avLst/>
          <a:gdLst/>
          <a:ahLst/>
          <a:cxnLst/>
          <a:rect l="0" t="0" r="0" b="0"/>
          <a:pathLst>
            <a:path>
              <a:moveTo>
                <a:pt x="3839006" y="2054572"/>
              </a:moveTo>
              <a:arcTo wR="1921799" hR="1921799" stAng="21837696" swAng="1360821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5B9E44-8E1B-4F85-8800-5A897BCF8D3E}">
      <dsp:nvSpPr>
        <dsp:cNvPr id="0" name=""/>
        <dsp:cNvSpPr/>
      </dsp:nvSpPr>
      <dsp:spPr>
        <a:xfrm>
          <a:off x="3023260" y="3478409"/>
          <a:ext cx="1478756" cy="96119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Impaired Waterbodies (303d) List</a:t>
          </a:r>
        </a:p>
      </dsp:txBody>
      <dsp:txXfrm>
        <a:off x="3070181" y="3525330"/>
        <a:ext cx="1384914" cy="867349"/>
      </dsp:txXfrm>
    </dsp:sp>
    <dsp:sp modelId="{93838643-3863-4A6D-B06A-302E79D59D17}">
      <dsp:nvSpPr>
        <dsp:cNvPr id="0" name=""/>
        <dsp:cNvSpPr/>
      </dsp:nvSpPr>
      <dsp:spPr>
        <a:xfrm>
          <a:off x="711233" y="482437"/>
          <a:ext cx="3843598" cy="3843598"/>
        </a:xfrm>
        <a:custGeom>
          <a:avLst/>
          <a:gdLst/>
          <a:ahLst/>
          <a:cxnLst/>
          <a:rect l="0" t="0" r="0" b="0"/>
          <a:pathLst>
            <a:path>
              <a:moveTo>
                <a:pt x="2158068" y="3829019"/>
              </a:moveTo>
              <a:arcTo wR="1921799" hR="1921799" stAng="4976285" swAng="847430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07CE4E-F4D1-4EA9-9382-A485087F309D}">
      <dsp:nvSpPr>
        <dsp:cNvPr id="0" name=""/>
        <dsp:cNvSpPr/>
      </dsp:nvSpPr>
      <dsp:spPr>
        <a:xfrm>
          <a:off x="764049" y="3478409"/>
          <a:ext cx="1478756" cy="961191"/>
        </a:xfrm>
        <a:prstGeom prst="roundRect">
          <a:avLst/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Total Maximum Daily Load Development</a:t>
          </a:r>
        </a:p>
      </dsp:txBody>
      <dsp:txXfrm>
        <a:off x="810970" y="3525330"/>
        <a:ext cx="1384914" cy="867349"/>
      </dsp:txXfrm>
    </dsp:sp>
    <dsp:sp modelId="{503C7B30-2E73-443A-8C7A-B346841263BE}">
      <dsp:nvSpPr>
        <dsp:cNvPr id="0" name=""/>
        <dsp:cNvSpPr/>
      </dsp:nvSpPr>
      <dsp:spPr>
        <a:xfrm>
          <a:off x="711233" y="482437"/>
          <a:ext cx="3843598" cy="3843598"/>
        </a:xfrm>
        <a:custGeom>
          <a:avLst/>
          <a:gdLst/>
          <a:ahLst/>
          <a:cxnLst/>
          <a:rect l="0" t="0" r="0" b="0"/>
          <a:pathLst>
            <a:path>
              <a:moveTo>
                <a:pt x="204044" y="2783560"/>
              </a:moveTo>
              <a:arcTo wR="1921799" hR="1921799" stAng="9201483" swAng="1360821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FD19BE-FE0D-47B6-B340-8806D94232F9}">
      <dsp:nvSpPr>
        <dsp:cNvPr id="0" name=""/>
        <dsp:cNvSpPr/>
      </dsp:nvSpPr>
      <dsp:spPr>
        <a:xfrm>
          <a:off x="-69945" y="1329772"/>
          <a:ext cx="1750477" cy="961191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>
              <a:latin typeface="Arial" panose="020B0604020202020204" pitchFamily="34" charset="0"/>
              <a:cs typeface="Arial" panose="020B0604020202020204" pitchFamily="34" charset="0"/>
            </a:rPr>
            <a:t>Restoration - Basin Management Action Plan/WLA</a:t>
          </a:r>
        </a:p>
      </dsp:txBody>
      <dsp:txXfrm>
        <a:off x="-23024" y="1376693"/>
        <a:ext cx="1656635" cy="867349"/>
      </dsp:txXfrm>
    </dsp:sp>
    <dsp:sp modelId="{C18B0031-2EA0-4799-8A92-84C89FA32A65}">
      <dsp:nvSpPr>
        <dsp:cNvPr id="0" name=""/>
        <dsp:cNvSpPr/>
      </dsp:nvSpPr>
      <dsp:spPr>
        <a:xfrm>
          <a:off x="711233" y="482437"/>
          <a:ext cx="3843598" cy="3843598"/>
        </a:xfrm>
        <a:custGeom>
          <a:avLst/>
          <a:gdLst/>
          <a:ahLst/>
          <a:cxnLst/>
          <a:rect l="0" t="0" r="0" b="0"/>
          <a:pathLst>
            <a:path>
              <a:moveTo>
                <a:pt x="462087" y="671777"/>
              </a:moveTo>
              <a:arcTo wR="1921799" hR="1921799" stAng="13234502" swAng="1212954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FC149-D082-4356-9E11-5B70CB1A2099}" type="datetimeFigureOut">
              <a:rPr lang="en-US" smtClean="0"/>
              <a:t>6/7/19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D8ABF-6F44-4DB0-AF8E-1B2C6A292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09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847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0747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28191" y="75085"/>
            <a:ext cx="9959009" cy="914401"/>
          </a:xfrm>
          <a:prstGeom prst="rect">
            <a:avLst/>
          </a:prstGeom>
        </p:spPr>
        <p:txBody>
          <a:bodyPr tIns="0" bIns="0" anchor="b" anchorCtr="0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04800" y="1810858"/>
            <a:ext cx="11582400" cy="4437542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18BF337-8518-41CD-98CE-77A2BBA0CAA3}"/>
              </a:ext>
            </a:extLst>
          </p:cNvPr>
          <p:cNvSpPr txBox="1">
            <a:spLocks/>
          </p:cNvSpPr>
          <p:nvPr userDrawn="1"/>
        </p:nvSpPr>
        <p:spPr>
          <a:xfrm>
            <a:off x="2809460" y="1437511"/>
            <a:ext cx="6573080" cy="4572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accent5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9EFEC75-DFB7-4605-A89E-A95ECD6719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8192" y="989485"/>
            <a:ext cx="9959010" cy="753586"/>
          </a:xfrm>
          <a:prstGeom prst="rect">
            <a:avLst/>
          </a:prstGeom>
        </p:spPr>
        <p:txBody>
          <a:bodyPr tIns="0" bIns="0" anchor="t"/>
          <a:lstStyle>
            <a:lvl1pPr marL="0" indent="0" algn="l">
              <a:lnSpc>
                <a:spcPct val="100000"/>
              </a:lnSpc>
              <a:buNone/>
              <a:defRPr sz="2800" i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Sub-Title, if needed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FC3DF87-7B5D-4257-8CE1-C82B360806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48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B443F99-6EB6-46CC-86D5-94FF1EFD9838}" type="datetime1">
              <a:rPr lang="en-US" smtClean="0"/>
              <a:pPr/>
              <a:t>6/7/19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F9C56A0-F921-4CAC-9F6E-21D1AE6DC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356352"/>
            <a:ext cx="54864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712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AC532A8F-ACF3-46E8-9F50-FD80656A1E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28191" y="75085"/>
            <a:ext cx="9959009" cy="914401"/>
          </a:xfrm>
          <a:prstGeom prst="rect">
            <a:avLst/>
          </a:prstGeom>
        </p:spPr>
        <p:txBody>
          <a:bodyPr tIns="0" bIns="0" anchor="b" anchorCtr="0">
            <a:normAutofit/>
          </a:bodyPr>
          <a:lstStyle>
            <a:lvl1pPr>
              <a:lnSpc>
                <a:spcPct val="100000"/>
              </a:lnSpc>
              <a:defRPr sz="48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4ADB259-9F12-4051-84BD-478A7A4C0F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8192" y="989485"/>
            <a:ext cx="9959010" cy="753586"/>
          </a:xfrm>
          <a:prstGeom prst="rect">
            <a:avLst/>
          </a:prstGeom>
        </p:spPr>
        <p:txBody>
          <a:bodyPr tIns="0" bIns="0" anchor="t"/>
          <a:lstStyle>
            <a:lvl1pPr marL="0" indent="0" algn="l">
              <a:lnSpc>
                <a:spcPct val="100000"/>
              </a:lnSpc>
              <a:buNone/>
              <a:defRPr sz="2800" i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Add Sub-Title, if needed</a:t>
            </a:r>
          </a:p>
        </p:txBody>
      </p:sp>
    </p:spTree>
    <p:extLst>
      <p:ext uri="{BB962C8B-B14F-4D97-AF65-F5344CB8AC3E}">
        <p14:creationId xmlns:p14="http://schemas.microsoft.com/office/powerpoint/2010/main" val="3049294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36768880-7742-4E1D-BCB4-18B892801D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CDEE6BB6-E5E2-4308-9F5B-12995ED9F3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88" y="1304131"/>
            <a:ext cx="4721225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1374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36768880-7742-4E1D-BCB4-18B892801D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63159F22-5EB7-4D04-B437-84C4F0159A9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88" y="1304131"/>
            <a:ext cx="4721225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381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Final Slide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>
            <a:extLst>
              <a:ext uri="{FF2B5EF4-FFF2-40B4-BE49-F238E27FC236}">
                <a16:creationId xmlns:a16="http://schemas.microsoft.com/office/drawing/2014/main" id="{7F7BA19C-F4E2-44BB-BE86-66CA123BA6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88" y="1304131"/>
            <a:ext cx="4721225" cy="424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2DB04C-E4C0-D84C-8552-958A64CEA66C}"/>
              </a:ext>
            </a:extLst>
          </p:cNvPr>
          <p:cNvSpPr txBox="1"/>
          <p:nvPr userDrawn="1"/>
        </p:nvSpPr>
        <p:spPr>
          <a:xfrm>
            <a:off x="1074587" y="36776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266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60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6" r:id="rId4"/>
    <p:sldLayoutId id="2147483673" r:id="rId5"/>
    <p:sldLayoutId id="2147483684" r:id="rId6"/>
    <p:sldLayoutId id="2147483696" r:id="rId7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7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9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epa.gov/tmdl/overview-identifying-and-restoring-impaired-waters-under-section-303d-cwa" TargetMode="Externa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dy of water with trees in the background&#10;&#10;Description automatically generated">
            <a:extLst>
              <a:ext uri="{FF2B5EF4-FFF2-40B4-BE49-F238E27FC236}">
                <a16:creationId xmlns:a16="http://schemas.microsoft.com/office/drawing/2014/main" id="{B3D64BE5-3975-4641-84E1-A88D870698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1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8D9CE3AC-3C72-B944-B82B-CED65F88D5C3}"/>
              </a:ext>
            </a:extLst>
          </p:cNvPr>
          <p:cNvSpPr txBox="1">
            <a:spLocks/>
          </p:cNvSpPr>
          <p:nvPr/>
        </p:nvSpPr>
        <p:spPr>
          <a:xfrm>
            <a:off x="304800" y="5613400"/>
            <a:ext cx="11582400" cy="10160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 Frick, Director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Division of Environmental Assessment and Restoration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6F5C48D-F5F1-9345-AE09-7E1437A33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701800"/>
            <a:ext cx="65024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37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>
            <a:extLst>
              <a:ext uri="{FF2B5EF4-FFF2-40B4-BE49-F238E27FC236}">
                <a16:creationId xmlns:a16="http://schemas.microsoft.com/office/drawing/2014/main" id="{17352F02-5AAE-324E-9104-62195624B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2914649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A29A16AE-31C9-6A43-A28E-47A85A414D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9026"/>
            <a:ext cx="5144922" cy="3431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1641763-D6AE-614A-BC41-E7DF0D134EB3}"/>
              </a:ext>
            </a:extLst>
          </p:cNvPr>
          <p:cNvGrpSpPr/>
          <p:nvPr/>
        </p:nvGrpSpPr>
        <p:grpSpPr>
          <a:xfrm>
            <a:off x="7696200" y="838200"/>
            <a:ext cx="4495800" cy="4191000"/>
            <a:chOff x="7696200" y="914400"/>
            <a:chExt cx="4495800" cy="41910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A1F6A31-6CB9-0246-8934-52C0995B58C0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0" y="914400"/>
              <a:ext cx="4191000" cy="41910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20" name="TextBox 16">
              <a:extLst>
                <a:ext uri="{FF2B5EF4-FFF2-40B4-BE49-F238E27FC236}">
                  <a16:creationId xmlns:a16="http://schemas.microsoft.com/office/drawing/2014/main" id="{BF2EB591-E4AF-6941-89C0-8F0660485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9600" y="4191000"/>
              <a:ext cx="358140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sz="16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Taylor Creek STA, facing SE</a:t>
              </a:r>
            </a:p>
          </p:txBody>
        </p:sp>
        <p:sp>
          <p:nvSpPr>
            <p:cNvPr id="21" name="Text Box 5">
              <a:extLst>
                <a:ext uri="{FF2B5EF4-FFF2-40B4-BE49-F238E27FC236}">
                  <a16:creationId xmlns:a16="http://schemas.microsoft.com/office/drawing/2014/main" id="{278CB436-2043-8048-8879-2F5A1232BF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96200" y="3151855"/>
              <a:ext cx="1295400" cy="3016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square">
              <a:spAutoFit/>
            </a:bodyPr>
            <a:lstStyle/>
            <a:p>
              <a:pPr marL="742950" indent="-285750">
                <a:lnSpc>
                  <a:spcPct val="85000"/>
                </a:lnSpc>
                <a:spcBef>
                  <a:spcPct val="40000"/>
                </a:spcBef>
                <a:buClr>
                  <a:srgbClr val="E8D264"/>
                </a:buClr>
                <a:buSzPct val="80000"/>
                <a:defRPr/>
              </a:pPr>
              <a:r>
                <a:rPr lang="en-US" sz="16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 1</a:t>
              </a:r>
            </a:p>
          </p:txBody>
        </p:sp>
        <p:sp>
          <p:nvSpPr>
            <p:cNvPr id="22" name="Text Box 5">
              <a:extLst>
                <a:ext uri="{FF2B5EF4-FFF2-40B4-BE49-F238E27FC236}">
                  <a16:creationId xmlns:a16="http://schemas.microsoft.com/office/drawing/2014/main" id="{8CC1D3C0-113F-0A44-910E-492812C798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25000" y="2361951"/>
              <a:ext cx="1295400" cy="30162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000000"/>
              </a:outerShdw>
            </a:effectLst>
          </p:spPr>
          <p:txBody>
            <a:bodyPr wrap="square">
              <a:spAutoFit/>
            </a:bodyPr>
            <a:lstStyle/>
            <a:p>
              <a:pPr marL="742950" indent="-285750">
                <a:lnSpc>
                  <a:spcPct val="85000"/>
                </a:lnSpc>
                <a:spcBef>
                  <a:spcPct val="40000"/>
                </a:spcBef>
                <a:buClr>
                  <a:srgbClr val="E8D264"/>
                </a:buClr>
                <a:buSzPct val="80000"/>
                <a:defRPr/>
              </a:pPr>
              <a:r>
                <a:rPr lang="en-US" sz="16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Cell 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91E57AD-1E6D-AD4E-B9EC-44DA9069D9D5}"/>
              </a:ext>
            </a:extLst>
          </p:cNvPr>
          <p:cNvGrpSpPr/>
          <p:nvPr/>
        </p:nvGrpSpPr>
        <p:grpSpPr>
          <a:xfrm>
            <a:off x="0" y="-152400"/>
            <a:ext cx="12192000" cy="1676400"/>
            <a:chOff x="0" y="-152400"/>
            <a:chExt cx="12192000" cy="16764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2EF5BB6-AE3F-B14D-BC3A-BF9109622CF9}"/>
                </a:ext>
              </a:extLst>
            </p:cNvPr>
            <p:cNvSpPr/>
            <p:nvPr/>
          </p:nvSpPr>
          <p:spPr>
            <a:xfrm>
              <a:off x="0" y="0"/>
              <a:ext cx="12192000" cy="1524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2DDD6391-BE6A-DD44-9775-8F46321D8C27}"/>
                </a:ext>
              </a:extLst>
            </p:cNvPr>
            <p:cNvSpPr/>
            <p:nvPr/>
          </p:nvSpPr>
          <p:spPr>
            <a:xfrm>
              <a:off x="914400" y="-152400"/>
              <a:ext cx="935038" cy="1536701"/>
            </a:xfrm>
            <a:custGeom>
              <a:avLst/>
              <a:gdLst>
                <a:gd name="connsiteX0" fmla="*/ 0 w 862148"/>
                <a:gd name="connsiteY0" fmla="*/ 0 h 1489165"/>
                <a:gd name="connsiteX1" fmla="*/ 0 w 862148"/>
                <a:gd name="connsiteY1" fmla="*/ 1463040 h 1489165"/>
                <a:gd name="connsiteX2" fmla="*/ 435428 w 862148"/>
                <a:gd name="connsiteY2" fmla="*/ 1323703 h 1489165"/>
                <a:gd name="connsiteX3" fmla="*/ 862148 w 862148"/>
                <a:gd name="connsiteY3" fmla="*/ 1489165 h 1489165"/>
                <a:gd name="connsiteX4" fmla="*/ 862148 w 862148"/>
                <a:gd name="connsiteY4" fmla="*/ 0 h 1489165"/>
                <a:gd name="connsiteX5" fmla="*/ 0 w 862148"/>
                <a:gd name="connsiteY5" fmla="*/ 0 h 1489165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35428 w 862148"/>
                <a:gd name="connsiteY2" fmla="*/ 1323703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41037 w 862148"/>
                <a:gd name="connsiteY2" fmla="*/ 1374191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536751"/>
                <a:gd name="connsiteX1" fmla="*/ 0 w 862148"/>
                <a:gd name="connsiteY1" fmla="*/ 1463040 h 1536751"/>
                <a:gd name="connsiteX2" fmla="*/ 431666 w 862148"/>
                <a:gd name="connsiteY2" fmla="*/ 1536751 h 1536751"/>
                <a:gd name="connsiteX3" fmla="*/ 856538 w 862148"/>
                <a:gd name="connsiteY3" fmla="*/ 1466726 h 1536751"/>
                <a:gd name="connsiteX4" fmla="*/ 862148 w 862148"/>
                <a:gd name="connsiteY4" fmla="*/ 0 h 1536751"/>
                <a:gd name="connsiteX5" fmla="*/ 0 w 862148"/>
                <a:gd name="connsiteY5" fmla="*/ 0 h 153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148" h="1536751">
                  <a:moveTo>
                    <a:pt x="0" y="0"/>
                  </a:moveTo>
                  <a:lnTo>
                    <a:pt x="0" y="1463040"/>
                  </a:lnTo>
                  <a:lnTo>
                    <a:pt x="431666" y="1536751"/>
                  </a:lnTo>
                  <a:lnTo>
                    <a:pt x="856538" y="1466726"/>
                  </a:lnTo>
                  <a:lnTo>
                    <a:pt x="862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0703343-0723-674A-A217-C61847F67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5023" y="304800"/>
              <a:ext cx="1013791" cy="914400"/>
            </a:xfrm>
            <a:prstGeom prst="rect">
              <a:avLst/>
            </a:prstGeom>
          </p:spPr>
        </p:pic>
        <p:sp>
          <p:nvSpPr>
            <p:cNvPr id="17" name="Title 1">
              <a:extLst>
                <a:ext uri="{FF2B5EF4-FFF2-40B4-BE49-F238E27FC236}">
                  <a16:creationId xmlns:a16="http://schemas.microsoft.com/office/drawing/2014/main" id="{D095C467-F508-CC41-8175-B325705E7432}"/>
                </a:ext>
              </a:extLst>
            </p:cNvPr>
            <p:cNvSpPr txBox="1">
              <a:spLocks/>
            </p:cNvSpPr>
            <p:nvPr/>
          </p:nvSpPr>
          <p:spPr>
            <a:xfrm>
              <a:off x="2057400" y="76200"/>
              <a:ext cx="9601200" cy="914401"/>
            </a:xfrm>
            <a:prstGeom prst="rect">
              <a:avLst/>
            </a:prstGeom>
          </p:spPr>
          <p:txBody>
            <a:bodyPr tIns="0" bIns="0" anchor="b" anchorCtr="0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kern="1200">
                  <a:solidFill>
                    <a:schemeClr val="accent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4000" b="1" cap="all" dirty="0">
                  <a:solidFill>
                    <a:schemeClr val="bg1"/>
                  </a:solidFill>
                </a:rPr>
                <a:t>Example Projects</a:t>
              </a:r>
            </a:p>
          </p:txBody>
        </p:sp>
      </p:grpSp>
      <p:pic>
        <p:nvPicPr>
          <p:cNvPr id="23" name="Content Placeholder 13">
            <a:extLst>
              <a:ext uri="{FF2B5EF4-FFF2-40B4-BE49-F238E27FC236}">
                <a16:creationId xmlns:a16="http://schemas.microsoft.com/office/drawing/2014/main" id="{919451F4-8097-9A4C-87B0-BEFC6A6A4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4"/>
          <a:stretch/>
        </p:blipFill>
        <p:spPr>
          <a:xfrm>
            <a:off x="2782542" y="4761421"/>
            <a:ext cx="9409458" cy="2096579"/>
          </a:xfrm>
          <a:prstGeom prst="rect">
            <a:avLst/>
          </a:prstGeom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5D5BF6-9080-A14A-92EE-9B7751A7EA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85"/>
          <a:stretch/>
        </p:blipFill>
        <p:spPr>
          <a:xfrm>
            <a:off x="0" y="4761421"/>
            <a:ext cx="3276600" cy="209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290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02B0955-D37D-5B4B-A389-920369EC4F9F}"/>
              </a:ext>
            </a:extLst>
          </p:cNvPr>
          <p:cNvSpPr/>
          <p:nvPr/>
        </p:nvSpPr>
        <p:spPr>
          <a:xfrm>
            <a:off x="0" y="1524001"/>
            <a:ext cx="12192000" cy="5334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964C2A-EE88-6045-9EF0-A19744E47DE7}"/>
              </a:ext>
            </a:extLst>
          </p:cNvPr>
          <p:cNvGrpSpPr/>
          <p:nvPr/>
        </p:nvGrpSpPr>
        <p:grpSpPr>
          <a:xfrm>
            <a:off x="0" y="-152400"/>
            <a:ext cx="12192000" cy="1676400"/>
            <a:chOff x="0" y="-152400"/>
            <a:chExt cx="12192000" cy="16764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4E9F326-7772-B241-8E42-9A7C65F4E556}"/>
                </a:ext>
              </a:extLst>
            </p:cNvPr>
            <p:cNvSpPr/>
            <p:nvPr/>
          </p:nvSpPr>
          <p:spPr>
            <a:xfrm>
              <a:off x="0" y="0"/>
              <a:ext cx="12192000" cy="1524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039DE2C-D5CB-BE45-B699-8BA65F7FC264}"/>
                </a:ext>
              </a:extLst>
            </p:cNvPr>
            <p:cNvSpPr/>
            <p:nvPr/>
          </p:nvSpPr>
          <p:spPr>
            <a:xfrm>
              <a:off x="914400" y="-152400"/>
              <a:ext cx="935038" cy="1536701"/>
            </a:xfrm>
            <a:custGeom>
              <a:avLst/>
              <a:gdLst>
                <a:gd name="connsiteX0" fmla="*/ 0 w 862148"/>
                <a:gd name="connsiteY0" fmla="*/ 0 h 1489165"/>
                <a:gd name="connsiteX1" fmla="*/ 0 w 862148"/>
                <a:gd name="connsiteY1" fmla="*/ 1463040 h 1489165"/>
                <a:gd name="connsiteX2" fmla="*/ 435428 w 862148"/>
                <a:gd name="connsiteY2" fmla="*/ 1323703 h 1489165"/>
                <a:gd name="connsiteX3" fmla="*/ 862148 w 862148"/>
                <a:gd name="connsiteY3" fmla="*/ 1489165 h 1489165"/>
                <a:gd name="connsiteX4" fmla="*/ 862148 w 862148"/>
                <a:gd name="connsiteY4" fmla="*/ 0 h 1489165"/>
                <a:gd name="connsiteX5" fmla="*/ 0 w 862148"/>
                <a:gd name="connsiteY5" fmla="*/ 0 h 1489165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35428 w 862148"/>
                <a:gd name="connsiteY2" fmla="*/ 1323703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41037 w 862148"/>
                <a:gd name="connsiteY2" fmla="*/ 1374191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536751"/>
                <a:gd name="connsiteX1" fmla="*/ 0 w 862148"/>
                <a:gd name="connsiteY1" fmla="*/ 1463040 h 1536751"/>
                <a:gd name="connsiteX2" fmla="*/ 431666 w 862148"/>
                <a:gd name="connsiteY2" fmla="*/ 1536751 h 1536751"/>
                <a:gd name="connsiteX3" fmla="*/ 856538 w 862148"/>
                <a:gd name="connsiteY3" fmla="*/ 1466726 h 1536751"/>
                <a:gd name="connsiteX4" fmla="*/ 862148 w 862148"/>
                <a:gd name="connsiteY4" fmla="*/ 0 h 1536751"/>
                <a:gd name="connsiteX5" fmla="*/ 0 w 862148"/>
                <a:gd name="connsiteY5" fmla="*/ 0 h 153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148" h="1536751">
                  <a:moveTo>
                    <a:pt x="0" y="0"/>
                  </a:moveTo>
                  <a:lnTo>
                    <a:pt x="0" y="1463040"/>
                  </a:lnTo>
                  <a:lnTo>
                    <a:pt x="431666" y="1536751"/>
                  </a:lnTo>
                  <a:lnTo>
                    <a:pt x="856538" y="1466726"/>
                  </a:lnTo>
                  <a:lnTo>
                    <a:pt x="862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5A6CDC-C5DE-F64F-A4A7-BAA9D3768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5023" y="304800"/>
              <a:ext cx="1013791" cy="914400"/>
            </a:xfrm>
            <a:prstGeom prst="rect">
              <a:avLst/>
            </a:prstGeom>
          </p:spPr>
        </p:pic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38477187-FAC6-A94B-B684-E36F4A06740B}"/>
                </a:ext>
              </a:extLst>
            </p:cNvPr>
            <p:cNvSpPr txBox="1">
              <a:spLocks/>
            </p:cNvSpPr>
            <p:nvPr/>
          </p:nvSpPr>
          <p:spPr>
            <a:xfrm>
              <a:off x="2057400" y="76200"/>
              <a:ext cx="9601200" cy="914401"/>
            </a:xfrm>
            <a:prstGeom prst="rect">
              <a:avLst/>
            </a:prstGeom>
          </p:spPr>
          <p:txBody>
            <a:bodyPr tIns="0" bIns="0" anchor="b" anchorCtr="0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kern="1200">
                  <a:solidFill>
                    <a:schemeClr val="accent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4000" b="1" cap="all" dirty="0">
                  <a:solidFill>
                    <a:schemeClr val="bg1"/>
                  </a:solidFill>
                </a:rPr>
                <a:t>Wastewater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D61B1563-06CC-7142-86B9-6C8903549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0" y="1981200"/>
            <a:ext cx="5998410" cy="42767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E143194-E107-2746-B433-231EDDC3C8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" t="1717" r="1799" b="1896"/>
          <a:stretch/>
        </p:blipFill>
        <p:spPr>
          <a:xfrm>
            <a:off x="6400799" y="1981200"/>
            <a:ext cx="5562601" cy="427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555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0416F0F-054C-F948-8977-140CA94200DB}"/>
              </a:ext>
            </a:extLst>
          </p:cNvPr>
          <p:cNvSpPr/>
          <p:nvPr/>
        </p:nvSpPr>
        <p:spPr>
          <a:xfrm>
            <a:off x="0" y="1549857"/>
            <a:ext cx="12192000" cy="5308143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80EF2E63-2E3E-6F47-9DAA-006FA0AEC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10"/>
          <a:stretch/>
        </p:blipFill>
        <p:spPr bwMode="auto">
          <a:xfrm>
            <a:off x="2059" y="0"/>
            <a:ext cx="12192000" cy="154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DDD6391-BE6A-DD44-9775-8F46321D8C27}"/>
              </a:ext>
            </a:extLst>
          </p:cNvPr>
          <p:cNvSpPr/>
          <p:nvPr/>
        </p:nvSpPr>
        <p:spPr>
          <a:xfrm>
            <a:off x="914400" y="-152400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703343-0723-674A-A217-C61847F67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23" y="304800"/>
            <a:ext cx="1013791" cy="9144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095C467-F508-CC41-8175-B325705E7432}"/>
              </a:ext>
            </a:extLst>
          </p:cNvPr>
          <p:cNvSpPr txBox="1">
            <a:spLocks/>
          </p:cNvSpPr>
          <p:nvPr/>
        </p:nvSpPr>
        <p:spPr>
          <a:xfrm>
            <a:off x="2057400" y="76200"/>
            <a:ext cx="9601200" cy="914401"/>
          </a:xfrm>
          <a:prstGeom prst="rect">
            <a:avLst/>
          </a:prstGeom>
        </p:spPr>
        <p:txBody>
          <a:bodyPr tIns="0" bIns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cap="all" dirty="0">
                <a:solidFill>
                  <a:schemeClr val="bg1"/>
                </a:solidFill>
              </a:rPr>
              <a:t>Project Reductions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B3C07653-73E5-CF4F-B7ED-4B7139B93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26057"/>
            <a:ext cx="6891451" cy="2688098"/>
          </a:xfr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7F24285F-C563-6341-984C-D7A981B319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419600"/>
            <a:ext cx="6896100" cy="228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997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>
            <a:extLst>
              <a:ext uri="{FF2B5EF4-FFF2-40B4-BE49-F238E27FC236}">
                <a16:creationId xmlns:a16="http://schemas.microsoft.com/office/drawing/2014/main" id="{80EF2E63-2E3E-6F47-9DAA-006FA0AEC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10"/>
          <a:stretch/>
        </p:blipFill>
        <p:spPr bwMode="auto">
          <a:xfrm>
            <a:off x="2059" y="0"/>
            <a:ext cx="12192000" cy="154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DDD6391-BE6A-DD44-9775-8F46321D8C27}"/>
              </a:ext>
            </a:extLst>
          </p:cNvPr>
          <p:cNvSpPr/>
          <p:nvPr/>
        </p:nvSpPr>
        <p:spPr>
          <a:xfrm>
            <a:off x="914400" y="-152400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703343-0723-674A-A217-C61847F67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23" y="304800"/>
            <a:ext cx="1013791" cy="9144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095C467-F508-CC41-8175-B325705E7432}"/>
              </a:ext>
            </a:extLst>
          </p:cNvPr>
          <p:cNvSpPr txBox="1">
            <a:spLocks/>
          </p:cNvSpPr>
          <p:nvPr/>
        </p:nvSpPr>
        <p:spPr>
          <a:xfrm>
            <a:off x="2057400" y="76200"/>
            <a:ext cx="9829800" cy="914401"/>
          </a:xfrm>
          <a:prstGeom prst="rect">
            <a:avLst/>
          </a:prstGeom>
        </p:spPr>
        <p:txBody>
          <a:bodyPr tIns="0" bIns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b="1" cap="all" dirty="0">
                <a:solidFill>
                  <a:schemeClr val="bg1"/>
                </a:solidFill>
              </a:rPr>
              <a:t>DEP Project Funding Selection Criteria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78D0D3BC-A511-5C4B-A62F-BF8BAF2E245C}"/>
              </a:ext>
            </a:extLst>
          </p:cNvPr>
          <p:cNvSpPr txBox="1">
            <a:spLocks noChangeArrowheads="1"/>
          </p:cNvSpPr>
          <p:nvPr/>
        </p:nvSpPr>
        <p:spPr>
          <a:xfrm>
            <a:off x="1066800" y="1805742"/>
            <a:ext cx="10591800" cy="4883533"/>
          </a:xfrm>
          <a:prstGeom prst="rect">
            <a:avLst/>
          </a:prstGeom>
          <a:noFill/>
          <a:ln/>
        </p:spPr>
        <p:txBody>
          <a:bodyPr vert="horz" lIns="90488" tIns="44450" rIns="90488" bIns="4445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Capital improvement project or land acquisition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Improved water quality or quantity &amp; amount of benefit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Address an impairment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 a Restoration Plan (e.g., BMAP, RA)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Benefit a Minimum Flow &amp; Level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Project readiness &amp; time to complete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Cost &amp; cost effectiveness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Local contributions &amp; local commitment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Multi-year project</a:t>
            </a:r>
          </a:p>
        </p:txBody>
      </p:sp>
    </p:spTree>
    <p:extLst>
      <p:ext uri="{BB962C8B-B14F-4D97-AF65-F5344CB8AC3E}">
        <p14:creationId xmlns:p14="http://schemas.microsoft.com/office/powerpoint/2010/main" val="14007769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0416F0F-054C-F948-8977-140CA94200DB}"/>
              </a:ext>
            </a:extLst>
          </p:cNvPr>
          <p:cNvSpPr/>
          <p:nvPr/>
        </p:nvSpPr>
        <p:spPr>
          <a:xfrm>
            <a:off x="0" y="1549859"/>
            <a:ext cx="12192000" cy="505997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80EF2E63-2E3E-6F47-9DAA-006FA0AEC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10"/>
          <a:stretch/>
        </p:blipFill>
        <p:spPr bwMode="auto">
          <a:xfrm>
            <a:off x="2059" y="0"/>
            <a:ext cx="12192000" cy="154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DDD6391-BE6A-DD44-9775-8F46321D8C27}"/>
              </a:ext>
            </a:extLst>
          </p:cNvPr>
          <p:cNvSpPr/>
          <p:nvPr/>
        </p:nvSpPr>
        <p:spPr>
          <a:xfrm>
            <a:off x="914400" y="-152400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703343-0723-674A-A217-C61847F67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23" y="304800"/>
            <a:ext cx="1013791" cy="9144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095C467-F508-CC41-8175-B325705E7432}"/>
              </a:ext>
            </a:extLst>
          </p:cNvPr>
          <p:cNvSpPr txBox="1">
            <a:spLocks/>
          </p:cNvSpPr>
          <p:nvPr/>
        </p:nvSpPr>
        <p:spPr>
          <a:xfrm>
            <a:off x="2057400" y="76200"/>
            <a:ext cx="9601200" cy="914401"/>
          </a:xfrm>
          <a:prstGeom prst="rect">
            <a:avLst/>
          </a:prstGeom>
        </p:spPr>
        <p:txBody>
          <a:bodyPr tIns="0" bIns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cap="all" dirty="0">
                <a:solidFill>
                  <a:schemeClr val="bg1"/>
                </a:solidFill>
              </a:rPr>
              <a:t>Project Performance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B7E8F8-B076-C74C-ADB5-A1215F76D6A3}"/>
              </a:ext>
            </a:extLst>
          </p:cNvPr>
          <p:cNvSpPr/>
          <p:nvPr/>
        </p:nvSpPr>
        <p:spPr>
          <a:xfrm>
            <a:off x="227570" y="1524000"/>
            <a:ext cx="11736859" cy="461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44/237 projects have post construction monitoring results for TN or TP (1988-2014)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A26CE9-1DE1-9346-9268-CAD9E7FB9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133" y="2124916"/>
            <a:ext cx="7971732" cy="462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14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02B0955-D37D-5B4B-A389-920369EC4F9F}"/>
              </a:ext>
            </a:extLst>
          </p:cNvPr>
          <p:cNvSpPr/>
          <p:nvPr/>
        </p:nvSpPr>
        <p:spPr>
          <a:xfrm>
            <a:off x="6481520" y="1524001"/>
            <a:ext cx="5710480" cy="5334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06A365-5BB2-4B5A-900B-6C7F32C334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5599" y="1447799"/>
            <a:ext cx="5486401" cy="548640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E0633E2-26B8-4CA2-9327-FB2BABCFAC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2018910"/>
              </p:ext>
            </p:extLst>
          </p:nvPr>
        </p:nvGraphicFramePr>
        <p:xfrm>
          <a:off x="233120" y="2057400"/>
          <a:ext cx="5710480" cy="388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880">
                  <a:extLst>
                    <a:ext uri="{9D8B030D-6E8A-4147-A177-3AD203B41FA5}">
                      <a16:colId xmlns:a16="http://schemas.microsoft.com/office/drawing/2014/main" val="3143283217"/>
                    </a:ext>
                  </a:extLst>
                </a:gridCol>
                <a:gridCol w="1414220">
                  <a:extLst>
                    <a:ext uri="{9D8B030D-6E8A-4147-A177-3AD203B41FA5}">
                      <a16:colId xmlns:a16="http://schemas.microsoft.com/office/drawing/2014/main" val="1597071752"/>
                    </a:ext>
                  </a:extLst>
                </a:gridCol>
                <a:gridCol w="1328980">
                  <a:extLst>
                    <a:ext uri="{9D8B030D-6E8A-4147-A177-3AD203B41FA5}">
                      <a16:colId xmlns:a16="http://schemas.microsoft.com/office/drawing/2014/main" val="109633706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1313286432"/>
                    </a:ext>
                  </a:extLst>
                </a:gridCol>
              </a:tblGrid>
              <a:tr h="971550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BMAP</a:t>
                      </a:r>
                    </a:p>
                  </a:txBody>
                  <a:tcPr anchor="ctr"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Adoption </a:t>
                      </a:r>
                    </a:p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</a:t>
                      </a:r>
                    </a:p>
                  </a:txBody>
                  <a:tcPr anchor="ctr"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5-Year </a:t>
                      </a:r>
                    </a:p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Review </a:t>
                      </a:r>
                    </a:p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</a:t>
                      </a:r>
                    </a:p>
                  </a:txBody>
                  <a:tcPr anchor="ctr"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5-Year </a:t>
                      </a:r>
                    </a:p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Review Status</a:t>
                      </a:r>
                    </a:p>
                  </a:txBody>
                  <a:tcPr anchor="ctr">
                    <a:solidFill>
                      <a:srgbClr val="2E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516968"/>
                  </a:ext>
                </a:extLst>
              </a:tr>
              <a:tr h="97155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Caloosahatchee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November 2012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November </a:t>
                      </a:r>
                    </a:p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Submitted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5815628"/>
                  </a:ext>
                </a:extLst>
              </a:tr>
              <a:tr h="97155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St. Lucie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June </a:t>
                      </a:r>
                    </a:p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June </a:t>
                      </a:r>
                    </a:p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Submitted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5990401"/>
                  </a:ext>
                </a:extLst>
              </a:tr>
              <a:tr h="97155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Lake Okeechobee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December 2014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December </a:t>
                      </a:r>
                    </a:p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Progress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5392415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88964C2A-EE88-6045-9EF0-A19744E47DE7}"/>
              </a:ext>
            </a:extLst>
          </p:cNvPr>
          <p:cNvGrpSpPr/>
          <p:nvPr/>
        </p:nvGrpSpPr>
        <p:grpSpPr>
          <a:xfrm>
            <a:off x="0" y="-152400"/>
            <a:ext cx="12192000" cy="1676400"/>
            <a:chOff x="0" y="-152400"/>
            <a:chExt cx="12192000" cy="16764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4E9F326-7772-B241-8E42-9A7C65F4E556}"/>
                </a:ext>
              </a:extLst>
            </p:cNvPr>
            <p:cNvSpPr/>
            <p:nvPr/>
          </p:nvSpPr>
          <p:spPr>
            <a:xfrm>
              <a:off x="0" y="0"/>
              <a:ext cx="12192000" cy="15240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039DE2C-D5CB-BE45-B699-8BA65F7FC264}"/>
                </a:ext>
              </a:extLst>
            </p:cNvPr>
            <p:cNvSpPr/>
            <p:nvPr/>
          </p:nvSpPr>
          <p:spPr>
            <a:xfrm>
              <a:off x="914400" y="-152400"/>
              <a:ext cx="935038" cy="1536701"/>
            </a:xfrm>
            <a:custGeom>
              <a:avLst/>
              <a:gdLst>
                <a:gd name="connsiteX0" fmla="*/ 0 w 862148"/>
                <a:gd name="connsiteY0" fmla="*/ 0 h 1489165"/>
                <a:gd name="connsiteX1" fmla="*/ 0 w 862148"/>
                <a:gd name="connsiteY1" fmla="*/ 1463040 h 1489165"/>
                <a:gd name="connsiteX2" fmla="*/ 435428 w 862148"/>
                <a:gd name="connsiteY2" fmla="*/ 1323703 h 1489165"/>
                <a:gd name="connsiteX3" fmla="*/ 862148 w 862148"/>
                <a:gd name="connsiteY3" fmla="*/ 1489165 h 1489165"/>
                <a:gd name="connsiteX4" fmla="*/ 862148 w 862148"/>
                <a:gd name="connsiteY4" fmla="*/ 0 h 1489165"/>
                <a:gd name="connsiteX5" fmla="*/ 0 w 862148"/>
                <a:gd name="connsiteY5" fmla="*/ 0 h 1489165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35428 w 862148"/>
                <a:gd name="connsiteY2" fmla="*/ 1323703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41037 w 862148"/>
                <a:gd name="connsiteY2" fmla="*/ 1374191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536751"/>
                <a:gd name="connsiteX1" fmla="*/ 0 w 862148"/>
                <a:gd name="connsiteY1" fmla="*/ 1463040 h 1536751"/>
                <a:gd name="connsiteX2" fmla="*/ 431666 w 862148"/>
                <a:gd name="connsiteY2" fmla="*/ 1536751 h 1536751"/>
                <a:gd name="connsiteX3" fmla="*/ 856538 w 862148"/>
                <a:gd name="connsiteY3" fmla="*/ 1466726 h 1536751"/>
                <a:gd name="connsiteX4" fmla="*/ 862148 w 862148"/>
                <a:gd name="connsiteY4" fmla="*/ 0 h 1536751"/>
                <a:gd name="connsiteX5" fmla="*/ 0 w 862148"/>
                <a:gd name="connsiteY5" fmla="*/ 0 h 153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148" h="1536751">
                  <a:moveTo>
                    <a:pt x="0" y="0"/>
                  </a:moveTo>
                  <a:lnTo>
                    <a:pt x="0" y="1463040"/>
                  </a:lnTo>
                  <a:lnTo>
                    <a:pt x="431666" y="1536751"/>
                  </a:lnTo>
                  <a:lnTo>
                    <a:pt x="856538" y="1466726"/>
                  </a:lnTo>
                  <a:lnTo>
                    <a:pt x="862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5A6CDC-C5DE-F64F-A4A7-BAA9D3768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5023" y="304800"/>
              <a:ext cx="1013791" cy="914400"/>
            </a:xfrm>
            <a:prstGeom prst="rect">
              <a:avLst/>
            </a:prstGeom>
          </p:spPr>
        </p:pic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38477187-FAC6-A94B-B684-E36F4A06740B}"/>
                </a:ext>
              </a:extLst>
            </p:cNvPr>
            <p:cNvSpPr txBox="1">
              <a:spLocks/>
            </p:cNvSpPr>
            <p:nvPr/>
          </p:nvSpPr>
          <p:spPr>
            <a:xfrm>
              <a:off x="2057400" y="76200"/>
              <a:ext cx="9601200" cy="914401"/>
            </a:xfrm>
            <a:prstGeom prst="rect">
              <a:avLst/>
            </a:prstGeom>
          </p:spPr>
          <p:txBody>
            <a:bodyPr tIns="0" bIns="0" anchor="b" anchorCtr="0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kern="1200">
                  <a:solidFill>
                    <a:schemeClr val="accent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4000" b="1" cap="all" dirty="0">
                  <a:solidFill>
                    <a:schemeClr val="bg1"/>
                  </a:solidFill>
                </a:rPr>
                <a:t>South Florida BMAPs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2325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0416F0F-054C-F948-8977-140CA94200DB}"/>
              </a:ext>
            </a:extLst>
          </p:cNvPr>
          <p:cNvSpPr/>
          <p:nvPr/>
        </p:nvSpPr>
        <p:spPr>
          <a:xfrm>
            <a:off x="8229600" y="1549857"/>
            <a:ext cx="3962400" cy="5308143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80EF2E63-2E3E-6F47-9DAA-006FA0AEC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10"/>
          <a:stretch/>
        </p:blipFill>
        <p:spPr bwMode="auto">
          <a:xfrm>
            <a:off x="2059" y="0"/>
            <a:ext cx="12192000" cy="154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DDD6391-BE6A-DD44-9775-8F46321D8C27}"/>
              </a:ext>
            </a:extLst>
          </p:cNvPr>
          <p:cNvSpPr/>
          <p:nvPr/>
        </p:nvSpPr>
        <p:spPr>
          <a:xfrm>
            <a:off x="914400" y="-152400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703343-0723-674A-A217-C61847F67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23" y="304800"/>
            <a:ext cx="1013791" cy="9144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095C467-F508-CC41-8175-B325705E7432}"/>
              </a:ext>
            </a:extLst>
          </p:cNvPr>
          <p:cNvSpPr txBox="1">
            <a:spLocks/>
          </p:cNvSpPr>
          <p:nvPr/>
        </p:nvSpPr>
        <p:spPr>
          <a:xfrm>
            <a:off x="2057400" y="76200"/>
            <a:ext cx="9601200" cy="914401"/>
          </a:xfrm>
          <a:prstGeom prst="rect">
            <a:avLst/>
          </a:prstGeom>
        </p:spPr>
        <p:txBody>
          <a:bodyPr tIns="0" bIns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cap="all" dirty="0">
                <a:solidFill>
                  <a:schemeClr val="bg1"/>
                </a:solidFill>
              </a:rPr>
              <a:t>Lake Okeechobee BMAP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78D0D3BC-A511-5C4B-A62F-BF8BAF2E245C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1702257"/>
            <a:ext cx="7361184" cy="888543"/>
          </a:xfrm>
          <a:prstGeom prst="rect">
            <a:avLst/>
          </a:prstGeom>
          <a:noFill/>
          <a:ln/>
        </p:spPr>
        <p:txBody>
          <a:bodyPr vert="horz" lIns="90488" tIns="44450" rIns="90488" bIns="4445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None/>
            </a:pPr>
            <a:r>
              <a:rPr lang="en-US" altLang="en-US" sz="2200" b="1" cap="all" dirty="0">
                <a:solidFill>
                  <a:srgbClr val="2E75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required reductions: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None/>
            </a:pPr>
            <a:r>
              <a:rPr lang="en-US" altLang="en-US" sz="2100" b="1" cap="all" dirty="0">
                <a:latin typeface="Arial" panose="020B0604020202020204" pitchFamily="34" charset="0"/>
                <a:cs typeface="Arial" panose="020B0604020202020204" pitchFamily="34" charset="0"/>
              </a:rPr>
              <a:t>756,185 </a:t>
            </a:r>
            <a:r>
              <a:rPr lang="en-US" altLang="en-US" sz="21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altLang="en-US" sz="2100" b="1" cap="all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21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altLang="en-US" sz="2100" b="1" cap="all" dirty="0">
                <a:latin typeface="Arial" panose="020B0604020202020204" pitchFamily="34" charset="0"/>
                <a:cs typeface="Arial" panose="020B0604020202020204" pitchFamily="34" charset="0"/>
              </a:rPr>
              <a:t> TP</a:t>
            </a:r>
          </a:p>
        </p:txBody>
      </p:sp>
      <p:pic>
        <p:nvPicPr>
          <p:cNvPr id="10" name="Content Placeholder 9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4649C7CB-0357-654F-A6AF-28875AA4C7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1648200"/>
            <a:ext cx="3545948" cy="5111456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C50006E-D029-E14A-954D-90E1D152C3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0152285"/>
              </p:ext>
            </p:extLst>
          </p:nvPr>
        </p:nvGraphicFramePr>
        <p:xfrm>
          <a:off x="1756170" y="2590800"/>
          <a:ext cx="4719320" cy="388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055">
                  <a:extLst>
                    <a:ext uri="{9D8B030D-6E8A-4147-A177-3AD203B41FA5}">
                      <a16:colId xmlns:a16="http://schemas.microsoft.com/office/drawing/2014/main" val="3143283217"/>
                    </a:ext>
                  </a:extLst>
                </a:gridCol>
                <a:gridCol w="2272265">
                  <a:extLst>
                    <a:ext uri="{9D8B030D-6E8A-4147-A177-3AD203B41FA5}">
                      <a16:colId xmlns:a16="http://schemas.microsoft.com/office/drawing/2014/main" val="1597071752"/>
                    </a:ext>
                  </a:extLst>
                </a:gridCol>
              </a:tblGrid>
              <a:tr h="971550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</a:p>
                  </a:txBody>
                  <a:tcPr anchor="ctr"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 Load (%)</a:t>
                      </a:r>
                    </a:p>
                  </a:txBody>
                  <a:tcPr anchor="ctr">
                    <a:solidFill>
                      <a:srgbClr val="2E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516968"/>
                  </a:ext>
                </a:extLst>
              </a:tr>
              <a:tr h="97155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Natural Lands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5815628"/>
                  </a:ext>
                </a:extLst>
              </a:tr>
              <a:tr h="97155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 Stormwater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5990401"/>
                  </a:ext>
                </a:extLst>
              </a:tr>
              <a:tr h="97155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Agriculture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5392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48598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0416F0F-054C-F948-8977-140CA94200DB}"/>
              </a:ext>
            </a:extLst>
          </p:cNvPr>
          <p:cNvSpPr/>
          <p:nvPr/>
        </p:nvSpPr>
        <p:spPr>
          <a:xfrm>
            <a:off x="7924800" y="1549857"/>
            <a:ext cx="4267200" cy="5308143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80EF2E63-2E3E-6F47-9DAA-006FA0AEC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10"/>
          <a:stretch/>
        </p:blipFill>
        <p:spPr bwMode="auto">
          <a:xfrm>
            <a:off x="2059" y="0"/>
            <a:ext cx="12192000" cy="154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DDD6391-BE6A-DD44-9775-8F46321D8C27}"/>
              </a:ext>
            </a:extLst>
          </p:cNvPr>
          <p:cNvSpPr/>
          <p:nvPr/>
        </p:nvSpPr>
        <p:spPr>
          <a:xfrm>
            <a:off x="914400" y="-152400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703343-0723-674A-A217-C61847F67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23" y="304800"/>
            <a:ext cx="1013791" cy="9144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095C467-F508-CC41-8175-B325705E7432}"/>
              </a:ext>
            </a:extLst>
          </p:cNvPr>
          <p:cNvSpPr txBox="1">
            <a:spLocks/>
          </p:cNvSpPr>
          <p:nvPr/>
        </p:nvSpPr>
        <p:spPr>
          <a:xfrm>
            <a:off x="2057400" y="76200"/>
            <a:ext cx="9601200" cy="914401"/>
          </a:xfrm>
          <a:prstGeom prst="rect">
            <a:avLst/>
          </a:prstGeom>
        </p:spPr>
        <p:txBody>
          <a:bodyPr tIns="0" bIns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cap="all" dirty="0">
                <a:solidFill>
                  <a:schemeClr val="bg1"/>
                </a:solidFill>
              </a:rPr>
              <a:t>St. Lucie BMAP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78D0D3BC-A511-5C4B-A62F-BF8BAF2E245C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1752601"/>
            <a:ext cx="7010400" cy="1447800"/>
          </a:xfrm>
          <a:prstGeom prst="rect">
            <a:avLst/>
          </a:prstGeom>
          <a:noFill/>
          <a:ln/>
        </p:spPr>
        <p:txBody>
          <a:bodyPr vert="horz" lIns="90488" tIns="44450" rIns="90488" bIns="4445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None/>
            </a:pPr>
            <a:r>
              <a:rPr lang="en-US" altLang="en-US" sz="2200" b="1" cap="all" dirty="0">
                <a:solidFill>
                  <a:srgbClr val="2E75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required reductions: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None/>
            </a:pPr>
            <a:r>
              <a:rPr lang="en-US" alt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1,053,414 </a:t>
            </a:r>
            <a:r>
              <a:rPr lang="en-US" alt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alt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alt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TN  -  404,166 </a:t>
            </a:r>
            <a:r>
              <a:rPr lang="en-US" alt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alt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alt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TP</a:t>
            </a:r>
          </a:p>
        </p:txBody>
      </p:sp>
      <p:pic>
        <p:nvPicPr>
          <p:cNvPr id="11" name="Picture 10" descr="Figure 2. St. Lucie River and Estuary Basin">
            <a:extLst>
              <a:ext uri="{FF2B5EF4-FFF2-40B4-BE49-F238E27FC236}">
                <a16:creationId xmlns:a16="http://schemas.microsoft.com/office/drawing/2014/main" id="{6E0237F9-859E-6748-945F-2B5652E51D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297" y="1698277"/>
            <a:ext cx="3823103" cy="4947860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6A874EE-92AC-CA4C-9A2E-66302EB537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125893"/>
              </p:ext>
            </p:extLst>
          </p:nvPr>
        </p:nvGraphicFramePr>
        <p:xfrm>
          <a:off x="1108190" y="2759937"/>
          <a:ext cx="5597410" cy="388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9599">
                  <a:extLst>
                    <a:ext uri="{9D8B030D-6E8A-4147-A177-3AD203B41FA5}">
                      <a16:colId xmlns:a16="http://schemas.microsoft.com/office/drawing/2014/main" val="3143283217"/>
                    </a:ext>
                  </a:extLst>
                </a:gridCol>
                <a:gridCol w="1792939">
                  <a:extLst>
                    <a:ext uri="{9D8B030D-6E8A-4147-A177-3AD203B41FA5}">
                      <a16:colId xmlns:a16="http://schemas.microsoft.com/office/drawing/2014/main" val="1597071752"/>
                    </a:ext>
                  </a:extLst>
                </a:gridCol>
                <a:gridCol w="1684872">
                  <a:extLst>
                    <a:ext uri="{9D8B030D-6E8A-4147-A177-3AD203B41FA5}">
                      <a16:colId xmlns:a16="http://schemas.microsoft.com/office/drawing/2014/main" val="1096337062"/>
                    </a:ext>
                  </a:extLst>
                </a:gridCol>
              </a:tblGrid>
              <a:tr h="971550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</a:p>
                  </a:txBody>
                  <a:tcPr anchor="ctr"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TN Load (%)</a:t>
                      </a:r>
                    </a:p>
                  </a:txBody>
                  <a:tcPr anchor="ctr"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TP Load (%)</a:t>
                      </a:r>
                    </a:p>
                  </a:txBody>
                  <a:tcPr anchor="ctr">
                    <a:solidFill>
                      <a:srgbClr val="2E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516968"/>
                  </a:ext>
                </a:extLst>
              </a:tr>
              <a:tr h="97155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Natural Lands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5815628"/>
                  </a:ext>
                </a:extLst>
              </a:tr>
              <a:tr h="97155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 Stormwater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5990401"/>
                  </a:ext>
                </a:extLst>
              </a:tr>
              <a:tr h="97155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Agriculture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5392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4409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0416F0F-054C-F948-8977-140CA94200DB}"/>
              </a:ext>
            </a:extLst>
          </p:cNvPr>
          <p:cNvSpPr/>
          <p:nvPr/>
        </p:nvSpPr>
        <p:spPr>
          <a:xfrm>
            <a:off x="5562600" y="1549857"/>
            <a:ext cx="6629400" cy="5308143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BEEDDA-8B36-F042-B8FB-E6B244C73FD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702257"/>
            <a:ext cx="6192595" cy="4937761"/>
          </a:xfrm>
          <a:prstGeom prst="rect">
            <a:avLst/>
          </a:prstGeom>
          <a:ln>
            <a:noFill/>
          </a:ln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80EF2E63-2E3E-6F47-9DAA-006FA0AEC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10"/>
          <a:stretch/>
        </p:blipFill>
        <p:spPr bwMode="auto">
          <a:xfrm>
            <a:off x="2059" y="0"/>
            <a:ext cx="12192000" cy="154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DDD6391-BE6A-DD44-9775-8F46321D8C27}"/>
              </a:ext>
            </a:extLst>
          </p:cNvPr>
          <p:cNvSpPr/>
          <p:nvPr/>
        </p:nvSpPr>
        <p:spPr>
          <a:xfrm>
            <a:off x="914400" y="-152400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703343-0723-674A-A217-C61847F67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23" y="304800"/>
            <a:ext cx="1013791" cy="9144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095C467-F508-CC41-8175-B325705E7432}"/>
              </a:ext>
            </a:extLst>
          </p:cNvPr>
          <p:cNvSpPr txBox="1">
            <a:spLocks/>
          </p:cNvSpPr>
          <p:nvPr/>
        </p:nvSpPr>
        <p:spPr>
          <a:xfrm>
            <a:off x="2057400" y="76200"/>
            <a:ext cx="9601200" cy="914401"/>
          </a:xfrm>
          <a:prstGeom prst="rect">
            <a:avLst/>
          </a:prstGeom>
        </p:spPr>
        <p:txBody>
          <a:bodyPr tIns="0" bIns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cap="all" dirty="0">
                <a:solidFill>
                  <a:schemeClr val="bg1"/>
                </a:solidFill>
              </a:rPr>
              <a:t>Caloosahatchee Estuary BMAP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E42876C3-C623-D643-87E1-61B955BDB5D7}"/>
              </a:ext>
            </a:extLst>
          </p:cNvPr>
          <p:cNvSpPr txBox="1">
            <a:spLocks noChangeArrowheads="1"/>
          </p:cNvSpPr>
          <p:nvPr/>
        </p:nvSpPr>
        <p:spPr>
          <a:xfrm>
            <a:off x="3387" y="1778456"/>
            <a:ext cx="5560541" cy="888543"/>
          </a:xfrm>
          <a:prstGeom prst="rect">
            <a:avLst/>
          </a:prstGeom>
          <a:noFill/>
          <a:ln/>
        </p:spPr>
        <p:txBody>
          <a:bodyPr vert="horz" lIns="90488" tIns="44450" rIns="90488" bIns="4445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None/>
            </a:pPr>
            <a:r>
              <a:rPr lang="en-US" altLang="en-US" sz="2200" b="1" cap="all" dirty="0">
                <a:solidFill>
                  <a:srgbClr val="2E75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required reductions: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None/>
            </a:pPr>
            <a:r>
              <a:rPr lang="en-US" altLang="en-US" sz="2100" b="1" cap="all" dirty="0">
                <a:latin typeface="Arial" panose="020B0604020202020204" pitchFamily="34" charset="0"/>
                <a:cs typeface="Arial" panose="020B0604020202020204" pitchFamily="34" charset="0"/>
              </a:rPr>
              <a:t>388,719 </a:t>
            </a:r>
            <a:r>
              <a:rPr lang="en-US" altLang="en-US" sz="21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lbs</a:t>
            </a:r>
            <a:r>
              <a:rPr lang="en-US" altLang="en-US" sz="2100" b="1" cap="all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2100" b="1" cap="all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altLang="en-US" sz="2100" b="1" cap="all" dirty="0">
                <a:latin typeface="Arial" panose="020B0604020202020204" pitchFamily="34" charset="0"/>
                <a:cs typeface="Arial" panose="020B0604020202020204" pitchFamily="34" charset="0"/>
              </a:rPr>
              <a:t> TN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C1571BF8-D686-F04A-B5F1-23FB9CE564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9732520"/>
              </p:ext>
            </p:extLst>
          </p:nvPr>
        </p:nvGraphicFramePr>
        <p:xfrm>
          <a:off x="420610" y="2750431"/>
          <a:ext cx="4719320" cy="388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7055">
                  <a:extLst>
                    <a:ext uri="{9D8B030D-6E8A-4147-A177-3AD203B41FA5}">
                      <a16:colId xmlns:a16="http://schemas.microsoft.com/office/drawing/2014/main" val="3143283217"/>
                    </a:ext>
                  </a:extLst>
                </a:gridCol>
                <a:gridCol w="2272265">
                  <a:extLst>
                    <a:ext uri="{9D8B030D-6E8A-4147-A177-3AD203B41FA5}">
                      <a16:colId xmlns:a16="http://schemas.microsoft.com/office/drawing/2014/main" val="1597071752"/>
                    </a:ext>
                  </a:extLst>
                </a:gridCol>
              </a:tblGrid>
              <a:tr h="971550"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</a:p>
                  </a:txBody>
                  <a:tcPr anchor="ctr">
                    <a:solidFill>
                      <a:srgbClr val="2E75B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TN Load (%)</a:t>
                      </a:r>
                    </a:p>
                  </a:txBody>
                  <a:tcPr anchor="ctr">
                    <a:solidFill>
                      <a:srgbClr val="2E75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516968"/>
                  </a:ext>
                </a:extLst>
              </a:tr>
              <a:tr h="97155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Wastewater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5815628"/>
                  </a:ext>
                </a:extLst>
              </a:tr>
              <a:tr h="97155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Urban Stormwater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5990401"/>
                  </a:ext>
                </a:extLst>
              </a:tr>
              <a:tr h="971550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Agriculture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25392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101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, indoor&#10;&#10;Description automatically generated">
            <a:extLst>
              <a:ext uri="{FF2B5EF4-FFF2-40B4-BE49-F238E27FC236}">
                <a16:creationId xmlns:a16="http://schemas.microsoft.com/office/drawing/2014/main" id="{251461DC-7F7A-5E47-9B51-6410439AB1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7"/>
          <a:stretch/>
        </p:blipFill>
        <p:spPr>
          <a:xfrm>
            <a:off x="0" y="-1"/>
            <a:ext cx="12192000" cy="6934201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DDD6391-BE6A-DD44-9775-8F46321D8C27}"/>
              </a:ext>
            </a:extLst>
          </p:cNvPr>
          <p:cNvSpPr/>
          <p:nvPr/>
        </p:nvSpPr>
        <p:spPr>
          <a:xfrm>
            <a:off x="914400" y="-152400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703343-0723-674A-A217-C61847F67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23" y="304800"/>
            <a:ext cx="1013791" cy="914400"/>
          </a:xfrm>
          <a:prstGeom prst="rect">
            <a:avLst/>
          </a:prstGeom>
        </p:spPr>
      </p:pic>
      <p:pic>
        <p:nvPicPr>
          <p:cNvPr id="3" name="Picture 2" descr="A picture containing tableware&#10;&#10;Description automatically generated">
            <a:extLst>
              <a:ext uri="{FF2B5EF4-FFF2-40B4-BE49-F238E27FC236}">
                <a16:creationId xmlns:a16="http://schemas.microsoft.com/office/drawing/2014/main" id="{13CB19CF-944B-BB47-BD18-23489473D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971" y="2456180"/>
            <a:ext cx="84963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2805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>
            <a:extLst>
              <a:ext uri="{FF2B5EF4-FFF2-40B4-BE49-F238E27FC236}">
                <a16:creationId xmlns:a16="http://schemas.microsoft.com/office/drawing/2014/main" id="{80EF2E63-2E3E-6F47-9DAA-006FA0AEC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10"/>
          <a:stretch/>
        </p:blipFill>
        <p:spPr bwMode="auto">
          <a:xfrm>
            <a:off x="2059" y="0"/>
            <a:ext cx="12192000" cy="154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DDD6391-BE6A-DD44-9775-8F46321D8C27}"/>
              </a:ext>
            </a:extLst>
          </p:cNvPr>
          <p:cNvSpPr/>
          <p:nvPr/>
        </p:nvSpPr>
        <p:spPr>
          <a:xfrm>
            <a:off x="914400" y="-152400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703343-0723-674A-A217-C61847F67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23" y="304800"/>
            <a:ext cx="1013791" cy="9144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095C467-F508-CC41-8175-B325705E7432}"/>
              </a:ext>
            </a:extLst>
          </p:cNvPr>
          <p:cNvSpPr txBox="1">
            <a:spLocks/>
          </p:cNvSpPr>
          <p:nvPr/>
        </p:nvSpPr>
        <p:spPr>
          <a:xfrm>
            <a:off x="2057400" y="76200"/>
            <a:ext cx="8915400" cy="914401"/>
          </a:xfrm>
          <a:prstGeom prst="rect">
            <a:avLst/>
          </a:prstGeom>
        </p:spPr>
        <p:txBody>
          <a:bodyPr tIns="0" bIns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700" b="1" cap="all" dirty="0">
                <a:solidFill>
                  <a:schemeClr val="bg1"/>
                </a:solidFill>
              </a:rPr>
              <a:t>Federal Water Quality Laws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6F432C-5B9E-4DF6-84C3-91E557A97C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80590" y="891341"/>
            <a:ext cx="9959010" cy="753586"/>
          </a:xfrm>
        </p:spPr>
        <p:txBody>
          <a:bodyPr/>
          <a:lstStyle/>
          <a:p>
            <a:r>
              <a:rPr lang="en-US" sz="2200" b="1" dirty="0">
                <a:solidFill>
                  <a:schemeClr val="bg1"/>
                </a:solidFill>
              </a:rPr>
              <a:t>Clean Water Act (CWA): 33 U.S.C. §1251 et seq. (1972)</a:t>
            </a:r>
          </a:p>
          <a:p>
            <a:endParaRPr lang="en-US" sz="22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1B11AE-2312-4311-B37A-5BF820BA9F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92" t="6566"/>
          <a:stretch/>
        </p:blipFill>
        <p:spPr>
          <a:xfrm>
            <a:off x="1676400" y="1611596"/>
            <a:ext cx="3950663" cy="509400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946C85F-6637-4FAE-AF18-02DCCA233223}"/>
              </a:ext>
            </a:extLst>
          </p:cNvPr>
          <p:cNvGrpSpPr/>
          <p:nvPr/>
        </p:nvGrpSpPr>
        <p:grpSpPr>
          <a:xfrm>
            <a:off x="5868321" y="2331678"/>
            <a:ext cx="5409278" cy="2774200"/>
            <a:chOff x="4344321" y="2249213"/>
            <a:chExt cx="5409278" cy="2774200"/>
          </a:xfrm>
        </p:grpSpPr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F9BDC76D-F552-4E58-AF65-89248BBB8A7D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040938" y="2249213"/>
              <a:ext cx="4712661" cy="2774200"/>
            </a:xfrm>
            <a:prstGeom prst="rect">
              <a:avLst/>
            </a:prstGeom>
            <a:noFill/>
            <a:ln/>
          </p:spPr>
          <p:txBody>
            <a:bodyPr vert="horz" lIns="90488" tIns="44450" rIns="90488" bIns="44450" rtlCol="0">
              <a:normAutofit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lnSpc>
                  <a:spcPct val="100000"/>
                </a:lnSpc>
                <a:buSzPct val="75000"/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lnSpc>
                  <a:spcPct val="100000"/>
                </a:lnSpc>
                <a:buSzPct val="75000"/>
                <a:buNone/>
                <a:defRPr/>
              </a:pPr>
              <a:r>
                <a:rPr lang="en-US" sz="2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Section 303(d) requires states to:</a:t>
              </a:r>
            </a:p>
            <a:p>
              <a:pPr lvl="2">
                <a:lnSpc>
                  <a:spcPct val="100000"/>
                </a:lnSpc>
                <a:buSzPct val="75000"/>
                <a:defRPr/>
              </a:pPr>
              <a:r>
                <a:rPr lang="en-US" sz="1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Identify waters that are impaired or in danger of becoming impaired</a:t>
              </a:r>
            </a:p>
            <a:p>
              <a:pPr lvl="2">
                <a:lnSpc>
                  <a:spcPct val="100000"/>
                </a:lnSpc>
                <a:buSzPct val="75000"/>
                <a:defRPr/>
              </a:pPr>
              <a:r>
                <a:rPr lang="en-US" sz="19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Calculate and allocate pollutant reduction levels necessary to meet approved water quality standards</a:t>
              </a:r>
            </a:p>
            <a:p>
              <a:pPr lvl="1">
                <a:lnSpc>
                  <a:spcPct val="100000"/>
                </a:lnSpc>
                <a:buSzPct val="75000"/>
                <a:defRPr/>
              </a:pPr>
              <a:endPara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lvl="1">
                <a:lnSpc>
                  <a:spcPct val="100000"/>
                </a:lnSpc>
                <a:buSzPct val="75000"/>
                <a:defRPr/>
              </a:pPr>
              <a:endParaRPr lang="en-US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Left Brace 7">
              <a:extLst>
                <a:ext uri="{FF2B5EF4-FFF2-40B4-BE49-F238E27FC236}">
                  <a16:creationId xmlns:a16="http://schemas.microsoft.com/office/drawing/2014/main" id="{35328AF0-1C54-4503-9CAA-0DAE1A3F58A8}"/>
                </a:ext>
              </a:extLst>
            </p:cNvPr>
            <p:cNvSpPr/>
            <p:nvPr/>
          </p:nvSpPr>
          <p:spPr>
            <a:xfrm>
              <a:off x="4344321" y="2249215"/>
              <a:ext cx="1145752" cy="2473256"/>
            </a:xfrm>
            <a:prstGeom prst="leftBrace">
              <a:avLst>
                <a:gd name="adj1" fmla="val 8333"/>
                <a:gd name="adj2" fmla="val 81314"/>
              </a:avLst>
            </a:prstGeom>
            <a:ln w="190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390B93F-2451-41BC-88AD-0B9C259E1DD0}"/>
              </a:ext>
            </a:extLst>
          </p:cNvPr>
          <p:cNvSpPr txBox="1"/>
          <p:nvPr/>
        </p:nvSpPr>
        <p:spPr>
          <a:xfrm>
            <a:off x="1447800" y="6642556"/>
            <a:ext cx="459933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5"/>
              </a:rPr>
              <a:t>https://www.epa.gov/tmdl/overview-identifying-and-restoring-impaired-waters-under-section-303d-cwa</a:t>
            </a:r>
            <a:r>
              <a:rPr lang="en-US" sz="800" dirty="0"/>
              <a:t>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D77657E-79F5-4F93-A8C4-76381B14A0B1}"/>
              </a:ext>
            </a:extLst>
          </p:cNvPr>
          <p:cNvGrpSpPr/>
          <p:nvPr/>
        </p:nvGrpSpPr>
        <p:grpSpPr>
          <a:xfrm>
            <a:off x="5868474" y="4959265"/>
            <a:ext cx="5485326" cy="1898735"/>
            <a:chOff x="4344474" y="4876799"/>
            <a:chExt cx="5485326" cy="1898735"/>
          </a:xfrm>
        </p:grpSpPr>
        <p:sp>
          <p:nvSpPr>
            <p:cNvPr id="12" name="Left Brace 11">
              <a:extLst>
                <a:ext uri="{FF2B5EF4-FFF2-40B4-BE49-F238E27FC236}">
                  <a16:creationId xmlns:a16="http://schemas.microsoft.com/office/drawing/2014/main" id="{91CD386A-7F24-49E3-B906-AB3FFA8F2A95}"/>
                </a:ext>
              </a:extLst>
            </p:cNvPr>
            <p:cNvSpPr/>
            <p:nvPr/>
          </p:nvSpPr>
          <p:spPr>
            <a:xfrm>
              <a:off x="4344474" y="5023413"/>
              <a:ext cx="1145752" cy="1468849"/>
            </a:xfrm>
            <a:prstGeom prst="leftBrace">
              <a:avLst>
                <a:gd name="adj1" fmla="val 8333"/>
                <a:gd name="adj2" fmla="val 69494"/>
              </a:avLst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A1828C8F-E975-4BE5-A2D7-E9AE4B795FEE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040938" y="4876799"/>
              <a:ext cx="4788862" cy="1898735"/>
            </a:xfrm>
            <a:prstGeom prst="rect">
              <a:avLst/>
            </a:prstGeom>
            <a:noFill/>
            <a:ln/>
          </p:spPr>
          <p:txBody>
            <a:bodyPr vert="horz" lIns="90488" tIns="44450" rIns="90488" bIns="44450" rtlCol="0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1">
                <a:lnSpc>
                  <a:spcPct val="100000"/>
                </a:lnSpc>
                <a:buSzPct val="75000"/>
                <a:defRPr/>
              </a:pPr>
              <a:endPara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lnSpc>
                  <a:spcPct val="100000"/>
                </a:lnSpc>
                <a:buSzPct val="75000"/>
                <a:buNone/>
                <a:defRPr/>
              </a:pPr>
              <a:r>
                <a:rPr lang="en-US" sz="26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Section 319(h) addresses nonpoint sources</a:t>
              </a:r>
            </a:p>
            <a:p>
              <a:pPr lvl="2">
                <a:lnSpc>
                  <a:spcPct val="100000"/>
                </a:lnSpc>
                <a:buSzPct val="75000"/>
                <a:defRPr/>
              </a:pPr>
              <a:r>
                <a:rPr lang="en-US" sz="25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provides funds to states to implement approved nonpoint source management programs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366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964C2A-EE88-6045-9EF0-A19744E47DE7}"/>
              </a:ext>
            </a:extLst>
          </p:cNvPr>
          <p:cNvGrpSpPr/>
          <p:nvPr/>
        </p:nvGrpSpPr>
        <p:grpSpPr>
          <a:xfrm>
            <a:off x="875023" y="-152400"/>
            <a:ext cx="10783577" cy="1536701"/>
            <a:chOff x="875023" y="-152400"/>
            <a:chExt cx="10783577" cy="153670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039DE2C-D5CB-BE45-B699-8BA65F7FC264}"/>
                </a:ext>
              </a:extLst>
            </p:cNvPr>
            <p:cNvSpPr/>
            <p:nvPr/>
          </p:nvSpPr>
          <p:spPr>
            <a:xfrm>
              <a:off x="914400" y="-152400"/>
              <a:ext cx="935038" cy="1536701"/>
            </a:xfrm>
            <a:custGeom>
              <a:avLst/>
              <a:gdLst>
                <a:gd name="connsiteX0" fmla="*/ 0 w 862148"/>
                <a:gd name="connsiteY0" fmla="*/ 0 h 1489165"/>
                <a:gd name="connsiteX1" fmla="*/ 0 w 862148"/>
                <a:gd name="connsiteY1" fmla="*/ 1463040 h 1489165"/>
                <a:gd name="connsiteX2" fmla="*/ 435428 w 862148"/>
                <a:gd name="connsiteY2" fmla="*/ 1323703 h 1489165"/>
                <a:gd name="connsiteX3" fmla="*/ 862148 w 862148"/>
                <a:gd name="connsiteY3" fmla="*/ 1489165 h 1489165"/>
                <a:gd name="connsiteX4" fmla="*/ 862148 w 862148"/>
                <a:gd name="connsiteY4" fmla="*/ 0 h 1489165"/>
                <a:gd name="connsiteX5" fmla="*/ 0 w 862148"/>
                <a:gd name="connsiteY5" fmla="*/ 0 h 1489165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35428 w 862148"/>
                <a:gd name="connsiteY2" fmla="*/ 1323703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41037 w 862148"/>
                <a:gd name="connsiteY2" fmla="*/ 1374191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536751"/>
                <a:gd name="connsiteX1" fmla="*/ 0 w 862148"/>
                <a:gd name="connsiteY1" fmla="*/ 1463040 h 1536751"/>
                <a:gd name="connsiteX2" fmla="*/ 431666 w 862148"/>
                <a:gd name="connsiteY2" fmla="*/ 1536751 h 1536751"/>
                <a:gd name="connsiteX3" fmla="*/ 856538 w 862148"/>
                <a:gd name="connsiteY3" fmla="*/ 1466726 h 1536751"/>
                <a:gd name="connsiteX4" fmla="*/ 862148 w 862148"/>
                <a:gd name="connsiteY4" fmla="*/ 0 h 1536751"/>
                <a:gd name="connsiteX5" fmla="*/ 0 w 862148"/>
                <a:gd name="connsiteY5" fmla="*/ 0 h 153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148" h="1536751">
                  <a:moveTo>
                    <a:pt x="0" y="0"/>
                  </a:moveTo>
                  <a:lnTo>
                    <a:pt x="0" y="1463040"/>
                  </a:lnTo>
                  <a:lnTo>
                    <a:pt x="431666" y="1536751"/>
                  </a:lnTo>
                  <a:lnTo>
                    <a:pt x="856538" y="1466726"/>
                  </a:lnTo>
                  <a:lnTo>
                    <a:pt x="862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5A6CDC-C5DE-F64F-A4A7-BAA9D3768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5023" y="304800"/>
              <a:ext cx="1013791" cy="914400"/>
            </a:xfrm>
            <a:prstGeom prst="rect">
              <a:avLst/>
            </a:prstGeom>
          </p:spPr>
        </p:pic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38477187-FAC6-A94B-B684-E36F4A06740B}"/>
                </a:ext>
              </a:extLst>
            </p:cNvPr>
            <p:cNvSpPr txBox="1">
              <a:spLocks/>
            </p:cNvSpPr>
            <p:nvPr/>
          </p:nvSpPr>
          <p:spPr>
            <a:xfrm>
              <a:off x="2057400" y="76200"/>
              <a:ext cx="9601200" cy="914401"/>
            </a:xfrm>
            <a:prstGeom prst="rect">
              <a:avLst/>
            </a:prstGeom>
          </p:spPr>
          <p:txBody>
            <a:bodyPr tIns="0" bIns="0" anchor="b" anchorCtr="0">
              <a:normAutofit fontScale="92500"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kern="1200">
                  <a:solidFill>
                    <a:schemeClr val="accent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4000" b="1" cap="all" dirty="0">
                  <a:solidFill>
                    <a:srgbClr val="2E75B6"/>
                  </a:solidFill>
                </a:rPr>
                <a:t>Florida’s Multi-Agency Response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CB4EE9-2EBC-B14D-88CB-9042007B7DB7}"/>
              </a:ext>
            </a:extLst>
          </p:cNvPr>
          <p:cNvGrpSpPr/>
          <p:nvPr/>
        </p:nvGrpSpPr>
        <p:grpSpPr>
          <a:xfrm>
            <a:off x="0" y="1492241"/>
            <a:ext cx="2359778" cy="5365759"/>
            <a:chOff x="0" y="1492241"/>
            <a:chExt cx="3886200" cy="536575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C26C64C-9570-0D4E-A258-396709DF3370}"/>
                </a:ext>
              </a:extLst>
            </p:cNvPr>
            <p:cNvSpPr/>
            <p:nvPr/>
          </p:nvSpPr>
          <p:spPr>
            <a:xfrm>
              <a:off x="0" y="1492241"/>
              <a:ext cx="3886200" cy="14033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Department of Environmental Protection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880975-769C-4F40-A076-C914A91426DB}"/>
                </a:ext>
              </a:extLst>
            </p:cNvPr>
            <p:cNvSpPr/>
            <p:nvPr/>
          </p:nvSpPr>
          <p:spPr>
            <a:xfrm>
              <a:off x="0" y="2895600"/>
              <a:ext cx="3886200" cy="3962400"/>
            </a:xfrm>
            <a:prstGeom prst="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D092F3-C5AF-A247-AF28-26AEF9D9A487}"/>
                </a:ext>
              </a:extLst>
            </p:cNvPr>
            <p:cNvSpPr txBox="1"/>
            <p:nvPr/>
          </p:nvSpPr>
          <p:spPr>
            <a:xfrm>
              <a:off x="250980" y="3168640"/>
              <a:ext cx="3449915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Sampling, analysis, and dissemination of results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Water quality protection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387FB62-9FCC-3148-80D1-B5E58BA92889}"/>
              </a:ext>
            </a:extLst>
          </p:cNvPr>
          <p:cNvGrpSpPr/>
          <p:nvPr/>
        </p:nvGrpSpPr>
        <p:grpSpPr>
          <a:xfrm>
            <a:off x="2455472" y="1492241"/>
            <a:ext cx="2359778" cy="5365759"/>
            <a:chOff x="0" y="1492241"/>
            <a:chExt cx="3886200" cy="536575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5D53304-55F8-0C42-A86E-EF230D4C693C}"/>
                </a:ext>
              </a:extLst>
            </p:cNvPr>
            <p:cNvSpPr/>
            <p:nvPr/>
          </p:nvSpPr>
          <p:spPr>
            <a:xfrm>
              <a:off x="0" y="1492241"/>
              <a:ext cx="3886200" cy="14033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Department of Health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71FC11C-4162-934C-8B7E-88AEB8F5B81D}"/>
                </a:ext>
              </a:extLst>
            </p:cNvPr>
            <p:cNvSpPr/>
            <p:nvPr/>
          </p:nvSpPr>
          <p:spPr>
            <a:xfrm>
              <a:off x="0" y="2895600"/>
              <a:ext cx="3886200" cy="39624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8589DDE-88A5-554E-A23C-2E0E014572A9}"/>
                </a:ext>
              </a:extLst>
            </p:cNvPr>
            <p:cNvSpPr txBox="1"/>
            <p:nvPr/>
          </p:nvSpPr>
          <p:spPr>
            <a:xfrm>
              <a:off x="223407" y="3168640"/>
              <a:ext cx="3477488" cy="218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Issues health advisories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Investigates reports of illness related to HAB exposure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E3BF6DF-ED98-FD47-AF03-06EC432FD2AC}"/>
              </a:ext>
            </a:extLst>
          </p:cNvPr>
          <p:cNvGrpSpPr/>
          <p:nvPr/>
        </p:nvGrpSpPr>
        <p:grpSpPr>
          <a:xfrm>
            <a:off x="4910944" y="1492241"/>
            <a:ext cx="2359778" cy="5365759"/>
            <a:chOff x="0" y="1492241"/>
            <a:chExt cx="3886200" cy="5365759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89AE8F1-B00F-1741-98EE-AC79F39BA082}"/>
                </a:ext>
              </a:extLst>
            </p:cNvPr>
            <p:cNvSpPr/>
            <p:nvPr/>
          </p:nvSpPr>
          <p:spPr>
            <a:xfrm>
              <a:off x="0" y="1492241"/>
              <a:ext cx="3886200" cy="14033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Fish and Wildlife Conservation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627A015-63BA-F24B-8BEB-FDF9827C7EFA}"/>
                </a:ext>
              </a:extLst>
            </p:cNvPr>
            <p:cNvSpPr/>
            <p:nvPr/>
          </p:nvSpPr>
          <p:spPr>
            <a:xfrm>
              <a:off x="0" y="2895600"/>
              <a:ext cx="3886200" cy="3962400"/>
            </a:xfrm>
            <a:prstGeom prst="rect">
              <a:avLst/>
            </a:prstGeom>
            <a:solidFill>
              <a:srgbClr val="637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520B69C-D7DC-904B-AF4B-AD2E9209566B}"/>
                </a:ext>
              </a:extLst>
            </p:cNvPr>
            <p:cNvSpPr txBox="1"/>
            <p:nvPr/>
          </p:nvSpPr>
          <p:spPr>
            <a:xfrm>
              <a:off x="223407" y="3168640"/>
              <a:ext cx="3477488" cy="2616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Addresses fish kills and sick wildlife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Principle agency for marine HABs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Sampling and analysis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009C1B7-89F3-834C-9D16-045EDB991DFA}"/>
              </a:ext>
            </a:extLst>
          </p:cNvPr>
          <p:cNvGrpSpPr/>
          <p:nvPr/>
        </p:nvGrpSpPr>
        <p:grpSpPr>
          <a:xfrm>
            <a:off x="7366416" y="1492241"/>
            <a:ext cx="2387184" cy="5365759"/>
            <a:chOff x="0" y="1492241"/>
            <a:chExt cx="3931333" cy="5365759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F089DFD-FD0B-F74E-B55D-4641059B12CE}"/>
                </a:ext>
              </a:extLst>
            </p:cNvPr>
            <p:cNvSpPr/>
            <p:nvPr/>
          </p:nvSpPr>
          <p:spPr>
            <a:xfrm>
              <a:off x="0" y="1492241"/>
              <a:ext cx="3886200" cy="14033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Water Management Districts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F693DA6-F838-F948-B1CA-148D96023E2E}"/>
                </a:ext>
              </a:extLst>
            </p:cNvPr>
            <p:cNvSpPr/>
            <p:nvPr/>
          </p:nvSpPr>
          <p:spPr>
            <a:xfrm>
              <a:off x="0" y="2895600"/>
              <a:ext cx="3886200" cy="3962400"/>
            </a:xfrm>
            <a:prstGeom prst="rect">
              <a:avLst/>
            </a:prstGeom>
            <a:solidFill>
              <a:srgbClr val="48B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AF1EFBA-FBA0-1945-B530-49CDD56EBF82}"/>
                </a:ext>
              </a:extLst>
            </p:cNvPr>
            <p:cNvSpPr txBox="1"/>
            <p:nvPr/>
          </p:nvSpPr>
          <p:spPr>
            <a:xfrm>
              <a:off x="187314" y="3168640"/>
              <a:ext cx="37440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Sampling and reconnaissance 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0B791D6-5DC8-3841-8AC6-FC0B50490D51}"/>
              </a:ext>
            </a:extLst>
          </p:cNvPr>
          <p:cNvGrpSpPr/>
          <p:nvPr/>
        </p:nvGrpSpPr>
        <p:grpSpPr>
          <a:xfrm>
            <a:off x="9821890" y="1492241"/>
            <a:ext cx="2359778" cy="5365759"/>
            <a:chOff x="0" y="1492241"/>
            <a:chExt cx="3886200" cy="5365759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FF59027-EA65-0245-99E5-F96C8664A30E}"/>
                </a:ext>
              </a:extLst>
            </p:cNvPr>
            <p:cNvSpPr/>
            <p:nvPr/>
          </p:nvSpPr>
          <p:spPr>
            <a:xfrm>
              <a:off x="0" y="1492241"/>
              <a:ext cx="3886200" cy="14033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County Governments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F54732A-C3EC-014F-86A1-E85CE67FDA18}"/>
                </a:ext>
              </a:extLst>
            </p:cNvPr>
            <p:cNvSpPr/>
            <p:nvPr/>
          </p:nvSpPr>
          <p:spPr>
            <a:xfrm>
              <a:off x="0" y="2895600"/>
              <a:ext cx="3886200" cy="3962400"/>
            </a:xfrm>
            <a:prstGeom prst="rect">
              <a:avLst/>
            </a:prstGeom>
            <a:solidFill>
              <a:srgbClr val="4050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776F630-B4C2-3C41-BE41-3FEF2ECDDBB2}"/>
                </a:ext>
              </a:extLst>
            </p:cNvPr>
            <p:cNvSpPr txBox="1"/>
            <p:nvPr/>
          </p:nvSpPr>
          <p:spPr>
            <a:xfrm>
              <a:off x="138517" y="3168640"/>
              <a:ext cx="36392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Sampling, reconnaissance and advisories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039991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519F2F-4A80-224E-A3C6-751B67FDBB1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976053B5-448A-F74D-9483-E18BD5690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3"/>
          <a:stretch/>
        </p:blipFill>
        <p:spPr>
          <a:xfrm>
            <a:off x="12915" y="381000"/>
            <a:ext cx="12179085" cy="5928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294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8964C2A-EE88-6045-9EF0-A19744E47DE7}"/>
              </a:ext>
            </a:extLst>
          </p:cNvPr>
          <p:cNvGrpSpPr/>
          <p:nvPr/>
        </p:nvGrpSpPr>
        <p:grpSpPr>
          <a:xfrm>
            <a:off x="875023" y="-152400"/>
            <a:ext cx="10783577" cy="1536701"/>
            <a:chOff x="875023" y="-152400"/>
            <a:chExt cx="10783577" cy="153670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F039DE2C-D5CB-BE45-B699-8BA65F7FC264}"/>
                </a:ext>
              </a:extLst>
            </p:cNvPr>
            <p:cNvSpPr/>
            <p:nvPr/>
          </p:nvSpPr>
          <p:spPr>
            <a:xfrm>
              <a:off x="914400" y="-152400"/>
              <a:ext cx="935038" cy="1536701"/>
            </a:xfrm>
            <a:custGeom>
              <a:avLst/>
              <a:gdLst>
                <a:gd name="connsiteX0" fmla="*/ 0 w 862148"/>
                <a:gd name="connsiteY0" fmla="*/ 0 h 1489165"/>
                <a:gd name="connsiteX1" fmla="*/ 0 w 862148"/>
                <a:gd name="connsiteY1" fmla="*/ 1463040 h 1489165"/>
                <a:gd name="connsiteX2" fmla="*/ 435428 w 862148"/>
                <a:gd name="connsiteY2" fmla="*/ 1323703 h 1489165"/>
                <a:gd name="connsiteX3" fmla="*/ 862148 w 862148"/>
                <a:gd name="connsiteY3" fmla="*/ 1489165 h 1489165"/>
                <a:gd name="connsiteX4" fmla="*/ 862148 w 862148"/>
                <a:gd name="connsiteY4" fmla="*/ 0 h 1489165"/>
                <a:gd name="connsiteX5" fmla="*/ 0 w 862148"/>
                <a:gd name="connsiteY5" fmla="*/ 0 h 1489165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35428 w 862148"/>
                <a:gd name="connsiteY2" fmla="*/ 1323703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466726"/>
                <a:gd name="connsiteX1" fmla="*/ 0 w 862148"/>
                <a:gd name="connsiteY1" fmla="*/ 1463040 h 1466726"/>
                <a:gd name="connsiteX2" fmla="*/ 441037 w 862148"/>
                <a:gd name="connsiteY2" fmla="*/ 1374191 h 1466726"/>
                <a:gd name="connsiteX3" fmla="*/ 856538 w 862148"/>
                <a:gd name="connsiteY3" fmla="*/ 1466726 h 1466726"/>
                <a:gd name="connsiteX4" fmla="*/ 862148 w 862148"/>
                <a:gd name="connsiteY4" fmla="*/ 0 h 1466726"/>
                <a:gd name="connsiteX5" fmla="*/ 0 w 862148"/>
                <a:gd name="connsiteY5" fmla="*/ 0 h 1466726"/>
                <a:gd name="connsiteX0" fmla="*/ 0 w 862148"/>
                <a:gd name="connsiteY0" fmla="*/ 0 h 1536751"/>
                <a:gd name="connsiteX1" fmla="*/ 0 w 862148"/>
                <a:gd name="connsiteY1" fmla="*/ 1463040 h 1536751"/>
                <a:gd name="connsiteX2" fmla="*/ 431666 w 862148"/>
                <a:gd name="connsiteY2" fmla="*/ 1536751 h 1536751"/>
                <a:gd name="connsiteX3" fmla="*/ 856538 w 862148"/>
                <a:gd name="connsiteY3" fmla="*/ 1466726 h 1536751"/>
                <a:gd name="connsiteX4" fmla="*/ 862148 w 862148"/>
                <a:gd name="connsiteY4" fmla="*/ 0 h 1536751"/>
                <a:gd name="connsiteX5" fmla="*/ 0 w 862148"/>
                <a:gd name="connsiteY5" fmla="*/ 0 h 15367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2148" h="1536751">
                  <a:moveTo>
                    <a:pt x="0" y="0"/>
                  </a:moveTo>
                  <a:lnTo>
                    <a:pt x="0" y="1463040"/>
                  </a:lnTo>
                  <a:lnTo>
                    <a:pt x="431666" y="1536751"/>
                  </a:lnTo>
                  <a:lnTo>
                    <a:pt x="856538" y="1466726"/>
                  </a:lnTo>
                  <a:lnTo>
                    <a:pt x="86214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15A6CDC-C5DE-F64F-A4A7-BAA9D3768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5023" y="304800"/>
              <a:ext cx="1013791" cy="914400"/>
            </a:xfrm>
            <a:prstGeom prst="rect">
              <a:avLst/>
            </a:prstGeom>
          </p:spPr>
        </p:pic>
        <p:sp>
          <p:nvSpPr>
            <p:cNvPr id="13" name="Title 1">
              <a:extLst>
                <a:ext uri="{FF2B5EF4-FFF2-40B4-BE49-F238E27FC236}">
                  <a16:creationId xmlns:a16="http://schemas.microsoft.com/office/drawing/2014/main" id="{38477187-FAC6-A94B-B684-E36F4A06740B}"/>
                </a:ext>
              </a:extLst>
            </p:cNvPr>
            <p:cNvSpPr txBox="1">
              <a:spLocks/>
            </p:cNvSpPr>
            <p:nvPr/>
          </p:nvSpPr>
          <p:spPr>
            <a:xfrm>
              <a:off x="2057400" y="76200"/>
              <a:ext cx="9601200" cy="914401"/>
            </a:xfrm>
            <a:prstGeom prst="rect">
              <a:avLst/>
            </a:prstGeom>
          </p:spPr>
          <p:txBody>
            <a:bodyPr tIns="0" bIns="0" anchor="b" anchorCtr="0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kern="1200">
                  <a:solidFill>
                    <a:schemeClr val="accent6"/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</a:defRPr>
              </a:lvl1pPr>
            </a:lstStyle>
            <a:p>
              <a:r>
                <a:rPr lang="en-US" sz="4000" b="1" cap="all" dirty="0">
                  <a:solidFill>
                    <a:srgbClr val="2E75B6"/>
                  </a:solidFill>
                </a:rPr>
                <a:t>Federal Partners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1CB4EE9-2EBC-B14D-88CB-9042007B7DB7}"/>
              </a:ext>
            </a:extLst>
          </p:cNvPr>
          <p:cNvGrpSpPr/>
          <p:nvPr/>
        </p:nvGrpSpPr>
        <p:grpSpPr>
          <a:xfrm>
            <a:off x="0" y="1492241"/>
            <a:ext cx="3001964" cy="5365759"/>
            <a:chOff x="0" y="1492241"/>
            <a:chExt cx="3886200" cy="536575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C26C64C-9570-0D4E-A258-396709DF3370}"/>
                </a:ext>
              </a:extLst>
            </p:cNvPr>
            <p:cNvSpPr/>
            <p:nvPr/>
          </p:nvSpPr>
          <p:spPr>
            <a:xfrm>
              <a:off x="0" y="1492241"/>
              <a:ext cx="3886200" cy="14033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Environmental Protection Agency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2880975-769C-4F40-A076-C914A91426DB}"/>
                </a:ext>
              </a:extLst>
            </p:cNvPr>
            <p:cNvSpPr/>
            <p:nvPr/>
          </p:nvSpPr>
          <p:spPr>
            <a:xfrm>
              <a:off x="0" y="2895600"/>
              <a:ext cx="3886200" cy="3962400"/>
            </a:xfrm>
            <a:prstGeom prst="rect">
              <a:avLst/>
            </a:prstGeom>
            <a:solidFill>
              <a:srgbClr val="2E75B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0D092F3-C5AF-A247-AF28-26AEF9D9A487}"/>
                </a:ext>
              </a:extLst>
            </p:cNvPr>
            <p:cNvSpPr txBox="1"/>
            <p:nvPr/>
          </p:nvSpPr>
          <p:spPr>
            <a:xfrm>
              <a:off x="197290" y="3048000"/>
              <a:ext cx="3551216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Develops Recommended Water Quality Criteria / Thresholds 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Develops and publishes analytical methods for the quantification of cyanotoxins in drinking water and ambient waters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Holds HAB-Related Symposiums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387FB62-9FCC-3148-80D1-B5E58BA92889}"/>
              </a:ext>
            </a:extLst>
          </p:cNvPr>
          <p:cNvGrpSpPr/>
          <p:nvPr/>
        </p:nvGrpSpPr>
        <p:grpSpPr>
          <a:xfrm>
            <a:off x="3055225" y="1492241"/>
            <a:ext cx="3001964" cy="5365759"/>
            <a:chOff x="0" y="1492241"/>
            <a:chExt cx="3886200" cy="5365759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35D53304-55F8-0C42-A86E-EF230D4C693C}"/>
                </a:ext>
              </a:extLst>
            </p:cNvPr>
            <p:cNvSpPr/>
            <p:nvPr/>
          </p:nvSpPr>
          <p:spPr>
            <a:xfrm>
              <a:off x="0" y="1492241"/>
              <a:ext cx="3886200" cy="14033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Army Corps of Engineers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71FC11C-4162-934C-8B7E-88AEB8F5B81D}"/>
                </a:ext>
              </a:extLst>
            </p:cNvPr>
            <p:cNvSpPr/>
            <p:nvPr/>
          </p:nvSpPr>
          <p:spPr>
            <a:xfrm>
              <a:off x="0" y="2895600"/>
              <a:ext cx="3886200" cy="39624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8589DDE-88A5-554E-A23C-2E0E014572A9}"/>
                </a:ext>
              </a:extLst>
            </p:cNvPr>
            <p:cNvSpPr txBox="1"/>
            <p:nvPr/>
          </p:nvSpPr>
          <p:spPr>
            <a:xfrm>
              <a:off x="223407" y="3168640"/>
              <a:ext cx="3477488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Weekly science call</a:t>
              </a:r>
            </a:p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Studies and pilot projects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E3BF6DF-ED98-FD47-AF03-06EC432FD2AC}"/>
              </a:ext>
            </a:extLst>
          </p:cNvPr>
          <p:cNvGrpSpPr/>
          <p:nvPr/>
        </p:nvGrpSpPr>
        <p:grpSpPr>
          <a:xfrm>
            <a:off x="6110450" y="1492241"/>
            <a:ext cx="3001964" cy="5365759"/>
            <a:chOff x="0" y="1492241"/>
            <a:chExt cx="3886200" cy="5365759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D89AE8F1-B00F-1741-98EE-AC79F39BA082}"/>
                </a:ext>
              </a:extLst>
            </p:cNvPr>
            <p:cNvSpPr/>
            <p:nvPr/>
          </p:nvSpPr>
          <p:spPr>
            <a:xfrm>
              <a:off x="0" y="1492241"/>
              <a:ext cx="3886200" cy="14033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National Oceanic and Atmospheric Administration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627A015-63BA-F24B-8BEB-FDF9827C7EFA}"/>
                </a:ext>
              </a:extLst>
            </p:cNvPr>
            <p:cNvSpPr/>
            <p:nvPr/>
          </p:nvSpPr>
          <p:spPr>
            <a:xfrm>
              <a:off x="0" y="2895600"/>
              <a:ext cx="3886200" cy="3962400"/>
            </a:xfrm>
            <a:prstGeom prst="rect">
              <a:avLst/>
            </a:prstGeom>
            <a:solidFill>
              <a:srgbClr val="6377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520B69C-D7DC-904B-AF4B-AD2E9209566B}"/>
                </a:ext>
              </a:extLst>
            </p:cNvPr>
            <p:cNvSpPr txBox="1"/>
            <p:nvPr/>
          </p:nvSpPr>
          <p:spPr>
            <a:xfrm>
              <a:off x="223407" y="3168640"/>
              <a:ext cx="34774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Satellite imagery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009C1B7-89F3-834C-9D16-045EDB991DFA}"/>
              </a:ext>
            </a:extLst>
          </p:cNvPr>
          <p:cNvGrpSpPr/>
          <p:nvPr/>
        </p:nvGrpSpPr>
        <p:grpSpPr>
          <a:xfrm>
            <a:off x="9165676" y="1492241"/>
            <a:ext cx="3036828" cy="5365759"/>
            <a:chOff x="0" y="1492241"/>
            <a:chExt cx="3931333" cy="5365759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F089DFD-FD0B-F74E-B55D-4641059B12CE}"/>
                </a:ext>
              </a:extLst>
            </p:cNvPr>
            <p:cNvSpPr/>
            <p:nvPr/>
          </p:nvSpPr>
          <p:spPr>
            <a:xfrm>
              <a:off x="0" y="1492241"/>
              <a:ext cx="3886200" cy="14033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USGS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CF693DA6-F838-F948-B1CA-148D96023E2E}"/>
                </a:ext>
              </a:extLst>
            </p:cNvPr>
            <p:cNvSpPr/>
            <p:nvPr/>
          </p:nvSpPr>
          <p:spPr>
            <a:xfrm>
              <a:off x="0" y="2895600"/>
              <a:ext cx="3886200" cy="3962400"/>
            </a:xfrm>
            <a:prstGeom prst="rect">
              <a:avLst/>
            </a:prstGeom>
            <a:solidFill>
              <a:srgbClr val="48B3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AF1EFBA-FBA0-1945-B530-49CDD56EBF82}"/>
                </a:ext>
              </a:extLst>
            </p:cNvPr>
            <p:cNvSpPr txBox="1"/>
            <p:nvPr/>
          </p:nvSpPr>
          <p:spPr>
            <a:xfrm>
              <a:off x="187314" y="3168640"/>
              <a:ext cx="37440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Studies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3147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>
            <a:extLst>
              <a:ext uri="{FF2B5EF4-FFF2-40B4-BE49-F238E27FC236}">
                <a16:creationId xmlns:a16="http://schemas.microsoft.com/office/drawing/2014/main" id="{80EF2E63-2E3E-6F47-9DAA-006FA0AEC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10"/>
          <a:stretch/>
        </p:blipFill>
        <p:spPr bwMode="auto">
          <a:xfrm>
            <a:off x="2059" y="0"/>
            <a:ext cx="12192000" cy="154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DDD6391-BE6A-DD44-9775-8F46321D8C27}"/>
              </a:ext>
            </a:extLst>
          </p:cNvPr>
          <p:cNvSpPr/>
          <p:nvPr/>
        </p:nvSpPr>
        <p:spPr>
          <a:xfrm>
            <a:off x="914400" y="-152400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703343-0723-674A-A217-C61847F67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23" y="304800"/>
            <a:ext cx="1013791" cy="9144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095C467-F508-CC41-8175-B325705E7432}"/>
              </a:ext>
            </a:extLst>
          </p:cNvPr>
          <p:cNvSpPr txBox="1">
            <a:spLocks/>
          </p:cNvSpPr>
          <p:nvPr/>
        </p:nvSpPr>
        <p:spPr>
          <a:xfrm>
            <a:off x="2057400" y="76200"/>
            <a:ext cx="9601200" cy="914401"/>
          </a:xfrm>
          <a:prstGeom prst="rect">
            <a:avLst/>
          </a:prstGeom>
        </p:spPr>
        <p:txBody>
          <a:bodyPr tIns="0" bIns="0" anchor="b" anchorCtr="0">
            <a:normAutofit fontScale="92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cap="all" dirty="0">
                <a:solidFill>
                  <a:schemeClr val="bg1"/>
                </a:solidFill>
              </a:rPr>
              <a:t>Florida’s Implementation of CWA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6F432C-5B9E-4DF6-84C3-91E557A97C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81307" y="891341"/>
            <a:ext cx="9959010" cy="753586"/>
          </a:xfrm>
        </p:spPr>
        <p:txBody>
          <a:bodyPr/>
          <a:lstStyle/>
          <a:p>
            <a:r>
              <a:rPr lang="en-US" sz="2200" b="1" dirty="0">
                <a:solidFill>
                  <a:schemeClr val="bg1"/>
                </a:solidFill>
              </a:rPr>
              <a:t>403.067 Florida Statutes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78D0D3BC-A511-5C4B-A62F-BF8BAF2E245C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2286000"/>
            <a:ext cx="5867400" cy="4578733"/>
          </a:xfrm>
          <a:prstGeom prst="rect">
            <a:avLst/>
          </a:prstGeom>
          <a:noFill/>
          <a:ln/>
        </p:spPr>
        <p:txBody>
          <a:bodyPr vert="horz" lIns="90488" tIns="44450" rIns="90488" bIns="4445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Established 1999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Updated 2005 (BMAPs) and 2016 (Water Bill)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Requires </a:t>
            </a:r>
            <a:r>
              <a:rPr lang="en-US" altLang="en-US" b="1" dirty="0">
                <a:solidFill>
                  <a:srgbClr val="2E75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“Good Science”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Requires </a:t>
            </a:r>
            <a:r>
              <a:rPr lang="en-US" altLang="en-US" b="1" dirty="0">
                <a:solidFill>
                  <a:srgbClr val="2E75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“Public Participation”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Requires </a:t>
            </a:r>
            <a:r>
              <a:rPr lang="en-US" altLang="en-US" b="1" dirty="0">
                <a:solidFill>
                  <a:srgbClr val="2E75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“Equitable Allocation”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of load reductions</a:t>
            </a:r>
          </a:p>
        </p:txBody>
      </p:sp>
      <p:graphicFrame>
        <p:nvGraphicFramePr>
          <p:cNvPr id="19" name="Content Placeholder 4">
            <a:extLst>
              <a:ext uri="{FF2B5EF4-FFF2-40B4-BE49-F238E27FC236}">
                <a16:creationId xmlns:a16="http://schemas.microsoft.com/office/drawing/2014/main" id="{BCA32DEE-FDDD-734D-B8AE-1CE64751BC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13191202"/>
              </p:ext>
            </p:extLst>
          </p:nvPr>
        </p:nvGraphicFramePr>
        <p:xfrm>
          <a:off x="6019800" y="1743071"/>
          <a:ext cx="5257800" cy="4505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09308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2B212BC-CCAC-5C4D-9F0D-BF905D92C6AF}"/>
              </a:ext>
            </a:extLst>
          </p:cNvPr>
          <p:cNvSpPr/>
          <p:nvPr/>
        </p:nvSpPr>
        <p:spPr>
          <a:xfrm>
            <a:off x="6324600" y="1549857"/>
            <a:ext cx="5867400" cy="5308143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80EF2E63-2E3E-6F47-9DAA-006FA0AEC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10"/>
          <a:stretch/>
        </p:blipFill>
        <p:spPr bwMode="auto">
          <a:xfrm>
            <a:off x="2059" y="0"/>
            <a:ext cx="12192000" cy="154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DDD6391-BE6A-DD44-9775-8F46321D8C27}"/>
              </a:ext>
            </a:extLst>
          </p:cNvPr>
          <p:cNvSpPr/>
          <p:nvPr/>
        </p:nvSpPr>
        <p:spPr>
          <a:xfrm>
            <a:off x="914400" y="-152400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703343-0723-674A-A217-C61847F67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23" y="304800"/>
            <a:ext cx="1013791" cy="9144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095C467-F508-CC41-8175-B325705E7432}"/>
              </a:ext>
            </a:extLst>
          </p:cNvPr>
          <p:cNvSpPr txBox="1">
            <a:spLocks/>
          </p:cNvSpPr>
          <p:nvPr/>
        </p:nvSpPr>
        <p:spPr>
          <a:xfrm>
            <a:off x="2057400" y="76200"/>
            <a:ext cx="9601200" cy="914401"/>
          </a:xfrm>
          <a:prstGeom prst="rect">
            <a:avLst/>
          </a:prstGeom>
        </p:spPr>
        <p:txBody>
          <a:bodyPr tIns="0" bIns="0" anchor="b" anchorCtr="0">
            <a:normAutofit fontScale="925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cap="all" dirty="0">
                <a:solidFill>
                  <a:schemeClr val="bg1"/>
                </a:solidFill>
              </a:rPr>
              <a:t>Florida’s Implementation of CWA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6F432C-5B9E-4DF6-84C3-91E557A97C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81307" y="891341"/>
            <a:ext cx="9959010" cy="753586"/>
          </a:xfrm>
        </p:spPr>
        <p:txBody>
          <a:bodyPr/>
          <a:lstStyle/>
          <a:p>
            <a:r>
              <a:rPr lang="en-US" sz="2200" b="1" dirty="0">
                <a:solidFill>
                  <a:schemeClr val="bg1"/>
                </a:solidFill>
              </a:rPr>
              <a:t>Basin Rotation</a:t>
            </a:r>
          </a:p>
        </p:txBody>
      </p:sp>
      <p:pic>
        <p:nvPicPr>
          <p:cNvPr id="10" name="Picture 2" descr="basinschedule">
            <a:extLst>
              <a:ext uri="{FF2B5EF4-FFF2-40B4-BE49-F238E27FC236}">
                <a16:creationId xmlns:a16="http://schemas.microsoft.com/office/drawing/2014/main" id="{B0C20AD0-1470-254D-BF95-8A51FB08B2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lum bright="-50000" contrast="60000"/>
          </a:blip>
          <a:srcRect l="4222" t="3090" r="6061" b="3746"/>
          <a:stretch/>
        </p:blipFill>
        <p:spPr bwMode="auto">
          <a:xfrm>
            <a:off x="6781800" y="2109113"/>
            <a:ext cx="4953000" cy="3857547"/>
          </a:xfrm>
          <a:prstGeom prst="rect">
            <a:avLst/>
          </a:prstGeom>
          <a:noFill/>
        </p:spPr>
      </p:pic>
      <p:sp>
        <p:nvSpPr>
          <p:cNvPr id="20" name="Rectangle 3">
            <a:extLst>
              <a:ext uri="{FF2B5EF4-FFF2-40B4-BE49-F238E27FC236}">
                <a16:creationId xmlns:a16="http://schemas.microsoft.com/office/drawing/2014/main" id="{FAF924FD-912D-E042-9CC5-95647C889CE1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1879551"/>
            <a:ext cx="6017741" cy="465352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tabLst>
                <a:tab pos="2114550" algn="l"/>
              </a:tabLst>
            </a:pPr>
            <a:r>
              <a:rPr lang="en-US" sz="2400" b="1" dirty="0">
                <a:solidFill>
                  <a:srgbClr val="2E75B6"/>
                </a:solidFill>
              </a:rPr>
              <a:t>Phase 1 </a:t>
            </a:r>
            <a:r>
              <a:rPr lang="en-US" sz="2400" dirty="0">
                <a:solidFill>
                  <a:schemeClr val="tx1"/>
                </a:solidFill>
              </a:rPr>
              <a:t>– Preliminary Assessment</a:t>
            </a:r>
          </a:p>
          <a:p>
            <a:pPr marL="457200" lvl="1" indent="-236538">
              <a:buFontTx/>
              <a:buChar char="•"/>
              <a:tabLst>
                <a:tab pos="2114550" algn="l"/>
              </a:tabLst>
            </a:pPr>
            <a:r>
              <a:rPr lang="en-US" sz="2000" dirty="0">
                <a:solidFill>
                  <a:schemeClr val="tx1"/>
                </a:solidFill>
              </a:rPr>
              <a:t>Produce Planning List</a:t>
            </a:r>
          </a:p>
          <a:p>
            <a:pPr marL="0" indent="0">
              <a:buFontTx/>
              <a:buNone/>
              <a:tabLst>
                <a:tab pos="2114550" algn="l"/>
              </a:tabLst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FontTx/>
              <a:buNone/>
              <a:tabLst>
                <a:tab pos="2114550" algn="l"/>
              </a:tabLst>
            </a:pPr>
            <a:r>
              <a:rPr lang="en-US" sz="2400" b="1" dirty="0">
                <a:solidFill>
                  <a:srgbClr val="2E75B6"/>
                </a:solidFill>
              </a:rPr>
              <a:t>Phase 2 </a:t>
            </a:r>
            <a:r>
              <a:rPr lang="en-US" sz="2400" dirty="0">
                <a:solidFill>
                  <a:schemeClr val="tx1"/>
                </a:solidFill>
              </a:rPr>
              <a:t>– Targeted Monitoring and </a:t>
            </a:r>
            <a:r>
              <a:rPr lang="en-US" sz="2400" u="sng" dirty="0">
                <a:solidFill>
                  <a:schemeClr val="tx1"/>
                </a:solidFill>
              </a:rPr>
              <a:t>Listing</a:t>
            </a:r>
          </a:p>
          <a:p>
            <a:pPr marL="457200" lvl="1" indent="-236538">
              <a:buFontTx/>
              <a:buChar char="•"/>
              <a:tabLst>
                <a:tab pos="2114550" algn="l"/>
              </a:tabLst>
            </a:pPr>
            <a:r>
              <a:rPr lang="en-US" sz="2000" dirty="0">
                <a:solidFill>
                  <a:schemeClr val="tx1"/>
                </a:solidFill>
              </a:rPr>
              <a:t>Monitor, verify impairment and adopt verified list</a:t>
            </a:r>
          </a:p>
          <a:p>
            <a:pPr marL="0" indent="0">
              <a:buFontTx/>
              <a:buNone/>
              <a:tabLst>
                <a:tab pos="2114550" algn="l"/>
              </a:tabLst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FontTx/>
              <a:buNone/>
              <a:tabLst>
                <a:tab pos="2114550" algn="l"/>
              </a:tabLst>
            </a:pPr>
            <a:r>
              <a:rPr lang="en-US" sz="2400" b="1" dirty="0">
                <a:solidFill>
                  <a:srgbClr val="2E75B6"/>
                </a:solidFill>
              </a:rPr>
              <a:t>Phase 3 </a:t>
            </a:r>
            <a:r>
              <a:rPr lang="en-US" sz="2400" dirty="0">
                <a:solidFill>
                  <a:schemeClr val="tx1"/>
                </a:solidFill>
              </a:rPr>
              <a:t>– Develop and adopt TMDLs </a:t>
            </a:r>
          </a:p>
          <a:p>
            <a:pPr marL="0" indent="0">
              <a:buFontTx/>
              <a:buNone/>
              <a:tabLst>
                <a:tab pos="2114550" algn="l"/>
              </a:tabLst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FontTx/>
              <a:buNone/>
              <a:tabLst>
                <a:tab pos="2114550" algn="l"/>
              </a:tabLst>
            </a:pPr>
            <a:r>
              <a:rPr lang="en-US" sz="2400" b="1" dirty="0">
                <a:solidFill>
                  <a:srgbClr val="2E75B6"/>
                </a:solidFill>
              </a:rPr>
              <a:t>Phase 4 </a:t>
            </a:r>
            <a:r>
              <a:rPr lang="en-US" sz="2400" dirty="0">
                <a:solidFill>
                  <a:schemeClr val="tx1"/>
                </a:solidFill>
              </a:rPr>
              <a:t>– Develop BMAPs</a:t>
            </a:r>
          </a:p>
          <a:p>
            <a:pPr marL="0" indent="0">
              <a:buFontTx/>
              <a:buNone/>
              <a:tabLst>
                <a:tab pos="2114550" algn="l"/>
              </a:tabLst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FontTx/>
              <a:buNone/>
              <a:tabLst>
                <a:tab pos="2114550" algn="l"/>
              </a:tabLst>
            </a:pPr>
            <a:r>
              <a:rPr lang="en-US" sz="2400" b="1" dirty="0">
                <a:solidFill>
                  <a:srgbClr val="2E75B6"/>
                </a:solidFill>
              </a:rPr>
              <a:t>Phase 5 </a:t>
            </a:r>
            <a:r>
              <a:rPr lang="en-US" sz="2400" dirty="0">
                <a:solidFill>
                  <a:schemeClr val="tx1"/>
                </a:solidFill>
              </a:rPr>
              <a:t>– Implement BMAPs</a:t>
            </a:r>
            <a:endParaRPr lang="en-US" sz="1800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altLang="en-US" dirty="0"/>
          </a:p>
          <a:p>
            <a:pPr lvl="3">
              <a:buClr>
                <a:schemeClr val="tx2"/>
              </a:buClr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918575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>
            <a:extLst>
              <a:ext uri="{FF2B5EF4-FFF2-40B4-BE49-F238E27FC236}">
                <a16:creationId xmlns:a16="http://schemas.microsoft.com/office/drawing/2014/main" id="{80EF2E63-2E3E-6F47-9DAA-006FA0AEC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10"/>
          <a:stretch/>
        </p:blipFill>
        <p:spPr bwMode="auto">
          <a:xfrm>
            <a:off x="2059" y="0"/>
            <a:ext cx="12192000" cy="154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DDD6391-BE6A-DD44-9775-8F46321D8C27}"/>
              </a:ext>
            </a:extLst>
          </p:cNvPr>
          <p:cNvSpPr/>
          <p:nvPr/>
        </p:nvSpPr>
        <p:spPr>
          <a:xfrm>
            <a:off x="914400" y="-152400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703343-0723-674A-A217-C61847F67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23" y="304800"/>
            <a:ext cx="1013791" cy="9144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095C467-F508-CC41-8175-B325705E7432}"/>
              </a:ext>
            </a:extLst>
          </p:cNvPr>
          <p:cNvSpPr txBox="1">
            <a:spLocks/>
          </p:cNvSpPr>
          <p:nvPr/>
        </p:nvSpPr>
        <p:spPr>
          <a:xfrm>
            <a:off x="2057400" y="76200"/>
            <a:ext cx="9601200" cy="914401"/>
          </a:xfrm>
          <a:prstGeom prst="rect">
            <a:avLst/>
          </a:prstGeom>
        </p:spPr>
        <p:txBody>
          <a:bodyPr tIns="0" bIns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cap="all" dirty="0">
                <a:solidFill>
                  <a:schemeClr val="bg1"/>
                </a:solidFill>
              </a:rPr>
              <a:t>Water Quality Monitoring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6F432C-5B9E-4DF6-84C3-91E557A97C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81307" y="891341"/>
            <a:ext cx="9959010" cy="753586"/>
          </a:xfrm>
        </p:spPr>
        <p:txBody>
          <a:bodyPr/>
          <a:lstStyle/>
          <a:p>
            <a:r>
              <a:rPr lang="en-US" sz="2200" b="1" dirty="0">
                <a:solidFill>
                  <a:schemeClr val="bg1"/>
                </a:solidFill>
              </a:rPr>
              <a:t>403.067 Florida Statutes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78D0D3BC-A511-5C4B-A62F-BF8BAF2E245C}"/>
              </a:ext>
            </a:extLst>
          </p:cNvPr>
          <p:cNvSpPr txBox="1">
            <a:spLocks noChangeArrowheads="1"/>
          </p:cNvSpPr>
          <p:nvPr/>
        </p:nvSpPr>
        <p:spPr>
          <a:xfrm>
            <a:off x="384874" y="2204608"/>
            <a:ext cx="5410200" cy="4883533"/>
          </a:xfrm>
          <a:prstGeom prst="rect">
            <a:avLst/>
          </a:prstGeom>
          <a:noFill/>
          <a:ln/>
        </p:spPr>
        <p:txBody>
          <a:bodyPr vert="horz" lIns="90488" tIns="44450" rIns="90488" bIns="4445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DEP visits, at least once, &gt;13,000 monitoring sites per year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65 entities currently providing data to WIN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&gt;35.5M records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&gt;2.6M records since 7/1/2017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FL contributes ~25% of all nutrient records in EPA’s database</a:t>
            </a:r>
          </a:p>
        </p:txBody>
      </p:sp>
      <p:graphicFrame>
        <p:nvGraphicFramePr>
          <p:cNvPr id="19" name="Content Placeholder 4">
            <a:extLst>
              <a:ext uri="{FF2B5EF4-FFF2-40B4-BE49-F238E27FC236}">
                <a16:creationId xmlns:a16="http://schemas.microsoft.com/office/drawing/2014/main" id="{BCA32DEE-FDDD-734D-B8AE-1CE64751BC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8481482"/>
              </p:ext>
            </p:extLst>
          </p:nvPr>
        </p:nvGraphicFramePr>
        <p:xfrm>
          <a:off x="6324600" y="1743071"/>
          <a:ext cx="5257800" cy="4505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FD3EDB86-3963-974F-B347-A8C45535EFD4}"/>
              </a:ext>
            </a:extLst>
          </p:cNvPr>
          <p:cNvSpPr/>
          <p:nvPr/>
        </p:nvSpPr>
        <p:spPr>
          <a:xfrm>
            <a:off x="9753601" y="2667000"/>
            <a:ext cx="2057400" cy="181051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17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>
            <a:extLst>
              <a:ext uri="{FF2B5EF4-FFF2-40B4-BE49-F238E27FC236}">
                <a16:creationId xmlns:a16="http://schemas.microsoft.com/office/drawing/2014/main" id="{80EF2E63-2E3E-6F47-9DAA-006FA0AEC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10"/>
          <a:stretch/>
        </p:blipFill>
        <p:spPr bwMode="auto">
          <a:xfrm>
            <a:off x="2059" y="0"/>
            <a:ext cx="12192000" cy="154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DDD6391-BE6A-DD44-9775-8F46321D8C27}"/>
              </a:ext>
            </a:extLst>
          </p:cNvPr>
          <p:cNvSpPr/>
          <p:nvPr/>
        </p:nvSpPr>
        <p:spPr>
          <a:xfrm>
            <a:off x="914400" y="-152400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703343-0723-674A-A217-C61847F67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23" y="304800"/>
            <a:ext cx="1013791" cy="9144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095C467-F508-CC41-8175-B325705E7432}"/>
              </a:ext>
            </a:extLst>
          </p:cNvPr>
          <p:cNvSpPr txBox="1">
            <a:spLocks/>
          </p:cNvSpPr>
          <p:nvPr/>
        </p:nvSpPr>
        <p:spPr>
          <a:xfrm>
            <a:off x="2057400" y="76200"/>
            <a:ext cx="9601200" cy="914401"/>
          </a:xfrm>
          <a:prstGeom prst="rect">
            <a:avLst/>
          </a:prstGeom>
        </p:spPr>
        <p:txBody>
          <a:bodyPr tIns="0" bIns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cap="all" dirty="0">
                <a:solidFill>
                  <a:schemeClr val="bg1"/>
                </a:solidFill>
              </a:rPr>
              <a:t>Water Quality Assessment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6F432C-5B9E-4DF6-84C3-91E557A97C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81307" y="891341"/>
            <a:ext cx="9959010" cy="753586"/>
          </a:xfrm>
        </p:spPr>
        <p:txBody>
          <a:bodyPr/>
          <a:lstStyle/>
          <a:p>
            <a:r>
              <a:rPr lang="en-US" sz="2200" b="1" dirty="0">
                <a:solidFill>
                  <a:schemeClr val="bg1"/>
                </a:solidFill>
              </a:rPr>
              <a:t>Impaired Waters Rule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78D0D3BC-A511-5C4B-A62F-BF8BAF2E245C}"/>
              </a:ext>
            </a:extLst>
          </p:cNvPr>
          <p:cNvSpPr txBox="1">
            <a:spLocks noChangeArrowheads="1"/>
          </p:cNvSpPr>
          <p:nvPr/>
        </p:nvSpPr>
        <p:spPr>
          <a:xfrm>
            <a:off x="304800" y="1974467"/>
            <a:ext cx="6705600" cy="4883533"/>
          </a:xfrm>
          <a:prstGeom prst="rect">
            <a:avLst/>
          </a:prstGeom>
          <a:noFill/>
          <a:ln/>
        </p:spPr>
        <p:txBody>
          <a:bodyPr vert="horz" lIns="90488" tIns="44450" rIns="90488" bIns="4445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None/>
            </a:pPr>
            <a:r>
              <a:rPr lang="en-US" altLang="en-US" sz="3000" b="1" cap="all" dirty="0">
                <a:solidFill>
                  <a:srgbClr val="2E75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Categories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dirty="0">
                <a:solidFill>
                  <a:srgbClr val="2E75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 1</a:t>
            </a:r>
            <a:r>
              <a:rPr lang="en-US" altLang="en-US" sz="2400" dirty="0">
                <a:solidFill>
                  <a:srgbClr val="2E75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Not Impaired (attains ALL uses)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dirty="0">
                <a:solidFill>
                  <a:srgbClr val="2E75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 2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Meets standards; aka not impaired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dirty="0">
                <a:solidFill>
                  <a:srgbClr val="2E75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 3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– Insufficient data to verify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dirty="0">
                <a:solidFill>
                  <a:srgbClr val="2E75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 4 </a:t>
            </a: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Does not meet standards but a TMDL is not needed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i="1" dirty="0">
                <a:solidFill>
                  <a:srgbClr val="2E75B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Category 5 </a:t>
            </a:r>
            <a:r>
              <a:rPr lang="en-US" alt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– Does not meet standards; impaired by a pollutant; needs TMDL</a:t>
            </a:r>
          </a:p>
        </p:txBody>
      </p:sp>
      <p:graphicFrame>
        <p:nvGraphicFramePr>
          <p:cNvPr id="19" name="Content Placeholder 4">
            <a:extLst>
              <a:ext uri="{FF2B5EF4-FFF2-40B4-BE49-F238E27FC236}">
                <a16:creationId xmlns:a16="http://schemas.microsoft.com/office/drawing/2014/main" id="{BCA32DEE-FDDD-734D-B8AE-1CE64751BC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5915943"/>
              </p:ext>
            </p:extLst>
          </p:nvPr>
        </p:nvGraphicFramePr>
        <p:xfrm>
          <a:off x="6553200" y="1743071"/>
          <a:ext cx="5257800" cy="4505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FD3EDB86-3963-974F-B347-A8C45535EFD4}"/>
              </a:ext>
            </a:extLst>
          </p:cNvPr>
          <p:cNvSpPr/>
          <p:nvPr/>
        </p:nvSpPr>
        <p:spPr>
          <a:xfrm>
            <a:off x="9296400" y="4800600"/>
            <a:ext cx="2057400" cy="181051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11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6">
            <a:extLst>
              <a:ext uri="{FF2B5EF4-FFF2-40B4-BE49-F238E27FC236}">
                <a16:creationId xmlns:a16="http://schemas.microsoft.com/office/drawing/2014/main" id="{80EF2E63-2E3E-6F47-9DAA-006FA0AEC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10"/>
          <a:stretch/>
        </p:blipFill>
        <p:spPr bwMode="auto">
          <a:xfrm>
            <a:off x="2059" y="0"/>
            <a:ext cx="12192000" cy="154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DDD6391-BE6A-DD44-9775-8F46321D8C27}"/>
              </a:ext>
            </a:extLst>
          </p:cNvPr>
          <p:cNvSpPr/>
          <p:nvPr/>
        </p:nvSpPr>
        <p:spPr>
          <a:xfrm>
            <a:off x="914400" y="-152400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703343-0723-674A-A217-C61847F67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23" y="304800"/>
            <a:ext cx="1013791" cy="9144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095C467-F508-CC41-8175-B325705E7432}"/>
              </a:ext>
            </a:extLst>
          </p:cNvPr>
          <p:cNvSpPr txBox="1">
            <a:spLocks/>
          </p:cNvSpPr>
          <p:nvPr/>
        </p:nvSpPr>
        <p:spPr>
          <a:xfrm>
            <a:off x="2057400" y="76200"/>
            <a:ext cx="9601200" cy="914401"/>
          </a:xfrm>
          <a:prstGeom prst="rect">
            <a:avLst/>
          </a:prstGeom>
        </p:spPr>
        <p:txBody>
          <a:bodyPr tIns="0" bIns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cap="all" dirty="0">
                <a:solidFill>
                  <a:schemeClr val="bg1"/>
                </a:solidFill>
              </a:rPr>
              <a:t>Total Maximum Daily Loads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78D0D3BC-A511-5C4B-A62F-BF8BAF2E245C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1805743"/>
            <a:ext cx="5638800" cy="2004258"/>
          </a:xfrm>
          <a:prstGeom prst="rect">
            <a:avLst/>
          </a:prstGeom>
          <a:noFill/>
          <a:ln/>
        </p:spPr>
        <p:txBody>
          <a:bodyPr vert="horz" lIns="90488" tIns="44450" rIns="90488" bIns="4445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2"/>
              </a:buClr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Maximum amount of a pollutant that can be introduced into a waterbody without causing exceedances of water quality standards</a:t>
            </a:r>
          </a:p>
          <a:p>
            <a:pPr>
              <a:buClr>
                <a:schemeClr val="tx2"/>
              </a:buClr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Restoration Target</a:t>
            </a:r>
          </a:p>
        </p:txBody>
      </p:sp>
      <p:graphicFrame>
        <p:nvGraphicFramePr>
          <p:cNvPr id="19" name="Content Placeholder 4">
            <a:extLst>
              <a:ext uri="{FF2B5EF4-FFF2-40B4-BE49-F238E27FC236}">
                <a16:creationId xmlns:a16="http://schemas.microsoft.com/office/drawing/2014/main" id="{BCA32DEE-FDDD-734D-B8AE-1CE64751BC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2407305"/>
              </p:ext>
            </p:extLst>
          </p:nvPr>
        </p:nvGraphicFramePr>
        <p:xfrm>
          <a:off x="6553200" y="1743071"/>
          <a:ext cx="5257800" cy="45053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Oval 8">
            <a:extLst>
              <a:ext uri="{FF2B5EF4-FFF2-40B4-BE49-F238E27FC236}">
                <a16:creationId xmlns:a16="http://schemas.microsoft.com/office/drawing/2014/main" id="{FD3EDB86-3963-974F-B347-A8C45535EFD4}"/>
              </a:ext>
            </a:extLst>
          </p:cNvPr>
          <p:cNvSpPr/>
          <p:nvPr/>
        </p:nvSpPr>
        <p:spPr>
          <a:xfrm>
            <a:off x="7010400" y="4800600"/>
            <a:ext cx="2057400" cy="1810512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0856EF8-7A5E-5D4D-9820-1E0CA29739E4}"/>
              </a:ext>
            </a:extLst>
          </p:cNvPr>
          <p:cNvSpPr/>
          <p:nvPr/>
        </p:nvSpPr>
        <p:spPr bwMode="auto">
          <a:xfrm>
            <a:off x="609600" y="3886200"/>
            <a:ext cx="4838700" cy="2971800"/>
          </a:xfrm>
          <a:prstGeom prst="rect">
            <a:avLst/>
          </a:prstGeom>
          <a:solidFill>
            <a:srgbClr val="2E75B6"/>
          </a:solidFill>
          <a:ln w="222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TMDL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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Symbol" pitchFamily="18" charset="2"/>
                <a:cs typeface="Arial" charset="0"/>
              </a:rPr>
              <a:t>å</a:t>
            </a:r>
            <a:r>
              <a:rPr lang="en-US" sz="24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WLAs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NPDES wastewater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2400" b="1" dirty="0">
                <a:solidFill>
                  <a:schemeClr val="bg1"/>
                </a:solidFill>
                <a:latin typeface="Symbol" pitchFamily="18" charset="2"/>
                <a:cs typeface="Arial" charset="0"/>
              </a:rPr>
              <a:t>å</a:t>
            </a:r>
            <a:r>
              <a:rPr lang="en-US" sz="24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WLAs</a:t>
            </a:r>
            <a:r>
              <a:rPr lang="en-US" sz="2400" b="1" baseline="-25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NPDES stormwater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…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cs typeface="Arial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+ </a:t>
            </a:r>
            <a:r>
              <a:rPr lang="en-US" sz="2400" b="1" dirty="0">
                <a:solidFill>
                  <a:schemeClr val="bg1"/>
                </a:solidFill>
                <a:latin typeface="Symbol" pitchFamily="18" charset="2"/>
                <a:cs typeface="Arial" charset="0"/>
              </a:rPr>
              <a:t>å</a:t>
            </a:r>
            <a:r>
              <a:rPr lang="en-US" sz="24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+ MOS</a:t>
            </a:r>
          </a:p>
        </p:txBody>
      </p:sp>
    </p:spTree>
    <p:extLst>
      <p:ext uri="{BB962C8B-B14F-4D97-AF65-F5344CB8AC3E}">
        <p14:creationId xmlns:p14="http://schemas.microsoft.com/office/powerpoint/2010/main" val="3190451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0416F0F-054C-F948-8977-140CA94200DB}"/>
              </a:ext>
            </a:extLst>
          </p:cNvPr>
          <p:cNvSpPr/>
          <p:nvPr/>
        </p:nvSpPr>
        <p:spPr>
          <a:xfrm>
            <a:off x="6324600" y="1549857"/>
            <a:ext cx="5867400" cy="5308143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80EF2E63-2E3E-6F47-9DAA-006FA0AEC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10"/>
          <a:stretch/>
        </p:blipFill>
        <p:spPr bwMode="auto">
          <a:xfrm>
            <a:off x="2059" y="0"/>
            <a:ext cx="12192000" cy="154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DDD6391-BE6A-DD44-9775-8F46321D8C27}"/>
              </a:ext>
            </a:extLst>
          </p:cNvPr>
          <p:cNvSpPr/>
          <p:nvPr/>
        </p:nvSpPr>
        <p:spPr>
          <a:xfrm>
            <a:off x="914400" y="-152400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703343-0723-674A-A217-C61847F67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23" y="304800"/>
            <a:ext cx="1013791" cy="9144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095C467-F508-CC41-8175-B325705E7432}"/>
              </a:ext>
            </a:extLst>
          </p:cNvPr>
          <p:cNvSpPr txBox="1">
            <a:spLocks/>
          </p:cNvSpPr>
          <p:nvPr/>
        </p:nvSpPr>
        <p:spPr>
          <a:xfrm>
            <a:off x="2057400" y="76200"/>
            <a:ext cx="9601200" cy="914401"/>
          </a:xfrm>
          <a:prstGeom prst="rect">
            <a:avLst/>
          </a:prstGeom>
        </p:spPr>
        <p:txBody>
          <a:bodyPr tIns="0" bIns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cap="all" dirty="0">
                <a:solidFill>
                  <a:schemeClr val="bg1"/>
                </a:solidFill>
              </a:rPr>
              <a:t>Components of BMAPs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78D0D3BC-A511-5C4B-A62F-BF8BAF2E245C}"/>
              </a:ext>
            </a:extLst>
          </p:cNvPr>
          <p:cNvSpPr txBox="1">
            <a:spLocks noChangeArrowheads="1"/>
          </p:cNvSpPr>
          <p:nvPr/>
        </p:nvSpPr>
        <p:spPr>
          <a:xfrm>
            <a:off x="457200" y="1898267"/>
            <a:ext cx="5486400" cy="4883533"/>
          </a:xfrm>
          <a:prstGeom prst="rect">
            <a:avLst/>
          </a:prstGeom>
          <a:noFill/>
          <a:ln/>
        </p:spPr>
        <p:txBody>
          <a:bodyPr vert="horz" lIns="90488" tIns="44450" rIns="90488" bIns="4445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TMDL(s) being addressed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Area addressed by the restoration plan (i.e. watershed extent)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Projects to meet the TMDL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Implementation timeline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Commitment to project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Expected water quality improvement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Process to assess progress towards achieving the TMDL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Monitoring plan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Project reporting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Periodic follow-up meetings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Adaptive management </a:t>
            </a:r>
          </a:p>
        </p:txBody>
      </p:sp>
      <p:pic>
        <p:nvPicPr>
          <p:cNvPr id="13" name="Picture 3" descr="image003">
            <a:extLst>
              <a:ext uri="{FF2B5EF4-FFF2-40B4-BE49-F238E27FC236}">
                <a16:creationId xmlns:a16="http://schemas.microsoft.com/office/drawing/2014/main" id="{F170C9E2-D773-FB43-A48C-CF8EF8168A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30"/>
          <a:stretch/>
        </p:blipFill>
        <p:spPr bwMode="auto">
          <a:xfrm>
            <a:off x="6591741" y="2286000"/>
            <a:ext cx="5333117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8693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0416F0F-054C-F948-8977-140CA94200DB}"/>
              </a:ext>
            </a:extLst>
          </p:cNvPr>
          <p:cNvSpPr/>
          <p:nvPr/>
        </p:nvSpPr>
        <p:spPr>
          <a:xfrm>
            <a:off x="0" y="1549859"/>
            <a:ext cx="12192000" cy="505997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6">
            <a:extLst>
              <a:ext uri="{FF2B5EF4-FFF2-40B4-BE49-F238E27FC236}">
                <a16:creationId xmlns:a16="http://schemas.microsoft.com/office/drawing/2014/main" id="{80EF2E63-2E3E-6F47-9DAA-006FA0AECC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710"/>
          <a:stretch/>
        </p:blipFill>
        <p:spPr bwMode="auto">
          <a:xfrm>
            <a:off x="2059" y="0"/>
            <a:ext cx="12192000" cy="154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2DDD6391-BE6A-DD44-9775-8F46321D8C27}"/>
              </a:ext>
            </a:extLst>
          </p:cNvPr>
          <p:cNvSpPr/>
          <p:nvPr/>
        </p:nvSpPr>
        <p:spPr>
          <a:xfrm>
            <a:off x="914400" y="-152400"/>
            <a:ext cx="935038" cy="1536701"/>
          </a:xfrm>
          <a:custGeom>
            <a:avLst/>
            <a:gdLst>
              <a:gd name="connsiteX0" fmla="*/ 0 w 862148"/>
              <a:gd name="connsiteY0" fmla="*/ 0 h 1489165"/>
              <a:gd name="connsiteX1" fmla="*/ 0 w 862148"/>
              <a:gd name="connsiteY1" fmla="*/ 1463040 h 1489165"/>
              <a:gd name="connsiteX2" fmla="*/ 435428 w 862148"/>
              <a:gd name="connsiteY2" fmla="*/ 1323703 h 1489165"/>
              <a:gd name="connsiteX3" fmla="*/ 862148 w 862148"/>
              <a:gd name="connsiteY3" fmla="*/ 1489165 h 1489165"/>
              <a:gd name="connsiteX4" fmla="*/ 862148 w 862148"/>
              <a:gd name="connsiteY4" fmla="*/ 0 h 1489165"/>
              <a:gd name="connsiteX5" fmla="*/ 0 w 862148"/>
              <a:gd name="connsiteY5" fmla="*/ 0 h 1489165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35428 w 862148"/>
              <a:gd name="connsiteY2" fmla="*/ 1323703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466726"/>
              <a:gd name="connsiteX1" fmla="*/ 0 w 862148"/>
              <a:gd name="connsiteY1" fmla="*/ 1463040 h 1466726"/>
              <a:gd name="connsiteX2" fmla="*/ 441037 w 862148"/>
              <a:gd name="connsiteY2" fmla="*/ 1374191 h 1466726"/>
              <a:gd name="connsiteX3" fmla="*/ 856538 w 862148"/>
              <a:gd name="connsiteY3" fmla="*/ 1466726 h 1466726"/>
              <a:gd name="connsiteX4" fmla="*/ 862148 w 862148"/>
              <a:gd name="connsiteY4" fmla="*/ 0 h 1466726"/>
              <a:gd name="connsiteX5" fmla="*/ 0 w 862148"/>
              <a:gd name="connsiteY5" fmla="*/ 0 h 1466726"/>
              <a:gd name="connsiteX0" fmla="*/ 0 w 862148"/>
              <a:gd name="connsiteY0" fmla="*/ 0 h 1536751"/>
              <a:gd name="connsiteX1" fmla="*/ 0 w 862148"/>
              <a:gd name="connsiteY1" fmla="*/ 1463040 h 1536751"/>
              <a:gd name="connsiteX2" fmla="*/ 431666 w 862148"/>
              <a:gd name="connsiteY2" fmla="*/ 1536751 h 1536751"/>
              <a:gd name="connsiteX3" fmla="*/ 856538 w 862148"/>
              <a:gd name="connsiteY3" fmla="*/ 1466726 h 1536751"/>
              <a:gd name="connsiteX4" fmla="*/ 862148 w 862148"/>
              <a:gd name="connsiteY4" fmla="*/ 0 h 1536751"/>
              <a:gd name="connsiteX5" fmla="*/ 0 w 862148"/>
              <a:gd name="connsiteY5" fmla="*/ 0 h 153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2148" h="1536751">
                <a:moveTo>
                  <a:pt x="0" y="0"/>
                </a:moveTo>
                <a:lnTo>
                  <a:pt x="0" y="1463040"/>
                </a:lnTo>
                <a:lnTo>
                  <a:pt x="431666" y="1536751"/>
                </a:lnTo>
                <a:lnTo>
                  <a:pt x="856538" y="1466726"/>
                </a:lnTo>
                <a:lnTo>
                  <a:pt x="862148" y="0"/>
                </a:lnTo>
                <a:lnTo>
                  <a:pt x="0" y="0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0703343-0723-674A-A217-C61847F67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23" y="304800"/>
            <a:ext cx="1013791" cy="9144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095C467-F508-CC41-8175-B325705E7432}"/>
              </a:ext>
            </a:extLst>
          </p:cNvPr>
          <p:cNvSpPr txBox="1">
            <a:spLocks/>
          </p:cNvSpPr>
          <p:nvPr/>
        </p:nvSpPr>
        <p:spPr>
          <a:xfrm>
            <a:off x="2057400" y="76200"/>
            <a:ext cx="9601200" cy="914401"/>
          </a:xfrm>
          <a:prstGeom prst="rect">
            <a:avLst/>
          </a:prstGeom>
        </p:spPr>
        <p:txBody>
          <a:bodyPr tIns="0" bIns="0" anchor="b" anchorCtr="0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accent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b="1" cap="all" dirty="0">
                <a:solidFill>
                  <a:schemeClr val="bg1"/>
                </a:solidFill>
              </a:rPr>
              <a:t>Projects in BMAPs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B7E8F8-B076-C74C-ADB5-A1215F76D6A3}"/>
              </a:ext>
            </a:extLst>
          </p:cNvPr>
          <p:cNvSpPr/>
          <p:nvPr/>
        </p:nvSpPr>
        <p:spPr>
          <a:xfrm>
            <a:off x="227570" y="1524000"/>
            <a:ext cx="11736859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BMAP documents water quality projects aimed at helping achieve the TMDL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CFF1B75-15CC-3044-B7DE-647F2173FB40}"/>
              </a:ext>
            </a:extLst>
          </p:cNvPr>
          <p:cNvGrpSpPr/>
          <p:nvPr/>
        </p:nvGrpSpPr>
        <p:grpSpPr>
          <a:xfrm>
            <a:off x="-2061" y="2055856"/>
            <a:ext cx="8991601" cy="4599310"/>
            <a:chOff x="8009238" y="1860803"/>
            <a:chExt cx="3886200" cy="478612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495E39-A06E-EC41-920C-768559B068DD}"/>
                </a:ext>
              </a:extLst>
            </p:cNvPr>
            <p:cNvSpPr/>
            <p:nvPr/>
          </p:nvSpPr>
          <p:spPr>
            <a:xfrm>
              <a:off x="8009238" y="1860803"/>
              <a:ext cx="3886200" cy="674146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cap="all" dirty="0">
                  <a:latin typeface="Arial" panose="020B0604020202020204" pitchFamily="34" charset="0"/>
                  <a:cs typeface="Arial" panose="020B0604020202020204" pitchFamily="34" charset="0"/>
                </a:rPr>
                <a:t>Project Types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081BE47-3901-2A4D-B234-4ADEE987A65B}"/>
                </a:ext>
              </a:extLst>
            </p:cNvPr>
            <p:cNvSpPr txBox="1"/>
            <p:nvPr/>
          </p:nvSpPr>
          <p:spPr>
            <a:xfrm>
              <a:off x="8199738" y="2691496"/>
              <a:ext cx="3505200" cy="39554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 defTabSz="91440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Education and Outreach Efforts </a:t>
              </a:r>
            </a:p>
            <a:p>
              <a:pPr marL="228600" indent="-228600" defTabSz="91440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Land Acquisition </a:t>
              </a:r>
            </a:p>
            <a:p>
              <a:pPr marL="228600" indent="-228600" defTabSz="91440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Regulations, Ordinances, and Programs</a:t>
              </a:r>
            </a:p>
            <a:p>
              <a:pPr marL="228600" indent="-228600" defTabSz="91440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Restoration Projects</a:t>
              </a:r>
            </a:p>
            <a:p>
              <a:pPr marL="228600" indent="-228600" defTabSz="91440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Stormwater Projects</a:t>
              </a:r>
            </a:p>
            <a:p>
              <a:pPr marL="228600" indent="-228600" defTabSz="91440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Wastewater</a:t>
              </a:r>
            </a:p>
            <a:p>
              <a:pPr lvl="2">
                <a:spcAft>
                  <a:spcPts val="600"/>
                </a:spcAft>
                <a:defRPr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Facilities</a:t>
              </a:r>
            </a:p>
            <a:p>
              <a:pPr lvl="2">
                <a:spcAft>
                  <a:spcPts val="600"/>
                </a:spcAft>
                <a:defRPr/>
              </a:pPr>
              <a:r>
                <a:rPr lang="en-US" b="1" dirty="0">
                  <a:latin typeface="Arial" panose="020B0604020202020204" pitchFamily="34" charset="0"/>
                  <a:cs typeface="Arial" panose="020B0604020202020204" pitchFamily="34" charset="0"/>
                </a:rPr>
                <a:t>Septic Systems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Agricultural Best Management Practices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Studies, Research, Assessments, and Planning Efforts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B25FC44-6177-6443-8BF1-C2E3BCE06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9540" y="2055856"/>
            <a:ext cx="3197345" cy="499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25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EP Color Palett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35132"/>
      </a:accent1>
      <a:accent2>
        <a:srgbClr val="F4D23B"/>
      </a:accent2>
      <a:accent3>
        <a:srgbClr val="53B7E8"/>
      </a:accent3>
      <a:accent4>
        <a:srgbClr val="41453B"/>
      </a:accent4>
      <a:accent5>
        <a:srgbClr val="ABE1FA"/>
      </a:accent5>
      <a:accent6>
        <a:srgbClr val="0075AC"/>
      </a:accent6>
      <a:hlink>
        <a:srgbClr val="0563C1"/>
      </a:hlink>
      <a:folHlink>
        <a:srgbClr val="954F72"/>
      </a:folHlink>
    </a:clrScheme>
    <a:fontScheme name="DEP Refreshed">
      <a:majorFont>
        <a:latin typeface="League Gothic"/>
        <a:ea typeface=""/>
        <a:cs typeface=""/>
      </a:majorFont>
      <a:minorFont>
        <a:latin typeface="League Gothic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FWMD Board Workshop 5-8-19" id="{C770ACAD-44D6-45C1-8852-71A18F55DCAB}" vid="{0E6D8AB6-D185-4890-AE27-FC929E5CEC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865</Words>
  <Application>Microsoft Macintosh PowerPoint</Application>
  <PresentationFormat>Widescreen</PresentationFormat>
  <Paragraphs>207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League Gothic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Khan, Elizabeth</dc:creator>
  <cp:lastModifiedBy>Khan, Elizabeth</cp:lastModifiedBy>
  <cp:revision>9</cp:revision>
  <dcterms:created xsi:type="dcterms:W3CDTF">2019-06-07T15:02:03Z</dcterms:created>
  <dcterms:modified xsi:type="dcterms:W3CDTF">2019-06-07T20:00:45Z</dcterms:modified>
</cp:coreProperties>
</file>