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334" r:id="rId2"/>
    <p:sldId id="345" r:id="rId3"/>
    <p:sldId id="346" r:id="rId4"/>
    <p:sldId id="329" r:id="rId5"/>
    <p:sldId id="331" r:id="rId6"/>
    <p:sldId id="34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AE230F-4364-386D-CD4C-322175C311BE}" name="Shuck, Ann" initials="" userId="S::Ann.Shuck@FloridaDEP.gov::d1f8f896-1669-4a37-87a5-c81de833122e" providerId="AD"/>
  <p188:author id="{BEF56B21-5CF8-346A-E0E5-DF579DD787D7}" name="Keels, Kaley" initials="KK" userId="S::kaley.keels@floridadep.gov::ed71604e-d84f-4d6c-bb50-9577c654140c" providerId="AD"/>
  <p188:author id="{26ED874B-0692-2BD7-02B4-79C3BDBD777F}" name="Faragalla, Sandra" initials="SF" userId="S::Sandra.Faragalla@FloridaDEP.gov::a02fa6c2-54a1-4d36-9119-201ad4c42e77" providerId="AD"/>
  <p188:author id="{98863E56-6A83-9FDB-F293-6273D19984C0}" name="Keels, Kaley" initials="KK" userId="S::Kaley.Keels@FloridaDEP.gov::ed71604e-d84f-4d6c-bb50-9577c654140c" providerId="AD"/>
  <p188:author id="{D7C2F176-E41D-F7B2-B34E-B2AE5DED5652}" name="Shuck, Ann" initials="SA" userId="S::ann.shuck@floridadep.gov::d1f8f896-1669-4a37-87a5-c81de833122e" providerId="AD"/>
  <p188:author id="{D8965378-79E9-3E60-BE7C-99073FF295F0}" name="Leonard, Brenda" initials="LB" userId="S::brenda.leonard@dep.state.fl.us::da24e604-89f9-4cf6-a431-66c3ded2ca2a" providerId="AD"/>
  <p188:author id="{FDE4A2A8-E8CD-AE16-5B3A-5368A3009C47}" name="Binns, Ian" initials="IB" userId="S::Ian.Binns@FloridaDEP.gov::2ac8b481-3aaf-4a68-bd4b-757b9e98572e" providerId="AD"/>
  <p188:author id="{D33558B1-5AF0-6AA5-775A-84D9041769DE}" name="Faragalla, Sandra" initials="FS" userId="S::sandra.faragalla@floridadep.gov::a02fa6c2-54a1-4d36-9119-201ad4c42e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F7A"/>
    <a:srgbClr val="2E5270"/>
    <a:srgbClr val="42463A"/>
    <a:srgbClr val="C8EAFB"/>
    <a:srgbClr val="C7E9FA"/>
    <a:srgbClr val="52B7E9"/>
    <a:srgbClr val="B0BEC8"/>
    <a:srgbClr val="6E869B"/>
    <a:srgbClr val="0F7CC0"/>
    <a:srgbClr val="157B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nns, Ian" userId="2ac8b481-3aaf-4a68-bd4b-757b9e98572e" providerId="ADAL" clId="{3555EE25-AF19-437D-9450-C193FE5A1B43}"/>
    <pc:docChg chg="modSld">
      <pc:chgData name="Binns, Ian" userId="2ac8b481-3aaf-4a68-bd4b-757b9e98572e" providerId="ADAL" clId="{3555EE25-AF19-437D-9450-C193FE5A1B43}" dt="2025-12-11T17:03:41.371" v="5"/>
      <pc:docMkLst>
        <pc:docMk/>
      </pc:docMkLst>
      <pc:sldChg chg="modSp mod">
        <pc:chgData name="Binns, Ian" userId="2ac8b481-3aaf-4a68-bd4b-757b9e98572e" providerId="ADAL" clId="{3555EE25-AF19-437D-9450-C193FE5A1B43}" dt="2025-12-11T17:03:14.019" v="1" actId="962"/>
        <pc:sldMkLst>
          <pc:docMk/>
          <pc:sldMk cId="1384851339" sldId="329"/>
        </pc:sldMkLst>
        <pc:picChg chg="mod">
          <ac:chgData name="Binns, Ian" userId="2ac8b481-3aaf-4a68-bd4b-757b9e98572e" providerId="ADAL" clId="{3555EE25-AF19-437D-9450-C193FE5A1B43}" dt="2025-12-11T17:03:14.019" v="1" actId="962"/>
          <ac:picMkLst>
            <pc:docMk/>
            <pc:sldMk cId="1384851339" sldId="329"/>
            <ac:picMk id="5" creationId="{268460F2-1A7F-0DD1-C0C0-AA5AA56B6756}"/>
          </ac:picMkLst>
        </pc:picChg>
      </pc:sldChg>
      <pc:sldChg chg="modSp mod">
        <pc:chgData name="Binns, Ian" userId="2ac8b481-3aaf-4a68-bd4b-757b9e98572e" providerId="ADAL" clId="{3555EE25-AF19-437D-9450-C193FE5A1B43}" dt="2025-12-11T17:03:27.461" v="3" actId="962"/>
        <pc:sldMkLst>
          <pc:docMk/>
          <pc:sldMk cId="3288211158" sldId="331"/>
        </pc:sldMkLst>
        <pc:picChg chg="mod">
          <ac:chgData name="Binns, Ian" userId="2ac8b481-3aaf-4a68-bd4b-757b9e98572e" providerId="ADAL" clId="{3555EE25-AF19-437D-9450-C193FE5A1B43}" dt="2025-12-11T17:03:27.461" v="3" actId="962"/>
          <ac:picMkLst>
            <pc:docMk/>
            <pc:sldMk cId="3288211158" sldId="331"/>
            <ac:picMk id="6" creationId="{E002D3ED-717B-FBF0-1A40-6951C7EDB91C}"/>
          </ac:picMkLst>
        </pc:picChg>
      </pc:sldChg>
      <pc:sldChg chg="modSp mod">
        <pc:chgData name="Binns, Ian" userId="2ac8b481-3aaf-4a68-bd4b-757b9e98572e" providerId="ADAL" clId="{3555EE25-AF19-437D-9450-C193FE5A1B43}" dt="2025-12-11T17:03:41.371" v="5"/>
        <pc:sldMkLst>
          <pc:docMk/>
          <pc:sldMk cId="2542210916" sldId="348"/>
        </pc:sldMkLst>
        <pc:spChg chg="ord">
          <ac:chgData name="Binns, Ian" userId="2ac8b481-3aaf-4a68-bd4b-757b9e98572e" providerId="ADAL" clId="{3555EE25-AF19-437D-9450-C193FE5A1B43}" dt="2025-12-11T17:03:41.371" v="5"/>
          <ac:spMkLst>
            <pc:docMk/>
            <pc:sldMk cId="2542210916" sldId="348"/>
            <ac:spMk id="6" creationId="{E57D18DE-56E0-86E9-1634-6A7FA9252FC0}"/>
          </ac:spMkLst>
        </pc:spChg>
        <pc:spChg chg="ord">
          <ac:chgData name="Binns, Ian" userId="2ac8b481-3aaf-4a68-bd4b-757b9e98572e" providerId="ADAL" clId="{3555EE25-AF19-437D-9450-C193FE5A1B43}" dt="2025-12-11T17:03:41.371" v="5"/>
          <ac:spMkLst>
            <pc:docMk/>
            <pc:sldMk cId="2542210916" sldId="348"/>
            <ac:spMk id="7" creationId="{0DE5B8BD-98A5-CEAA-AD6E-6A7E9D4127B3}"/>
          </ac:spMkLst>
        </pc:spChg>
        <pc:spChg chg="mod ord">
          <ac:chgData name="Binns, Ian" userId="2ac8b481-3aaf-4a68-bd4b-757b9e98572e" providerId="ADAL" clId="{3555EE25-AF19-437D-9450-C193FE5A1B43}" dt="2025-12-11T17:03:41.371" v="5"/>
          <ac:spMkLst>
            <pc:docMk/>
            <pc:sldMk cId="2542210916" sldId="348"/>
            <ac:spMk id="8" creationId="{05C2043A-5086-65A4-6B86-F8D7F52BD3DF}"/>
          </ac:spMkLst>
        </pc:spChg>
        <pc:picChg chg="ord">
          <ac:chgData name="Binns, Ian" userId="2ac8b481-3aaf-4a68-bd4b-757b9e98572e" providerId="ADAL" clId="{3555EE25-AF19-437D-9450-C193FE5A1B43}" dt="2025-12-11T17:03:41.371" v="5"/>
          <ac:picMkLst>
            <pc:docMk/>
            <pc:sldMk cId="2542210916" sldId="348"/>
            <ac:picMk id="2" creationId="{B1B35420-1058-2356-CCAB-E0E52B198554}"/>
          </ac:picMkLst>
        </pc:picChg>
        <pc:picChg chg="ord">
          <ac:chgData name="Binns, Ian" userId="2ac8b481-3aaf-4a68-bd4b-757b9e98572e" providerId="ADAL" clId="{3555EE25-AF19-437D-9450-C193FE5A1B43}" dt="2025-12-11T17:03:41.371" v="5"/>
          <ac:picMkLst>
            <pc:docMk/>
            <pc:sldMk cId="2542210916" sldId="348"/>
            <ac:picMk id="4" creationId="{4AB3CFE8-3C28-5ECE-62C9-678527B18A42}"/>
          </ac:picMkLst>
        </pc:picChg>
        <pc:picChg chg="ord">
          <ac:chgData name="Binns, Ian" userId="2ac8b481-3aaf-4a68-bd4b-757b9e98572e" providerId="ADAL" clId="{3555EE25-AF19-437D-9450-C193FE5A1B43}" dt="2025-12-11T17:03:41.371" v="5"/>
          <ac:picMkLst>
            <pc:docMk/>
            <pc:sldMk cId="2542210916" sldId="348"/>
            <ac:picMk id="10" creationId="{46A3F324-9061-A194-0BAC-47A55AB81F8D}"/>
          </ac:picMkLst>
        </pc:picChg>
      </pc:sldChg>
    </pc:docChg>
  </pc:docChgLst>
  <pc:docChgLst>
    <pc:chgData name="Faragalla, Sandra" userId="a02fa6c2-54a1-4d36-9119-201ad4c42e77" providerId="ADAL" clId="{7A13C4CA-377A-4689-AE5D-196BEF36692E}"/>
    <pc:docChg chg="undo custSel addSld delSld modSld">
      <pc:chgData name="Faragalla, Sandra" userId="a02fa6c2-54a1-4d36-9119-201ad4c42e77" providerId="ADAL" clId="{7A13C4CA-377A-4689-AE5D-196BEF36692E}" dt="2025-11-25T17:30:31.409" v="214" actId="13926"/>
      <pc:docMkLst>
        <pc:docMk/>
      </pc:docMkLst>
      <pc:sldChg chg="addSp delSp modSp mod">
        <pc:chgData name="Faragalla, Sandra" userId="a02fa6c2-54a1-4d36-9119-201ad4c42e77" providerId="ADAL" clId="{7A13C4CA-377A-4689-AE5D-196BEF36692E}" dt="2025-11-25T17:30:06.716" v="213" actId="13926"/>
        <pc:sldMkLst>
          <pc:docMk/>
          <pc:sldMk cId="1384851339" sldId="329"/>
        </pc:sldMkLst>
        <pc:spChg chg="mod">
          <ac:chgData name="Faragalla, Sandra" userId="a02fa6c2-54a1-4d36-9119-201ad4c42e77" providerId="ADAL" clId="{7A13C4CA-377A-4689-AE5D-196BEF36692E}" dt="2025-11-25T17:30:06.716" v="213" actId="13926"/>
          <ac:spMkLst>
            <pc:docMk/>
            <pc:sldMk cId="1384851339" sldId="329"/>
            <ac:spMk id="3" creationId="{9E46BB1A-E78A-F240-8548-0FFE0DFE061C}"/>
          </ac:spMkLst>
        </pc:spChg>
        <pc:picChg chg="add mod ord modCrop">
          <ac:chgData name="Faragalla, Sandra" userId="a02fa6c2-54a1-4d36-9119-201ad4c42e77" providerId="ADAL" clId="{7A13C4CA-377A-4689-AE5D-196BEF36692E}" dt="2025-11-24T18:10:22.692" v="211" actId="1076"/>
          <ac:picMkLst>
            <pc:docMk/>
            <pc:sldMk cId="1384851339" sldId="329"/>
            <ac:picMk id="5" creationId="{268460F2-1A7F-0DD1-C0C0-AA5AA56B6756}"/>
          </ac:picMkLst>
        </pc:picChg>
      </pc:sldChg>
      <pc:sldChg chg="addSp delSp modSp mod">
        <pc:chgData name="Faragalla, Sandra" userId="a02fa6c2-54a1-4d36-9119-201ad4c42e77" providerId="ADAL" clId="{7A13C4CA-377A-4689-AE5D-196BEF36692E}" dt="2025-11-25T17:30:31.409" v="214" actId="13926"/>
        <pc:sldMkLst>
          <pc:docMk/>
          <pc:sldMk cId="3288211158" sldId="331"/>
        </pc:sldMkLst>
        <pc:spChg chg="mod">
          <ac:chgData name="Faragalla, Sandra" userId="a02fa6c2-54a1-4d36-9119-201ad4c42e77" providerId="ADAL" clId="{7A13C4CA-377A-4689-AE5D-196BEF36692E}" dt="2025-11-25T17:30:31.409" v="214" actId="13926"/>
          <ac:spMkLst>
            <pc:docMk/>
            <pc:sldMk cId="3288211158" sldId="331"/>
            <ac:spMk id="3" creationId="{9E46BB1A-E78A-F240-8548-0FFE0DFE061C}"/>
          </ac:spMkLst>
        </pc:spChg>
        <pc:spChg chg="mod">
          <ac:chgData name="Faragalla, Sandra" userId="a02fa6c2-54a1-4d36-9119-201ad4c42e77" providerId="ADAL" clId="{7A13C4CA-377A-4689-AE5D-196BEF36692E}" dt="2025-11-21T21:08:55.405" v="104" actId="20577"/>
          <ac:spMkLst>
            <pc:docMk/>
            <pc:sldMk cId="3288211158" sldId="331"/>
            <ac:spMk id="4" creationId="{93C15806-95C2-F933-0F79-84AF7EEC7B5A}"/>
          </ac:spMkLst>
        </pc:spChg>
        <pc:picChg chg="add mod">
          <ac:chgData name="Faragalla, Sandra" userId="a02fa6c2-54a1-4d36-9119-201ad4c42e77" providerId="ADAL" clId="{7A13C4CA-377A-4689-AE5D-196BEF36692E}" dt="2025-11-24T18:05:56.448" v="157" actId="14100"/>
          <ac:picMkLst>
            <pc:docMk/>
            <pc:sldMk cId="3288211158" sldId="331"/>
            <ac:picMk id="6" creationId="{E002D3ED-717B-FBF0-1A40-6951C7EDB91C}"/>
          </ac:picMkLst>
        </pc:picChg>
      </pc:sldChg>
      <pc:sldChg chg="modSp mod">
        <pc:chgData name="Faragalla, Sandra" userId="a02fa6c2-54a1-4d36-9119-201ad4c42e77" providerId="ADAL" clId="{7A13C4CA-377A-4689-AE5D-196BEF36692E}" dt="2025-11-21T21:10:05.370" v="105" actId="14861"/>
        <pc:sldMkLst>
          <pc:docMk/>
          <pc:sldMk cId="841796037" sldId="346"/>
        </pc:sldMkLst>
        <pc:spChg chg="mod">
          <ac:chgData name="Faragalla, Sandra" userId="a02fa6c2-54a1-4d36-9119-201ad4c42e77" providerId="ADAL" clId="{7A13C4CA-377A-4689-AE5D-196BEF36692E}" dt="2025-11-21T21:00:45.053" v="66" actId="20577"/>
          <ac:spMkLst>
            <pc:docMk/>
            <pc:sldMk cId="841796037" sldId="346"/>
            <ac:spMk id="6" creationId="{DC50287F-C37D-81CA-6CD0-E48D119549B9}"/>
          </ac:spMkLst>
        </pc:spChg>
        <pc:graphicFrameChg chg="mod">
          <ac:chgData name="Faragalla, Sandra" userId="a02fa6c2-54a1-4d36-9119-201ad4c42e77" providerId="ADAL" clId="{7A13C4CA-377A-4689-AE5D-196BEF36692E}" dt="2025-11-21T21:10:05.370" v="105" actId="14861"/>
          <ac:graphicFrameMkLst>
            <pc:docMk/>
            <pc:sldMk cId="841796037" sldId="346"/>
            <ac:graphicFrameMk id="8" creationId="{24231E77-AEA0-32AD-D8DA-554675C19FE7}"/>
          </ac:graphicFrameMkLst>
        </pc:graphicFrameChg>
      </pc:sldChg>
      <pc:sldChg chg="delSp mod">
        <pc:chgData name="Faragalla, Sandra" userId="a02fa6c2-54a1-4d36-9119-201ad4c42e77" providerId="ADAL" clId="{7A13C4CA-377A-4689-AE5D-196BEF36692E}" dt="2025-11-24T18:17:06.542" v="212" actId="478"/>
        <pc:sldMkLst>
          <pc:docMk/>
          <pc:sldMk cId="2542210916" sldId="34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81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0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9217E1-CC21-FA4D-A15D-1D550201515D}"/>
              </a:ext>
            </a:extLst>
          </p:cNvPr>
          <p:cNvSpPr/>
          <p:nvPr userDrawn="1"/>
        </p:nvSpPr>
        <p:spPr>
          <a:xfrm>
            <a:off x="137459" y="1370438"/>
            <a:ext cx="11893176"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92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0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7769C0-3006-DC48-B84B-7DC6B10DA2FA}"/>
              </a:ext>
            </a:extLst>
          </p:cNvPr>
          <p:cNvSpPr/>
          <p:nvPr userDrawn="1"/>
        </p:nvSpPr>
        <p:spPr>
          <a:xfrm>
            <a:off x="173319" y="3341930"/>
            <a:ext cx="11803528"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792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07">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30B274-329C-EF4D-868F-4623C6BA847F}"/>
              </a:ext>
            </a:extLst>
          </p:cNvPr>
          <p:cNvSpPr/>
          <p:nvPr userDrawn="1"/>
        </p:nvSpPr>
        <p:spPr>
          <a:xfrm>
            <a:off x="153712"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D37B701-CFD9-CB44-93C6-4F6A73F0DB4F}"/>
              </a:ext>
            </a:extLst>
          </p:cNvPr>
          <p:cNvSpPr/>
          <p:nvPr userDrawn="1"/>
        </p:nvSpPr>
        <p:spPr>
          <a:xfrm>
            <a:off x="4171395"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3D802A-46C2-B14C-91A0-E4ABBD36FB87}"/>
              </a:ext>
            </a:extLst>
          </p:cNvPr>
          <p:cNvSpPr/>
          <p:nvPr userDrawn="1"/>
        </p:nvSpPr>
        <p:spPr>
          <a:xfrm>
            <a:off x="8189079" y="3381192"/>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784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08">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FE8B0C-6BEC-4B4C-8217-B267D4F6CF29}"/>
              </a:ext>
            </a:extLst>
          </p:cNvPr>
          <p:cNvSpPr/>
          <p:nvPr userDrawn="1"/>
        </p:nvSpPr>
        <p:spPr>
          <a:xfrm>
            <a:off x="153056"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AFF991A-5033-4C41-8B46-C03CBDE58012}"/>
              </a:ext>
            </a:extLst>
          </p:cNvPr>
          <p:cNvSpPr/>
          <p:nvPr userDrawn="1"/>
        </p:nvSpPr>
        <p:spPr>
          <a:xfrm>
            <a:off x="4170739"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6BBC39-2CAC-6B48-98F0-23F0863D4E6C}"/>
              </a:ext>
            </a:extLst>
          </p:cNvPr>
          <p:cNvSpPr/>
          <p:nvPr userDrawn="1"/>
        </p:nvSpPr>
        <p:spPr>
          <a:xfrm>
            <a:off x="8188423" y="1385051"/>
            <a:ext cx="3850522" cy="33251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11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09">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027388-62EA-DE48-A209-EF7CA10057E9}"/>
              </a:ext>
            </a:extLst>
          </p:cNvPr>
          <p:cNvSpPr/>
          <p:nvPr userDrawn="1"/>
        </p:nvSpPr>
        <p:spPr>
          <a:xfrm>
            <a:off x="135778"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BA2B29-94DF-0649-9733-289A181C212E}"/>
              </a:ext>
            </a:extLst>
          </p:cNvPr>
          <p:cNvSpPr/>
          <p:nvPr userDrawn="1"/>
        </p:nvSpPr>
        <p:spPr>
          <a:xfrm>
            <a:off x="3947139"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639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0">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608DD6-E8B7-4A47-ACD0-151608AB1471}"/>
              </a:ext>
            </a:extLst>
          </p:cNvPr>
          <p:cNvSpPr/>
          <p:nvPr userDrawn="1"/>
        </p:nvSpPr>
        <p:spPr>
          <a:xfrm>
            <a:off x="4580635"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CCD815-AA26-3049-BBF7-DF2314AA9440}"/>
              </a:ext>
            </a:extLst>
          </p:cNvPr>
          <p:cNvSpPr/>
          <p:nvPr userDrawn="1"/>
        </p:nvSpPr>
        <p:spPr>
          <a:xfrm>
            <a:off x="8380044"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623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31449A-2FA3-CD40-AC84-157BCEA8956B}"/>
              </a:ext>
            </a:extLst>
          </p:cNvPr>
          <p:cNvSpPr/>
          <p:nvPr userDrawn="1"/>
        </p:nvSpPr>
        <p:spPr>
          <a:xfrm>
            <a:off x="4269866"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2180D1-075E-7A48-B05C-8F132026964C}"/>
              </a:ext>
            </a:extLst>
          </p:cNvPr>
          <p:cNvSpPr/>
          <p:nvPr userDrawn="1"/>
        </p:nvSpPr>
        <p:spPr>
          <a:xfrm>
            <a:off x="427382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27B1F9-9792-E348-8054-5F3B10DB3A02}"/>
              </a:ext>
            </a:extLst>
          </p:cNvPr>
          <p:cNvSpPr/>
          <p:nvPr userDrawn="1"/>
        </p:nvSpPr>
        <p:spPr>
          <a:xfrm>
            <a:off x="8176848"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B97E83-2A90-6240-B51D-82E521BCBA1B}"/>
              </a:ext>
            </a:extLst>
          </p:cNvPr>
          <p:cNvSpPr/>
          <p:nvPr userDrawn="1"/>
        </p:nvSpPr>
        <p:spPr>
          <a:xfrm>
            <a:off x="8176848"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364971B-C0DF-7B41-99FA-6ADC4367C5AA}"/>
              </a:ext>
            </a:extLst>
          </p:cNvPr>
          <p:cNvSpPr/>
          <p:nvPr userDrawn="1"/>
        </p:nvSpPr>
        <p:spPr>
          <a:xfrm>
            <a:off x="362884" y="4143948"/>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ED10D5-9907-3244-8DCD-B29754C4C87E}"/>
              </a:ext>
            </a:extLst>
          </p:cNvPr>
          <p:cNvSpPr/>
          <p:nvPr userDrawn="1"/>
        </p:nvSpPr>
        <p:spPr>
          <a:xfrm>
            <a:off x="362884" y="1434097"/>
            <a:ext cx="3652269" cy="251467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19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74B4F-0AF2-544C-BBE1-F3D728C735D5}"/>
              </a:ext>
            </a:extLst>
          </p:cNvPr>
          <p:cNvSpPr/>
          <p:nvPr userDrawn="1"/>
        </p:nvSpPr>
        <p:spPr>
          <a:xfrm>
            <a:off x="488389" y="1386289"/>
            <a:ext cx="3652269"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5DC2A0-26E5-0843-A769-6B80E0A77EE6}"/>
              </a:ext>
            </a:extLst>
          </p:cNvPr>
          <p:cNvSpPr/>
          <p:nvPr userDrawn="1"/>
        </p:nvSpPr>
        <p:spPr>
          <a:xfrm>
            <a:off x="4239986"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EF594A-E21A-AD4C-AF4E-1185D7D4E338}"/>
              </a:ext>
            </a:extLst>
          </p:cNvPr>
          <p:cNvSpPr/>
          <p:nvPr userDrawn="1"/>
        </p:nvSpPr>
        <p:spPr>
          <a:xfrm>
            <a:off x="7991583" y="1386290"/>
            <a:ext cx="3652269"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406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AF781C-C56E-5848-A911-7076A563E0C5}"/>
              </a:ext>
            </a:extLst>
          </p:cNvPr>
          <p:cNvSpPr/>
          <p:nvPr userDrawn="1"/>
        </p:nvSpPr>
        <p:spPr>
          <a:xfrm>
            <a:off x="271154"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A333A5-F13A-054D-9DCD-F98B9C2CCC17}"/>
              </a:ext>
            </a:extLst>
          </p:cNvPr>
          <p:cNvSpPr/>
          <p:nvPr userDrawn="1"/>
        </p:nvSpPr>
        <p:spPr>
          <a:xfrm>
            <a:off x="6220692" y="1368440"/>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1172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1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757DCF-EDBE-7047-8355-609423C64C97}"/>
              </a:ext>
            </a:extLst>
          </p:cNvPr>
          <p:cNvSpPr/>
          <p:nvPr userDrawn="1"/>
        </p:nvSpPr>
        <p:spPr>
          <a:xfrm>
            <a:off x="187490" y="1386368"/>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342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Slide - A">
    <p:spTree>
      <p:nvGrpSpPr>
        <p:cNvPr id="1" name=""/>
        <p:cNvGrpSpPr/>
        <p:nvPr/>
      </p:nvGrpSpPr>
      <p:grpSpPr>
        <a:xfrm>
          <a:off x="0" y="0"/>
          <a:ext cx="0" cy="0"/>
          <a:chOff x="0" y="0"/>
          <a:chExt cx="0" cy="0"/>
        </a:xfrm>
      </p:grpSpPr>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420283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FA6816-B517-DA4F-9915-A0A632A2BF9B}"/>
              </a:ext>
            </a:extLst>
          </p:cNvPr>
          <p:cNvSpPr/>
          <p:nvPr userDrawn="1"/>
        </p:nvSpPr>
        <p:spPr>
          <a:xfrm>
            <a:off x="6346194" y="1392344"/>
            <a:ext cx="570015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050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F38FBE-460A-D441-9EDF-7C42DA61129B}"/>
              </a:ext>
            </a:extLst>
          </p:cNvPr>
          <p:cNvSpPr/>
          <p:nvPr userDrawn="1"/>
        </p:nvSpPr>
        <p:spPr>
          <a:xfrm>
            <a:off x="1203366" y="1580865"/>
            <a:ext cx="9785267" cy="4943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89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17">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A8D1B6-4D7F-6849-92E4-BF2EC945BD09}"/>
              </a:ext>
            </a:extLst>
          </p:cNvPr>
          <p:cNvSpPr/>
          <p:nvPr userDrawn="1"/>
        </p:nvSpPr>
        <p:spPr>
          <a:xfrm>
            <a:off x="210788" y="1386368"/>
            <a:ext cx="11770425"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87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18">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89B56-ECF3-C341-899C-8E67056D85D1}"/>
              </a:ext>
            </a:extLst>
          </p:cNvPr>
          <p:cNvSpPr/>
          <p:nvPr userDrawn="1"/>
        </p:nvSpPr>
        <p:spPr>
          <a:xfrm>
            <a:off x="152400" y="5597809"/>
            <a:ext cx="11887200" cy="11182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13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A76C35-9906-6847-91E5-371C9621D034}"/>
              </a:ext>
            </a:extLst>
          </p:cNvPr>
          <p:cNvSpPr txBox="1"/>
          <p:nvPr userDrawn="1"/>
        </p:nvSpPr>
        <p:spPr>
          <a:xfrm>
            <a:off x="477078" y="1719469"/>
            <a:ext cx="5695121" cy="5078313"/>
          </a:xfrm>
          <a:prstGeom prst="rect">
            <a:avLst/>
          </a:prstGeom>
          <a:noFill/>
        </p:spPr>
        <p:txBody>
          <a:bodyPr wrap="square" rtlCol="0">
            <a:spAutoFit/>
          </a:bodyPr>
          <a:lstStyle/>
          <a:p>
            <a:r>
              <a:rPr lang="en-US" b="1">
                <a:latin typeface="Verdana" panose="020B0604030504040204" pitchFamily="34" charset="0"/>
                <a:ea typeface="Verdana" panose="020B0604030504040204" pitchFamily="34" charset="0"/>
                <a:cs typeface="Verdana" panose="020B0604030504040204" pitchFamily="34" charset="0"/>
              </a:rPr>
              <a:t>VERDANA</a:t>
            </a:r>
          </a:p>
          <a:p>
            <a:endParaRPr lang="en-US" b="1">
              <a:latin typeface="Verdana" panose="020B0604030504040204" pitchFamily="34" charset="0"/>
              <a:ea typeface="Verdana" panose="020B0604030504040204" pitchFamily="34" charset="0"/>
              <a:cs typeface="Verdana" panose="020B0604030504040204" pitchFamily="34" charset="0"/>
            </a:endParaRPr>
          </a:p>
          <a:p>
            <a:r>
              <a:rPr lang="en-US" b="1">
                <a:latin typeface="Verdana" panose="020B0604030504040204" pitchFamily="34" charset="0"/>
                <a:ea typeface="Verdana" panose="020B0604030504040204" pitchFamily="34" charset="0"/>
                <a:cs typeface="Verdana" panose="020B0604030504040204" pitchFamily="34" charset="0"/>
              </a:rPr>
              <a:t>The Florida Department </a:t>
            </a:r>
          </a:p>
          <a:p>
            <a:r>
              <a:rPr lang="en-US" b="1">
                <a:latin typeface="Verdana" panose="020B0604030504040204" pitchFamily="34" charset="0"/>
                <a:ea typeface="Verdana" panose="020B0604030504040204" pitchFamily="34" charset="0"/>
                <a:cs typeface="Verdana" panose="020B0604030504040204" pitchFamily="34" charset="0"/>
              </a:rPr>
              <a:t>of Environmental Protection </a:t>
            </a:r>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a:latin typeface="Verdana" panose="020B0604030504040204" pitchFamily="34" charset="0"/>
              <a:ea typeface="Verdana" panose="020B0604030504040204" pitchFamily="34" charset="0"/>
              <a:cs typeface="Verdana" panose="020B0604030504040204" pitchFamily="34" charset="0"/>
            </a:endParaRPr>
          </a:p>
          <a:p>
            <a:r>
              <a:rPr lang="en-US">
                <a:latin typeface="Verdana" panose="020B0604030504040204" pitchFamily="34" charset="0"/>
                <a:ea typeface="Verdana" panose="020B0604030504040204" pitchFamily="34" charset="0"/>
                <a:cs typeface="Verdana" panose="020B0604030504040204" pitchFamily="34" charset="0"/>
              </a:rPr>
              <a:t>Header Font Size: 24 - 40</a:t>
            </a:r>
          </a:p>
          <a:p>
            <a:r>
              <a:rPr lang="en-US">
                <a:latin typeface="Verdana" panose="020B0604030504040204" pitchFamily="34" charset="0"/>
                <a:ea typeface="Verdana" panose="020B0604030504040204" pitchFamily="34" charset="0"/>
                <a:cs typeface="Verdana" panose="020B0604030504040204" pitchFamily="34" charset="0"/>
              </a:rPr>
              <a:t>Body Font Size: 18 - 24</a:t>
            </a:r>
          </a:p>
          <a:p>
            <a:endParaRPr lang="en-US">
              <a:latin typeface="Verdana" panose="020B0604030504040204" pitchFamily="34" charset="0"/>
              <a:ea typeface="Verdana" panose="020B0604030504040204" pitchFamily="34" charset="0"/>
              <a:cs typeface="Verdana" panose="020B0604030504040204" pitchFamily="34" charset="0"/>
            </a:endParaRPr>
          </a:p>
          <a:p>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80BEF3BF-0BE4-074F-916E-7B9B876234A6}"/>
              </a:ext>
            </a:extLst>
          </p:cNvPr>
          <p:cNvSpPr txBox="1"/>
          <p:nvPr userDrawn="1"/>
        </p:nvSpPr>
        <p:spPr>
          <a:xfrm>
            <a:off x="6281530" y="1719469"/>
            <a:ext cx="5695121" cy="5078313"/>
          </a:xfrm>
          <a:prstGeom prst="rect">
            <a:avLst/>
          </a:prstGeom>
          <a:noFill/>
        </p:spPr>
        <p:txBody>
          <a:bodyPr wrap="square" rtlCol="0">
            <a:spAutoFit/>
          </a:bodyPr>
          <a:lstStyle/>
          <a:p>
            <a:r>
              <a:rPr lang="en-US" b="1">
                <a:latin typeface="Arial" panose="020B0604020202020204" pitchFamily="34" charset="0"/>
                <a:ea typeface="Verdana" panose="020B0604030504040204" pitchFamily="34" charset="0"/>
                <a:cs typeface="Arial" panose="020B0604020202020204" pitchFamily="34" charset="0"/>
              </a:rPr>
              <a:t>ARIAL</a:t>
            </a:r>
          </a:p>
          <a:p>
            <a:endParaRPr lang="en-US" b="1">
              <a:latin typeface="Arial" panose="020B0604020202020204" pitchFamily="34" charset="0"/>
              <a:ea typeface="Verdana" panose="020B0604030504040204" pitchFamily="34" charset="0"/>
              <a:cs typeface="Arial" panose="020B0604020202020204" pitchFamily="34" charset="0"/>
            </a:endParaRPr>
          </a:p>
          <a:p>
            <a:r>
              <a:rPr lang="en-US" b="1">
                <a:latin typeface="Arial" panose="020B0604020202020204" pitchFamily="34" charset="0"/>
                <a:ea typeface="Verdana" panose="020B0604030504040204" pitchFamily="34" charset="0"/>
                <a:cs typeface="Arial" panose="020B0604020202020204" pitchFamily="34" charset="0"/>
              </a:rPr>
              <a:t>The Florida Department </a:t>
            </a:r>
          </a:p>
          <a:p>
            <a:r>
              <a:rPr lang="en-US" b="1">
                <a:latin typeface="Arial" panose="020B0604020202020204" pitchFamily="34" charset="0"/>
                <a:ea typeface="Verdana" panose="020B0604030504040204" pitchFamily="34" charset="0"/>
                <a:cs typeface="Arial" panose="020B0604020202020204" pitchFamily="34" charset="0"/>
              </a:rPr>
              <a:t>of Environmental Protection </a:t>
            </a:r>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a:p>
            <a:r>
              <a:rPr lang="en-US">
                <a:latin typeface="Arial" panose="020B0604020202020204" pitchFamily="34" charset="0"/>
                <a:ea typeface="Verdana" panose="020B0604030504040204" pitchFamily="34" charset="0"/>
                <a:cs typeface="Arial" panose="020B0604020202020204" pitchFamily="34" charset="0"/>
              </a:rPr>
              <a:t>The Florida Department of Environmental Protection is the state’s lead agency for environmental management and stewardship – protecting our air, water and land. The vision of the Florida Department of Environmental Protection is to create strong community partnerships, safeguard Florida’s natural resources and enhance its ecosystems.</a:t>
            </a:r>
          </a:p>
          <a:p>
            <a:endParaRPr lang="en-US">
              <a:latin typeface="Arial" panose="020B0604020202020204" pitchFamily="34" charset="0"/>
              <a:ea typeface="Verdana" panose="020B0604030504040204" pitchFamily="34" charset="0"/>
              <a:cs typeface="Arial" panose="020B0604020202020204" pitchFamily="34" charset="0"/>
            </a:endParaRPr>
          </a:p>
          <a:p>
            <a:r>
              <a:rPr lang="en-US">
                <a:latin typeface="Arial" panose="020B0604020202020204" pitchFamily="34" charset="0"/>
                <a:ea typeface="Verdana" panose="020B0604030504040204" pitchFamily="34" charset="0"/>
                <a:cs typeface="Arial" panose="020B0604020202020204" pitchFamily="34" charset="0"/>
              </a:rPr>
              <a:t>Header Font Size: 24 - 40</a:t>
            </a:r>
          </a:p>
          <a:p>
            <a:r>
              <a:rPr lang="en-US">
                <a:latin typeface="Arial" panose="020B0604020202020204" pitchFamily="34" charset="0"/>
                <a:ea typeface="Verdana" panose="020B0604030504040204" pitchFamily="34" charset="0"/>
                <a:cs typeface="Arial" panose="020B0604020202020204" pitchFamily="34" charset="0"/>
              </a:rPr>
              <a:t>Body Font Size: 18 - 24</a:t>
            </a:r>
          </a:p>
          <a:p>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a:p>
            <a:endParaRPr lang="en-US">
              <a:latin typeface="Arial" panose="020B0604020202020204" pitchFamily="34" charset="0"/>
              <a:ea typeface="Verdana" panose="020B0604030504040204" pitchFamily="34" charset="0"/>
              <a:cs typeface="Arial" panose="020B0604020202020204" pitchFamily="34" charset="0"/>
            </a:endParaRPr>
          </a:p>
        </p:txBody>
      </p:sp>
      <p:sp>
        <p:nvSpPr>
          <p:cNvPr id="6" name="TextBox 5">
            <a:extLst>
              <a:ext uri="{FF2B5EF4-FFF2-40B4-BE49-F238E27FC236}">
                <a16:creationId xmlns:a16="http://schemas.microsoft.com/office/drawing/2014/main" id="{AD086F57-53FE-5244-B48B-B699CFE01A5C}"/>
              </a:ext>
            </a:extLst>
          </p:cNvPr>
          <p:cNvSpPr txBox="1"/>
          <p:nvPr userDrawn="1"/>
        </p:nvSpPr>
        <p:spPr>
          <a:xfrm>
            <a:off x="2050475" y="397741"/>
            <a:ext cx="7564581" cy="605294"/>
          </a:xfrm>
          <a:prstGeom prst="rect">
            <a:avLst/>
          </a:prstGeom>
          <a:noFill/>
        </p:spPr>
        <p:txBody>
          <a:bodyPr wrap="square" rtlCol="0">
            <a:spAutoFit/>
          </a:bodyPr>
          <a:lstStyle/>
          <a:p>
            <a:pPr>
              <a:lnSpc>
                <a:spcPts val="4000"/>
              </a:lnSpc>
            </a:pPr>
            <a:r>
              <a:rPr lang="en-US" sz="3500" b="1">
                <a:solidFill>
                  <a:schemeClr val="bg1"/>
                </a:solidFill>
                <a:latin typeface="Arial" panose="020B0604020202020204" pitchFamily="34" charset="0"/>
                <a:ea typeface="Verdana" panose="020B0604030504040204" pitchFamily="34" charset="0"/>
                <a:cs typeface="Arial" panose="020B0604020202020204" pitchFamily="34" charset="0"/>
              </a:rPr>
              <a:t>DEP POWER POINT FONTS</a:t>
            </a:r>
            <a:endParaRPr lang="en-US" sz="350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75649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Slide - 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258A93-78EB-A241-82FA-4365C9EEF40C}"/>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A8D8CAB-51FF-BF49-9097-35CC33F1964E}"/>
              </a:ext>
            </a:extLst>
          </p:cNvPr>
          <p:cNvSpPr/>
          <p:nvPr userDrawn="1"/>
        </p:nvSpPr>
        <p:spPr>
          <a:xfrm>
            <a:off x="0" y="1249312"/>
            <a:ext cx="1469571" cy="56086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lorida Department of Environmental Protection Logo">
            <a:extLst>
              <a:ext uri="{FF2B5EF4-FFF2-40B4-BE49-F238E27FC236}">
                <a16:creationId xmlns:a16="http://schemas.microsoft.com/office/drawing/2014/main" id="{5FC63135-B980-654F-A16F-804BC17273BB}"/>
              </a:ext>
            </a:extLst>
          </p:cNvPr>
          <p:cNvPicPr>
            <a:picLocks noChangeAspect="1"/>
          </p:cNvPicPr>
          <p:nvPr userDrawn="1"/>
        </p:nvPicPr>
        <p:blipFill>
          <a:blip r:embed="rId2"/>
          <a:stretch>
            <a:fillRect/>
          </a:stretch>
        </p:blipFill>
        <p:spPr>
          <a:xfrm>
            <a:off x="203568" y="93439"/>
            <a:ext cx="1062435" cy="1062435"/>
          </a:xfrm>
          <a:prstGeom prst="rect">
            <a:avLst/>
          </a:prstGeom>
        </p:spPr>
      </p:pic>
    </p:spTree>
    <p:extLst>
      <p:ext uri="{BB962C8B-B14F-4D97-AF65-F5344CB8AC3E}">
        <p14:creationId xmlns:p14="http://schemas.microsoft.com/office/powerpoint/2010/main" val="290021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329034-9E48-D04D-A24C-AE33E1A9FF84}"/>
              </a:ext>
            </a:extLst>
          </p:cNvPr>
          <p:cNvSpPr/>
          <p:nvPr userDrawn="1"/>
        </p:nvSpPr>
        <p:spPr>
          <a:xfrm>
            <a:off x="4490992" y="1398242"/>
            <a:ext cx="7559252" cy="533209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7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age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1A6B3-0D65-3447-9204-8EF6F5D3E7D5}"/>
              </a:ext>
            </a:extLst>
          </p:cNvPr>
          <p:cNvSpPr/>
          <p:nvPr userDrawn="1"/>
        </p:nvSpPr>
        <p:spPr>
          <a:xfrm>
            <a:off x="123828" y="1392265"/>
            <a:ext cx="7559251" cy="533209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7526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5DE420-F4C4-DD42-ABE2-594CA0366399}"/>
              </a:ext>
            </a:extLst>
          </p:cNvPr>
          <p:cNvSpPr/>
          <p:nvPr userDrawn="1"/>
        </p:nvSpPr>
        <p:spPr>
          <a:xfrm>
            <a:off x="152400"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1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0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466596-7514-A943-9CAB-C5E8E11DE13D}"/>
              </a:ext>
            </a:extLst>
          </p:cNvPr>
          <p:cNvSpPr/>
          <p:nvPr userDrawn="1"/>
        </p:nvSpPr>
        <p:spPr>
          <a:xfrm>
            <a:off x="6529754" y="1371600"/>
            <a:ext cx="5509846"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0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B55B8-A939-234E-A3DC-A602B9B18A45}"/>
              </a:ext>
            </a:extLst>
          </p:cNvPr>
          <p:cNvSpPr/>
          <p:nvPr userDrawn="1"/>
        </p:nvSpPr>
        <p:spPr>
          <a:xfrm>
            <a:off x="8824128"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74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F669CB-6F84-9C40-9F8F-01BF42FAF9BB}"/>
              </a:ext>
            </a:extLst>
          </p:cNvPr>
          <p:cNvSpPr/>
          <p:nvPr userDrawn="1"/>
        </p:nvSpPr>
        <p:spPr>
          <a:xfrm>
            <a:off x="147267" y="1373122"/>
            <a:ext cx="3215472" cy="536916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15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3743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112DA-B6CA-4C49-8993-1E516C45863D}" type="slidenum">
              <a:rPr lang="en-US" smtClean="0"/>
              <a:t>‹#›</a:t>
            </a:fld>
            <a:endParaRPr lang="en-US"/>
          </a:p>
        </p:txBody>
      </p:sp>
      <p:sp>
        <p:nvSpPr>
          <p:cNvPr id="7" name="Rectangle 6">
            <a:extLst>
              <a:ext uri="{FF2B5EF4-FFF2-40B4-BE49-F238E27FC236}">
                <a16:creationId xmlns:a16="http://schemas.microsoft.com/office/drawing/2014/main" id="{677552AF-DB28-6C46-9779-D99F67C813A4}"/>
              </a:ext>
            </a:extLst>
          </p:cNvPr>
          <p:cNvSpPr/>
          <p:nvPr userDrawn="1"/>
        </p:nvSpPr>
        <p:spPr>
          <a:xfrm>
            <a:off x="1469570" y="0"/>
            <a:ext cx="10722429" cy="1249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5C0050-FD7D-734A-87F6-0D9536EEA196}"/>
              </a:ext>
            </a:extLst>
          </p:cNvPr>
          <p:cNvSpPr/>
          <p:nvPr userDrawn="1"/>
        </p:nvSpPr>
        <p:spPr>
          <a:xfrm>
            <a:off x="0" y="0"/>
            <a:ext cx="1469571" cy="1249314"/>
          </a:xfrm>
          <a:prstGeom prst="rect">
            <a:avLst/>
          </a:prstGeom>
          <a:solidFill>
            <a:schemeClr val="accent6">
              <a:alpha val="69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Florida Department of Environmental Protection Logo">
            <a:extLst>
              <a:ext uri="{FF2B5EF4-FFF2-40B4-BE49-F238E27FC236}">
                <a16:creationId xmlns:a16="http://schemas.microsoft.com/office/drawing/2014/main" id="{40582B00-DE96-5D4B-85DA-208F756EA2D2}"/>
              </a:ext>
            </a:extLst>
          </p:cNvPr>
          <p:cNvPicPr>
            <a:picLocks noChangeAspect="1"/>
          </p:cNvPicPr>
          <p:nvPr userDrawn="1"/>
        </p:nvPicPr>
        <p:blipFill>
          <a:blip r:embed="rId26"/>
          <a:stretch>
            <a:fillRect/>
          </a:stretch>
        </p:blipFill>
        <p:spPr>
          <a:xfrm>
            <a:off x="203568" y="93439"/>
            <a:ext cx="1062435" cy="1062435"/>
          </a:xfrm>
          <a:prstGeom prst="rect">
            <a:avLst/>
          </a:prstGeom>
        </p:spPr>
      </p:pic>
    </p:spTree>
    <p:extLst>
      <p:ext uri="{BB962C8B-B14F-4D97-AF65-F5344CB8AC3E}">
        <p14:creationId xmlns:p14="http://schemas.microsoft.com/office/powerpoint/2010/main" val="1166723968"/>
      </p:ext>
    </p:extLst>
  </p:cSld>
  <p:clrMap bg1="lt1" tx1="dk1" bg2="lt2" tx2="dk2" accent1="accent1" accent2="accent2" accent3="accent3" accent4="accent4" accent5="accent5" accent6="accent6" hlink="hlink" folHlink="folHlink"/>
  <p:sldLayoutIdLst>
    <p:sldLayoutId id="2147483751" r:id="rId1"/>
    <p:sldLayoutId id="2147483758" r:id="rId2"/>
    <p:sldLayoutId id="2147483756" r:id="rId3"/>
    <p:sldLayoutId id="2147483759" r:id="rId4"/>
    <p:sldLayoutId id="2147483760" r:id="rId5"/>
    <p:sldLayoutId id="2147483745" r:id="rId6"/>
    <p:sldLayoutId id="2147483746" r:id="rId7"/>
    <p:sldLayoutId id="2147483747" r:id="rId8"/>
    <p:sldLayoutId id="2147483748" r:id="rId9"/>
    <p:sldLayoutId id="2147483749" r:id="rId10"/>
    <p:sldLayoutId id="2147483750" r:id="rId11"/>
    <p:sldLayoutId id="2147483752" r:id="rId12"/>
    <p:sldLayoutId id="2147483753" r:id="rId13"/>
    <p:sldLayoutId id="2147483754" r:id="rId14"/>
    <p:sldLayoutId id="2147483755" r:id="rId15"/>
    <p:sldLayoutId id="2147483761" r:id="rId16"/>
    <p:sldLayoutId id="2147483762" r:id="rId17"/>
    <p:sldLayoutId id="2147483763" r:id="rId18"/>
    <p:sldLayoutId id="2147483764" r:id="rId19"/>
    <p:sldLayoutId id="2147483765" r:id="rId20"/>
    <p:sldLayoutId id="2147483766" r:id="rId21"/>
    <p:sldLayoutId id="2147483768" r:id="rId22"/>
    <p:sldLayoutId id="2147483769" r:id="rId23"/>
    <p:sldLayoutId id="214748377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6" userDrawn="1">
          <p15:clr>
            <a:srgbClr val="F26B43"/>
          </p15:clr>
        </p15:guide>
        <p15:guide id="2" orient="horz" pos="48" userDrawn="1">
          <p15:clr>
            <a:srgbClr val="F26B43"/>
          </p15:clr>
        </p15:guide>
        <p15:guide id="3" orient="horz" pos="4272" userDrawn="1">
          <p15:clr>
            <a:srgbClr val="F26B43"/>
          </p15:clr>
        </p15:guide>
        <p15:guide id="4" pos="75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loridadep.gov/rcp/cva/forms/quarterly-progress-report-form-exhibit"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floridadep.gov/rcp/cva/documents/pumpout-log-sheet-sampl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of boats parked at a marina.">
            <a:extLst>
              <a:ext uri="{FF2B5EF4-FFF2-40B4-BE49-F238E27FC236}">
                <a16:creationId xmlns:a16="http://schemas.microsoft.com/office/drawing/2014/main" id="{909B3EBA-F747-D344-BB50-1B95EB204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69" b="19317"/>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925AA31-70F1-B140-9426-76A413101196}"/>
              </a:ext>
              <a:ext uri="{C183D7F6-B498-43B3-948B-1728B52AA6E4}">
                <adec:decorative xmlns:adec="http://schemas.microsoft.com/office/drawing/2017/decorative" val="1"/>
              </a:ext>
            </a:extLst>
          </p:cNvPr>
          <p:cNvSpPr/>
          <p:nvPr/>
        </p:nvSpPr>
        <p:spPr>
          <a:xfrm>
            <a:off x="887627" y="1333603"/>
            <a:ext cx="10416746" cy="4733052"/>
          </a:xfrm>
          <a:prstGeom prst="rect">
            <a:avLst/>
          </a:prstGeom>
          <a:solidFill>
            <a:schemeClr val="accent6">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
        <p:nvSpPr>
          <p:cNvPr id="5" name="Title 4" descr="CLEAN VESSEL ACT GRANT PROGRAM: QUARTERLY REPORTS">
            <a:extLst>
              <a:ext uri="{FF2B5EF4-FFF2-40B4-BE49-F238E27FC236}">
                <a16:creationId xmlns:a16="http://schemas.microsoft.com/office/drawing/2014/main" id="{4179DE2E-FC20-4E41-A5E0-A31FCC7F2E39}"/>
              </a:ext>
              <a:ext uri="{C183D7F6-B498-43B3-948B-1728B52AA6E4}">
                <adec:decorative xmlns:adec="http://schemas.microsoft.com/office/drawing/2017/decorative" val="0"/>
              </a:ext>
            </a:extLst>
          </p:cNvPr>
          <p:cNvSpPr txBox="1">
            <a:spLocks noGrp="1"/>
          </p:cNvSpPr>
          <p:nvPr>
            <p:ph type="title" idx="4294967295"/>
          </p:nvPr>
        </p:nvSpPr>
        <p:spPr>
          <a:xfrm>
            <a:off x="3607245" y="2508571"/>
            <a:ext cx="7372863" cy="21698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a:ln>
                  <a:noFill/>
                </a:ln>
                <a:solidFill>
                  <a:schemeClr val="bg2"/>
                </a:solidFill>
                <a:effectLst/>
                <a:uLnTx/>
                <a:uFillTx/>
                <a:latin typeface="Arial"/>
                <a:ea typeface="+mn-ea"/>
                <a:cs typeface="Arial"/>
              </a:rPr>
              <a:t>CLEAN VESSEL ACT GRANT PROGRAM: QUARTERLY REPORTS </a:t>
            </a:r>
            <a:endParaRPr kumimoji="0" lang="en-US" sz="1800" b="0" i="0" u="none" strike="noStrike" kern="1200" cap="none" spc="0" normalizeH="0" baseline="0" noProof="0">
              <a:ln>
                <a:noFill/>
              </a:ln>
              <a:solidFill>
                <a:schemeClr val="bg2"/>
              </a:solidFill>
              <a:effectLst/>
              <a:uLnTx/>
              <a:uFillTx/>
              <a:latin typeface="Arial"/>
              <a:ea typeface="+mn-ea"/>
              <a:cs typeface="Arial"/>
            </a:endParaRPr>
          </a:p>
        </p:txBody>
      </p:sp>
      <p:pic>
        <p:nvPicPr>
          <p:cNvPr id="8" name="Picture 7" descr="clean vessel act logo">
            <a:extLst>
              <a:ext uri="{FF2B5EF4-FFF2-40B4-BE49-F238E27FC236}">
                <a16:creationId xmlns:a16="http://schemas.microsoft.com/office/drawing/2014/main" id="{FCF4DC1E-06F7-04D3-C5F5-74FCCD9F837A}"/>
              </a:ext>
            </a:extLst>
          </p:cNvPr>
          <p:cNvPicPr>
            <a:picLocks noChangeAspect="1"/>
          </p:cNvPicPr>
          <p:nvPr/>
        </p:nvPicPr>
        <p:blipFill>
          <a:blip r:embed="rId3"/>
          <a:stretch>
            <a:fillRect/>
          </a:stretch>
        </p:blipFill>
        <p:spPr>
          <a:xfrm>
            <a:off x="1226808" y="4232996"/>
            <a:ext cx="1989736" cy="1400423"/>
          </a:xfrm>
          <a:prstGeom prst="rect">
            <a:avLst/>
          </a:prstGeom>
        </p:spPr>
      </p:pic>
      <p:pic>
        <p:nvPicPr>
          <p:cNvPr id="9" name="Picture 8" descr="Florida Department of Environmental Protection Logo">
            <a:extLst>
              <a:ext uri="{FF2B5EF4-FFF2-40B4-BE49-F238E27FC236}">
                <a16:creationId xmlns:a16="http://schemas.microsoft.com/office/drawing/2014/main" id="{6EFACE86-3E6D-8B48-8858-F6F4EF9FDD0A}"/>
              </a:ext>
            </a:extLst>
          </p:cNvPr>
          <p:cNvPicPr>
            <a:picLocks noChangeAspect="1"/>
          </p:cNvPicPr>
          <p:nvPr/>
        </p:nvPicPr>
        <p:blipFill>
          <a:blip r:embed="rId4"/>
          <a:stretch>
            <a:fillRect/>
          </a:stretch>
        </p:blipFill>
        <p:spPr>
          <a:xfrm>
            <a:off x="1111762" y="1641520"/>
            <a:ext cx="2138000" cy="2128104"/>
          </a:xfrm>
          <a:prstGeom prst="rect">
            <a:avLst/>
          </a:prstGeom>
        </p:spPr>
      </p:pic>
    </p:spTree>
    <p:extLst>
      <p:ext uri="{BB962C8B-B14F-4D97-AF65-F5344CB8AC3E}">
        <p14:creationId xmlns:p14="http://schemas.microsoft.com/office/powerpoint/2010/main" val="344766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descr="Clean Vessel Act (CVA) Grant Agreement">
            <a:extLst>
              <a:ext uri="{FF2B5EF4-FFF2-40B4-BE49-F238E27FC236}">
                <a16:creationId xmlns:a16="http://schemas.microsoft.com/office/drawing/2014/main" id="{A70BC246-46BA-8989-03E2-DF4AEE7DC9CA}"/>
              </a:ext>
            </a:extLst>
          </p:cNvPr>
          <p:cNvSpPr txBox="1">
            <a:spLocks noGrp="1"/>
          </p:cNvSpPr>
          <p:nvPr>
            <p:ph type="title" idx="4294967295"/>
          </p:nvPr>
        </p:nvSpPr>
        <p:spPr>
          <a:xfrm>
            <a:off x="1494964" y="407303"/>
            <a:ext cx="10679178" cy="5796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ts val="3800"/>
              </a:lnSpc>
              <a:spcBef>
                <a:spcPts val="0"/>
              </a:spcBef>
              <a:spcAft>
                <a:spcPts val="0"/>
              </a:spcAft>
              <a:buClrTx/>
              <a:buSzTx/>
              <a:buFontTx/>
              <a:buNone/>
              <a:tabLst/>
              <a:defRPr/>
            </a:pPr>
            <a:r>
              <a:rPr kumimoji="0" lang="en-US" sz="3500" b="1" i="0" u="none" strike="noStrike" kern="1200" cap="none" spc="0" normalizeH="0" baseline="0" noProof="0">
                <a:ln>
                  <a:noFill/>
                </a:ln>
                <a:solidFill>
                  <a:schemeClr val="bg1"/>
                </a:solidFill>
                <a:effectLst/>
                <a:uLnTx/>
                <a:uFillTx/>
                <a:latin typeface="Arial" panose="020B0604020202020204" pitchFamily="34" charset="0"/>
                <a:ea typeface="Verdana"/>
                <a:cs typeface="Arial" panose="020B0604020202020204" pitchFamily="34" charset="0"/>
              </a:rPr>
              <a:t>CLEAN VESSEL ACT (CVA) GRANT AGREEMENT </a:t>
            </a:r>
          </a:p>
        </p:txBody>
      </p:sp>
      <p:sp>
        <p:nvSpPr>
          <p:cNvPr id="5" name="TextBox 4" descr="Once an agreement is reached, the grantee will sign first, followed by the DEP supervisor. The DEP supervisor's signature on the second page will establish the agreement's start date. ​&#10;&#10;The expiration date will be listed in the first page. ​&#10;Only the agreed upon work, within the agreement period, will be eligible for reimbursement. ​&#10;&#10;Grant work should start only after the agreement is fully executed. ​">
            <a:extLst>
              <a:ext uri="{FF2B5EF4-FFF2-40B4-BE49-F238E27FC236}">
                <a16:creationId xmlns:a16="http://schemas.microsoft.com/office/drawing/2014/main" id="{E120BB6C-525A-575F-1FB1-D10882FAE316}"/>
              </a:ext>
              <a:ext uri="{C183D7F6-B498-43B3-948B-1728B52AA6E4}">
                <adec:decorative xmlns:adec="http://schemas.microsoft.com/office/drawing/2017/decorative" val="0"/>
              </a:ext>
            </a:extLst>
          </p:cNvPr>
          <p:cNvSpPr txBox="1"/>
          <p:nvPr/>
        </p:nvSpPr>
        <p:spPr>
          <a:xfrm>
            <a:off x="337540" y="1380227"/>
            <a:ext cx="5659069" cy="5262979"/>
          </a:xfrm>
          <a:prstGeom prst="rect">
            <a:avLst/>
          </a:prstGeom>
          <a:noFill/>
        </p:spPr>
        <p:txBody>
          <a:bodyPr wrap="square" lIns="91440" tIns="45720" rIns="91440" bIns="45720" anchor="ctr">
            <a:spAutoFit/>
          </a:bodyPr>
          <a:lstStyle/>
          <a:p>
            <a:r>
              <a:rPr lang="en-US" sz="2400">
                <a:latin typeface="Arial"/>
                <a:cs typeface="Arial"/>
              </a:rPr>
              <a:t>Once an agreement is reached, the grantee will sign first, followed by the DEP supervisor. The DEP supervisor's signature on the second page will establish the agreement's start date. </a:t>
            </a:r>
          </a:p>
          <a:p>
            <a:r>
              <a:rPr lang="en-US" sz="2400">
                <a:latin typeface="Arial"/>
                <a:ea typeface="Calibri"/>
                <a:cs typeface="Arial"/>
              </a:rPr>
              <a:t>The expiration date will be listed in the first page. </a:t>
            </a:r>
          </a:p>
          <a:p>
            <a:endParaRPr lang="en-US" sz="2400">
              <a:latin typeface="Arial" panose="020B0604020202020204" pitchFamily="34" charset="0"/>
              <a:ea typeface="Calibri"/>
              <a:cs typeface="Arial" panose="020B0604020202020204" pitchFamily="34" charset="0"/>
            </a:endParaRPr>
          </a:p>
          <a:p>
            <a:r>
              <a:rPr lang="en-US" sz="2400">
                <a:latin typeface="Arial"/>
                <a:ea typeface="Calibri"/>
                <a:cs typeface="Arial"/>
              </a:rPr>
              <a:t>Only the agreed upon work, within the agreement period, will be eligible for reimbursement. </a:t>
            </a:r>
          </a:p>
          <a:p>
            <a:endParaRPr lang="en-US" sz="2400">
              <a:latin typeface="Arial" panose="020B0604020202020204" pitchFamily="34" charset="0"/>
              <a:ea typeface="Calibri"/>
              <a:cs typeface="Arial" panose="020B0604020202020204" pitchFamily="34" charset="0"/>
            </a:endParaRPr>
          </a:p>
          <a:p>
            <a:r>
              <a:rPr lang="en-US" sz="2400">
                <a:latin typeface="Arial"/>
                <a:ea typeface="Calibri"/>
                <a:cs typeface="Arial"/>
              </a:rPr>
              <a:t>Grant work should start only after the agreement is fully executed. </a:t>
            </a:r>
          </a:p>
        </p:txBody>
      </p:sp>
      <p:pic>
        <p:nvPicPr>
          <p:cNvPr id="7" name="Picture 6" descr="State of Florida Department of Enviornmental Protection Standard Grant Agreement&#10;Description of the Project and the parties involved as well as the amount requests and Grantee Match.">
            <a:extLst>
              <a:ext uri="{FF2B5EF4-FFF2-40B4-BE49-F238E27FC236}">
                <a16:creationId xmlns:a16="http://schemas.microsoft.com/office/drawing/2014/main" id="{6B84BFC3-3B58-C197-DBDC-03F8C872F5DF}"/>
              </a:ext>
            </a:extLst>
          </p:cNvPr>
          <p:cNvPicPr>
            <a:picLocks noChangeAspect="1"/>
          </p:cNvPicPr>
          <p:nvPr/>
        </p:nvPicPr>
        <p:blipFill rotWithShape="1">
          <a:blip r:embed="rId2"/>
          <a:srcRect b="44502"/>
          <a:stretch>
            <a:fillRect/>
          </a:stretch>
        </p:blipFill>
        <p:spPr>
          <a:xfrm>
            <a:off x="6096000" y="1380227"/>
            <a:ext cx="5424268" cy="2734573"/>
          </a:xfrm>
          <a:prstGeom prst="rect">
            <a:avLst/>
          </a:prstGeom>
          <a:effectLst>
            <a:outerShdw blurRad="50800" dist="50800" dir="5400000" algn="ctr" rotWithShape="0">
              <a:srgbClr val="000000">
                <a:alpha val="64000"/>
              </a:srgbClr>
            </a:outerShdw>
          </a:effectLst>
        </p:spPr>
      </p:pic>
      <p:pic>
        <p:nvPicPr>
          <p:cNvPr id="9" name="Picture 8" descr="CVA Grant Agreement Signature portion of Standard Grant Agreemnet.">
            <a:extLst>
              <a:ext uri="{FF2B5EF4-FFF2-40B4-BE49-F238E27FC236}">
                <a16:creationId xmlns:a16="http://schemas.microsoft.com/office/drawing/2014/main" id="{A0D9EB3B-E5EB-A778-3048-6A03436EA079}"/>
              </a:ext>
            </a:extLst>
          </p:cNvPr>
          <p:cNvPicPr>
            <a:picLocks noChangeAspect="1"/>
          </p:cNvPicPr>
          <p:nvPr/>
        </p:nvPicPr>
        <p:blipFill>
          <a:blip r:embed="rId3"/>
          <a:srcRect t="36110"/>
          <a:stretch>
            <a:fillRect/>
          </a:stretch>
        </p:blipFill>
        <p:spPr>
          <a:xfrm>
            <a:off x="7139733" y="4379266"/>
            <a:ext cx="4714727" cy="2071431"/>
          </a:xfrm>
          <a:prstGeom prst="rect">
            <a:avLst/>
          </a:prstGeom>
          <a:effectLst>
            <a:outerShdw blurRad="50800" dist="50800" dir="5400000" algn="ctr" rotWithShape="0">
              <a:srgbClr val="000000">
                <a:alpha val="88000"/>
              </a:srgbClr>
            </a:outerShdw>
          </a:effectLst>
        </p:spPr>
      </p:pic>
    </p:spTree>
    <p:extLst>
      <p:ext uri="{BB962C8B-B14F-4D97-AF65-F5344CB8AC3E}">
        <p14:creationId xmlns:p14="http://schemas.microsoft.com/office/powerpoint/2010/main" val="177749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Quarterly Reports">
            <a:extLst>
              <a:ext uri="{FF2B5EF4-FFF2-40B4-BE49-F238E27FC236}">
                <a16:creationId xmlns:a16="http://schemas.microsoft.com/office/drawing/2014/main" id="{E9F9635E-6DCC-4B3D-D03F-158B4D9808FF}"/>
              </a:ext>
              <a:ext uri="{C183D7F6-B498-43B3-948B-1728B52AA6E4}">
                <adec:decorative xmlns:adec="http://schemas.microsoft.com/office/drawing/2017/decorative" val="0"/>
              </a:ext>
            </a:extLst>
          </p:cNvPr>
          <p:cNvSpPr txBox="1">
            <a:spLocks noGrp="1"/>
          </p:cNvSpPr>
          <p:nvPr>
            <p:ph type="title" idx="4294967295"/>
          </p:nvPr>
        </p:nvSpPr>
        <p:spPr>
          <a:xfrm>
            <a:off x="1526969" y="284621"/>
            <a:ext cx="9853335" cy="6309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QUARTERLY REPORTS</a:t>
            </a:r>
            <a:endParaRPr kumimoji="0" lang="en-US" sz="35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6" name="TextBox 5" descr="When applying for a CVA grant, it is important to know that quarterly report deliverables will be expected from the grantee. This is to ensure transparency and that the project is on track for completion before the agreement end-date. These reports will also be used when submitting invoices.​&#10;&#10;Quarterly Progress Report.​&#10;Quarterly Pumpout Log.​&#10;Quarterly Pumpout Gallon Reporting.​">
            <a:extLst>
              <a:ext uri="{FF2B5EF4-FFF2-40B4-BE49-F238E27FC236}">
                <a16:creationId xmlns:a16="http://schemas.microsoft.com/office/drawing/2014/main" id="{DC50287F-C37D-81CA-6CD0-E48D119549B9}"/>
              </a:ext>
              <a:ext uri="{C183D7F6-B498-43B3-948B-1728B52AA6E4}">
                <adec:decorative xmlns:adec="http://schemas.microsoft.com/office/drawing/2017/decorative" val="0"/>
              </a:ext>
            </a:extLst>
          </p:cNvPr>
          <p:cNvSpPr txBox="1"/>
          <p:nvPr/>
        </p:nvSpPr>
        <p:spPr>
          <a:xfrm>
            <a:off x="441961" y="2070238"/>
            <a:ext cx="6818376" cy="3785652"/>
          </a:xfrm>
          <a:prstGeom prst="rect">
            <a:avLst/>
          </a:prstGeom>
          <a:noFill/>
        </p:spPr>
        <p:txBody>
          <a:bodyPr wrap="square" lIns="91440" tIns="45720" rIns="91440" bIns="45720" anchor="t">
            <a:spAutoFit/>
          </a:bodyPr>
          <a:lstStyle/>
          <a:p>
            <a:r>
              <a:rPr lang="en-US" sz="2400" dirty="0">
                <a:latin typeface="Arial" panose="020B0604020202020204" pitchFamily="34" charset="0"/>
                <a:cs typeface="Arial" panose="020B0604020202020204" pitchFamily="34" charset="0"/>
              </a:rPr>
              <a:t>When applying for a CVA grant, it is important to know that quarterly report deliverables will be expected from the grantee. This is to ensure transparency and that the project is on track for completion before the agreement end-date. These reports will also be used when submitting invoices.</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Quarterly Progress Report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Quarterly </a:t>
            </a:r>
            <a:r>
              <a:rPr lang="en-US" sz="2400" dirty="0" err="1">
                <a:latin typeface="Arial" panose="020B0604020202020204" pitchFamily="34" charset="0"/>
                <a:cs typeface="Arial" panose="020B0604020202020204" pitchFamily="34" charset="0"/>
              </a:rPr>
              <a:t>Pumpout</a:t>
            </a:r>
            <a:r>
              <a:rPr lang="en-US" sz="2400" dirty="0">
                <a:latin typeface="Arial" panose="020B0604020202020204" pitchFamily="34" charset="0"/>
                <a:cs typeface="Arial" panose="020B0604020202020204" pitchFamily="34" charset="0"/>
              </a:rPr>
              <a:t> Log</a:t>
            </a:r>
          </a:p>
        </p:txBody>
      </p:sp>
      <p:graphicFrame>
        <p:nvGraphicFramePr>
          <p:cNvPr id="8" name="Table 7" descr="Quarter Chart &#10;1 from July 1 to September 30&#10;2 October 1 to December 31&#10;3 January 1 to March 31&#10;4 April 1 to June 30">
            <a:extLst>
              <a:ext uri="{FF2B5EF4-FFF2-40B4-BE49-F238E27FC236}">
                <a16:creationId xmlns:a16="http://schemas.microsoft.com/office/drawing/2014/main" id="{24231E77-AEA0-32AD-D8DA-554675C19FE7}"/>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66870317"/>
              </p:ext>
            </p:extLst>
          </p:nvPr>
        </p:nvGraphicFramePr>
        <p:xfrm>
          <a:off x="7581918" y="2654377"/>
          <a:ext cx="4026986" cy="2351335"/>
        </p:xfrm>
        <a:graphic>
          <a:graphicData uri="http://schemas.openxmlformats.org/drawingml/2006/table">
            <a:tbl>
              <a:tblPr firstRow="1" bandRow="1">
                <a:effectLst>
                  <a:outerShdw blurRad="50800" dist="38100" dir="8100000" algn="tr" rotWithShape="0">
                    <a:prstClr val="black">
                      <a:alpha val="40000"/>
                    </a:prstClr>
                  </a:outerShdw>
                </a:effectLst>
                <a:tableStyleId>{93296810-A885-4BE3-A3E7-6D5BEEA58F35}</a:tableStyleId>
              </a:tblPr>
              <a:tblGrid>
                <a:gridCol w="1458873">
                  <a:extLst>
                    <a:ext uri="{9D8B030D-6E8A-4147-A177-3AD203B41FA5}">
                      <a16:colId xmlns:a16="http://schemas.microsoft.com/office/drawing/2014/main" val="2421107014"/>
                    </a:ext>
                  </a:extLst>
                </a:gridCol>
                <a:gridCol w="1251644">
                  <a:extLst>
                    <a:ext uri="{9D8B030D-6E8A-4147-A177-3AD203B41FA5}">
                      <a16:colId xmlns:a16="http://schemas.microsoft.com/office/drawing/2014/main" val="2902573768"/>
                    </a:ext>
                  </a:extLst>
                </a:gridCol>
                <a:gridCol w="1316469">
                  <a:extLst>
                    <a:ext uri="{9D8B030D-6E8A-4147-A177-3AD203B41FA5}">
                      <a16:colId xmlns:a16="http://schemas.microsoft.com/office/drawing/2014/main" val="3726963401"/>
                    </a:ext>
                  </a:extLst>
                </a:gridCol>
              </a:tblGrid>
              <a:tr h="470267">
                <a:tc>
                  <a:txBody>
                    <a:bodyPr/>
                    <a:lstStyle/>
                    <a:p>
                      <a:pPr algn="ctr"/>
                      <a:r>
                        <a:rPr lang="en-US" sz="2400" b="1" dirty="0">
                          <a:latin typeface="Arial"/>
                          <a:cs typeface="Arial"/>
                        </a:rPr>
                        <a:t>Quarter</a:t>
                      </a:r>
                    </a:p>
                  </a:txBody>
                  <a:tcPr/>
                </a:tc>
                <a:tc>
                  <a:txBody>
                    <a:bodyPr/>
                    <a:lstStyle/>
                    <a:p>
                      <a:pPr algn="ctr"/>
                      <a:r>
                        <a:rPr lang="en-US" sz="2400" b="1">
                          <a:latin typeface="Arial"/>
                          <a:cs typeface="Arial"/>
                        </a:rPr>
                        <a:t>From</a:t>
                      </a:r>
                    </a:p>
                  </a:txBody>
                  <a:tcPr/>
                </a:tc>
                <a:tc>
                  <a:txBody>
                    <a:bodyPr/>
                    <a:lstStyle/>
                    <a:p>
                      <a:pPr algn="ctr"/>
                      <a:r>
                        <a:rPr lang="en-US" sz="2400" b="1">
                          <a:latin typeface="Arial"/>
                          <a:cs typeface="Arial"/>
                        </a:rPr>
                        <a:t>To</a:t>
                      </a:r>
                    </a:p>
                  </a:txBody>
                  <a:tcPr/>
                </a:tc>
                <a:extLst>
                  <a:ext uri="{0D108BD9-81ED-4DB2-BD59-A6C34878D82A}">
                    <a16:rowId xmlns:a16="http://schemas.microsoft.com/office/drawing/2014/main" val="3197186982"/>
                  </a:ext>
                </a:extLst>
              </a:tr>
              <a:tr h="470267">
                <a:tc>
                  <a:txBody>
                    <a:bodyPr/>
                    <a:lstStyle/>
                    <a:p>
                      <a:pPr algn="ctr"/>
                      <a:r>
                        <a:rPr lang="en-US" sz="2400">
                          <a:latin typeface="Arial"/>
                          <a:cs typeface="Arial"/>
                        </a:rPr>
                        <a:t>1</a:t>
                      </a:r>
                    </a:p>
                  </a:txBody>
                  <a:tcPr/>
                </a:tc>
                <a:tc>
                  <a:txBody>
                    <a:bodyPr/>
                    <a:lstStyle/>
                    <a:p>
                      <a:pPr algn="ctr"/>
                      <a:r>
                        <a:rPr lang="en-US" sz="2400">
                          <a:latin typeface="Arial"/>
                          <a:cs typeface="Arial"/>
                        </a:rPr>
                        <a:t>Jul 1</a:t>
                      </a:r>
                    </a:p>
                  </a:txBody>
                  <a:tcPr/>
                </a:tc>
                <a:tc>
                  <a:txBody>
                    <a:bodyPr/>
                    <a:lstStyle/>
                    <a:p>
                      <a:pPr algn="ctr"/>
                      <a:r>
                        <a:rPr lang="en-US" sz="2400">
                          <a:latin typeface="Arial"/>
                          <a:cs typeface="Arial"/>
                        </a:rPr>
                        <a:t>Sep 30</a:t>
                      </a:r>
                    </a:p>
                  </a:txBody>
                  <a:tcPr/>
                </a:tc>
                <a:extLst>
                  <a:ext uri="{0D108BD9-81ED-4DB2-BD59-A6C34878D82A}">
                    <a16:rowId xmlns:a16="http://schemas.microsoft.com/office/drawing/2014/main" val="3974360388"/>
                  </a:ext>
                </a:extLst>
              </a:tr>
              <a:tr h="470267">
                <a:tc>
                  <a:txBody>
                    <a:bodyPr/>
                    <a:lstStyle/>
                    <a:p>
                      <a:pPr algn="ctr"/>
                      <a:r>
                        <a:rPr lang="en-US" sz="2400">
                          <a:latin typeface="Arial"/>
                          <a:cs typeface="Arial"/>
                        </a:rPr>
                        <a:t>2</a:t>
                      </a:r>
                    </a:p>
                  </a:txBody>
                  <a:tcPr/>
                </a:tc>
                <a:tc>
                  <a:txBody>
                    <a:bodyPr/>
                    <a:lstStyle/>
                    <a:p>
                      <a:pPr algn="ctr"/>
                      <a:r>
                        <a:rPr lang="en-US" sz="2400">
                          <a:latin typeface="Arial"/>
                          <a:cs typeface="Arial"/>
                        </a:rPr>
                        <a:t>Oct 1</a:t>
                      </a:r>
                    </a:p>
                  </a:txBody>
                  <a:tcPr/>
                </a:tc>
                <a:tc>
                  <a:txBody>
                    <a:bodyPr/>
                    <a:lstStyle/>
                    <a:p>
                      <a:pPr algn="ctr"/>
                      <a:r>
                        <a:rPr lang="en-US" sz="2400">
                          <a:latin typeface="Arial"/>
                          <a:cs typeface="Arial"/>
                        </a:rPr>
                        <a:t>Dec 31</a:t>
                      </a:r>
                    </a:p>
                  </a:txBody>
                  <a:tcPr/>
                </a:tc>
                <a:extLst>
                  <a:ext uri="{0D108BD9-81ED-4DB2-BD59-A6C34878D82A}">
                    <a16:rowId xmlns:a16="http://schemas.microsoft.com/office/drawing/2014/main" val="2898168049"/>
                  </a:ext>
                </a:extLst>
              </a:tr>
              <a:tr h="470267">
                <a:tc>
                  <a:txBody>
                    <a:bodyPr/>
                    <a:lstStyle/>
                    <a:p>
                      <a:pPr algn="ctr"/>
                      <a:r>
                        <a:rPr lang="en-US" sz="2400">
                          <a:latin typeface="Arial"/>
                          <a:cs typeface="Arial"/>
                        </a:rPr>
                        <a:t>3</a:t>
                      </a:r>
                    </a:p>
                  </a:txBody>
                  <a:tcPr/>
                </a:tc>
                <a:tc>
                  <a:txBody>
                    <a:bodyPr/>
                    <a:lstStyle/>
                    <a:p>
                      <a:pPr algn="ctr"/>
                      <a:r>
                        <a:rPr lang="en-US" sz="2400">
                          <a:latin typeface="Arial"/>
                          <a:cs typeface="Arial"/>
                        </a:rPr>
                        <a:t>Jan 1</a:t>
                      </a:r>
                    </a:p>
                  </a:txBody>
                  <a:tcPr/>
                </a:tc>
                <a:tc>
                  <a:txBody>
                    <a:bodyPr/>
                    <a:lstStyle/>
                    <a:p>
                      <a:pPr algn="ctr"/>
                      <a:r>
                        <a:rPr lang="en-US" sz="2400">
                          <a:latin typeface="Arial"/>
                          <a:cs typeface="Arial"/>
                        </a:rPr>
                        <a:t>Mar 31</a:t>
                      </a:r>
                    </a:p>
                  </a:txBody>
                  <a:tcPr/>
                </a:tc>
                <a:extLst>
                  <a:ext uri="{0D108BD9-81ED-4DB2-BD59-A6C34878D82A}">
                    <a16:rowId xmlns:a16="http://schemas.microsoft.com/office/drawing/2014/main" val="1288146119"/>
                  </a:ext>
                </a:extLst>
              </a:tr>
              <a:tr h="470267">
                <a:tc>
                  <a:txBody>
                    <a:bodyPr/>
                    <a:lstStyle/>
                    <a:p>
                      <a:pPr algn="ctr"/>
                      <a:r>
                        <a:rPr lang="en-US" sz="2400">
                          <a:latin typeface="Arial"/>
                          <a:cs typeface="Arial"/>
                        </a:rPr>
                        <a:t>4</a:t>
                      </a:r>
                    </a:p>
                  </a:txBody>
                  <a:tcPr/>
                </a:tc>
                <a:tc>
                  <a:txBody>
                    <a:bodyPr/>
                    <a:lstStyle/>
                    <a:p>
                      <a:pPr algn="ctr"/>
                      <a:r>
                        <a:rPr lang="en-US" sz="2400">
                          <a:latin typeface="Arial"/>
                          <a:cs typeface="Arial"/>
                        </a:rPr>
                        <a:t>Apr 1</a:t>
                      </a:r>
                    </a:p>
                  </a:txBody>
                  <a:tcPr/>
                </a:tc>
                <a:tc>
                  <a:txBody>
                    <a:bodyPr/>
                    <a:lstStyle/>
                    <a:p>
                      <a:pPr algn="ctr"/>
                      <a:r>
                        <a:rPr lang="en-US" sz="2400" dirty="0">
                          <a:latin typeface="Arial"/>
                          <a:cs typeface="Arial"/>
                        </a:rPr>
                        <a:t>Jun 30</a:t>
                      </a:r>
                    </a:p>
                  </a:txBody>
                  <a:tcPr/>
                </a:tc>
                <a:extLst>
                  <a:ext uri="{0D108BD9-81ED-4DB2-BD59-A6C34878D82A}">
                    <a16:rowId xmlns:a16="http://schemas.microsoft.com/office/drawing/2014/main" val="64836941"/>
                  </a:ext>
                </a:extLst>
              </a:tr>
            </a:tbl>
          </a:graphicData>
        </a:graphic>
      </p:graphicFrame>
    </p:spTree>
    <p:extLst>
      <p:ext uri="{BB962C8B-B14F-4D97-AF65-F5344CB8AC3E}">
        <p14:creationId xmlns:p14="http://schemas.microsoft.com/office/powerpoint/2010/main" val="84179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15806-95C2-F933-0F79-84AF7EEC7B5A}"/>
              </a:ext>
            </a:extLst>
          </p:cNvPr>
          <p:cNvSpPr txBox="1">
            <a:spLocks noGrp="1"/>
          </p:cNvSpPr>
          <p:nvPr>
            <p:ph type="title" idx="4294967295"/>
          </p:nvPr>
        </p:nvSpPr>
        <p:spPr>
          <a:xfrm>
            <a:off x="1487356" y="0"/>
            <a:ext cx="9887780" cy="1308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a:lnSpc>
                <a:spcPct val="100000"/>
              </a:lnSpc>
              <a:spcBef>
                <a:spcPts val="0"/>
              </a:spcBef>
              <a:defRPr/>
            </a:pPr>
            <a:r>
              <a:rPr kumimoji="0" lang="en-US" sz="3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QUARTERLY PROGRESS REPORT FORM </a:t>
            </a:r>
            <a:r>
              <a:rPr lang="en-US" b="1">
                <a:solidFill>
                  <a:schemeClr val="bg1"/>
                </a:solidFill>
              </a:rPr>
              <a:t>—</a:t>
            </a:r>
            <a:r>
              <a:rPr kumimoji="0" lang="en-US" sz="35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EXHIBIT A</a:t>
            </a:r>
          </a:p>
        </p:txBody>
      </p:sp>
      <p:sp>
        <p:nvSpPr>
          <p:cNvPr id="3" name="TextBox 2">
            <a:extLst>
              <a:ext uri="{FF2B5EF4-FFF2-40B4-BE49-F238E27FC236}">
                <a16:creationId xmlns:a16="http://schemas.microsoft.com/office/drawing/2014/main" id="{9E46BB1A-E78A-F240-8548-0FFE0DFE061C}"/>
              </a:ext>
            </a:extLst>
          </p:cNvPr>
          <p:cNvSpPr txBox="1"/>
          <p:nvPr/>
        </p:nvSpPr>
        <p:spPr>
          <a:xfrm>
            <a:off x="427418" y="2615624"/>
            <a:ext cx="6887782" cy="2677656"/>
          </a:xfrm>
          <a:prstGeom prst="rect">
            <a:avLst/>
          </a:prstGeom>
          <a:noFill/>
        </p:spPr>
        <p:txBody>
          <a:bodyPr wrap="square" lIns="91440" tIns="45720" rIns="91440" bIns="45720" anchor="t">
            <a:spAutoFit/>
          </a:bodyPr>
          <a:lstStyle/>
          <a:p>
            <a:r>
              <a:rPr lang="en-US" sz="2400" dirty="0">
                <a:latin typeface="Arial" panose="020B0604020202020204" pitchFamily="34" charset="0"/>
                <a:cs typeface="Arial" panose="020B0604020202020204" pitchFamily="34" charset="0"/>
              </a:rPr>
              <a:t>All Clean Vessel Act grantees are required to submit a progress report for each quarter of the grant award period, until the project is complete, as outlined in the agreement.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Quarterly Progress Report Form is </a:t>
            </a:r>
            <a:r>
              <a:rPr lang="en-US" sz="2400" dirty="0">
                <a:latin typeface="Arial" panose="020B0604020202020204" pitchFamily="34" charset="0"/>
                <a:cs typeface="Arial" panose="020B0604020202020204" pitchFamily="34" charset="0"/>
                <a:hlinkClick r:id="rId2"/>
              </a:rPr>
              <a:t>Exhibit A</a:t>
            </a:r>
            <a:r>
              <a:rPr lang="en-US" sz="2400" dirty="0">
                <a:latin typeface="Arial" panose="020B0604020202020204" pitchFamily="34" charset="0"/>
                <a:cs typeface="Arial" panose="020B0604020202020204" pitchFamily="34" charset="0"/>
              </a:rPr>
              <a:t>  of the grant agreement.  </a:t>
            </a:r>
          </a:p>
        </p:txBody>
      </p:sp>
      <p:pic>
        <p:nvPicPr>
          <p:cNvPr id="5" name="Picture 4" descr="Example of Exhibit A Progress Report Form">
            <a:extLst>
              <a:ext uri="{FF2B5EF4-FFF2-40B4-BE49-F238E27FC236}">
                <a16:creationId xmlns:a16="http://schemas.microsoft.com/office/drawing/2014/main" id="{268460F2-1A7F-0DD1-C0C0-AA5AA56B6756}"/>
              </a:ext>
            </a:extLst>
          </p:cNvPr>
          <p:cNvPicPr>
            <a:picLocks noChangeAspect="1"/>
          </p:cNvPicPr>
          <p:nvPr/>
        </p:nvPicPr>
        <p:blipFill>
          <a:blip r:embed="rId3"/>
          <a:srcRect l="1657"/>
          <a:stretch>
            <a:fillRect/>
          </a:stretch>
        </p:blipFill>
        <p:spPr>
          <a:xfrm>
            <a:off x="7742661" y="1486530"/>
            <a:ext cx="4055423" cy="5144194"/>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8485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C15806-95C2-F933-0F79-84AF7EEC7B5A}"/>
              </a:ext>
            </a:extLst>
          </p:cNvPr>
          <p:cNvSpPr txBox="1">
            <a:spLocks noGrp="1"/>
          </p:cNvSpPr>
          <p:nvPr>
            <p:ph type="title" idx="4294967295"/>
          </p:nvPr>
        </p:nvSpPr>
        <p:spPr>
          <a:xfrm>
            <a:off x="1477752" y="358936"/>
            <a:ext cx="10714248" cy="63094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chemeClr val="bg1"/>
                </a:solidFill>
                <a:effectLst/>
                <a:uLnTx/>
                <a:uFillTx/>
                <a:latin typeface="Arial" panose="020B0604020202020204" pitchFamily="34" charset="0"/>
                <a:ea typeface="Verdana"/>
                <a:cs typeface="Arial" panose="020B0604020202020204" pitchFamily="34" charset="0"/>
              </a:rPr>
              <a:t>QUARTERLY PUMPOUT LOG REPORT</a:t>
            </a:r>
          </a:p>
        </p:txBody>
      </p:sp>
      <p:sp>
        <p:nvSpPr>
          <p:cNvPr id="3" name="TextBox 2">
            <a:extLst>
              <a:ext uri="{FF2B5EF4-FFF2-40B4-BE49-F238E27FC236}">
                <a16:creationId xmlns:a16="http://schemas.microsoft.com/office/drawing/2014/main" id="{9E46BB1A-E78A-F240-8548-0FFE0DFE061C}"/>
              </a:ext>
            </a:extLst>
          </p:cNvPr>
          <p:cNvSpPr txBox="1"/>
          <p:nvPr/>
        </p:nvSpPr>
        <p:spPr>
          <a:xfrm>
            <a:off x="359960" y="1596805"/>
            <a:ext cx="7164098" cy="4893647"/>
          </a:xfrm>
          <a:prstGeom prst="rect">
            <a:avLst/>
          </a:prstGeom>
          <a:noFill/>
        </p:spPr>
        <p:txBody>
          <a:bodyPr wrap="square" lIns="91440" tIns="45720" rIns="91440" bIns="45720" anchor="t">
            <a:spAutoFit/>
          </a:bodyPr>
          <a:lstStyle/>
          <a:p>
            <a:r>
              <a:rPr lang="en-US" sz="2400" b="0" i="0" dirty="0">
                <a:effectLst/>
                <a:highlight>
                  <a:srgbClr val="FFFFFF"/>
                </a:highlight>
                <a:latin typeface="Arial" panose="020B0604020202020204" pitchFamily="34" charset="0"/>
                <a:cs typeface="Arial" panose="020B0604020202020204" pitchFamily="34" charset="0"/>
              </a:rPr>
              <a:t>For CVA equipment purchase and</a:t>
            </a:r>
            <a:r>
              <a:rPr lang="en-US" sz="2400" dirty="0">
                <a:highlight>
                  <a:srgbClr val="FFFFFF"/>
                </a:highlight>
                <a:latin typeface="Arial" panose="020B0604020202020204" pitchFamily="34" charset="0"/>
                <a:cs typeface="Arial" panose="020B0604020202020204" pitchFamily="34" charset="0"/>
              </a:rPr>
              <a:t> insulation,</a:t>
            </a:r>
            <a:r>
              <a:rPr lang="en-US" sz="2400" b="0" i="0" dirty="0">
                <a:effectLst/>
                <a:highlight>
                  <a:srgbClr val="FFFFFF"/>
                </a:highlight>
                <a:latin typeface="Arial" panose="020B0604020202020204" pitchFamily="34" charset="0"/>
                <a:cs typeface="Arial" panose="020B0604020202020204" pitchFamily="34" charset="0"/>
              </a:rPr>
              <a:t> or operations and maintenance funded agreements, the facility needs to submit the </a:t>
            </a:r>
            <a:r>
              <a:rPr lang="en-US" sz="2400" b="0" i="0" dirty="0">
                <a:effectLst/>
                <a:latin typeface="Arial" panose="020B0604020202020204" pitchFamily="34" charset="0"/>
                <a:cs typeface="Arial" panose="020B0604020202020204" pitchFamily="34" charset="0"/>
                <a:hlinkClick r:id="rId2"/>
              </a:rPr>
              <a:t>Quarterly </a:t>
            </a:r>
            <a:r>
              <a:rPr lang="en-US" sz="2400" b="0" i="0" dirty="0" err="1">
                <a:effectLst/>
                <a:latin typeface="Arial" panose="020B0604020202020204" pitchFamily="34" charset="0"/>
                <a:cs typeface="Arial" panose="020B0604020202020204" pitchFamily="34" charset="0"/>
                <a:hlinkClick r:id="rId2"/>
              </a:rPr>
              <a:t>Pumpout</a:t>
            </a:r>
            <a:r>
              <a:rPr lang="en-US" sz="2400" b="0" i="0" dirty="0">
                <a:effectLst/>
                <a:latin typeface="Arial" panose="020B0604020202020204" pitchFamily="34" charset="0"/>
                <a:cs typeface="Arial" panose="020B0604020202020204" pitchFamily="34" charset="0"/>
                <a:hlinkClick r:id="rId2"/>
              </a:rPr>
              <a:t> Log report</a:t>
            </a:r>
            <a:r>
              <a:rPr lang="en-US" sz="2400" b="0" i="0" dirty="0">
                <a:effectLst/>
                <a:highlight>
                  <a:srgbClr val="FFFFFF"/>
                </a:highlight>
                <a:latin typeface="Arial" panose="020B0604020202020204" pitchFamily="34" charset="0"/>
                <a:cs typeface="Arial" panose="020B0604020202020204" pitchFamily="34" charset="0"/>
              </a:rPr>
              <a:t>.</a:t>
            </a:r>
          </a:p>
          <a:p>
            <a:endParaRPr lang="en-US" sz="2400" b="0" i="0" dirty="0">
              <a:effectLst/>
              <a:highlight>
                <a:srgbClr val="FFFFFF"/>
              </a:highligh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i="0" dirty="0">
                <a:effectLst/>
                <a:highlight>
                  <a:srgbClr val="FFFFFF"/>
                </a:highlight>
                <a:latin typeface="Arial" panose="020B0604020202020204" pitchFamily="34" charset="0"/>
                <a:cs typeface="Arial" panose="020B0604020202020204" pitchFamily="34" charset="0"/>
              </a:rPr>
              <a:t>For equipment purchase agreements, the facility will be required to report for five (5) years following the project completion date of the grant agreement.</a:t>
            </a:r>
          </a:p>
          <a:p>
            <a:pPr marL="342900" indent="-342900">
              <a:buFont typeface="Arial" panose="020B0604020202020204" pitchFamily="34" charset="0"/>
              <a:buChar char="•"/>
            </a:pPr>
            <a:endParaRPr lang="en-US" sz="2400" b="0" i="0" dirty="0">
              <a:effectLst/>
              <a:highlight>
                <a:srgbClr val="FFFFFF"/>
              </a:highligh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i="0" dirty="0">
                <a:effectLst/>
                <a:highlight>
                  <a:srgbClr val="FFFFFF"/>
                </a:highlight>
                <a:latin typeface="Arial" panose="020B0604020202020204" pitchFamily="34" charset="0"/>
                <a:cs typeface="Arial" panose="020B0604020202020204" pitchFamily="34" charset="0"/>
              </a:rPr>
              <a:t>For operations and maintenance agreements, the facility will be required to report during the grant award period only. </a:t>
            </a:r>
          </a:p>
        </p:txBody>
      </p:sp>
      <p:pic>
        <p:nvPicPr>
          <p:cNvPr id="6" name="Picture 5" descr="Example of Pumpout Log">
            <a:extLst>
              <a:ext uri="{FF2B5EF4-FFF2-40B4-BE49-F238E27FC236}">
                <a16:creationId xmlns:a16="http://schemas.microsoft.com/office/drawing/2014/main" id="{E002D3ED-717B-FBF0-1A40-6951C7EDB91C}"/>
              </a:ext>
            </a:extLst>
          </p:cNvPr>
          <p:cNvPicPr>
            <a:picLocks noChangeAspect="1"/>
          </p:cNvPicPr>
          <p:nvPr/>
        </p:nvPicPr>
        <p:blipFill>
          <a:blip r:embed="rId3"/>
          <a:stretch>
            <a:fillRect/>
          </a:stretch>
        </p:blipFill>
        <p:spPr>
          <a:xfrm>
            <a:off x="7805394" y="1596804"/>
            <a:ext cx="4171413" cy="489364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8821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AD9C-4592-5358-2E12-628071CCE7B6}"/>
            </a:ext>
          </a:extLst>
        </p:cNvPr>
        <p:cNvGrpSpPr/>
        <p:nvPr/>
      </p:nvGrpSpPr>
      <p:grpSpPr>
        <a:xfrm>
          <a:off x="0" y="0"/>
          <a:ext cx="0" cy="0"/>
          <a:chOff x="0" y="0"/>
          <a:chExt cx="0" cy="0"/>
        </a:xfrm>
      </p:grpSpPr>
      <p:pic>
        <p:nvPicPr>
          <p:cNvPr id="4" name="Picture 3" descr="river">
            <a:extLst>
              <a:ext uri="{FF2B5EF4-FFF2-40B4-BE49-F238E27FC236}">
                <a16:creationId xmlns:a16="http://schemas.microsoft.com/office/drawing/2014/main" id="{4AB3CFE8-3C28-5ECE-62C9-678527B18A42}"/>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Rectangle 6">
            <a:extLst>
              <a:ext uri="{FF2B5EF4-FFF2-40B4-BE49-F238E27FC236}">
                <a16:creationId xmlns:a16="http://schemas.microsoft.com/office/drawing/2014/main" id="{0DE5B8BD-98A5-CEAA-AD6E-6A7E9D4127B3}"/>
              </a:ext>
              <a:ext uri="{C183D7F6-B498-43B3-948B-1728B52AA6E4}">
                <adec:decorative xmlns:adec="http://schemas.microsoft.com/office/drawing/2017/decorative" val="1"/>
              </a:ext>
            </a:extLst>
          </p:cNvPr>
          <p:cNvSpPr/>
          <p:nvPr/>
        </p:nvSpPr>
        <p:spPr>
          <a:xfrm>
            <a:off x="1931533" y="1481446"/>
            <a:ext cx="8328935" cy="3895108"/>
          </a:xfrm>
          <a:prstGeom prst="rect">
            <a:avLst/>
          </a:prstGeom>
          <a:solidFill>
            <a:schemeClr val="accent6">
              <a:lumMod val="5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0">
            <a:extLst>
              <a:ext uri="{FF2B5EF4-FFF2-40B4-BE49-F238E27FC236}">
                <a16:creationId xmlns:a16="http://schemas.microsoft.com/office/drawing/2014/main" id="{05C2043A-5086-65A4-6B86-F8D7F52BD3DF}"/>
              </a:ext>
              <a:ext uri="{C183D7F6-B498-43B3-948B-1728B52AA6E4}">
                <adec:decorative xmlns:adec="http://schemas.microsoft.com/office/drawing/2017/decorative" val="0"/>
              </a:ext>
            </a:extLst>
          </p:cNvPr>
          <p:cNvSpPr txBox="1">
            <a:spLocks noGrp="1"/>
          </p:cNvSpPr>
          <p:nvPr>
            <p:ph type="title" idx="4294967295"/>
          </p:nvPr>
        </p:nvSpPr>
        <p:spPr>
          <a:xfrm>
            <a:off x="5115862" y="2273228"/>
            <a:ext cx="4073581" cy="6774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ts val="45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THANK YOU</a:t>
            </a:r>
          </a:p>
        </p:txBody>
      </p:sp>
      <p:pic>
        <p:nvPicPr>
          <p:cNvPr id="10" name="Picture 9" descr="Florida Department of Environmental Protection Logo">
            <a:extLst>
              <a:ext uri="{FF2B5EF4-FFF2-40B4-BE49-F238E27FC236}">
                <a16:creationId xmlns:a16="http://schemas.microsoft.com/office/drawing/2014/main" id="{46A3F324-9061-A194-0BAC-47A55AB81F8D}"/>
              </a:ext>
            </a:extLst>
          </p:cNvPr>
          <p:cNvPicPr>
            <a:picLocks noChangeAspect="1"/>
          </p:cNvPicPr>
          <p:nvPr/>
        </p:nvPicPr>
        <p:blipFill>
          <a:blip r:embed="rId3"/>
          <a:stretch>
            <a:fillRect/>
          </a:stretch>
        </p:blipFill>
        <p:spPr>
          <a:xfrm>
            <a:off x="2368754" y="1715739"/>
            <a:ext cx="1920286" cy="1940078"/>
          </a:xfrm>
          <a:prstGeom prst="rect">
            <a:avLst/>
          </a:prstGeom>
        </p:spPr>
      </p:pic>
      <p:pic>
        <p:nvPicPr>
          <p:cNvPr id="2" name="Picture 1" descr="clean vessel act logo">
            <a:extLst>
              <a:ext uri="{FF2B5EF4-FFF2-40B4-BE49-F238E27FC236}">
                <a16:creationId xmlns:a16="http://schemas.microsoft.com/office/drawing/2014/main" id="{B1B35420-1058-2356-CCAB-E0E52B198554}"/>
              </a:ext>
            </a:extLst>
          </p:cNvPr>
          <p:cNvPicPr>
            <a:picLocks noChangeAspect="1"/>
          </p:cNvPicPr>
          <p:nvPr/>
        </p:nvPicPr>
        <p:blipFill>
          <a:blip r:embed="rId4"/>
          <a:stretch>
            <a:fillRect/>
          </a:stretch>
        </p:blipFill>
        <p:spPr>
          <a:xfrm>
            <a:off x="2434133" y="3886632"/>
            <a:ext cx="1791814" cy="1311359"/>
          </a:xfrm>
          <a:prstGeom prst="rect">
            <a:avLst/>
          </a:prstGeom>
        </p:spPr>
      </p:pic>
      <p:sp>
        <p:nvSpPr>
          <p:cNvPr id="6" name="TextBox 5">
            <a:extLst>
              <a:ext uri="{FF2B5EF4-FFF2-40B4-BE49-F238E27FC236}">
                <a16:creationId xmlns:a16="http://schemas.microsoft.com/office/drawing/2014/main" id="{E57D18DE-56E0-86E9-1634-6A7FA9252FC0}"/>
              </a:ext>
            </a:extLst>
          </p:cNvPr>
          <p:cNvSpPr txBox="1"/>
          <p:nvPr/>
        </p:nvSpPr>
        <p:spPr>
          <a:xfrm>
            <a:off x="4505918" y="4034479"/>
            <a:ext cx="5619052" cy="1015664"/>
          </a:xfrm>
          <a:prstGeom prst="rect">
            <a:avLst/>
          </a:prstGeom>
          <a:noFill/>
        </p:spPr>
        <p:txBody>
          <a:bodyPr wrap="square" rtlCol="0">
            <a:spAutoFit/>
          </a:bodyPr>
          <a:lstStyle/>
          <a:p>
            <a:pPr algn="ctr" rtl="0" fontAlgn="base"/>
            <a:r>
              <a:rPr lang="en-US" sz="2000" b="0" i="0" u="none" strike="noStrike" dirty="0">
                <a:solidFill>
                  <a:srgbClr val="F2F2F2"/>
                </a:solidFill>
                <a:effectLst/>
                <a:latin typeface="Arial" panose="020B0604020202020204" pitchFamily="34" charset="0"/>
                <a:cs typeface="Arial" panose="020B0604020202020204" pitchFamily="34" charset="0"/>
              </a:rPr>
              <a:t>Clean Boating Programs </a:t>
            </a:r>
            <a:r>
              <a:rPr lang="en-US" sz="2000" b="0" i="0" dirty="0">
                <a:solidFill>
                  <a:srgbClr val="000000"/>
                </a:solidFill>
                <a:effectLst/>
                <a:latin typeface="Arial" panose="020B0604020202020204" pitchFamily="34" charset="0"/>
                <a:cs typeface="Arial" panose="020B0604020202020204" pitchFamily="34" charset="0"/>
              </a:rPr>
              <a:t>​</a:t>
            </a:r>
          </a:p>
          <a:p>
            <a:pPr algn="ctr" rtl="0" fontAlgn="base"/>
            <a:r>
              <a:rPr lang="en-US" sz="2000" b="0" i="0" u="none" strike="noStrike" dirty="0">
                <a:solidFill>
                  <a:srgbClr val="F2F2F2"/>
                </a:solidFill>
                <a:effectLst/>
                <a:latin typeface="Arial" panose="020B0604020202020204" pitchFamily="34" charset="0"/>
                <a:cs typeface="Arial" panose="020B0604020202020204" pitchFamily="34" charset="0"/>
              </a:rPr>
              <a:t>Office of Resilience and Coastal Protection</a:t>
            </a:r>
            <a:r>
              <a:rPr lang="en-US" sz="2000" b="0" i="0" dirty="0">
                <a:solidFill>
                  <a:srgbClr val="000000"/>
                </a:solidFill>
                <a:effectLst/>
                <a:latin typeface="Arial" panose="020B0604020202020204" pitchFamily="34" charset="0"/>
                <a:cs typeface="Arial" panose="020B0604020202020204" pitchFamily="34" charset="0"/>
              </a:rPr>
              <a:t>​</a:t>
            </a:r>
          </a:p>
          <a:p>
            <a:pPr algn="ctr" rtl="0" fontAlgn="base"/>
            <a:r>
              <a:rPr lang="en-US" sz="2000" b="0" i="0" u="none" strike="noStrike" dirty="0">
                <a:solidFill>
                  <a:srgbClr val="F2F2F2"/>
                </a:solidFill>
                <a:effectLst/>
                <a:latin typeface="Arial" panose="020B0604020202020204" pitchFamily="34" charset="0"/>
                <a:cs typeface="Arial" panose="020B0604020202020204" pitchFamily="34" charset="0"/>
              </a:rPr>
              <a:t>Florida Department of Environmental Protection</a:t>
            </a:r>
            <a:endParaRPr lang="en-US" sz="20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2210916"/>
      </p:ext>
    </p:extLst>
  </p:cSld>
  <p:clrMapOvr>
    <a:masterClrMapping/>
  </p:clrMapOvr>
</p:sld>
</file>

<file path=ppt/theme/theme1.xml><?xml version="1.0" encoding="utf-8"?>
<a:theme xmlns:a="http://schemas.openxmlformats.org/drawingml/2006/main" name="Office Theme">
  <a:themeElements>
    <a:clrScheme name="DEP BLUE">
      <a:dk1>
        <a:srgbClr val="000000"/>
      </a:dk1>
      <a:lt1>
        <a:srgbClr val="FFFFFF"/>
      </a:lt1>
      <a:dk2>
        <a:srgbClr val="44546A"/>
      </a:dk2>
      <a:lt2>
        <a:srgbClr val="E7E6E6"/>
      </a:lt2>
      <a:accent1>
        <a:srgbClr val="52B5E8"/>
      </a:accent1>
      <a:accent2>
        <a:srgbClr val="C7E9FA"/>
      </a:accent2>
      <a:accent3>
        <a:srgbClr val="117AC0"/>
      </a:accent3>
      <a:accent4>
        <a:srgbClr val="0153A0"/>
      </a:accent4>
      <a:accent5>
        <a:srgbClr val="243F78"/>
      </a:accent5>
      <a:accent6>
        <a:srgbClr val="2E527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G-DEP MasterSlides Template_v11022021-" id="{2B5C3F11-2D1C-0346-A05B-D8DF9C08BE0F}" vid="{58A7D8D1-8D2E-114E-82D1-FACBD2697E5E}"/>
    </a:ext>
  </a:extLst>
</a:theme>
</file>

<file path=docProps/app.xml><?xml version="1.0" encoding="utf-8"?>
<Properties xmlns="http://schemas.openxmlformats.org/officeDocument/2006/extended-properties" xmlns:vt="http://schemas.openxmlformats.org/officeDocument/2006/docPropsVTypes">
  <Template/>
  <TotalTime>169</TotalTime>
  <Words>320</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Verdana</vt:lpstr>
      <vt:lpstr>Office Theme</vt:lpstr>
      <vt:lpstr>CLEAN VESSEL ACT GRANT PROGRAM: QUARTERLY REPORTS </vt:lpstr>
      <vt:lpstr>CLEAN VESSEL ACT (CVA) GRANT AGREEMENT </vt:lpstr>
      <vt:lpstr>QUARTERLY REPORTS</vt:lpstr>
      <vt:lpstr>QUARTERLY PROGRESS REPORT FORM — EXHIBIT A</vt:lpstr>
      <vt:lpstr>QUARTERLY PUMPOUT LOG REPORT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Galoso, Franko</dc:creator>
  <cp:lastModifiedBy>Faragalla, Sandra</cp:lastModifiedBy>
  <cp:revision>2</cp:revision>
  <dcterms:created xsi:type="dcterms:W3CDTF">2021-11-02T20:05:09Z</dcterms:created>
  <dcterms:modified xsi:type="dcterms:W3CDTF">2025-12-31T21:26:06Z</dcterms:modified>
</cp:coreProperties>
</file>