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sldIdLst>
    <p:sldId id="292" r:id="rId6"/>
    <p:sldId id="807" r:id="rId7"/>
    <p:sldId id="804" r:id="rId8"/>
    <p:sldId id="327" r:id="rId9"/>
    <p:sldId id="803" r:id="rId10"/>
    <p:sldId id="317" r:id="rId11"/>
    <p:sldId id="328" r:id="rId12"/>
    <p:sldId id="318" r:id="rId13"/>
    <p:sldId id="329" r:id="rId14"/>
    <p:sldId id="330" r:id="rId15"/>
    <p:sldId id="802" r:id="rId16"/>
    <p:sldId id="808" r:id="rId17"/>
    <p:sldId id="809" r:id="rId18"/>
    <p:sldId id="810" r:id="rId19"/>
    <p:sldId id="811" r:id="rId20"/>
    <p:sldId id="812" r:id="rId21"/>
    <p:sldId id="813" r:id="rId22"/>
    <p:sldId id="814" r:id="rId23"/>
    <p:sldId id="805" r:id="rId24"/>
    <p:sldId id="816" r:id="rId25"/>
    <p:sldId id="817"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18CB2F-FC56-E743-36CB-679D02A0B091}" name="Bahr, Tim" initials="BT" userId="S::tim.bahr@floridadep.gov::7e41db52-4456-487f-9562-644706abf0d9" providerId="AD"/>
  <p188:author id="{DEB7DA2F-A7F6-B06B-9C36-E2952AAD3F7C}" name="Bahr, Tim" initials="TB" userId="S::Tim.Bahr@FloridaDEP.gov::7e41db52-4456-487f-9562-644706abf0d9" providerId="AD"/>
  <p188:author id="{BF6CBE3C-5248-2719-84AA-0FA3DB64DD82}" name="Taylor, Stacie L" initials="ST" userId="S::Stacie.L.Taylor@FloridaDEP.gov::50b763b2-3394-4040-8a15-662f19b9cdce" providerId="AD"/>
  <p188:author id="{9A88E773-F317-E479-6AAF-FE968D20B099}" name="Tomlinson, Sarah" initials="TS" userId="S::sarah.tomlinson@floridadep.gov::b1e9a094-a704-412c-b5db-c92fd3a96786" providerId="AD"/>
  <p188:author id="{2C7331C2-9630-A765-83F1-58007065A578}" name="Folsom, Mayra" initials="FM" userId="S::mayra.folsom@floridadep.gov::1b59b902-5442-444d-9807-1d1db33ad36e" providerId="AD"/>
  <p188:author id="{B2009EF1-C1C8-BEC5-A7F9-C4E92B9D856B}" name="Kuchta, Alexandra" initials="KA" userId="S::Alexandra.Kuchta@FloridaDEP.gov::2cedb1c0-3bee-4d30-ae60-e09e920a85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chta, Alexandra" initials="KA" lastIdx="2" clrIdx="0">
    <p:extLst>
      <p:ext uri="{19B8F6BF-5375-455C-9EA6-DF929625EA0E}">
        <p15:presenceInfo xmlns:p15="http://schemas.microsoft.com/office/powerpoint/2012/main" userId="S::Alexandra.Kuchta@FloridaDEP.gov::2cedb1c0-3bee-4d30-ae60-e09e920a85d5" providerId="AD"/>
      </p:ext>
    </p:extLst>
  </p:cmAuthor>
  <p:cmAuthor id="2" name="Folsom, Mayra" initials="MF" lastIdx="28" clrIdx="1">
    <p:extLst>
      <p:ext uri="{19B8F6BF-5375-455C-9EA6-DF929625EA0E}">
        <p15:presenceInfo xmlns:p15="http://schemas.microsoft.com/office/powerpoint/2012/main" userId="S::Mayra.Folsom@FloridaDEP.gov::1b59b902-5442-444d-9807-1d1db33ad36e" providerId="AD"/>
      </p:ext>
    </p:extLst>
  </p:cmAuthor>
  <p:cmAuthor id="3" name="Booeshaghi, Teresa" initials="BT" lastIdx="13" clrIdx="2">
    <p:extLst>
      <p:ext uri="{19B8F6BF-5375-455C-9EA6-DF929625EA0E}">
        <p15:presenceInfo xmlns:p15="http://schemas.microsoft.com/office/powerpoint/2012/main" userId="S::teresa.booeshaghi@floridadep.gov::04cd9b65-62f7-4973-822f-f8f5c8df23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087" autoAdjust="0"/>
  </p:normalViewPr>
  <p:slideViewPr>
    <p:cSldViewPr snapToGrid="0">
      <p:cViewPr varScale="1">
        <p:scale>
          <a:sx n="88" d="100"/>
          <a:sy n="88" d="100"/>
        </p:scale>
        <p:origin x="135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B33B-FBDD-4DE6-A3E4-4E419B8E938E}"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4F4BC-77DA-403F-A01F-DB6E6BE22023}" type="slidenum">
              <a:rPr lang="en-US" smtClean="0"/>
              <a:t>‹#›</a:t>
            </a:fld>
            <a:endParaRPr lang="en-US"/>
          </a:p>
        </p:txBody>
      </p:sp>
    </p:spTree>
    <p:extLst>
      <p:ext uri="{BB962C8B-B14F-4D97-AF65-F5344CB8AC3E}">
        <p14:creationId xmlns:p14="http://schemas.microsoft.com/office/powerpoint/2010/main" val="39270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B859-8424-A9D3-9FD5-CBA7D853C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F3B7E-83A2-6592-ED28-EBE3FD00E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1330D-EB4B-D715-419E-1B294F684D9D}"/>
              </a:ext>
            </a:extLst>
          </p:cNvPr>
          <p:cNvSpPr>
            <a:spLocks noGrp="1"/>
          </p:cNvSpPr>
          <p:nvPr>
            <p:ph type="body" idx="1"/>
          </p:nvPr>
        </p:nvSpPr>
        <p:spPr/>
        <p:txBody>
          <a:bodyPr/>
          <a:lstStyle/>
          <a:p>
            <a:r>
              <a:rPr lang="en-US"/>
              <a:t>In the 2022 Session HB 1110 was passed and Section 403.0741 </a:t>
            </a:r>
            <a:r>
              <a:rPr lang="en-US" err="1"/>
              <a:t>florida</a:t>
            </a:r>
            <a:r>
              <a:rPr lang="en-US"/>
              <a:t> statutes became effective July 1, 2022.</a:t>
            </a:r>
          </a:p>
        </p:txBody>
      </p:sp>
      <p:sp>
        <p:nvSpPr>
          <p:cNvPr id="4" name="Slide Number Placeholder 3">
            <a:extLst>
              <a:ext uri="{FF2B5EF4-FFF2-40B4-BE49-F238E27FC236}">
                <a16:creationId xmlns:a16="http://schemas.microsoft.com/office/drawing/2014/main" id="{6A77F757-3FF5-7E1E-D048-221BCDD41CBC}"/>
              </a:ext>
            </a:extLst>
          </p:cNvPr>
          <p:cNvSpPr>
            <a:spLocks noGrp="1"/>
          </p:cNvSpPr>
          <p:nvPr>
            <p:ph type="sldNum" sz="quarter" idx="5"/>
          </p:nvPr>
        </p:nvSpPr>
        <p:spPr/>
        <p:txBody>
          <a:bodyPr/>
          <a:lstStyle/>
          <a:p>
            <a:fld id="{4498CA34-CE48-49E6-90BE-5BEB9407B874}" type="slidenum">
              <a:rPr lang="en-US" smtClean="0"/>
              <a:t>3</a:t>
            </a:fld>
            <a:endParaRPr lang="en-US"/>
          </a:p>
        </p:txBody>
      </p:sp>
    </p:spTree>
    <p:extLst>
      <p:ext uri="{BB962C8B-B14F-4D97-AF65-F5344CB8AC3E}">
        <p14:creationId xmlns:p14="http://schemas.microsoft.com/office/powerpoint/2010/main" val="135579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4F4BC-77DA-403F-A01F-DB6E6BE22023}" type="slidenum">
              <a:rPr lang="en-US" smtClean="0"/>
              <a:t>10</a:t>
            </a:fld>
            <a:endParaRPr lang="en-US"/>
          </a:p>
        </p:txBody>
      </p:sp>
    </p:spTree>
    <p:extLst>
      <p:ext uri="{BB962C8B-B14F-4D97-AF65-F5344CB8AC3E}">
        <p14:creationId xmlns:p14="http://schemas.microsoft.com/office/powerpoint/2010/main" val="34776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4F4BC-77DA-403F-A01F-DB6E6BE22023}" type="slidenum">
              <a:rPr lang="en-US" smtClean="0"/>
              <a:t>15</a:t>
            </a:fld>
            <a:endParaRPr lang="en-US"/>
          </a:p>
        </p:txBody>
      </p:sp>
    </p:spTree>
    <p:extLst>
      <p:ext uri="{BB962C8B-B14F-4D97-AF65-F5344CB8AC3E}">
        <p14:creationId xmlns:p14="http://schemas.microsoft.com/office/powerpoint/2010/main" val="320893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B6EB-29E4-74F0-5796-63C4C4104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9E7AA-11D1-B0CA-EF8D-3B94302C2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10DC9-EDC4-2315-E55A-C2F7CC493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2FF2F9-7F74-4BAF-4EEE-1D96F36E0CF4}"/>
              </a:ext>
            </a:extLst>
          </p:cNvPr>
          <p:cNvSpPr>
            <a:spLocks noGrp="1"/>
          </p:cNvSpPr>
          <p:nvPr>
            <p:ph type="sldNum" sz="quarter" idx="5"/>
          </p:nvPr>
        </p:nvSpPr>
        <p:spPr/>
        <p:txBody>
          <a:bodyPr/>
          <a:lstStyle/>
          <a:p>
            <a:fld id="{83D4F4BC-77DA-403F-A01F-DB6E6BE22023}" type="slidenum">
              <a:rPr lang="en-US" smtClean="0"/>
              <a:t>16</a:t>
            </a:fld>
            <a:endParaRPr lang="en-US"/>
          </a:p>
        </p:txBody>
      </p:sp>
    </p:spTree>
    <p:extLst>
      <p:ext uri="{BB962C8B-B14F-4D97-AF65-F5344CB8AC3E}">
        <p14:creationId xmlns:p14="http://schemas.microsoft.com/office/powerpoint/2010/main" val="239724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7DF4-E807-191C-0545-39F0E5513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28814-57C8-76F7-33A2-3E821E747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10999-F88C-740D-A978-66A3C9904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D87CA-CE3D-D42F-F5C9-04420CCC12FE}"/>
              </a:ext>
            </a:extLst>
          </p:cNvPr>
          <p:cNvSpPr>
            <a:spLocks noGrp="1"/>
          </p:cNvSpPr>
          <p:nvPr>
            <p:ph type="sldNum" sz="quarter" idx="5"/>
          </p:nvPr>
        </p:nvSpPr>
        <p:spPr/>
        <p:txBody>
          <a:bodyPr/>
          <a:lstStyle/>
          <a:p>
            <a:fld id="{83D4F4BC-77DA-403F-A01F-DB6E6BE22023}" type="slidenum">
              <a:rPr lang="en-US" smtClean="0"/>
              <a:t>17</a:t>
            </a:fld>
            <a:endParaRPr lang="en-US"/>
          </a:p>
        </p:txBody>
      </p:sp>
    </p:spTree>
    <p:extLst>
      <p:ext uri="{BB962C8B-B14F-4D97-AF65-F5344CB8AC3E}">
        <p14:creationId xmlns:p14="http://schemas.microsoft.com/office/powerpoint/2010/main" val="199098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F097-9733-F563-5B6F-5EF6A8228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1BCED-ED32-0B2F-6965-1ABFB73DB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ADECF-B2FD-6A65-8840-5BEBE0C4C0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43E31E-D311-A7C9-C9F6-FD08304E907E}"/>
              </a:ext>
            </a:extLst>
          </p:cNvPr>
          <p:cNvSpPr>
            <a:spLocks noGrp="1"/>
          </p:cNvSpPr>
          <p:nvPr>
            <p:ph type="sldNum" sz="quarter" idx="5"/>
          </p:nvPr>
        </p:nvSpPr>
        <p:spPr/>
        <p:txBody>
          <a:bodyPr/>
          <a:lstStyle/>
          <a:p>
            <a:fld id="{83D4F4BC-77DA-403F-A01F-DB6E6BE22023}" type="slidenum">
              <a:rPr lang="en-US" smtClean="0"/>
              <a:t>18</a:t>
            </a:fld>
            <a:endParaRPr lang="en-US"/>
          </a:p>
        </p:txBody>
      </p:sp>
    </p:spTree>
    <p:extLst>
      <p:ext uri="{BB962C8B-B14F-4D97-AF65-F5344CB8AC3E}">
        <p14:creationId xmlns:p14="http://schemas.microsoft.com/office/powerpoint/2010/main" val="349599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4F4BC-77DA-403F-A01F-DB6E6BE22023}" type="slidenum">
              <a:rPr lang="en-US" smtClean="0"/>
              <a:t>19</a:t>
            </a:fld>
            <a:endParaRPr lang="en-US"/>
          </a:p>
        </p:txBody>
      </p:sp>
    </p:spTree>
    <p:extLst>
      <p:ext uri="{BB962C8B-B14F-4D97-AF65-F5344CB8AC3E}">
        <p14:creationId xmlns:p14="http://schemas.microsoft.com/office/powerpoint/2010/main" val="394725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4C8B-20D5-BFD5-7F4B-EED660BC5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07796-54DB-DCB6-D307-0E6516955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915AA-9F22-109B-8109-7EBA1C7CF4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717969-526D-8EEF-242F-94CF0D3C04F3}"/>
              </a:ext>
            </a:extLst>
          </p:cNvPr>
          <p:cNvSpPr>
            <a:spLocks noGrp="1"/>
          </p:cNvSpPr>
          <p:nvPr>
            <p:ph type="sldNum" sz="quarter" idx="5"/>
          </p:nvPr>
        </p:nvSpPr>
        <p:spPr/>
        <p:txBody>
          <a:bodyPr/>
          <a:lstStyle/>
          <a:p>
            <a:fld id="{83D4F4BC-77DA-403F-A01F-DB6E6BE22023}" type="slidenum">
              <a:rPr lang="en-US" smtClean="0"/>
              <a:t>21</a:t>
            </a:fld>
            <a:endParaRPr lang="en-US"/>
          </a:p>
        </p:txBody>
      </p:sp>
    </p:spTree>
    <p:extLst>
      <p:ext uri="{BB962C8B-B14F-4D97-AF65-F5344CB8AC3E}">
        <p14:creationId xmlns:p14="http://schemas.microsoft.com/office/powerpoint/2010/main" val="11222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C112DA-B6CA-4C49-8993-1E516C45863D}" type="slidenum">
              <a:rPr lang="en-US" smtClean="0"/>
              <a:t>‹#›</a:t>
            </a:fld>
            <a:endParaRPr lang="en-US"/>
          </a:p>
        </p:txBody>
      </p:sp>
    </p:spTree>
    <p:extLst>
      <p:ext uri="{BB962C8B-B14F-4D97-AF65-F5344CB8AC3E}">
        <p14:creationId xmlns:p14="http://schemas.microsoft.com/office/powerpoint/2010/main" val="146618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C112DA-B6CA-4C49-8993-1E516C45863D}" type="slidenum">
              <a:rPr lang="en-US" smtClean="0"/>
              <a:t>‹#›</a:t>
            </a:fld>
            <a:endParaRPr lang="en-US"/>
          </a:p>
        </p:txBody>
      </p:sp>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8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AC112DA-B6CA-4C49-8993-1E516C45863D}" type="slidenum">
              <a:rPr lang="en-US" smtClean="0"/>
              <a:t>‹#›</a:t>
            </a:fld>
            <a:endParaRPr lang="en-US"/>
          </a:p>
        </p:txBody>
      </p:sp>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35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29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02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48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3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FB1289-BA35-A548-8B04-B96C2C2C4B9A}"/>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4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881758-5C54-FE44-8BBD-BE9F14090DBF}"/>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502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134CDB-79F6-264B-B31E-ADB427867965}"/>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20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CC75B1-A472-5D4A-BC6C-3A99D9C5C122}"/>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02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C7FCA2-E9A9-D94A-9D50-3B3CB6BED968}"/>
              </a:ext>
            </a:extLst>
          </p:cNvPr>
          <p:cNvSpPr>
            <a:spLocks noGrp="1"/>
          </p:cNvSpPr>
          <p:nvPr>
            <p:ph type="sldNum" sz="quarter" idx="10"/>
          </p:nvPr>
        </p:nvSpPr>
        <p:spPr/>
        <p:txBody>
          <a:bodyPr/>
          <a:lstStyle/>
          <a:p>
            <a:fld id="{8AC112DA-B6CA-4C49-8993-1E516C45863D}" type="slidenum">
              <a:rPr lang="en-US" smtClean="0"/>
              <a:t>‹#›</a:t>
            </a:fld>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502339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9103D-61AB-D74C-9D35-085D46F58CE9}"/>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97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27BB61-D36D-C444-BC6B-3E64FB27D771}"/>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69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662EA-E746-2C4F-8011-A6AACEDFF6DC}"/>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626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839EF-4580-2840-A5B6-58037EE5BF3D}"/>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141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DE35CD-2123-EF49-AD6E-714D48C8ED83}"/>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cs typeface="Verdana" panose="020B0604030504040204" pitchFamily="34" charset="0"/>
              </a:rPr>
              <a:t>Verdana</a:t>
            </a:r>
          </a:p>
          <a:p>
            <a:endParaRPr lang="en-US" b="1">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THE FLORIDA DEPARTMENT OF ENVIRONMENTAL PROTECTION </a:t>
            </a:r>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HEADER FONT SIZE: 24 - 40</a:t>
            </a:r>
          </a:p>
          <a:p>
            <a:r>
              <a:rPr lang="en-US">
                <a:latin typeface="Verdana" panose="020B0604030504040204" pitchFamily="34" charset="0"/>
                <a:ea typeface="Verdana" panose="020B0604030504040204" pitchFamily="34" charset="0"/>
                <a:cs typeface="Verdana" panose="020B0604030504040204" pitchFamily="34" charset="0"/>
              </a:rPr>
              <a:t>BODY FONT SIZE: 18 - 24</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a:latin typeface="Arial" panose="020B0604020202020204" pitchFamily="34" charset="0"/>
                <a:ea typeface="Verdana" panose="020B0604030504040204" pitchFamily="34" charset="0"/>
                <a:cs typeface="Arial" panose="020B0604020202020204" pitchFamily="34" charset="0"/>
              </a:rPr>
              <a:t>Arial</a:t>
            </a:r>
          </a:p>
          <a:p>
            <a:endParaRPr lang="en-US" b="1">
              <a:latin typeface="Arial" panose="020B0604020202020204" pitchFamily="34" charset="0"/>
              <a:ea typeface="Verdana" panose="020B0604030504040204" pitchFamily="34" charset="0"/>
              <a:cs typeface="Arial" panose="020B0604020202020204" pitchFamily="34" charset="0"/>
            </a:endParaRPr>
          </a:p>
          <a:p>
            <a:r>
              <a:rPr lang="en-US" b="1">
                <a:latin typeface="Arial" panose="020B0604020202020204" pitchFamily="34" charset="0"/>
                <a:ea typeface="Verdana" panose="020B0604030504040204" pitchFamily="34" charset="0"/>
                <a:cs typeface="Arial" panose="020B0604020202020204" pitchFamily="34" charset="0"/>
              </a:rPr>
              <a:t>THE FLORIDA DEPARTMENT OF ENVIRONMENTAL PROTECTION </a:t>
            </a:r>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HEADER FONT SIZE: 24 - 40</a:t>
            </a:r>
          </a:p>
          <a:p>
            <a:r>
              <a:rPr lang="en-US">
                <a:latin typeface="Arial" panose="020B0604020202020204" pitchFamily="34" charset="0"/>
                <a:ea typeface="Verdana" panose="020B0604030504040204" pitchFamily="34" charset="0"/>
                <a:cs typeface="Arial" panose="020B0604020202020204" pitchFamily="34" charset="0"/>
              </a:rPr>
              <a:t>BODY FONT SIZE: 18 - 24</a:t>
            </a: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4000" b="1">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40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95099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16DA57-B086-3E4C-A3AD-8618FEF86EA5}"/>
              </a:ext>
            </a:extLst>
          </p:cNvPr>
          <p:cNvSpPr>
            <a:spLocks noGrp="1"/>
          </p:cNvSpPr>
          <p:nvPr>
            <p:ph type="sldNum" sz="quarter" idx="10"/>
          </p:nvPr>
        </p:nvSpPr>
        <p:spPr/>
        <p:txBody>
          <a:bodyPr/>
          <a:lstStyle/>
          <a:p>
            <a:fld id="{8AC112DA-B6CA-4C49-8993-1E516C45863D}" type="slidenum">
              <a:rPr lang="en-US" smtClean="0"/>
              <a:t>‹#›</a:t>
            </a:fld>
            <a:endParaRPr lang="en-US"/>
          </a:p>
        </p:txBody>
      </p:sp>
      <p:grpSp>
        <p:nvGrpSpPr>
          <p:cNvPr id="13" name="Group 12">
            <a:extLst>
              <a:ext uri="{FF2B5EF4-FFF2-40B4-BE49-F238E27FC236}">
                <a16:creationId xmlns:a16="http://schemas.microsoft.com/office/drawing/2014/main" id="{DFEB3078-62F2-A449-BEF5-45F93CC51BAD}"/>
              </a:ext>
            </a:extLst>
          </p:cNvPr>
          <p:cNvGrpSpPr/>
          <p:nvPr userDrawn="1"/>
        </p:nvGrpSpPr>
        <p:grpSpPr>
          <a:xfrm>
            <a:off x="1842655" y="1915393"/>
            <a:ext cx="8506691" cy="4024746"/>
            <a:chOff x="2202874" y="2057400"/>
            <a:chExt cx="8506691" cy="4024746"/>
          </a:xfrm>
        </p:grpSpPr>
        <p:sp>
          <p:nvSpPr>
            <p:cNvPr id="4" name="Rectangle 3">
              <a:extLst>
                <a:ext uri="{FF2B5EF4-FFF2-40B4-BE49-F238E27FC236}">
                  <a16:creationId xmlns:a16="http://schemas.microsoft.com/office/drawing/2014/main" id="{336DF451-4AFD-994B-A821-3D48C86E8E1E}"/>
                </a:ext>
              </a:extLst>
            </p:cNvPr>
            <p:cNvSpPr/>
            <p:nvPr userDrawn="1"/>
          </p:nvSpPr>
          <p:spPr>
            <a:xfrm>
              <a:off x="2202874" y="2057400"/>
              <a:ext cx="182880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2C6837-E0FE-494C-8418-07DDBC9FF09A}"/>
                </a:ext>
              </a:extLst>
            </p:cNvPr>
            <p:cNvSpPr/>
            <p:nvPr userDrawn="1"/>
          </p:nvSpPr>
          <p:spPr>
            <a:xfrm>
              <a:off x="4428838" y="2057400"/>
              <a:ext cx="1828800" cy="182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D379AE-02FA-A04C-AE69-C6E2D2263846}"/>
                </a:ext>
              </a:extLst>
            </p:cNvPr>
            <p:cNvSpPr/>
            <p:nvPr userDrawn="1"/>
          </p:nvSpPr>
          <p:spPr>
            <a:xfrm>
              <a:off x="6654802" y="2057400"/>
              <a:ext cx="18288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FB65FB-ADAE-694A-98A8-219BD99274AA}"/>
                </a:ext>
              </a:extLst>
            </p:cNvPr>
            <p:cNvSpPr/>
            <p:nvPr userDrawn="1"/>
          </p:nvSpPr>
          <p:spPr>
            <a:xfrm>
              <a:off x="8880765" y="2057400"/>
              <a:ext cx="18288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3DD18D-4B05-5345-9566-5F6E3F070C93}"/>
                </a:ext>
              </a:extLst>
            </p:cNvPr>
            <p:cNvSpPr/>
            <p:nvPr userDrawn="1"/>
          </p:nvSpPr>
          <p:spPr>
            <a:xfrm>
              <a:off x="4428838" y="423949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D36C4D-49CB-8144-AD92-06C464D4CFDF}"/>
                </a:ext>
              </a:extLst>
            </p:cNvPr>
            <p:cNvSpPr/>
            <p:nvPr userDrawn="1"/>
          </p:nvSpPr>
          <p:spPr>
            <a:xfrm>
              <a:off x="2202874" y="4239491"/>
              <a:ext cx="18288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397E1C-CA99-2649-B4F8-4CC4C1085271}"/>
                </a:ext>
              </a:extLst>
            </p:cNvPr>
            <p:cNvSpPr/>
            <p:nvPr userDrawn="1"/>
          </p:nvSpPr>
          <p:spPr>
            <a:xfrm>
              <a:off x="8880765" y="4253346"/>
              <a:ext cx="1828800" cy="1828800"/>
            </a:xfrm>
            <a:prstGeom prst="rect">
              <a:avLst/>
            </a:prstGeom>
            <a:solidFill>
              <a:srgbClr val="B0B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0E3E6921-3023-5144-BE6B-CC7937CAB0BF}"/>
                </a:ext>
              </a:extLst>
            </p:cNvPr>
            <p:cNvSpPr/>
            <p:nvPr userDrawn="1"/>
          </p:nvSpPr>
          <p:spPr>
            <a:xfrm>
              <a:off x="6654802" y="4239491"/>
              <a:ext cx="1828800" cy="1828800"/>
            </a:xfrm>
            <a:prstGeom prst="rect">
              <a:avLst/>
            </a:prstGeom>
            <a:solidFill>
              <a:srgbClr val="6E8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AA24E9DF-6AC1-3241-A316-1D6D032CEA0B}"/>
              </a:ext>
            </a:extLst>
          </p:cNvPr>
          <p:cNvSpPr txBox="1"/>
          <p:nvPr userDrawn="1"/>
        </p:nvSpPr>
        <p:spPr>
          <a:xfrm>
            <a:off x="2092039" y="134505"/>
            <a:ext cx="8853329" cy="1118255"/>
          </a:xfrm>
          <a:prstGeom prst="rect">
            <a:avLst/>
          </a:prstGeom>
          <a:noFill/>
        </p:spPr>
        <p:txBody>
          <a:bodyPr wrap="square" rtlCol="0">
            <a:spAutoFit/>
          </a:bodyPr>
          <a:lstStyle/>
          <a:p>
            <a:pPr>
              <a:lnSpc>
                <a:spcPts val="4000"/>
              </a:lnSpc>
            </a:pPr>
            <a:r>
              <a:rPr lang="en-US" sz="4000" b="1">
                <a:solidFill>
                  <a:schemeClr val="bg1"/>
                </a:solidFill>
                <a:latin typeface="Arial" panose="020B0604020202020204" pitchFamily="34" charset="0"/>
                <a:ea typeface="Verdana" panose="020B0604030504040204" pitchFamily="34" charset="0"/>
                <a:cs typeface="Arial" panose="020B0604020202020204" pitchFamily="34" charset="0"/>
              </a:rPr>
              <a:t>DEP PPT BLUE THEME </a:t>
            </a:r>
          </a:p>
          <a:p>
            <a:pPr>
              <a:lnSpc>
                <a:spcPts val="4000"/>
              </a:lnSpc>
            </a:pPr>
            <a:r>
              <a:rPr lang="en-US" sz="4000" b="1">
                <a:solidFill>
                  <a:schemeClr val="bg1"/>
                </a:solidFill>
                <a:latin typeface="Arial" panose="020B0604020202020204" pitchFamily="34" charset="0"/>
                <a:ea typeface="Verdana" panose="020B0604030504040204" pitchFamily="34" charset="0"/>
                <a:cs typeface="Arial" panose="020B0604020202020204" pitchFamily="34" charset="0"/>
              </a:rPr>
              <a:t>COLOR PALETTE</a:t>
            </a:r>
            <a:endParaRPr lang="en-US" sz="40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0134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7A2BD-7C1C-429E-85CE-5892B13DA3AA}"/>
              </a:ext>
            </a:extLst>
          </p:cNvPr>
          <p:cNvSpPr>
            <a:spLocks noGrp="1"/>
          </p:cNvSpPr>
          <p:nvPr>
            <p:ph type="dt" sz="half" idx="10"/>
          </p:nvPr>
        </p:nvSpPr>
        <p:spPr/>
        <p:txBody>
          <a:bodyPr/>
          <a:lstStyle>
            <a:lvl1pPr>
              <a:defRPr/>
            </a:lvl1pPr>
          </a:lstStyle>
          <a:p>
            <a:pPr>
              <a:defRPr/>
            </a:pPr>
            <a:fld id="{63CC5E82-BCCE-4CAC-9D18-89CE130E5168}" type="datetime1">
              <a:rPr lang="en-US"/>
              <a:pPr>
                <a:defRPr/>
              </a:pPr>
              <a:t>12/9/2024</a:t>
            </a:fld>
            <a:endParaRPr lang="en-US"/>
          </a:p>
        </p:txBody>
      </p:sp>
      <p:sp>
        <p:nvSpPr>
          <p:cNvPr id="5" name="Footer Placeholder 4">
            <a:extLst>
              <a:ext uri="{FF2B5EF4-FFF2-40B4-BE49-F238E27FC236}">
                <a16:creationId xmlns:a16="http://schemas.microsoft.com/office/drawing/2014/main" id="{988CB4AB-9575-464E-9D6E-1942CF12AB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63EFCA-6676-4265-ABD3-44E1472330A1}"/>
              </a:ext>
            </a:extLst>
          </p:cNvPr>
          <p:cNvSpPr>
            <a:spLocks noGrp="1"/>
          </p:cNvSpPr>
          <p:nvPr>
            <p:ph type="sldNum" sz="quarter" idx="12"/>
          </p:nvPr>
        </p:nvSpPr>
        <p:spPr/>
        <p:txBody>
          <a:bodyPr/>
          <a:lstStyle>
            <a:lvl1pPr>
              <a:defRPr/>
            </a:lvl1pPr>
          </a:lstStyle>
          <a:p>
            <a:fld id="{DD769C92-A79E-44FC-92DC-20D64CE5EA2F}" type="slidenum">
              <a:rPr lang="en-US" altLang="en-US"/>
              <a:pPr/>
              <a:t>‹#›</a:t>
            </a:fld>
            <a:endParaRPr lang="en-US" altLang="en-US"/>
          </a:p>
        </p:txBody>
      </p:sp>
    </p:spTree>
    <p:extLst>
      <p:ext uri="{BB962C8B-B14F-4D97-AF65-F5344CB8AC3E}">
        <p14:creationId xmlns:p14="http://schemas.microsoft.com/office/powerpoint/2010/main" val="366563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DC7FCA2-E9A9-D94A-9D50-3B3CB6BED968}"/>
              </a:ext>
            </a:extLst>
          </p:cNvPr>
          <p:cNvSpPr>
            <a:spLocks noGrp="1"/>
          </p:cNvSpPr>
          <p:nvPr>
            <p:ph type="sldNum" sz="quarter" idx="10"/>
          </p:nvPr>
        </p:nvSpPr>
        <p:spPr/>
        <p:txBody>
          <a:bodyPr/>
          <a:lstStyle/>
          <a:p>
            <a:fld id="{8AC112DA-B6CA-4C49-8993-1E516C45863D}" type="slidenum">
              <a:rPr lang="en-US" smtClean="0"/>
              <a:t>‹#›</a:t>
            </a:fld>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57293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76B21E-CC99-4F45-9A02-1727C6693C31}"/>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9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F33A08-088B-5C48-9D02-E853FC86903B}"/>
              </a:ext>
            </a:extLst>
          </p:cNvPr>
          <p:cNvSpPr>
            <a:spLocks noGrp="1"/>
          </p:cNvSpPr>
          <p:nvPr>
            <p:ph type="sldNum" sz="quarter" idx="10"/>
          </p:nvPr>
        </p:nvSpPr>
        <p:spPr/>
        <p:txBody>
          <a:bodyPr/>
          <a:lstStyle/>
          <a:p>
            <a:fld id="{8AC112DA-B6CA-4C49-8993-1E516C45863D}" type="slidenum">
              <a:rPr lang="en-US" smtClean="0"/>
              <a:t>‹#›</a:t>
            </a:fld>
            <a:endParaRPr lang="en-US"/>
          </a:p>
        </p:txBody>
      </p:sp>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9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41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3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0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C112DA-B6CA-4C49-8993-1E516C45863D}" type="slidenum">
              <a:rPr lang="en-US" smtClean="0"/>
              <a:t>‹#›</a:t>
            </a:fld>
            <a:endParaRPr lang="en-US"/>
          </a:p>
        </p:txBody>
      </p:sp>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34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8"/>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8939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p15:clr>
            <a:srgbClr val="F26B43"/>
          </p15:clr>
        </p15:guide>
        <p15:guide id="2" orient="horz" pos="48">
          <p15:clr>
            <a:srgbClr val="F26B43"/>
          </p15:clr>
        </p15:guide>
        <p15:guide id="3" orient="horz" pos="4272">
          <p15:clr>
            <a:srgbClr val="F26B43"/>
          </p15:clr>
        </p15:guide>
        <p15:guide id="4" pos="7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fif"/><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hyperlink" Target="mailto:SWPP@FloridaDEP.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www.leg.state.fl.us/statutes/index.cfm?mode=View%20Statutes&amp;SubMenu=1&amp;App_mode=Display_Statute&amp;Search_String=403.0741&amp;URL=0400-0499/0403/Sections/0403.0741.html" TargetMode="External"/><Relationship Id="rId2" Type="http://schemas.openxmlformats.org/officeDocument/2006/relationships/image" Target="../media/image4.jfif"/><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19.xml"/><Relationship Id="rId6" Type="http://schemas.openxmlformats.org/officeDocument/2006/relationships/image" Target="../media/image12.jfif"/><Relationship Id="rId5" Type="http://schemas.openxmlformats.org/officeDocument/2006/relationships/image" Target="../media/image11.jfif"/><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DF0D9-2C47-F68D-0D29-63D3E9CD83A1}"/>
              </a:ext>
            </a:extLst>
          </p:cNvPr>
          <p:cNvSpPr>
            <a:spLocks noGrp="1"/>
          </p:cNvSpPr>
          <p:nvPr>
            <p:ph type="title" idx="4294967295"/>
          </p:nvPr>
        </p:nvSpPr>
        <p:spPr>
          <a:xfrm>
            <a:off x="4826000" y="2274517"/>
            <a:ext cx="7366000" cy="1325563"/>
          </a:xfrm>
          <a:prstGeom prst="rect">
            <a:avLst/>
          </a:prstGeom>
        </p:spPr>
        <p:txBody>
          <a:bodyPr/>
          <a:lstStyle/>
          <a:p>
            <a:pPr lvl="0" algn="ctr" defTabSz="457200">
              <a:spcBef>
                <a:spcPts val="0"/>
              </a:spcBef>
              <a:defRPr/>
            </a:pPr>
            <a:r>
              <a:rPr lang="en-US" b="1" dirty="0">
                <a:solidFill>
                  <a:srgbClr val="FFFFFF"/>
                </a:solidFill>
                <a:latin typeface="Arial" panose="020B0604020202020204" pitchFamily="34" charset="0"/>
                <a:ea typeface="Verdana" panose="020B0604030504040204" pitchFamily="34" charset="0"/>
                <a:cs typeface="Arial" panose="020B0604020202020204" pitchFamily="34" charset="0"/>
              </a:rPr>
              <a:t>Chapter 62-705</a:t>
            </a:r>
            <a:br>
              <a:rPr lang="en-US" b="1" dirty="0">
                <a:solidFill>
                  <a:srgbClr val="FFFFFF"/>
                </a:solidFill>
                <a:latin typeface="Arial" panose="020B0604020202020204" pitchFamily="34" charset="0"/>
                <a:ea typeface="Verdana" panose="020B0604030504040204" pitchFamily="34" charset="0"/>
                <a:cs typeface="Arial" panose="020B0604020202020204" pitchFamily="34" charset="0"/>
              </a:rPr>
            </a:br>
            <a:r>
              <a:rPr lang="en-US" b="1" dirty="0">
                <a:solidFill>
                  <a:srgbClr val="FFFFFF"/>
                </a:solidFill>
                <a:latin typeface="Arial" panose="020B0604020202020204" pitchFamily="34" charset="0"/>
                <a:ea typeface="Verdana" panose="020B0604030504040204" pitchFamily="34" charset="0"/>
                <a:cs typeface="Arial" panose="020B0604020202020204" pitchFamily="34" charset="0"/>
              </a:rPr>
              <a:t>Grease Waste Removal and Disposal</a:t>
            </a:r>
            <a:br>
              <a:rPr lang="en-US" dirty="0"/>
            </a:br>
            <a:endParaRPr lang="en-US" dirty="0"/>
          </a:p>
        </p:txBody>
      </p:sp>
      <p:pic>
        <p:nvPicPr>
          <p:cNvPr id="2" name="Picture 1" descr="A body of water surrounded by trees">
            <a:extLst>
              <a:ext uri="{FF2B5EF4-FFF2-40B4-BE49-F238E27FC236}">
                <a16:creationId xmlns:a16="http://schemas.microsoft.com/office/drawing/2014/main" id="{F303455D-D119-3A42-B9CF-DFBC8F2915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176"/>
          <a:stretch/>
        </p:blipFill>
        <p:spPr>
          <a:xfrm>
            <a:off x="0" y="0"/>
            <a:ext cx="12192000" cy="6857999"/>
          </a:xfrm>
          <a:prstGeom prst="rect">
            <a:avLst/>
          </a:prstGeom>
        </p:spPr>
      </p:pic>
      <p:sp>
        <p:nvSpPr>
          <p:cNvPr id="6" name="Rectangle 5" descr="A body of water and the DEP logo. Title of slide Chapter 62-705 Grease Waste Removal and Disposal">
            <a:extLst>
              <a:ext uri="{FF2B5EF4-FFF2-40B4-BE49-F238E27FC236}">
                <a16:creationId xmlns:a16="http://schemas.microsoft.com/office/drawing/2014/main" id="{517B8046-6218-894E-B537-0343AC244ED5}"/>
              </a:ext>
            </a:extLst>
          </p:cNvPr>
          <p:cNvSpPr/>
          <p:nvPr/>
        </p:nvSpPr>
        <p:spPr>
          <a:xfrm>
            <a:off x="1389369" y="1459759"/>
            <a:ext cx="10415016" cy="4567981"/>
          </a:xfrm>
          <a:prstGeom prst="rect">
            <a:avLst/>
          </a:prstGeom>
          <a:solidFill>
            <a:schemeClr val="accent6">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5270"/>
              </a:solidFill>
              <a:effectLst/>
              <a:uLnTx/>
              <a:uFillTx/>
              <a:latin typeface="Calibri" panose="020F0502020204030204"/>
              <a:ea typeface="+mn-ea"/>
              <a:cs typeface="+mn-cs"/>
            </a:endParaRPr>
          </a:p>
        </p:txBody>
      </p:sp>
      <p:pic>
        <p:nvPicPr>
          <p:cNvPr id="3" name="Picture 2" descr="Florida Department of Environmental Protection Logo">
            <a:extLst>
              <a:ext uri="{FF2B5EF4-FFF2-40B4-BE49-F238E27FC236}">
                <a16:creationId xmlns:a16="http://schemas.microsoft.com/office/drawing/2014/main" id="{0E9436D5-F402-74C7-D789-5D9AEB95F6B5}"/>
              </a:ext>
            </a:extLst>
          </p:cNvPr>
          <p:cNvPicPr>
            <a:picLocks noChangeAspect="1"/>
          </p:cNvPicPr>
          <p:nvPr/>
        </p:nvPicPr>
        <p:blipFill>
          <a:blip r:embed="rId3"/>
          <a:stretch>
            <a:fillRect/>
          </a:stretch>
        </p:blipFill>
        <p:spPr>
          <a:xfrm>
            <a:off x="1487363" y="2729762"/>
            <a:ext cx="2316129" cy="2316129"/>
          </a:xfrm>
          <a:prstGeom prst="rect">
            <a:avLst/>
          </a:prstGeom>
        </p:spPr>
      </p:pic>
      <p:sp>
        <p:nvSpPr>
          <p:cNvPr id="7" name="TextBox 6">
            <a:extLst>
              <a:ext uri="{FF2B5EF4-FFF2-40B4-BE49-F238E27FC236}">
                <a16:creationId xmlns:a16="http://schemas.microsoft.com/office/drawing/2014/main" id="{6F871B2E-0E0E-9107-465D-997DDEA0B832}"/>
              </a:ext>
            </a:extLst>
          </p:cNvPr>
          <p:cNvSpPr txBox="1"/>
          <p:nvPr/>
        </p:nvSpPr>
        <p:spPr>
          <a:xfrm>
            <a:off x="4057650" y="2090869"/>
            <a:ext cx="6646987" cy="216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Chapter 62-705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Grease Waste Removal and Disposal</a:t>
            </a:r>
            <a:endParaRPr kumimoji="0" lang="en-US" sz="4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972FE4A-FE26-C04F-9B7B-2F941D8852D8}"/>
              </a:ext>
            </a:extLst>
          </p:cNvPr>
          <p:cNvSpPr txBox="1"/>
          <p:nvPr/>
        </p:nvSpPr>
        <p:spPr>
          <a:xfrm>
            <a:off x="3979717" y="4430339"/>
            <a:ext cx="7824668" cy="1538883"/>
          </a:xfrm>
          <a:prstGeom prst="rect">
            <a:avLst/>
          </a:prstGeom>
          <a:noFill/>
        </p:spPr>
        <p:txBody>
          <a:bodyPr wrap="square" lIns="91440" tIns="45720" rIns="91440" bIns="45720" rtlCol="0" anchor="t">
            <a:spAutoFit/>
          </a:bodyPr>
          <a:lstStyle/>
          <a:p>
            <a:pPr algn="r" defTabSz="457200">
              <a:defRPr/>
            </a:pPr>
            <a:r>
              <a:rPr lang="en-US" sz="2000" b="1" dirty="0">
                <a:solidFill>
                  <a:srgbClr val="FFFFFF"/>
                </a:solidFill>
                <a:latin typeface="Arial"/>
                <a:cs typeface="Arial"/>
              </a:rPr>
              <a:t>                     </a:t>
            </a:r>
            <a:r>
              <a:rPr lang="en-US" sz="2000" dirty="0">
                <a:solidFill>
                  <a:srgbClr val="FFFFFF"/>
                </a:solidFill>
                <a:latin typeface="Arial"/>
                <a:cs typeface="Arial"/>
              </a:rPr>
              <a:t>Tim Bahr, Director</a:t>
            </a:r>
          </a:p>
          <a:p>
            <a:pPr algn="r" defTabSz="457200">
              <a:defRPr/>
            </a:pPr>
            <a:r>
              <a:rPr lang="en-US" sz="2000" dirty="0">
                <a:solidFill>
                  <a:srgbClr val="FFFFFF"/>
                </a:solidFill>
                <a:latin typeface="Arial"/>
                <a:cs typeface="Arial"/>
              </a:rPr>
              <a:t>El Kromhout, Env. Admin.</a:t>
            </a:r>
            <a:r>
              <a:rPr lang="en-US" sz="2000" b="1" dirty="0">
                <a:solidFill>
                  <a:srgbClr val="FFFFFF"/>
                </a:solidFill>
                <a:latin typeface="Arial"/>
                <a:cs typeface="Arial"/>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cs typeface="Arial"/>
              </a:rPr>
              <a:t>Division of Waste Management</a:t>
            </a:r>
            <a:endParaRPr lang="en-US" sz="1800" i="0" u="none" strike="noStrike" kern="1200" cap="none" spc="0" normalizeH="0" baseline="0" noProof="0" dirty="0">
              <a:ln>
                <a:noFill/>
              </a:ln>
              <a:solidFill>
                <a:srgbClr val="FFFFFF"/>
              </a:solidFill>
              <a:effectLst/>
              <a:uLnTx/>
              <a:uFillTx/>
              <a:latin typeface="Arial"/>
              <a:cs typeface="Arial"/>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cs typeface="Arial"/>
              </a:rPr>
              <a:t>Florida Department of Environmental Protection</a:t>
            </a:r>
            <a:endParaRPr lang="en-US" sz="1800" b="0" i="0" u="none" strike="noStrike" kern="1200" cap="none" spc="0" normalizeH="0" baseline="0" noProof="0" dirty="0">
              <a:ln>
                <a:noFill/>
              </a:ln>
              <a:solidFill>
                <a:srgbClr val="FFFFFF"/>
              </a:solidFill>
              <a:effectLst/>
              <a:uLnTx/>
              <a:uFillTx/>
              <a:latin typeface="Arial"/>
              <a:cs typeface="Arial"/>
            </a:endParaRPr>
          </a:p>
          <a:p>
            <a:pPr algn="r" defTabSz="457200">
              <a:defRPr/>
            </a:pPr>
            <a:r>
              <a:rPr kumimoji="0" lang="en-US" sz="180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Environmental Regulation Commission </a:t>
            </a:r>
            <a:r>
              <a:rPr kumimoji="0" lang="en-US" sz="1800" b="0" i="0" u="none" strike="noStrike" kern="1200" cap="none" spc="0" normalizeH="0" baseline="0" noProof="0" dirty="0">
                <a:ln>
                  <a:noFill/>
                </a:ln>
                <a:solidFill>
                  <a:srgbClr val="FFFFFF"/>
                </a:solidFill>
                <a:effectLst/>
                <a:uLnTx/>
                <a:uFillTx/>
                <a:latin typeface="Arial"/>
                <a:cs typeface="Arial"/>
              </a:rPr>
              <a:t>| Dec 13, 2024</a:t>
            </a:r>
            <a:endParaRPr lang="en-US" dirty="0"/>
          </a:p>
        </p:txBody>
      </p:sp>
    </p:spTree>
    <p:extLst>
      <p:ext uri="{BB962C8B-B14F-4D97-AF65-F5344CB8AC3E}">
        <p14:creationId xmlns:p14="http://schemas.microsoft.com/office/powerpoint/2010/main" val="178889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D95DF-BC86-1631-2306-ACD274DE1B6B}"/>
              </a:ext>
            </a:extLst>
          </p:cNvPr>
          <p:cNvSpPr>
            <a:spLocks noGrp="1"/>
          </p:cNvSpPr>
          <p:nvPr>
            <p:ph type="title" idx="4294967295"/>
          </p:nvPr>
        </p:nvSpPr>
        <p:spPr>
          <a:xfrm>
            <a:off x="838200" y="-293914"/>
            <a:ext cx="10515600" cy="293914"/>
          </a:xfrm>
          <a:prstGeom prst="rect">
            <a:avLst/>
          </a:prstGeom>
        </p:spPr>
        <p:txBody>
          <a:bodyPr anchor="b"/>
          <a:lstStyle/>
          <a:p>
            <a:r>
              <a:rPr lang="en-US" sz="1800" dirty="0">
                <a:solidFill>
                  <a:schemeClr val="tx1">
                    <a:lumMod val="65000"/>
                    <a:lumOff val="35000"/>
                  </a:schemeClr>
                </a:solidFill>
              </a:rPr>
              <a:t>DEP’s Responsibilities</a:t>
            </a:r>
          </a:p>
        </p:txBody>
      </p:sp>
      <p:sp>
        <p:nvSpPr>
          <p:cNvPr id="4" name="TextBox 3">
            <a:extLst>
              <a:ext uri="{FF2B5EF4-FFF2-40B4-BE49-F238E27FC236}">
                <a16:creationId xmlns:a16="http://schemas.microsoft.com/office/drawing/2014/main" id="{93C15806-95C2-F933-0F79-84AF7EEC7B5A}"/>
              </a:ext>
            </a:extLst>
          </p:cNvPr>
          <p:cNvSpPr txBox="1"/>
          <p:nvPr/>
        </p:nvSpPr>
        <p:spPr>
          <a:xfrm>
            <a:off x="1685995" y="289739"/>
            <a:ext cx="9853335" cy="579646"/>
          </a:xfrm>
          <a:prstGeom prst="rect">
            <a:avLst/>
          </a:prstGeom>
          <a:noFill/>
        </p:spPr>
        <p:txBody>
          <a:bodyPr wrap="square" rtlCol="0">
            <a:spAutoFit/>
          </a:bodyPr>
          <a:lstStyle/>
          <a:p>
            <a:pPr>
              <a:lnSpc>
                <a:spcPts val="38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DEP’S RESPONSIBILITIES</a:t>
            </a:r>
          </a:p>
        </p:txBody>
      </p:sp>
      <p:sp>
        <p:nvSpPr>
          <p:cNvPr id="5" name="Rectangle 4">
            <a:extLst>
              <a:ext uri="{FF2B5EF4-FFF2-40B4-BE49-F238E27FC236}">
                <a16:creationId xmlns:a16="http://schemas.microsoft.com/office/drawing/2014/main" id="{E0851FE8-ADBC-4D4C-ABA4-A1BD8AF06465}"/>
              </a:ext>
            </a:extLst>
          </p:cNvPr>
          <p:cNvSpPr/>
          <p:nvPr/>
        </p:nvSpPr>
        <p:spPr>
          <a:xfrm>
            <a:off x="494979" y="2069670"/>
            <a:ext cx="5968166" cy="3939540"/>
          </a:xfrm>
          <a:prstGeom prst="rect">
            <a:avLst/>
          </a:prstGeom>
        </p:spPr>
        <p:txBody>
          <a:bodyPr wrap="square">
            <a:spAutoFit/>
          </a:bodyPr>
          <a:lstStyle/>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Periodically inspect service manifests retained by haulers to verify compliance with the statute.</a:t>
            </a:r>
          </a:p>
          <a:p>
            <a:pPr marL="342900" indent="-342900">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Authorize an inspecting entity to impose penalty for failure to clean a grease interceptor or grease trap as part of a grease interceptor or grease trap inspection.</a:t>
            </a:r>
            <a:r>
              <a:rPr lang="en-US" sz="2400" b="0" i="0" u="none" strike="noStrike" baseline="0" dirty="0">
                <a:solidFill>
                  <a:srgbClr val="000080"/>
                </a:solidFill>
                <a:latin typeface="Trebuchet MS" panose="020B0603020202020204" pitchFamily="34" charset="0"/>
              </a:rPr>
              <a:t>	</a:t>
            </a:r>
          </a:p>
          <a:p>
            <a:pPr marL="34290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Adopt rules to implement Section 403.0741, F.S.</a:t>
            </a:r>
            <a:endParaRPr lang="en-US" sz="2400" dirty="0">
              <a:latin typeface="Arial" panose="020B0604020202020204" pitchFamily="34" charset="0"/>
              <a:cs typeface="Arial" panose="020B0604020202020204" pitchFamily="34" charset="0"/>
            </a:endParaRPr>
          </a:p>
        </p:txBody>
      </p:sp>
      <p:pic>
        <p:nvPicPr>
          <p:cNvPr id="7" name="Picture 6" descr="Grease hardened">
            <a:extLst>
              <a:ext uri="{FF2B5EF4-FFF2-40B4-BE49-F238E27FC236}">
                <a16:creationId xmlns:a16="http://schemas.microsoft.com/office/drawing/2014/main" id="{9115D72B-9613-4D4F-8CA0-DB76A8FA42F9}"/>
              </a:ext>
            </a:extLst>
          </p:cNvPr>
          <p:cNvPicPr>
            <a:picLocks noChangeAspect="1"/>
          </p:cNvPicPr>
          <p:nvPr/>
        </p:nvPicPr>
        <p:blipFill>
          <a:blip r:embed="rId3"/>
          <a:stretch>
            <a:fillRect/>
          </a:stretch>
        </p:blipFill>
        <p:spPr>
          <a:xfrm>
            <a:off x="7320375" y="2233785"/>
            <a:ext cx="4376646" cy="2909715"/>
          </a:xfrm>
          <a:prstGeom prst="rect">
            <a:avLst/>
          </a:prstGeom>
        </p:spPr>
      </p:pic>
    </p:spTree>
    <p:extLst>
      <p:ext uri="{BB962C8B-B14F-4D97-AF65-F5344CB8AC3E}">
        <p14:creationId xmlns:p14="http://schemas.microsoft.com/office/powerpoint/2010/main" val="25190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2CEF7-8AFE-CF38-31B9-7B22B866D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305E2-054F-EE37-E594-556A6562C355}"/>
              </a:ext>
            </a:extLst>
          </p:cNvPr>
          <p:cNvSpPr>
            <a:spLocks noGrp="1"/>
          </p:cNvSpPr>
          <p:nvPr>
            <p:ph type="title" idx="4294967295"/>
          </p:nvPr>
        </p:nvSpPr>
        <p:spPr>
          <a:xfrm>
            <a:off x="903514" y="-315686"/>
            <a:ext cx="10450286" cy="315686"/>
          </a:xfrm>
          <a:prstGeom prst="rect">
            <a:avLst/>
          </a:prstGeom>
        </p:spPr>
        <p:txBody>
          <a:bodyPr anchor="b"/>
          <a:lstStyle/>
          <a:p>
            <a:r>
              <a:rPr lang="en-US" sz="1800" dirty="0">
                <a:solidFill>
                  <a:schemeClr val="tx1">
                    <a:lumMod val="65000"/>
                    <a:lumOff val="35000"/>
                  </a:schemeClr>
                </a:solidFill>
              </a:rPr>
              <a:t>Chapter 62-705, F.A.C.</a:t>
            </a:r>
          </a:p>
        </p:txBody>
      </p:sp>
      <p:sp>
        <p:nvSpPr>
          <p:cNvPr id="6" name="TextBox 5">
            <a:extLst>
              <a:ext uri="{FF2B5EF4-FFF2-40B4-BE49-F238E27FC236}">
                <a16:creationId xmlns:a16="http://schemas.microsoft.com/office/drawing/2014/main" id="{1036C8AB-38B2-D0CB-C78D-0798EDDB0DD1}"/>
              </a:ext>
            </a:extLst>
          </p:cNvPr>
          <p:cNvSpPr txBox="1"/>
          <p:nvPr/>
        </p:nvSpPr>
        <p:spPr>
          <a:xfrm>
            <a:off x="1569027" y="386052"/>
            <a:ext cx="10622973" cy="579646"/>
          </a:xfrm>
          <a:prstGeom prst="rect">
            <a:avLst/>
          </a:prstGeom>
          <a:noFill/>
        </p:spPr>
        <p:txBody>
          <a:bodyPr wrap="square" rtlCol="0">
            <a:spAutoFit/>
          </a:bodyPr>
          <a:lstStyle/>
          <a:p>
            <a:pPr>
              <a:lnSpc>
                <a:spcPts val="38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CHAPTER 62-705, F.A.C.</a:t>
            </a:r>
          </a:p>
        </p:txBody>
      </p:sp>
      <p:sp>
        <p:nvSpPr>
          <p:cNvPr id="5" name="TextBox 4">
            <a:extLst>
              <a:ext uri="{FF2B5EF4-FFF2-40B4-BE49-F238E27FC236}">
                <a16:creationId xmlns:a16="http://schemas.microsoft.com/office/drawing/2014/main" id="{889F597D-3C02-57A2-4892-27D55D2A0CED}"/>
              </a:ext>
            </a:extLst>
          </p:cNvPr>
          <p:cNvSpPr txBox="1"/>
          <p:nvPr/>
        </p:nvSpPr>
        <p:spPr>
          <a:xfrm>
            <a:off x="1381991" y="1428453"/>
            <a:ext cx="9393382" cy="458780"/>
          </a:xfrm>
          <a:prstGeom prst="rect">
            <a:avLst/>
          </a:prstGeom>
          <a:noFill/>
        </p:spPr>
        <p:txBody>
          <a:bodyPr wrap="square">
            <a:spAutoFit/>
          </a:bodyPr>
          <a:lstStyle/>
          <a:p>
            <a:pPr marL="0" marR="0">
              <a:lnSpc>
                <a:spcPct val="107000"/>
              </a:lnSpc>
              <a:spcBef>
                <a:spcPts val="1800"/>
              </a:spcBef>
              <a:spcAft>
                <a:spcPts val="400"/>
              </a:spcAft>
            </a:pPr>
            <a:r>
              <a:rPr lang="en-US" sz="24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rPr>
              <a:t>CHAPTER 62-705 GREASE WASTE REMOVAL AND DISPOSAL</a:t>
            </a:r>
          </a:p>
        </p:txBody>
      </p:sp>
      <p:sp>
        <p:nvSpPr>
          <p:cNvPr id="3" name="TextBox 2">
            <a:extLst>
              <a:ext uri="{FF2B5EF4-FFF2-40B4-BE49-F238E27FC236}">
                <a16:creationId xmlns:a16="http://schemas.microsoft.com/office/drawing/2014/main" id="{7F28AD8C-62BC-B48D-7D81-2BD126EEC42D}"/>
              </a:ext>
            </a:extLst>
          </p:cNvPr>
          <p:cNvSpPr txBox="1"/>
          <p:nvPr/>
        </p:nvSpPr>
        <p:spPr>
          <a:xfrm>
            <a:off x="1381991" y="2079591"/>
            <a:ext cx="9486900" cy="3347840"/>
          </a:xfrm>
          <a:prstGeom prst="rect">
            <a:avLst/>
          </a:prstGeom>
          <a:noFill/>
        </p:spPr>
        <p:txBody>
          <a:bodyPr wrap="square">
            <a:spAutoFit/>
          </a:bodyPr>
          <a:lstStyle/>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62-705.100	Applicability</a:t>
            </a:r>
          </a:p>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62-705.200 	Definitions</a:t>
            </a:r>
          </a:p>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62-705.300	Grease Waste Hauler Requirements</a:t>
            </a:r>
          </a:p>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62-705.400 	Procedures for Disposal Facility Certification</a:t>
            </a:r>
          </a:p>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62-705.500 	Inspecting Entity</a:t>
            </a:r>
          </a:p>
          <a:p>
            <a:pPr marL="0" marR="0" indent="228600">
              <a:lnSpc>
                <a:spcPct val="150000"/>
              </a:lnSpc>
              <a:spcBef>
                <a:spcPts val="0"/>
              </a:spcBef>
              <a:spcAft>
                <a:spcPts val="0"/>
              </a:spcAft>
              <a:tabLst>
                <a:tab pos="2286000" algn="l"/>
              </a:tabLst>
            </a:pPr>
            <a:r>
              <a:rPr lang="en-US" sz="2400" dirty="0">
                <a:effectLst/>
                <a:latin typeface="Arial" panose="020B0604020202020204" pitchFamily="34" charset="0"/>
                <a:ea typeface="Aptos" panose="020B0004020202020204" pitchFamily="34" charset="0"/>
                <a:cs typeface="Arial" panose="020B0604020202020204" pitchFamily="34" charset="0"/>
              </a:rPr>
              <a:t>62-705.900 	Forms</a:t>
            </a:r>
          </a:p>
        </p:txBody>
      </p:sp>
    </p:spTree>
    <p:extLst>
      <p:ext uri="{BB962C8B-B14F-4D97-AF65-F5344CB8AC3E}">
        <p14:creationId xmlns:p14="http://schemas.microsoft.com/office/powerpoint/2010/main" val="305912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7ED1-72D3-B27D-9A46-82CE2387B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7398F-CA0B-059C-EDF2-CA6A6B3E1D68}"/>
              </a:ext>
            </a:extLst>
          </p:cNvPr>
          <p:cNvSpPr>
            <a:spLocks noGrp="1"/>
          </p:cNvSpPr>
          <p:nvPr>
            <p:ph type="title" idx="4294967295"/>
          </p:nvPr>
        </p:nvSpPr>
        <p:spPr>
          <a:xfrm>
            <a:off x="778328" y="-381000"/>
            <a:ext cx="10482943" cy="381000"/>
          </a:xfrm>
          <a:prstGeom prst="rect">
            <a:avLst/>
          </a:prstGeom>
        </p:spPr>
        <p:txBody>
          <a:bodyPr anchor="b"/>
          <a:lstStyle/>
          <a:p>
            <a:r>
              <a:rPr lang="en-US" sz="1800" dirty="0">
                <a:solidFill>
                  <a:schemeClr val="tx1">
                    <a:lumMod val="65000"/>
                    <a:lumOff val="35000"/>
                  </a:schemeClr>
                </a:solidFill>
              </a:rPr>
              <a:t>62-705.100 Applicability</a:t>
            </a:r>
          </a:p>
        </p:txBody>
      </p:sp>
      <p:sp>
        <p:nvSpPr>
          <p:cNvPr id="6" name="TextBox 5">
            <a:extLst>
              <a:ext uri="{FF2B5EF4-FFF2-40B4-BE49-F238E27FC236}">
                <a16:creationId xmlns:a16="http://schemas.microsoft.com/office/drawing/2014/main" id="{AC16B6C4-748E-4EC1-3579-FAB5F5BE5B8D}"/>
              </a:ext>
            </a:extLst>
          </p:cNvPr>
          <p:cNvSpPr txBox="1"/>
          <p:nvPr/>
        </p:nvSpPr>
        <p:spPr>
          <a:xfrm>
            <a:off x="1631373" y="386052"/>
            <a:ext cx="10560627" cy="579646"/>
          </a:xfrm>
          <a:prstGeom prst="rect">
            <a:avLst/>
          </a:prstGeom>
          <a:noFill/>
        </p:spPr>
        <p:txBody>
          <a:bodyPr wrap="square" rtlCol="0">
            <a:spAutoFit/>
          </a:bodyPr>
          <a:lstStyle/>
          <a:p>
            <a:pPr>
              <a:lnSpc>
                <a:spcPts val="3800"/>
              </a:lnSpc>
            </a:pP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62-705.100 </a:t>
            </a: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Applicability</a:t>
            </a:r>
          </a:p>
        </p:txBody>
      </p:sp>
      <p:sp>
        <p:nvSpPr>
          <p:cNvPr id="3" name="TextBox 2">
            <a:extLst>
              <a:ext uri="{FF2B5EF4-FFF2-40B4-BE49-F238E27FC236}">
                <a16:creationId xmlns:a16="http://schemas.microsoft.com/office/drawing/2014/main" id="{56D82FFD-E0D1-D275-1E08-A663EDC61F6A}"/>
              </a:ext>
            </a:extLst>
          </p:cNvPr>
          <p:cNvSpPr txBox="1"/>
          <p:nvPr/>
        </p:nvSpPr>
        <p:spPr>
          <a:xfrm>
            <a:off x="1862567" y="2079591"/>
            <a:ext cx="8569905" cy="1953868"/>
          </a:xfrm>
          <a:prstGeom prst="rect">
            <a:avLst/>
          </a:prstGeom>
          <a:noFill/>
        </p:spPr>
        <p:txBody>
          <a:bodyPr wrap="square">
            <a:spAutoFit/>
          </a:bodyPr>
          <a:lstStyle/>
          <a:p>
            <a:pPr marL="0" marR="0">
              <a:lnSpc>
                <a:spcPct val="150000"/>
              </a:lnSpc>
              <a:spcBef>
                <a:spcPts val="0"/>
              </a:spcBef>
              <a:spcAft>
                <a:spcPts val="0"/>
              </a:spcAft>
              <a:tabLst>
                <a:tab pos="228600" algn="l"/>
                <a:tab pos="457200" algn="l"/>
              </a:tabLst>
            </a:pPr>
            <a:r>
              <a:rPr lang="en-US" sz="2800" dirty="0">
                <a:effectLst/>
                <a:latin typeface="Arial" panose="020B0604020202020204" pitchFamily="34" charset="0"/>
                <a:ea typeface="Aptos" panose="020B0004020202020204" pitchFamily="34" charset="0"/>
                <a:cs typeface="Arial" panose="020B0604020202020204" pitchFamily="34" charset="0"/>
              </a:rPr>
              <a:t>This Chapter applies to all haulers and disposal facilities in this state who remove, transfer, dispose, process, or recycle grease waste.</a:t>
            </a:r>
          </a:p>
        </p:txBody>
      </p:sp>
    </p:spTree>
    <p:extLst>
      <p:ext uri="{BB962C8B-B14F-4D97-AF65-F5344CB8AC3E}">
        <p14:creationId xmlns:p14="http://schemas.microsoft.com/office/powerpoint/2010/main" val="417212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154CC-7CBF-34A1-54E6-673858A64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9D537-334C-F239-FACA-DE074A0DD6CB}"/>
              </a:ext>
            </a:extLst>
          </p:cNvPr>
          <p:cNvSpPr>
            <a:spLocks noGrp="1"/>
          </p:cNvSpPr>
          <p:nvPr>
            <p:ph type="title" idx="4294967295"/>
          </p:nvPr>
        </p:nvSpPr>
        <p:spPr>
          <a:xfrm>
            <a:off x="838200" y="-277187"/>
            <a:ext cx="10515600" cy="277187"/>
          </a:xfrm>
          <a:prstGeom prst="rect">
            <a:avLst/>
          </a:prstGeom>
        </p:spPr>
        <p:txBody>
          <a:bodyPr anchor="b"/>
          <a:lstStyle/>
          <a:p>
            <a:r>
              <a:rPr lang="en-US" sz="1800" dirty="0">
                <a:solidFill>
                  <a:schemeClr val="tx1">
                    <a:lumMod val="65000"/>
                    <a:lumOff val="35000"/>
                  </a:schemeClr>
                </a:solidFill>
              </a:rPr>
              <a:t>62-705.200 Definitions</a:t>
            </a:r>
          </a:p>
        </p:txBody>
      </p:sp>
      <p:sp>
        <p:nvSpPr>
          <p:cNvPr id="6" name="TextBox 5">
            <a:extLst>
              <a:ext uri="{FF2B5EF4-FFF2-40B4-BE49-F238E27FC236}">
                <a16:creationId xmlns:a16="http://schemas.microsoft.com/office/drawing/2014/main" id="{B10F4FFF-AD16-1858-9E16-D0E010B9CD7A}"/>
              </a:ext>
            </a:extLst>
          </p:cNvPr>
          <p:cNvSpPr txBox="1"/>
          <p:nvPr/>
        </p:nvSpPr>
        <p:spPr>
          <a:xfrm>
            <a:off x="1476994" y="468901"/>
            <a:ext cx="10519064" cy="489045"/>
          </a:xfrm>
          <a:prstGeom prst="rect">
            <a:avLst/>
          </a:prstGeom>
          <a:noFill/>
        </p:spPr>
        <p:txBody>
          <a:bodyPr wrap="square" rtlCol="0">
            <a:spAutoFit/>
          </a:bodyPr>
          <a:lstStyle/>
          <a:p>
            <a:pPr>
              <a:lnSpc>
                <a:spcPts val="3000"/>
              </a:lnSpc>
            </a:pPr>
            <a:r>
              <a:rPr lang="en-US" sz="3200" b="1" dirty="0">
                <a:solidFill>
                  <a:schemeClr val="bg1"/>
                </a:solidFill>
                <a:effectLst/>
                <a:latin typeface="Arial" panose="020B0604020202020204" pitchFamily="34" charset="0"/>
                <a:ea typeface="Aptos" panose="020B0004020202020204" pitchFamily="34" charset="0"/>
                <a:cs typeface="Arial" panose="020B0604020202020204" pitchFamily="34" charset="0"/>
              </a:rPr>
              <a:t>62-705.200</a:t>
            </a:r>
            <a:r>
              <a:rPr lang="en-US" sz="3200" dirty="0">
                <a:effectLst/>
                <a:latin typeface="Arial" panose="020B0604020202020204" pitchFamily="34" charset="0"/>
                <a:ea typeface="Aptos" panose="020B0004020202020204" pitchFamily="34" charset="0"/>
                <a:cs typeface="Arial" panose="020B0604020202020204" pitchFamily="34" charset="0"/>
              </a:rPr>
              <a:t> </a:t>
            </a: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Definitions</a:t>
            </a:r>
          </a:p>
        </p:txBody>
      </p:sp>
      <p:sp>
        <p:nvSpPr>
          <p:cNvPr id="3" name="TextBox 2">
            <a:extLst>
              <a:ext uri="{FF2B5EF4-FFF2-40B4-BE49-F238E27FC236}">
                <a16:creationId xmlns:a16="http://schemas.microsoft.com/office/drawing/2014/main" id="{C1E8C2ED-8BB0-A227-F592-888D7EED3EAD}"/>
              </a:ext>
            </a:extLst>
          </p:cNvPr>
          <p:cNvSpPr txBox="1"/>
          <p:nvPr/>
        </p:nvSpPr>
        <p:spPr>
          <a:xfrm>
            <a:off x="612570" y="1704034"/>
            <a:ext cx="10619509" cy="4196020"/>
          </a:xfrm>
          <a:prstGeom prst="rect">
            <a:avLst/>
          </a:prstGeom>
          <a:noFill/>
        </p:spPr>
        <p:txBody>
          <a:bodyPr wrap="square">
            <a:spAutoFit/>
          </a:bodyPr>
          <a:lstStyle/>
          <a:p>
            <a:pPr marR="0">
              <a:lnSpc>
                <a:spcPct val="150000"/>
              </a:lnSpc>
              <a:spcBef>
                <a:spcPts val="0"/>
              </a:spcBef>
              <a:spcAft>
                <a:spcPts val="0"/>
              </a:spcAft>
            </a:pPr>
            <a:r>
              <a:rPr lang="en-US" b="1" dirty="0">
                <a:effectLst/>
                <a:latin typeface="Arial" panose="020B0604020202020204" pitchFamily="34" charset="0"/>
                <a:ea typeface="Aptos" panose="020B0004020202020204" pitchFamily="34" charset="0"/>
                <a:cs typeface="Arial" panose="020B0604020202020204" pitchFamily="34" charset="0"/>
              </a:rPr>
              <a:t>Definitions defined in statute are listed in the introductory paragraph.</a:t>
            </a:r>
          </a:p>
          <a:p>
            <a:pPr marR="0">
              <a:lnSpc>
                <a:spcPct val="150000"/>
              </a:lnSpc>
              <a:spcBef>
                <a:spcPts val="0"/>
              </a:spcBef>
              <a:spcAft>
                <a:spcPts val="0"/>
              </a:spcAft>
            </a:pPr>
            <a:endParaRPr lang="en-US" b="1" dirty="0">
              <a:effectLst/>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pPr>
            <a:r>
              <a:rPr lang="en-US" b="1" u="sng" dirty="0">
                <a:solidFill>
                  <a:srgbClr val="0070C0"/>
                </a:solidFill>
                <a:effectLst/>
                <a:latin typeface="Arial" panose="020B0604020202020204" pitchFamily="34" charset="0"/>
                <a:ea typeface="Aptos" panose="020B0004020202020204" pitchFamily="34" charset="0"/>
                <a:cs typeface="Arial" panose="020B0604020202020204" pitchFamily="34" charset="0"/>
              </a:rPr>
              <a:t>“Clean”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means the removal of grease waste from a grease trap or grease interceptor so it remains in service and in good working order. </a:t>
            </a:r>
          </a:p>
          <a:p>
            <a:pPr marR="0">
              <a:lnSpc>
                <a:spcPct val="150000"/>
              </a:lnSpc>
              <a:spcBef>
                <a:spcPts val="0"/>
              </a:spcBef>
              <a:spcAft>
                <a:spcPts val="0"/>
              </a:spcAft>
            </a:pPr>
            <a:endPar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pPr>
            <a:r>
              <a:rPr lang="en-US" b="1" u="sng" dirty="0">
                <a:solidFill>
                  <a:srgbClr val="0070C0"/>
                </a:solidFill>
                <a:effectLst/>
                <a:latin typeface="Arial" panose="020B0604020202020204" pitchFamily="34" charset="0"/>
                <a:ea typeface="Aptos" panose="020B0004020202020204" pitchFamily="34" charset="0"/>
                <a:cs typeface="Arial" panose="020B0604020202020204" pitchFamily="34" charset="0"/>
              </a:rPr>
              <a:t>“Disposal”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means the discharge or transfer of grease waste to a permitted or certified waste management facility that is authorized to receive grease waste for final disposition.</a:t>
            </a:r>
          </a:p>
          <a:p>
            <a:pPr marR="0">
              <a:lnSpc>
                <a:spcPct val="150000"/>
              </a:lnSpc>
              <a:spcBef>
                <a:spcPts val="0"/>
              </a:spcBef>
              <a:spcAft>
                <a:spcPts val="0"/>
              </a:spcAft>
            </a:pPr>
            <a:endPar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pPr>
            <a:r>
              <a:rPr lang="en-US" b="1" u="sng" dirty="0">
                <a:effectLst/>
                <a:latin typeface="Arial" panose="020B0604020202020204" pitchFamily="34" charset="0"/>
                <a:ea typeface="Aptos" panose="020B0004020202020204" pitchFamily="34" charset="0"/>
                <a:cs typeface="Arial" panose="020B0604020202020204" pitchFamily="34" charset="0"/>
              </a:rPr>
              <a:t>“Disposal facility” </a:t>
            </a:r>
            <a:r>
              <a:rPr lang="en-US" u="sng" dirty="0">
                <a:effectLst/>
                <a:latin typeface="Arial" panose="020B0604020202020204" pitchFamily="34" charset="0"/>
                <a:ea typeface="Aptos" panose="020B0004020202020204" pitchFamily="34" charset="0"/>
                <a:cs typeface="Arial" panose="020B0604020202020204" pitchFamily="34" charset="0"/>
              </a:rPr>
              <a:t>means a permitted or certified waste management facility that is authorized to receive grease waste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for disposal, processing, or recycling</a:t>
            </a:r>
            <a:r>
              <a:rPr lang="en-US" u="sng" dirty="0">
                <a:effectLst/>
                <a:latin typeface="Arial" panose="020B0604020202020204" pitchFamily="34" charset="0"/>
                <a:ea typeface="Aptos" panose="020B0004020202020204" pitchFamily="34" charset="0"/>
                <a:cs typeface="Arial" panose="020B0604020202020204" pitchFamily="34" charset="0"/>
              </a:rPr>
              <a:t>.</a:t>
            </a:r>
            <a:endParaRPr lang="en-US"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5817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A06C-79F8-0D27-C8AF-B8A89AECE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0A6D8-21D1-0525-765E-BF6B7ECE8BC2}"/>
              </a:ext>
            </a:extLst>
          </p:cNvPr>
          <p:cNvSpPr>
            <a:spLocks noGrp="1"/>
          </p:cNvSpPr>
          <p:nvPr>
            <p:ph type="title" idx="4294967295"/>
          </p:nvPr>
        </p:nvSpPr>
        <p:spPr>
          <a:xfrm>
            <a:off x="1001486" y="-293914"/>
            <a:ext cx="10352314" cy="293914"/>
          </a:xfrm>
          <a:prstGeom prst="rect">
            <a:avLst/>
          </a:prstGeom>
        </p:spPr>
        <p:txBody>
          <a:bodyPr anchor="b"/>
          <a:lstStyle/>
          <a:p>
            <a:r>
              <a:rPr lang="en-US" sz="1800" dirty="0">
                <a:solidFill>
                  <a:schemeClr val="tx1">
                    <a:lumMod val="65000"/>
                    <a:lumOff val="35000"/>
                  </a:schemeClr>
                </a:solidFill>
              </a:rPr>
              <a:t>62-705.200 Definitions continued</a:t>
            </a:r>
          </a:p>
        </p:txBody>
      </p:sp>
      <p:sp>
        <p:nvSpPr>
          <p:cNvPr id="6" name="TextBox 5">
            <a:extLst>
              <a:ext uri="{FF2B5EF4-FFF2-40B4-BE49-F238E27FC236}">
                <a16:creationId xmlns:a16="http://schemas.microsoft.com/office/drawing/2014/main" id="{A7E8F02A-09FE-75C8-BC9C-FBB25856B7D3}"/>
              </a:ext>
            </a:extLst>
          </p:cNvPr>
          <p:cNvSpPr txBox="1"/>
          <p:nvPr/>
        </p:nvSpPr>
        <p:spPr>
          <a:xfrm>
            <a:off x="1672937" y="446912"/>
            <a:ext cx="10186554" cy="489045"/>
          </a:xfrm>
          <a:prstGeom prst="rect">
            <a:avLst/>
          </a:prstGeom>
          <a:noFill/>
        </p:spPr>
        <p:txBody>
          <a:bodyPr wrap="square" rtlCol="0">
            <a:spAutoFit/>
          </a:bodyPr>
          <a:lstStyle/>
          <a:p>
            <a:pPr>
              <a:lnSpc>
                <a:spcPts val="3000"/>
              </a:lnSpc>
            </a:pPr>
            <a:r>
              <a:rPr lang="en-US" sz="3200" b="1" dirty="0">
                <a:solidFill>
                  <a:schemeClr val="bg1"/>
                </a:solidFill>
                <a:effectLst/>
                <a:latin typeface="Arial" panose="020B0604020202020204" pitchFamily="34" charset="0"/>
                <a:ea typeface="Aptos" panose="020B0004020202020204" pitchFamily="34" charset="0"/>
                <a:cs typeface="Arial" panose="020B0604020202020204" pitchFamily="34" charset="0"/>
              </a:rPr>
              <a:t>62-705.200</a:t>
            </a:r>
            <a:r>
              <a:rPr lang="en-US" sz="3200" b="1" dirty="0">
                <a:effectLst/>
                <a:latin typeface="Arial" panose="020B0604020202020204" pitchFamily="34" charset="0"/>
                <a:ea typeface="Aptos" panose="020B0004020202020204" pitchFamily="34" charset="0"/>
                <a:cs typeface="Arial" panose="020B0604020202020204" pitchFamily="34" charset="0"/>
              </a:rPr>
              <a:t> </a:t>
            </a: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Definitions</a:t>
            </a:r>
            <a:r>
              <a:rPr lang="en-US" sz="3200" b="1" dirty="0">
                <a:effectLst/>
                <a:latin typeface="Arial" panose="020B0604020202020204" pitchFamily="34" charset="0"/>
                <a:ea typeface="Aptos" panose="020B0004020202020204" pitchFamily="34" charset="0"/>
                <a:cs typeface="Arial" panose="020B0604020202020204" pitchFamily="34" charset="0"/>
              </a:rPr>
              <a:t> </a:t>
            </a: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continued</a:t>
            </a:r>
          </a:p>
        </p:txBody>
      </p:sp>
      <p:sp>
        <p:nvSpPr>
          <p:cNvPr id="3" name="TextBox 2">
            <a:extLst>
              <a:ext uri="{FF2B5EF4-FFF2-40B4-BE49-F238E27FC236}">
                <a16:creationId xmlns:a16="http://schemas.microsoft.com/office/drawing/2014/main" id="{7B167EC7-0612-6C6E-3093-314189D48BCF}"/>
              </a:ext>
            </a:extLst>
          </p:cNvPr>
          <p:cNvSpPr txBox="1"/>
          <p:nvPr/>
        </p:nvSpPr>
        <p:spPr>
          <a:xfrm>
            <a:off x="623455" y="1355691"/>
            <a:ext cx="10619509" cy="5205977"/>
          </a:xfrm>
          <a:prstGeom prst="rect">
            <a:avLst/>
          </a:prstGeom>
          <a:noFill/>
        </p:spPr>
        <p:txBody>
          <a:bodyPr wrap="square">
            <a:spAutoFit/>
          </a:bodyPr>
          <a:lstStyle/>
          <a:p>
            <a:pPr marR="0">
              <a:lnSpc>
                <a:spcPct val="150000"/>
              </a:lnSpc>
              <a:spcBef>
                <a:spcPts val="0"/>
              </a:spcBef>
              <a:spcAft>
                <a:spcPts val="0"/>
              </a:spcAft>
            </a:pPr>
            <a:r>
              <a:rPr lang="en-US" b="1" u="sng" dirty="0">
                <a:effectLst/>
                <a:latin typeface="Arial" panose="020B0604020202020204" pitchFamily="34" charset="0"/>
                <a:ea typeface="Aptos" panose="020B0004020202020204" pitchFamily="34" charset="0"/>
                <a:cs typeface="Arial" panose="020B0604020202020204" pitchFamily="34" charset="0"/>
              </a:rPr>
              <a:t>“Hauler” </a:t>
            </a:r>
            <a:r>
              <a:rPr lang="en-US" u="sng" dirty="0">
                <a:effectLst/>
                <a:latin typeface="Arial" panose="020B0604020202020204" pitchFamily="34" charset="0"/>
                <a:ea typeface="Aptos" panose="020B0004020202020204" pitchFamily="34" charset="0"/>
                <a:cs typeface="Arial" panose="020B0604020202020204" pitchFamily="34" charset="0"/>
              </a:rPr>
              <a:t>means a person who removes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and transports grease waste for disposal, processing, or recycling. This definition excludes self-cleaners as defined in this chapter.</a:t>
            </a:r>
          </a:p>
          <a:p>
            <a:pPr marR="0">
              <a:lnSpc>
                <a:spcPct val="150000"/>
              </a:lnSpc>
              <a:spcBef>
                <a:spcPts val="0"/>
              </a:spcBef>
              <a:spcAft>
                <a:spcPts val="0"/>
              </a:spcAft>
            </a:pPr>
            <a:endPar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pPr>
            <a:r>
              <a:rPr lang="en-US" b="1" u="sng" dirty="0">
                <a:solidFill>
                  <a:srgbClr val="0070C0"/>
                </a:solidFill>
                <a:effectLst/>
                <a:latin typeface="Arial" panose="020B0604020202020204" pitchFamily="34" charset="0"/>
                <a:ea typeface="Aptos" panose="020B0004020202020204" pitchFamily="34" charset="0"/>
                <a:cs typeface="Arial" panose="020B0604020202020204" pitchFamily="34" charset="0"/>
              </a:rPr>
              <a:t>“Inspecting entity”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means any political subdivision of the state, including the department, any state agency, department, county, municipality, special district, utility authority, or other authority or instrumentality, agency, unit, or department thereof with authority to inspect originator grease interceptors or grease traps, or haulers.</a:t>
            </a:r>
          </a:p>
          <a:p>
            <a:pPr marR="0">
              <a:lnSpc>
                <a:spcPct val="150000"/>
              </a:lnSpc>
              <a:spcBef>
                <a:spcPts val="0"/>
              </a:spcBef>
              <a:spcAft>
                <a:spcPts val="0"/>
              </a:spcAft>
            </a:pPr>
            <a:endPar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pPr>
            <a:r>
              <a:rPr lang="en-US" b="1" u="sng" dirty="0">
                <a:solidFill>
                  <a:srgbClr val="0070C0"/>
                </a:solidFill>
                <a:effectLst/>
                <a:latin typeface="Arial" panose="020B0604020202020204" pitchFamily="34" charset="0"/>
                <a:ea typeface="Aptos" panose="020B0004020202020204" pitchFamily="34" charset="0"/>
                <a:cs typeface="Arial" panose="020B0604020202020204" pitchFamily="34" charset="0"/>
              </a:rPr>
              <a:t>“Self-cleaner” </a:t>
            </a:r>
            <a:r>
              <a:rPr lang="en-US" u="sng" dirty="0">
                <a:solidFill>
                  <a:srgbClr val="0070C0"/>
                </a:solidFill>
                <a:effectLst/>
                <a:latin typeface="Arial" panose="020B0604020202020204" pitchFamily="34" charset="0"/>
                <a:ea typeface="Aptos" panose="020B0004020202020204" pitchFamily="34" charset="0"/>
                <a:cs typeface="Arial" panose="020B0604020202020204" pitchFamily="34" charset="0"/>
              </a:rPr>
              <a:t>means an originator who removes grease waste from a grease trap at their establishment with a storage capacity of 55 gallons or less, dewaters the grease waste, places the dewatered grease waste into a container and is disposed of in a waste receptacle for transport to a permitted or certified disposal facility.</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4837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699B-ED53-A852-77A0-0EBCD0675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FA764-8BAA-C818-E42C-A4D998C01572}"/>
              </a:ext>
            </a:extLst>
          </p:cNvPr>
          <p:cNvSpPr>
            <a:spLocks noGrp="1"/>
          </p:cNvSpPr>
          <p:nvPr>
            <p:ph type="title" idx="4294967295"/>
          </p:nvPr>
        </p:nvSpPr>
        <p:spPr>
          <a:xfrm>
            <a:off x="859970" y="-477054"/>
            <a:ext cx="10493829" cy="477054"/>
          </a:xfrm>
          <a:prstGeom prst="rect">
            <a:avLst/>
          </a:prstGeom>
        </p:spPr>
        <p:txBody>
          <a:bodyPr anchor="b"/>
          <a:lstStyle/>
          <a:p>
            <a:r>
              <a:rPr lang="en-US" sz="1800" dirty="0">
                <a:solidFill>
                  <a:schemeClr val="tx1">
                    <a:lumMod val="65000"/>
                    <a:lumOff val="35000"/>
                  </a:schemeClr>
                </a:solidFill>
              </a:rPr>
              <a:t>62-705.300 Grease Waste Hauler Requirements</a:t>
            </a:r>
          </a:p>
        </p:txBody>
      </p:sp>
      <p:sp>
        <p:nvSpPr>
          <p:cNvPr id="6" name="TextBox 5">
            <a:extLst>
              <a:ext uri="{FF2B5EF4-FFF2-40B4-BE49-F238E27FC236}">
                <a16:creationId xmlns:a16="http://schemas.microsoft.com/office/drawing/2014/main" id="{85347CCB-92CC-CECB-EEDC-02E801D99AC4}"/>
              </a:ext>
            </a:extLst>
          </p:cNvPr>
          <p:cNvSpPr txBox="1"/>
          <p:nvPr/>
        </p:nvSpPr>
        <p:spPr>
          <a:xfrm>
            <a:off x="1423053" y="479570"/>
            <a:ext cx="10866912" cy="477054"/>
          </a:xfrm>
          <a:prstGeom prst="rect">
            <a:avLst/>
          </a:prstGeom>
          <a:noFill/>
        </p:spPr>
        <p:txBody>
          <a:bodyPr wrap="square" rtlCol="0">
            <a:spAutoFit/>
          </a:bodyPr>
          <a:lstStyle/>
          <a:p>
            <a:pPr>
              <a:lnSpc>
                <a:spcPts val="3000"/>
              </a:lnSpc>
            </a:pPr>
            <a:r>
              <a:rPr lang="en-US" sz="3200" b="1" dirty="0">
                <a:solidFill>
                  <a:schemeClr val="bg1"/>
                </a:solidFill>
                <a:effectLst/>
                <a:latin typeface="Arial" panose="020B0604020202020204" pitchFamily="34" charset="0"/>
                <a:ea typeface="Aptos" panose="020B0004020202020204" pitchFamily="34" charset="0"/>
                <a:cs typeface="Arial" panose="020B0604020202020204" pitchFamily="34" charset="0"/>
              </a:rPr>
              <a:t>62-705.300 </a:t>
            </a: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Grease Waste Hauler Requirements</a:t>
            </a:r>
            <a:endPar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54EF77AF-F5CE-984D-1BFF-848D49A4264C}"/>
              </a:ext>
            </a:extLst>
          </p:cNvPr>
          <p:cNvSpPr txBox="1"/>
          <p:nvPr/>
        </p:nvSpPr>
        <p:spPr>
          <a:xfrm>
            <a:off x="623455" y="1453667"/>
            <a:ext cx="10619509" cy="5028556"/>
          </a:xfrm>
          <a:prstGeom prst="rect">
            <a:avLst/>
          </a:prstGeom>
          <a:noFill/>
        </p:spPr>
        <p:txBody>
          <a:bodyPr wrap="square">
            <a:spAutoFit/>
          </a:bodyPr>
          <a:lstStyle/>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Licensure requirements apply to haulers, as defined in </a:t>
            </a:r>
            <a:r>
              <a:rPr lang="en-US" dirty="0">
                <a:latin typeface="Arial" panose="020B0604020202020204" pitchFamily="34" charset="0"/>
                <a:ea typeface="Aptos" panose="020B0004020202020204" pitchFamily="34" charset="0"/>
                <a:cs typeface="Arial" panose="020B0604020202020204" pitchFamily="34" charset="0"/>
              </a:rPr>
              <a:t>statute and draft rule</a:t>
            </a:r>
            <a:r>
              <a:rPr lang="en-US" sz="1800" dirty="0">
                <a:effectLst/>
                <a:latin typeface="Arial" panose="020B0604020202020204" pitchFamily="34" charset="0"/>
                <a:ea typeface="Aptos" panose="020B0004020202020204" pitchFamily="34" charset="0"/>
                <a:cs typeface="Arial" panose="020B0604020202020204" pitchFamily="34" charset="0"/>
              </a:rPr>
              <a:t>.</a:t>
            </a: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kern="0" dirty="0">
                <a:effectLst/>
                <a:latin typeface="Arial" panose="020B0604020202020204" pitchFamily="34" charset="0"/>
                <a:ea typeface="Aptos" panose="020B0004020202020204" pitchFamily="34" charset="0"/>
                <a:cs typeface="Arial" panose="020B0604020202020204" pitchFamily="34" charset="0"/>
              </a:rPr>
              <a:t>A hauler shall submit an application </a:t>
            </a:r>
            <a:r>
              <a:rPr lang="en-US" kern="0" dirty="0">
                <a:latin typeface="Arial" panose="020B0604020202020204" pitchFamily="34" charset="0"/>
                <a:ea typeface="Aptos" panose="020B0004020202020204" pitchFamily="34" charset="0"/>
                <a:cs typeface="Arial" panose="020B0604020202020204" pitchFamily="34" charset="0"/>
              </a:rPr>
              <a:t>using Form 62-705.900(1) </a:t>
            </a:r>
            <a:r>
              <a:rPr lang="en-US" sz="1800" kern="0" dirty="0">
                <a:effectLst/>
                <a:latin typeface="Arial" panose="020B0604020202020204" pitchFamily="34" charset="0"/>
                <a:ea typeface="Aptos" panose="020B0004020202020204" pitchFamily="34" charset="0"/>
                <a:cs typeface="Arial" panose="020B0604020202020204" pitchFamily="34" charset="0"/>
              </a:rPr>
              <a:t>to obtain or renew a hauler license. </a:t>
            </a:r>
            <a:endParaRPr lang="en-US" kern="0" dirty="0">
              <a:latin typeface="Arial" panose="020B0604020202020204" pitchFamily="34" charset="0"/>
              <a:ea typeface="Aptos" panose="020B0004020202020204" pitchFamily="34" charset="0"/>
              <a:cs typeface="Arial" panose="020B0604020202020204" pitchFamily="34" charset="0"/>
            </a:endParaRP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 hauler must document the removal and disposal of grease waste using Form 62-705.900(2)</a:t>
            </a: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Any hauler engaged in collection and removal of grease waste must list the hauler license number obtained from the department on the Service Manifest form. </a:t>
            </a: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 hauler must retain a copy of each completed Service Manifest at the hauler’s place of business in an electronic format or hardcopy for one year from the date of disposal. </a:t>
            </a: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An inspecting entity conducting a grease interceptor or grease trap inspection is authorized to impose an administrative fine.</a:t>
            </a:r>
          </a:p>
          <a:p>
            <a:pPr marL="285750" marR="0" indent="-285750">
              <a:lnSpc>
                <a:spcPct val="150000"/>
              </a:lnSpc>
              <a:spcBef>
                <a:spcPts val="0"/>
              </a:spcBef>
              <a:spcAft>
                <a:spcPts val="0"/>
              </a:spcAft>
              <a:buFont typeface="Wingdings" panose="05000000000000000000" pitchFamily="2" charset="2"/>
              <a:buChar char="ü"/>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 licensed hauler who fails to comply with this rule is subject to having their grease waste hauler license denied, suspended, or revoked, as well as other penalties provided by state law or county/city ordinances, as provided for in Section 403.0741(5), F.S.</a:t>
            </a:r>
          </a:p>
        </p:txBody>
      </p:sp>
    </p:spTree>
    <p:extLst>
      <p:ext uri="{BB962C8B-B14F-4D97-AF65-F5344CB8AC3E}">
        <p14:creationId xmlns:p14="http://schemas.microsoft.com/office/powerpoint/2010/main" val="304463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BF86-3BF4-DEA2-FE15-061802998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730DC-F7E7-DFB7-2140-A183EFF08C0F}"/>
              </a:ext>
            </a:extLst>
          </p:cNvPr>
          <p:cNvSpPr>
            <a:spLocks noGrp="1"/>
          </p:cNvSpPr>
          <p:nvPr>
            <p:ph type="title" idx="4294967295"/>
          </p:nvPr>
        </p:nvSpPr>
        <p:spPr>
          <a:xfrm>
            <a:off x="838200" y="-555171"/>
            <a:ext cx="10515600" cy="555171"/>
          </a:xfrm>
          <a:prstGeom prst="rect">
            <a:avLst/>
          </a:prstGeom>
        </p:spPr>
        <p:txBody>
          <a:bodyPr anchor="b"/>
          <a:lstStyle/>
          <a:p>
            <a:r>
              <a:rPr lang="en-US" sz="1800" dirty="0">
                <a:solidFill>
                  <a:schemeClr val="tx1">
                    <a:lumMod val="65000"/>
                    <a:lumOff val="35000"/>
                  </a:schemeClr>
                </a:solidFill>
              </a:rPr>
              <a:t>62-705.400 Procedures for Disposal Facility Certification</a:t>
            </a:r>
          </a:p>
        </p:txBody>
      </p:sp>
      <p:sp>
        <p:nvSpPr>
          <p:cNvPr id="6" name="TextBox 5">
            <a:extLst>
              <a:ext uri="{FF2B5EF4-FFF2-40B4-BE49-F238E27FC236}">
                <a16:creationId xmlns:a16="http://schemas.microsoft.com/office/drawing/2014/main" id="{66D7D2B2-DDBE-C77A-EFA8-1F626B6DEB68}"/>
              </a:ext>
            </a:extLst>
          </p:cNvPr>
          <p:cNvSpPr txBox="1"/>
          <p:nvPr/>
        </p:nvSpPr>
        <p:spPr>
          <a:xfrm>
            <a:off x="1444337" y="348938"/>
            <a:ext cx="10584378" cy="861774"/>
          </a:xfrm>
          <a:prstGeom prst="rect">
            <a:avLst/>
          </a:prstGeom>
          <a:noFill/>
        </p:spPr>
        <p:txBody>
          <a:bodyPr wrap="square" rtlCol="0">
            <a:spAutoFit/>
          </a:bodyPr>
          <a:lstStyle/>
          <a:p>
            <a:pPr>
              <a:lnSpc>
                <a:spcPts val="3000"/>
              </a:lnSpc>
            </a:pPr>
            <a:r>
              <a:rPr lang="en-US" sz="3200" b="1" dirty="0">
                <a:solidFill>
                  <a:schemeClr val="bg1"/>
                </a:solidFill>
                <a:effectLst/>
                <a:latin typeface="Arial" panose="020B0604020202020204" pitchFamily="34" charset="0"/>
                <a:ea typeface="Aptos" panose="020B0004020202020204" pitchFamily="34" charset="0"/>
                <a:cs typeface="Arial" panose="020B0604020202020204" pitchFamily="34" charset="0"/>
              </a:rPr>
              <a:t>62-705.400 </a:t>
            </a: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Procedures for Disposal Facility Certification</a:t>
            </a:r>
            <a:endPar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ECA96A99-C468-FEB9-0C07-178789CF3535}"/>
              </a:ext>
            </a:extLst>
          </p:cNvPr>
          <p:cNvSpPr txBox="1"/>
          <p:nvPr/>
        </p:nvSpPr>
        <p:spPr>
          <a:xfrm>
            <a:off x="623455" y="1508097"/>
            <a:ext cx="11241974" cy="4612738"/>
          </a:xfrm>
          <a:prstGeom prst="rect">
            <a:avLst/>
          </a:prstGeom>
          <a:noFill/>
        </p:spPr>
        <p:txBody>
          <a:bodyPr wrap="square">
            <a:spAutoFit/>
          </a:bodyPr>
          <a:lstStyle/>
          <a:p>
            <a:pPr marR="0">
              <a:lnSpc>
                <a:spcPct val="150000"/>
              </a:lnSpc>
              <a:spcBef>
                <a:spcPts val="0"/>
              </a:spcBef>
              <a:spcAft>
                <a:spcPts val="0"/>
              </a:spcAft>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(1)  No person may construct or operate a grease waste disposal facility without a permit or certification.</a:t>
            </a:r>
          </a:p>
          <a:p>
            <a:pPr marR="0">
              <a:lnSpc>
                <a:spcPct val="150000"/>
              </a:lnSpc>
              <a:spcBef>
                <a:spcPts val="0"/>
              </a:spcBef>
              <a:spcAft>
                <a:spcPts val="0"/>
              </a:spcAft>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(2)   Applications for certification must be submitted on Form 62-705.900(3).</a:t>
            </a:r>
            <a:endParaRPr lang="en-US" dirty="0">
              <a:latin typeface="Arial" panose="020B0604020202020204" pitchFamily="34" charset="0"/>
              <a:ea typeface="Aptos" panose="020B0004020202020204" pitchFamily="34" charset="0"/>
              <a:cs typeface="Arial" panose="020B0604020202020204" pitchFamily="34" charset="0"/>
            </a:endParaRP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(3)   If accurate, complete and meets rule requirements, Department will issue certification.</a:t>
            </a: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(4)   Certifications are valid for three years unless suspended or revoked</a:t>
            </a:r>
            <a:r>
              <a:rPr lang="en-US" sz="1800" dirty="0">
                <a:effectLst/>
                <a:latin typeface="Arial" panose="020B0604020202020204" pitchFamily="34" charset="0"/>
                <a:ea typeface="Aptos" panose="020B0004020202020204" pitchFamily="34" charset="0"/>
                <a:cs typeface="Arial" panose="020B0604020202020204" pitchFamily="34" charset="0"/>
              </a:rPr>
              <a:t>.</a:t>
            </a: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(5)   Renewal applications need to be submitted at least sixty days before expiration.</a:t>
            </a:r>
          </a:p>
          <a:p>
            <a:pPr marR="0">
              <a:lnSpc>
                <a:spcPct val="150000"/>
              </a:lnSpc>
              <a:spcBef>
                <a:spcPts val="0"/>
              </a:spcBef>
              <a:spcAft>
                <a:spcPts val="0"/>
              </a:spcAft>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(6)   Certification is considered a license for purposes of Sections 120.60 and 403.707, F.S.</a:t>
            </a: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(7)   General provisions found in Chapter 62-701, F.A.C., apply to this rule.</a:t>
            </a:r>
          </a:p>
          <a:p>
            <a:pPr marR="0">
              <a:lnSpc>
                <a:spcPct val="150000"/>
              </a:lnSpc>
              <a:spcBef>
                <a:spcPts val="0"/>
              </a:spcBef>
              <a:spcAft>
                <a:spcPts val="0"/>
              </a:spcAft>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(8)   </a:t>
            </a:r>
            <a:r>
              <a:rPr lang="en-US" dirty="0">
                <a:latin typeface="Arial" panose="020B0604020202020204" pitchFamily="34" charset="0"/>
                <a:ea typeface="Aptos" panose="020B0004020202020204" pitchFamily="34" charset="0"/>
                <a:cs typeface="Arial" panose="020B0604020202020204" pitchFamily="34" charset="0"/>
              </a:rPr>
              <a:t>Operation plan requirements.</a:t>
            </a:r>
          </a:p>
          <a:p>
            <a:pPr marR="0">
              <a:lnSpc>
                <a:spcPct val="150000"/>
              </a:lnSpc>
              <a:spcBef>
                <a:spcPts val="0"/>
              </a:spcBef>
              <a:spcAft>
                <a:spcPts val="0"/>
              </a:spcAft>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(9)   Contingency plan requirements.</a:t>
            </a: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(10) Recordkeeping and Reporting requirements.</a:t>
            </a:r>
          </a:p>
          <a:p>
            <a:pPr marR="0">
              <a:lnSpc>
                <a:spcPct val="150000"/>
              </a:lnSpc>
              <a:spcBef>
                <a:spcPts val="0"/>
              </a:spcBef>
              <a:spcAft>
                <a:spcPts val="0"/>
              </a:spcAft>
              <a:tabLst>
                <a:tab pos="228600" algn="l"/>
              </a:tabLst>
            </a:pPr>
            <a:r>
              <a:rPr lang="en-US" dirty="0">
                <a:latin typeface="Arial" panose="020B0604020202020204" pitchFamily="34" charset="0"/>
                <a:ea typeface="Aptos" panose="020B0004020202020204" pitchFamily="34" charset="0"/>
                <a:cs typeface="Arial" panose="020B0604020202020204" pitchFamily="34" charset="0"/>
              </a:rPr>
              <a:t>(11) Closure requirements.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218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B8F4-361A-F11E-0B65-D30FAEE2D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0866B-A383-B9E1-782F-39A598354E39}"/>
              </a:ext>
            </a:extLst>
          </p:cNvPr>
          <p:cNvSpPr>
            <a:spLocks noGrp="1"/>
          </p:cNvSpPr>
          <p:nvPr>
            <p:ph type="title" idx="4294967295"/>
          </p:nvPr>
        </p:nvSpPr>
        <p:spPr>
          <a:xfrm>
            <a:off x="838200" y="-370114"/>
            <a:ext cx="10515600" cy="370114"/>
          </a:xfrm>
          <a:prstGeom prst="rect">
            <a:avLst/>
          </a:prstGeom>
        </p:spPr>
        <p:txBody>
          <a:bodyPr anchor="b"/>
          <a:lstStyle/>
          <a:p>
            <a:r>
              <a:rPr lang="en-US" sz="1800" dirty="0">
                <a:solidFill>
                  <a:schemeClr val="tx1">
                    <a:lumMod val="65000"/>
                    <a:lumOff val="35000"/>
                  </a:schemeClr>
                </a:solidFill>
              </a:rPr>
              <a:t>62-705.500 Inspecting Entity</a:t>
            </a:r>
          </a:p>
        </p:txBody>
      </p:sp>
      <p:sp>
        <p:nvSpPr>
          <p:cNvPr id="6" name="TextBox 5">
            <a:extLst>
              <a:ext uri="{FF2B5EF4-FFF2-40B4-BE49-F238E27FC236}">
                <a16:creationId xmlns:a16="http://schemas.microsoft.com/office/drawing/2014/main" id="{B1CD82C3-6A86-4E93-9BFB-32EA42990C67}"/>
              </a:ext>
            </a:extLst>
          </p:cNvPr>
          <p:cNvSpPr txBox="1"/>
          <p:nvPr/>
        </p:nvSpPr>
        <p:spPr>
          <a:xfrm>
            <a:off x="1444336" y="479570"/>
            <a:ext cx="10889673" cy="870688"/>
          </a:xfrm>
          <a:prstGeom prst="rect">
            <a:avLst/>
          </a:prstGeom>
          <a:noFill/>
        </p:spPr>
        <p:txBody>
          <a:bodyPr wrap="square" rtlCol="0">
            <a:spAutoFit/>
          </a:bodyPr>
          <a:lstStyle/>
          <a:p>
            <a:pPr>
              <a:lnSpc>
                <a:spcPts val="3000"/>
              </a:lnSpc>
            </a:pPr>
            <a:r>
              <a:rPr lang="en-US" sz="3200" b="1" dirty="0">
                <a:solidFill>
                  <a:schemeClr val="bg1"/>
                </a:solidFill>
                <a:effectLst/>
                <a:latin typeface="Arial" panose="020B0604020202020204" pitchFamily="34" charset="0"/>
                <a:ea typeface="Aptos" panose="020B0004020202020204" pitchFamily="34" charset="0"/>
                <a:cs typeface="Arial" panose="020B0604020202020204" pitchFamily="34" charset="0"/>
              </a:rPr>
              <a:t>62-705.500 </a:t>
            </a: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Inspecting Entity</a:t>
            </a:r>
          </a:p>
          <a:p>
            <a:pPr>
              <a:lnSpc>
                <a:spcPts val="3000"/>
              </a:lnSpc>
            </a:pPr>
            <a:endParaRPr lang="en-US" sz="3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ECB399-0DFF-FA4F-D64C-4F69DAFDF748}"/>
              </a:ext>
            </a:extLst>
          </p:cNvPr>
          <p:cNvSpPr txBox="1"/>
          <p:nvPr/>
        </p:nvSpPr>
        <p:spPr>
          <a:xfrm>
            <a:off x="789710" y="2079591"/>
            <a:ext cx="10434405" cy="3366563"/>
          </a:xfrm>
          <a:prstGeom prst="rect">
            <a:avLst/>
          </a:prstGeom>
          <a:noFill/>
        </p:spPr>
        <p:txBody>
          <a:bodyPr wrap="square">
            <a:spAutoFit/>
          </a:bodyPr>
          <a:lstStyle/>
          <a:p>
            <a:pPr marL="342900" marR="0" indent="-342900">
              <a:lnSpc>
                <a:spcPct val="150000"/>
              </a:lnSpc>
              <a:spcBef>
                <a:spcPts val="0"/>
              </a:spcBef>
              <a:spcAft>
                <a:spcPts val="0"/>
              </a:spcAft>
              <a:buAutoNum type="arabicParenBoth"/>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During a compliance inspection, an inspecting entity shall verify that the originator has a contract with a hauler to remove grease waste from the originator’s establishment, and that the removal and disposal of grease waste is documented on the Service Manifest. </a:t>
            </a:r>
          </a:p>
          <a:p>
            <a:pPr marL="342900" marR="0" indent="-342900">
              <a:lnSpc>
                <a:spcPct val="150000"/>
              </a:lnSpc>
              <a:spcBef>
                <a:spcPts val="0"/>
              </a:spcBef>
              <a:spcAft>
                <a:spcPts val="0"/>
              </a:spcAft>
              <a:buAutoNum type="arabicParenBoth"/>
              <a:tabLst>
                <a:tab pos="228600" algn="l"/>
              </a:tabLs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342900" marR="0" indent="-342900">
              <a:lnSpc>
                <a:spcPct val="150000"/>
              </a:lnSpc>
              <a:spcBef>
                <a:spcPts val="0"/>
              </a:spcBef>
              <a:spcAft>
                <a:spcPts val="0"/>
              </a:spcAft>
              <a:buAutoNum type="arabicParenBoth"/>
              <a:tabLst>
                <a:tab pos="228600" algn="l"/>
              </a:tabLst>
            </a:pPr>
            <a:r>
              <a:rPr lang="en-US" sz="1800" dirty="0">
                <a:effectLst/>
                <a:latin typeface="Arial" panose="020B0604020202020204" pitchFamily="34" charset="0"/>
                <a:ea typeface="Aptos" panose="020B0004020202020204" pitchFamily="34" charset="0"/>
                <a:cs typeface="Arial" panose="020B0604020202020204" pitchFamily="34" charset="0"/>
              </a:rPr>
              <a:t>As part of a grease interceptor or grease trap inspection, for each failure to clean a grease interceptor or grease trap by the hauler, the inspecting entity is authorized to impose an administrative fine pursuant to Section 403.0741(5)(a)2., F.S.</a:t>
            </a:r>
          </a:p>
          <a:p>
            <a:pPr marL="0" marR="0" indent="228600">
              <a:lnSpc>
                <a:spcPct val="150000"/>
              </a:lnSpc>
              <a:spcBef>
                <a:spcPts val="0"/>
              </a:spcBef>
              <a:spcAft>
                <a:spcPts val="0"/>
              </a:spcAft>
              <a:tabLst>
                <a:tab pos="228600" algn="l"/>
              </a:tabLst>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2737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79760-1F9D-D2E0-6C2F-6D8CDD880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D70C0-3FDF-E672-E775-AECBC911B11F}"/>
              </a:ext>
            </a:extLst>
          </p:cNvPr>
          <p:cNvSpPr>
            <a:spLocks noGrp="1"/>
          </p:cNvSpPr>
          <p:nvPr>
            <p:ph type="title" idx="4294967295"/>
          </p:nvPr>
        </p:nvSpPr>
        <p:spPr>
          <a:xfrm>
            <a:off x="838200" y="-435429"/>
            <a:ext cx="10515600" cy="435429"/>
          </a:xfrm>
          <a:prstGeom prst="rect">
            <a:avLst/>
          </a:prstGeom>
        </p:spPr>
        <p:txBody>
          <a:bodyPr anchor="b"/>
          <a:lstStyle/>
          <a:p>
            <a:r>
              <a:rPr lang="en-US" sz="1800" dirty="0">
                <a:solidFill>
                  <a:schemeClr val="tx1">
                    <a:lumMod val="65000"/>
                    <a:lumOff val="35000"/>
                  </a:schemeClr>
                </a:solidFill>
              </a:rPr>
              <a:t>62-705.900 Forms</a:t>
            </a:r>
          </a:p>
        </p:txBody>
      </p:sp>
      <p:sp>
        <p:nvSpPr>
          <p:cNvPr id="6" name="TextBox 5">
            <a:extLst>
              <a:ext uri="{FF2B5EF4-FFF2-40B4-BE49-F238E27FC236}">
                <a16:creationId xmlns:a16="http://schemas.microsoft.com/office/drawing/2014/main" id="{50AAD10A-570A-24FF-CA91-FF36EF3A436B}"/>
              </a:ext>
            </a:extLst>
          </p:cNvPr>
          <p:cNvSpPr txBox="1"/>
          <p:nvPr/>
        </p:nvSpPr>
        <p:spPr>
          <a:xfrm>
            <a:off x="1444336" y="479570"/>
            <a:ext cx="10889673" cy="870688"/>
          </a:xfrm>
          <a:prstGeom prst="rect">
            <a:avLst/>
          </a:prstGeom>
          <a:noFill/>
        </p:spPr>
        <p:txBody>
          <a:bodyPr wrap="square" rtlCol="0">
            <a:spAutoFit/>
          </a:bodyPr>
          <a:lstStyle/>
          <a:p>
            <a:pPr>
              <a:lnSpc>
                <a:spcPts val="3000"/>
              </a:lnSpc>
            </a:pP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62-705.9</a:t>
            </a:r>
            <a:r>
              <a:rPr lang="en-US" sz="3200" b="1" cap="all" dirty="0">
                <a:solidFill>
                  <a:schemeClr val="bg1"/>
                </a:solidFill>
                <a:latin typeface="Arial" panose="020B0604020202020204" pitchFamily="34" charset="0"/>
                <a:ea typeface="Aptos" panose="020B0004020202020204" pitchFamily="34" charset="0"/>
                <a:cs typeface="Arial" panose="020B0604020202020204" pitchFamily="34" charset="0"/>
              </a:rPr>
              <a:t>00</a:t>
            </a:r>
            <a:r>
              <a:rPr lang="en-US" sz="3200" b="1" cap="all" dirty="0">
                <a:solidFill>
                  <a:schemeClr val="bg1"/>
                </a:solidFill>
                <a:effectLst/>
                <a:latin typeface="Arial" panose="020B0604020202020204" pitchFamily="34" charset="0"/>
                <a:ea typeface="Aptos" panose="020B0004020202020204" pitchFamily="34" charset="0"/>
                <a:cs typeface="Arial" panose="020B0604020202020204" pitchFamily="34" charset="0"/>
              </a:rPr>
              <a:t> Forms</a:t>
            </a:r>
          </a:p>
          <a:p>
            <a:pPr>
              <a:lnSpc>
                <a:spcPts val="3000"/>
              </a:lnSpc>
            </a:pPr>
            <a:endParaRPr lang="en-US" sz="3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D6502D-F6C6-C2EC-5AE0-2200956CCF01}"/>
              </a:ext>
            </a:extLst>
          </p:cNvPr>
          <p:cNvSpPr txBox="1"/>
          <p:nvPr/>
        </p:nvSpPr>
        <p:spPr>
          <a:xfrm>
            <a:off x="602674" y="2079591"/>
            <a:ext cx="10609612" cy="2766398"/>
          </a:xfrm>
          <a:prstGeom prst="rect">
            <a:avLst/>
          </a:prstGeom>
          <a:noFill/>
        </p:spPr>
        <p:txBody>
          <a:bodyPr wrap="square">
            <a:spAutoFit/>
          </a:bodyPr>
          <a:lstStyle/>
          <a:p>
            <a:pPr marL="457200" marR="0" indent="-457200">
              <a:lnSpc>
                <a:spcPct val="150000"/>
              </a:lnSpc>
              <a:spcBef>
                <a:spcPts val="0"/>
              </a:spcBef>
              <a:spcAft>
                <a:spcPts val="0"/>
              </a:spcAft>
              <a:buAutoNum type="arabicParenBoth"/>
            </a:pPr>
            <a:r>
              <a:rPr lang="en-US" sz="2000" dirty="0">
                <a:effectLst/>
                <a:latin typeface="Arial" panose="020B0604020202020204" pitchFamily="34" charset="0"/>
                <a:ea typeface="Aptos" panose="020B0004020202020204" pitchFamily="34" charset="0"/>
                <a:cs typeface="Arial" panose="020B0604020202020204" pitchFamily="34" charset="0"/>
              </a:rPr>
              <a:t> Form 62-705.900(1) Application for Grease Waste Hauler License</a:t>
            </a:r>
          </a:p>
          <a:p>
            <a:pPr marL="457200" marR="0" indent="-457200">
              <a:lnSpc>
                <a:spcPct val="150000"/>
              </a:lnSpc>
              <a:spcBef>
                <a:spcPts val="0"/>
              </a:spcBef>
              <a:spcAft>
                <a:spcPts val="0"/>
              </a:spcAft>
              <a:buAutoNum type="arabicParenBoth"/>
            </a:pPr>
            <a:endParaRPr lang="en-US" sz="2000" dirty="0">
              <a:effectLst/>
              <a:latin typeface="Arial" panose="020B0604020202020204" pitchFamily="34" charset="0"/>
              <a:ea typeface="Aptos" panose="020B0004020202020204" pitchFamily="34" charset="0"/>
              <a:cs typeface="Arial" panose="020B0604020202020204" pitchFamily="34" charset="0"/>
            </a:endParaRPr>
          </a:p>
          <a:p>
            <a:pPr marL="457200" marR="0" indent="-457200">
              <a:lnSpc>
                <a:spcPct val="150000"/>
              </a:lnSpc>
              <a:spcBef>
                <a:spcPts val="0"/>
              </a:spcBef>
              <a:spcAft>
                <a:spcPts val="0"/>
              </a:spcAft>
              <a:buAutoNum type="arabicParenBoth"/>
            </a:pPr>
            <a:r>
              <a:rPr lang="en-US" sz="2000" dirty="0">
                <a:effectLst/>
                <a:latin typeface="Arial" panose="020B0604020202020204" pitchFamily="34" charset="0"/>
                <a:ea typeface="Aptos" panose="020B0004020202020204" pitchFamily="34" charset="0"/>
                <a:cs typeface="Arial" panose="020B0604020202020204" pitchFamily="34" charset="0"/>
              </a:rPr>
              <a:t> Form 62-705.900(2) Grease Waste Service Manifest</a:t>
            </a:r>
          </a:p>
          <a:p>
            <a:pPr marL="457200" marR="0" indent="-457200">
              <a:lnSpc>
                <a:spcPct val="150000"/>
              </a:lnSpc>
              <a:spcBef>
                <a:spcPts val="0"/>
              </a:spcBef>
              <a:spcAft>
                <a:spcPts val="0"/>
              </a:spcAft>
              <a:buAutoNum type="arabicParenBoth"/>
            </a:pPr>
            <a:endParaRPr lang="en-US" sz="2000" dirty="0">
              <a:effectLst/>
              <a:latin typeface="Arial" panose="020B0604020202020204" pitchFamily="34" charset="0"/>
              <a:ea typeface="Aptos" panose="020B0004020202020204" pitchFamily="34" charset="0"/>
              <a:cs typeface="Arial" panose="020B0604020202020204" pitchFamily="34" charset="0"/>
            </a:endParaRPr>
          </a:p>
          <a:p>
            <a:pPr marL="457200" marR="0" indent="-457200">
              <a:lnSpc>
                <a:spcPct val="150000"/>
              </a:lnSpc>
              <a:spcBef>
                <a:spcPts val="0"/>
              </a:spcBef>
              <a:spcAft>
                <a:spcPts val="0"/>
              </a:spcAft>
              <a:buAutoNum type="arabicParenBoth"/>
            </a:pPr>
            <a:r>
              <a:rPr lang="en-US" sz="2000" dirty="0">
                <a:effectLst/>
                <a:latin typeface="Arial" panose="020B0604020202020204" pitchFamily="34" charset="0"/>
                <a:ea typeface="Aptos" panose="020B0004020202020204" pitchFamily="34" charset="0"/>
                <a:cs typeface="Arial" panose="020B0604020202020204" pitchFamily="34" charset="0"/>
              </a:rPr>
              <a:t> Form 62-705.900(3) Application for Certification of a Grease Waste Disposal Facility</a:t>
            </a:r>
          </a:p>
          <a:p>
            <a:pPr marL="0" marR="0" indent="228600">
              <a:lnSpc>
                <a:spcPct val="150000"/>
              </a:lnSpc>
              <a:spcBef>
                <a:spcPts val="0"/>
              </a:spcBef>
              <a:spcAft>
                <a:spcPts val="0"/>
              </a:spcAft>
              <a:tabLst>
                <a:tab pos="228600" algn="l"/>
              </a:tabLst>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847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3BCE-E60C-9B1E-48D0-8F374003B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8764A-FED5-C134-DC01-CB3E72E1C8ED}"/>
              </a:ext>
            </a:extLst>
          </p:cNvPr>
          <p:cNvSpPr>
            <a:spLocks noGrp="1"/>
          </p:cNvSpPr>
          <p:nvPr>
            <p:ph type="title" idx="4294967295"/>
          </p:nvPr>
        </p:nvSpPr>
        <p:spPr>
          <a:xfrm>
            <a:off x="838200" y="-579646"/>
            <a:ext cx="10515600" cy="579646"/>
          </a:xfrm>
          <a:prstGeom prst="rect">
            <a:avLst/>
          </a:prstGeom>
        </p:spPr>
        <p:txBody>
          <a:bodyPr anchor="b"/>
          <a:lstStyle/>
          <a:p>
            <a:r>
              <a:rPr lang="en-US" sz="1800" dirty="0">
                <a:solidFill>
                  <a:schemeClr val="tx1">
                    <a:lumMod val="65000"/>
                    <a:lumOff val="35000"/>
                  </a:schemeClr>
                </a:solidFill>
              </a:rPr>
              <a:t>Statement of Estimated Regulatory Costs</a:t>
            </a:r>
          </a:p>
        </p:txBody>
      </p:sp>
      <p:sp>
        <p:nvSpPr>
          <p:cNvPr id="6" name="TextBox 5">
            <a:extLst>
              <a:ext uri="{FF2B5EF4-FFF2-40B4-BE49-F238E27FC236}">
                <a16:creationId xmlns:a16="http://schemas.microsoft.com/office/drawing/2014/main" id="{0905FF92-1C5E-637F-E912-5668DAC6C3B3}"/>
              </a:ext>
            </a:extLst>
          </p:cNvPr>
          <p:cNvSpPr txBox="1"/>
          <p:nvPr/>
        </p:nvSpPr>
        <p:spPr>
          <a:xfrm>
            <a:off x="1745673" y="339147"/>
            <a:ext cx="10446327" cy="579646"/>
          </a:xfrm>
          <a:prstGeom prst="rect">
            <a:avLst/>
          </a:prstGeom>
          <a:noFill/>
        </p:spPr>
        <p:txBody>
          <a:bodyPr wrap="square" rtlCol="0">
            <a:spAutoFit/>
          </a:bodyPr>
          <a:lstStyle/>
          <a:p>
            <a:pPr>
              <a:lnSpc>
                <a:spcPts val="3800"/>
              </a:lnSpc>
            </a:pP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Statement of ESTIMATED Regulatory Costs</a:t>
            </a:r>
          </a:p>
        </p:txBody>
      </p:sp>
      <p:sp>
        <p:nvSpPr>
          <p:cNvPr id="5" name="TextBox 4">
            <a:extLst>
              <a:ext uri="{FF2B5EF4-FFF2-40B4-BE49-F238E27FC236}">
                <a16:creationId xmlns:a16="http://schemas.microsoft.com/office/drawing/2014/main" id="{0195E867-0B23-1504-A7F8-C2803932862F}"/>
              </a:ext>
            </a:extLst>
          </p:cNvPr>
          <p:cNvSpPr txBox="1"/>
          <p:nvPr/>
        </p:nvSpPr>
        <p:spPr>
          <a:xfrm>
            <a:off x="280555" y="1310999"/>
            <a:ext cx="9545220" cy="5416868"/>
          </a:xfrm>
          <a:prstGeom prst="rect">
            <a:avLst/>
          </a:prstGeom>
          <a:noFill/>
        </p:spPr>
        <p:txBody>
          <a:bodyPr wrap="square">
            <a:spAutoFit/>
          </a:bodyPr>
          <a:lstStyle/>
          <a:p>
            <a:pPr marL="0" lvl="1">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Section 403.0741, F.S., became effective July 1, 2022, and grease waste originators, haulers and disposal facilities in Florida have been required to comply with applicable requirements since that time. The statute directed the Department to adopt rules to implement the statute. The proposed rule will specify the requirements of a Grease Waste Removal and Disposal Program and is expected to result in minor increases in regulation for grease waste haulers and disposal facilities.  </a:t>
            </a:r>
            <a:r>
              <a:rPr lang="en-US" altLang="en-US" b="1" dirty="0">
                <a:latin typeface="Arial" panose="020B0604020202020204" pitchFamily="34" charset="0"/>
                <a:cs typeface="Arial" panose="020B0604020202020204" pitchFamily="34" charset="0"/>
              </a:rPr>
              <a:t>Estimated Costs to complete application forms are as follows:</a:t>
            </a:r>
          </a:p>
          <a:p>
            <a:pPr marL="285750" lvl="1" indent="-285750">
              <a:spcAft>
                <a:spcPts val="600"/>
              </a:spcAft>
              <a:buFont typeface="Wingdings" panose="05000000000000000000" pitchFamily="2" charset="2"/>
              <a:buChar char="v"/>
            </a:pPr>
            <a:r>
              <a:rPr lang="en-US" altLang="en-US" dirty="0">
                <a:latin typeface="Arial" panose="020B0604020202020204" pitchFamily="34" charset="0"/>
                <a:cs typeface="Arial" panose="020B0604020202020204" pitchFamily="34" charset="0"/>
              </a:rPr>
              <a:t>Form 62-705.900(1) Application for Grease Waste Hauler License</a:t>
            </a:r>
          </a:p>
          <a:p>
            <a:pPr marL="742950" lvl="2" indent="-285750">
              <a:spcAft>
                <a:spcPts val="60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Estimated annual cost of $100 for completing application for estimated 650 haulers for 5 years, for total estimated cost of $325,000.</a:t>
            </a:r>
            <a:endParaRPr lang="en-US" altLang="en-US" dirty="0">
              <a:highlight>
                <a:srgbClr val="FFFF00"/>
              </a:highlight>
              <a:latin typeface="Arial" panose="020B0604020202020204" pitchFamily="34" charset="0"/>
              <a:cs typeface="Arial" panose="020B0604020202020204" pitchFamily="34" charset="0"/>
            </a:endParaRPr>
          </a:p>
          <a:p>
            <a:pPr marL="457200" lvl="2">
              <a:spcAft>
                <a:spcPts val="600"/>
              </a:spcAft>
            </a:pPr>
            <a:endParaRPr lang="en-US" altLang="en-US" dirty="0">
              <a:highlight>
                <a:srgbClr val="FFFF00"/>
              </a:highlight>
              <a:latin typeface="Arial" panose="020B0604020202020204" pitchFamily="34" charset="0"/>
              <a:cs typeface="Arial" panose="020B0604020202020204" pitchFamily="34" charset="0"/>
            </a:endParaRPr>
          </a:p>
          <a:p>
            <a:pPr marL="285750" lvl="1" indent="-285750">
              <a:spcAft>
                <a:spcPts val="600"/>
              </a:spcAft>
              <a:buFont typeface="Wingdings" panose="05000000000000000000" pitchFamily="2" charset="2"/>
              <a:buChar char="v"/>
            </a:pPr>
            <a:r>
              <a:rPr lang="en-US" altLang="en-US" dirty="0">
                <a:latin typeface="Arial" panose="020B0604020202020204" pitchFamily="34" charset="0"/>
                <a:cs typeface="Arial" panose="020B0604020202020204" pitchFamily="34" charset="0"/>
              </a:rPr>
              <a:t>Form 62-705.900(3) Application for Certification of a Grease Waste Disposal Facility</a:t>
            </a:r>
          </a:p>
          <a:p>
            <a:pPr marL="742950" lvl="2" indent="-285750">
              <a:spcAft>
                <a:spcPts val="60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Estimated one-time cost of $5,000 for completing estimated 40 applications, for total estimated cost of $200,000.</a:t>
            </a:r>
          </a:p>
          <a:p>
            <a:pPr marL="285750" lvl="1" indent="-285750">
              <a:spcAft>
                <a:spcPts val="600"/>
              </a:spcAft>
              <a:buFont typeface="Wingdings" panose="05000000000000000000" pitchFamily="2" charset="2"/>
              <a:buChar char="v"/>
            </a:pPr>
            <a:endParaRPr lang="en-US" altLang="en-US" dirty="0">
              <a:latin typeface="Arial" panose="020B0604020202020204" pitchFamily="34" charset="0"/>
              <a:cs typeface="Arial" panose="020B0604020202020204" pitchFamily="34" charset="0"/>
            </a:endParaRPr>
          </a:p>
          <a:p>
            <a:pPr marL="285750" lvl="1" indent="-285750">
              <a:spcAft>
                <a:spcPts val="600"/>
              </a:spcAft>
              <a:buFont typeface="Wingdings" panose="05000000000000000000" pitchFamily="2" charset="2"/>
              <a:buChar char="v"/>
            </a:pPr>
            <a:r>
              <a:rPr lang="en-US" altLang="en-US" dirty="0">
                <a:latin typeface="Arial" panose="020B0604020202020204" pitchFamily="34" charset="0"/>
                <a:cs typeface="Arial" panose="020B0604020202020204" pitchFamily="34" charset="0"/>
              </a:rPr>
              <a:t>Total estimated costs $525,000.</a:t>
            </a:r>
          </a:p>
          <a:p>
            <a:pPr marL="0" lvl="1">
              <a:spcAft>
                <a:spcPts val="600"/>
              </a:spcAft>
            </a:pPr>
            <a:endParaRPr lang="en-US" altLang="en-US" sz="1800" dirty="0">
              <a:latin typeface="Arial" panose="020B0604020202020204" pitchFamily="34" charset="0"/>
              <a:cs typeface="Arial" panose="020B0604020202020204" pitchFamily="34" charset="0"/>
            </a:endParaRPr>
          </a:p>
        </p:txBody>
      </p:sp>
      <p:pic>
        <p:nvPicPr>
          <p:cNvPr id="7" name="Picture 6" descr="A picture containing grease truck, outdoor, road, trailer&#10;&#10;">
            <a:extLst>
              <a:ext uri="{FF2B5EF4-FFF2-40B4-BE49-F238E27FC236}">
                <a16:creationId xmlns:a16="http://schemas.microsoft.com/office/drawing/2014/main" id="{5F162E42-A84C-4B97-8323-5EFD35548918}"/>
              </a:ext>
            </a:extLst>
          </p:cNvPr>
          <p:cNvPicPr>
            <a:picLocks noChangeAspect="1"/>
          </p:cNvPicPr>
          <p:nvPr/>
        </p:nvPicPr>
        <p:blipFill>
          <a:blip r:embed="rId3"/>
          <a:stretch>
            <a:fillRect/>
          </a:stretch>
        </p:blipFill>
        <p:spPr>
          <a:xfrm>
            <a:off x="9825775" y="3138717"/>
            <a:ext cx="1897978" cy="1256281"/>
          </a:xfrm>
          <a:prstGeom prst="rect">
            <a:avLst/>
          </a:prstGeom>
        </p:spPr>
      </p:pic>
      <p:pic>
        <p:nvPicPr>
          <p:cNvPr id="9" name="Picture 8" descr="Disposal facility">
            <a:extLst>
              <a:ext uri="{FF2B5EF4-FFF2-40B4-BE49-F238E27FC236}">
                <a16:creationId xmlns:a16="http://schemas.microsoft.com/office/drawing/2014/main" id="{9C027517-A56C-F5A3-ED6D-7E51E99D93D5}"/>
              </a:ext>
            </a:extLst>
          </p:cNvPr>
          <p:cNvPicPr>
            <a:picLocks noChangeAspect="1"/>
          </p:cNvPicPr>
          <p:nvPr/>
        </p:nvPicPr>
        <p:blipFill>
          <a:blip r:embed="rId4"/>
          <a:stretch>
            <a:fillRect/>
          </a:stretch>
        </p:blipFill>
        <p:spPr>
          <a:xfrm>
            <a:off x="10017410" y="4514696"/>
            <a:ext cx="1706343" cy="1278110"/>
          </a:xfrm>
          <a:prstGeom prst="rect">
            <a:avLst/>
          </a:prstGeom>
        </p:spPr>
      </p:pic>
    </p:spTree>
    <p:extLst>
      <p:ext uri="{BB962C8B-B14F-4D97-AF65-F5344CB8AC3E}">
        <p14:creationId xmlns:p14="http://schemas.microsoft.com/office/powerpoint/2010/main" val="37877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8426-B356-BF2F-9B1F-91A0BD78B3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6B18FF-5D3D-5DBA-8FE1-881D55450A5C}"/>
              </a:ext>
            </a:extLst>
          </p:cNvPr>
          <p:cNvSpPr>
            <a:spLocks noGrp="1"/>
          </p:cNvSpPr>
          <p:nvPr>
            <p:ph type="title" idx="4294967295"/>
          </p:nvPr>
        </p:nvSpPr>
        <p:spPr>
          <a:xfrm>
            <a:off x="827314" y="-391886"/>
            <a:ext cx="10526486" cy="391886"/>
          </a:xfrm>
          <a:prstGeom prst="rect">
            <a:avLst/>
          </a:prstGeom>
        </p:spPr>
        <p:txBody>
          <a:bodyPr anchor="b"/>
          <a:lstStyle/>
          <a:p>
            <a:r>
              <a:rPr lang="en-US" sz="1800" dirty="0">
                <a:solidFill>
                  <a:schemeClr val="tx1">
                    <a:lumMod val="65000"/>
                    <a:lumOff val="35000"/>
                  </a:schemeClr>
                </a:solidFill>
              </a:rPr>
              <a:t>Grease Waste</a:t>
            </a:r>
          </a:p>
        </p:txBody>
      </p:sp>
      <p:sp>
        <p:nvSpPr>
          <p:cNvPr id="4" name="TextBox 3">
            <a:extLst>
              <a:ext uri="{FF2B5EF4-FFF2-40B4-BE49-F238E27FC236}">
                <a16:creationId xmlns:a16="http://schemas.microsoft.com/office/drawing/2014/main" id="{407CD1E6-8BB3-51E8-D83B-73D14F75AFC4}"/>
              </a:ext>
            </a:extLst>
          </p:cNvPr>
          <p:cNvSpPr txBox="1"/>
          <p:nvPr/>
        </p:nvSpPr>
        <p:spPr>
          <a:xfrm>
            <a:off x="1744683" y="328017"/>
            <a:ext cx="9853335" cy="579646"/>
          </a:xfrm>
          <a:prstGeom prst="rect">
            <a:avLst/>
          </a:prstGeom>
          <a:noFill/>
        </p:spPr>
        <p:txBody>
          <a:bodyPr wrap="square" rtlCol="0">
            <a:spAutoFit/>
          </a:bodyPr>
          <a:lstStyle/>
          <a:p>
            <a:pPr>
              <a:lnSpc>
                <a:spcPts val="3800"/>
              </a:lnSpc>
            </a:pP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Grease Waste</a:t>
            </a:r>
          </a:p>
        </p:txBody>
      </p:sp>
      <p:sp>
        <p:nvSpPr>
          <p:cNvPr id="11" name="Rectangle 10">
            <a:extLst>
              <a:ext uri="{FF2B5EF4-FFF2-40B4-BE49-F238E27FC236}">
                <a16:creationId xmlns:a16="http://schemas.microsoft.com/office/drawing/2014/main" id="{BE57F39A-E334-9926-CE4B-AD02E07CF379}"/>
              </a:ext>
            </a:extLst>
          </p:cNvPr>
          <p:cNvSpPr/>
          <p:nvPr/>
        </p:nvSpPr>
        <p:spPr>
          <a:xfrm>
            <a:off x="341376" y="1457680"/>
            <a:ext cx="11850624" cy="1200329"/>
          </a:xfrm>
          <a:prstGeom prst="rect">
            <a:avLst/>
          </a:prstGeom>
        </p:spPr>
        <p:txBody>
          <a:bodyPr wrap="square" lIns="91440" tIns="45720" rIns="91440" bIns="45720" anchor="t">
            <a:spAutoFit/>
          </a:bodyPr>
          <a:lstStyle/>
          <a:p>
            <a:pPr marL="0" lvl="1">
              <a:spcAft>
                <a:spcPts val="600"/>
              </a:spcAft>
            </a:pPr>
            <a:r>
              <a:rPr lang="en-US" altLang="en-US" sz="2400" b="1" dirty="0">
                <a:latin typeface="Arial"/>
                <a:cs typeface="Arial"/>
              </a:rPr>
              <a:t>“Grease Waste” </a:t>
            </a:r>
            <a:r>
              <a:rPr lang="en-US" altLang="en-US" sz="2400" dirty="0">
                <a:latin typeface="Arial"/>
                <a:cs typeface="Arial"/>
              </a:rPr>
              <a:t>means liquid or solid material composed primarily of fatty substances, oils, and grease from animal or vegetable sources which is retained in a grease interceptor or grease trap.</a:t>
            </a:r>
            <a:r>
              <a:rPr lang="en-US" altLang="en-US" sz="2400" b="1" dirty="0">
                <a:latin typeface="Arial"/>
                <a:cs typeface="Arial"/>
              </a:rPr>
              <a:t> </a:t>
            </a:r>
          </a:p>
        </p:txBody>
      </p:sp>
      <p:pic>
        <p:nvPicPr>
          <p:cNvPr id="7" name="Picture 6" descr="Grease interceptor schmatic">
            <a:extLst>
              <a:ext uri="{FF2B5EF4-FFF2-40B4-BE49-F238E27FC236}">
                <a16:creationId xmlns:a16="http://schemas.microsoft.com/office/drawing/2014/main" id="{4AE2BDB3-9494-BBD5-7EAE-67F2AF0033A5}"/>
              </a:ext>
            </a:extLst>
          </p:cNvPr>
          <p:cNvPicPr>
            <a:picLocks noChangeAspect="1"/>
          </p:cNvPicPr>
          <p:nvPr/>
        </p:nvPicPr>
        <p:blipFill>
          <a:blip r:embed="rId2"/>
          <a:stretch>
            <a:fillRect/>
          </a:stretch>
        </p:blipFill>
        <p:spPr>
          <a:xfrm>
            <a:off x="2225402" y="3034310"/>
            <a:ext cx="7741196" cy="3353935"/>
          </a:xfrm>
          <a:prstGeom prst="rect">
            <a:avLst/>
          </a:prstGeom>
        </p:spPr>
      </p:pic>
    </p:spTree>
    <p:extLst>
      <p:ext uri="{BB962C8B-B14F-4D97-AF65-F5344CB8AC3E}">
        <p14:creationId xmlns:p14="http://schemas.microsoft.com/office/powerpoint/2010/main" val="4051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AC91-E6CF-35C3-CD53-B538F4021E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BFE41AE-0514-8785-4DF0-1B45D2D8C827}"/>
              </a:ext>
            </a:extLst>
          </p:cNvPr>
          <p:cNvSpPr>
            <a:spLocks noGrp="1"/>
          </p:cNvSpPr>
          <p:nvPr>
            <p:ph type="title" idx="4294967295"/>
          </p:nvPr>
        </p:nvSpPr>
        <p:spPr>
          <a:xfrm>
            <a:off x="838200" y="-401896"/>
            <a:ext cx="10515600" cy="401896"/>
          </a:xfrm>
          <a:prstGeom prst="rect">
            <a:avLst/>
          </a:prstGeom>
        </p:spPr>
        <p:txBody>
          <a:bodyPr anchor="b"/>
          <a:lstStyle/>
          <a:p>
            <a:r>
              <a:rPr lang="en-US" sz="1800" dirty="0">
                <a:solidFill>
                  <a:schemeClr val="tx1">
                    <a:lumMod val="65000"/>
                    <a:lumOff val="35000"/>
                  </a:schemeClr>
                </a:solidFill>
              </a:rPr>
              <a:t>Next Steps</a:t>
            </a:r>
          </a:p>
        </p:txBody>
      </p:sp>
      <p:sp>
        <p:nvSpPr>
          <p:cNvPr id="4" name="TextBox 3">
            <a:extLst>
              <a:ext uri="{FF2B5EF4-FFF2-40B4-BE49-F238E27FC236}">
                <a16:creationId xmlns:a16="http://schemas.microsoft.com/office/drawing/2014/main" id="{10BB1C96-07F0-34A0-6100-C1EED20C0CF2}"/>
              </a:ext>
            </a:extLst>
          </p:cNvPr>
          <p:cNvSpPr txBox="1"/>
          <p:nvPr/>
        </p:nvSpPr>
        <p:spPr>
          <a:xfrm>
            <a:off x="1724396" y="276969"/>
            <a:ext cx="9853335" cy="579646"/>
          </a:xfrm>
          <a:prstGeom prst="rect">
            <a:avLst/>
          </a:prstGeom>
          <a:noFill/>
        </p:spPr>
        <p:txBody>
          <a:bodyPr wrap="square" rtlCol="0">
            <a:spAutoFit/>
          </a:bodyPr>
          <a:lstStyle/>
          <a:p>
            <a:pPr>
              <a:lnSpc>
                <a:spcPts val="3800"/>
              </a:lnSpc>
            </a:pP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Next Steps</a:t>
            </a:r>
          </a:p>
        </p:txBody>
      </p:sp>
      <p:pic>
        <p:nvPicPr>
          <p:cNvPr id="8" name="Picture 7" descr="Restaurant">
            <a:extLst>
              <a:ext uri="{FF2B5EF4-FFF2-40B4-BE49-F238E27FC236}">
                <a16:creationId xmlns:a16="http://schemas.microsoft.com/office/drawing/2014/main" id="{0624E415-B017-5406-5D8C-3EDC795264E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7890" y="1576012"/>
            <a:ext cx="2095541" cy="1801126"/>
          </a:xfrm>
          <a:prstGeom prst="rect">
            <a:avLst/>
          </a:prstGeom>
        </p:spPr>
      </p:pic>
      <p:sp>
        <p:nvSpPr>
          <p:cNvPr id="5" name="TextBox 4">
            <a:extLst>
              <a:ext uri="{FF2B5EF4-FFF2-40B4-BE49-F238E27FC236}">
                <a16:creationId xmlns:a16="http://schemas.microsoft.com/office/drawing/2014/main" id="{152B599E-2501-2C31-8575-6D1B5240E3A7}"/>
              </a:ext>
            </a:extLst>
          </p:cNvPr>
          <p:cNvSpPr txBox="1"/>
          <p:nvPr/>
        </p:nvSpPr>
        <p:spPr>
          <a:xfrm>
            <a:off x="640199" y="3480863"/>
            <a:ext cx="1537811"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Originator</a:t>
            </a:r>
          </a:p>
        </p:txBody>
      </p:sp>
      <p:sp>
        <p:nvSpPr>
          <p:cNvPr id="16" name="Arrow: Right 15" descr="arrow">
            <a:extLst>
              <a:ext uri="{FF2B5EF4-FFF2-40B4-BE49-F238E27FC236}">
                <a16:creationId xmlns:a16="http://schemas.microsoft.com/office/drawing/2014/main" id="{A58B580E-E390-05D2-2169-ED73EE679F40}"/>
              </a:ext>
            </a:extLst>
          </p:cNvPr>
          <p:cNvSpPr/>
          <p:nvPr/>
        </p:nvSpPr>
        <p:spPr>
          <a:xfrm>
            <a:off x="2633882" y="2433918"/>
            <a:ext cx="455991"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descr="manifest">
            <a:extLst>
              <a:ext uri="{FF2B5EF4-FFF2-40B4-BE49-F238E27FC236}">
                <a16:creationId xmlns:a16="http://schemas.microsoft.com/office/drawing/2014/main" id="{AC188D03-3E80-C097-1FFD-821E9040FC48}"/>
              </a:ext>
            </a:extLst>
          </p:cNvPr>
          <p:cNvGraphicFramePr>
            <a:graphicFrameLocks noChangeAspect="1"/>
          </p:cNvGraphicFramePr>
          <p:nvPr>
            <p:extLst>
              <p:ext uri="{D42A27DB-BD31-4B8C-83A1-F6EECF244321}">
                <p14:modId xmlns:p14="http://schemas.microsoft.com/office/powerpoint/2010/main" val="2081458189"/>
              </p:ext>
            </p:extLst>
          </p:nvPr>
        </p:nvGraphicFramePr>
        <p:xfrm>
          <a:off x="3131568" y="1873325"/>
          <a:ext cx="1388164" cy="1072672"/>
        </p:xfrm>
        <a:graphic>
          <a:graphicData uri="http://schemas.openxmlformats.org/presentationml/2006/ole">
            <mc:AlternateContent xmlns:mc="http://schemas.openxmlformats.org/markup-compatibility/2006">
              <mc:Choice xmlns:v="urn:schemas-microsoft-com:vml" Requires="v">
                <p:oleObj name="Acrobat Document" r:id="rId3" imgW="7543607" imgH="5829107" progId="AcroExch.Document.DC">
                  <p:embed/>
                </p:oleObj>
              </mc:Choice>
              <mc:Fallback>
                <p:oleObj name="Acrobat Document" r:id="rId3" imgW="7543607" imgH="5829107" progId="AcroExch.Document.DC">
                  <p:embed/>
                  <p:pic>
                    <p:nvPicPr>
                      <p:cNvPr id="24" name="Object 23">
                        <a:extLst>
                          <a:ext uri="{FF2B5EF4-FFF2-40B4-BE49-F238E27FC236}">
                            <a16:creationId xmlns:a16="http://schemas.microsoft.com/office/drawing/2014/main" id="{AC188D03-3E80-C097-1FFD-821E9040FC48}"/>
                          </a:ext>
                        </a:extLst>
                      </p:cNvPr>
                      <p:cNvPicPr/>
                      <p:nvPr/>
                    </p:nvPicPr>
                    <p:blipFill>
                      <a:blip r:embed="rId4"/>
                      <a:stretch>
                        <a:fillRect/>
                      </a:stretch>
                    </p:blipFill>
                    <p:spPr>
                      <a:xfrm>
                        <a:off x="3131568" y="1873325"/>
                        <a:ext cx="1388164" cy="1072672"/>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32FB5B28-6122-9CF7-9E24-0B2020EDDB5D}"/>
              </a:ext>
            </a:extLst>
          </p:cNvPr>
          <p:cNvSpPr txBox="1"/>
          <p:nvPr/>
        </p:nvSpPr>
        <p:spPr>
          <a:xfrm>
            <a:off x="3308015" y="2904315"/>
            <a:ext cx="1038160"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Manifest</a:t>
            </a:r>
          </a:p>
        </p:txBody>
      </p:sp>
      <p:sp>
        <p:nvSpPr>
          <p:cNvPr id="22" name="Arrow: Right 21" descr="Arrow">
            <a:extLst>
              <a:ext uri="{FF2B5EF4-FFF2-40B4-BE49-F238E27FC236}">
                <a16:creationId xmlns:a16="http://schemas.microsoft.com/office/drawing/2014/main" id="{9EAF8638-D457-CF6C-8F01-0B008218F8AC}"/>
              </a:ext>
              <a:ext uri="{C183D7F6-B498-43B3-948B-1728B52AA6E4}">
                <adec:decorative xmlns:adec="http://schemas.microsoft.com/office/drawing/2017/decorative" val="0"/>
              </a:ext>
            </a:extLst>
          </p:cNvPr>
          <p:cNvSpPr/>
          <p:nvPr/>
        </p:nvSpPr>
        <p:spPr>
          <a:xfrm>
            <a:off x="4519732" y="2433260"/>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Grease Truck">
            <a:extLst>
              <a:ext uri="{FF2B5EF4-FFF2-40B4-BE49-F238E27FC236}">
                <a16:creationId xmlns:a16="http://schemas.microsoft.com/office/drawing/2014/main" id="{F01D3867-F0A9-7F7B-42A6-10C4D07A1666}"/>
              </a:ext>
            </a:extLst>
          </p:cNvPr>
          <p:cNvPicPr>
            <a:picLocks noChangeAspect="1"/>
          </p:cNvPicPr>
          <p:nvPr/>
        </p:nvPicPr>
        <p:blipFill>
          <a:blip r:embed="rId5"/>
          <a:stretch>
            <a:fillRect/>
          </a:stretch>
        </p:blipFill>
        <p:spPr>
          <a:xfrm>
            <a:off x="4944468" y="1995724"/>
            <a:ext cx="2000250" cy="1323975"/>
          </a:xfrm>
          <a:prstGeom prst="rect">
            <a:avLst/>
          </a:prstGeom>
        </p:spPr>
      </p:pic>
      <p:sp>
        <p:nvSpPr>
          <p:cNvPr id="36" name="TextBox 35">
            <a:extLst>
              <a:ext uri="{FF2B5EF4-FFF2-40B4-BE49-F238E27FC236}">
                <a16:creationId xmlns:a16="http://schemas.microsoft.com/office/drawing/2014/main" id="{B4E91CE1-46DD-C674-4769-4C011FA7C22F}"/>
              </a:ext>
            </a:extLst>
          </p:cNvPr>
          <p:cNvSpPr txBox="1"/>
          <p:nvPr/>
        </p:nvSpPr>
        <p:spPr>
          <a:xfrm>
            <a:off x="5364060" y="3296587"/>
            <a:ext cx="1196048"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Hauler</a:t>
            </a:r>
          </a:p>
        </p:txBody>
      </p:sp>
      <p:sp>
        <p:nvSpPr>
          <p:cNvPr id="37" name="Arrow: Right 36">
            <a:extLst>
              <a:ext uri="{FF2B5EF4-FFF2-40B4-BE49-F238E27FC236}">
                <a16:creationId xmlns:a16="http://schemas.microsoft.com/office/drawing/2014/main" id="{D0D1273B-CA73-5F1E-181C-65530E3C0DA0}"/>
              </a:ext>
              <a:ext uri="{C183D7F6-B498-43B3-948B-1728B52AA6E4}">
                <adec:decorative xmlns:adec="http://schemas.microsoft.com/office/drawing/2017/decorative" val="1"/>
              </a:ext>
            </a:extLst>
          </p:cNvPr>
          <p:cNvSpPr/>
          <p:nvPr/>
        </p:nvSpPr>
        <p:spPr>
          <a:xfrm>
            <a:off x="6895961" y="2342336"/>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Object 24" descr="Manifest">
            <a:extLst>
              <a:ext uri="{FF2B5EF4-FFF2-40B4-BE49-F238E27FC236}">
                <a16:creationId xmlns:a16="http://schemas.microsoft.com/office/drawing/2014/main" id="{8E2A213A-FCAD-E662-5F33-ADE61AA5AD7D}"/>
              </a:ext>
            </a:extLst>
          </p:cNvPr>
          <p:cNvGraphicFramePr>
            <a:graphicFrameLocks noChangeAspect="1"/>
          </p:cNvGraphicFramePr>
          <p:nvPr>
            <p:extLst>
              <p:ext uri="{D42A27DB-BD31-4B8C-83A1-F6EECF244321}">
                <p14:modId xmlns:p14="http://schemas.microsoft.com/office/powerpoint/2010/main" val="3709203760"/>
              </p:ext>
            </p:extLst>
          </p:nvPr>
        </p:nvGraphicFramePr>
        <p:xfrm>
          <a:off x="7343610" y="1721570"/>
          <a:ext cx="1388164" cy="1072672"/>
        </p:xfrm>
        <a:graphic>
          <a:graphicData uri="http://schemas.openxmlformats.org/presentationml/2006/ole">
            <mc:AlternateContent xmlns:mc="http://schemas.openxmlformats.org/markup-compatibility/2006">
              <mc:Choice xmlns:v="urn:schemas-microsoft-com:vml" Requires="v">
                <p:oleObj name="Acrobat Document" r:id="rId3" imgW="7543607" imgH="5829107" progId="AcroExch.Document.DC">
                  <p:embed/>
                </p:oleObj>
              </mc:Choice>
              <mc:Fallback>
                <p:oleObj name="Acrobat Document" r:id="rId3" imgW="7543607" imgH="5829107" progId="AcroExch.Document.DC">
                  <p:embed/>
                  <p:pic>
                    <p:nvPicPr>
                      <p:cNvPr id="25" name="Object 24">
                        <a:extLst>
                          <a:ext uri="{FF2B5EF4-FFF2-40B4-BE49-F238E27FC236}">
                            <a16:creationId xmlns:a16="http://schemas.microsoft.com/office/drawing/2014/main" id="{8E2A213A-FCAD-E662-5F33-ADE61AA5AD7D}"/>
                          </a:ext>
                        </a:extLst>
                      </p:cNvPr>
                      <p:cNvPicPr/>
                      <p:nvPr/>
                    </p:nvPicPr>
                    <p:blipFill>
                      <a:blip r:embed="rId4"/>
                      <a:stretch>
                        <a:fillRect/>
                      </a:stretch>
                    </p:blipFill>
                    <p:spPr>
                      <a:xfrm>
                        <a:off x="7343610" y="1721570"/>
                        <a:ext cx="1388164" cy="1072672"/>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D92B5B8F-255E-9302-5315-21C0E59A4C88}"/>
              </a:ext>
            </a:extLst>
          </p:cNvPr>
          <p:cNvSpPr txBox="1"/>
          <p:nvPr/>
        </p:nvSpPr>
        <p:spPr>
          <a:xfrm>
            <a:off x="7575881" y="2735038"/>
            <a:ext cx="1038160"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Manifest</a:t>
            </a:r>
          </a:p>
        </p:txBody>
      </p:sp>
      <p:sp>
        <p:nvSpPr>
          <p:cNvPr id="38" name="Arrow: Right 37">
            <a:extLst>
              <a:ext uri="{FF2B5EF4-FFF2-40B4-BE49-F238E27FC236}">
                <a16:creationId xmlns:a16="http://schemas.microsoft.com/office/drawing/2014/main" id="{3AAE24B9-D363-6FC9-4B15-687FB053863D}"/>
              </a:ext>
              <a:ext uri="{C183D7F6-B498-43B3-948B-1728B52AA6E4}">
                <adec:decorative xmlns:adec="http://schemas.microsoft.com/office/drawing/2017/decorative" val="1"/>
              </a:ext>
            </a:extLst>
          </p:cNvPr>
          <p:cNvSpPr/>
          <p:nvPr/>
        </p:nvSpPr>
        <p:spPr>
          <a:xfrm>
            <a:off x="8731774" y="2327682"/>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Disposal Facility">
            <a:extLst>
              <a:ext uri="{FF2B5EF4-FFF2-40B4-BE49-F238E27FC236}">
                <a16:creationId xmlns:a16="http://schemas.microsoft.com/office/drawing/2014/main" id="{0301CFCD-EC75-BA54-C832-630B4207EA3A}"/>
              </a:ext>
            </a:extLst>
          </p:cNvPr>
          <p:cNvPicPr>
            <a:picLocks noChangeAspect="1"/>
          </p:cNvPicPr>
          <p:nvPr/>
        </p:nvPicPr>
        <p:blipFill>
          <a:blip r:embed="rId6"/>
          <a:stretch>
            <a:fillRect/>
          </a:stretch>
        </p:blipFill>
        <p:spPr>
          <a:xfrm>
            <a:off x="9311910" y="1978666"/>
            <a:ext cx="1706343" cy="1278110"/>
          </a:xfrm>
          <a:prstGeom prst="rect">
            <a:avLst/>
          </a:prstGeom>
        </p:spPr>
      </p:pic>
      <p:sp>
        <p:nvSpPr>
          <p:cNvPr id="35" name="TextBox 34">
            <a:extLst>
              <a:ext uri="{FF2B5EF4-FFF2-40B4-BE49-F238E27FC236}">
                <a16:creationId xmlns:a16="http://schemas.microsoft.com/office/drawing/2014/main" id="{6A23E923-635F-2578-87DD-78F5F560BDA4}"/>
              </a:ext>
            </a:extLst>
          </p:cNvPr>
          <p:cNvSpPr txBox="1"/>
          <p:nvPr/>
        </p:nvSpPr>
        <p:spPr>
          <a:xfrm>
            <a:off x="9462669" y="3227755"/>
            <a:ext cx="1779141" cy="707886"/>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Disposal Facility</a:t>
            </a:r>
          </a:p>
        </p:txBody>
      </p:sp>
      <p:sp>
        <p:nvSpPr>
          <p:cNvPr id="6" name="Rectangle 5">
            <a:extLst>
              <a:ext uri="{FF2B5EF4-FFF2-40B4-BE49-F238E27FC236}">
                <a16:creationId xmlns:a16="http://schemas.microsoft.com/office/drawing/2014/main" id="{D85DEE69-55F3-F950-E04C-4CFA37AC7486}"/>
              </a:ext>
            </a:extLst>
          </p:cNvPr>
          <p:cNvSpPr/>
          <p:nvPr/>
        </p:nvSpPr>
        <p:spPr>
          <a:xfrm>
            <a:off x="2543431" y="4202653"/>
            <a:ext cx="9070644" cy="2246769"/>
          </a:xfrm>
          <a:prstGeom prst="rect">
            <a:avLst/>
          </a:prstGeom>
        </p:spPr>
        <p:txBody>
          <a:bodyPr wrap="square">
            <a:spAutoFit/>
          </a:bodyPr>
          <a:lstStyle/>
          <a:p>
            <a:pPr marL="285750" lvl="1" indent="-285750">
              <a:spcAft>
                <a:spcPts val="60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Individual ERC member briefings upon request</a:t>
            </a:r>
          </a:p>
          <a:p>
            <a:pPr marL="285750" lvl="1" indent="-285750">
              <a:spcAft>
                <a:spcPts val="60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Finalize Proposed Rule and SERC</a:t>
            </a:r>
          </a:p>
          <a:p>
            <a:pPr marL="285750" lvl="1" indent="-285750">
              <a:spcAft>
                <a:spcPts val="60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Notice of Proposed Rule</a:t>
            </a:r>
          </a:p>
          <a:p>
            <a:pPr marL="285750" lvl="1" indent="-285750">
              <a:spcAft>
                <a:spcPts val="60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ERC Adoption Hearing</a:t>
            </a:r>
          </a:p>
          <a:p>
            <a:pPr marL="285750" lvl="1" indent="-285750">
              <a:spcAft>
                <a:spcPts val="60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Certification</a:t>
            </a:r>
          </a:p>
        </p:txBody>
      </p:sp>
    </p:spTree>
    <p:extLst>
      <p:ext uri="{BB962C8B-B14F-4D97-AF65-F5344CB8AC3E}">
        <p14:creationId xmlns:p14="http://schemas.microsoft.com/office/powerpoint/2010/main" val="302735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0F3D9-9C99-3590-DFD1-79603729D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3C5DC-87D1-B3D6-D7C4-088CB9FA316F}"/>
              </a:ext>
            </a:extLst>
          </p:cNvPr>
          <p:cNvSpPr>
            <a:spLocks noGrp="1"/>
          </p:cNvSpPr>
          <p:nvPr>
            <p:ph type="title" idx="4294967295"/>
          </p:nvPr>
        </p:nvSpPr>
        <p:spPr>
          <a:xfrm>
            <a:off x="838200" y="-413657"/>
            <a:ext cx="10515600" cy="413657"/>
          </a:xfrm>
          <a:prstGeom prst="rect">
            <a:avLst/>
          </a:prstGeom>
        </p:spPr>
        <p:txBody>
          <a:bodyPr anchor="b"/>
          <a:lstStyle/>
          <a:p>
            <a:r>
              <a:rPr lang="en-US" sz="1800" dirty="0">
                <a:solidFill>
                  <a:schemeClr val="tx1">
                    <a:lumMod val="65000"/>
                    <a:lumOff val="35000"/>
                  </a:schemeClr>
                </a:solidFill>
              </a:rPr>
              <a:t>Where to submit comments</a:t>
            </a:r>
          </a:p>
        </p:txBody>
      </p:sp>
      <p:sp>
        <p:nvSpPr>
          <p:cNvPr id="6" name="TextBox 5">
            <a:extLst>
              <a:ext uri="{FF2B5EF4-FFF2-40B4-BE49-F238E27FC236}">
                <a16:creationId xmlns:a16="http://schemas.microsoft.com/office/drawing/2014/main" id="{BE49521C-CCD5-A47F-4EF1-38E09EE9E712}"/>
              </a:ext>
            </a:extLst>
          </p:cNvPr>
          <p:cNvSpPr txBox="1"/>
          <p:nvPr/>
        </p:nvSpPr>
        <p:spPr>
          <a:xfrm>
            <a:off x="1444336" y="479570"/>
            <a:ext cx="10889673" cy="477054"/>
          </a:xfrm>
          <a:prstGeom prst="rect">
            <a:avLst/>
          </a:prstGeom>
          <a:noFill/>
        </p:spPr>
        <p:txBody>
          <a:bodyPr wrap="square" rtlCol="0">
            <a:spAutoFit/>
          </a:bodyPr>
          <a:lstStyle/>
          <a:p>
            <a:pPr>
              <a:lnSpc>
                <a:spcPts val="3000"/>
              </a:lnSpc>
            </a:pPr>
            <a:r>
              <a:rPr lang="en-US" sz="3200" b="1" cap="all" dirty="0">
                <a:solidFill>
                  <a:schemeClr val="bg1"/>
                </a:solidFill>
                <a:latin typeface="Arial" panose="020B0604020202020204" pitchFamily="34" charset="0"/>
                <a:ea typeface="Aptos" panose="020B0004020202020204" pitchFamily="34" charset="0"/>
                <a:cs typeface="Arial" panose="020B0604020202020204" pitchFamily="34" charset="0"/>
              </a:rPr>
              <a:t>Where to submit Comments</a:t>
            </a:r>
            <a:endParaRPr lang="en-US" sz="3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D39970-8940-2637-1E92-7C3FF7550A89}"/>
              </a:ext>
            </a:extLst>
          </p:cNvPr>
          <p:cNvSpPr txBox="1"/>
          <p:nvPr/>
        </p:nvSpPr>
        <p:spPr>
          <a:xfrm>
            <a:off x="791194" y="2500215"/>
            <a:ext cx="10609612" cy="2304733"/>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Aptos" panose="020B0004020202020204" pitchFamily="34" charset="0"/>
                <a:cs typeface="Arial" panose="020B0604020202020204" pitchFamily="34" charset="0"/>
              </a:rPr>
              <a:t>Provide written comments no later than </a:t>
            </a:r>
            <a:r>
              <a:rPr lang="en-US" sz="2000" b="1" dirty="0">
                <a:effectLst/>
                <a:latin typeface="Arial" panose="020B0604020202020204" pitchFamily="34" charset="0"/>
                <a:ea typeface="Aptos" panose="020B0004020202020204" pitchFamily="34" charset="0"/>
                <a:cs typeface="Arial" panose="020B0604020202020204" pitchFamily="34" charset="0"/>
              </a:rPr>
              <a:t>December 27, 2024</a:t>
            </a:r>
            <a:r>
              <a:rPr lang="en-US" sz="2000" dirty="0">
                <a:effectLst/>
                <a:latin typeface="Arial" panose="020B0604020202020204" pitchFamily="34" charset="0"/>
                <a:ea typeface="Aptos" panose="020B0004020202020204" pitchFamily="34" charset="0"/>
                <a:cs typeface="Arial" panose="020B0604020202020204" pitchFamily="34" charset="0"/>
              </a:rPr>
              <a:t>. Comments can be submitted to </a:t>
            </a:r>
            <a:r>
              <a:rPr lang="en-US" sz="2000" u="sng" dirty="0">
                <a:solidFill>
                  <a:srgbClr val="6A6A6A"/>
                </a:solidFill>
                <a:effectLst/>
                <a:latin typeface="Arial" panose="020B0604020202020204" pitchFamily="34" charset="0"/>
                <a:ea typeface="Aptos" panose="020B0004020202020204" pitchFamily="34" charset="0"/>
                <a:cs typeface="Arial" panose="020B0604020202020204" pitchFamily="34" charset="0"/>
                <a:hlinkClick r:id="rId3"/>
              </a:rPr>
              <a:t>SWPP@FloridaDEP.gov</a:t>
            </a:r>
            <a:r>
              <a:rPr lang="en-US" sz="2000" dirty="0">
                <a:solidFill>
                  <a:srgbClr val="6A6A6A"/>
                </a:solidFill>
                <a:effectLst/>
                <a:latin typeface="Arial" panose="020B0604020202020204" pitchFamily="34" charset="0"/>
                <a:ea typeface="Aptos" panose="020B0004020202020204" pitchFamily="34" charset="0"/>
                <a:cs typeface="Arial" panose="020B0604020202020204" pitchFamily="34" charset="0"/>
              </a:rPr>
              <a:t> </a:t>
            </a:r>
            <a:r>
              <a:rPr lang="en-US" sz="2000" dirty="0">
                <a:effectLst/>
                <a:latin typeface="Arial" panose="020B0604020202020204" pitchFamily="34" charset="0"/>
                <a:ea typeface="Aptos" panose="020B0004020202020204" pitchFamily="34" charset="0"/>
                <a:cs typeface="Arial" panose="020B0604020202020204" pitchFamily="34" charset="0"/>
              </a:rPr>
              <a:t>or Florida Department of Environmental Protection, Solid Waste, 2600 Blair Stone Road, MS 4565, Tallahassee, FL 32399-2400. ATTN: El Kromhout, Environmental Administrator.</a:t>
            </a:r>
          </a:p>
          <a:p>
            <a:pPr marL="0" marR="0" indent="228600">
              <a:lnSpc>
                <a:spcPct val="150000"/>
              </a:lnSpc>
              <a:spcBef>
                <a:spcPts val="0"/>
              </a:spcBef>
              <a:spcAft>
                <a:spcPts val="0"/>
              </a:spcAft>
              <a:tabLst>
                <a:tab pos="228600" algn="l"/>
              </a:tabLst>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5133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5A3DB-4CEE-758C-D736-B4F809102CDD}"/>
              </a:ext>
            </a:extLst>
          </p:cNvPr>
          <p:cNvSpPr>
            <a:spLocks noGrp="1"/>
          </p:cNvSpPr>
          <p:nvPr>
            <p:ph type="title" idx="4294967295"/>
          </p:nvPr>
        </p:nvSpPr>
        <p:spPr>
          <a:xfrm>
            <a:off x="1088570" y="-291469"/>
            <a:ext cx="10265229" cy="291469"/>
          </a:xfrm>
          <a:prstGeom prst="rect">
            <a:avLst/>
          </a:prstGeom>
        </p:spPr>
        <p:txBody>
          <a:bodyPr anchor="b"/>
          <a:lstStyle/>
          <a:p>
            <a:r>
              <a:rPr lang="en-US" sz="1800" dirty="0">
                <a:solidFill>
                  <a:schemeClr val="tx1">
                    <a:lumMod val="65000"/>
                    <a:lumOff val="35000"/>
                  </a:schemeClr>
                </a:solidFill>
              </a:rPr>
              <a:t>Thank you</a:t>
            </a:r>
          </a:p>
        </p:txBody>
      </p:sp>
      <p:pic>
        <p:nvPicPr>
          <p:cNvPr id="4" name="Picture 3" descr="A body of water surrounded by trees&#10;&#10;Thank you">
            <a:extLst>
              <a:ext uri="{FF2B5EF4-FFF2-40B4-BE49-F238E27FC236}">
                <a16:creationId xmlns:a16="http://schemas.microsoft.com/office/drawing/2014/main" id="{626E2840-F34C-7947-BC4E-6D9E93FB1F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grpSp>
        <p:nvGrpSpPr>
          <p:cNvPr id="2" name="Group 1" descr="Thank you">
            <a:extLst>
              <a:ext uri="{FF2B5EF4-FFF2-40B4-BE49-F238E27FC236}">
                <a16:creationId xmlns:a16="http://schemas.microsoft.com/office/drawing/2014/main" id="{EFAD8294-54E0-6C4A-A4DA-5FD558AA258E}"/>
              </a:ext>
            </a:extLst>
          </p:cNvPr>
          <p:cNvGrpSpPr/>
          <p:nvPr/>
        </p:nvGrpSpPr>
        <p:grpSpPr>
          <a:xfrm>
            <a:off x="1931533" y="1481446"/>
            <a:ext cx="8328935" cy="4186578"/>
            <a:chOff x="1755569" y="1888178"/>
            <a:chExt cx="8328935" cy="4186578"/>
          </a:xfrm>
        </p:grpSpPr>
        <p:sp>
          <p:nvSpPr>
            <p:cNvPr id="7" name="Rectangle 6">
              <a:extLst>
                <a:ext uri="{FF2B5EF4-FFF2-40B4-BE49-F238E27FC236}">
                  <a16:creationId xmlns:a16="http://schemas.microsoft.com/office/drawing/2014/main" id="{65072387-9470-DA47-AF3A-570BDC75D3C4}"/>
                </a:ext>
              </a:extLst>
            </p:cNvPr>
            <p:cNvSpPr/>
            <p:nvPr/>
          </p:nvSpPr>
          <p:spPr>
            <a:xfrm>
              <a:off x="1755569" y="1888178"/>
              <a:ext cx="8328935" cy="3895108"/>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31A7523-D528-7547-8E87-8DC1C815F909}"/>
                </a:ext>
              </a:extLst>
            </p:cNvPr>
            <p:cNvGrpSpPr/>
            <p:nvPr/>
          </p:nvGrpSpPr>
          <p:grpSpPr>
            <a:xfrm>
              <a:off x="2004764" y="2117758"/>
              <a:ext cx="8073609" cy="3956998"/>
              <a:chOff x="1136821" y="2263086"/>
              <a:chExt cx="8073609" cy="3956998"/>
            </a:xfrm>
          </p:grpSpPr>
          <p:grpSp>
            <p:nvGrpSpPr>
              <p:cNvPr id="9" name="Group 8">
                <a:extLst>
                  <a:ext uri="{FF2B5EF4-FFF2-40B4-BE49-F238E27FC236}">
                    <a16:creationId xmlns:a16="http://schemas.microsoft.com/office/drawing/2014/main" id="{CF482474-7996-9E40-98BD-C79F83FFFFC4}"/>
                  </a:ext>
                </a:extLst>
              </p:cNvPr>
              <p:cNvGrpSpPr/>
              <p:nvPr/>
            </p:nvGrpSpPr>
            <p:grpSpPr>
              <a:xfrm>
                <a:off x="3881383" y="2263086"/>
                <a:ext cx="5329047" cy="3956998"/>
                <a:chOff x="5275374" y="1116615"/>
                <a:chExt cx="3028997" cy="3235861"/>
              </a:xfrm>
            </p:grpSpPr>
            <p:sp>
              <p:nvSpPr>
                <p:cNvPr id="11" name="TextBox 10">
                  <a:extLst>
                    <a:ext uri="{FF2B5EF4-FFF2-40B4-BE49-F238E27FC236}">
                      <a16:creationId xmlns:a16="http://schemas.microsoft.com/office/drawing/2014/main" id="{B1DB169D-2475-3642-824C-13E842041D07}"/>
                    </a:ext>
                  </a:extLst>
                </p:cNvPr>
                <p:cNvSpPr txBox="1"/>
                <p:nvPr/>
              </p:nvSpPr>
              <p:spPr>
                <a:xfrm>
                  <a:off x="5632173" y="1116615"/>
                  <a:ext cx="2315398" cy="655118"/>
                </a:xfrm>
                <a:prstGeom prst="rect">
                  <a:avLst/>
                </a:prstGeom>
                <a:noFill/>
              </p:spPr>
              <p:txBody>
                <a:bodyPr wrap="square" lIns="91440" tIns="45720" rIns="91440" bIns="45720" rtlCol="0" anchor="t">
                  <a:spAutoFit/>
                </a:bodyPr>
                <a:lstStyle/>
                <a:p>
                  <a:pPr algn="ctr">
                    <a:lnSpc>
                      <a:spcPct val="107526"/>
                    </a:lnSpc>
                  </a:pPr>
                  <a:r>
                    <a:rPr lang="en-US" sz="45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endParaRPr lang="en-US" dirty="0"/>
                </a:p>
              </p:txBody>
            </p:sp>
            <p:sp>
              <p:nvSpPr>
                <p:cNvPr id="12" name="TextBox 11">
                  <a:extLst>
                    <a:ext uri="{FF2B5EF4-FFF2-40B4-BE49-F238E27FC236}">
                      <a16:creationId xmlns:a16="http://schemas.microsoft.com/office/drawing/2014/main" id="{A80C45ED-A6DD-F64D-9328-ECBAB298B1E0}"/>
                    </a:ext>
                  </a:extLst>
                </p:cNvPr>
                <p:cNvSpPr txBox="1"/>
                <p:nvPr/>
              </p:nvSpPr>
              <p:spPr>
                <a:xfrm>
                  <a:off x="5275374" y="1785276"/>
                  <a:ext cx="3028997" cy="2567200"/>
                </a:xfrm>
                <a:prstGeom prst="rect">
                  <a:avLst/>
                </a:prstGeom>
                <a:noFill/>
              </p:spPr>
              <p:txBody>
                <a:bodyPr wrap="square" rtlCol="0">
                  <a:spAutoFit/>
                </a:bodyPr>
                <a:lstStyle/>
                <a:p>
                  <a:pPr algn="ctr"/>
                  <a:r>
                    <a:rPr lang="en-US" b="1" dirty="0">
                      <a:solidFill>
                        <a:schemeClr val="bg1">
                          <a:lumMod val="95000"/>
                        </a:schemeClr>
                      </a:solidFill>
                      <a:latin typeface="Arial" panose="020B0604020202020204" pitchFamily="34" charset="0"/>
                      <a:cs typeface="Arial" panose="020B0604020202020204" pitchFamily="34" charset="0"/>
                    </a:rPr>
                    <a:t>Tim Bahr and El Kromhout</a:t>
                  </a:r>
                </a:p>
                <a:p>
                  <a:pPr algn="ctr"/>
                  <a:r>
                    <a:rPr lang="en-US" dirty="0">
                      <a:solidFill>
                        <a:schemeClr val="bg1">
                          <a:lumMod val="95000"/>
                        </a:schemeClr>
                      </a:solidFill>
                      <a:latin typeface="Arial" panose="020B0604020202020204" pitchFamily="34" charset="0"/>
                      <a:cs typeface="Arial" panose="020B0604020202020204" pitchFamily="34" charset="0"/>
                    </a:rPr>
                    <a:t>Division of Waste Management</a:t>
                  </a:r>
                </a:p>
                <a:p>
                  <a:pPr algn="ctr"/>
                  <a:r>
                    <a:rPr lang="en-US" dirty="0">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ctr"/>
                  <a:endParaRPr lang="en-US" dirty="0">
                    <a:solidFill>
                      <a:schemeClr val="bg1">
                        <a:lumMod val="95000"/>
                      </a:schemeClr>
                    </a:solidFill>
                    <a:latin typeface="Arial" panose="020B0604020202020204" pitchFamily="34" charset="0"/>
                    <a:cs typeface="Arial" panose="020B0604020202020204" pitchFamily="34" charset="0"/>
                  </a:endParaRPr>
                </a:p>
                <a:p>
                  <a:pPr algn="ctr"/>
                  <a:r>
                    <a:rPr lang="en-US" dirty="0">
                      <a:solidFill>
                        <a:schemeClr val="bg1">
                          <a:lumMod val="95000"/>
                        </a:schemeClr>
                      </a:solidFill>
                      <a:latin typeface="Arial" panose="020B0604020202020204" pitchFamily="34" charset="0"/>
                      <a:cs typeface="Arial" panose="020B0604020202020204" pitchFamily="34" charset="0"/>
                    </a:rPr>
                    <a:t>Contact Information:</a:t>
                  </a:r>
                </a:p>
                <a:p>
                  <a:pPr algn="ctr"/>
                  <a:r>
                    <a:rPr lang="en-US" dirty="0">
                      <a:solidFill>
                        <a:schemeClr val="bg1">
                          <a:lumMod val="95000"/>
                        </a:schemeClr>
                      </a:solidFill>
                      <a:latin typeface="Arial" panose="020B0604020202020204" pitchFamily="34" charset="0"/>
                      <a:cs typeface="Arial" panose="020B0604020202020204" pitchFamily="34" charset="0"/>
                    </a:rPr>
                    <a:t>850-245-8790                                                  </a:t>
                  </a:r>
                </a:p>
                <a:p>
                  <a:pPr algn="ctr"/>
                  <a:r>
                    <a:rPr lang="en-US" dirty="0">
                      <a:solidFill>
                        <a:schemeClr val="bg1">
                          <a:lumMod val="95000"/>
                        </a:schemeClr>
                      </a:solidFill>
                      <a:latin typeface="Arial" panose="020B0604020202020204" pitchFamily="34" charset="0"/>
                      <a:cs typeface="Arial" panose="020B0604020202020204" pitchFamily="34" charset="0"/>
                    </a:rPr>
                    <a:t>Tim.Bahr@FloridaDEP.gov</a:t>
                  </a:r>
                </a:p>
                <a:p>
                  <a:endParaRPr lang="en-US" dirty="0">
                    <a:solidFill>
                      <a:schemeClr val="bg1">
                        <a:lumMod val="95000"/>
                      </a:schemeClr>
                    </a:solidFill>
                    <a:latin typeface="Arial" panose="020B0604020202020204" pitchFamily="34" charset="0"/>
                    <a:cs typeface="Arial" panose="020B0604020202020204" pitchFamily="34" charset="0"/>
                  </a:endParaRPr>
                </a:p>
                <a:p>
                  <a:pPr algn="ctr"/>
                  <a:r>
                    <a:rPr lang="en-US" dirty="0">
                      <a:solidFill>
                        <a:schemeClr val="bg1">
                          <a:lumMod val="95000"/>
                        </a:schemeClr>
                      </a:solidFill>
                      <a:latin typeface="Arial" panose="020B0604020202020204" pitchFamily="34" charset="0"/>
                      <a:cs typeface="Arial" panose="020B0604020202020204" pitchFamily="34" charset="0"/>
                    </a:rPr>
                    <a:t>850-245-8744</a:t>
                  </a:r>
                </a:p>
                <a:p>
                  <a:pPr algn="ctr"/>
                  <a:r>
                    <a:rPr lang="en-US" dirty="0">
                      <a:solidFill>
                        <a:schemeClr val="bg1">
                          <a:lumMod val="95000"/>
                        </a:schemeClr>
                      </a:solidFill>
                      <a:latin typeface="Arial" panose="020B0604020202020204" pitchFamily="34" charset="0"/>
                      <a:cs typeface="Arial" panose="020B0604020202020204" pitchFamily="34" charset="0"/>
                    </a:rPr>
                    <a:t>Elizabeth.Kromhout@FloridaDEP.gov</a:t>
                  </a:r>
                </a:p>
                <a:p>
                  <a:pPr algn="ctr"/>
                  <a:endParaRPr lang="en-US" dirty="0"/>
                </a:p>
              </p:txBody>
            </p:sp>
          </p:grpSp>
          <p:pic>
            <p:nvPicPr>
              <p:cNvPr id="10" name="Picture 9" descr="Florida Department of Environmental Protection Logo">
                <a:extLst>
                  <a:ext uri="{FF2B5EF4-FFF2-40B4-BE49-F238E27FC236}">
                    <a16:creationId xmlns:a16="http://schemas.microsoft.com/office/drawing/2014/main" id="{E3162F9E-12DC-1D42-983F-5C41312E0474}"/>
                  </a:ext>
                </a:extLst>
              </p:cNvPr>
              <p:cNvPicPr>
                <a:picLocks noChangeAspect="1"/>
              </p:cNvPicPr>
              <p:nvPr/>
            </p:nvPicPr>
            <p:blipFill>
              <a:blip r:embed="rId3"/>
              <a:stretch>
                <a:fillRect/>
              </a:stretch>
            </p:blipFill>
            <p:spPr>
              <a:xfrm>
                <a:off x="1136821" y="2663644"/>
                <a:ext cx="2316129" cy="2316129"/>
              </a:xfrm>
              <a:prstGeom prst="rect">
                <a:avLst/>
              </a:prstGeom>
            </p:spPr>
          </p:pic>
        </p:grpSp>
      </p:grpSp>
    </p:spTree>
    <p:extLst>
      <p:ext uri="{BB962C8B-B14F-4D97-AF65-F5344CB8AC3E}">
        <p14:creationId xmlns:p14="http://schemas.microsoft.com/office/powerpoint/2010/main" val="28795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E525-0910-CECF-5111-3F9C32F5B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ED895-40D2-9F44-B71E-3DCA1ADF5477}"/>
              </a:ext>
            </a:extLst>
          </p:cNvPr>
          <p:cNvSpPr>
            <a:spLocks noGrp="1"/>
          </p:cNvSpPr>
          <p:nvPr>
            <p:ph type="title" idx="4294967295"/>
          </p:nvPr>
        </p:nvSpPr>
        <p:spPr>
          <a:xfrm>
            <a:off x="838200" y="-359230"/>
            <a:ext cx="10515600" cy="355185"/>
          </a:xfrm>
          <a:prstGeom prst="rect">
            <a:avLst/>
          </a:prstGeom>
        </p:spPr>
        <p:txBody>
          <a:bodyPr anchor="b"/>
          <a:lstStyle/>
          <a:p>
            <a:r>
              <a:rPr lang="en-US" sz="1800" dirty="0">
                <a:solidFill>
                  <a:schemeClr val="tx1">
                    <a:lumMod val="65000"/>
                    <a:lumOff val="35000"/>
                  </a:schemeClr>
                </a:solidFill>
              </a:rPr>
              <a:t>Florida Statutes</a:t>
            </a:r>
          </a:p>
        </p:txBody>
      </p:sp>
      <p:sp>
        <p:nvSpPr>
          <p:cNvPr id="4" name="TextBox 3">
            <a:extLst>
              <a:ext uri="{FF2B5EF4-FFF2-40B4-BE49-F238E27FC236}">
                <a16:creationId xmlns:a16="http://schemas.microsoft.com/office/drawing/2014/main" id="{D3EAA5FB-0B5B-33DF-3C7E-79DD6B2260EE}"/>
              </a:ext>
            </a:extLst>
          </p:cNvPr>
          <p:cNvSpPr txBox="1"/>
          <p:nvPr/>
        </p:nvSpPr>
        <p:spPr>
          <a:xfrm>
            <a:off x="1632097" y="280542"/>
            <a:ext cx="9853335" cy="703526"/>
          </a:xfrm>
          <a:prstGeom prst="rect">
            <a:avLst/>
          </a:prstGeom>
          <a:noFill/>
          <a:ln>
            <a:noFill/>
          </a:ln>
        </p:spPr>
        <p:txBody>
          <a:bodyPr wrap="square" lIns="91440" tIns="45720" rIns="91440" bIns="45720" rtlCol="0" anchor="t">
            <a:spAutoFit/>
          </a:bodyPr>
          <a:lstStyle/>
          <a:p>
            <a:pPr>
              <a:lnSpc>
                <a:spcPct val="137085"/>
              </a:lnSpc>
            </a:pP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Florida Statutes </a:t>
            </a: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(F.S.)</a:t>
            </a:r>
            <a:endParaRPr lang="en-US" sz="3200" dirty="0"/>
          </a:p>
        </p:txBody>
      </p:sp>
      <p:sp>
        <p:nvSpPr>
          <p:cNvPr id="8" name="Rectangle 7">
            <a:extLst>
              <a:ext uri="{FF2B5EF4-FFF2-40B4-BE49-F238E27FC236}">
                <a16:creationId xmlns:a16="http://schemas.microsoft.com/office/drawing/2014/main" id="{150C8442-E656-77AC-2524-7930F6AA5F37}"/>
              </a:ext>
            </a:extLst>
          </p:cNvPr>
          <p:cNvSpPr/>
          <p:nvPr/>
        </p:nvSpPr>
        <p:spPr>
          <a:xfrm>
            <a:off x="91619" y="1469286"/>
            <a:ext cx="11850624" cy="5509200"/>
          </a:xfrm>
          <a:prstGeom prst="rect">
            <a:avLst/>
          </a:prstGeom>
        </p:spPr>
        <p:txBody>
          <a:bodyPr wrap="square" lIns="91440" tIns="45720" rIns="91440" bIns="45720" anchor="t">
            <a:spAutoFit/>
          </a:bodyPr>
          <a:lstStyle/>
          <a:p>
            <a:pPr marL="0" lvl="1">
              <a:spcAft>
                <a:spcPts val="600"/>
              </a:spcAft>
            </a:pPr>
            <a:r>
              <a:rPr lang="en-US" altLang="en-US" sz="2400" b="1" dirty="0">
                <a:latin typeface="Arial"/>
                <a:cs typeface="Arial"/>
              </a:rPr>
              <a:t>Section 403.0741, F.S., effective July 1, 2022:</a:t>
            </a:r>
          </a:p>
          <a:p>
            <a:pPr marL="800100" lvl="1" indent="-342900">
              <a:spcAft>
                <a:spcPts val="600"/>
              </a:spcAft>
              <a:buFont typeface="Arial" panose="020B0604020202020204" pitchFamily="34" charset="0"/>
              <a:buChar char="•"/>
            </a:pPr>
            <a:r>
              <a:rPr lang="en-US" sz="2400" b="1" dirty="0">
                <a:latin typeface="Arial"/>
                <a:cs typeface="Arial"/>
              </a:rPr>
              <a:t>(1) Definitions – </a:t>
            </a:r>
            <a:r>
              <a:rPr lang="en-US" sz="2400" dirty="0">
                <a:latin typeface="Arial"/>
                <a:cs typeface="Arial"/>
              </a:rPr>
              <a:t>provides definitions, including “grease waste”.</a:t>
            </a:r>
          </a:p>
          <a:p>
            <a:pPr marL="800100" lvl="1" indent="-342900">
              <a:spcAft>
                <a:spcPts val="600"/>
              </a:spcAft>
              <a:buFont typeface="Arial" panose="020B0604020202020204" pitchFamily="34" charset="0"/>
              <a:buChar char="•"/>
            </a:pPr>
            <a:r>
              <a:rPr lang="en-US" sz="2400" b="1" dirty="0">
                <a:latin typeface="Arial"/>
                <a:cs typeface="Arial"/>
              </a:rPr>
              <a:t>(2) Disposal of Grease Waste – </a:t>
            </a:r>
            <a:r>
              <a:rPr lang="en-US" sz="2400" dirty="0">
                <a:latin typeface="Arial"/>
                <a:cs typeface="Arial"/>
              </a:rPr>
              <a:t>Requires grease waste haulers to dispose of grease waste at permitted or certified disposal facilities.</a:t>
            </a:r>
          </a:p>
          <a:p>
            <a:pPr marL="800100" lvl="1" indent="-342900">
              <a:spcAft>
                <a:spcPts val="600"/>
              </a:spcAft>
              <a:buFont typeface="Arial" panose="020B0604020202020204" pitchFamily="34" charset="0"/>
              <a:buChar char="•"/>
            </a:pPr>
            <a:r>
              <a:rPr lang="en-US" sz="2400" b="1" dirty="0">
                <a:latin typeface="Arial"/>
                <a:cs typeface="Arial"/>
              </a:rPr>
              <a:t>(3) Grease Waste Service Manifest – </a:t>
            </a:r>
            <a:r>
              <a:rPr lang="en-US" altLang="en-US" sz="2400" dirty="0">
                <a:latin typeface="Arial"/>
                <a:cs typeface="Arial"/>
              </a:rPr>
              <a:t>Requires grease waste haulers to document grease waste removal and disposal with service manifests.</a:t>
            </a:r>
          </a:p>
          <a:p>
            <a:pPr marL="800100" lvl="1" indent="-342900">
              <a:spcAft>
                <a:spcPts val="600"/>
              </a:spcAft>
              <a:buFont typeface="Arial" panose="020B0604020202020204" pitchFamily="34" charset="0"/>
              <a:buChar char="•"/>
            </a:pPr>
            <a:r>
              <a:rPr lang="en-US" sz="2400" b="1" dirty="0">
                <a:latin typeface="Arial"/>
                <a:cs typeface="Arial"/>
              </a:rPr>
              <a:t>(4) Compliance Inspections – </a:t>
            </a:r>
            <a:r>
              <a:rPr lang="en-US" altLang="en-US" sz="2400" dirty="0">
                <a:latin typeface="Arial"/>
                <a:cs typeface="Arial"/>
              </a:rPr>
              <a:t>Inspecting entity must verify contracts for grease waste removal and conduct periodic inspections of service manifests.</a:t>
            </a:r>
          </a:p>
          <a:p>
            <a:pPr marL="800100" lvl="1" indent="-342900">
              <a:spcAft>
                <a:spcPts val="600"/>
              </a:spcAft>
              <a:buFont typeface="Arial" panose="020B0604020202020204" pitchFamily="34" charset="0"/>
              <a:buChar char="•"/>
            </a:pPr>
            <a:r>
              <a:rPr lang="en-US" sz="2400" b="1" dirty="0">
                <a:latin typeface="Arial"/>
                <a:cs typeface="Arial"/>
              </a:rPr>
              <a:t>(5) Penalties – </a:t>
            </a:r>
            <a:r>
              <a:rPr lang="en-US" sz="2400" dirty="0">
                <a:latin typeface="Arial"/>
                <a:cs typeface="Arial"/>
              </a:rPr>
              <a:t>Provides penalties for haulers who violate s. 403.0741, F.S.</a:t>
            </a:r>
            <a:endParaRPr lang="en-US" sz="2400" b="1" dirty="0">
              <a:latin typeface="Arial"/>
              <a:cs typeface="Arial"/>
            </a:endParaRPr>
          </a:p>
          <a:p>
            <a:pPr marL="800100" lvl="1" indent="-342900">
              <a:spcAft>
                <a:spcPts val="600"/>
              </a:spcAft>
              <a:buFont typeface="Arial" panose="020B0604020202020204" pitchFamily="34" charset="0"/>
              <a:buChar char="•"/>
            </a:pPr>
            <a:r>
              <a:rPr lang="en-US" sz="2400" b="1" dirty="0">
                <a:latin typeface="Arial"/>
                <a:cs typeface="Arial"/>
              </a:rPr>
              <a:t>(6) Regulation by Local Governments – </a:t>
            </a:r>
            <a:r>
              <a:rPr lang="en-US" sz="2400" dirty="0">
                <a:latin typeface="Arial"/>
                <a:cs typeface="Arial"/>
              </a:rPr>
              <a:t>“may” take specified actions; does not prohibit adoption of ordinances or rules which are stricter or more extensive. </a:t>
            </a:r>
            <a:endParaRPr lang="en-US" sz="2400" b="1" dirty="0">
              <a:latin typeface="Arial"/>
              <a:cs typeface="Arial"/>
            </a:endParaRPr>
          </a:p>
          <a:p>
            <a:pPr marL="800100" lvl="1" indent="-342900">
              <a:spcAft>
                <a:spcPts val="600"/>
              </a:spcAft>
              <a:buFont typeface="Arial" panose="020B0604020202020204" pitchFamily="34" charset="0"/>
              <a:buChar char="•"/>
            </a:pPr>
            <a:r>
              <a:rPr lang="en-US" sz="2400" b="1" dirty="0">
                <a:latin typeface="Arial"/>
                <a:cs typeface="Arial"/>
              </a:rPr>
              <a:t>(7) Rules – </a:t>
            </a:r>
            <a:r>
              <a:rPr lang="en-US" sz="2400" dirty="0">
                <a:latin typeface="Arial"/>
                <a:cs typeface="Arial"/>
              </a:rPr>
              <a:t>the department shall adopt rules to implement s. 403.0741, F.S.</a:t>
            </a:r>
          </a:p>
          <a:p>
            <a:pPr marL="800100" lvl="1" indent="-342900">
              <a:spcAft>
                <a:spcPts val="600"/>
              </a:spcAft>
              <a:buFont typeface="Arial" panose="020B0604020202020204" pitchFamily="34" charset="0"/>
              <a:buChar char="•"/>
            </a:pPr>
            <a:endParaRPr lang="en-US" altLang="en-US" sz="2400" dirty="0">
              <a:solidFill>
                <a:schemeClr val="accent3">
                  <a:lumMod val="50000"/>
                </a:schemeClr>
              </a:solidFill>
              <a:latin typeface="Arial"/>
              <a:cs typeface="Arial"/>
            </a:endParaRPr>
          </a:p>
        </p:txBody>
      </p:sp>
    </p:spTree>
    <p:extLst>
      <p:ext uri="{BB962C8B-B14F-4D97-AF65-F5344CB8AC3E}">
        <p14:creationId xmlns:p14="http://schemas.microsoft.com/office/powerpoint/2010/main" val="406385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04711E-6D28-FA1A-82CA-F221586F973E}"/>
              </a:ext>
            </a:extLst>
          </p:cNvPr>
          <p:cNvSpPr>
            <a:spLocks noGrp="1"/>
          </p:cNvSpPr>
          <p:nvPr>
            <p:ph type="title" idx="4294967295"/>
          </p:nvPr>
        </p:nvSpPr>
        <p:spPr>
          <a:xfrm>
            <a:off x="838200" y="-340108"/>
            <a:ext cx="10515600" cy="340108"/>
          </a:xfrm>
          <a:prstGeom prst="rect">
            <a:avLst/>
          </a:prstGeom>
        </p:spPr>
        <p:txBody>
          <a:bodyPr anchor="b"/>
          <a:lstStyle/>
          <a:p>
            <a:r>
              <a:rPr lang="en-US" sz="1800" dirty="0">
                <a:solidFill>
                  <a:schemeClr val="tx1">
                    <a:lumMod val="65000"/>
                    <a:lumOff val="35000"/>
                  </a:schemeClr>
                </a:solidFill>
              </a:rPr>
              <a:t>The bottom line</a:t>
            </a:r>
          </a:p>
        </p:txBody>
      </p:sp>
      <p:sp>
        <p:nvSpPr>
          <p:cNvPr id="4" name="TextBox 3">
            <a:extLst>
              <a:ext uri="{FF2B5EF4-FFF2-40B4-BE49-F238E27FC236}">
                <a16:creationId xmlns:a16="http://schemas.microsoft.com/office/drawing/2014/main" id="{93C15806-95C2-F933-0F79-84AF7EEC7B5A}"/>
              </a:ext>
            </a:extLst>
          </p:cNvPr>
          <p:cNvSpPr txBox="1"/>
          <p:nvPr/>
        </p:nvSpPr>
        <p:spPr>
          <a:xfrm>
            <a:off x="1733797" y="338757"/>
            <a:ext cx="9853335" cy="579646"/>
          </a:xfrm>
          <a:prstGeom prst="rect">
            <a:avLst/>
          </a:prstGeom>
          <a:noFill/>
        </p:spPr>
        <p:txBody>
          <a:bodyPr wrap="square" rtlCol="0">
            <a:spAutoFit/>
          </a:bodyPr>
          <a:lstStyle/>
          <a:p>
            <a:pPr>
              <a:lnSpc>
                <a:spcPts val="38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THE BOTTOM LINE</a:t>
            </a:r>
          </a:p>
        </p:txBody>
      </p:sp>
      <p:pic>
        <p:nvPicPr>
          <p:cNvPr id="8" name="Picture 7" descr="Originator - restaurant">
            <a:extLst>
              <a:ext uri="{FF2B5EF4-FFF2-40B4-BE49-F238E27FC236}">
                <a16:creationId xmlns:a16="http://schemas.microsoft.com/office/drawing/2014/main" id="{70AE6929-2856-404F-B63A-A58B1F3B00E5}"/>
              </a:ext>
            </a:extLst>
          </p:cNvPr>
          <p:cNvPicPr>
            <a:picLocks noChangeAspect="1"/>
          </p:cNvPicPr>
          <p:nvPr/>
        </p:nvPicPr>
        <p:blipFill>
          <a:blip r:embed="rId2"/>
          <a:stretch>
            <a:fillRect/>
          </a:stretch>
        </p:blipFill>
        <p:spPr>
          <a:xfrm>
            <a:off x="447890" y="1576012"/>
            <a:ext cx="2095541" cy="1801126"/>
          </a:xfrm>
          <a:prstGeom prst="rect">
            <a:avLst/>
          </a:prstGeom>
        </p:spPr>
      </p:pic>
      <p:sp>
        <p:nvSpPr>
          <p:cNvPr id="5" name="TextBox 4">
            <a:extLst>
              <a:ext uri="{FF2B5EF4-FFF2-40B4-BE49-F238E27FC236}">
                <a16:creationId xmlns:a16="http://schemas.microsoft.com/office/drawing/2014/main" id="{D5652228-0D51-46C3-91E9-E7514C78DEC3}"/>
              </a:ext>
            </a:extLst>
          </p:cNvPr>
          <p:cNvSpPr txBox="1"/>
          <p:nvPr/>
        </p:nvSpPr>
        <p:spPr>
          <a:xfrm>
            <a:off x="640199" y="3480863"/>
            <a:ext cx="1537811"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Originator</a:t>
            </a:r>
          </a:p>
        </p:txBody>
      </p:sp>
      <p:sp>
        <p:nvSpPr>
          <p:cNvPr id="16" name="Arrow: Right 15" descr="arrow">
            <a:extLst>
              <a:ext uri="{FF2B5EF4-FFF2-40B4-BE49-F238E27FC236}">
                <a16:creationId xmlns:a16="http://schemas.microsoft.com/office/drawing/2014/main" id="{346A943B-E670-43B9-8AB9-B89C97C77922}"/>
              </a:ext>
            </a:extLst>
          </p:cNvPr>
          <p:cNvSpPr/>
          <p:nvPr/>
        </p:nvSpPr>
        <p:spPr>
          <a:xfrm>
            <a:off x="2633882" y="2433918"/>
            <a:ext cx="455991"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descr="Manifest">
            <a:extLst>
              <a:ext uri="{FF2B5EF4-FFF2-40B4-BE49-F238E27FC236}">
                <a16:creationId xmlns:a16="http://schemas.microsoft.com/office/drawing/2014/main" id="{D8CAAD55-D010-43D3-9B85-A687694C5390}"/>
              </a:ext>
            </a:extLst>
          </p:cNvPr>
          <p:cNvGraphicFramePr>
            <a:graphicFrameLocks noChangeAspect="1"/>
          </p:cNvGraphicFramePr>
          <p:nvPr>
            <p:extLst>
              <p:ext uri="{D42A27DB-BD31-4B8C-83A1-F6EECF244321}">
                <p14:modId xmlns:p14="http://schemas.microsoft.com/office/powerpoint/2010/main" val="4124908710"/>
              </p:ext>
            </p:extLst>
          </p:nvPr>
        </p:nvGraphicFramePr>
        <p:xfrm>
          <a:off x="3119966" y="1853768"/>
          <a:ext cx="1388164" cy="1072672"/>
        </p:xfrm>
        <a:graphic>
          <a:graphicData uri="http://schemas.openxmlformats.org/presentationml/2006/ole">
            <mc:AlternateContent xmlns:mc="http://schemas.openxmlformats.org/markup-compatibility/2006">
              <mc:Choice xmlns:v="urn:schemas-microsoft-com:vml" Requires="v">
                <p:oleObj name="Acrobat Document" r:id="rId3" imgW="7543607" imgH="5829107" progId="AcroExch.Document.DC">
                  <p:embed/>
                </p:oleObj>
              </mc:Choice>
              <mc:Fallback>
                <p:oleObj name="Acrobat Document" r:id="rId3" imgW="7543607" imgH="5829107" progId="AcroExch.Document.DC">
                  <p:embed/>
                  <p:pic>
                    <p:nvPicPr>
                      <p:cNvPr id="24" name="Object 23">
                        <a:extLst>
                          <a:ext uri="{FF2B5EF4-FFF2-40B4-BE49-F238E27FC236}">
                            <a16:creationId xmlns:a16="http://schemas.microsoft.com/office/drawing/2014/main" id="{D8CAAD55-D010-43D3-9B85-A687694C5390}"/>
                          </a:ext>
                        </a:extLst>
                      </p:cNvPr>
                      <p:cNvPicPr/>
                      <p:nvPr/>
                    </p:nvPicPr>
                    <p:blipFill>
                      <a:blip r:embed="rId4"/>
                      <a:stretch>
                        <a:fillRect/>
                      </a:stretch>
                    </p:blipFill>
                    <p:spPr>
                      <a:xfrm>
                        <a:off x="3119966" y="1853768"/>
                        <a:ext cx="1388164" cy="1072672"/>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286B6535-B993-471D-B6B3-9CAC9CAC0B4D}"/>
              </a:ext>
            </a:extLst>
          </p:cNvPr>
          <p:cNvSpPr txBox="1"/>
          <p:nvPr/>
        </p:nvSpPr>
        <p:spPr>
          <a:xfrm>
            <a:off x="3308015" y="2904315"/>
            <a:ext cx="1038160"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Manifest</a:t>
            </a:r>
          </a:p>
        </p:txBody>
      </p:sp>
      <p:sp>
        <p:nvSpPr>
          <p:cNvPr id="22" name="Arrow: Right 21" descr="arrow">
            <a:extLst>
              <a:ext uri="{FF2B5EF4-FFF2-40B4-BE49-F238E27FC236}">
                <a16:creationId xmlns:a16="http://schemas.microsoft.com/office/drawing/2014/main" id="{882DBA81-2D31-43D1-8D75-76E41BDBEF6B}"/>
              </a:ext>
            </a:extLst>
          </p:cNvPr>
          <p:cNvSpPr/>
          <p:nvPr/>
        </p:nvSpPr>
        <p:spPr>
          <a:xfrm>
            <a:off x="4519732" y="2433260"/>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Hauler Truck">
            <a:extLst>
              <a:ext uri="{FF2B5EF4-FFF2-40B4-BE49-F238E27FC236}">
                <a16:creationId xmlns:a16="http://schemas.microsoft.com/office/drawing/2014/main" id="{DE9C9400-EC10-403A-8249-30613B514267}"/>
              </a:ext>
            </a:extLst>
          </p:cNvPr>
          <p:cNvPicPr>
            <a:picLocks noChangeAspect="1"/>
          </p:cNvPicPr>
          <p:nvPr/>
        </p:nvPicPr>
        <p:blipFill>
          <a:blip r:embed="rId5"/>
          <a:stretch>
            <a:fillRect/>
          </a:stretch>
        </p:blipFill>
        <p:spPr>
          <a:xfrm>
            <a:off x="4944468" y="1995724"/>
            <a:ext cx="2000250" cy="1323975"/>
          </a:xfrm>
          <a:prstGeom prst="rect">
            <a:avLst/>
          </a:prstGeom>
        </p:spPr>
      </p:pic>
      <p:sp>
        <p:nvSpPr>
          <p:cNvPr id="36" name="TextBox 35">
            <a:extLst>
              <a:ext uri="{FF2B5EF4-FFF2-40B4-BE49-F238E27FC236}">
                <a16:creationId xmlns:a16="http://schemas.microsoft.com/office/drawing/2014/main" id="{BD241C8E-EDB0-4A2D-A8EA-5D77FE9DD972}"/>
              </a:ext>
            </a:extLst>
          </p:cNvPr>
          <p:cNvSpPr txBox="1"/>
          <p:nvPr/>
        </p:nvSpPr>
        <p:spPr>
          <a:xfrm>
            <a:off x="5364060" y="3296587"/>
            <a:ext cx="1196048"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Hauler</a:t>
            </a:r>
          </a:p>
        </p:txBody>
      </p:sp>
      <p:sp>
        <p:nvSpPr>
          <p:cNvPr id="37" name="Arrow: Right 36" descr="arrow">
            <a:extLst>
              <a:ext uri="{FF2B5EF4-FFF2-40B4-BE49-F238E27FC236}">
                <a16:creationId xmlns:a16="http://schemas.microsoft.com/office/drawing/2014/main" id="{DFD191D7-2250-4D2D-B86F-70D0572B5AE9}"/>
              </a:ext>
            </a:extLst>
          </p:cNvPr>
          <p:cNvSpPr/>
          <p:nvPr/>
        </p:nvSpPr>
        <p:spPr>
          <a:xfrm>
            <a:off x="6895961" y="2342336"/>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Object 24" descr="Manifest">
            <a:extLst>
              <a:ext uri="{FF2B5EF4-FFF2-40B4-BE49-F238E27FC236}">
                <a16:creationId xmlns:a16="http://schemas.microsoft.com/office/drawing/2014/main" id="{664E05CB-E3D7-4615-BF1E-0FB383CCB724}"/>
              </a:ext>
            </a:extLst>
          </p:cNvPr>
          <p:cNvGraphicFramePr>
            <a:graphicFrameLocks noChangeAspect="1"/>
          </p:cNvGraphicFramePr>
          <p:nvPr>
            <p:extLst>
              <p:ext uri="{D42A27DB-BD31-4B8C-83A1-F6EECF244321}">
                <p14:modId xmlns:p14="http://schemas.microsoft.com/office/powerpoint/2010/main" val="2668449859"/>
              </p:ext>
            </p:extLst>
          </p:nvPr>
        </p:nvGraphicFramePr>
        <p:xfrm>
          <a:off x="7343610" y="1721570"/>
          <a:ext cx="1388164" cy="1072672"/>
        </p:xfrm>
        <a:graphic>
          <a:graphicData uri="http://schemas.openxmlformats.org/presentationml/2006/ole">
            <mc:AlternateContent xmlns:mc="http://schemas.openxmlformats.org/markup-compatibility/2006">
              <mc:Choice xmlns:v="urn:schemas-microsoft-com:vml" Requires="v">
                <p:oleObj name="Acrobat Document" r:id="rId3" imgW="7543607" imgH="5829107" progId="AcroExch.Document.DC">
                  <p:embed/>
                </p:oleObj>
              </mc:Choice>
              <mc:Fallback>
                <p:oleObj name="Acrobat Document" r:id="rId3" imgW="7543607" imgH="5829107" progId="AcroExch.Document.DC">
                  <p:embed/>
                  <p:pic>
                    <p:nvPicPr>
                      <p:cNvPr id="25" name="Object 24">
                        <a:extLst>
                          <a:ext uri="{FF2B5EF4-FFF2-40B4-BE49-F238E27FC236}">
                            <a16:creationId xmlns:a16="http://schemas.microsoft.com/office/drawing/2014/main" id="{664E05CB-E3D7-4615-BF1E-0FB383CCB724}"/>
                          </a:ext>
                        </a:extLst>
                      </p:cNvPr>
                      <p:cNvPicPr/>
                      <p:nvPr/>
                    </p:nvPicPr>
                    <p:blipFill>
                      <a:blip r:embed="rId4"/>
                      <a:stretch>
                        <a:fillRect/>
                      </a:stretch>
                    </p:blipFill>
                    <p:spPr>
                      <a:xfrm>
                        <a:off x="7343610" y="1721570"/>
                        <a:ext cx="1388164" cy="1072672"/>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60553DD9-0B37-440B-BC16-70AC7DCBF8A9}"/>
              </a:ext>
            </a:extLst>
          </p:cNvPr>
          <p:cNvSpPr txBox="1"/>
          <p:nvPr/>
        </p:nvSpPr>
        <p:spPr>
          <a:xfrm>
            <a:off x="7575881" y="2735038"/>
            <a:ext cx="1038160"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Manifest</a:t>
            </a:r>
          </a:p>
        </p:txBody>
      </p:sp>
      <p:sp>
        <p:nvSpPr>
          <p:cNvPr id="38" name="Arrow: Right 37" descr="arrow">
            <a:extLst>
              <a:ext uri="{FF2B5EF4-FFF2-40B4-BE49-F238E27FC236}">
                <a16:creationId xmlns:a16="http://schemas.microsoft.com/office/drawing/2014/main" id="{638C1D05-1F27-4083-9AB6-90B9218F3086}"/>
              </a:ext>
            </a:extLst>
          </p:cNvPr>
          <p:cNvSpPr/>
          <p:nvPr/>
        </p:nvSpPr>
        <p:spPr>
          <a:xfrm>
            <a:off x="8731774" y="2327682"/>
            <a:ext cx="473493" cy="3927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Disposal facility">
            <a:extLst>
              <a:ext uri="{FF2B5EF4-FFF2-40B4-BE49-F238E27FC236}">
                <a16:creationId xmlns:a16="http://schemas.microsoft.com/office/drawing/2014/main" id="{F092C096-E543-438F-ACBE-00C3DF8D7A08}"/>
              </a:ext>
            </a:extLst>
          </p:cNvPr>
          <p:cNvPicPr>
            <a:picLocks noChangeAspect="1"/>
          </p:cNvPicPr>
          <p:nvPr/>
        </p:nvPicPr>
        <p:blipFill>
          <a:blip r:embed="rId6"/>
          <a:stretch>
            <a:fillRect/>
          </a:stretch>
        </p:blipFill>
        <p:spPr>
          <a:xfrm>
            <a:off x="9311910" y="1978666"/>
            <a:ext cx="1706343" cy="1278110"/>
          </a:xfrm>
          <a:prstGeom prst="rect">
            <a:avLst/>
          </a:prstGeom>
        </p:spPr>
      </p:pic>
      <p:sp>
        <p:nvSpPr>
          <p:cNvPr id="35" name="TextBox 34">
            <a:extLst>
              <a:ext uri="{FF2B5EF4-FFF2-40B4-BE49-F238E27FC236}">
                <a16:creationId xmlns:a16="http://schemas.microsoft.com/office/drawing/2014/main" id="{35F5B0AE-73B0-494F-92B2-F2764B6A951C}"/>
              </a:ext>
            </a:extLst>
          </p:cNvPr>
          <p:cNvSpPr txBox="1"/>
          <p:nvPr/>
        </p:nvSpPr>
        <p:spPr>
          <a:xfrm>
            <a:off x="9462669" y="3227755"/>
            <a:ext cx="1779141" cy="707886"/>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Disposal Facility</a:t>
            </a:r>
          </a:p>
        </p:txBody>
      </p:sp>
      <p:sp>
        <p:nvSpPr>
          <p:cNvPr id="6" name="Rectangle 5">
            <a:extLst>
              <a:ext uri="{FF2B5EF4-FFF2-40B4-BE49-F238E27FC236}">
                <a16:creationId xmlns:a16="http://schemas.microsoft.com/office/drawing/2014/main" id="{AF208B04-E7F1-44FE-ADFC-70955104070A}"/>
              </a:ext>
            </a:extLst>
          </p:cNvPr>
          <p:cNvSpPr/>
          <p:nvPr/>
        </p:nvSpPr>
        <p:spPr>
          <a:xfrm>
            <a:off x="1560678" y="4337689"/>
            <a:ext cx="9070644" cy="1569660"/>
          </a:xfrm>
          <a:prstGeom prst="rect">
            <a:avLst/>
          </a:prstGeom>
        </p:spPr>
        <p:txBody>
          <a:bodyPr wrap="square">
            <a:spAutoFit/>
          </a:bodyPr>
          <a:lstStyle/>
          <a:p>
            <a:pPr algn="ctr"/>
            <a:r>
              <a:rPr lang="en-US" altLang="en-US" sz="2400" b="1" dirty="0" bmk="_Hlk104886271">
                <a:latin typeface="Arial" panose="020B0604020202020204" pitchFamily="34" charset="0"/>
                <a:cs typeface="Arial" panose="020B0604020202020204" pitchFamily="34" charset="0"/>
              </a:rPr>
              <a:t>Section</a:t>
            </a:r>
            <a:r>
              <a:rPr lang="en-US" altLang="en-US" sz="2400" b="1" dirty="0" bmk="_Hlk104886271">
                <a:latin typeface="Arial" panose="020B0604020202020204" pitchFamily="34" charset="0"/>
                <a:ea typeface="Calibri" panose="020F0502020204030204" pitchFamily="34" charset="0"/>
                <a:cs typeface="Arial" panose="020B0604020202020204" pitchFamily="34" charset="0"/>
              </a:rPr>
              <a:t> </a:t>
            </a:r>
            <a:r>
              <a:rPr lang="en-US" altLang="en-US" sz="2400" b="1" dirty="0" bmk="_Hlk104886271">
                <a:latin typeface="Arial" panose="020B0604020202020204" pitchFamily="34" charset="0"/>
                <a:ea typeface="Calibri" panose="020F0502020204030204" pitchFamily="34" charset="0"/>
                <a:cs typeface="Arial" panose="020B0604020202020204" pitchFamily="34" charset="0"/>
                <a:hlinkClick r:id="rId7"/>
              </a:rPr>
              <a:t>403.0741</a:t>
            </a:r>
            <a:r>
              <a:rPr lang="en-US" altLang="en-US" sz="2400" b="1" dirty="0" bmk="_Hlk104886271">
                <a:latin typeface="Arial" panose="020B0604020202020204" pitchFamily="34" charset="0"/>
                <a:ea typeface="Calibri" panose="020F0502020204030204" pitchFamily="34" charset="0"/>
                <a:cs typeface="Arial" panose="020B0604020202020204" pitchFamily="34" charset="0"/>
              </a:rPr>
              <a:t>, F.S.,</a:t>
            </a:r>
            <a:r>
              <a:rPr lang="en-US" sz="2400" b="1" dirty="0">
                <a:latin typeface="Arial" panose="020B0604020202020204" pitchFamily="34" charset="0"/>
                <a:cs typeface="Arial" panose="020B0604020202020204" pitchFamily="34" charset="0"/>
              </a:rPr>
              <a:t> requires that grease waste be manifested from the originator, through management by the hauler, until proper disposal at a certified or permitted disposal facility.</a:t>
            </a:r>
            <a:endParaRPr lang="en-US" sz="28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3627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87D5-D80C-6073-6D2E-76BD58241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820D7-F272-B5F6-B6F4-B45AE4EE55BD}"/>
              </a:ext>
            </a:extLst>
          </p:cNvPr>
          <p:cNvSpPr>
            <a:spLocks noGrp="1"/>
          </p:cNvSpPr>
          <p:nvPr>
            <p:ph type="title" idx="4294967295"/>
          </p:nvPr>
        </p:nvSpPr>
        <p:spPr>
          <a:xfrm>
            <a:off x="838200" y="-391887"/>
            <a:ext cx="10515600" cy="263471"/>
          </a:xfrm>
          <a:prstGeom prst="rect">
            <a:avLst/>
          </a:prstGeom>
        </p:spPr>
        <p:txBody>
          <a:bodyPr anchor="b"/>
          <a:lstStyle/>
          <a:p>
            <a:r>
              <a:rPr lang="en-US" sz="1800" dirty="0">
                <a:solidFill>
                  <a:schemeClr val="tx1">
                    <a:lumMod val="65000"/>
                    <a:lumOff val="35000"/>
                  </a:schemeClr>
                </a:solidFill>
              </a:rPr>
              <a:t>Rulemaking</a:t>
            </a:r>
          </a:p>
        </p:txBody>
      </p:sp>
      <p:sp>
        <p:nvSpPr>
          <p:cNvPr id="6" name="TextBox 5">
            <a:extLst>
              <a:ext uri="{FF2B5EF4-FFF2-40B4-BE49-F238E27FC236}">
                <a16:creationId xmlns:a16="http://schemas.microsoft.com/office/drawing/2014/main" id="{B5DC3C8D-50F1-7D9B-AC95-A3B822318994}"/>
              </a:ext>
            </a:extLst>
          </p:cNvPr>
          <p:cNvSpPr txBox="1"/>
          <p:nvPr/>
        </p:nvSpPr>
        <p:spPr>
          <a:xfrm>
            <a:off x="1794379" y="411992"/>
            <a:ext cx="9853335" cy="579646"/>
          </a:xfrm>
          <a:prstGeom prst="rect">
            <a:avLst/>
          </a:prstGeom>
          <a:noFill/>
        </p:spPr>
        <p:txBody>
          <a:bodyPr wrap="square" rtlCol="0">
            <a:spAutoFit/>
          </a:bodyPr>
          <a:lstStyle/>
          <a:p>
            <a:pPr>
              <a:lnSpc>
                <a:spcPts val="3800"/>
              </a:lnSpc>
            </a:pPr>
            <a:r>
              <a:rPr lang="en-US" sz="3200" b="1" cap="all" dirty="0">
                <a:solidFill>
                  <a:schemeClr val="bg1"/>
                </a:solidFill>
                <a:latin typeface="Arial" panose="020B0604020202020204" pitchFamily="34" charset="0"/>
                <a:ea typeface="Verdana" panose="020B0604030504040204" pitchFamily="34" charset="0"/>
                <a:cs typeface="Arial" panose="020B0604020202020204" pitchFamily="34" charset="0"/>
              </a:rPr>
              <a:t>Rulemaking</a:t>
            </a:r>
          </a:p>
        </p:txBody>
      </p:sp>
      <p:sp>
        <p:nvSpPr>
          <p:cNvPr id="5" name="TextBox 4">
            <a:extLst>
              <a:ext uri="{FF2B5EF4-FFF2-40B4-BE49-F238E27FC236}">
                <a16:creationId xmlns:a16="http://schemas.microsoft.com/office/drawing/2014/main" id="{E5008043-CB03-9504-EAB8-00AF3968AF3D}"/>
              </a:ext>
            </a:extLst>
          </p:cNvPr>
          <p:cNvSpPr txBox="1"/>
          <p:nvPr/>
        </p:nvSpPr>
        <p:spPr>
          <a:xfrm>
            <a:off x="1517072" y="1896044"/>
            <a:ext cx="9933709" cy="3970318"/>
          </a:xfrm>
          <a:prstGeom prst="rect">
            <a:avLst/>
          </a:prstGeom>
          <a:noFill/>
        </p:spPr>
        <p:txBody>
          <a:bodyPr wrap="square">
            <a:spAutoFit/>
          </a:bodyPr>
          <a:lstStyle/>
          <a:p>
            <a:pPr marL="0" indent="0">
              <a:buNone/>
            </a:pPr>
            <a:r>
              <a:rPr lang="en-US" sz="2800" b="1" dirty="0">
                <a:latin typeface="Arial"/>
                <a:cs typeface="Arial"/>
              </a:rPr>
              <a:t>Rulemaking steps to adopt rules to implement Section 403.0741, F.S.</a:t>
            </a:r>
            <a:r>
              <a:rPr lang="en-US" sz="2800" dirty="0">
                <a:latin typeface="Arial"/>
                <a:cs typeface="Arial"/>
              </a:rPr>
              <a:t>	</a:t>
            </a:r>
          </a:p>
          <a:p>
            <a:pPr marL="800100" lvl="1" indent="-342900">
              <a:buFont typeface="Arial" panose="020B0604020202020204" pitchFamily="34" charset="0"/>
              <a:buChar char="•"/>
            </a:pPr>
            <a:r>
              <a:rPr lang="en-US" altLang="en-US" sz="2800" dirty="0">
                <a:latin typeface="Arial"/>
                <a:cs typeface="Arial"/>
              </a:rPr>
              <a:t>Section 403.0741, F.S., effective July 1, 2022.</a:t>
            </a:r>
            <a:endParaRPr lang="en-US" sz="2800" dirty="0">
              <a:latin typeface="Arial"/>
              <a:cs typeface="Arial"/>
            </a:endParaRPr>
          </a:p>
          <a:p>
            <a:pPr marL="800100" lvl="1" indent="-342900">
              <a:buFont typeface="Arial" panose="020B0604020202020204" pitchFamily="34" charset="0"/>
              <a:buChar char="•"/>
            </a:pPr>
            <a:r>
              <a:rPr lang="en-US" sz="2800" dirty="0">
                <a:latin typeface="Arial"/>
                <a:cs typeface="Arial"/>
              </a:rPr>
              <a:t>Notice of Rule Development published on November 1, 2022.</a:t>
            </a:r>
          </a:p>
          <a:p>
            <a:pPr marL="800100" lvl="1" indent="-342900">
              <a:buFont typeface="Arial" panose="020B0604020202020204" pitchFamily="34" charset="0"/>
              <a:buChar char="•"/>
            </a:pPr>
            <a:r>
              <a:rPr lang="en-US" sz="2800" dirty="0">
                <a:latin typeface="Arial"/>
                <a:cs typeface="Arial"/>
              </a:rPr>
              <a:t>First rule workshop held on March 22, 2023. </a:t>
            </a:r>
          </a:p>
          <a:p>
            <a:pPr marL="800100" lvl="1" indent="-342900">
              <a:buFont typeface="Arial" panose="020B0604020202020204" pitchFamily="34" charset="0"/>
              <a:buChar char="•"/>
            </a:pPr>
            <a:r>
              <a:rPr lang="en-US" sz="2800" dirty="0">
                <a:latin typeface="Arial"/>
                <a:cs typeface="Arial"/>
              </a:rPr>
              <a:t>Second rule workshop held on March 22, 2024.</a:t>
            </a:r>
          </a:p>
          <a:p>
            <a:pPr marL="800100" lvl="1" indent="-342900">
              <a:buFont typeface="Arial" panose="020B0604020202020204" pitchFamily="34" charset="0"/>
              <a:buChar char="•"/>
            </a:pPr>
            <a:r>
              <a:rPr lang="en-US" sz="2800" dirty="0">
                <a:latin typeface="Arial"/>
                <a:cs typeface="Arial"/>
              </a:rPr>
              <a:t>ERC briefing notice published November 15, 2024</a:t>
            </a:r>
            <a:endParaRPr lang="en-US" sz="2800" dirty="0">
              <a:highlight>
                <a:srgbClr val="FFFF00"/>
              </a:highlight>
              <a:latin typeface="Arial"/>
              <a:cs typeface="Arial"/>
            </a:endParaRPr>
          </a:p>
          <a:p>
            <a:pPr marL="800100" lvl="1" indent="-342900">
              <a:buFont typeface="Arial" panose="020B0604020202020204" pitchFamily="34" charset="0"/>
              <a:buChar char="•"/>
            </a:pPr>
            <a:r>
              <a:rPr lang="en-US" sz="2800" dirty="0">
                <a:latin typeface="Arial"/>
                <a:cs typeface="Arial"/>
              </a:rPr>
              <a:t>ERC briefing on December 13, 2024. </a:t>
            </a:r>
          </a:p>
        </p:txBody>
      </p:sp>
    </p:spTree>
    <p:extLst>
      <p:ext uri="{BB962C8B-B14F-4D97-AF65-F5344CB8AC3E}">
        <p14:creationId xmlns:p14="http://schemas.microsoft.com/office/powerpoint/2010/main" val="335241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758E2-185C-CE50-6D61-0AF94F8B7DF4}"/>
              </a:ext>
            </a:extLst>
          </p:cNvPr>
          <p:cNvSpPr>
            <a:spLocks noGrp="1"/>
          </p:cNvSpPr>
          <p:nvPr>
            <p:ph type="title" idx="4294967295"/>
          </p:nvPr>
        </p:nvSpPr>
        <p:spPr>
          <a:xfrm>
            <a:off x="858272" y="-430727"/>
            <a:ext cx="10495527" cy="430727"/>
          </a:xfrm>
          <a:prstGeom prst="rect">
            <a:avLst/>
          </a:prstGeom>
        </p:spPr>
        <p:txBody>
          <a:bodyPr anchor="b"/>
          <a:lstStyle/>
          <a:p>
            <a:r>
              <a:rPr lang="en-US" sz="1800" dirty="0">
                <a:solidFill>
                  <a:schemeClr val="tx1">
                    <a:lumMod val="65000"/>
                    <a:lumOff val="35000"/>
                  </a:schemeClr>
                </a:solidFill>
              </a:rPr>
              <a:t>Originator Responsibilities</a:t>
            </a:r>
          </a:p>
        </p:txBody>
      </p:sp>
      <p:sp>
        <p:nvSpPr>
          <p:cNvPr id="4" name="TextBox 3">
            <a:extLst>
              <a:ext uri="{FF2B5EF4-FFF2-40B4-BE49-F238E27FC236}">
                <a16:creationId xmlns:a16="http://schemas.microsoft.com/office/drawing/2014/main" id="{BC7B4FC5-0E44-683E-4BAD-E23EBB3E08B8}"/>
              </a:ext>
            </a:extLst>
          </p:cNvPr>
          <p:cNvSpPr txBox="1"/>
          <p:nvPr/>
        </p:nvSpPr>
        <p:spPr>
          <a:xfrm>
            <a:off x="1650852" y="423592"/>
            <a:ext cx="10366247" cy="483017"/>
          </a:xfrm>
          <a:prstGeom prst="rect">
            <a:avLst/>
          </a:prstGeom>
          <a:noFill/>
        </p:spPr>
        <p:txBody>
          <a:bodyPr wrap="square" rtlCol="0">
            <a:spAutoFit/>
          </a:bodyPr>
          <a:lstStyle/>
          <a:p>
            <a:pPr>
              <a:lnSpc>
                <a:spcPts val="30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ORGINATOR RESPONSIBILITIES</a:t>
            </a:r>
          </a:p>
        </p:txBody>
      </p:sp>
      <p:pic>
        <p:nvPicPr>
          <p:cNvPr id="23" name="Picture 22" descr="Schools">
            <a:extLst>
              <a:ext uri="{FF2B5EF4-FFF2-40B4-BE49-F238E27FC236}">
                <a16:creationId xmlns:a16="http://schemas.microsoft.com/office/drawing/2014/main" id="{5C9073E5-DE0A-474E-9838-DE5B01F5DEA7}"/>
              </a:ext>
            </a:extLst>
          </p:cNvPr>
          <p:cNvPicPr>
            <a:picLocks noChangeAspect="1"/>
          </p:cNvPicPr>
          <p:nvPr/>
        </p:nvPicPr>
        <p:blipFill>
          <a:blip r:embed="rId2"/>
          <a:stretch>
            <a:fillRect/>
          </a:stretch>
        </p:blipFill>
        <p:spPr>
          <a:xfrm>
            <a:off x="858273" y="1760928"/>
            <a:ext cx="1672776" cy="1113156"/>
          </a:xfrm>
          <a:prstGeom prst="rect">
            <a:avLst/>
          </a:prstGeom>
        </p:spPr>
      </p:pic>
      <p:sp>
        <p:nvSpPr>
          <p:cNvPr id="3" name="TextBox 2">
            <a:extLst>
              <a:ext uri="{FF2B5EF4-FFF2-40B4-BE49-F238E27FC236}">
                <a16:creationId xmlns:a16="http://schemas.microsoft.com/office/drawing/2014/main" id="{DEF5EFAD-88C7-4200-8E82-A0211E06382A}"/>
              </a:ext>
            </a:extLst>
          </p:cNvPr>
          <p:cNvSpPr txBox="1"/>
          <p:nvPr/>
        </p:nvSpPr>
        <p:spPr>
          <a:xfrm flipH="1">
            <a:off x="1154390" y="2916068"/>
            <a:ext cx="992926" cy="307777"/>
          </a:xfrm>
          <a:prstGeom prst="rect">
            <a:avLst/>
          </a:prstGeom>
          <a:noFill/>
        </p:spPr>
        <p:txBody>
          <a:bodyPr wrap="square" rtlCol="0">
            <a:spAutoFit/>
          </a:bodyPr>
          <a:lstStyle/>
          <a:p>
            <a:r>
              <a:rPr lang="en-US" sz="1400" b="1" dirty="0">
                <a:solidFill>
                  <a:schemeClr val="bg1"/>
                </a:solidFill>
              </a:rPr>
              <a:t>Schools</a:t>
            </a:r>
          </a:p>
        </p:txBody>
      </p:sp>
      <p:pic>
        <p:nvPicPr>
          <p:cNvPr id="15" name="Picture 14" descr="Hotel">
            <a:extLst>
              <a:ext uri="{FF2B5EF4-FFF2-40B4-BE49-F238E27FC236}">
                <a16:creationId xmlns:a16="http://schemas.microsoft.com/office/drawing/2014/main" id="{3F20999A-28E3-4DDF-91FC-98C75B46956C}"/>
              </a:ext>
            </a:extLst>
          </p:cNvPr>
          <p:cNvPicPr>
            <a:picLocks noChangeAspect="1"/>
          </p:cNvPicPr>
          <p:nvPr/>
        </p:nvPicPr>
        <p:blipFill>
          <a:blip r:embed="rId3"/>
          <a:stretch>
            <a:fillRect/>
          </a:stretch>
        </p:blipFill>
        <p:spPr>
          <a:xfrm>
            <a:off x="3436313" y="1775820"/>
            <a:ext cx="2040836" cy="1146690"/>
          </a:xfrm>
          <a:prstGeom prst="rect">
            <a:avLst/>
          </a:prstGeom>
        </p:spPr>
      </p:pic>
      <p:sp>
        <p:nvSpPr>
          <p:cNvPr id="6" name="Rectangle 5">
            <a:extLst>
              <a:ext uri="{FF2B5EF4-FFF2-40B4-BE49-F238E27FC236}">
                <a16:creationId xmlns:a16="http://schemas.microsoft.com/office/drawing/2014/main" id="{A652CF76-3AC6-4395-ACF3-E17B2CDBE6DD}"/>
              </a:ext>
            </a:extLst>
          </p:cNvPr>
          <p:cNvSpPr/>
          <p:nvPr/>
        </p:nvSpPr>
        <p:spPr>
          <a:xfrm>
            <a:off x="4125839" y="2944982"/>
            <a:ext cx="661784" cy="307777"/>
          </a:xfrm>
          <a:prstGeom prst="rect">
            <a:avLst/>
          </a:prstGeom>
        </p:spPr>
        <p:txBody>
          <a:bodyPr wrap="none">
            <a:spAutoFit/>
          </a:bodyPr>
          <a:lstStyle/>
          <a:p>
            <a:r>
              <a:rPr lang="en-US" sz="1400" b="1" dirty="0">
                <a:solidFill>
                  <a:schemeClr val="bg1"/>
                </a:solidFill>
              </a:rPr>
              <a:t>Hotels</a:t>
            </a:r>
            <a:endParaRPr lang="en-US" sz="1400" dirty="0"/>
          </a:p>
        </p:txBody>
      </p:sp>
      <p:pic>
        <p:nvPicPr>
          <p:cNvPr id="17" name="Picture 16" descr="Commercial kitchen">
            <a:extLst>
              <a:ext uri="{FF2B5EF4-FFF2-40B4-BE49-F238E27FC236}">
                <a16:creationId xmlns:a16="http://schemas.microsoft.com/office/drawing/2014/main" id="{6ADF4F9E-962A-448A-A037-5A50547706B8}"/>
              </a:ext>
            </a:extLst>
          </p:cNvPr>
          <p:cNvPicPr>
            <a:picLocks noChangeAspect="1"/>
          </p:cNvPicPr>
          <p:nvPr/>
        </p:nvPicPr>
        <p:blipFill>
          <a:blip r:embed="rId4"/>
          <a:stretch>
            <a:fillRect/>
          </a:stretch>
        </p:blipFill>
        <p:spPr>
          <a:xfrm>
            <a:off x="2080821" y="3252759"/>
            <a:ext cx="2040836" cy="1323983"/>
          </a:xfrm>
          <a:prstGeom prst="rect">
            <a:avLst/>
          </a:prstGeom>
        </p:spPr>
      </p:pic>
      <p:sp>
        <p:nvSpPr>
          <p:cNvPr id="7" name="Rectangle 6">
            <a:extLst>
              <a:ext uri="{FF2B5EF4-FFF2-40B4-BE49-F238E27FC236}">
                <a16:creationId xmlns:a16="http://schemas.microsoft.com/office/drawing/2014/main" id="{DD070772-0F32-4577-8353-749E835EFB64}"/>
              </a:ext>
            </a:extLst>
          </p:cNvPr>
          <p:cNvSpPr/>
          <p:nvPr/>
        </p:nvSpPr>
        <p:spPr>
          <a:xfrm>
            <a:off x="2234720" y="4562827"/>
            <a:ext cx="1733039" cy="307777"/>
          </a:xfrm>
          <a:prstGeom prst="rect">
            <a:avLst/>
          </a:prstGeom>
        </p:spPr>
        <p:txBody>
          <a:bodyPr wrap="none">
            <a:spAutoFit/>
          </a:bodyPr>
          <a:lstStyle/>
          <a:p>
            <a:r>
              <a:rPr lang="en-US" sz="1400" b="1" dirty="0">
                <a:solidFill>
                  <a:schemeClr val="bg1"/>
                </a:solidFill>
              </a:rPr>
              <a:t>Commercial kitchens</a:t>
            </a:r>
            <a:endParaRPr lang="en-US" sz="1400" dirty="0"/>
          </a:p>
        </p:txBody>
      </p:sp>
      <p:pic>
        <p:nvPicPr>
          <p:cNvPr id="19" name="Picture 18" descr="Prison">
            <a:extLst>
              <a:ext uri="{FF2B5EF4-FFF2-40B4-BE49-F238E27FC236}">
                <a16:creationId xmlns:a16="http://schemas.microsoft.com/office/drawing/2014/main" id="{FD287BEA-1D5B-47BA-B608-E6D9B505F381}"/>
              </a:ext>
            </a:extLst>
          </p:cNvPr>
          <p:cNvPicPr>
            <a:picLocks noChangeAspect="1"/>
          </p:cNvPicPr>
          <p:nvPr/>
        </p:nvPicPr>
        <p:blipFill>
          <a:blip r:embed="rId5"/>
          <a:stretch>
            <a:fillRect/>
          </a:stretch>
        </p:blipFill>
        <p:spPr>
          <a:xfrm>
            <a:off x="865221" y="5097072"/>
            <a:ext cx="1588191" cy="977348"/>
          </a:xfrm>
          <a:prstGeom prst="rect">
            <a:avLst/>
          </a:prstGeom>
        </p:spPr>
      </p:pic>
      <p:sp>
        <p:nvSpPr>
          <p:cNvPr id="8" name="Rectangle 7">
            <a:extLst>
              <a:ext uri="{FF2B5EF4-FFF2-40B4-BE49-F238E27FC236}">
                <a16:creationId xmlns:a16="http://schemas.microsoft.com/office/drawing/2014/main" id="{987F1786-453E-432E-9E7E-227615754BD7}"/>
              </a:ext>
            </a:extLst>
          </p:cNvPr>
          <p:cNvSpPr/>
          <p:nvPr/>
        </p:nvSpPr>
        <p:spPr>
          <a:xfrm>
            <a:off x="1287612" y="6061664"/>
            <a:ext cx="726481" cy="307777"/>
          </a:xfrm>
          <a:prstGeom prst="rect">
            <a:avLst/>
          </a:prstGeom>
        </p:spPr>
        <p:txBody>
          <a:bodyPr wrap="none">
            <a:spAutoFit/>
          </a:bodyPr>
          <a:lstStyle/>
          <a:p>
            <a:r>
              <a:rPr lang="en-US" sz="1400" b="1" dirty="0">
                <a:solidFill>
                  <a:schemeClr val="bg1"/>
                </a:solidFill>
              </a:rPr>
              <a:t>Prisons</a:t>
            </a:r>
            <a:endParaRPr lang="en-US" sz="1400" dirty="0"/>
          </a:p>
        </p:txBody>
      </p:sp>
      <p:pic>
        <p:nvPicPr>
          <p:cNvPr id="21" name="Picture 20" descr="Restaurants&#10;&#10;">
            <a:extLst>
              <a:ext uri="{FF2B5EF4-FFF2-40B4-BE49-F238E27FC236}">
                <a16:creationId xmlns:a16="http://schemas.microsoft.com/office/drawing/2014/main" id="{4D86A507-E9B3-46C3-A163-A7DEA77B4A3C}"/>
              </a:ext>
            </a:extLst>
          </p:cNvPr>
          <p:cNvPicPr>
            <a:picLocks noChangeAspect="1"/>
          </p:cNvPicPr>
          <p:nvPr/>
        </p:nvPicPr>
        <p:blipFill>
          <a:blip r:embed="rId6"/>
          <a:stretch>
            <a:fillRect/>
          </a:stretch>
        </p:blipFill>
        <p:spPr>
          <a:xfrm>
            <a:off x="3455917" y="4915350"/>
            <a:ext cx="1733040" cy="1163793"/>
          </a:xfrm>
          <a:prstGeom prst="rect">
            <a:avLst/>
          </a:prstGeom>
        </p:spPr>
      </p:pic>
      <p:sp>
        <p:nvSpPr>
          <p:cNvPr id="16" name="Rectangle 15">
            <a:extLst>
              <a:ext uri="{FF2B5EF4-FFF2-40B4-BE49-F238E27FC236}">
                <a16:creationId xmlns:a16="http://schemas.microsoft.com/office/drawing/2014/main" id="{82EEFCF1-93F9-40E0-90F3-5D096C54BCB1}"/>
              </a:ext>
            </a:extLst>
          </p:cNvPr>
          <p:cNvSpPr/>
          <p:nvPr/>
        </p:nvSpPr>
        <p:spPr>
          <a:xfrm>
            <a:off x="3895236" y="6061663"/>
            <a:ext cx="1065548" cy="307777"/>
          </a:xfrm>
          <a:prstGeom prst="rect">
            <a:avLst/>
          </a:prstGeom>
        </p:spPr>
        <p:txBody>
          <a:bodyPr wrap="none">
            <a:spAutoFit/>
          </a:bodyPr>
          <a:lstStyle/>
          <a:p>
            <a:r>
              <a:rPr lang="en-US" sz="1400" b="1" dirty="0">
                <a:solidFill>
                  <a:schemeClr val="bg1"/>
                </a:solidFill>
              </a:rPr>
              <a:t>Restaurants</a:t>
            </a:r>
            <a:endParaRPr lang="en-US" sz="1400" dirty="0"/>
          </a:p>
        </p:txBody>
      </p:sp>
      <p:sp>
        <p:nvSpPr>
          <p:cNvPr id="2" name="Rectangle 1">
            <a:extLst>
              <a:ext uri="{FF2B5EF4-FFF2-40B4-BE49-F238E27FC236}">
                <a16:creationId xmlns:a16="http://schemas.microsoft.com/office/drawing/2014/main" id="{42255F3F-A6D1-4106-AE47-470132BFD8AE}"/>
              </a:ext>
            </a:extLst>
          </p:cNvPr>
          <p:cNvSpPr/>
          <p:nvPr/>
        </p:nvSpPr>
        <p:spPr>
          <a:xfrm>
            <a:off x="6096000" y="2505670"/>
            <a:ext cx="5334000" cy="2831544"/>
          </a:xfrm>
          <a:prstGeom prst="rect">
            <a:avLst/>
          </a:prstGeom>
        </p:spPr>
        <p:txBody>
          <a:bodyPr wrap="square">
            <a:spAutoFit/>
          </a:bodyPr>
          <a:lstStyle/>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Maintain a contract with a hauler for grease waste removal.</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Maintain copies of completed service manifests for one year.</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Section 403.0741, F.S., does not provide penalties for non-compliance by Originator.</a:t>
            </a:r>
          </a:p>
        </p:txBody>
      </p:sp>
    </p:spTree>
    <p:extLst>
      <p:ext uri="{BB962C8B-B14F-4D97-AF65-F5344CB8AC3E}">
        <p14:creationId xmlns:p14="http://schemas.microsoft.com/office/powerpoint/2010/main" val="395062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594C2D-BA8B-D6C1-A378-8961D78702E3}"/>
              </a:ext>
            </a:extLst>
          </p:cNvPr>
          <p:cNvSpPr>
            <a:spLocks noGrp="1"/>
          </p:cNvSpPr>
          <p:nvPr>
            <p:ph type="title" idx="4294967295"/>
          </p:nvPr>
        </p:nvSpPr>
        <p:spPr>
          <a:xfrm>
            <a:off x="859970" y="-310858"/>
            <a:ext cx="10493829" cy="310857"/>
          </a:xfrm>
          <a:prstGeom prst="rect">
            <a:avLst/>
          </a:prstGeom>
        </p:spPr>
        <p:txBody>
          <a:bodyPr anchor="b"/>
          <a:lstStyle/>
          <a:p>
            <a:r>
              <a:rPr lang="en-US" sz="1800" dirty="0">
                <a:solidFill>
                  <a:schemeClr val="tx1">
                    <a:lumMod val="65000"/>
                    <a:lumOff val="35000"/>
                  </a:schemeClr>
                </a:solidFill>
              </a:rPr>
              <a:t>Hauler Responsibilities</a:t>
            </a:r>
          </a:p>
        </p:txBody>
      </p:sp>
      <p:sp>
        <p:nvSpPr>
          <p:cNvPr id="4" name="TextBox 3">
            <a:extLst>
              <a:ext uri="{FF2B5EF4-FFF2-40B4-BE49-F238E27FC236}">
                <a16:creationId xmlns:a16="http://schemas.microsoft.com/office/drawing/2014/main" id="{93C15806-95C2-F933-0F79-84AF7EEC7B5A}"/>
              </a:ext>
            </a:extLst>
          </p:cNvPr>
          <p:cNvSpPr txBox="1"/>
          <p:nvPr/>
        </p:nvSpPr>
        <p:spPr>
          <a:xfrm>
            <a:off x="1755569" y="279276"/>
            <a:ext cx="9853335" cy="579646"/>
          </a:xfrm>
          <a:prstGeom prst="rect">
            <a:avLst/>
          </a:prstGeom>
          <a:noFill/>
        </p:spPr>
        <p:txBody>
          <a:bodyPr wrap="square" rtlCol="0">
            <a:spAutoFit/>
          </a:bodyPr>
          <a:lstStyle/>
          <a:p>
            <a:pPr>
              <a:lnSpc>
                <a:spcPts val="38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HAULER RESPONSIBILITIES</a:t>
            </a:r>
          </a:p>
        </p:txBody>
      </p:sp>
      <p:sp>
        <p:nvSpPr>
          <p:cNvPr id="3" name="Rectangle 2">
            <a:extLst>
              <a:ext uri="{FF2B5EF4-FFF2-40B4-BE49-F238E27FC236}">
                <a16:creationId xmlns:a16="http://schemas.microsoft.com/office/drawing/2014/main" id="{B15BAFFC-BB38-44F1-B60C-5EC3E52FA9AD}"/>
              </a:ext>
            </a:extLst>
          </p:cNvPr>
          <p:cNvSpPr/>
          <p:nvPr/>
        </p:nvSpPr>
        <p:spPr>
          <a:xfrm>
            <a:off x="1073889" y="1449055"/>
            <a:ext cx="7235224" cy="5339923"/>
          </a:xfrm>
          <a:prstGeom prst="rect">
            <a:avLst/>
          </a:prstGeom>
        </p:spPr>
        <p:txBody>
          <a:bodyPr wrap="square">
            <a:spAutoFit/>
          </a:bodyPr>
          <a:lstStyle/>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Document removal and disposal of grease waste with a service manifest.</a:t>
            </a:r>
          </a:p>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Upon completion of grease waste removal, sign the service manifest (originator signs also if removal is conducted during operating hours).</a:t>
            </a:r>
          </a:p>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Provide copy of the service manifest to originator (manifest left at a designated location if removal is not during originator’s operating hours or provided electronically).</a:t>
            </a:r>
          </a:p>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Dispose of the grease at a permitted or certified waste management facility (waste management facility signs manifest).</a:t>
            </a:r>
          </a:p>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Provide the completed service manifest to the originator and the county and municipality in which the originator is located within 30 days after the date of disposal.</a:t>
            </a:r>
          </a:p>
          <a:p>
            <a:pPr marL="342900" lvl="0" indent="-342900">
              <a:spcAft>
                <a:spcPts val="6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Retain the service manifest for one year (hauler and originator).</a:t>
            </a:r>
          </a:p>
          <a:p>
            <a:pPr marL="342900" indent="-342900">
              <a:spcAft>
                <a:spcPts val="600"/>
              </a:spcAft>
              <a:buFont typeface="Symbol" panose="05050102010706020507" pitchFamily="18" charset="2"/>
              <a:buChar char=""/>
            </a:pPr>
            <a:r>
              <a:rPr lang="en-US" dirty="0">
                <a:latin typeface="Arial" panose="020B0604020202020204" pitchFamily="34" charset="0"/>
                <a:cs typeface="Arial" panose="020B0604020202020204" pitchFamily="34" charset="0"/>
              </a:rPr>
              <a:t>Subject to enforcement and penalties under Section 403.0741, F.S., for non-compliance.</a:t>
            </a:r>
          </a:p>
          <a:p>
            <a:pPr marL="342900" lvl="0" indent="-342900">
              <a:spcAft>
                <a:spcPts val="60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Cleaning Grease Interceptor">
            <a:extLst>
              <a:ext uri="{FF2B5EF4-FFF2-40B4-BE49-F238E27FC236}">
                <a16:creationId xmlns:a16="http://schemas.microsoft.com/office/drawing/2014/main" id="{6EA07AB2-5AD3-4342-B8CB-A2FB30D0587F}"/>
              </a:ext>
            </a:extLst>
          </p:cNvPr>
          <p:cNvPicPr>
            <a:picLocks noChangeAspect="1"/>
          </p:cNvPicPr>
          <p:nvPr/>
        </p:nvPicPr>
        <p:blipFill>
          <a:blip r:embed="rId2"/>
          <a:stretch>
            <a:fillRect/>
          </a:stretch>
        </p:blipFill>
        <p:spPr>
          <a:xfrm>
            <a:off x="8706678" y="1706526"/>
            <a:ext cx="2955685" cy="4033279"/>
          </a:xfrm>
          <a:prstGeom prst="rect">
            <a:avLst/>
          </a:prstGeom>
        </p:spPr>
      </p:pic>
    </p:spTree>
    <p:extLst>
      <p:ext uri="{BB962C8B-B14F-4D97-AF65-F5344CB8AC3E}">
        <p14:creationId xmlns:p14="http://schemas.microsoft.com/office/powerpoint/2010/main" val="117085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FC3A66-E6D3-7AED-FC2B-9E5E3C900357}"/>
              </a:ext>
            </a:extLst>
          </p:cNvPr>
          <p:cNvSpPr>
            <a:spLocks noGrp="1"/>
          </p:cNvSpPr>
          <p:nvPr>
            <p:ph type="title" idx="4294967295"/>
          </p:nvPr>
        </p:nvSpPr>
        <p:spPr>
          <a:xfrm>
            <a:off x="838200" y="-337457"/>
            <a:ext cx="10515600" cy="337457"/>
          </a:xfrm>
          <a:prstGeom prst="rect">
            <a:avLst/>
          </a:prstGeom>
        </p:spPr>
        <p:txBody>
          <a:bodyPr anchor="b"/>
          <a:lstStyle/>
          <a:p>
            <a:r>
              <a:rPr lang="en-US" sz="1800" dirty="0">
                <a:solidFill>
                  <a:schemeClr val="tx1">
                    <a:lumMod val="65000"/>
                    <a:lumOff val="35000"/>
                  </a:schemeClr>
                </a:solidFill>
              </a:rPr>
              <a:t>Disposal Facility Responsibilities</a:t>
            </a:r>
          </a:p>
        </p:txBody>
      </p:sp>
      <p:sp>
        <p:nvSpPr>
          <p:cNvPr id="4" name="TextBox 3">
            <a:extLst>
              <a:ext uri="{FF2B5EF4-FFF2-40B4-BE49-F238E27FC236}">
                <a16:creationId xmlns:a16="http://schemas.microsoft.com/office/drawing/2014/main" id="{D8BF98C2-321B-3895-AE1F-31D3902ED1B8}"/>
              </a:ext>
            </a:extLst>
          </p:cNvPr>
          <p:cNvSpPr txBox="1"/>
          <p:nvPr/>
        </p:nvSpPr>
        <p:spPr>
          <a:xfrm>
            <a:off x="1637545" y="431191"/>
            <a:ext cx="10366247" cy="483017"/>
          </a:xfrm>
          <a:prstGeom prst="rect">
            <a:avLst/>
          </a:prstGeom>
          <a:noFill/>
        </p:spPr>
        <p:txBody>
          <a:bodyPr wrap="square" rtlCol="0">
            <a:spAutoFit/>
          </a:bodyPr>
          <a:lstStyle/>
          <a:p>
            <a:pPr>
              <a:lnSpc>
                <a:spcPts val="30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DISPOSAL FACILITY RESPONSIBILITIES</a:t>
            </a:r>
            <a:endParaRPr lang="en-US" sz="3200" b="1" dirty="0">
              <a:solidFill>
                <a:srgbClr val="C8EAFB"/>
              </a:solidFill>
              <a:latin typeface="Arial" panose="020B0604020202020204" pitchFamily="34" charset="0"/>
              <a:ea typeface="Verdan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889A7E5-0F11-471B-BBC8-61DF83E6471D}"/>
              </a:ext>
            </a:extLst>
          </p:cNvPr>
          <p:cNvSpPr/>
          <p:nvPr/>
        </p:nvSpPr>
        <p:spPr>
          <a:xfrm>
            <a:off x="728870" y="2123158"/>
            <a:ext cx="4668078" cy="3570208"/>
          </a:xfrm>
          <a:prstGeom prst="rect">
            <a:avLst/>
          </a:prstGeom>
        </p:spPr>
        <p:txBody>
          <a:bodyPr wrap="square">
            <a:spAutoFit/>
          </a:bodyPr>
          <a:lstStyle/>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Be a permitted or certified waste management facility.</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Sign the service manifest to verify that the information is accurate.</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Section 403.0741, F.S., does not provide penalties for non-compliance by Disposal Facilities.</a:t>
            </a:r>
          </a:p>
        </p:txBody>
      </p:sp>
      <p:pic>
        <p:nvPicPr>
          <p:cNvPr id="5" name="Picture 4" descr="Permitted facility">
            <a:extLst>
              <a:ext uri="{FF2B5EF4-FFF2-40B4-BE49-F238E27FC236}">
                <a16:creationId xmlns:a16="http://schemas.microsoft.com/office/drawing/2014/main" id="{2E7CE5CD-1472-48F1-9AC3-AED2A818158A}"/>
              </a:ext>
            </a:extLst>
          </p:cNvPr>
          <p:cNvPicPr>
            <a:picLocks noChangeAspect="1"/>
          </p:cNvPicPr>
          <p:nvPr/>
        </p:nvPicPr>
        <p:blipFill>
          <a:blip r:embed="rId2"/>
          <a:stretch>
            <a:fillRect/>
          </a:stretch>
        </p:blipFill>
        <p:spPr>
          <a:xfrm>
            <a:off x="7167818" y="2298879"/>
            <a:ext cx="4295312" cy="3217338"/>
          </a:xfrm>
          <a:prstGeom prst="rect">
            <a:avLst/>
          </a:prstGeom>
        </p:spPr>
      </p:pic>
    </p:spTree>
    <p:extLst>
      <p:ext uri="{BB962C8B-B14F-4D97-AF65-F5344CB8AC3E}">
        <p14:creationId xmlns:p14="http://schemas.microsoft.com/office/powerpoint/2010/main" val="255939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7DDD73-C131-573B-0710-6E22231B7569}"/>
              </a:ext>
            </a:extLst>
          </p:cNvPr>
          <p:cNvSpPr>
            <a:spLocks noGrp="1"/>
          </p:cNvSpPr>
          <p:nvPr>
            <p:ph type="title" idx="4294967295"/>
          </p:nvPr>
        </p:nvSpPr>
        <p:spPr>
          <a:xfrm>
            <a:off x="936170" y="-413657"/>
            <a:ext cx="10417629" cy="413657"/>
          </a:xfrm>
          <a:prstGeom prst="rect">
            <a:avLst/>
          </a:prstGeom>
        </p:spPr>
        <p:txBody>
          <a:bodyPr anchor="b"/>
          <a:lstStyle/>
          <a:p>
            <a:r>
              <a:rPr lang="en-US" sz="1800" dirty="0">
                <a:solidFill>
                  <a:schemeClr val="tx1">
                    <a:lumMod val="65000"/>
                    <a:lumOff val="35000"/>
                  </a:schemeClr>
                </a:solidFill>
              </a:rPr>
              <a:t>Regulation by Local Government</a:t>
            </a:r>
          </a:p>
        </p:txBody>
      </p:sp>
      <p:sp>
        <p:nvSpPr>
          <p:cNvPr id="4" name="TextBox 3">
            <a:extLst>
              <a:ext uri="{FF2B5EF4-FFF2-40B4-BE49-F238E27FC236}">
                <a16:creationId xmlns:a16="http://schemas.microsoft.com/office/drawing/2014/main" id="{93C15806-95C2-F933-0F79-84AF7EEC7B5A}"/>
              </a:ext>
            </a:extLst>
          </p:cNvPr>
          <p:cNvSpPr txBox="1"/>
          <p:nvPr/>
        </p:nvSpPr>
        <p:spPr>
          <a:xfrm>
            <a:off x="1457395" y="316998"/>
            <a:ext cx="9853335" cy="579646"/>
          </a:xfrm>
          <a:prstGeom prst="rect">
            <a:avLst/>
          </a:prstGeom>
          <a:noFill/>
        </p:spPr>
        <p:txBody>
          <a:bodyPr wrap="square" rtlCol="0">
            <a:spAutoFit/>
          </a:bodyPr>
          <a:lstStyle/>
          <a:p>
            <a:pPr>
              <a:lnSpc>
                <a:spcPts val="3800"/>
              </a:lnSpc>
            </a:pPr>
            <a:r>
              <a:rPr lang="en-US" sz="3200" b="1" dirty="0">
                <a:solidFill>
                  <a:schemeClr val="bg1"/>
                </a:solidFill>
                <a:latin typeface="Arial" panose="020B0604020202020204" pitchFamily="34" charset="0"/>
                <a:ea typeface="Verdana" panose="020B0604030504040204" pitchFamily="34" charset="0"/>
                <a:cs typeface="Arial" panose="020B0604020202020204" pitchFamily="34" charset="0"/>
              </a:rPr>
              <a:t>REGULATION BY LOCAL GOVERNMENT</a:t>
            </a:r>
          </a:p>
        </p:txBody>
      </p:sp>
      <p:sp>
        <p:nvSpPr>
          <p:cNvPr id="3" name="Rectangle 2">
            <a:extLst>
              <a:ext uri="{FF2B5EF4-FFF2-40B4-BE49-F238E27FC236}">
                <a16:creationId xmlns:a16="http://schemas.microsoft.com/office/drawing/2014/main" id="{3C71E391-29BF-4264-8779-F8AD4362B75E}"/>
              </a:ext>
            </a:extLst>
          </p:cNvPr>
          <p:cNvSpPr/>
          <p:nvPr/>
        </p:nvSpPr>
        <p:spPr>
          <a:xfrm>
            <a:off x="584560" y="1496031"/>
            <a:ext cx="7770746" cy="4755148"/>
          </a:xfrm>
          <a:prstGeom prst="rect">
            <a:avLst/>
          </a:prstGeom>
        </p:spPr>
        <p:txBody>
          <a:bodyPr wrap="square">
            <a:spAutoFit/>
          </a:bodyPr>
          <a:lstStyle/>
          <a:p>
            <a:pPr marL="457200">
              <a:spcAft>
                <a:spcPts val="600"/>
              </a:spcAft>
            </a:pPr>
            <a:r>
              <a:rPr lang="en-US" sz="2800" b="1" dirty="0">
                <a:latin typeface="Arial" panose="020B0604020202020204" pitchFamily="34" charset="0"/>
                <a:ea typeface="Calibri" panose="020F0502020204030204" pitchFamily="34" charset="0"/>
                <a:cs typeface="Arial" panose="020B0604020202020204" pitchFamily="34" charset="0"/>
              </a:rPr>
              <a:t>Local government may:</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Receive copies of service manifests from haulers.</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Receive reports of violations.</a:t>
            </a:r>
          </a:p>
          <a:p>
            <a:pPr marL="342900" lvl="0" indent="-342900">
              <a:spcAft>
                <a:spcPts val="600"/>
              </a:spcAft>
              <a:buFont typeface="Symbol" panose="05050102010706020507" pitchFamily="18" charset="2"/>
              <a:buChar char=""/>
            </a:pPr>
            <a:r>
              <a:rPr lang="en-US" altLang="en-US" sz="2400" dirty="0">
                <a:latin typeface="Arial" panose="020B0604020202020204" pitchFamily="34" charset="0"/>
                <a:ea typeface="Calibri" panose="020F0502020204030204" pitchFamily="34" charset="0"/>
                <a:cs typeface="Arial" panose="020B0604020202020204" pitchFamily="34" charset="0"/>
              </a:rPr>
              <a:t>Verify certain contracts and service manifests.</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Collect and retain fines for service manifest violations. </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Impose license actions.</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Adopt or enforce a more stringent or more extensive local ordinance.</a:t>
            </a:r>
          </a:p>
          <a:p>
            <a:pPr marL="342900" lvl="0" indent="-342900">
              <a:spcAft>
                <a:spcPts val="6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Fiscally constrained counties and small counties may opt out of the requirements of Section 403.0741, F.S.</a:t>
            </a:r>
          </a:p>
        </p:txBody>
      </p:sp>
      <p:pic>
        <p:nvPicPr>
          <p:cNvPr id="5" name="Picture 4" descr="Cleaning Grease Trap">
            <a:extLst>
              <a:ext uri="{FF2B5EF4-FFF2-40B4-BE49-F238E27FC236}">
                <a16:creationId xmlns:a16="http://schemas.microsoft.com/office/drawing/2014/main" id="{79DA29CD-854C-3627-1E57-6BE2A9A5626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355306" y="2763033"/>
            <a:ext cx="3739629" cy="2488553"/>
          </a:xfrm>
          <a:prstGeom prst="rect">
            <a:avLst/>
          </a:prstGeom>
        </p:spPr>
      </p:pic>
    </p:spTree>
    <p:extLst>
      <p:ext uri="{BB962C8B-B14F-4D97-AF65-F5344CB8AC3E}">
        <p14:creationId xmlns:p14="http://schemas.microsoft.com/office/powerpoint/2010/main" val="4068883328"/>
      </p:ext>
    </p:extLst>
  </p:cSld>
  <p:clrMapOvr>
    <a:masterClrMapping/>
  </p:clrMapOvr>
</p:sld>
</file>

<file path=ppt/theme/theme1.xml><?xml version="1.0" encoding="utf-8"?>
<a:theme xmlns:a="http://schemas.openxmlformats.org/drawingml/2006/main" name="1_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d83551b-1c74-4eb0-a689-e3b00317a30f">NPVFY6KNS3ZM-1645903343-161</_dlc_DocId>
    <_dlc_DocIdUrl xmlns="ed83551b-1c74-4eb0-a689-e3b00317a30f">
      <Url>https://floridadep.sharepoint.com/comm/_layouts/15/DocIdRedir.aspx?ID=NPVFY6KNS3ZM-1645903343-161</Url>
      <Description>NPVFY6KNS3ZM-1645903343-161</Description>
    </_dlc_DocIdUrl>
    <SharedWithUsers xmlns="ed83551b-1c74-4eb0-a689-e3b00317a30f">
      <UserInfo>
        <DisplayName>Davie, April</DisplayName>
        <AccountId>218</AccountId>
        <AccountType/>
      </UserInfo>
      <UserInfo>
        <DisplayName>Keels, Kaley</DisplayName>
        <AccountId>39303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DEA0B50153964892AE62E2076240A5" ma:contentTypeVersion="6" ma:contentTypeDescription="Create a new document." ma:contentTypeScope="" ma:versionID="c6e74db2f22fd49e1f1dc0225c871f1e">
  <xsd:schema xmlns:xsd="http://www.w3.org/2001/XMLSchema" xmlns:xs="http://www.w3.org/2001/XMLSchema" xmlns:p="http://schemas.microsoft.com/office/2006/metadata/properties" xmlns:ns2="ed83551b-1c74-4eb0-a689-e3b00317a30f" xmlns:ns3="ef4b5ca4-ba61-43ea-a705-463080e6ae4f" targetNamespace="http://schemas.microsoft.com/office/2006/metadata/properties" ma:root="true" ma:fieldsID="a5bd6512ff6acb3acf23ccfd726b91c7" ns2:_="" ns3:_="">
    <xsd:import namespace="ed83551b-1c74-4eb0-a689-e3b00317a30f"/>
    <xsd:import namespace="ef4b5ca4-ba61-43ea-a705-463080e6ae4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3551b-1c74-4eb0-a689-e3b00317a3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4b5ca4-ba61-43ea-a705-463080e6ae4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9A302-71F8-4AAF-AABA-C0BF20083D83}">
  <ds:schemaRefs>
    <ds:schemaRef ds:uri="http://schemas.microsoft.com/sharepoint/events"/>
  </ds:schemaRefs>
</ds:datastoreItem>
</file>

<file path=customXml/itemProps2.xml><?xml version="1.0" encoding="utf-8"?>
<ds:datastoreItem xmlns:ds="http://schemas.openxmlformats.org/officeDocument/2006/customXml" ds:itemID="{59579B27-A882-4FC1-B465-9A4A5CD992DD}">
  <ds:schemaRefs>
    <ds:schemaRef ds:uri="ed83551b-1c74-4eb0-a689-e3b00317a30f"/>
    <ds:schemaRef ds:uri="http://purl.org/dc/dcmitype/"/>
    <ds:schemaRef ds:uri="http://schemas.microsoft.com/office/2006/metadata/properties"/>
    <ds:schemaRef ds:uri="http://purl.org/dc/elements/1.1/"/>
    <ds:schemaRef ds:uri="ef4b5ca4-ba61-43ea-a705-463080e6ae4f"/>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A1EDAB9-22A6-487E-B6B2-2FB1C410FFF2}">
  <ds:schemaRefs>
    <ds:schemaRef ds:uri="ed83551b-1c74-4eb0-a689-e3b00317a30f"/>
    <ds:schemaRef ds:uri="ef4b5ca4-ba61-43ea-a705-463080e6ae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26720CF-584B-4FEE-A891-C64AC737CC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924</TotalTime>
  <Words>1891</Words>
  <Application>Microsoft Office PowerPoint</Application>
  <PresentationFormat>Widescreen</PresentationFormat>
  <Paragraphs>185</Paragraphs>
  <Slides>22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Symbol</vt:lpstr>
      <vt:lpstr>Times New Roman</vt:lpstr>
      <vt:lpstr>Trebuchet MS</vt:lpstr>
      <vt:lpstr>Verdana</vt:lpstr>
      <vt:lpstr>Wingdings</vt:lpstr>
      <vt:lpstr>1_Office Theme</vt:lpstr>
      <vt:lpstr>Acrobat Document</vt:lpstr>
      <vt:lpstr>Chapter 62-705 Grease Waste Removal and Disposal </vt:lpstr>
      <vt:lpstr>Grease Waste</vt:lpstr>
      <vt:lpstr>Florida Statutes</vt:lpstr>
      <vt:lpstr>The bottom line</vt:lpstr>
      <vt:lpstr>Rulemaking</vt:lpstr>
      <vt:lpstr>Originator Responsibilities</vt:lpstr>
      <vt:lpstr>Hauler Responsibilities</vt:lpstr>
      <vt:lpstr>Disposal Facility Responsibilities</vt:lpstr>
      <vt:lpstr>Regulation by Local Government</vt:lpstr>
      <vt:lpstr>DEP’s Responsibilities</vt:lpstr>
      <vt:lpstr>Chapter 62-705, F.A.C.</vt:lpstr>
      <vt:lpstr>62-705.100 Applicability</vt:lpstr>
      <vt:lpstr>62-705.200 Definitions</vt:lpstr>
      <vt:lpstr>62-705.200 Definitions continued</vt:lpstr>
      <vt:lpstr>62-705.300 Grease Waste Hauler Requirements</vt:lpstr>
      <vt:lpstr>62-705.400 Procedures for Disposal Facility Certification</vt:lpstr>
      <vt:lpstr>62-705.500 Inspecting Entity</vt:lpstr>
      <vt:lpstr>62-705.900 Forms</vt:lpstr>
      <vt:lpstr>Statement of Estimated Regulatory Costs</vt:lpstr>
      <vt:lpstr>Next Steps</vt:lpstr>
      <vt:lpstr>Where to submit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Booeshaghi, Teresa</dc:creator>
  <cp:lastModifiedBy>Curran, Kimberley</cp:lastModifiedBy>
  <cp:revision>41</cp:revision>
  <dcterms:created xsi:type="dcterms:W3CDTF">2022-06-23T15:25:48Z</dcterms:created>
  <dcterms:modified xsi:type="dcterms:W3CDTF">2024-12-09T16:40:42Z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0x01010092DEA0B50153964892AE62E2076240A5</vt:lpwstr>
  </property>
  <property fmtid="{D5CDD505-2E9C-101B-9397-08002B2CF9AE}" pid="3" name="_dlc_DocIdItemGuid">
    <vt:lpwstr>515262f3-6b6f-4869-9510-8638ebbdef58</vt:lpwstr>
  </property>
</Properties>
</file>