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5"/>
  </p:sldMasterIdLst>
  <p:notesMasterIdLst>
    <p:notesMasterId r:id="rId38"/>
  </p:notesMasterIdLst>
  <p:sldIdLst>
    <p:sldId id="278" r:id="rId6"/>
    <p:sldId id="367" r:id="rId7"/>
    <p:sldId id="366" r:id="rId8"/>
    <p:sldId id="313" r:id="rId9"/>
    <p:sldId id="304" r:id="rId10"/>
    <p:sldId id="370" r:id="rId11"/>
    <p:sldId id="364" r:id="rId12"/>
    <p:sldId id="390" r:id="rId13"/>
    <p:sldId id="321" r:id="rId14"/>
    <p:sldId id="314" r:id="rId15"/>
    <p:sldId id="391" r:id="rId16"/>
    <p:sldId id="392" r:id="rId17"/>
    <p:sldId id="393" r:id="rId18"/>
    <p:sldId id="397" r:id="rId19"/>
    <p:sldId id="315" r:id="rId20"/>
    <p:sldId id="394" r:id="rId21"/>
    <p:sldId id="355" r:id="rId22"/>
    <p:sldId id="356" r:id="rId23"/>
    <p:sldId id="358" r:id="rId24"/>
    <p:sldId id="357" r:id="rId25"/>
    <p:sldId id="359" r:id="rId26"/>
    <p:sldId id="368" r:id="rId27"/>
    <p:sldId id="369" r:id="rId28"/>
    <p:sldId id="396" r:id="rId29"/>
    <p:sldId id="395" r:id="rId30"/>
    <p:sldId id="349" r:id="rId31"/>
    <p:sldId id="350" r:id="rId32"/>
    <p:sldId id="361" r:id="rId33"/>
    <p:sldId id="362" r:id="rId34"/>
    <p:sldId id="363" r:id="rId35"/>
    <p:sldId id="365" r:id="rId36"/>
    <p:sldId id="28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02D742-2FE9-8B45-2D06-A61CB9BA8920}" name="Mangahas, Khristian" initials="KM" userId="S::Khristian.Mangahas@FloridaDEP.gov::b01b9b54-0934-4929-a7b2-e0007abed68e" providerId="AD"/>
  <p188:author id="{217C2DBA-D82D-711F-71D5-E95225582BF2}" name="Craver, Kathryn" initials="CK" userId="S::kathryn.craver@floridadep.gov::392bbf93-00af-4ecc-beea-9002fb6530a4" providerId="AD"/>
  <p188:author id="{D8E240DB-5B16-AEB7-836B-58598356584F}" name="Namsinh, Amanda" initials="NA" userId="S::amanda.namsinh@floridadep.gov::4ecb4139-e6d1-40a7-9676-2f44de35f2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63A"/>
    <a:srgbClr val="C8EAFB"/>
    <a:srgbClr val="243F7A"/>
    <a:srgbClr val="C7E9FA"/>
    <a:srgbClr val="52B7E9"/>
    <a:srgbClr val="B0BEC8"/>
    <a:srgbClr val="6E869B"/>
    <a:srgbClr val="0F7CC0"/>
    <a:srgbClr val="157BC1"/>
    <a:srgbClr val="015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89B4F8-0F7D-8679-6823-944A21D4EA96}" v="54" dt="2025-04-30T12:11:20.4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55"/>
    <p:restoredTop sz="75779" autoAdjust="0"/>
  </p:normalViewPr>
  <p:slideViewPr>
    <p:cSldViewPr snapToGrid="0" snapToObjects="1">
      <p:cViewPr varScale="1">
        <p:scale>
          <a:sx n="84" d="100"/>
          <a:sy n="84" d="100"/>
        </p:scale>
        <p:origin x="20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gahas, Khristian" userId="S::khristian.mangahas@floridadep.gov::b01b9b54-0934-4929-a7b2-e0007abed68e" providerId="AD" clId="Web-{4689B4F8-0F7D-8679-6823-944A21D4EA96}"/>
    <pc:docChg chg="modSld">
      <pc:chgData name="Mangahas, Khristian" userId="S::khristian.mangahas@floridadep.gov::b01b9b54-0934-4929-a7b2-e0007abed68e" providerId="AD" clId="Web-{4689B4F8-0F7D-8679-6823-944A21D4EA96}" dt="2025-04-30T12:11:17.470" v="29" actId="20577"/>
      <pc:docMkLst>
        <pc:docMk/>
      </pc:docMkLst>
      <pc:sldChg chg="modSp">
        <pc:chgData name="Mangahas, Khristian" userId="S::khristian.mangahas@floridadep.gov::b01b9b54-0934-4929-a7b2-e0007abed68e" providerId="AD" clId="Web-{4689B4F8-0F7D-8679-6823-944A21D4EA96}" dt="2025-04-30T12:11:17.470" v="29" actId="20577"/>
        <pc:sldMkLst>
          <pc:docMk/>
          <pc:sldMk cId="983036658" sldId="357"/>
        </pc:sldMkLst>
        <pc:spChg chg="mod">
          <ac:chgData name="Mangahas, Khristian" userId="S::khristian.mangahas@floridadep.gov::b01b9b54-0934-4929-a7b2-e0007abed68e" providerId="AD" clId="Web-{4689B4F8-0F7D-8679-6823-944A21D4EA96}" dt="2025-04-30T12:11:17.470" v="29" actId="20577"/>
          <ac:spMkLst>
            <pc:docMk/>
            <pc:sldMk cId="983036658" sldId="357"/>
            <ac:spMk id="5" creationId="{EB242555-F44A-05D6-333B-8D4B762106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6BAC1-5EB5-4DE7-AA3A-0733B177D46C}"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935DE-E8D6-495E-9233-2634FA13194C}" type="slidenum">
              <a:rPr lang="en-US" smtClean="0"/>
              <a:t>‹#›</a:t>
            </a:fld>
            <a:endParaRPr lang="en-US"/>
          </a:p>
        </p:txBody>
      </p:sp>
    </p:spTree>
    <p:extLst>
      <p:ext uri="{BB962C8B-B14F-4D97-AF65-F5344CB8AC3E}">
        <p14:creationId xmlns:p14="http://schemas.microsoft.com/office/powerpoint/2010/main" val="845063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Headquartered in Tallahassee</a:t>
            </a:r>
          </a:p>
          <a:p>
            <a:r>
              <a:rPr lang="en-US"/>
              <a:t>The Northeast District encompasses the largest land mass of any department regulatory district. Consisting of 19 counties, the area includes portions of the Atlantic coastal plain and regions bordering the Gulf of Mexico and the state of Georgia. </a:t>
            </a:r>
            <a:endParaRPr lang="en-US">
              <a:cs typeface="Calibri"/>
            </a:endParaRPr>
          </a:p>
          <a:p>
            <a:r>
              <a:rPr lang="en-US"/>
              <a:t>The district has more rivers than any other district including the St. Johns, Nassau, Tolomato Rivers, as well as the historic Suwannee and Santa Fe Rivers.</a:t>
            </a:r>
            <a:endParaRPr lang="en-US">
              <a:cs typeface="Calibri"/>
            </a:endParaRPr>
          </a:p>
          <a:p>
            <a:r>
              <a:rPr lang="en-US"/>
              <a:t>The District’s counties include Alachua, Baker, Bradford, Clay, Columbia, Dixie, Duval, Flagler, Gilchrist, Hamilton, Lafayette, Levy, Madison, Nassau, Putnam, St. Johns, Suwannee, Taylor and Union counties.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2D5DA2D-0662-42E3-85E1-8D74E93CCE46}" type="slidenum">
              <a:rPr lang="en-US" smtClean="0"/>
              <a:t>3</a:t>
            </a:fld>
            <a:endParaRPr lang="en-US"/>
          </a:p>
        </p:txBody>
      </p:sp>
    </p:spTree>
    <p:extLst>
      <p:ext uri="{BB962C8B-B14F-4D97-AF65-F5344CB8AC3E}">
        <p14:creationId xmlns:p14="http://schemas.microsoft.com/office/powerpoint/2010/main" val="64633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solidFill>
                  <a:schemeClr val="bg1"/>
                </a:solidFill>
                <a:latin typeface="Arial" panose="020B0604020202020204" pitchFamily="34" charset="0"/>
                <a:cs typeface="Arial" panose="020B0604020202020204" pitchFamily="34" charset="0"/>
              </a:rPr>
              <a:t>SSL:</a:t>
            </a:r>
          </a:p>
          <a:p>
            <a:pPr lvl="1"/>
            <a:endParaRPr lang="en-US" sz="1200" dirty="0">
              <a:solidFill>
                <a:schemeClr val="bg1"/>
              </a:solidFill>
              <a:latin typeface="Arial" panose="020B0604020202020204" pitchFamily="34" charset="0"/>
              <a:cs typeface="Arial" panose="020B0604020202020204" pitchFamily="34" charset="0"/>
            </a:endParaRPr>
          </a:p>
          <a:p>
            <a:pPr lvl="1"/>
            <a:r>
              <a:rPr lang="en-US" sz="1200" dirty="0">
                <a:solidFill>
                  <a:schemeClr val="bg1"/>
                </a:solidFill>
                <a:latin typeface="Arial" panose="020B0604020202020204" pitchFamily="34" charset="0"/>
                <a:cs typeface="Arial" panose="020B0604020202020204" pitchFamily="34" charset="0"/>
              </a:rPr>
              <a:t>Title to these lands is held by the Board of Trustees of the Internal Improvement Trust Fund of the State of Florida. </a:t>
            </a:r>
          </a:p>
          <a:p>
            <a:pPr lvl="1"/>
            <a:r>
              <a:rPr lang="en-US" sz="1200" dirty="0">
                <a:solidFill>
                  <a:schemeClr val="bg1"/>
                </a:solidFill>
                <a:latin typeface="Arial" panose="020B0604020202020204" pitchFamily="34" charset="0"/>
                <a:cs typeface="Arial" panose="020B0604020202020204" pitchFamily="34" charset="0"/>
              </a:rPr>
              <a:t>The DEP and water management districts serve as staff to the Board and are delegated authority to carry out certain functions of the Board.  </a:t>
            </a:r>
          </a:p>
          <a:p>
            <a:pPr lvl="1"/>
            <a:r>
              <a:rPr lang="en-US" sz="1200" dirty="0">
                <a:solidFill>
                  <a:schemeClr val="bg1"/>
                </a:solidFill>
                <a:latin typeface="Arial" panose="020B0604020202020204" pitchFamily="34" charset="0"/>
                <a:cs typeface="Arial" panose="020B0604020202020204" pitchFamily="34" charset="0"/>
              </a:rPr>
              <a:t>The State is responsible for maintaining these submerged lands for a reasonable degree of public use and access, and to protect the lands for future public use. </a:t>
            </a:r>
          </a:p>
          <a:p>
            <a:endParaRPr lang="en-US" dirty="0">
              <a:cs typeface="Calibri"/>
            </a:endParaRPr>
          </a:p>
        </p:txBody>
      </p:sp>
      <p:sp>
        <p:nvSpPr>
          <p:cNvPr id="4" name="Slide Number Placeholder 3"/>
          <p:cNvSpPr>
            <a:spLocks noGrp="1"/>
          </p:cNvSpPr>
          <p:nvPr>
            <p:ph type="sldNum" sz="quarter" idx="5"/>
          </p:nvPr>
        </p:nvSpPr>
        <p:spPr/>
        <p:txBody>
          <a:bodyPr/>
          <a:lstStyle/>
          <a:p>
            <a:fld id="{6CA80669-7908-437D-AC6E-636DC11B5A78}" type="slidenum">
              <a:rPr lang="en-US"/>
              <a:t>10</a:t>
            </a:fld>
            <a:endParaRPr lang="en-US"/>
          </a:p>
        </p:txBody>
      </p:sp>
    </p:spTree>
    <p:extLst>
      <p:ext uri="{BB962C8B-B14F-4D97-AF65-F5344CB8AC3E}">
        <p14:creationId xmlns:p14="http://schemas.microsoft.com/office/powerpoint/2010/main" val="1488529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of Army State Programmatic General Permit (SPGP) authorizes various activities if the applicant obtains a verification and performs the work in accordance with the terms and conditions of the SPGP. The SPGP enables the Florida Department of Environmental Protection (DEP) and other agencies to issue the verification to an applicant, concurrently with their other State authorization(s), that the applicant's proposed work is authorized pursuant to the SPGP and that a separate application to the U.S. Army Corps of Engineers (Corps) is not required. </a:t>
            </a:r>
          </a:p>
          <a:p>
            <a:endParaRPr lang="en-US" dirty="0">
              <a:cs typeface="Calibri"/>
            </a:endParaRPr>
          </a:p>
          <a:p>
            <a:r>
              <a:rPr lang="en-US" dirty="0"/>
              <a:t>The Jacksonville District of the U.S. Army Corps of Engineers (Corps) issued an expanded State Programmatic General Permit (SPGP VI) on July 27, 2021. The purpose of the SPGP VI is to avoid duplication of permitting between the Corps and the Florida Department of Environmental Protection (DEP) for minor work located in waters of the United States, including navigable waters. SPGP VI reduces the need for separate approval from the Corps for the approved project types, and it increases the efficiency of both state and federal staff in serving the public. SPGP VI is implemented throughout the state of Florida, continuing environmental protection while increasing service to the public.</a:t>
            </a:r>
          </a:p>
        </p:txBody>
      </p:sp>
      <p:sp>
        <p:nvSpPr>
          <p:cNvPr id="4" name="Slide Number Placeholder 3"/>
          <p:cNvSpPr>
            <a:spLocks noGrp="1"/>
          </p:cNvSpPr>
          <p:nvPr>
            <p:ph type="sldNum" sz="quarter" idx="5"/>
          </p:nvPr>
        </p:nvSpPr>
        <p:spPr/>
        <p:txBody>
          <a:bodyPr/>
          <a:lstStyle/>
          <a:p>
            <a:fld id="{6CA80669-7908-437D-AC6E-636DC11B5A78}" type="slidenum">
              <a:rPr lang="en-US"/>
              <a:t>15</a:t>
            </a:fld>
            <a:endParaRPr lang="en-US"/>
          </a:p>
        </p:txBody>
      </p:sp>
    </p:spTree>
    <p:extLst>
      <p:ext uri="{BB962C8B-B14F-4D97-AF65-F5344CB8AC3E}">
        <p14:creationId xmlns:p14="http://schemas.microsoft.com/office/powerpoint/2010/main" val="2444197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3F78E-6161-12F2-B162-BA21326E2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02153-F972-8A5D-B12F-59209CCF3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B0368-08F3-8A17-FF70-D4759A5550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18 -21: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(40) “Minimum-size dock or pier” means a dock or pier that is the smallest size necessary to provide reasonable access to the water for navigating, fishing, or swimming based on consideration of the immediate area’s physical and natural characteristics, customary recreational and navigational practices, and docks and piers previously authorized under this chapter. The term minimum-size dock or pier shall also include a dock or pier constructed in conformance with the exemption criteria in Section 403.813(1)(b), F.S., or in conformance with the private residential single-family dock criteria in subsection 18-20.004(5), F.A.C.</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18-20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(29) “Main access dock” means that walkway which connects a riparian owner’s property to a terminal platform.</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(44) “Private residential single-family dock” means a dock which is used for private, recreational or leisure purposes for a single-family residence, cottage or other such single dwelling unit and which is designed to moor no more than two boats. This also includes docks, with mooring of no more than a total of four boats, located on property lines between two upland single-family residences, where the dock is shared for use by both upland, single-family residences.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(64) “Slip” or “wet slip” means an area of the water column above sovereign submerged lands specifically set aside for a boatlift or the mooring of a single vessel associated with a docking facility.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(67) “Terminal platform” means that part of a dock or pier, including finger piers, that is connected to the access walkway, is located at the terminus of the facility, and is designed to secure and load or unload a vessel or conduct other water dependent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(72) “Water dependent activity” means an activity which can only be conducted on, in, over, or adjacent to, water areas because the activity requires direct access to the water body or sovereignty lands for transportation, recreation, energy production or transmission, or source of water and where the use of the water or sovereignty lands is an integral part of the activity.</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EA29535-005A-59B5-7391-92BA136CDA1E}"/>
              </a:ext>
            </a:extLst>
          </p:cNvPr>
          <p:cNvSpPr>
            <a:spLocks noGrp="1"/>
          </p:cNvSpPr>
          <p:nvPr>
            <p:ph type="sldNum" sz="quarter" idx="5"/>
          </p:nvPr>
        </p:nvSpPr>
        <p:spPr/>
        <p:txBody>
          <a:bodyPr/>
          <a:lstStyle/>
          <a:p>
            <a:fld id="{816935DE-E8D6-495E-9233-2634FA13194C}" type="slidenum">
              <a:rPr lang="en-US" smtClean="0"/>
              <a:t>22</a:t>
            </a:fld>
            <a:endParaRPr lang="en-US"/>
          </a:p>
        </p:txBody>
      </p:sp>
    </p:spTree>
    <p:extLst>
      <p:ext uri="{BB962C8B-B14F-4D97-AF65-F5344CB8AC3E}">
        <p14:creationId xmlns:p14="http://schemas.microsoft.com/office/powerpoint/2010/main" val="721695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FFB42-8F2A-3503-964F-971EC520D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C70C9-E1EB-5650-CC26-0274089AAE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14248-32E6-1F51-B5DD-C5169B87B4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New Roman" panose="02020603050405020304" pitchFamily="18" charset="0"/>
              </a:rPr>
              <a:t>“Dock” means a fixed or floating structure, including access walkways, terminal platforms, catwalks, mooring pilings, lifts, davits and other associated water-dependent structures, used for mooring and accessing vessels.</a:t>
            </a:r>
          </a:p>
          <a:p>
            <a:endParaRPr lang="en-US" dirty="0"/>
          </a:p>
        </p:txBody>
      </p:sp>
      <p:sp>
        <p:nvSpPr>
          <p:cNvPr id="4" name="Slide Number Placeholder 3">
            <a:extLst>
              <a:ext uri="{FF2B5EF4-FFF2-40B4-BE49-F238E27FC236}">
                <a16:creationId xmlns:a16="http://schemas.microsoft.com/office/drawing/2014/main" id="{74F5BD62-2C7F-1CAF-A40D-E98C5B8C995A}"/>
              </a:ext>
            </a:extLst>
          </p:cNvPr>
          <p:cNvSpPr>
            <a:spLocks noGrp="1"/>
          </p:cNvSpPr>
          <p:nvPr>
            <p:ph type="sldNum" sz="quarter" idx="5"/>
          </p:nvPr>
        </p:nvSpPr>
        <p:spPr/>
        <p:txBody>
          <a:bodyPr/>
          <a:lstStyle/>
          <a:p>
            <a:fld id="{816935DE-E8D6-495E-9233-2634FA13194C}" type="slidenum">
              <a:rPr lang="en-US" smtClean="0"/>
              <a:t>26</a:t>
            </a:fld>
            <a:endParaRPr lang="en-US"/>
          </a:p>
        </p:txBody>
      </p:sp>
    </p:spTree>
    <p:extLst>
      <p:ext uri="{BB962C8B-B14F-4D97-AF65-F5344CB8AC3E}">
        <p14:creationId xmlns:p14="http://schemas.microsoft.com/office/powerpoint/2010/main" val="3612985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-Cross-section should include depths and decking elevation above MHWL/OWHL</a:t>
            </a:r>
          </a:p>
          <a:p>
            <a:r>
              <a:rPr lang="en-US" dirty="0"/>
              <a:t>-Profile should have MHWL labeled and length of access pier landward and waterward of MHWL indicated as well</a:t>
            </a:r>
            <a:endParaRPr lang="en-US" dirty="0">
              <a:ea typeface="Calibri"/>
              <a:cs typeface="Calibri"/>
            </a:endParaRPr>
          </a:p>
          <a:p>
            <a:r>
              <a:rPr lang="en-US">
                <a:ea typeface="Calibri"/>
                <a:cs typeface="Calibri"/>
              </a:rPr>
              <a: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16935DE-E8D6-495E-9233-2634FA13194C}" type="slidenum">
              <a:rPr lang="en-US" smtClean="0"/>
              <a:t>30</a:t>
            </a:fld>
            <a:endParaRPr lang="en-US"/>
          </a:p>
        </p:txBody>
      </p:sp>
    </p:spTree>
    <p:extLst>
      <p:ext uri="{BB962C8B-B14F-4D97-AF65-F5344CB8AC3E}">
        <p14:creationId xmlns:p14="http://schemas.microsoft.com/office/powerpoint/2010/main" val="3388617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81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0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9217E1-CC21-FA4D-A15D-1D550201515D}"/>
              </a:ext>
            </a:extLst>
          </p:cNvPr>
          <p:cNvSpPr/>
          <p:nvPr userDrawn="1"/>
        </p:nvSpPr>
        <p:spPr>
          <a:xfrm>
            <a:off x="137459" y="1370438"/>
            <a:ext cx="11893176"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922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0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7769C0-3006-DC48-B84B-7DC6B10DA2FA}"/>
              </a:ext>
            </a:extLst>
          </p:cNvPr>
          <p:cNvSpPr/>
          <p:nvPr userDrawn="1"/>
        </p:nvSpPr>
        <p:spPr>
          <a:xfrm>
            <a:off x="173319" y="3341930"/>
            <a:ext cx="11803528"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8792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0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30B274-329C-EF4D-868F-4623C6BA847F}"/>
              </a:ext>
            </a:extLst>
          </p:cNvPr>
          <p:cNvSpPr/>
          <p:nvPr userDrawn="1"/>
        </p:nvSpPr>
        <p:spPr>
          <a:xfrm>
            <a:off x="153712" y="3381192"/>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37B701-CFD9-CB44-93C6-4F6A73F0DB4F}"/>
              </a:ext>
            </a:extLst>
          </p:cNvPr>
          <p:cNvSpPr/>
          <p:nvPr userDrawn="1"/>
        </p:nvSpPr>
        <p:spPr>
          <a:xfrm>
            <a:off x="4171395" y="3381192"/>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3D802A-46C2-B14C-91A0-E4ABBD36FB87}"/>
              </a:ext>
            </a:extLst>
          </p:cNvPr>
          <p:cNvSpPr/>
          <p:nvPr userDrawn="1"/>
        </p:nvSpPr>
        <p:spPr>
          <a:xfrm>
            <a:off x="8189079" y="3381192"/>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8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0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FE8B0C-6BEC-4B4C-8217-B267D4F6CF29}"/>
              </a:ext>
            </a:extLst>
          </p:cNvPr>
          <p:cNvSpPr/>
          <p:nvPr userDrawn="1"/>
        </p:nvSpPr>
        <p:spPr>
          <a:xfrm>
            <a:off x="153056" y="1385051"/>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FF991A-5033-4C41-8B46-C03CBDE58012}"/>
              </a:ext>
            </a:extLst>
          </p:cNvPr>
          <p:cNvSpPr/>
          <p:nvPr userDrawn="1"/>
        </p:nvSpPr>
        <p:spPr>
          <a:xfrm>
            <a:off x="4170739" y="1385051"/>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6BBC39-2CAC-6B48-98F0-23F0863D4E6C}"/>
              </a:ext>
            </a:extLst>
          </p:cNvPr>
          <p:cNvSpPr/>
          <p:nvPr userDrawn="1"/>
        </p:nvSpPr>
        <p:spPr>
          <a:xfrm>
            <a:off x="8188423" y="1385051"/>
            <a:ext cx="3850522" cy="332516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711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09">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027388-62EA-DE48-A209-EF7CA10057E9}"/>
              </a:ext>
            </a:extLst>
          </p:cNvPr>
          <p:cNvSpPr/>
          <p:nvPr userDrawn="1"/>
        </p:nvSpPr>
        <p:spPr>
          <a:xfrm>
            <a:off x="135778" y="1386289"/>
            <a:ext cx="3652269"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4BA2B29-94DF-0649-9733-289A181C212E}"/>
              </a:ext>
            </a:extLst>
          </p:cNvPr>
          <p:cNvSpPr/>
          <p:nvPr userDrawn="1"/>
        </p:nvSpPr>
        <p:spPr>
          <a:xfrm>
            <a:off x="3947139" y="1386290"/>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639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10">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608DD6-E8B7-4A47-ACD0-151608AB1471}"/>
              </a:ext>
            </a:extLst>
          </p:cNvPr>
          <p:cNvSpPr/>
          <p:nvPr userDrawn="1"/>
        </p:nvSpPr>
        <p:spPr>
          <a:xfrm>
            <a:off x="4580635" y="1386290"/>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2CCD815-AA26-3049-BBF7-DF2314AA9440}"/>
              </a:ext>
            </a:extLst>
          </p:cNvPr>
          <p:cNvSpPr/>
          <p:nvPr userDrawn="1"/>
        </p:nvSpPr>
        <p:spPr>
          <a:xfrm>
            <a:off x="8380044" y="1386290"/>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62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31449A-2FA3-CD40-AC84-157BCEA8956B}"/>
              </a:ext>
            </a:extLst>
          </p:cNvPr>
          <p:cNvSpPr/>
          <p:nvPr userDrawn="1"/>
        </p:nvSpPr>
        <p:spPr>
          <a:xfrm>
            <a:off x="4269866" y="4143948"/>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2180D1-075E-7A48-B05C-8F132026964C}"/>
              </a:ext>
            </a:extLst>
          </p:cNvPr>
          <p:cNvSpPr/>
          <p:nvPr userDrawn="1"/>
        </p:nvSpPr>
        <p:spPr>
          <a:xfrm>
            <a:off x="4273824" y="1434097"/>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27B1F9-9792-E348-8054-5F3B10DB3A02}"/>
              </a:ext>
            </a:extLst>
          </p:cNvPr>
          <p:cNvSpPr/>
          <p:nvPr userDrawn="1"/>
        </p:nvSpPr>
        <p:spPr>
          <a:xfrm>
            <a:off x="8176848" y="4143948"/>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B97E83-2A90-6240-B51D-82E521BCBA1B}"/>
              </a:ext>
            </a:extLst>
          </p:cNvPr>
          <p:cNvSpPr/>
          <p:nvPr userDrawn="1"/>
        </p:nvSpPr>
        <p:spPr>
          <a:xfrm>
            <a:off x="8176848" y="1434097"/>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64971B-C0DF-7B41-99FA-6ADC4367C5AA}"/>
              </a:ext>
            </a:extLst>
          </p:cNvPr>
          <p:cNvSpPr/>
          <p:nvPr userDrawn="1"/>
        </p:nvSpPr>
        <p:spPr>
          <a:xfrm>
            <a:off x="362884" y="4143948"/>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ED10D5-9907-3244-8DCD-B29754C4C87E}"/>
              </a:ext>
            </a:extLst>
          </p:cNvPr>
          <p:cNvSpPr/>
          <p:nvPr userDrawn="1"/>
        </p:nvSpPr>
        <p:spPr>
          <a:xfrm>
            <a:off x="362884" y="1434097"/>
            <a:ext cx="3652269" cy="251467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41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D74B4F-0AF2-544C-BBE1-F3D728C735D5}"/>
              </a:ext>
            </a:extLst>
          </p:cNvPr>
          <p:cNvSpPr/>
          <p:nvPr userDrawn="1"/>
        </p:nvSpPr>
        <p:spPr>
          <a:xfrm>
            <a:off x="488389" y="1386289"/>
            <a:ext cx="3652269"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335DC2A0-26E5-0843-A769-6B80E0A77EE6}"/>
              </a:ext>
            </a:extLst>
          </p:cNvPr>
          <p:cNvSpPr/>
          <p:nvPr userDrawn="1"/>
        </p:nvSpPr>
        <p:spPr>
          <a:xfrm>
            <a:off x="4239986" y="1386290"/>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EF594A-E21A-AD4C-AF4E-1185D7D4E338}"/>
              </a:ext>
            </a:extLst>
          </p:cNvPr>
          <p:cNvSpPr/>
          <p:nvPr userDrawn="1"/>
        </p:nvSpPr>
        <p:spPr>
          <a:xfrm>
            <a:off x="7991583" y="1386290"/>
            <a:ext cx="3652269"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406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AF781C-C56E-5848-A911-7076A563E0C5}"/>
              </a:ext>
            </a:extLst>
          </p:cNvPr>
          <p:cNvSpPr/>
          <p:nvPr userDrawn="1"/>
        </p:nvSpPr>
        <p:spPr>
          <a:xfrm>
            <a:off x="271154" y="136844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6A333A5-F13A-054D-9DCD-F98B9C2CCC17}"/>
              </a:ext>
            </a:extLst>
          </p:cNvPr>
          <p:cNvSpPr/>
          <p:nvPr userDrawn="1"/>
        </p:nvSpPr>
        <p:spPr>
          <a:xfrm>
            <a:off x="6220692" y="1368440"/>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172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757DCF-EDBE-7047-8355-609423C64C97}"/>
              </a:ext>
            </a:extLst>
          </p:cNvPr>
          <p:cNvSpPr/>
          <p:nvPr userDrawn="1"/>
        </p:nvSpPr>
        <p:spPr>
          <a:xfrm>
            <a:off x="187490" y="1386368"/>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42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Slide - A">
    <p:spTree>
      <p:nvGrpSpPr>
        <p:cNvPr id="1" name=""/>
        <p:cNvGrpSpPr/>
        <p:nvPr/>
      </p:nvGrpSpPr>
      <p:grpSpPr>
        <a:xfrm>
          <a:off x="0" y="0"/>
          <a:ext cx="0" cy="0"/>
          <a:chOff x="0" y="0"/>
          <a:chExt cx="0" cy="0"/>
        </a:xfrm>
      </p:grpSpPr>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a:stretch>
            <a:fillRect/>
          </a:stretch>
        </p:blipFill>
        <p:spPr>
          <a:xfrm>
            <a:off x="203568" y="93439"/>
            <a:ext cx="1062435" cy="1062435"/>
          </a:xfrm>
          <a:prstGeom prst="rect">
            <a:avLst/>
          </a:prstGeom>
        </p:spPr>
      </p:pic>
    </p:spTree>
    <p:extLst>
      <p:ext uri="{BB962C8B-B14F-4D97-AF65-F5344CB8AC3E}">
        <p14:creationId xmlns:p14="http://schemas.microsoft.com/office/powerpoint/2010/main" val="4202830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FA6816-B517-DA4F-9915-A0A632A2BF9B}"/>
              </a:ext>
            </a:extLst>
          </p:cNvPr>
          <p:cNvSpPr/>
          <p:nvPr userDrawn="1"/>
        </p:nvSpPr>
        <p:spPr>
          <a:xfrm>
            <a:off x="6346194" y="1392344"/>
            <a:ext cx="570015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050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1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F38FBE-460A-D441-9EDF-7C42DA61129B}"/>
              </a:ext>
            </a:extLst>
          </p:cNvPr>
          <p:cNvSpPr/>
          <p:nvPr userDrawn="1"/>
        </p:nvSpPr>
        <p:spPr>
          <a:xfrm>
            <a:off x="1203366" y="1580865"/>
            <a:ext cx="9785267" cy="49431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28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1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A8D1B6-4D7F-6849-92E4-BF2EC945BD09}"/>
              </a:ext>
            </a:extLst>
          </p:cNvPr>
          <p:cNvSpPr/>
          <p:nvPr userDrawn="1"/>
        </p:nvSpPr>
        <p:spPr>
          <a:xfrm>
            <a:off x="210788" y="1386368"/>
            <a:ext cx="11770425"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874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1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89B56-ECF3-C341-899C-8E67056D85D1}"/>
              </a:ext>
            </a:extLst>
          </p:cNvPr>
          <p:cNvSpPr/>
          <p:nvPr userDrawn="1"/>
        </p:nvSpPr>
        <p:spPr>
          <a:xfrm>
            <a:off x="152400" y="5597809"/>
            <a:ext cx="11887200" cy="1118255"/>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136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A76C35-9906-6847-91E5-371C9621D034}"/>
              </a:ext>
            </a:extLst>
          </p:cNvPr>
          <p:cNvSpPr txBox="1"/>
          <p:nvPr userDrawn="1"/>
        </p:nvSpPr>
        <p:spPr>
          <a:xfrm>
            <a:off x="477078" y="1719469"/>
            <a:ext cx="5695121" cy="5078313"/>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VERDANA</a:t>
            </a:r>
          </a:p>
          <a:p>
            <a:endParaRPr lang="en-US" b="1"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The Florida Department </a:t>
            </a:r>
          </a:p>
          <a:p>
            <a:r>
              <a:rPr lang="en-US" b="1" dirty="0">
                <a:latin typeface="Verdana" panose="020B0604030504040204" pitchFamily="34" charset="0"/>
                <a:ea typeface="Verdana" panose="020B0604030504040204" pitchFamily="34" charset="0"/>
                <a:cs typeface="Verdana" panose="020B0604030504040204" pitchFamily="34" charset="0"/>
              </a:rPr>
              <a:t>of Environmental Protection </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The Florida Department of Environmental Protection is the state’s lead agency for environmental management and stewardship – protecting our air, water and land. The vision of the Florida Department of Environmental Protection is to create strong community partnerships, safeguard Florida’s natural resources and enhance its ecosystems.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Header Font Size: 24 - 40</a:t>
            </a:r>
          </a:p>
          <a:p>
            <a:r>
              <a:rPr lang="en-US" dirty="0">
                <a:latin typeface="Verdana" panose="020B0604030504040204" pitchFamily="34" charset="0"/>
                <a:ea typeface="Verdana" panose="020B0604030504040204" pitchFamily="34" charset="0"/>
                <a:cs typeface="Verdana" panose="020B0604030504040204" pitchFamily="34" charset="0"/>
              </a:rPr>
              <a:t>Body Font Size: 18 - 24</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80BEF3BF-0BE4-074F-916E-7B9B876234A6}"/>
              </a:ext>
            </a:extLst>
          </p:cNvPr>
          <p:cNvSpPr txBox="1"/>
          <p:nvPr userDrawn="1"/>
        </p:nvSpPr>
        <p:spPr>
          <a:xfrm>
            <a:off x="6281530" y="1719469"/>
            <a:ext cx="5695121" cy="5078313"/>
          </a:xfrm>
          <a:prstGeom prst="rect">
            <a:avLst/>
          </a:prstGeom>
          <a:noFill/>
        </p:spPr>
        <p:txBody>
          <a:bodyPr wrap="square" rtlCol="0">
            <a:spAutoFit/>
          </a:bodyPr>
          <a:lstStyle/>
          <a:p>
            <a:r>
              <a:rPr lang="en-US" b="1" dirty="0">
                <a:latin typeface="Arial" panose="020B0604020202020204" pitchFamily="34" charset="0"/>
                <a:ea typeface="Verdana" panose="020B0604030504040204" pitchFamily="34" charset="0"/>
                <a:cs typeface="Arial" panose="020B0604020202020204" pitchFamily="34" charset="0"/>
              </a:rPr>
              <a:t>ARIAL</a:t>
            </a:r>
          </a:p>
          <a:p>
            <a:endParaRPr lang="en-US" b="1" dirty="0">
              <a:latin typeface="Arial" panose="020B0604020202020204" pitchFamily="34" charset="0"/>
              <a:ea typeface="Verdana" panose="020B0604030504040204" pitchFamily="34" charset="0"/>
              <a:cs typeface="Arial" panose="020B0604020202020204" pitchFamily="34" charset="0"/>
            </a:endParaRPr>
          </a:p>
          <a:p>
            <a:r>
              <a:rPr lang="en-US" b="1" dirty="0">
                <a:latin typeface="Arial" panose="020B0604020202020204" pitchFamily="34" charset="0"/>
                <a:ea typeface="Verdana" panose="020B0604030504040204" pitchFamily="34" charset="0"/>
                <a:cs typeface="Arial" panose="020B0604020202020204" pitchFamily="34" charset="0"/>
              </a:rPr>
              <a:t>The Florida Department </a:t>
            </a:r>
          </a:p>
          <a:p>
            <a:r>
              <a:rPr lang="en-US" b="1" dirty="0">
                <a:latin typeface="Arial" panose="020B0604020202020204" pitchFamily="34" charset="0"/>
                <a:ea typeface="Verdana" panose="020B0604030504040204" pitchFamily="34" charset="0"/>
                <a:cs typeface="Arial" panose="020B0604020202020204" pitchFamily="34" charset="0"/>
              </a:rPr>
              <a:t>of Environmental Protection </a:t>
            </a:r>
            <a:endParaRPr lang="en-US" dirty="0">
              <a:latin typeface="Arial" panose="020B0604020202020204" pitchFamily="34" charset="0"/>
              <a:ea typeface="Verdana" panose="020B0604030504040204" pitchFamily="34" charset="0"/>
              <a:cs typeface="Arial" panose="020B0604020202020204" pitchFamily="34" charset="0"/>
            </a:endParaRPr>
          </a:p>
          <a:p>
            <a:endParaRPr lang="en-US" dirty="0">
              <a:latin typeface="Arial" panose="020B0604020202020204" pitchFamily="34" charset="0"/>
              <a:ea typeface="Verdana" panose="020B0604030504040204" pitchFamily="34" charset="0"/>
              <a:cs typeface="Arial" panose="020B0604020202020204" pitchFamily="34" charset="0"/>
            </a:endParaRPr>
          </a:p>
          <a:p>
            <a:r>
              <a:rPr lang="en-US" dirty="0">
                <a:latin typeface="Arial" panose="020B0604020202020204" pitchFamily="34" charset="0"/>
                <a:ea typeface="Verdana" panose="020B0604030504040204" pitchFamily="34" charset="0"/>
                <a:cs typeface="Arial" panose="020B0604020202020204" pitchFamily="34" charset="0"/>
              </a:rPr>
              <a:t>The Florida Department of Environmental Protection is the state’s lead agency for environmental management and stewardship – protecting our air, water and land. The vision of the Florida Department of Environmental Protection is to create strong community partnerships, safeguard Florida’s natural resources and enhance its ecosystems.</a:t>
            </a:r>
          </a:p>
          <a:p>
            <a:endParaRPr lang="en-US" dirty="0">
              <a:latin typeface="Arial" panose="020B0604020202020204" pitchFamily="34" charset="0"/>
              <a:ea typeface="Verdana" panose="020B0604030504040204" pitchFamily="34" charset="0"/>
              <a:cs typeface="Arial" panose="020B0604020202020204" pitchFamily="34" charset="0"/>
            </a:endParaRPr>
          </a:p>
          <a:p>
            <a:r>
              <a:rPr lang="en-US" dirty="0">
                <a:latin typeface="Arial" panose="020B0604020202020204" pitchFamily="34" charset="0"/>
                <a:ea typeface="Verdana" panose="020B0604030504040204" pitchFamily="34" charset="0"/>
                <a:cs typeface="Arial" panose="020B0604020202020204" pitchFamily="34" charset="0"/>
              </a:rPr>
              <a:t>Header Font Size: 24 - 40</a:t>
            </a:r>
          </a:p>
          <a:p>
            <a:r>
              <a:rPr lang="en-US" dirty="0">
                <a:latin typeface="Arial" panose="020B0604020202020204" pitchFamily="34" charset="0"/>
                <a:ea typeface="Verdana" panose="020B0604030504040204" pitchFamily="34" charset="0"/>
                <a:cs typeface="Arial" panose="020B0604020202020204" pitchFamily="34" charset="0"/>
              </a:rPr>
              <a:t>Body Font Size: 18 - 24</a:t>
            </a:r>
          </a:p>
          <a:p>
            <a:endParaRPr lang="en-US" dirty="0">
              <a:latin typeface="Arial" panose="020B0604020202020204" pitchFamily="34" charset="0"/>
              <a:ea typeface="Verdana" panose="020B0604030504040204" pitchFamily="34" charset="0"/>
              <a:cs typeface="Arial" panose="020B0604020202020204" pitchFamily="34" charset="0"/>
            </a:endParaRPr>
          </a:p>
          <a:p>
            <a:endParaRPr lang="en-US" dirty="0">
              <a:latin typeface="Arial" panose="020B0604020202020204" pitchFamily="34" charset="0"/>
              <a:ea typeface="Verdana" panose="020B0604030504040204" pitchFamily="34" charset="0"/>
              <a:cs typeface="Arial" panose="020B0604020202020204" pitchFamily="34" charset="0"/>
            </a:endParaRPr>
          </a:p>
          <a:p>
            <a:endParaRPr lang="en-US" dirty="0">
              <a:latin typeface="Arial" panose="020B0604020202020204" pitchFamily="34" charset="0"/>
              <a:ea typeface="Verdana" panose="020B0604030504040204" pitchFamily="34" charset="0"/>
              <a:cs typeface="Arial" panose="020B0604020202020204" pitchFamily="34" charset="0"/>
            </a:endParaRPr>
          </a:p>
        </p:txBody>
      </p:sp>
      <p:sp>
        <p:nvSpPr>
          <p:cNvPr id="6" name="TextBox 5">
            <a:extLst>
              <a:ext uri="{FF2B5EF4-FFF2-40B4-BE49-F238E27FC236}">
                <a16:creationId xmlns:a16="http://schemas.microsoft.com/office/drawing/2014/main" id="{AD086F57-53FE-5244-B48B-B699CFE01A5C}"/>
              </a:ext>
            </a:extLst>
          </p:cNvPr>
          <p:cNvSpPr txBox="1"/>
          <p:nvPr userDrawn="1"/>
        </p:nvSpPr>
        <p:spPr>
          <a:xfrm>
            <a:off x="2050475" y="397741"/>
            <a:ext cx="7564581" cy="605294"/>
          </a:xfrm>
          <a:prstGeom prst="rect">
            <a:avLst/>
          </a:prstGeom>
          <a:noFill/>
        </p:spPr>
        <p:txBody>
          <a:bodyPr wrap="square" rtlCol="0">
            <a:spAutoFit/>
          </a:bodyPr>
          <a:lstStyle/>
          <a:p>
            <a:pPr>
              <a:lnSpc>
                <a:spcPts val="400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DEP POWER POINT FONTS</a:t>
            </a:r>
            <a:endParaRPr lang="en-US" sz="35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756495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Slide - B">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258A93-78EB-A241-82FA-4365C9EEF40C}"/>
              </a:ext>
            </a:extLst>
          </p:cNvPr>
          <p:cNvSpPr/>
          <p:nvPr userDrawn="1"/>
        </p:nvSpPr>
        <p:spPr>
          <a:xfrm>
            <a:off x="0" y="0"/>
            <a:ext cx="1469571" cy="1249314"/>
          </a:xfrm>
          <a:prstGeom prst="rect">
            <a:avLst/>
          </a:prstGeom>
          <a:solidFill>
            <a:schemeClr val="accent6">
              <a:alpha val="697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8D8CAB-51FF-BF49-9097-35CC33F1964E}"/>
              </a:ext>
            </a:extLst>
          </p:cNvPr>
          <p:cNvSpPr/>
          <p:nvPr userDrawn="1"/>
        </p:nvSpPr>
        <p:spPr>
          <a:xfrm>
            <a:off x="0" y="1249312"/>
            <a:ext cx="1469571" cy="56086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lorida Department of Environmental Protection Logo">
            <a:extLst>
              <a:ext uri="{FF2B5EF4-FFF2-40B4-BE49-F238E27FC236}">
                <a16:creationId xmlns:a16="http://schemas.microsoft.com/office/drawing/2014/main" id="{5FC63135-B980-654F-A16F-804BC17273BB}"/>
              </a:ext>
            </a:extLst>
          </p:cNvPr>
          <p:cNvPicPr>
            <a:picLocks noChangeAspect="1"/>
          </p:cNvPicPr>
          <p:nvPr userDrawn="1"/>
        </p:nvPicPr>
        <p:blipFill>
          <a:blip r:embed="rId2"/>
          <a:stretch>
            <a:fillRect/>
          </a:stretch>
        </p:blipFill>
        <p:spPr>
          <a:xfrm>
            <a:off x="203568" y="93439"/>
            <a:ext cx="1062435" cy="1062435"/>
          </a:xfrm>
          <a:prstGeom prst="rect">
            <a:avLst/>
          </a:prstGeom>
        </p:spPr>
      </p:pic>
    </p:spTree>
    <p:extLst>
      <p:ext uri="{BB962C8B-B14F-4D97-AF65-F5344CB8AC3E}">
        <p14:creationId xmlns:p14="http://schemas.microsoft.com/office/powerpoint/2010/main" val="290021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age -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29034-9E48-D04D-A24C-AE33E1A9FF84}"/>
              </a:ext>
            </a:extLst>
          </p:cNvPr>
          <p:cNvSpPr/>
          <p:nvPr userDrawn="1"/>
        </p:nvSpPr>
        <p:spPr>
          <a:xfrm>
            <a:off x="4490992" y="1398242"/>
            <a:ext cx="7559252" cy="53320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517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age -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F1A6B3-0D65-3447-9204-8EF6F5D3E7D5}"/>
              </a:ext>
            </a:extLst>
          </p:cNvPr>
          <p:cNvSpPr/>
          <p:nvPr userDrawn="1"/>
        </p:nvSpPr>
        <p:spPr>
          <a:xfrm>
            <a:off x="123828" y="1392265"/>
            <a:ext cx="7559251" cy="53320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752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5DE420-F4C4-DD42-ABE2-594CA0366399}"/>
              </a:ext>
            </a:extLst>
          </p:cNvPr>
          <p:cNvSpPr/>
          <p:nvPr userDrawn="1"/>
        </p:nvSpPr>
        <p:spPr>
          <a:xfrm>
            <a:off x="152400" y="1371600"/>
            <a:ext cx="5509846"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13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466596-7514-A943-9CAB-C5E8E11DE13D}"/>
              </a:ext>
            </a:extLst>
          </p:cNvPr>
          <p:cNvSpPr/>
          <p:nvPr userDrawn="1"/>
        </p:nvSpPr>
        <p:spPr>
          <a:xfrm>
            <a:off x="6529754" y="1371600"/>
            <a:ext cx="5509846"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0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55B8-A939-234E-A3DC-A602B9B18A45}"/>
              </a:ext>
            </a:extLst>
          </p:cNvPr>
          <p:cNvSpPr/>
          <p:nvPr userDrawn="1"/>
        </p:nvSpPr>
        <p:spPr>
          <a:xfrm>
            <a:off x="8824128" y="1373122"/>
            <a:ext cx="3215472"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74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0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F669CB-6F84-9C40-9F8F-01BF42FAF9BB}"/>
              </a:ext>
            </a:extLst>
          </p:cNvPr>
          <p:cNvSpPr/>
          <p:nvPr userDrawn="1"/>
        </p:nvSpPr>
        <p:spPr>
          <a:xfrm>
            <a:off x="147267" y="1373122"/>
            <a:ext cx="3215472" cy="536916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157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33743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112DA-B6CA-4C49-8993-1E516C45863D}" type="slidenum">
              <a:rPr lang="en-US" smtClean="0"/>
              <a:t>‹#›</a:t>
            </a:fld>
            <a:endParaRPr lang="en-US"/>
          </a:p>
        </p:txBody>
      </p:sp>
      <p:sp>
        <p:nvSpPr>
          <p:cNvPr id="7" name="Rectangle 6">
            <a:extLst>
              <a:ext uri="{FF2B5EF4-FFF2-40B4-BE49-F238E27FC236}">
                <a16:creationId xmlns:a16="http://schemas.microsoft.com/office/drawing/2014/main" id="{677552AF-DB28-6C46-9779-D99F67C813A4}"/>
              </a:ext>
            </a:extLst>
          </p:cNvPr>
          <p:cNvSpPr/>
          <p:nvPr userDrawn="1"/>
        </p:nvSpPr>
        <p:spPr>
          <a:xfrm>
            <a:off x="1469570" y="0"/>
            <a:ext cx="10722429" cy="12493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25C0050-FD7D-734A-87F6-0D9536EEA196}"/>
              </a:ext>
            </a:extLst>
          </p:cNvPr>
          <p:cNvSpPr/>
          <p:nvPr userDrawn="1"/>
        </p:nvSpPr>
        <p:spPr>
          <a:xfrm>
            <a:off x="0" y="0"/>
            <a:ext cx="1469571" cy="1249314"/>
          </a:xfrm>
          <a:prstGeom prst="rect">
            <a:avLst/>
          </a:prstGeom>
          <a:solidFill>
            <a:schemeClr val="accent6">
              <a:alpha val="697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Florida Department of Environmental Protection Logo">
            <a:extLst>
              <a:ext uri="{FF2B5EF4-FFF2-40B4-BE49-F238E27FC236}">
                <a16:creationId xmlns:a16="http://schemas.microsoft.com/office/drawing/2014/main" id="{40582B00-DE96-5D4B-85DA-208F756EA2D2}"/>
              </a:ext>
            </a:extLst>
          </p:cNvPr>
          <p:cNvPicPr>
            <a:picLocks noChangeAspect="1"/>
          </p:cNvPicPr>
          <p:nvPr userDrawn="1"/>
        </p:nvPicPr>
        <p:blipFill>
          <a:blip r:embed="rId26"/>
          <a:stretch>
            <a:fillRect/>
          </a:stretch>
        </p:blipFill>
        <p:spPr>
          <a:xfrm>
            <a:off x="203568" y="93439"/>
            <a:ext cx="1062435" cy="1062435"/>
          </a:xfrm>
          <a:prstGeom prst="rect">
            <a:avLst/>
          </a:prstGeom>
        </p:spPr>
      </p:pic>
    </p:spTree>
    <p:extLst>
      <p:ext uri="{BB962C8B-B14F-4D97-AF65-F5344CB8AC3E}">
        <p14:creationId xmlns:p14="http://schemas.microsoft.com/office/powerpoint/2010/main" val="1166723968"/>
      </p:ext>
    </p:extLst>
  </p:cSld>
  <p:clrMap bg1="lt1" tx1="dk1" bg2="lt2" tx2="dk2" accent1="accent1" accent2="accent2" accent3="accent3" accent4="accent4" accent5="accent5" accent6="accent6" hlink="hlink" folHlink="folHlink"/>
  <p:sldLayoutIdLst>
    <p:sldLayoutId id="2147483751" r:id="rId1"/>
    <p:sldLayoutId id="2147483758" r:id="rId2"/>
    <p:sldLayoutId id="2147483756" r:id="rId3"/>
    <p:sldLayoutId id="2147483759" r:id="rId4"/>
    <p:sldLayoutId id="2147483760" r:id="rId5"/>
    <p:sldLayoutId id="2147483745" r:id="rId6"/>
    <p:sldLayoutId id="2147483746" r:id="rId7"/>
    <p:sldLayoutId id="2147483747" r:id="rId8"/>
    <p:sldLayoutId id="2147483748" r:id="rId9"/>
    <p:sldLayoutId id="2147483749" r:id="rId10"/>
    <p:sldLayoutId id="2147483750" r:id="rId11"/>
    <p:sldLayoutId id="2147483752" r:id="rId12"/>
    <p:sldLayoutId id="2147483753" r:id="rId13"/>
    <p:sldLayoutId id="2147483754" r:id="rId14"/>
    <p:sldLayoutId id="2147483755" r:id="rId15"/>
    <p:sldLayoutId id="2147483761" r:id="rId16"/>
    <p:sldLayoutId id="2147483762" r:id="rId17"/>
    <p:sldLayoutId id="2147483763" r:id="rId18"/>
    <p:sldLayoutId id="2147483764" r:id="rId19"/>
    <p:sldLayoutId id="2147483765" r:id="rId20"/>
    <p:sldLayoutId id="2147483766" r:id="rId21"/>
    <p:sldLayoutId id="2147483768" r:id="rId22"/>
    <p:sldLayoutId id="2147483769" r:id="rId23"/>
    <p:sldLayoutId id="214748377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 userDrawn="1">
          <p15:clr>
            <a:srgbClr val="F26B43"/>
          </p15:clr>
        </p15:guide>
        <p15:guide id="2" orient="horz" pos="48" userDrawn="1">
          <p15:clr>
            <a:srgbClr val="F26B43"/>
          </p15:clr>
        </p15:guide>
        <p15:guide id="3" orient="horz" pos="4272" userDrawn="1">
          <p15:clr>
            <a:srgbClr val="F26B43"/>
          </p15:clr>
        </p15:guide>
        <p15:guide id="4"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saj.usace.army.mil/SPGP/" TargetMode="External"/><Relationship Id="rId7" Type="http://schemas.openxmlformats.org/officeDocument/2006/relationships/hyperlink" Target="https://floridadep.gov/water/submerged-lands-environmental-resources-coordination/content/federal-permits-and-coordination#OpAgree"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floridadep.gov/water/submerged-lands-environmental-resources-coordination/content/federal-permits-and-coordination#NWP" TargetMode="External"/><Relationship Id="rId5" Type="http://schemas.openxmlformats.org/officeDocument/2006/relationships/hyperlink" Target="https://floridadep.gov/water/submerged-lands-environmental-resources-coordination/content/federal-permits-and-coordination#SPGP"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oleObject" Target="../embeddings/oleObject2.bin"/><Relationship Id="rId1" Type="http://schemas.openxmlformats.org/officeDocument/2006/relationships/slideLayout" Target="../slideLayouts/slideLayout12.xml"/><Relationship Id="rId6" Type="http://schemas.openxmlformats.org/officeDocument/2006/relationships/oleObject" Target="../embeddings/oleObject4.bin"/><Relationship Id="rId5" Type="http://schemas.openxmlformats.org/officeDocument/2006/relationships/image" Target="../media/image23.png"/><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www.fldepportal.com/go/apply/" TargetMode="Externa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body of water surrounded by trees&#10;&#10;Description automatically generated with medium confidence">
            <a:extLst>
              <a:ext uri="{FF2B5EF4-FFF2-40B4-BE49-F238E27FC236}">
                <a16:creationId xmlns:a16="http://schemas.microsoft.com/office/drawing/2014/main" id="{1CC4B1EE-B15A-8F48-8E6F-6D2A48232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A925AA31-70F1-B140-9426-76A413101196}"/>
              </a:ext>
            </a:extLst>
          </p:cNvPr>
          <p:cNvSpPr/>
          <p:nvPr/>
        </p:nvSpPr>
        <p:spPr>
          <a:xfrm>
            <a:off x="887627" y="1847222"/>
            <a:ext cx="10416746" cy="4567981"/>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grpSp>
        <p:nvGrpSpPr>
          <p:cNvPr id="2" name="Group 1">
            <a:extLst>
              <a:ext uri="{FF2B5EF4-FFF2-40B4-BE49-F238E27FC236}">
                <a16:creationId xmlns:a16="http://schemas.microsoft.com/office/drawing/2014/main" id="{A75132E3-C54D-7C45-A661-8EC6D4150A55}"/>
              </a:ext>
            </a:extLst>
          </p:cNvPr>
          <p:cNvGrpSpPr/>
          <p:nvPr/>
        </p:nvGrpSpPr>
        <p:grpSpPr>
          <a:xfrm>
            <a:off x="1052385" y="2542065"/>
            <a:ext cx="10149425" cy="4094537"/>
            <a:chOff x="1136821" y="2663644"/>
            <a:chExt cx="10149425" cy="4094537"/>
          </a:xfrm>
        </p:grpSpPr>
        <p:grpSp>
          <p:nvGrpSpPr>
            <p:cNvPr id="4" name="Group 3">
              <a:extLst>
                <a:ext uri="{FF2B5EF4-FFF2-40B4-BE49-F238E27FC236}">
                  <a16:creationId xmlns:a16="http://schemas.microsoft.com/office/drawing/2014/main" id="{2288C5C9-BC35-C341-BAD3-547146EF8919}"/>
                </a:ext>
              </a:extLst>
            </p:cNvPr>
            <p:cNvGrpSpPr/>
            <p:nvPr/>
          </p:nvGrpSpPr>
          <p:grpSpPr>
            <a:xfrm>
              <a:off x="3600670" y="2663645"/>
              <a:ext cx="7685576" cy="4094536"/>
              <a:chOff x="5115818" y="1444174"/>
              <a:chExt cx="4368433" cy="3348331"/>
            </a:xfrm>
          </p:grpSpPr>
          <p:sp>
            <p:nvSpPr>
              <p:cNvPr id="5" name="TextBox 4">
                <a:extLst>
                  <a:ext uri="{FF2B5EF4-FFF2-40B4-BE49-F238E27FC236}">
                    <a16:creationId xmlns:a16="http://schemas.microsoft.com/office/drawing/2014/main" id="{4179DE2E-FC20-4E41-A5E0-A31FCC7F2E39}"/>
                  </a:ext>
                </a:extLst>
              </p:cNvPr>
              <p:cNvSpPr txBox="1"/>
              <p:nvPr/>
            </p:nvSpPr>
            <p:spPr>
              <a:xfrm>
                <a:off x="5115818" y="1444174"/>
                <a:ext cx="4333082" cy="1082250"/>
              </a:xfrm>
              <a:prstGeom prst="rect">
                <a:avLst/>
              </a:prstGeom>
              <a:noFill/>
            </p:spPr>
            <p:txBody>
              <a:bodyPr wrap="square" lIns="91440" tIns="45720" rIns="91440" bIns="45720" rtlCol="0" anchor="t">
                <a:spAutoFit/>
              </a:bodyPr>
              <a:lstStyle/>
              <a:p>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ERP DOCK PERMITTING REQUIREMENTS</a:t>
                </a:r>
                <a:endParaRPr lang="en-US" dirty="0"/>
              </a:p>
            </p:txBody>
          </p:sp>
          <p:sp>
            <p:nvSpPr>
              <p:cNvPr id="7" name="TextBox 6">
                <a:extLst>
                  <a:ext uri="{FF2B5EF4-FFF2-40B4-BE49-F238E27FC236}">
                    <a16:creationId xmlns:a16="http://schemas.microsoft.com/office/drawing/2014/main" id="{B6F30178-1174-AD49-AE26-BBEFFE40A5C8}"/>
                  </a:ext>
                </a:extLst>
              </p:cNvPr>
              <p:cNvSpPr txBox="1"/>
              <p:nvPr/>
            </p:nvSpPr>
            <p:spPr>
              <a:xfrm>
                <a:off x="5395354" y="2980365"/>
                <a:ext cx="4088897" cy="1812140"/>
              </a:xfrm>
              <a:prstGeom prst="rect">
                <a:avLst/>
              </a:prstGeom>
              <a:noFill/>
            </p:spPr>
            <p:txBody>
              <a:bodyPr wrap="square" lIns="91440" tIns="45720" rIns="91440" bIns="45720" rtlCol="0" anchor="t">
                <a:spAutoFit/>
              </a:bodyPr>
              <a:lstStyle/>
              <a:p>
                <a:pPr algn="r"/>
                <a:r>
                  <a:rPr lang="en-US" sz="2000" b="1" dirty="0">
                    <a:solidFill>
                      <a:schemeClr val="bg1">
                        <a:lumMod val="95000"/>
                      </a:schemeClr>
                    </a:solidFill>
                    <a:latin typeface="Arial"/>
                    <a:cs typeface="Arial"/>
                  </a:rPr>
                  <a:t>Khristian Mangahas</a:t>
                </a:r>
              </a:p>
              <a:p>
                <a:pPr algn="r"/>
                <a:r>
                  <a:rPr lang="en-US" sz="2000" dirty="0">
                    <a:solidFill>
                      <a:schemeClr val="bg1">
                        <a:lumMod val="95000"/>
                      </a:schemeClr>
                    </a:solidFill>
                    <a:latin typeface="Arial"/>
                    <a:cs typeface="Arial"/>
                  </a:rPr>
                  <a:t>Environmental Manager</a:t>
                </a:r>
                <a:endParaRPr lang="en-US" dirty="0">
                  <a:solidFill>
                    <a:schemeClr val="bg1">
                      <a:lumMod val="95000"/>
                    </a:schemeClr>
                  </a:solidFill>
                  <a:ea typeface="Calibri"/>
                  <a:cs typeface="Calibri"/>
                </a:endParaRPr>
              </a:p>
              <a:p>
                <a:pPr algn="r"/>
                <a:r>
                  <a:rPr lang="en-US" sz="2000" dirty="0">
                    <a:solidFill>
                      <a:schemeClr val="bg1">
                        <a:lumMod val="95000"/>
                      </a:schemeClr>
                    </a:solidFill>
                    <a:latin typeface="Arial"/>
                    <a:cs typeface="Arial"/>
                  </a:rPr>
                  <a:t>Regulatory Programs/Environmental Resource Permitting</a:t>
                </a:r>
              </a:p>
              <a:p>
                <a:pPr algn="r"/>
                <a:r>
                  <a:rPr lang="en-US" sz="2000" dirty="0">
                    <a:solidFill>
                      <a:schemeClr val="bg1">
                        <a:lumMod val="95000"/>
                      </a:schemeClr>
                    </a:solidFill>
                    <a:latin typeface="Arial"/>
                    <a:cs typeface="Arial"/>
                  </a:rPr>
                  <a:t>Florida Department of Environmental Protection</a:t>
                </a:r>
              </a:p>
              <a:p>
                <a:pPr algn="r"/>
                <a:endParaRPr lang="en-US" sz="2000" dirty="0">
                  <a:solidFill>
                    <a:schemeClr val="bg1">
                      <a:lumMod val="95000"/>
                    </a:schemeClr>
                  </a:solidFill>
                  <a:latin typeface="Arial" panose="020B0604020202020204" pitchFamily="34" charset="0"/>
                  <a:cs typeface="Arial" panose="020B0604020202020204" pitchFamily="34" charset="0"/>
                </a:endParaRPr>
              </a:p>
              <a:p>
                <a:pPr algn="r"/>
                <a:r>
                  <a:rPr lang="en-US" sz="2000" dirty="0">
                    <a:solidFill>
                      <a:schemeClr val="bg1">
                        <a:lumMod val="95000"/>
                      </a:schemeClr>
                    </a:solidFill>
                    <a:latin typeface="Arial"/>
                    <a:cs typeface="Arial"/>
                  </a:rPr>
                  <a:t>Jacksonville, FL | April 30, 2025</a:t>
                </a:r>
                <a:endParaRPr lang="en-US" sz="2000" dirty="0">
                  <a:solidFill>
                    <a:schemeClr val="bg1">
                      <a:lumMod val="95000"/>
                    </a:schemeClr>
                  </a:solidFill>
                </a:endParaRPr>
              </a:p>
              <a:p>
                <a:endParaRPr lang="en-US" dirty="0"/>
              </a:p>
            </p:txBody>
          </p:sp>
        </p:grpSp>
        <p:pic>
          <p:nvPicPr>
            <p:cNvPr id="9" name="Picture 8" descr="Florida Department of Environmental Protection Logo">
              <a:extLst>
                <a:ext uri="{FF2B5EF4-FFF2-40B4-BE49-F238E27FC236}">
                  <a16:creationId xmlns:a16="http://schemas.microsoft.com/office/drawing/2014/main" id="{6EFACE86-3E6D-8B48-8858-F6F4EF9FDD0A}"/>
                </a:ext>
              </a:extLst>
            </p:cNvPr>
            <p:cNvPicPr>
              <a:picLocks noChangeAspect="1"/>
            </p:cNvPicPr>
            <p:nvPr/>
          </p:nvPicPr>
          <p:blipFill>
            <a:blip r:embed="rId3"/>
            <a:stretch>
              <a:fillRect/>
            </a:stretch>
          </p:blipFill>
          <p:spPr>
            <a:xfrm>
              <a:off x="1136821" y="2663644"/>
              <a:ext cx="2316129" cy="2316129"/>
            </a:xfrm>
            <a:prstGeom prst="rect">
              <a:avLst/>
            </a:prstGeom>
          </p:spPr>
        </p:pic>
      </p:grpSp>
    </p:spTree>
    <p:extLst>
      <p:ext uri="{BB962C8B-B14F-4D97-AF65-F5344CB8AC3E}">
        <p14:creationId xmlns:p14="http://schemas.microsoft.com/office/powerpoint/2010/main" val="2671289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19530F-BD75-5478-9140-815A9CC91682}"/>
              </a:ext>
            </a:extLst>
          </p:cNvPr>
          <p:cNvSpPr txBox="1"/>
          <p:nvPr/>
        </p:nvSpPr>
        <p:spPr>
          <a:xfrm>
            <a:off x="4477696" y="1415077"/>
            <a:ext cx="7711729"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a:cs typeface="Calibri"/>
              </a:rPr>
              <a:t>Proprietary authorizations consider:</a:t>
            </a:r>
            <a:endParaRPr lang="en-US" sz="2000" dirty="0">
              <a:latin typeface="Arial"/>
              <a:cs typeface="Calibri"/>
            </a:endParaRPr>
          </a:p>
          <a:p>
            <a:pPr marL="742950" lvl="1" indent="-285750">
              <a:buFont typeface="Arial"/>
              <a:buChar char="•"/>
            </a:pPr>
            <a:r>
              <a:rPr lang="en-US" dirty="0">
                <a:latin typeface="Arial"/>
                <a:cs typeface="Calibri"/>
              </a:rPr>
              <a:t>Water dependency, which is defined as:</a:t>
            </a:r>
            <a:endParaRPr lang="en-US" dirty="0">
              <a:latin typeface="Calibri" panose="020F0502020204030204"/>
              <a:ea typeface="Calibri" panose="020F0502020204030204"/>
              <a:cs typeface="Calibri"/>
            </a:endParaRPr>
          </a:p>
          <a:p>
            <a:pPr marL="1257300" lvl="2" indent="-342900">
              <a:buFont typeface="Courier New"/>
              <a:buChar char="o"/>
            </a:pPr>
            <a:r>
              <a:rPr lang="en-US" dirty="0">
                <a:latin typeface="Arial"/>
                <a:cs typeface="Calibri"/>
              </a:rPr>
              <a:t>Activities that can only be conducted in, on, over or adjacent to water areas because the activity requires direct access to the waterbody.</a:t>
            </a:r>
            <a:endParaRPr lang="en-US" dirty="0">
              <a:ea typeface="Calibri"/>
              <a:cs typeface="Calibri"/>
            </a:endParaRPr>
          </a:p>
          <a:p>
            <a:pPr marL="742950" lvl="1" indent="-285750">
              <a:buFont typeface="Arial"/>
              <a:buChar char="•"/>
            </a:pPr>
            <a:r>
              <a:rPr lang="en-US" dirty="0">
                <a:latin typeface="Arial"/>
                <a:cs typeface="Calibri"/>
              </a:rPr>
              <a:t>Riparian rights.</a:t>
            </a:r>
            <a:endParaRPr lang="en-US" dirty="0">
              <a:ea typeface="Calibri"/>
              <a:cs typeface="Calibri"/>
            </a:endParaRPr>
          </a:p>
          <a:p>
            <a:pPr marL="742950" lvl="1" indent="-285750">
              <a:buFont typeface="Arial"/>
              <a:buChar char="•"/>
            </a:pPr>
            <a:r>
              <a:rPr lang="en-US" dirty="0">
                <a:latin typeface="Arial"/>
                <a:cs typeface="Calibri"/>
              </a:rPr>
              <a:t>Impacts to submerged resources.</a:t>
            </a:r>
            <a:endParaRPr lang="en-US" dirty="0">
              <a:ea typeface="Calibri"/>
              <a:cs typeface="Calibri"/>
            </a:endParaRPr>
          </a:p>
          <a:p>
            <a:pPr marL="742950" lvl="1" indent="-285750">
              <a:buFont typeface="Arial"/>
              <a:buChar char="•"/>
            </a:pPr>
            <a:r>
              <a:rPr lang="en-US" dirty="0">
                <a:latin typeface="Arial"/>
                <a:cs typeface="Calibri"/>
              </a:rPr>
              <a:t>Preemption from other uses of the water by the public.</a:t>
            </a:r>
            <a:endParaRPr lang="en-US" dirty="0">
              <a:ea typeface="Calibri"/>
              <a:cs typeface="Calibri"/>
            </a:endParaRPr>
          </a:p>
          <a:p>
            <a:endParaRPr lang="en-US" sz="2000" b="1" dirty="0">
              <a:latin typeface="Arial"/>
              <a:cs typeface="Calibri"/>
            </a:endParaRPr>
          </a:p>
          <a:p>
            <a:r>
              <a:rPr lang="en-US" sz="2000" b="1" dirty="0">
                <a:latin typeface="Arial"/>
                <a:cs typeface="Calibri"/>
              </a:rPr>
              <a:t>Forms of authorization</a:t>
            </a:r>
            <a:r>
              <a:rPr lang="en-US" sz="2000" dirty="0">
                <a:latin typeface="Arial"/>
                <a:cs typeface="Calibri"/>
              </a:rPr>
              <a:t>:</a:t>
            </a:r>
            <a:endParaRPr lang="en-US" sz="2000" dirty="0">
              <a:cs typeface="Calibri"/>
            </a:endParaRPr>
          </a:p>
          <a:p>
            <a:pPr marL="742950" lvl="1" indent="-285750">
              <a:buFont typeface="Arial"/>
              <a:buChar char="•"/>
            </a:pPr>
            <a:r>
              <a:rPr lang="en-US" dirty="0">
                <a:latin typeface="Arial"/>
                <a:cs typeface="Calibri"/>
              </a:rPr>
              <a:t>Exceptions – No authorization required.</a:t>
            </a:r>
            <a:endParaRPr lang="en-US" dirty="0">
              <a:ea typeface="Calibri"/>
              <a:cs typeface="Calibri"/>
            </a:endParaRPr>
          </a:p>
          <a:p>
            <a:pPr marL="742950" lvl="1" indent="-285750">
              <a:buFont typeface="Arial"/>
              <a:buChar char="•"/>
            </a:pPr>
            <a:r>
              <a:rPr lang="en-US" dirty="0">
                <a:latin typeface="Arial"/>
                <a:cs typeface="Calibri"/>
              </a:rPr>
              <a:t>Consent by rule – Authorization automatic if meet certain criteria.</a:t>
            </a:r>
            <a:endParaRPr lang="en-US" dirty="0">
              <a:ea typeface="Calibri"/>
              <a:cs typeface="Calibri"/>
            </a:endParaRPr>
          </a:p>
          <a:p>
            <a:pPr marL="742950" lvl="1" indent="-285750">
              <a:buFont typeface="Arial"/>
              <a:buChar char="•"/>
            </a:pPr>
            <a:r>
              <a:rPr lang="en-US" dirty="0">
                <a:latin typeface="Arial"/>
                <a:cs typeface="Calibri"/>
              </a:rPr>
              <a:t>Letter of consent</a:t>
            </a:r>
            <a:r>
              <a:rPr lang="en-US" b="1" dirty="0">
                <a:latin typeface="Arial"/>
                <a:cs typeface="Calibri"/>
              </a:rPr>
              <a:t> </a:t>
            </a:r>
            <a:r>
              <a:rPr lang="en-US" dirty="0">
                <a:latin typeface="Arial"/>
                <a:cs typeface="Calibri"/>
              </a:rPr>
              <a:t>– Written authorization is required.</a:t>
            </a:r>
            <a:endParaRPr lang="en-US" dirty="0">
              <a:ea typeface="Calibri"/>
              <a:cs typeface="Calibri"/>
            </a:endParaRPr>
          </a:p>
          <a:p>
            <a:pPr marL="742950" lvl="1" indent="-285750">
              <a:buFont typeface="Arial"/>
              <a:buChar char="•"/>
            </a:pPr>
            <a:r>
              <a:rPr lang="en-US" dirty="0">
                <a:latin typeface="Arial"/>
                <a:cs typeface="Calibri"/>
              </a:rPr>
              <a:t>Leases – Written agreement with annual fees for all commercial facilities and those facilities that do not qualify for a lesser authorization.</a:t>
            </a:r>
            <a:endParaRPr lang="en-US" dirty="0">
              <a:ea typeface="Calibri"/>
              <a:cs typeface="Calibri"/>
            </a:endParaRPr>
          </a:p>
          <a:p>
            <a:pPr marL="742950" lvl="1" indent="-285750">
              <a:buFont typeface="Arial"/>
              <a:buChar char="•"/>
            </a:pPr>
            <a:r>
              <a:rPr lang="en-US" dirty="0">
                <a:latin typeface="Arial"/>
                <a:cs typeface="Calibri"/>
              </a:rPr>
              <a:t>Easements – Written agreement with fees (not necessarily annual), generally for linear activities.</a:t>
            </a:r>
          </a:p>
          <a:p>
            <a:endParaRPr lang="en-US" dirty="0">
              <a:cs typeface="Calibri"/>
            </a:endParaRPr>
          </a:p>
        </p:txBody>
      </p:sp>
      <p:sp>
        <p:nvSpPr>
          <p:cNvPr id="7" name="TextBox 6">
            <a:extLst>
              <a:ext uri="{FF2B5EF4-FFF2-40B4-BE49-F238E27FC236}">
                <a16:creationId xmlns:a16="http://schemas.microsoft.com/office/drawing/2014/main" id="{B143E457-D404-1D2E-1133-3FEC669661DF}"/>
              </a:ext>
            </a:extLst>
          </p:cNvPr>
          <p:cNvSpPr txBox="1"/>
          <p:nvPr/>
        </p:nvSpPr>
        <p:spPr>
          <a:xfrm>
            <a:off x="170758" y="3950206"/>
            <a:ext cx="4308070"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rial"/>
                <a:cs typeface="Calibri"/>
              </a:rPr>
              <a:t>SSL:</a:t>
            </a:r>
            <a:r>
              <a:rPr lang="en-US" sz="2400" dirty="0">
                <a:latin typeface="Arial"/>
                <a:cs typeface="Calibri"/>
              </a:rPr>
              <a:t> </a:t>
            </a:r>
            <a:endParaRPr lang="en-US" sz="2400" dirty="0">
              <a:latin typeface="Calibri" panose="020F0502020204030204"/>
              <a:cs typeface="Calibri"/>
            </a:endParaRPr>
          </a:p>
          <a:p>
            <a:pPr marL="285750" indent="-285750">
              <a:buFont typeface="Arial"/>
              <a:buChar char="•"/>
            </a:pPr>
            <a:r>
              <a:rPr lang="en-US" dirty="0">
                <a:latin typeface="Arial"/>
                <a:cs typeface="Calibri"/>
              </a:rPr>
              <a:t>Including but not limited to, tidal lands, islands, sand bars, shallow banks and lands </a:t>
            </a:r>
            <a:r>
              <a:rPr lang="en-US" b="1" dirty="0">
                <a:latin typeface="Arial"/>
                <a:cs typeface="Calibri"/>
              </a:rPr>
              <a:t>waterward of the ordinary or mean high water line</a:t>
            </a:r>
            <a:r>
              <a:rPr lang="en-US" dirty="0">
                <a:latin typeface="Arial"/>
                <a:cs typeface="Calibri"/>
              </a:rPr>
              <a:t>, beneath navigable fresh water or beneath tidally-influenced waters, </a:t>
            </a:r>
            <a:r>
              <a:rPr lang="en-US" b="1" dirty="0">
                <a:latin typeface="Arial"/>
                <a:cs typeface="Calibri"/>
              </a:rPr>
              <a:t>which the state of Florida acquired title to </a:t>
            </a:r>
            <a:r>
              <a:rPr lang="en-US" dirty="0">
                <a:latin typeface="Arial"/>
                <a:cs typeface="Calibri"/>
              </a:rPr>
              <a:t>on March 3, 1845, </a:t>
            </a:r>
            <a:r>
              <a:rPr lang="en-US" b="1" dirty="0">
                <a:latin typeface="Arial"/>
                <a:cs typeface="Calibri"/>
              </a:rPr>
              <a:t>by virtue of statehood</a:t>
            </a:r>
            <a:r>
              <a:rPr lang="en-US" dirty="0">
                <a:latin typeface="Arial"/>
                <a:cs typeface="Calibri"/>
              </a:rPr>
              <a:t>.</a:t>
            </a:r>
            <a:endParaRPr lang="en-US" dirty="0">
              <a:cs typeface="Calibri"/>
            </a:endParaRPr>
          </a:p>
          <a:p>
            <a:endParaRPr lang="en-US" sz="2000" b="1" dirty="0">
              <a:latin typeface="Arial"/>
              <a:cs typeface="Calibri"/>
            </a:endParaRPr>
          </a:p>
        </p:txBody>
      </p:sp>
      <p:sp>
        <p:nvSpPr>
          <p:cNvPr id="4" name="TextBox 3">
            <a:extLst>
              <a:ext uri="{FF2B5EF4-FFF2-40B4-BE49-F238E27FC236}">
                <a16:creationId xmlns:a16="http://schemas.microsoft.com/office/drawing/2014/main" id="{019D0066-0B48-73DB-4F89-21EEAF013388}"/>
              </a:ext>
            </a:extLst>
          </p:cNvPr>
          <p:cNvSpPr txBox="1"/>
          <p:nvPr/>
        </p:nvSpPr>
        <p:spPr>
          <a:xfrm>
            <a:off x="1590962" y="323180"/>
            <a:ext cx="10366247" cy="1252459"/>
          </a:xfrm>
          <a:prstGeom prst="rect">
            <a:avLst/>
          </a:prstGeom>
          <a:noFill/>
        </p:spPr>
        <p:txBody>
          <a:bodyPr wrap="square" rtlCol="0">
            <a:spAutoFit/>
          </a:bodyPr>
          <a:lstStyle/>
          <a:p>
            <a:pPr>
              <a:lnSpc>
                <a:spcPts val="300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SOVERIEGN SUBMERGED LANDS (STATE LANDS)</a:t>
            </a:r>
          </a:p>
          <a:p>
            <a:pPr>
              <a:lnSpc>
                <a:spcPts val="300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Star: 5 Points 4">
            <a:extLst>
              <a:ext uri="{FF2B5EF4-FFF2-40B4-BE49-F238E27FC236}">
                <a16:creationId xmlns:a16="http://schemas.microsoft.com/office/drawing/2014/main" id="{B0BF7349-283E-FDCA-BCA8-B2E574DE3A08}"/>
              </a:ext>
            </a:extLst>
          </p:cNvPr>
          <p:cNvSpPr/>
          <p:nvPr/>
        </p:nvSpPr>
        <p:spPr>
          <a:xfrm>
            <a:off x="3715697" y="1245791"/>
            <a:ext cx="761999" cy="696685"/>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04D914-4E14-A20F-F47C-EDB60FEE4B63}"/>
              </a:ext>
            </a:extLst>
          </p:cNvPr>
          <p:cNvPicPr>
            <a:picLocks noChangeAspect="1"/>
          </p:cNvPicPr>
          <p:nvPr/>
        </p:nvPicPr>
        <p:blipFill>
          <a:blip r:embed="rId3"/>
          <a:stretch>
            <a:fillRect/>
          </a:stretch>
        </p:blipFill>
        <p:spPr>
          <a:xfrm>
            <a:off x="305852" y="1289979"/>
            <a:ext cx="3132368" cy="2660698"/>
          </a:xfrm>
          <a:prstGeom prst="rect">
            <a:avLst/>
          </a:prstGeom>
        </p:spPr>
      </p:pic>
    </p:spTree>
    <p:extLst>
      <p:ext uri="{BB962C8B-B14F-4D97-AF65-F5344CB8AC3E}">
        <p14:creationId xmlns:p14="http://schemas.microsoft.com/office/powerpoint/2010/main" val="954312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992D93-CE1A-490B-A708-DE277425D24A}"/>
              </a:ext>
            </a:extLst>
          </p:cNvPr>
          <p:cNvSpPr txBox="1"/>
          <p:nvPr/>
        </p:nvSpPr>
        <p:spPr>
          <a:xfrm>
            <a:off x="1590962" y="457404"/>
            <a:ext cx="10366247" cy="483017"/>
          </a:xfrm>
          <a:prstGeom prst="rect">
            <a:avLst/>
          </a:prstGeom>
          <a:noFill/>
        </p:spPr>
        <p:txBody>
          <a:bodyPr wrap="square" rtlCol="0">
            <a:spAutoFit/>
          </a:bodyPr>
          <a:lstStyle/>
          <a:p>
            <a:pPr>
              <a:lnSpc>
                <a:spcPts val="300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TYPES OF PROPRIETARY AUTHORIZATIONS</a:t>
            </a:r>
          </a:p>
        </p:txBody>
      </p:sp>
      <p:sp>
        <p:nvSpPr>
          <p:cNvPr id="4" name="Rectangle 3">
            <a:extLst>
              <a:ext uri="{FF2B5EF4-FFF2-40B4-BE49-F238E27FC236}">
                <a16:creationId xmlns:a16="http://schemas.microsoft.com/office/drawing/2014/main" id="{B62BFF43-456C-41BF-B81A-879B18D1B809}"/>
              </a:ext>
            </a:extLst>
          </p:cNvPr>
          <p:cNvSpPr/>
          <p:nvPr/>
        </p:nvSpPr>
        <p:spPr>
          <a:xfrm>
            <a:off x="573946" y="1328847"/>
            <a:ext cx="8828269" cy="5909310"/>
          </a:xfrm>
          <a:prstGeom prst="rect">
            <a:avLst/>
          </a:prstGeom>
        </p:spPr>
        <p:txBody>
          <a:bodyPr wrap="square">
            <a:spAutoFit/>
          </a:bodyPr>
          <a:lstStyle/>
          <a:p>
            <a:pPr lvl="0"/>
            <a:r>
              <a:rPr lang="en-US" sz="2000" b="1" dirty="0">
                <a:latin typeface="Arial" panose="020B0604020202020204" pitchFamily="34" charset="0"/>
                <a:cs typeface="Arial" panose="020B0604020202020204" pitchFamily="34" charset="0"/>
              </a:rPr>
              <a:t>Proprietary authorizations for use to consider: </a:t>
            </a:r>
          </a:p>
          <a:p>
            <a:pPr lvl="1"/>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Letter of Consent:</a:t>
            </a:r>
          </a:p>
          <a:p>
            <a:pPr marL="742950"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One </a:t>
            </a:r>
            <a:r>
              <a:rPr lang="en-US" b="1" dirty="0">
                <a:latin typeface="Arial" panose="020B0604020202020204" pitchFamily="34" charset="0"/>
                <a:cs typeface="Arial" panose="020B0604020202020204" pitchFamily="34" charset="0"/>
              </a:rPr>
              <a:t>minimum-size</a:t>
            </a:r>
            <a:r>
              <a:rPr lang="en-US" dirty="0">
                <a:latin typeface="Arial" panose="020B0604020202020204" pitchFamily="34" charset="0"/>
                <a:cs typeface="Arial" panose="020B0604020202020204" pitchFamily="34" charset="0"/>
              </a:rPr>
              <a:t> private residential single-family dock per parcel.</a:t>
            </a:r>
          </a:p>
          <a:p>
            <a:pPr marL="742950"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Private residential single-family or multi-family docks that cumulatively preempt no more than </a:t>
            </a:r>
            <a:r>
              <a:rPr lang="en-US" b="1" dirty="0">
                <a:latin typeface="Arial" panose="020B0604020202020204" pitchFamily="34" charset="0"/>
                <a:cs typeface="Arial" panose="020B0604020202020204" pitchFamily="34" charset="0"/>
              </a:rPr>
              <a:t>10 square feet of sovereignty submerged land for each linear foot </a:t>
            </a:r>
            <a:r>
              <a:rPr lang="en-US" dirty="0">
                <a:latin typeface="Arial" panose="020B0604020202020204" pitchFamily="34" charset="0"/>
                <a:cs typeface="Arial" panose="020B0604020202020204" pitchFamily="34" charset="0"/>
              </a:rPr>
              <a:t>of the applicant’s riparian shoreline.</a:t>
            </a:r>
          </a:p>
          <a:p>
            <a:pPr marL="742950" lvl="1" indent="-285750">
              <a:buFont typeface="Courier New" panose="02070309020205020404" pitchFamily="49" charset="0"/>
              <a:buChar char="o"/>
            </a:pPr>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Lease</a:t>
            </a:r>
          </a:p>
          <a:p>
            <a:pPr marL="742950"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Private residential single-family or multi-family docks or piers, boat ramps or other similar activities that do not qualify for consent by rule or letter of consent. </a:t>
            </a:r>
          </a:p>
          <a:p>
            <a:pPr marL="742950"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Private residential multi-family docks designed or used to moor three or more vessels within aquatic preserves.</a:t>
            </a:r>
          </a:p>
          <a:p>
            <a:pPr marL="742950"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Commercial/industrial docks, as defined in Rule 18-18.004, F.A.C., in Biscayne Bay Aquatic Preserve, as required by paragraph 18-18.006(3)(c), F.A.C. </a:t>
            </a:r>
          </a:p>
          <a:p>
            <a:pPr marL="742950" lvl="1" indent="-285750">
              <a:buFont typeface="Courier New" panose="02070309020205020404" pitchFamily="49" charset="0"/>
              <a:buChar char="o"/>
            </a:pPr>
            <a:r>
              <a:rPr lang="en-US" dirty="0">
                <a:latin typeface="Arial" panose="020B0604020202020204" pitchFamily="34" charset="0"/>
                <a:cs typeface="Arial" panose="020B0604020202020204" pitchFamily="34" charset="0"/>
              </a:rPr>
              <a:t>All revenue-generating activities, except as provided for in this chapter. </a:t>
            </a:r>
          </a:p>
          <a:p>
            <a:pPr lvl="1"/>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2" name="Star: 5 Points 1">
            <a:extLst>
              <a:ext uri="{FF2B5EF4-FFF2-40B4-BE49-F238E27FC236}">
                <a16:creationId xmlns:a16="http://schemas.microsoft.com/office/drawing/2014/main" id="{BF5C6173-8086-ED78-479D-41CF5FD71694}"/>
              </a:ext>
            </a:extLst>
          </p:cNvPr>
          <p:cNvSpPr/>
          <p:nvPr/>
        </p:nvSpPr>
        <p:spPr>
          <a:xfrm>
            <a:off x="128953" y="1223339"/>
            <a:ext cx="568083" cy="529195"/>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6CE3D8-51AA-729C-84F7-76868241F9D9}"/>
              </a:ext>
            </a:extLst>
          </p:cNvPr>
          <p:cNvPicPr>
            <a:picLocks noChangeAspect="1"/>
          </p:cNvPicPr>
          <p:nvPr/>
        </p:nvPicPr>
        <p:blipFill>
          <a:blip r:embed="rId2"/>
          <a:stretch>
            <a:fillRect/>
          </a:stretch>
        </p:blipFill>
        <p:spPr>
          <a:xfrm>
            <a:off x="9268220" y="4337537"/>
            <a:ext cx="2828706" cy="2402761"/>
          </a:xfrm>
          <a:prstGeom prst="rect">
            <a:avLst/>
          </a:prstGeom>
        </p:spPr>
      </p:pic>
    </p:spTree>
    <p:extLst>
      <p:ext uri="{BB962C8B-B14F-4D97-AF65-F5344CB8AC3E}">
        <p14:creationId xmlns:p14="http://schemas.microsoft.com/office/powerpoint/2010/main" val="2008770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C9C32-476E-0399-5D27-2982ABA1A6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FBE332-32AE-BD6C-C6E9-73DCE632424C}"/>
              </a:ext>
            </a:extLst>
          </p:cNvPr>
          <p:cNvSpPr txBox="1"/>
          <p:nvPr/>
        </p:nvSpPr>
        <p:spPr>
          <a:xfrm>
            <a:off x="1520778" y="159340"/>
            <a:ext cx="10366247" cy="1344407"/>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SUFFICIENT UPLAND INTEREST</a:t>
            </a:r>
            <a:endParaRPr lang="en-US"/>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AB7EAB7-151D-A186-48EE-3BD301468540}"/>
              </a:ext>
            </a:extLst>
          </p:cNvPr>
          <p:cNvPicPr>
            <a:picLocks noChangeAspect="1"/>
          </p:cNvPicPr>
          <p:nvPr/>
        </p:nvPicPr>
        <p:blipFill>
          <a:blip r:embed="rId2"/>
          <a:stretch>
            <a:fillRect/>
          </a:stretch>
        </p:blipFill>
        <p:spPr>
          <a:xfrm>
            <a:off x="2158578" y="3429000"/>
            <a:ext cx="8317510" cy="3179137"/>
          </a:xfrm>
          <a:prstGeom prst="rect">
            <a:avLst/>
          </a:prstGeom>
        </p:spPr>
      </p:pic>
      <p:sp>
        <p:nvSpPr>
          <p:cNvPr id="4" name="Rectangle 3">
            <a:extLst>
              <a:ext uri="{FF2B5EF4-FFF2-40B4-BE49-F238E27FC236}">
                <a16:creationId xmlns:a16="http://schemas.microsoft.com/office/drawing/2014/main" id="{87013CC2-B4FA-EFE2-926D-D6BFAD96F728}"/>
              </a:ext>
            </a:extLst>
          </p:cNvPr>
          <p:cNvSpPr/>
          <p:nvPr/>
        </p:nvSpPr>
        <p:spPr>
          <a:xfrm>
            <a:off x="2158578" y="1401630"/>
            <a:ext cx="8173156" cy="1569660"/>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Applicants must show they have sufficient upland interest, which is usually done through a warranty deed and/or plat description that describes the property to “mean high water” or “to the waters of…”</a:t>
            </a:r>
          </a:p>
        </p:txBody>
      </p:sp>
    </p:spTree>
    <p:extLst>
      <p:ext uri="{BB962C8B-B14F-4D97-AF65-F5344CB8AC3E}">
        <p14:creationId xmlns:p14="http://schemas.microsoft.com/office/powerpoint/2010/main" val="3742049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7BEE5-4056-36EF-A1F0-06ECC89F4F60}"/>
            </a:ext>
          </a:extLst>
        </p:cNvPr>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EDD6E36F-78F5-EF29-7334-E1773DCD9BFE}"/>
              </a:ext>
            </a:extLst>
          </p:cNvPr>
          <p:cNvGraphicFramePr>
            <a:graphicFrameLocks noChangeAspect="1"/>
          </p:cNvGraphicFramePr>
          <p:nvPr/>
        </p:nvGraphicFramePr>
        <p:xfrm>
          <a:off x="6295231" y="1646491"/>
          <a:ext cx="5275262" cy="4945063"/>
        </p:xfrm>
        <a:graphic>
          <a:graphicData uri="http://schemas.openxmlformats.org/presentationml/2006/ole">
            <mc:AlternateContent xmlns:mc="http://schemas.openxmlformats.org/markup-compatibility/2006">
              <mc:Choice xmlns:v="urn:schemas-microsoft-com:vml" Requires="v">
                <p:oleObj name="Document" r:id="rId2" imgW="4207470" imgH="3943550" progId="Word.Document.8">
                  <p:embed/>
                </p:oleObj>
              </mc:Choice>
              <mc:Fallback>
                <p:oleObj name="Document" r:id="rId2" imgW="4207470" imgH="3943550" progId="Word.Document.8">
                  <p:embed/>
                  <p:pic>
                    <p:nvPicPr>
                      <p:cNvPr id="2" name="Object 2">
                        <a:extLst>
                          <a:ext uri="{FF2B5EF4-FFF2-40B4-BE49-F238E27FC236}">
                            <a16:creationId xmlns:a16="http://schemas.microsoft.com/office/drawing/2014/main" id="{EDD6E36F-78F5-EF29-7334-E1773DCD9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231" y="1646491"/>
                        <a:ext cx="5275262" cy="494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a:extLst>
              <a:ext uri="{FF2B5EF4-FFF2-40B4-BE49-F238E27FC236}">
                <a16:creationId xmlns:a16="http://schemas.microsoft.com/office/drawing/2014/main" id="{D6366746-9EEF-88B7-19AA-4F4FFD90D29F}"/>
              </a:ext>
            </a:extLst>
          </p:cNvPr>
          <p:cNvSpPr txBox="1"/>
          <p:nvPr/>
        </p:nvSpPr>
        <p:spPr>
          <a:xfrm>
            <a:off x="1500725" y="-1082"/>
            <a:ext cx="10366247" cy="1344407"/>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a:ea typeface="Verdana"/>
                <a:cs typeface="Arial"/>
              </a:rPr>
              <a:t>RIPARIAN RIGHTS AND SETBACK WAIVERS </a:t>
            </a:r>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26EC7D9E-18F0-F3EA-5E31-56DB6FBD0877}"/>
              </a:ext>
            </a:extLst>
          </p:cNvPr>
          <p:cNvSpPr/>
          <p:nvPr/>
        </p:nvSpPr>
        <p:spPr>
          <a:xfrm>
            <a:off x="304800" y="1524000"/>
            <a:ext cx="5353616" cy="4308872"/>
          </a:xfrm>
          <a:prstGeom prst="rect">
            <a:avLst/>
          </a:prstGeom>
        </p:spPr>
        <p:txBody>
          <a:bodyPr wrap="square" lIns="91440" tIns="45720" rIns="91440" bIns="45720" anchor="t">
            <a:spAutoFit/>
          </a:bodyPr>
          <a:lstStyle/>
          <a:p>
            <a:r>
              <a:rPr lang="en-US" sz="2400" dirty="0">
                <a:solidFill>
                  <a:schemeClr val="bg1"/>
                </a:solidFill>
                <a:latin typeface="Arial"/>
                <a:cs typeface="Arial"/>
              </a:rPr>
              <a:t>Riparian rights are those rights incident to lands bordering upon navigable waters, as recognized by the courts and common law.</a:t>
            </a:r>
          </a:p>
          <a:p>
            <a:endParaRPr lang="en-US" sz="2400" dirty="0">
              <a:solidFill>
                <a:schemeClr val="bg1"/>
              </a:solidFill>
              <a:latin typeface="Arial"/>
              <a:cs typeface="Arial"/>
            </a:endParaRPr>
          </a:p>
          <a:p>
            <a:r>
              <a:rPr lang="en-US" sz="2400" dirty="0">
                <a:solidFill>
                  <a:schemeClr val="bg1"/>
                </a:solidFill>
                <a:latin typeface="Arial"/>
                <a:cs typeface="Arial"/>
              </a:rPr>
              <a:t>Apparent riparian lines extend from the mean high-water line (MHWL) to the center of the waterbody.</a:t>
            </a:r>
          </a:p>
          <a:p>
            <a:pPr marL="742950" lvl="1" indent="-285750">
              <a:buFont typeface="Arial"/>
              <a:buChar char="•"/>
            </a:pPr>
            <a:r>
              <a:rPr lang="en-US" sz="2000" dirty="0">
                <a:solidFill>
                  <a:schemeClr val="bg1"/>
                </a:solidFill>
                <a:latin typeface="Arial"/>
                <a:ea typeface="Calibri" panose="020F0502020204030204"/>
                <a:cs typeface="Calibri" panose="020F0502020204030204"/>
              </a:rPr>
              <a:t>These lines are considered apparent until they are adjudicated.</a:t>
            </a:r>
          </a:p>
          <a:p>
            <a:pPr marL="800100" lvl="1" indent="-342900">
              <a:buFont typeface="Arial" panose="020B0604020202020204" pitchFamily="34" charset="0"/>
              <a:buChar char="•"/>
            </a:pPr>
            <a:endParaRPr lang="en-US" sz="2400" dirty="0">
              <a:solidFill>
                <a:schemeClr val="bg1"/>
              </a:solidFill>
              <a:latin typeface="Arial"/>
              <a:cs typeface="Arial"/>
            </a:endParaRPr>
          </a:p>
          <a:p>
            <a:endParaRPr lang="en-US"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857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A9625-3A4A-3787-2DBF-CBD76882DE3C}"/>
            </a:ext>
          </a:extLst>
        </p:cNvPr>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5D840210-6B72-E5AD-8891-5D13F5964D59}"/>
              </a:ext>
            </a:extLst>
          </p:cNvPr>
          <p:cNvGraphicFramePr>
            <a:graphicFrameLocks noChangeAspect="1"/>
          </p:cNvGraphicFramePr>
          <p:nvPr/>
        </p:nvGraphicFramePr>
        <p:xfrm>
          <a:off x="6295231" y="1646491"/>
          <a:ext cx="5275262" cy="4945063"/>
        </p:xfrm>
        <a:graphic>
          <a:graphicData uri="http://schemas.openxmlformats.org/presentationml/2006/ole">
            <mc:AlternateContent xmlns:mc="http://schemas.openxmlformats.org/markup-compatibility/2006">
              <mc:Choice xmlns:v="urn:schemas-microsoft-com:vml" Requires="v">
                <p:oleObj name="Document" r:id="rId2" imgW="4207470" imgH="3943550" progId="Word.Document.8">
                  <p:embed/>
                </p:oleObj>
              </mc:Choice>
              <mc:Fallback>
                <p:oleObj name="Document" r:id="rId2" imgW="4207470" imgH="3943550" progId="Word.Document.8">
                  <p:embed/>
                  <p:pic>
                    <p:nvPicPr>
                      <p:cNvPr id="2" name="Object 2">
                        <a:extLst>
                          <a:ext uri="{FF2B5EF4-FFF2-40B4-BE49-F238E27FC236}">
                            <a16:creationId xmlns:a16="http://schemas.microsoft.com/office/drawing/2014/main" id="{5D840210-6B72-E5AD-8891-5D13F5964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231" y="1646491"/>
                        <a:ext cx="5275262" cy="494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a:extLst>
              <a:ext uri="{FF2B5EF4-FFF2-40B4-BE49-F238E27FC236}">
                <a16:creationId xmlns:a16="http://schemas.microsoft.com/office/drawing/2014/main" id="{FE329098-48D8-5E3C-C091-90F4C7B304BB}"/>
              </a:ext>
            </a:extLst>
          </p:cNvPr>
          <p:cNvSpPr txBox="1"/>
          <p:nvPr/>
        </p:nvSpPr>
        <p:spPr>
          <a:xfrm>
            <a:off x="1470646" y="-1082"/>
            <a:ext cx="10366247" cy="1813766"/>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a:ea typeface="Verdana"/>
                <a:cs typeface="Arial"/>
              </a:rPr>
              <a:t>RIPARIAN RIGHTS AND SETBACK WAIVERS</a:t>
            </a:r>
            <a:br>
              <a:rPr lang="en-US" sz="3500" b="1" dirty="0">
                <a:solidFill>
                  <a:schemeClr val="bg1"/>
                </a:solidFill>
                <a:latin typeface="Arial"/>
                <a:ea typeface="Verdana"/>
                <a:cs typeface="Arial"/>
              </a:rPr>
            </a:br>
            <a:r>
              <a:rPr lang="en-US" sz="2500" b="1" dirty="0">
                <a:solidFill>
                  <a:schemeClr val="accent2"/>
                </a:solidFill>
                <a:latin typeface="Arial"/>
                <a:ea typeface="Verdana"/>
                <a:cs typeface="Arial"/>
              </a:rPr>
              <a:t>CONTINUED</a:t>
            </a:r>
            <a:endParaRPr lang="en-US" sz="2500" dirty="0">
              <a:solidFill>
                <a:schemeClr val="accent2"/>
              </a:solidFill>
            </a:endParaRPr>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6D072EF-AD33-0FBD-E687-482C31ED8C88}"/>
              </a:ext>
            </a:extLst>
          </p:cNvPr>
          <p:cNvSpPr/>
          <p:nvPr/>
        </p:nvSpPr>
        <p:spPr>
          <a:xfrm>
            <a:off x="304800" y="1524000"/>
            <a:ext cx="5353616" cy="5170646"/>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200" dirty="0">
                <a:solidFill>
                  <a:schemeClr val="bg1"/>
                </a:solidFill>
                <a:latin typeface="Arial"/>
                <a:cs typeface="Arial"/>
              </a:rPr>
              <a:t>For properties with shorelines greater than 65 ft in length, there must be at least a 25-ft setback to the property's riparian lines.</a:t>
            </a:r>
          </a:p>
          <a:p>
            <a:pPr marL="342900" indent="-342900">
              <a:buFont typeface="Arial" panose="020B0604020202020204" pitchFamily="34" charset="0"/>
              <a:buChar char="•"/>
            </a:pPr>
            <a:endParaRPr lang="en-US" sz="2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a:cs typeface="Arial"/>
              </a:rPr>
              <a:t>If the shoreline is </a:t>
            </a:r>
            <a:r>
              <a:rPr lang="en-US" sz="2200" b="1" dirty="0">
                <a:solidFill>
                  <a:schemeClr val="bg1"/>
                </a:solidFill>
                <a:latin typeface="Arial"/>
                <a:cs typeface="Arial"/>
              </a:rPr>
              <a:t>less than</a:t>
            </a:r>
            <a:r>
              <a:rPr lang="en-US" sz="2200" dirty="0">
                <a:solidFill>
                  <a:schemeClr val="bg1"/>
                </a:solidFill>
                <a:latin typeface="Arial"/>
                <a:cs typeface="Arial"/>
              </a:rPr>
              <a:t> 65 ft., the dock must be centered on the property.</a:t>
            </a:r>
          </a:p>
          <a:p>
            <a:pPr marL="342900" indent="-342900">
              <a:buFont typeface="Arial" panose="020B0604020202020204" pitchFamily="34" charset="0"/>
              <a:buChar char="•"/>
            </a:pPr>
            <a:endParaRPr lang="en-US" sz="22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a:cs typeface="Arial"/>
              </a:rPr>
              <a:t>If the shoreline is </a:t>
            </a:r>
            <a:r>
              <a:rPr lang="en-US" sz="2200" b="1" dirty="0">
                <a:solidFill>
                  <a:schemeClr val="bg1"/>
                </a:solidFill>
                <a:latin typeface="Arial"/>
                <a:cs typeface="Arial"/>
              </a:rPr>
              <a:t>greater than</a:t>
            </a:r>
            <a:r>
              <a:rPr lang="en-US" sz="2200" dirty="0">
                <a:solidFill>
                  <a:schemeClr val="bg1"/>
                </a:solidFill>
                <a:latin typeface="Arial"/>
                <a:cs typeface="Arial"/>
              </a:rPr>
              <a:t> 65 ft., and the dock is marginal (no access pier), the dock must have at least a 10-ft setback to the property's riparian lines. </a:t>
            </a:r>
          </a:p>
          <a:p>
            <a:endParaRPr lang="en-US" sz="2200"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169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D32D2-98C5-D9EF-D314-7AA891F202E2}"/>
              </a:ext>
            </a:extLst>
          </p:cNvPr>
          <p:cNvSpPr txBox="1"/>
          <p:nvPr/>
        </p:nvSpPr>
        <p:spPr>
          <a:xfrm>
            <a:off x="1047196" y="1370575"/>
            <a:ext cx="6649744"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rial"/>
                <a:cs typeface="Arial"/>
              </a:rPr>
              <a:t>State</a:t>
            </a:r>
            <a:r>
              <a:rPr lang="en-US" sz="2400" b="1" dirty="0">
                <a:latin typeface="Arial"/>
                <a:ea typeface="+mn-lt"/>
                <a:cs typeface="+mn-lt"/>
              </a:rPr>
              <a:t> Programmatic General Permit (SPGP</a:t>
            </a:r>
            <a:r>
              <a:rPr lang="en-US" sz="2400" dirty="0">
                <a:latin typeface="Arial"/>
                <a:ea typeface="+mn-lt"/>
                <a:cs typeface="+mn-lt"/>
              </a:rPr>
              <a:t>):</a:t>
            </a:r>
            <a:endParaRPr lang="en-US" sz="2400" dirty="0"/>
          </a:p>
          <a:p>
            <a:pPr marL="742950" lvl="1" indent="-285750">
              <a:buFont typeface="Arial"/>
              <a:buChar char="•"/>
            </a:pPr>
            <a:r>
              <a:rPr lang="en-US" sz="2000" dirty="0">
                <a:latin typeface="Arial"/>
                <a:ea typeface="+mn-lt"/>
                <a:cs typeface="+mn-lt"/>
              </a:rPr>
              <a:t>Current: </a:t>
            </a:r>
            <a:r>
              <a:rPr lang="en-US" sz="2000" dirty="0">
                <a:latin typeface="Arial"/>
                <a:ea typeface="+mn-lt"/>
                <a:cs typeface="+mn-lt"/>
                <a:hlinkClick r:id="rId3"/>
              </a:rPr>
              <a:t>SPGP VI-R1</a:t>
            </a:r>
            <a:r>
              <a:rPr lang="en-US" sz="2000" dirty="0">
                <a:latin typeface="Arial"/>
                <a:ea typeface="+mn-lt"/>
                <a:cs typeface="+mn-lt"/>
              </a:rPr>
              <a:t>, valid Aug. 16, 2021.</a:t>
            </a:r>
          </a:p>
          <a:p>
            <a:pPr marL="742950" lvl="1" indent="-285750">
              <a:buFont typeface="Arial"/>
              <a:buChar char="•"/>
            </a:pPr>
            <a:r>
              <a:rPr lang="en-US" sz="2000" dirty="0">
                <a:latin typeface="Arial"/>
                <a:ea typeface="+mn-lt"/>
                <a:cs typeface="+mn-lt"/>
              </a:rPr>
              <a:t>Must submit project design criteria checklist and activity specific sheet with application. </a:t>
            </a:r>
          </a:p>
          <a:p>
            <a:pPr marL="742950" lvl="1" indent="-285750">
              <a:buFont typeface="Arial"/>
              <a:buChar char="•"/>
            </a:pPr>
            <a:r>
              <a:rPr lang="en-US" sz="2000" dirty="0">
                <a:latin typeface="Arial"/>
                <a:ea typeface="+mn-lt"/>
                <a:cs typeface="+mn-lt"/>
              </a:rPr>
              <a:t>Includes </a:t>
            </a:r>
            <a:r>
              <a:rPr lang="en-US" sz="2000" b="1" dirty="0">
                <a:latin typeface="Arial"/>
                <a:ea typeface="+mn-lt"/>
                <a:cs typeface="+mn-lt"/>
              </a:rPr>
              <a:t>only</a:t>
            </a:r>
            <a:r>
              <a:rPr lang="en-US" sz="2000" dirty="0">
                <a:latin typeface="Arial"/>
                <a:ea typeface="+mn-lt"/>
                <a:cs typeface="+mn-lt"/>
              </a:rPr>
              <a:t> the following categories of work: </a:t>
            </a:r>
            <a:endParaRPr lang="en-US" sz="2000" dirty="0">
              <a:latin typeface="Arial"/>
              <a:cs typeface="Calibri"/>
            </a:endParaRPr>
          </a:p>
          <a:p>
            <a:pPr marL="1257300" lvl="2" indent="-342900">
              <a:buFont typeface="Courier New" panose="02070309020205020404" pitchFamily="49" charset="0"/>
              <a:buChar char="o"/>
            </a:pPr>
            <a:r>
              <a:rPr lang="en-US" sz="2000" dirty="0">
                <a:latin typeface="Arial"/>
                <a:ea typeface="+mn-lt"/>
                <a:cs typeface="+mn-lt"/>
              </a:rPr>
              <a:t>Shoreline stabilization.</a:t>
            </a:r>
            <a:endParaRPr lang="en-US" sz="2000" dirty="0">
              <a:latin typeface="Arial"/>
              <a:ea typeface="+mn-lt"/>
              <a:cs typeface="Arial"/>
            </a:endParaRPr>
          </a:p>
          <a:p>
            <a:pPr marL="1257300" lvl="2" indent="-342900">
              <a:buFont typeface="Courier New" panose="02070309020205020404" pitchFamily="49" charset="0"/>
              <a:buChar char="o"/>
            </a:pPr>
            <a:r>
              <a:rPr lang="en-US" sz="2000" dirty="0">
                <a:latin typeface="Arial"/>
                <a:ea typeface="+mn-lt"/>
                <a:cs typeface="+mn-lt"/>
              </a:rPr>
              <a:t>Boat ramps and boat launch areas and structures associated with such ramps or launch areas.</a:t>
            </a:r>
            <a:endParaRPr lang="en-US" sz="2000" dirty="0">
              <a:latin typeface="Arial"/>
              <a:ea typeface="+mn-lt"/>
              <a:cs typeface="Arial"/>
            </a:endParaRPr>
          </a:p>
          <a:p>
            <a:pPr marL="1257300" lvl="2" indent="-342900">
              <a:buFont typeface="Courier New" panose="02070309020205020404" pitchFamily="49" charset="0"/>
              <a:buChar char="o"/>
            </a:pPr>
            <a:r>
              <a:rPr lang="en-US" sz="2000" dirty="0">
                <a:latin typeface="Arial"/>
                <a:ea typeface="+mn-lt"/>
                <a:cs typeface="+mn-lt"/>
              </a:rPr>
              <a:t>Docks, piers, associated facilities and other minor piling-supported structures.</a:t>
            </a:r>
            <a:endParaRPr lang="en-US" sz="2000" dirty="0">
              <a:latin typeface="Arial"/>
              <a:ea typeface="+mn-lt"/>
              <a:cs typeface="Arial"/>
            </a:endParaRPr>
          </a:p>
          <a:p>
            <a:pPr marL="1257300" lvl="2" indent="-342900">
              <a:buFont typeface="Courier New" panose="02070309020205020404" pitchFamily="49" charset="0"/>
              <a:buChar char="o"/>
            </a:pPr>
            <a:r>
              <a:rPr lang="en-US" sz="2000" dirty="0">
                <a:latin typeface="Arial"/>
                <a:ea typeface="+mn-lt"/>
                <a:cs typeface="+mn-lt"/>
              </a:rPr>
              <a:t>Removal of derelict vessels.</a:t>
            </a:r>
            <a:endParaRPr lang="en-US" sz="2000" dirty="0">
              <a:latin typeface="Arial"/>
              <a:cs typeface="Arial"/>
            </a:endParaRPr>
          </a:p>
          <a:p>
            <a:pPr marL="1257300" lvl="2" indent="-342900">
              <a:buFont typeface="Courier New" panose="02070309020205020404" pitchFamily="49" charset="0"/>
              <a:buChar char="o"/>
            </a:pPr>
            <a:r>
              <a:rPr lang="en-US" sz="2000" dirty="0">
                <a:latin typeface="Arial"/>
                <a:ea typeface="+mn-lt"/>
                <a:cs typeface="+mn-lt"/>
              </a:rPr>
              <a:t>Scientific sampling, measurement and monitoring devices.</a:t>
            </a:r>
            <a:endParaRPr lang="en-US" sz="2000" dirty="0">
              <a:latin typeface="Arial"/>
              <a:cs typeface="Arial"/>
            </a:endParaRPr>
          </a:p>
          <a:p>
            <a:pPr marL="342900" indent="-342900">
              <a:buFont typeface="Courier New" panose="02070309020205020404" pitchFamily="49" charset="0"/>
              <a:buChar char="o"/>
            </a:pPr>
            <a:endParaRPr lang="en-US" sz="2100">
              <a:latin typeface="Arial"/>
              <a:cs typeface="Calibri" panose="020F0502020204030204"/>
            </a:endParaRPr>
          </a:p>
          <a:p>
            <a:endParaRPr lang="en-US" sz="2100">
              <a:solidFill>
                <a:srgbClr val="FF0000"/>
              </a:solidFill>
              <a:latin typeface="Arial"/>
              <a:cs typeface="Calibri" panose="020F0502020204030204"/>
            </a:endParaRPr>
          </a:p>
          <a:p>
            <a:endParaRPr lang="en-US">
              <a:cs typeface="Calibri"/>
            </a:endParaRPr>
          </a:p>
        </p:txBody>
      </p:sp>
      <p:sp>
        <p:nvSpPr>
          <p:cNvPr id="4" name="TextBox 3">
            <a:extLst>
              <a:ext uri="{FF2B5EF4-FFF2-40B4-BE49-F238E27FC236}">
                <a16:creationId xmlns:a16="http://schemas.microsoft.com/office/drawing/2014/main" id="{4FA74734-A6CD-FDA3-6B44-2BCF03B7D4A2}"/>
              </a:ext>
            </a:extLst>
          </p:cNvPr>
          <p:cNvSpPr txBox="1"/>
          <p:nvPr/>
        </p:nvSpPr>
        <p:spPr>
          <a:xfrm>
            <a:off x="1512896" y="329252"/>
            <a:ext cx="8638259"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b="1">
                <a:solidFill>
                  <a:schemeClr val="bg1"/>
                </a:solidFill>
                <a:latin typeface="Arial"/>
                <a:cs typeface="Calibri"/>
              </a:rPr>
              <a:t>FEDERAL AUTHORIZATION: SPGP</a:t>
            </a:r>
          </a:p>
        </p:txBody>
      </p:sp>
      <p:pic>
        <p:nvPicPr>
          <p:cNvPr id="7" name="Picture 7">
            <a:extLst>
              <a:ext uri="{FF2B5EF4-FFF2-40B4-BE49-F238E27FC236}">
                <a16:creationId xmlns:a16="http://schemas.microsoft.com/office/drawing/2014/main" id="{59C23117-BBD0-EF82-B0BE-52E0B1C2C5D5}"/>
              </a:ext>
            </a:extLst>
          </p:cNvPr>
          <p:cNvPicPr>
            <a:picLocks noChangeAspect="1"/>
          </p:cNvPicPr>
          <p:nvPr/>
        </p:nvPicPr>
        <p:blipFill>
          <a:blip r:embed="rId4"/>
          <a:stretch>
            <a:fillRect/>
          </a:stretch>
        </p:blipFill>
        <p:spPr>
          <a:xfrm>
            <a:off x="67449" y="2731461"/>
            <a:ext cx="1738915" cy="1326617"/>
          </a:xfrm>
          <a:prstGeom prst="rect">
            <a:avLst/>
          </a:prstGeom>
          <a:ln>
            <a:noFill/>
          </a:ln>
          <a:effectLst>
            <a:outerShdw blurRad="190500" algn="tl" rotWithShape="0">
              <a:srgbClr val="000000">
                <a:alpha val="70000"/>
              </a:srgbClr>
            </a:outerShdw>
          </a:effectLst>
        </p:spPr>
      </p:pic>
      <p:sp>
        <p:nvSpPr>
          <p:cNvPr id="5" name="Star: 5 Points 4">
            <a:extLst>
              <a:ext uri="{FF2B5EF4-FFF2-40B4-BE49-F238E27FC236}">
                <a16:creationId xmlns:a16="http://schemas.microsoft.com/office/drawing/2014/main" id="{B9484800-371F-9FBD-B67B-3491F91556D9}"/>
              </a:ext>
            </a:extLst>
          </p:cNvPr>
          <p:cNvSpPr/>
          <p:nvPr/>
        </p:nvSpPr>
        <p:spPr>
          <a:xfrm>
            <a:off x="134319" y="1286453"/>
            <a:ext cx="916798" cy="85425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42E7537-DBBC-0FD5-CE77-036E294D3F71}"/>
              </a:ext>
            </a:extLst>
          </p:cNvPr>
          <p:cNvSpPr txBox="1"/>
          <p:nvPr/>
        </p:nvSpPr>
        <p:spPr>
          <a:xfrm>
            <a:off x="313522" y="6032629"/>
            <a:ext cx="100624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1E476B"/>
                </a:solidFill>
                <a:latin typeface="Arial" panose="020B0604020202020204" pitchFamily="34" charset="0"/>
                <a:ea typeface="Source Sans Pro"/>
                <a:cs typeface="Arial" panose="020B0604020202020204" pitchFamily="34" charset="0"/>
                <a:hlinkClick r:id="rId5"/>
              </a:rPr>
              <a:t>State Programmatic General Permit</a:t>
            </a:r>
            <a:r>
              <a:rPr lang="en-US" b="1">
                <a:solidFill>
                  <a:srgbClr val="515151"/>
                </a:solidFill>
                <a:latin typeface="Arial" panose="020B0604020202020204" pitchFamily="34" charset="0"/>
                <a:ea typeface="Source Sans Pro"/>
                <a:cs typeface="Arial" panose="020B0604020202020204" pitchFamily="34" charset="0"/>
              </a:rPr>
              <a:t> | </a:t>
            </a:r>
            <a:r>
              <a:rPr lang="en-US" b="1">
                <a:solidFill>
                  <a:srgbClr val="1E476B"/>
                </a:solidFill>
                <a:latin typeface="Arial" panose="020B0604020202020204" pitchFamily="34" charset="0"/>
                <a:ea typeface="Source Sans Pro"/>
                <a:cs typeface="Arial" panose="020B0604020202020204" pitchFamily="34" charset="0"/>
                <a:hlinkClick r:id="rId6"/>
              </a:rPr>
              <a:t>U.S. Army Corps of Engineers Nationwide Permits</a:t>
            </a:r>
            <a:r>
              <a:rPr lang="en-US" b="1">
                <a:solidFill>
                  <a:srgbClr val="515151"/>
                </a:solidFill>
                <a:latin typeface="Arial" panose="020B0604020202020204" pitchFamily="34" charset="0"/>
                <a:ea typeface="Source Sans Pro"/>
                <a:cs typeface="Arial" panose="020B0604020202020204" pitchFamily="34" charset="0"/>
              </a:rPr>
              <a:t> | </a:t>
            </a:r>
          </a:p>
          <a:p>
            <a:r>
              <a:rPr lang="en-US" b="1">
                <a:solidFill>
                  <a:srgbClr val="1E476B"/>
                </a:solidFill>
                <a:latin typeface="Arial" panose="020B0604020202020204" pitchFamily="34" charset="0"/>
                <a:ea typeface="Source Sans Pro"/>
                <a:cs typeface="Arial" panose="020B0604020202020204" pitchFamily="34" charset="0"/>
                <a:hlinkClick r:id="rId7"/>
              </a:rPr>
              <a:t>U.S. Army Corps of Engineers Operating Agreement with DEP and WMDs</a:t>
            </a:r>
            <a:r>
              <a:rPr lang="en-US" b="1">
                <a:solidFill>
                  <a:srgbClr val="1E476B"/>
                </a:solidFill>
                <a:latin typeface="Arial" panose="020B0604020202020204" pitchFamily="34" charset="0"/>
                <a:ea typeface="Source Sans Pro"/>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5EB8625-B22A-D7A6-B0F1-6E5B66E44317}"/>
              </a:ext>
            </a:extLst>
          </p:cNvPr>
          <p:cNvPicPr>
            <a:picLocks noChangeAspect="1"/>
          </p:cNvPicPr>
          <p:nvPr/>
        </p:nvPicPr>
        <p:blipFill>
          <a:blip r:embed="rId8"/>
          <a:stretch>
            <a:fillRect/>
          </a:stretch>
        </p:blipFill>
        <p:spPr>
          <a:xfrm>
            <a:off x="8054113" y="2140704"/>
            <a:ext cx="3727332" cy="3166073"/>
          </a:xfrm>
          <a:prstGeom prst="rect">
            <a:avLst/>
          </a:prstGeom>
        </p:spPr>
      </p:pic>
    </p:spTree>
    <p:extLst>
      <p:ext uri="{BB962C8B-B14F-4D97-AF65-F5344CB8AC3E}">
        <p14:creationId xmlns:p14="http://schemas.microsoft.com/office/powerpoint/2010/main" val="3647461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0D56D-0D92-E874-9316-8E5853FB96BD}"/>
            </a:ext>
          </a:extLst>
        </p:cNvPr>
        <p:cNvGrpSpPr/>
        <p:nvPr/>
      </p:nvGrpSpPr>
      <p:grpSpPr>
        <a:xfrm>
          <a:off x="0" y="0"/>
          <a:ext cx="0" cy="0"/>
          <a:chOff x="0" y="0"/>
          <a:chExt cx="0" cy="0"/>
        </a:xfrm>
      </p:grpSpPr>
      <p:pic>
        <p:nvPicPr>
          <p:cNvPr id="8" name="Picture 7" descr="A body of water surrounded by trees&#10;&#10;Description automatically generated with medium confidence">
            <a:extLst>
              <a:ext uri="{FF2B5EF4-FFF2-40B4-BE49-F238E27FC236}">
                <a16:creationId xmlns:a16="http://schemas.microsoft.com/office/drawing/2014/main" id="{CB930A3C-DCA4-A960-95B5-615E495D9F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FA98A4BA-C586-8471-D174-9CE892D84288}"/>
              </a:ext>
            </a:extLst>
          </p:cNvPr>
          <p:cNvPicPr>
            <a:picLocks noChangeAspect="1"/>
          </p:cNvPicPr>
          <p:nvPr/>
        </p:nvPicPr>
        <p:blipFill>
          <a:blip r:embed="rId3"/>
          <a:stretch>
            <a:fillRect/>
          </a:stretch>
        </p:blipFill>
        <p:spPr>
          <a:xfrm>
            <a:off x="203568" y="93439"/>
            <a:ext cx="1062435" cy="1062435"/>
          </a:xfrm>
          <a:prstGeom prst="rect">
            <a:avLst/>
          </a:prstGeom>
        </p:spPr>
      </p:pic>
      <p:sp>
        <p:nvSpPr>
          <p:cNvPr id="5" name="Rectangle 4">
            <a:extLst>
              <a:ext uri="{FF2B5EF4-FFF2-40B4-BE49-F238E27FC236}">
                <a16:creationId xmlns:a16="http://schemas.microsoft.com/office/drawing/2014/main" id="{4DE4C808-32D2-CE3E-F530-578DF30A8C4E}"/>
              </a:ext>
            </a:extLst>
          </p:cNvPr>
          <p:cNvSpPr/>
          <p:nvPr/>
        </p:nvSpPr>
        <p:spPr>
          <a:xfrm>
            <a:off x="485139" y="3636131"/>
            <a:ext cx="5610861" cy="2766582"/>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6" name="TextBox 5">
            <a:extLst>
              <a:ext uri="{FF2B5EF4-FFF2-40B4-BE49-F238E27FC236}">
                <a16:creationId xmlns:a16="http://schemas.microsoft.com/office/drawing/2014/main" id="{E3A79B82-A17F-B315-907B-796407F62026}"/>
              </a:ext>
            </a:extLst>
          </p:cNvPr>
          <p:cNvSpPr txBox="1"/>
          <p:nvPr/>
        </p:nvSpPr>
        <p:spPr>
          <a:xfrm>
            <a:off x="630265" y="3940971"/>
            <a:ext cx="4688355" cy="1938992"/>
          </a:xfrm>
          <a:prstGeom prst="rect">
            <a:avLst/>
          </a:prstGeom>
          <a:noFill/>
        </p:spPr>
        <p:txBody>
          <a:bodyPr wrap="square" lIns="91440" tIns="45720" rIns="91440" bIns="45720" rtlCol="0" anchor="t">
            <a:spAutoFit/>
          </a:bodyPr>
          <a:lstStyle/>
          <a:p>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DOCKS IN AQUATIC PRESERVES</a:t>
            </a:r>
            <a:endParaRPr lang="en-US" dirty="0"/>
          </a:p>
        </p:txBody>
      </p:sp>
    </p:spTree>
    <p:extLst>
      <p:ext uri="{BB962C8B-B14F-4D97-AF65-F5344CB8AC3E}">
        <p14:creationId xmlns:p14="http://schemas.microsoft.com/office/powerpoint/2010/main" val="2858904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B8B4B-E6C5-DC94-3241-5189D903F7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FD591A-1D12-4028-66C1-5007ACB3EC37}"/>
              </a:ext>
            </a:extLst>
          </p:cNvPr>
          <p:cNvSpPr txBox="1"/>
          <p:nvPr/>
        </p:nvSpPr>
        <p:spPr>
          <a:xfrm>
            <a:off x="1590962" y="134231"/>
            <a:ext cx="10366247" cy="1344407"/>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AQUATIC PRESERVES</a:t>
            </a:r>
            <a:endParaRPr lang="en-US" dirty="0"/>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70C3E3-61A8-C13C-6B56-7D75F861A14C}"/>
              </a:ext>
            </a:extLst>
          </p:cNvPr>
          <p:cNvSpPr txBox="1">
            <a:spLocks/>
          </p:cNvSpPr>
          <p:nvPr/>
        </p:nvSpPr>
        <p:spPr>
          <a:xfrm>
            <a:off x="4784757" y="1645467"/>
            <a:ext cx="7172452" cy="4525963"/>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latin typeface="Arial" panose="020B0604020202020204" pitchFamily="34" charset="0"/>
                <a:cs typeface="Arial" panose="020B0604020202020204" pitchFamily="34" charset="0"/>
              </a:rPr>
              <a:t>Rule 18-20, Florida Administrative Code</a:t>
            </a:r>
          </a:p>
          <a:p>
            <a:pPr lvl="1"/>
            <a:r>
              <a:rPr lang="en-US" dirty="0">
                <a:solidFill>
                  <a:schemeClr val="bg1"/>
                </a:solidFill>
                <a:latin typeface="Arial" panose="020B0604020202020204" pitchFamily="34" charset="0"/>
                <a:cs typeface="Arial" panose="020B0604020202020204" pitchFamily="34" charset="0"/>
              </a:rPr>
              <a:t>Provides for more restrictive design criteria for docks and shoreline stabilization</a:t>
            </a:r>
          </a:p>
          <a:p>
            <a:endParaRPr lang="en-US" sz="2400" dirty="0">
              <a:solidFill>
                <a:schemeClr val="bg1"/>
              </a:solidFill>
              <a:latin typeface="Arial" panose="020B0604020202020204" pitchFamily="34" charset="0"/>
              <a:cs typeface="Arial" panose="020B0604020202020204" pitchFamily="34" charset="0"/>
            </a:endParaRPr>
          </a:p>
          <a:p>
            <a:pPr marL="0" indent="0">
              <a:buNone/>
            </a:pPr>
            <a:r>
              <a:rPr lang="en-US" sz="2400" dirty="0">
                <a:solidFill>
                  <a:schemeClr val="bg1"/>
                </a:solidFill>
                <a:latin typeface="Arial" panose="020B0604020202020204" pitchFamily="34" charset="0"/>
                <a:cs typeface="Arial" panose="020B0604020202020204" pitchFamily="34" charset="0"/>
              </a:rPr>
              <a:t>1975 with Aquatic Preserve Act</a:t>
            </a:r>
          </a:p>
          <a:p>
            <a:pPr lvl="1"/>
            <a:r>
              <a:rPr lang="en-US" dirty="0">
                <a:solidFill>
                  <a:schemeClr val="bg1"/>
                </a:solidFill>
                <a:latin typeface="Arial" panose="020B0604020202020204" pitchFamily="34" charset="0"/>
                <a:cs typeface="Arial" panose="020B0604020202020204" pitchFamily="34" charset="0"/>
              </a:rPr>
              <a:t>Bird rookeries</a:t>
            </a:r>
          </a:p>
          <a:p>
            <a:pPr lvl="1"/>
            <a:r>
              <a:rPr lang="en-US" dirty="0">
                <a:solidFill>
                  <a:schemeClr val="bg1"/>
                </a:solidFill>
                <a:latin typeface="Arial" panose="020B0604020202020204" pitchFamily="34" charset="0"/>
                <a:cs typeface="Arial" panose="020B0604020202020204" pitchFamily="34" charset="0"/>
              </a:rPr>
              <a:t>Fish Hatcheries</a:t>
            </a:r>
          </a:p>
          <a:p>
            <a:pPr lvl="1"/>
            <a:r>
              <a:rPr lang="en-US" dirty="0">
                <a:solidFill>
                  <a:schemeClr val="bg1"/>
                </a:solidFill>
                <a:latin typeface="Arial" panose="020B0604020202020204" pitchFamily="34" charset="0"/>
                <a:cs typeface="Arial" panose="020B0604020202020204" pitchFamily="34" charset="0"/>
              </a:rPr>
              <a:t>Public recreation</a:t>
            </a:r>
          </a:p>
          <a:p>
            <a:pPr marL="457200" lvl="1" indent="0">
              <a:buNone/>
            </a:pPr>
            <a:endParaRPr lang="en-US" dirty="0">
              <a:solidFill>
                <a:schemeClr val="bg1"/>
              </a:solidFill>
              <a:latin typeface="Arial" panose="020B0604020202020204" pitchFamily="34" charset="0"/>
              <a:cs typeface="Arial" panose="020B0604020202020204" pitchFamily="34" charset="0"/>
            </a:endParaRPr>
          </a:p>
          <a:p>
            <a:pPr marL="0" indent="0">
              <a:buNone/>
            </a:pPr>
            <a:r>
              <a:rPr lang="en-US" sz="2400" b="1" dirty="0">
                <a:solidFill>
                  <a:schemeClr val="bg1"/>
                </a:solidFill>
                <a:latin typeface="Arial"/>
                <a:cs typeface="Arial"/>
              </a:rPr>
              <a:t>Intent</a:t>
            </a:r>
            <a:r>
              <a:rPr lang="en-US" sz="2400" dirty="0">
                <a:solidFill>
                  <a:schemeClr val="bg1"/>
                </a:solidFill>
                <a:latin typeface="Arial"/>
                <a:cs typeface="Arial"/>
              </a:rPr>
              <a:t>: To be preserved in an essentially natural or existing condition so that their aesthetic, biological and scientific values may endure for the enjoyment of future generations.</a:t>
            </a:r>
          </a:p>
          <a:p>
            <a:pPr lvl="1"/>
            <a:endParaRPr lang="en-US" dirty="0">
              <a:latin typeface="Times New Roman" charset="0"/>
              <a:cs typeface="Times New Roman" charset="0"/>
            </a:endParaRPr>
          </a:p>
        </p:txBody>
      </p:sp>
      <p:pic>
        <p:nvPicPr>
          <p:cNvPr id="2050" name="Picture 2" descr="DEP Welcomes Friends of the Tampa Bay Aquatic Preserves as Newest Citizen  Support Organization">
            <a:extLst>
              <a:ext uri="{FF2B5EF4-FFF2-40B4-BE49-F238E27FC236}">
                <a16:creationId xmlns:a16="http://schemas.microsoft.com/office/drawing/2014/main" id="{0AE85B39-2778-06B9-2557-8519CCBA3B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8" r="37073"/>
          <a:stretch/>
        </p:blipFill>
        <p:spPr bwMode="auto">
          <a:xfrm>
            <a:off x="135466" y="1344430"/>
            <a:ext cx="4289777" cy="537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542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ED6E6-CB11-83E3-0EE6-7B144663E3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E62479-9006-ED15-DAB6-6F4C3D90DB25}"/>
              </a:ext>
            </a:extLst>
          </p:cNvPr>
          <p:cNvSpPr txBox="1"/>
          <p:nvPr/>
        </p:nvSpPr>
        <p:spPr>
          <a:xfrm>
            <a:off x="1500725" y="109208"/>
            <a:ext cx="10195800" cy="1813766"/>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a:ea typeface="Verdana"/>
                <a:cs typeface="Arial"/>
              </a:rPr>
              <a:t>NORTHEAST DISTRICT AQUATIC PRESERVES</a:t>
            </a:r>
            <a:br>
              <a:rPr lang="en-US" sz="3500" b="1" dirty="0">
                <a:solidFill>
                  <a:schemeClr val="bg1"/>
                </a:solidFill>
                <a:latin typeface="Arial"/>
                <a:ea typeface="Verdana"/>
                <a:cs typeface="Arial"/>
              </a:rPr>
            </a:br>
            <a:endParaRPr lang="en-US" sz="2500" b="1">
              <a:solidFill>
                <a:schemeClr val="accent2"/>
              </a:solidFill>
              <a:latin typeface="Arial"/>
              <a:ea typeface="Verdana"/>
              <a:cs typeface="Arial"/>
            </a:endParaRPr>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A9040C8-89AD-4FDC-91A5-1571E8AC8AF5}"/>
              </a:ext>
            </a:extLst>
          </p:cNvPr>
          <p:cNvPicPr>
            <a:picLocks noChangeAspect="1"/>
          </p:cNvPicPr>
          <p:nvPr/>
        </p:nvPicPr>
        <p:blipFill>
          <a:blip r:embed="rId2"/>
          <a:stretch>
            <a:fillRect/>
          </a:stretch>
        </p:blipFill>
        <p:spPr>
          <a:xfrm>
            <a:off x="491067" y="1279569"/>
            <a:ext cx="11370733" cy="5578431"/>
          </a:xfrm>
          <a:prstGeom prst="rect">
            <a:avLst/>
          </a:prstGeom>
        </p:spPr>
      </p:pic>
      <p:sp>
        <p:nvSpPr>
          <p:cNvPr id="4" name="TextBox 3">
            <a:extLst>
              <a:ext uri="{FF2B5EF4-FFF2-40B4-BE49-F238E27FC236}">
                <a16:creationId xmlns:a16="http://schemas.microsoft.com/office/drawing/2014/main" id="{71880C6A-AEBA-7877-D9F8-E412243F34A4}"/>
              </a:ext>
            </a:extLst>
          </p:cNvPr>
          <p:cNvSpPr txBox="1"/>
          <p:nvPr/>
        </p:nvSpPr>
        <p:spPr>
          <a:xfrm>
            <a:off x="493295" y="3691689"/>
            <a:ext cx="218172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Arial"/>
              </a:rPr>
              <a:t>BIG BEND SEAGRASSES AQUATIC PRESERVE</a:t>
            </a:r>
            <a:r>
              <a:rPr lang="en-US" sz="1400" dirty="0">
                <a:latin typeface="Arial"/>
              </a:rPr>
              <a:t>​</a:t>
            </a:r>
            <a:endParaRPr lang="en-US" sz="1400" dirty="0">
              <a:ea typeface="Calibri" panose="020F0502020204030204"/>
              <a:cs typeface="Calibri" panose="020F0502020204030204"/>
            </a:endParaRPr>
          </a:p>
        </p:txBody>
      </p:sp>
    </p:spTree>
    <p:extLst>
      <p:ext uri="{BB962C8B-B14F-4D97-AF65-F5344CB8AC3E}">
        <p14:creationId xmlns:p14="http://schemas.microsoft.com/office/powerpoint/2010/main" val="4016646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DBD4A-A85F-D07E-1BF9-34D77DEA2C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DCEC3F-55C3-4ED4-E982-2BEF9E399F1C}"/>
              </a:ext>
            </a:extLst>
          </p:cNvPr>
          <p:cNvSpPr txBox="1"/>
          <p:nvPr/>
        </p:nvSpPr>
        <p:spPr>
          <a:xfrm>
            <a:off x="1500725" y="-1081"/>
            <a:ext cx="10366247" cy="1713739"/>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NORTHEAST DISTRICT AQUATIC PRESERVES</a:t>
            </a:r>
            <a:endParaRPr lang="en-US"/>
          </a:p>
          <a:p>
            <a:r>
              <a:rPr lang="en-US" sz="2400" b="1" dirty="0">
                <a:solidFill>
                  <a:schemeClr val="accent2"/>
                </a:solidFill>
                <a:latin typeface="Arial" panose="020B0604020202020204" pitchFamily="34" charset="0"/>
                <a:ea typeface="Verdana" panose="020B0604030504040204" pitchFamily="34" charset="0"/>
                <a:cs typeface="Arial" panose="020B0604020202020204" pitchFamily="34" charset="0"/>
              </a:rPr>
              <a:t>BIG BEND SEAGRASSES AQUATIC PRESERVE</a:t>
            </a:r>
            <a:endParaRPr lang="en-US" sz="2400" dirty="0">
              <a:solidFill>
                <a:srgbClr val="000000"/>
              </a:solidFill>
              <a:latin typeface="Arial" panose="020B0604020202020204" pitchFamily="34" charset="0"/>
              <a:ea typeface="Verdana" panose="020B0604030504040204" pitchFamily="34" charset="0"/>
              <a:cs typeface="Arial" panose="020B0604020202020204" pitchFamily="34" charset="0"/>
            </a:endParaRPr>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58C1B75-D6DA-97AD-5E8E-C786EEBA3B28}"/>
              </a:ext>
            </a:extLst>
          </p:cNvPr>
          <p:cNvPicPr>
            <a:picLocks noChangeAspect="1"/>
          </p:cNvPicPr>
          <p:nvPr/>
        </p:nvPicPr>
        <p:blipFill>
          <a:blip r:embed="rId2"/>
          <a:stretch>
            <a:fillRect/>
          </a:stretch>
        </p:blipFill>
        <p:spPr>
          <a:xfrm>
            <a:off x="296333" y="1284397"/>
            <a:ext cx="11571659" cy="5514336"/>
          </a:xfrm>
          <a:prstGeom prst="rect">
            <a:avLst/>
          </a:prstGeom>
        </p:spPr>
      </p:pic>
      <p:sp>
        <p:nvSpPr>
          <p:cNvPr id="3" name="TextBox 2">
            <a:extLst>
              <a:ext uri="{FF2B5EF4-FFF2-40B4-BE49-F238E27FC236}">
                <a16:creationId xmlns:a16="http://schemas.microsoft.com/office/drawing/2014/main" id="{AA1609DF-4A9C-5557-1A4E-B1B65F6D2F88}"/>
              </a:ext>
            </a:extLst>
          </p:cNvPr>
          <p:cNvSpPr txBox="1"/>
          <p:nvPr/>
        </p:nvSpPr>
        <p:spPr>
          <a:xfrm>
            <a:off x="2277979" y="5917532"/>
            <a:ext cx="205138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Arial"/>
                <a:cs typeface="Arial"/>
              </a:rPr>
              <a:t>BIG BEND SEAGRASSES AQUATIC PRESERVE</a:t>
            </a:r>
            <a:r>
              <a:rPr lang="en-US" sz="1400" dirty="0">
                <a:latin typeface="Arial"/>
                <a:cs typeface="Arial"/>
              </a:rPr>
              <a:t>​</a:t>
            </a:r>
            <a:endParaRPr lang="en-US" sz="1400" dirty="0">
              <a:ea typeface="Calibri" panose="020F0502020204030204"/>
              <a:cs typeface="Calibri" panose="020F0502020204030204"/>
            </a:endParaRPr>
          </a:p>
        </p:txBody>
      </p:sp>
    </p:spTree>
    <p:extLst>
      <p:ext uri="{BB962C8B-B14F-4D97-AF65-F5344CB8AC3E}">
        <p14:creationId xmlns:p14="http://schemas.microsoft.com/office/powerpoint/2010/main" val="2639749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38D240-8F96-124F-AC49-E26DC62982E6}"/>
              </a:ext>
            </a:extLst>
          </p:cNvPr>
          <p:cNvSpPr txBox="1"/>
          <p:nvPr/>
        </p:nvSpPr>
        <p:spPr>
          <a:xfrm>
            <a:off x="400879" y="1448972"/>
            <a:ext cx="5695121" cy="461665"/>
          </a:xfrm>
          <a:prstGeom prst="rect">
            <a:avLst/>
          </a:prstGeom>
          <a:noFill/>
        </p:spPr>
        <p:txBody>
          <a:bodyPr wrap="square" lIns="91440" tIns="45720" rIns="91440" bIns="45720" rtlCol="0" anchor="t">
            <a:spAutoFit/>
          </a:bodyPr>
          <a:lstStyle/>
          <a:p>
            <a:endParaRPr lang="en-US" sz="2400" b="1">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9052E8F3-B95E-BC3A-2A92-A56F5A7338F6}"/>
              </a:ext>
            </a:extLst>
          </p:cNvPr>
          <p:cNvSpPr txBox="1"/>
          <p:nvPr/>
        </p:nvSpPr>
        <p:spPr>
          <a:xfrm>
            <a:off x="160305" y="1562674"/>
            <a:ext cx="593569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dirty="0">
                <a:latin typeface="Arial"/>
                <a:ea typeface="+mn-lt"/>
                <a:cs typeface="+mn-lt"/>
              </a:rPr>
              <a:t>The Submerged Lands and Environmental Resources Coordination Program (SLERC) is responsible for the implementation of the state’s Environmental Resource Permitting. </a:t>
            </a:r>
            <a:endParaRPr lang="en-US" sz="2200" dirty="0">
              <a:latin typeface="Arial"/>
              <a:cs typeface="Calibri" panose="020F0502020204030204"/>
            </a:endParaRPr>
          </a:p>
          <a:p>
            <a:endParaRPr lang="en-US" sz="2200" dirty="0">
              <a:latin typeface="Arial"/>
              <a:ea typeface="+mn-lt"/>
              <a:cs typeface="+mn-lt"/>
            </a:endParaRPr>
          </a:p>
          <a:p>
            <a:pPr marL="285750" indent="-285750">
              <a:buFont typeface="Arial"/>
              <a:buChar char="•"/>
            </a:pPr>
            <a:r>
              <a:rPr lang="en-US" sz="2200" dirty="0">
                <a:latin typeface="Arial"/>
                <a:ea typeface="+mn-lt"/>
                <a:cs typeface="+mn-lt"/>
              </a:rPr>
              <a:t>SLERC regulates activities in, on or over surface waters or wetlands, as well as any activity involving the alteration of surface water flows.</a:t>
            </a:r>
          </a:p>
          <a:p>
            <a:endParaRPr lang="en-US" sz="2200" dirty="0">
              <a:latin typeface="Arial"/>
              <a:cs typeface="Calibri"/>
            </a:endParaRPr>
          </a:p>
          <a:p>
            <a:pPr marL="342900" indent="-342900">
              <a:buFont typeface="Arial"/>
              <a:buChar char="•"/>
            </a:pPr>
            <a:r>
              <a:rPr lang="en-US" sz="2200" dirty="0">
                <a:latin typeface="Arial"/>
                <a:ea typeface="+mn-lt"/>
                <a:cs typeface="+mn-lt"/>
              </a:rPr>
              <a:t>SLERC implements the environmental permitting criteria to ensure there is no net loss in wetland and other surface water functions. </a:t>
            </a:r>
            <a:endParaRPr lang="en-US" sz="2200" dirty="0">
              <a:cs typeface="Calibri" panose="020F0502020204030204"/>
            </a:endParaRPr>
          </a:p>
        </p:txBody>
      </p:sp>
      <p:sp>
        <p:nvSpPr>
          <p:cNvPr id="6" name="TextBox 5">
            <a:extLst>
              <a:ext uri="{FF2B5EF4-FFF2-40B4-BE49-F238E27FC236}">
                <a16:creationId xmlns:a16="http://schemas.microsoft.com/office/drawing/2014/main" id="{2C98627A-778A-3879-991C-AED70DC6D44D}"/>
              </a:ext>
            </a:extLst>
          </p:cNvPr>
          <p:cNvSpPr txBox="1"/>
          <p:nvPr/>
        </p:nvSpPr>
        <p:spPr>
          <a:xfrm>
            <a:off x="1498060" y="224587"/>
            <a:ext cx="11423365"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b="1">
                <a:solidFill>
                  <a:schemeClr val="bg1"/>
                </a:solidFill>
                <a:latin typeface="Arial"/>
                <a:cs typeface="Calibri"/>
              </a:rPr>
              <a:t>SLERC PROGRAM</a:t>
            </a:r>
          </a:p>
        </p:txBody>
      </p:sp>
      <p:pic>
        <p:nvPicPr>
          <p:cNvPr id="1028" name="Picture 4">
            <a:extLst>
              <a:ext uri="{FF2B5EF4-FFF2-40B4-BE49-F238E27FC236}">
                <a16:creationId xmlns:a16="http://schemas.microsoft.com/office/drawing/2014/main" id="{06686906-FE03-4584-BF79-F3C2FC82B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944" y="1910637"/>
            <a:ext cx="5246913" cy="422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983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E3BC9-C9E0-1DCD-6BF9-C60E7B2D3D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1BC1DA-BFBC-5D2F-979A-F40756E74A23}"/>
              </a:ext>
            </a:extLst>
          </p:cNvPr>
          <p:cNvSpPr txBox="1"/>
          <p:nvPr/>
        </p:nvSpPr>
        <p:spPr>
          <a:xfrm>
            <a:off x="1510751" y="109208"/>
            <a:ext cx="10366247" cy="1174489"/>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a:ea typeface="Verdana"/>
                <a:cs typeface="Arial"/>
              </a:rPr>
              <a:t>NORTHEAST DISTRICT AQUATIC PRESERVES</a:t>
            </a:r>
            <a:br>
              <a:rPr lang="en-US" sz="3500" b="1" dirty="0">
                <a:solidFill>
                  <a:schemeClr val="bg1"/>
                </a:solidFill>
                <a:latin typeface="Arial"/>
                <a:ea typeface="Verdana"/>
                <a:cs typeface="Arial"/>
              </a:rPr>
            </a:br>
            <a:endParaRPr lang="en-US" sz="2500" b="1">
              <a:solidFill>
                <a:schemeClr val="accent2"/>
              </a:solidFill>
              <a:latin typeface="Arial" panose="020B0604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52E5243-BA66-8B69-5B1E-F4050E514354}"/>
              </a:ext>
            </a:extLst>
          </p:cNvPr>
          <p:cNvPicPr>
            <a:picLocks noChangeAspect="1"/>
          </p:cNvPicPr>
          <p:nvPr/>
        </p:nvPicPr>
        <p:blipFill>
          <a:blip r:embed="rId2"/>
          <a:stretch>
            <a:fillRect/>
          </a:stretch>
        </p:blipFill>
        <p:spPr>
          <a:xfrm>
            <a:off x="42333" y="1287762"/>
            <a:ext cx="12107333" cy="5538394"/>
          </a:xfrm>
          <a:prstGeom prst="rect">
            <a:avLst/>
          </a:prstGeom>
        </p:spPr>
      </p:pic>
      <p:sp>
        <p:nvSpPr>
          <p:cNvPr id="3" name="TextBox 2">
            <a:extLst>
              <a:ext uri="{FF2B5EF4-FFF2-40B4-BE49-F238E27FC236}">
                <a16:creationId xmlns:a16="http://schemas.microsoft.com/office/drawing/2014/main" id="{9A372D99-8E34-4044-D101-283B66A71F04}"/>
              </a:ext>
            </a:extLst>
          </p:cNvPr>
          <p:cNvSpPr txBox="1"/>
          <p:nvPr/>
        </p:nvSpPr>
        <p:spPr>
          <a:xfrm>
            <a:off x="7391400" y="2308058"/>
            <a:ext cx="275322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Arial"/>
              </a:rPr>
              <a:t>NASSAU RIVER-ST.JOHNS RIVER MARSHES AQUATIC PRESERVE</a:t>
            </a:r>
            <a:r>
              <a:rPr lang="en-US" sz="1400" dirty="0">
                <a:latin typeface="Arial"/>
                <a:cs typeface="Arial"/>
              </a:rPr>
              <a:t>​</a:t>
            </a:r>
            <a:endParaRPr lang="en-US" sz="1400" dirty="0">
              <a:ea typeface="Calibri" panose="020F0502020204030204"/>
              <a:cs typeface="Calibri" panose="020F0502020204030204"/>
            </a:endParaRPr>
          </a:p>
        </p:txBody>
      </p:sp>
      <p:sp>
        <p:nvSpPr>
          <p:cNvPr id="5" name="TextBox 4">
            <a:extLst>
              <a:ext uri="{FF2B5EF4-FFF2-40B4-BE49-F238E27FC236}">
                <a16:creationId xmlns:a16="http://schemas.microsoft.com/office/drawing/2014/main" id="{EB242555-F44A-05D6-333B-8D4B762106C9}"/>
              </a:ext>
            </a:extLst>
          </p:cNvPr>
          <p:cNvSpPr txBox="1"/>
          <p:nvPr/>
        </p:nvSpPr>
        <p:spPr>
          <a:xfrm>
            <a:off x="8775032" y="517558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Arial"/>
                <a:cs typeface="Arial"/>
              </a:rPr>
              <a:t>GUANA RIVER MARSH AQUATIC PRESERVE</a:t>
            </a:r>
            <a:endParaRPr lang="en-US" sz="1400" b="1" dirty="0">
              <a:latin typeface="Arial"/>
              <a:ea typeface="Calibri"/>
              <a:cs typeface="Arial"/>
            </a:endParaRPr>
          </a:p>
        </p:txBody>
      </p:sp>
      <p:sp>
        <p:nvSpPr>
          <p:cNvPr id="6" name="TextBox 5">
            <a:extLst>
              <a:ext uri="{FF2B5EF4-FFF2-40B4-BE49-F238E27FC236}">
                <a16:creationId xmlns:a16="http://schemas.microsoft.com/office/drawing/2014/main" id="{87D9EDEF-C40B-1EDA-7E4E-D1CE4A0F3E21}"/>
              </a:ext>
            </a:extLst>
          </p:cNvPr>
          <p:cNvSpPr txBox="1"/>
          <p:nvPr/>
        </p:nvSpPr>
        <p:spPr>
          <a:xfrm>
            <a:off x="10740190" y="1716505"/>
            <a:ext cx="14498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Arial"/>
              </a:rPr>
              <a:t>FORT CLINCH</a:t>
            </a:r>
            <a:endParaRPr lang="en-US" sz="1400" b="1" dirty="0">
              <a:latin typeface="Arial"/>
              <a:cs typeface="Arial"/>
            </a:endParaRPr>
          </a:p>
        </p:txBody>
      </p:sp>
    </p:spTree>
    <p:extLst>
      <p:ext uri="{BB962C8B-B14F-4D97-AF65-F5344CB8AC3E}">
        <p14:creationId xmlns:p14="http://schemas.microsoft.com/office/powerpoint/2010/main" val="983036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E34AF-0236-6B67-0DF7-52435CBE96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B4113A-2EC4-4061-5F86-FE3171F2825C}"/>
              </a:ext>
            </a:extLst>
          </p:cNvPr>
          <p:cNvSpPr txBox="1"/>
          <p:nvPr/>
        </p:nvSpPr>
        <p:spPr>
          <a:xfrm>
            <a:off x="1438562" y="257654"/>
            <a:ext cx="10753438" cy="1344407"/>
          </a:xfrm>
          <a:prstGeom prst="rect">
            <a:avLst/>
          </a:prstGeom>
          <a:noFill/>
        </p:spPr>
        <p:txBody>
          <a:bodyPr wrap="square" lIns="91440" tIns="45720" rIns="91440" bIns="45720" rtlCol="0" anchor="t">
            <a:spAutoFit/>
          </a:bodyPr>
          <a:lstStyle/>
          <a:p>
            <a:pPr>
              <a:lnSpc>
                <a:spcPct val="121580"/>
              </a:lnSpc>
            </a:pPr>
            <a:r>
              <a:rPr lang="en-US" sz="3500" b="1">
                <a:solidFill>
                  <a:schemeClr val="bg1"/>
                </a:solidFill>
                <a:latin typeface="Arial" panose="020B0604020202020204" pitchFamily="34" charset="0"/>
                <a:ea typeface="Verdana" panose="020B0604030504040204" pitchFamily="34" charset="0"/>
                <a:cs typeface="Arial" panose="020B0604020202020204" pitchFamily="34" charset="0"/>
              </a:rPr>
              <a:t>DESIGN STANDARDS IN AN AQUATIC PRESERVE</a:t>
            </a:r>
            <a:endParaRPr lang="en-US"/>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191F9F9-01B8-FF8D-F54F-98FCE9163858}"/>
              </a:ext>
            </a:extLst>
          </p:cNvPr>
          <p:cNvSpPr/>
          <p:nvPr/>
        </p:nvSpPr>
        <p:spPr>
          <a:xfrm>
            <a:off x="556469" y="1431663"/>
            <a:ext cx="11372676" cy="4524315"/>
          </a:xfrm>
          <a:prstGeom prst="rect">
            <a:avLst/>
          </a:prstGeom>
        </p:spPr>
        <p:txBody>
          <a:bodyPr wrap="square" lIns="91440" tIns="45720" rIns="91440" bIns="45720" anchor="t">
            <a:spAutoFit/>
          </a:bodyPr>
          <a:lstStyle/>
          <a:p>
            <a:r>
              <a:rPr lang="en-US" sz="2400" dirty="0">
                <a:latin typeface="Arial"/>
                <a:cs typeface="Arial"/>
              </a:rPr>
              <a:t>According to 18-20 Florida Administrative Code, single family residence docks in an aquatic preserve must meet the following criteria:</a:t>
            </a:r>
          </a:p>
          <a:p>
            <a:pPr marL="742950" lvl="1" indent="-285750">
              <a:buFont typeface="Arial" panose="020B0604020202020204" pitchFamily="34" charset="0"/>
              <a:buChar char="•"/>
            </a:pPr>
            <a:r>
              <a:rPr lang="en-US" sz="2400" dirty="0">
                <a:latin typeface="Arial"/>
                <a:cs typeface="Arial"/>
              </a:rPr>
              <a:t>No dock may extend more than 500 feet waterward of ordinary or mean high water line or 20% of the width of the waterbody, whichever is smaller.</a:t>
            </a:r>
          </a:p>
          <a:p>
            <a:pPr marL="742950" lvl="1" indent="-285750">
              <a:buFont typeface="Arial" panose="020B0604020202020204" pitchFamily="34" charset="0"/>
              <a:buChar char="•"/>
            </a:pPr>
            <a:r>
              <a:rPr lang="en-US" sz="2400" dirty="0">
                <a:latin typeface="Arial"/>
                <a:cs typeface="Arial"/>
              </a:rPr>
              <a:t>Maximum water depth is –4ft at mean low water.</a:t>
            </a:r>
          </a:p>
          <a:p>
            <a:pPr marL="742950" lvl="1" indent="-285750">
              <a:buFont typeface="Arial" panose="020B0604020202020204" pitchFamily="34" charset="0"/>
              <a:buChar char="•"/>
            </a:pPr>
            <a:r>
              <a:rPr lang="en-US" sz="2400" dirty="0">
                <a:latin typeface="Arial"/>
                <a:cs typeface="Arial"/>
              </a:rPr>
              <a:t>Elevated 5 ft above mean high or ordinary high water in resource protection area (RPA) 1 and 2. </a:t>
            </a:r>
            <a:endParaRPr lang="en-US" dirty="0"/>
          </a:p>
          <a:p>
            <a:pPr marL="742950" lvl="1" indent="-285750">
              <a:buFont typeface="Arial" panose="020B0604020202020204" pitchFamily="34" charset="0"/>
              <a:buChar char="•"/>
            </a:pPr>
            <a:r>
              <a:rPr lang="en-US" sz="2400" dirty="0">
                <a:latin typeface="Arial"/>
                <a:cs typeface="Arial"/>
              </a:rPr>
              <a:t>Deck planks spaced for sufficient light penetration.</a:t>
            </a:r>
          </a:p>
          <a:p>
            <a:pPr marL="742950" lvl="1" indent="-285750">
              <a:buFont typeface="Arial" panose="020B0604020202020204" pitchFamily="34" charset="0"/>
              <a:buChar char="•"/>
            </a:pPr>
            <a:r>
              <a:rPr lang="en-US" sz="2400" dirty="0">
                <a:latin typeface="Arial"/>
                <a:cs typeface="Arial"/>
              </a:rPr>
              <a:t>4-ft wide access pier; 160 sq ft terminal platform (maximum).</a:t>
            </a:r>
          </a:p>
          <a:p>
            <a:pPr marL="742950" lvl="1" indent="-285750">
              <a:buFont typeface="Arial" panose="020B0604020202020204" pitchFamily="34" charset="0"/>
              <a:buChar char="•"/>
            </a:pPr>
            <a:r>
              <a:rPr lang="en-US" sz="2400" dirty="0">
                <a:latin typeface="Arial"/>
                <a:cs typeface="Arial"/>
              </a:rPr>
              <a:t>Boat slip may be covered; up to 1 ft of roof overhang (258.42(3)(e) Florida Statute).</a:t>
            </a:r>
          </a:p>
          <a:p>
            <a:pPr marL="742950" lvl="1" indent="-285750">
              <a:buFont typeface="Arial" panose="020B0604020202020204" pitchFamily="34" charset="0"/>
              <a:buChar char="•"/>
            </a:pPr>
            <a:endParaRPr lang="en-US" sz="2400" dirty="0">
              <a:latin typeface="Arial"/>
              <a:cs typeface="Arial"/>
            </a:endParaRPr>
          </a:p>
        </p:txBody>
      </p:sp>
      <p:sp>
        <p:nvSpPr>
          <p:cNvPr id="4" name="Rectangle 3">
            <a:extLst>
              <a:ext uri="{FF2B5EF4-FFF2-40B4-BE49-F238E27FC236}">
                <a16:creationId xmlns:a16="http://schemas.microsoft.com/office/drawing/2014/main" id="{DC9BA9EB-BA82-0A7E-6238-DAB04E6751A6}"/>
              </a:ext>
            </a:extLst>
          </p:cNvPr>
          <p:cNvSpPr/>
          <p:nvPr/>
        </p:nvSpPr>
        <p:spPr>
          <a:xfrm>
            <a:off x="3784117" y="5953979"/>
            <a:ext cx="4342022" cy="369332"/>
          </a:xfrm>
          <a:prstGeom prst="rect">
            <a:avLst/>
          </a:prstGeom>
        </p:spPr>
        <p:txBody>
          <a:bodyPr wrap="none" lIns="91440" tIns="45720" rIns="91440" bIns="45720" anchor="t">
            <a:spAutoFit/>
          </a:bodyPr>
          <a:lstStyle/>
          <a:p>
            <a:r>
              <a:rPr lang="en-US" dirty="0">
                <a:solidFill>
                  <a:schemeClr val="bg1"/>
                </a:solidFill>
              </a:rPr>
              <a:t>https://FloridaDEP.gov/rcp/aquatic-preserve</a:t>
            </a:r>
          </a:p>
        </p:txBody>
      </p:sp>
    </p:spTree>
    <p:extLst>
      <p:ext uri="{BB962C8B-B14F-4D97-AF65-F5344CB8AC3E}">
        <p14:creationId xmlns:p14="http://schemas.microsoft.com/office/powerpoint/2010/main" val="3855301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4D007-0536-8738-BD49-B3A31AF83F97}"/>
            </a:ext>
          </a:extLst>
        </p:cNvPr>
        <p:cNvGrpSpPr/>
        <p:nvPr/>
      </p:nvGrpSpPr>
      <p:grpSpPr>
        <a:xfrm>
          <a:off x="0" y="0"/>
          <a:ext cx="0" cy="0"/>
          <a:chOff x="0" y="0"/>
          <a:chExt cx="0" cy="0"/>
        </a:xfrm>
      </p:grpSpPr>
      <p:pic>
        <p:nvPicPr>
          <p:cNvPr id="8" name="Picture 7" descr="A body of water surrounded by trees&#10;&#10;Description automatically generated with medium confidence">
            <a:extLst>
              <a:ext uri="{FF2B5EF4-FFF2-40B4-BE49-F238E27FC236}">
                <a16:creationId xmlns:a16="http://schemas.microsoft.com/office/drawing/2014/main" id="{01F53D09-0752-5ED1-CDF5-CA8A655727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9C6CBA77-D9A9-3158-2F19-E7404EE76477}"/>
              </a:ext>
            </a:extLst>
          </p:cNvPr>
          <p:cNvPicPr>
            <a:picLocks noChangeAspect="1"/>
          </p:cNvPicPr>
          <p:nvPr/>
        </p:nvPicPr>
        <p:blipFill>
          <a:blip r:embed="rId4"/>
          <a:stretch>
            <a:fillRect/>
          </a:stretch>
        </p:blipFill>
        <p:spPr>
          <a:xfrm>
            <a:off x="203568" y="93439"/>
            <a:ext cx="1062435" cy="1062435"/>
          </a:xfrm>
          <a:prstGeom prst="rect">
            <a:avLst/>
          </a:prstGeom>
        </p:spPr>
      </p:pic>
      <p:sp>
        <p:nvSpPr>
          <p:cNvPr id="5" name="Rectangle 4">
            <a:extLst>
              <a:ext uri="{FF2B5EF4-FFF2-40B4-BE49-F238E27FC236}">
                <a16:creationId xmlns:a16="http://schemas.microsoft.com/office/drawing/2014/main" id="{FD4FDE72-0411-FB29-D6D1-D3D756BD1B1D}"/>
              </a:ext>
            </a:extLst>
          </p:cNvPr>
          <p:cNvSpPr/>
          <p:nvPr/>
        </p:nvSpPr>
        <p:spPr>
          <a:xfrm>
            <a:off x="485139" y="3636131"/>
            <a:ext cx="5610861" cy="2766582"/>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6" name="TextBox 5">
            <a:extLst>
              <a:ext uri="{FF2B5EF4-FFF2-40B4-BE49-F238E27FC236}">
                <a16:creationId xmlns:a16="http://schemas.microsoft.com/office/drawing/2014/main" id="{8DD3DCB6-9004-A5C2-7C60-6F31AAFFFB3D}"/>
              </a:ext>
            </a:extLst>
          </p:cNvPr>
          <p:cNvSpPr txBox="1"/>
          <p:nvPr/>
        </p:nvSpPr>
        <p:spPr>
          <a:xfrm>
            <a:off x="631431" y="3867857"/>
            <a:ext cx="4688355" cy="1323439"/>
          </a:xfrm>
          <a:prstGeom prst="rect">
            <a:avLst/>
          </a:prstGeom>
          <a:noFill/>
        </p:spPr>
        <p:txBody>
          <a:bodyPr wrap="square" lIns="91440" tIns="45720" rIns="91440" bIns="45720" rtlCol="0" anchor="t">
            <a:spAutoFit/>
          </a:bodyPr>
          <a:lstStyle/>
          <a:p>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DOCK TERMINOLOGY</a:t>
            </a:r>
            <a:endParaRPr lang="en-US" dirty="0"/>
          </a:p>
        </p:txBody>
      </p:sp>
    </p:spTree>
    <p:extLst>
      <p:ext uri="{BB962C8B-B14F-4D97-AF65-F5344CB8AC3E}">
        <p14:creationId xmlns:p14="http://schemas.microsoft.com/office/powerpoint/2010/main" val="3779391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2CB5B-B09D-A2E1-9BCC-E56C0BD14D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6F4A78-506E-F491-A9E9-4ECADD39BBCE}"/>
              </a:ext>
            </a:extLst>
          </p:cNvPr>
          <p:cNvSpPr txBox="1"/>
          <p:nvPr/>
        </p:nvSpPr>
        <p:spPr>
          <a:xfrm>
            <a:off x="1460741" y="91440"/>
            <a:ext cx="9740659" cy="984885"/>
          </a:xfrm>
          <a:prstGeom prst="rect">
            <a:avLst/>
          </a:prstGeom>
          <a:noFill/>
        </p:spPr>
        <p:txBody>
          <a:bodyPr wrap="square" lIns="91440" tIns="45720" rIns="91440" bIns="45720" rtlCol="0" anchor="t">
            <a:spAutoFit/>
          </a:bodyPr>
          <a:lstStyle/>
          <a:p>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DEFINITIONS</a:t>
            </a:r>
            <a:b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br>
            <a:endParaRPr lang="en-US" dirty="0"/>
          </a:p>
        </p:txBody>
      </p:sp>
      <p:sp>
        <p:nvSpPr>
          <p:cNvPr id="3" name="TextBox 2">
            <a:extLst>
              <a:ext uri="{FF2B5EF4-FFF2-40B4-BE49-F238E27FC236}">
                <a16:creationId xmlns:a16="http://schemas.microsoft.com/office/drawing/2014/main" id="{4DDFE3DF-9455-BF0A-52B5-4026BF3CFD38}"/>
              </a:ext>
            </a:extLst>
          </p:cNvPr>
          <p:cNvSpPr txBox="1"/>
          <p:nvPr/>
        </p:nvSpPr>
        <p:spPr>
          <a:xfrm>
            <a:off x="228600" y="1268717"/>
            <a:ext cx="11428195" cy="5309146"/>
          </a:xfrm>
          <a:prstGeom prst="rect">
            <a:avLst/>
          </a:prstGeom>
          <a:noFill/>
        </p:spPr>
        <p:txBody>
          <a:bodyPr wrap="square" rtlCol="0">
            <a:spAutoFit/>
          </a:bodyPr>
          <a:lstStyle/>
          <a:p>
            <a:r>
              <a:rPr lang="en-US" sz="2400" b="1" dirty="0">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rPr>
              <a:t>Applicant’s Handbook Volume I:</a:t>
            </a:r>
            <a:endParaRPr lang="en-US" sz="2400" dirty="0">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endParaRPr>
          </a:p>
          <a:p>
            <a:endParaRPr lang="en-US" sz="2000" dirty="0">
              <a:latin typeface="Arial" panose="020B0604020202020204" pitchFamily="34" charset="0"/>
              <a:ea typeface="Verdana" panose="020B0604030504040204" pitchFamily="34" charset="0"/>
              <a:cs typeface="Arial" panose="020B0604020202020204" pitchFamily="34" charset="0"/>
            </a:endParaRPr>
          </a:p>
          <a:p>
            <a:pPr marL="342900" indent="-342900" fontAlgn="t">
              <a:lnSpc>
                <a:spcPct val="100000"/>
              </a:lnSpc>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“Dock” means a </a:t>
            </a:r>
            <a:r>
              <a:rPr lang="en-US" sz="2200" b="1" dirty="0">
                <a:latin typeface="Arial" panose="020B0604020202020204" pitchFamily="34" charset="0"/>
                <a:cs typeface="Arial" panose="020B0604020202020204" pitchFamily="34" charset="0"/>
              </a:rPr>
              <a:t>fixed or floating structure </a:t>
            </a:r>
            <a:r>
              <a:rPr lang="en-US" sz="2200" dirty="0">
                <a:latin typeface="Arial" panose="020B0604020202020204" pitchFamily="34" charset="0"/>
                <a:cs typeface="Arial" panose="020B0604020202020204" pitchFamily="34" charset="0"/>
              </a:rPr>
              <a:t>extending from land out over water, including </a:t>
            </a:r>
            <a:r>
              <a:rPr lang="en-US" sz="2200" b="1" dirty="0">
                <a:latin typeface="Arial" panose="020B0604020202020204" pitchFamily="34" charset="0"/>
                <a:cs typeface="Arial" panose="020B0604020202020204" pitchFamily="34" charset="0"/>
              </a:rPr>
              <a:t>access walkways, terminal platforms, catwalks, mooring pilings, lifts, davits and other associated water-dependent structures, used for mooring and accessing vessels.</a:t>
            </a:r>
          </a:p>
          <a:p>
            <a:pPr marL="342900" indent="-342900" fontAlgn="t">
              <a:spcBef>
                <a:spcPts val="600"/>
              </a:spcBef>
              <a:spcAft>
                <a:spcPts val="600"/>
              </a:spcAft>
              <a:buFont typeface="Arial" panose="020B0604020202020204" pitchFamily="34" charset="0"/>
              <a:buChar char="•"/>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“Marginal dock” means a dock placed adjacent to and parallel </a:t>
            </a:r>
            <a:r>
              <a:rPr lang="en-US" sz="2200" dirty="0">
                <a:effectLst/>
                <a:latin typeface="Arial" panose="020B0604020202020204" pitchFamily="34" charset="0"/>
                <a:ea typeface="Times New Roman" panose="02020603050405020304" pitchFamily="18" charset="0"/>
                <a:cs typeface="Arial" panose="020B0604020202020204" pitchFamily="34" charset="0"/>
              </a:rPr>
              <a:t>with and no more than 10 feet waterward from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 shoreline or seawall, bulkhead or revetment.</a:t>
            </a:r>
          </a:p>
          <a:p>
            <a:pPr marL="342900" indent="-342900" fontAlgn="t">
              <a:lnSpc>
                <a:spcPct val="100000"/>
              </a:lnSpc>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“Pier” means a </a:t>
            </a:r>
            <a:r>
              <a:rPr lang="en-US" sz="2200" b="1" dirty="0">
                <a:latin typeface="Arial" panose="020B0604020202020204" pitchFamily="34" charset="0"/>
                <a:cs typeface="Arial" panose="020B0604020202020204" pitchFamily="34" charset="0"/>
              </a:rPr>
              <a:t>fixed or floating structure </a:t>
            </a:r>
            <a:r>
              <a:rPr lang="en-US" sz="2200" dirty="0">
                <a:latin typeface="Arial" panose="020B0604020202020204" pitchFamily="34" charset="0"/>
                <a:cs typeface="Arial" panose="020B0604020202020204" pitchFamily="34" charset="0"/>
              </a:rPr>
              <a:t>extending from land out over water, that is used primarily for </a:t>
            </a:r>
            <a:r>
              <a:rPr lang="en-US" sz="2200" b="1" dirty="0">
                <a:latin typeface="Arial" panose="020B0604020202020204" pitchFamily="34" charset="0"/>
                <a:cs typeface="Arial" panose="020B0604020202020204" pitchFamily="34" charset="0"/>
              </a:rPr>
              <a:t>fishing or swimming and not designed or used for mooring or accessing vessels</a:t>
            </a:r>
            <a:r>
              <a:rPr lang="en-US" sz="22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30188" indent="-230188" fontAlgn="t">
              <a:lnSpc>
                <a:spcPct val="100000"/>
              </a:lnSpc>
              <a:spcBef>
                <a:spcPts val="600"/>
              </a:spcBef>
              <a:spcAft>
                <a:spcPts val="600"/>
              </a:spcAft>
              <a:buNone/>
            </a:pPr>
            <a:endParaRPr lang="en-US" sz="2000" dirty="0">
              <a:latin typeface="Arial" panose="020B0604020202020204" pitchFamily="34" charset="0"/>
              <a:cs typeface="Arial" panose="020B0604020202020204" pitchFamily="34" charset="0"/>
            </a:endParaRPr>
          </a:p>
          <a:p>
            <a:endParaRPr lang="en-US"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153326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926AC-B361-2A1B-FC67-506DBBACF3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BFFEAC-2078-335C-7ABE-F6473C78A31A}"/>
              </a:ext>
            </a:extLst>
          </p:cNvPr>
          <p:cNvSpPr txBox="1"/>
          <p:nvPr/>
        </p:nvSpPr>
        <p:spPr>
          <a:xfrm>
            <a:off x="1586471" y="102870"/>
            <a:ext cx="9740659" cy="1369606"/>
          </a:xfrm>
          <a:prstGeom prst="rect">
            <a:avLst/>
          </a:prstGeom>
          <a:noFill/>
        </p:spPr>
        <p:txBody>
          <a:bodyPr wrap="square" lIns="91440" tIns="45720" rIns="91440" bIns="45720" rtlCol="0" anchor="t">
            <a:spAutoFit/>
          </a:bodyPr>
          <a:lstStyle/>
          <a:p>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DEFINITIONS</a:t>
            </a:r>
          </a:p>
          <a:p>
            <a:r>
              <a:rPr lang="en-US" sz="2500" b="1" dirty="0">
                <a:solidFill>
                  <a:srgbClr val="C8EAFB"/>
                </a:solidFill>
                <a:latin typeface="Arial" panose="020B0604020202020204" pitchFamily="34" charset="0"/>
                <a:ea typeface="Verdana" panose="020B0604030504040204" pitchFamily="34" charset="0"/>
                <a:cs typeface="Arial" panose="020B0604020202020204" pitchFamily="34" charset="0"/>
              </a:rPr>
              <a:t>CONTINUED</a:t>
            </a:r>
          </a:p>
          <a:p>
            <a:endParaRPr lang="en-US" dirty="0"/>
          </a:p>
        </p:txBody>
      </p:sp>
      <p:sp>
        <p:nvSpPr>
          <p:cNvPr id="3" name="TextBox 2">
            <a:extLst>
              <a:ext uri="{FF2B5EF4-FFF2-40B4-BE49-F238E27FC236}">
                <a16:creationId xmlns:a16="http://schemas.microsoft.com/office/drawing/2014/main" id="{C55860B3-A92C-DC9C-F1FA-AAC89369F069}"/>
              </a:ext>
            </a:extLst>
          </p:cNvPr>
          <p:cNvSpPr txBox="1"/>
          <p:nvPr/>
        </p:nvSpPr>
        <p:spPr>
          <a:xfrm>
            <a:off x="228600" y="1268717"/>
            <a:ext cx="11963400" cy="3908762"/>
          </a:xfrm>
          <a:prstGeom prst="rect">
            <a:avLst/>
          </a:prstGeom>
          <a:noFill/>
        </p:spPr>
        <p:txBody>
          <a:bodyPr wrap="square" rtlCol="0">
            <a:spAutoFit/>
          </a:bodyPr>
          <a:lstStyle/>
          <a:p>
            <a:r>
              <a:rPr lang="en-US" sz="2400" b="1" dirty="0">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rPr>
              <a:t>Sovereignty Submerged Lands Management; Chapter 18-21 F.A.C.:</a:t>
            </a:r>
            <a:endParaRPr lang="en-US" sz="2400" dirty="0">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endParaRPr>
          </a:p>
          <a:p>
            <a:endParaRPr lang="en-US" sz="2000" dirty="0">
              <a:latin typeface="Arial" panose="020B0604020202020204" pitchFamily="34" charset="0"/>
              <a:ea typeface="Verdana" panose="020B0604030504040204" pitchFamily="34" charset="0"/>
              <a:cs typeface="Arial" panose="020B0604020202020204" pitchFamily="34" charset="0"/>
            </a:endParaRPr>
          </a:p>
          <a:p>
            <a:pPr marL="342900" indent="-342900" fontAlgn="t">
              <a:lnSpc>
                <a:spcPct val="100000"/>
              </a:lnSpc>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“Minimum-size dock or pier” means a dock or pier that is </a:t>
            </a:r>
            <a:r>
              <a:rPr lang="en-US" sz="2200" b="1" dirty="0">
                <a:latin typeface="Arial" panose="020B0604020202020204" pitchFamily="34" charset="0"/>
                <a:cs typeface="Arial" panose="020B0604020202020204" pitchFamily="34" charset="0"/>
              </a:rPr>
              <a:t>the smallest size necessary to provide reasonable access to the water</a:t>
            </a:r>
            <a:r>
              <a:rPr lang="en-US" sz="2200" dirty="0">
                <a:latin typeface="Arial" panose="020B0604020202020204" pitchFamily="34" charset="0"/>
                <a:cs typeface="Arial" panose="020B0604020202020204" pitchFamily="34" charset="0"/>
              </a:rPr>
              <a:t> for navigating, fishing or swimming based on consideration of the immediate area’s physical and natural characteristics, customary recreational and navigational practices and docks and piers previously authorized under this chapter. The term minimum-size dock or pier shall also include a dock or pier constructed in conformance with the exemption criteria in Section 403.813(1)(b) Florida Statute, or in conformance with the private residential single-family dock criteria in subsection 18-20.004(5), F.A.C. </a:t>
            </a:r>
          </a:p>
          <a:p>
            <a:endParaRPr lang="en-US"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218355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46EDA-13FB-5396-E9D5-B6CC7A450B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0A3C76-4DCC-F325-3485-9FF28254A5BB}"/>
              </a:ext>
            </a:extLst>
          </p:cNvPr>
          <p:cNvSpPr txBox="1"/>
          <p:nvPr/>
        </p:nvSpPr>
        <p:spPr>
          <a:xfrm>
            <a:off x="1586471" y="102870"/>
            <a:ext cx="9740659" cy="1369606"/>
          </a:xfrm>
          <a:prstGeom prst="rect">
            <a:avLst/>
          </a:prstGeom>
          <a:noFill/>
        </p:spPr>
        <p:txBody>
          <a:bodyPr wrap="square" lIns="91440" tIns="45720" rIns="91440" bIns="45720" rtlCol="0" anchor="t">
            <a:spAutoFit/>
          </a:bodyPr>
          <a:lstStyle/>
          <a:p>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DEFINITIONS</a:t>
            </a:r>
            <a:b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en-US" sz="2500" b="1" dirty="0">
                <a:solidFill>
                  <a:srgbClr val="C8EAFB"/>
                </a:solidFill>
                <a:latin typeface="Arial" panose="020B0604020202020204" pitchFamily="34" charset="0"/>
                <a:ea typeface="Verdana" panose="020B0604030504040204" pitchFamily="34" charset="0"/>
                <a:cs typeface="Arial" panose="020B0604020202020204" pitchFamily="34" charset="0"/>
              </a:rPr>
              <a:t>CONTINUED</a:t>
            </a:r>
          </a:p>
          <a:p>
            <a:endParaRPr lang="en-US" dirty="0"/>
          </a:p>
        </p:txBody>
      </p:sp>
      <p:sp>
        <p:nvSpPr>
          <p:cNvPr id="3" name="TextBox 2">
            <a:extLst>
              <a:ext uri="{FF2B5EF4-FFF2-40B4-BE49-F238E27FC236}">
                <a16:creationId xmlns:a16="http://schemas.microsoft.com/office/drawing/2014/main" id="{438C1CF5-5B30-89FD-6E7D-4E9AA90F67D6}"/>
              </a:ext>
            </a:extLst>
          </p:cNvPr>
          <p:cNvSpPr txBox="1"/>
          <p:nvPr/>
        </p:nvSpPr>
        <p:spPr>
          <a:xfrm>
            <a:off x="228600" y="1268717"/>
            <a:ext cx="11963400" cy="5201424"/>
          </a:xfrm>
          <a:prstGeom prst="rect">
            <a:avLst/>
          </a:prstGeom>
          <a:noFill/>
        </p:spPr>
        <p:txBody>
          <a:bodyPr wrap="square" rtlCol="0">
            <a:spAutoFit/>
          </a:bodyPr>
          <a:lstStyle/>
          <a:p>
            <a:r>
              <a:rPr lang="en-US" sz="2400" b="1" dirty="0">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rPr>
              <a:t>Florida Aquatic Preserves; Chapter 18-20 Florida Administrative Code (F.A.C.):</a:t>
            </a:r>
            <a:endParaRPr lang="en-US" sz="2400" dirty="0">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endParaRPr>
          </a:p>
          <a:p>
            <a:endParaRPr lang="en-US" sz="2000" dirty="0">
              <a:latin typeface="Arial" panose="020B0604020202020204" pitchFamily="34" charset="0"/>
              <a:ea typeface="Verdana" panose="020B0604030504040204" pitchFamily="34" charset="0"/>
              <a:cs typeface="Arial" panose="020B0604020202020204" pitchFamily="34" charset="0"/>
            </a:endParaRPr>
          </a:p>
          <a:p>
            <a:pPr marL="342900" indent="-342900" fontAlgn="t">
              <a:lnSpc>
                <a:spcPct val="100000"/>
              </a:lnSpc>
              <a:spcBef>
                <a:spcPts val="600"/>
              </a:spcBef>
              <a:spcAft>
                <a:spcPts val="600"/>
              </a:spcAft>
              <a:buFont typeface="Arial" panose="020B0604020202020204" pitchFamily="34" charset="0"/>
              <a:buChar char="•"/>
            </a:pPr>
            <a:r>
              <a:rPr lang="en-US" sz="2200" dirty="0">
                <a:latin typeface="Arial" panose="020B0604020202020204" pitchFamily="34" charset="0"/>
                <a:cs typeface="Arial" panose="020B0604020202020204" pitchFamily="34" charset="0"/>
              </a:rPr>
              <a:t>“Main Access Dock” means that walkway which connects a riparian owner’s property to a terminal platform.</a:t>
            </a:r>
            <a:endParaRPr lang="en-US" sz="2200" b="1" dirty="0">
              <a:latin typeface="Arial" panose="020B0604020202020204" pitchFamily="34" charset="0"/>
              <a:cs typeface="Arial" panose="020B0604020202020204" pitchFamily="34" charset="0"/>
            </a:endParaRPr>
          </a:p>
          <a:p>
            <a:pPr marL="342900" indent="-342900" fontAlgn="t">
              <a:spcBef>
                <a:spcPts val="600"/>
              </a:spcBef>
              <a:spcAft>
                <a:spcPts val="600"/>
              </a:spcAft>
              <a:buFont typeface="Arial" panose="020B0604020202020204" pitchFamily="34" charset="0"/>
              <a:buChar char="•"/>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“Terminal platform” means that part of a dock or pier, </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including finger piers</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that is connected to the access walkway, is located at the terminus of the facility and is designed to secure and load or unload a vessel or </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conduct other water dependent activities.</a:t>
            </a:r>
            <a:endPar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“Water dependent activity” means an activity which can </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only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 conducted on, in, over or adjacent to, water areas because </a:t>
            </a:r>
            <a:r>
              <a:rPr lang="en-US" sz="2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activity requires direct access to the water body or sovereignty lands for transportation, recreation, energy production or transmission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or source of water and where the use of the water or sovereignty lands is an integral part of the activity.</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p>
            <a:pPr marL="230188" indent="-230188" fontAlgn="t">
              <a:lnSpc>
                <a:spcPct val="100000"/>
              </a:lnSpc>
              <a:spcBef>
                <a:spcPts val="600"/>
              </a:spcBef>
              <a:spcAft>
                <a:spcPts val="600"/>
              </a:spcAft>
              <a:buNone/>
            </a:pPr>
            <a:endParaRPr lang="en-US" sz="2000" dirty="0">
              <a:latin typeface="Arial" panose="020B0604020202020204" pitchFamily="34" charset="0"/>
              <a:cs typeface="Arial" panose="020B0604020202020204" pitchFamily="34" charset="0"/>
            </a:endParaRPr>
          </a:p>
          <a:p>
            <a:endParaRPr lang="en-US"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8437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C5CF9-A11B-183F-1705-621CFBBC55A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0829D94-8D90-91CE-D283-C0E1111B0F06}"/>
              </a:ext>
            </a:extLst>
          </p:cNvPr>
          <p:cNvSpPr txBox="1"/>
          <p:nvPr/>
        </p:nvSpPr>
        <p:spPr>
          <a:xfrm>
            <a:off x="1568386" y="234918"/>
            <a:ext cx="10366247" cy="700192"/>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DOCK TERMINOLOGY</a:t>
            </a:r>
            <a:endParaRPr lang="en-US" dirty="0"/>
          </a:p>
        </p:txBody>
      </p:sp>
      <p:pic>
        <p:nvPicPr>
          <p:cNvPr id="4" name="Picture 2" descr="C:\Users\sellers_c\Pictures\4-8-10\DSC02876.JPG">
            <a:extLst>
              <a:ext uri="{FF2B5EF4-FFF2-40B4-BE49-F238E27FC236}">
                <a16:creationId xmlns:a16="http://schemas.microsoft.com/office/drawing/2014/main" id="{85E85B21-9DF6-31A8-D35D-5A1259407CB6}"/>
              </a:ext>
            </a:extLst>
          </p:cNvPr>
          <p:cNvPicPr>
            <a:picLocks noChangeAspect="1" noChangeArrowheads="1"/>
          </p:cNvPicPr>
          <p:nvPr/>
        </p:nvPicPr>
        <p:blipFill rotWithShape="1">
          <a:blip r:embed="rId3" cstate="print"/>
          <a:srcRect t="8699" b="8793"/>
          <a:stretch/>
        </p:blipFill>
        <p:spPr bwMode="auto">
          <a:xfrm>
            <a:off x="1221543" y="1308683"/>
            <a:ext cx="10246927" cy="5343787"/>
          </a:xfrm>
          <a:prstGeom prst="rect">
            <a:avLst/>
          </a:prstGeom>
          <a:noFill/>
        </p:spPr>
      </p:pic>
      <p:sp>
        <p:nvSpPr>
          <p:cNvPr id="5" name="Rectangle 4">
            <a:extLst>
              <a:ext uri="{FF2B5EF4-FFF2-40B4-BE49-F238E27FC236}">
                <a16:creationId xmlns:a16="http://schemas.microsoft.com/office/drawing/2014/main" id="{C5E0AAB3-C245-087D-AC13-2C6F439CB9E1}"/>
              </a:ext>
            </a:extLst>
          </p:cNvPr>
          <p:cNvSpPr/>
          <p:nvPr/>
        </p:nvSpPr>
        <p:spPr>
          <a:xfrm>
            <a:off x="5276795" y="5167271"/>
            <a:ext cx="1638410"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Access Pier</a:t>
            </a:r>
          </a:p>
        </p:txBody>
      </p:sp>
      <p:sp>
        <p:nvSpPr>
          <p:cNvPr id="6" name="Rectangle 5">
            <a:extLst>
              <a:ext uri="{FF2B5EF4-FFF2-40B4-BE49-F238E27FC236}">
                <a16:creationId xmlns:a16="http://schemas.microsoft.com/office/drawing/2014/main" id="{F88E4D4D-F401-DED3-FB7A-3D6FCFAA63F5}"/>
              </a:ext>
            </a:extLst>
          </p:cNvPr>
          <p:cNvSpPr/>
          <p:nvPr/>
        </p:nvSpPr>
        <p:spPr>
          <a:xfrm>
            <a:off x="4770922" y="3954872"/>
            <a:ext cx="1574084" cy="646331"/>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Terminal Platform</a:t>
            </a:r>
          </a:p>
        </p:txBody>
      </p:sp>
      <p:sp>
        <p:nvSpPr>
          <p:cNvPr id="7" name="Rectangle 6">
            <a:extLst>
              <a:ext uri="{FF2B5EF4-FFF2-40B4-BE49-F238E27FC236}">
                <a16:creationId xmlns:a16="http://schemas.microsoft.com/office/drawing/2014/main" id="{E8DA0DDF-A931-2E97-64D0-277209E38ECF}"/>
              </a:ext>
            </a:extLst>
          </p:cNvPr>
          <p:cNvSpPr/>
          <p:nvPr/>
        </p:nvSpPr>
        <p:spPr>
          <a:xfrm>
            <a:off x="6597127" y="4319300"/>
            <a:ext cx="1317820"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Cat walk</a:t>
            </a:r>
          </a:p>
        </p:txBody>
      </p:sp>
      <p:sp>
        <p:nvSpPr>
          <p:cNvPr id="8" name="Rectangle 7">
            <a:extLst>
              <a:ext uri="{FF2B5EF4-FFF2-40B4-BE49-F238E27FC236}">
                <a16:creationId xmlns:a16="http://schemas.microsoft.com/office/drawing/2014/main" id="{12277E5A-8EFB-2FBD-04C4-315CC3BF8E1E}"/>
              </a:ext>
            </a:extLst>
          </p:cNvPr>
          <p:cNvSpPr/>
          <p:nvPr/>
        </p:nvSpPr>
        <p:spPr>
          <a:xfrm>
            <a:off x="7932493" y="4715290"/>
            <a:ext cx="1429440"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Jet ski lift</a:t>
            </a:r>
          </a:p>
        </p:txBody>
      </p:sp>
      <p:sp>
        <p:nvSpPr>
          <p:cNvPr id="9" name="Rectangle 8">
            <a:extLst>
              <a:ext uri="{FF2B5EF4-FFF2-40B4-BE49-F238E27FC236}">
                <a16:creationId xmlns:a16="http://schemas.microsoft.com/office/drawing/2014/main" id="{A392D9DC-B3F6-64EA-3A7E-8BEAA4A8A3EA}"/>
              </a:ext>
            </a:extLst>
          </p:cNvPr>
          <p:cNvSpPr/>
          <p:nvPr/>
        </p:nvSpPr>
        <p:spPr>
          <a:xfrm>
            <a:off x="7623240" y="2175156"/>
            <a:ext cx="1688394"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Boat House</a:t>
            </a:r>
          </a:p>
        </p:txBody>
      </p:sp>
    </p:spTree>
    <p:extLst>
      <p:ext uri="{BB962C8B-B14F-4D97-AF65-F5344CB8AC3E}">
        <p14:creationId xmlns:p14="http://schemas.microsoft.com/office/powerpoint/2010/main" val="417144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6E69C-8CEC-94FB-5CE8-75B862E3FD0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B63C24-627D-7D50-203B-0C201CED8C25}"/>
              </a:ext>
            </a:extLst>
          </p:cNvPr>
          <p:cNvSpPr txBox="1"/>
          <p:nvPr/>
        </p:nvSpPr>
        <p:spPr>
          <a:xfrm>
            <a:off x="1484497" y="285363"/>
            <a:ext cx="10366247" cy="1998432"/>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DOCK TERMINOLOGY</a:t>
            </a:r>
            <a:endParaRPr lang="en-US"/>
          </a:p>
          <a:p>
            <a:pPr>
              <a:lnSpc>
                <a:spcPct val="170212"/>
              </a:lnSpc>
            </a:pPr>
            <a:r>
              <a:rPr lang="en-US" sz="2500" b="1" dirty="0">
                <a:solidFill>
                  <a:srgbClr val="C8EAFB"/>
                </a:solidFill>
                <a:latin typeface="Arial" panose="020B0604020202020204" pitchFamily="34" charset="0"/>
                <a:ea typeface="Verdana" panose="020B0604030504040204" pitchFamily="34" charset="0"/>
                <a:cs typeface="Arial" panose="020B0604020202020204" pitchFamily="34" charset="0"/>
              </a:rPr>
              <a:t>CONTINUED</a:t>
            </a:r>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AD549B-A323-CA0D-104A-547C9226BD92}"/>
              </a:ext>
            </a:extLst>
          </p:cNvPr>
          <p:cNvSpPr/>
          <p:nvPr/>
        </p:nvSpPr>
        <p:spPr>
          <a:xfrm>
            <a:off x="5276795" y="5167271"/>
            <a:ext cx="1638410" cy="369332"/>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Access Pier</a:t>
            </a:r>
          </a:p>
        </p:txBody>
      </p:sp>
      <p:pic>
        <p:nvPicPr>
          <p:cNvPr id="10" name="Content Placeholder 5" descr="133 Browning Ln (5).jpg">
            <a:extLst>
              <a:ext uri="{FF2B5EF4-FFF2-40B4-BE49-F238E27FC236}">
                <a16:creationId xmlns:a16="http://schemas.microsoft.com/office/drawing/2014/main" id="{3FC53B16-509D-3550-B1D0-D0D094B89137}"/>
              </a:ext>
            </a:extLst>
          </p:cNvPr>
          <p:cNvPicPr>
            <a:picLocks noChangeAspect="1"/>
          </p:cNvPicPr>
          <p:nvPr/>
        </p:nvPicPr>
        <p:blipFill rotWithShape="1">
          <a:blip r:embed="rId2" cstate="print"/>
          <a:srcRect t="4238"/>
          <a:stretch/>
        </p:blipFill>
        <p:spPr>
          <a:xfrm>
            <a:off x="1277975" y="1321396"/>
            <a:ext cx="9636050" cy="5536603"/>
          </a:xfrm>
          <a:prstGeom prst="rect">
            <a:avLst/>
          </a:prstGeom>
        </p:spPr>
      </p:pic>
      <p:sp>
        <p:nvSpPr>
          <p:cNvPr id="11" name="TextBox 10">
            <a:extLst>
              <a:ext uri="{FF2B5EF4-FFF2-40B4-BE49-F238E27FC236}">
                <a16:creationId xmlns:a16="http://schemas.microsoft.com/office/drawing/2014/main" id="{B37D1B59-A39D-6C8E-A899-BF63A44947FD}"/>
              </a:ext>
            </a:extLst>
          </p:cNvPr>
          <p:cNvSpPr txBox="1"/>
          <p:nvPr/>
        </p:nvSpPr>
        <p:spPr>
          <a:xfrm>
            <a:off x="5838603" y="3057463"/>
            <a:ext cx="1501764"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Gangway</a:t>
            </a:r>
          </a:p>
        </p:txBody>
      </p:sp>
      <p:sp>
        <p:nvSpPr>
          <p:cNvPr id="12" name="TextBox 11">
            <a:extLst>
              <a:ext uri="{FF2B5EF4-FFF2-40B4-BE49-F238E27FC236}">
                <a16:creationId xmlns:a16="http://schemas.microsoft.com/office/drawing/2014/main" id="{8AE57CB8-801E-7FFD-A4D0-ED938F4AE2FA}"/>
              </a:ext>
            </a:extLst>
          </p:cNvPr>
          <p:cNvSpPr txBox="1"/>
          <p:nvPr/>
        </p:nvSpPr>
        <p:spPr>
          <a:xfrm>
            <a:off x="8670129" y="5677365"/>
            <a:ext cx="1927210" cy="646331"/>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Floating Platform</a:t>
            </a:r>
          </a:p>
        </p:txBody>
      </p:sp>
    </p:spTree>
    <p:extLst>
      <p:ext uri="{BB962C8B-B14F-4D97-AF65-F5344CB8AC3E}">
        <p14:creationId xmlns:p14="http://schemas.microsoft.com/office/powerpoint/2010/main" val="2565511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136C8C7-9321-4090-AE45-11FF7BCB4118}"/>
              </a:ext>
            </a:extLst>
          </p:cNvPr>
          <p:cNvGraphicFramePr>
            <a:graphicFrameLocks/>
          </p:cNvGraphicFramePr>
          <p:nvPr>
            <p:extLst>
              <p:ext uri="{D42A27DB-BD31-4B8C-83A1-F6EECF244321}">
                <p14:modId xmlns:p14="http://schemas.microsoft.com/office/powerpoint/2010/main" val="3190298601"/>
              </p:ext>
            </p:extLst>
          </p:nvPr>
        </p:nvGraphicFramePr>
        <p:xfrm>
          <a:off x="340575" y="4026003"/>
          <a:ext cx="3450498" cy="2152859"/>
        </p:xfrm>
        <a:graphic>
          <a:graphicData uri="http://schemas.openxmlformats.org/presentationml/2006/ole">
            <mc:AlternateContent xmlns:mc="http://schemas.openxmlformats.org/markup-compatibility/2006">
              <mc:Choice xmlns:v="urn:schemas-microsoft-com:vml" Requires="v">
                <p:oleObj name="Bitmap Image" r:id="rId2" imgW="5780952" imgH="3134162" progId="Paint.Picture">
                  <p:embed/>
                </p:oleObj>
              </mc:Choice>
              <mc:Fallback>
                <p:oleObj name="Bitmap Image" r:id="rId2" imgW="5780952" imgH="3134162" progId="Paint.Picture">
                  <p:embed/>
                  <p:pic>
                    <p:nvPicPr>
                      <p:cNvPr id="2" name="Object 1">
                        <a:extLst>
                          <a:ext uri="{FF2B5EF4-FFF2-40B4-BE49-F238E27FC236}">
                            <a16:creationId xmlns:a16="http://schemas.microsoft.com/office/drawing/2014/main" id="{F136C8C7-9321-4090-AE45-11FF7BCB411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75" y="4026003"/>
                        <a:ext cx="3450498" cy="2152859"/>
                      </a:xfrm>
                      <a:prstGeom prst="rect">
                        <a:avLst/>
                      </a:prstGeom>
                      <a:noFill/>
                    </p:spPr>
                  </p:pic>
                </p:oleObj>
              </mc:Fallback>
            </mc:AlternateContent>
          </a:graphicData>
        </a:graphic>
      </p:graphicFrame>
      <p:graphicFrame>
        <p:nvGraphicFramePr>
          <p:cNvPr id="3" name="Object 2">
            <a:extLst>
              <a:ext uri="{FF2B5EF4-FFF2-40B4-BE49-F238E27FC236}">
                <a16:creationId xmlns:a16="http://schemas.microsoft.com/office/drawing/2014/main" id="{6EB0619B-0A1B-45CA-A22F-0C50C419C14E}"/>
              </a:ext>
            </a:extLst>
          </p:cNvPr>
          <p:cNvGraphicFramePr>
            <a:graphicFrameLocks noChangeAspect="1"/>
          </p:cNvGraphicFramePr>
          <p:nvPr>
            <p:extLst>
              <p:ext uri="{D42A27DB-BD31-4B8C-83A1-F6EECF244321}">
                <p14:modId xmlns:p14="http://schemas.microsoft.com/office/powerpoint/2010/main" val="2644193415"/>
              </p:ext>
            </p:extLst>
          </p:nvPr>
        </p:nvGraphicFramePr>
        <p:xfrm>
          <a:off x="4225463" y="4026003"/>
          <a:ext cx="3741073" cy="2199743"/>
        </p:xfrm>
        <a:graphic>
          <a:graphicData uri="http://schemas.openxmlformats.org/presentationml/2006/ole">
            <mc:AlternateContent xmlns:mc="http://schemas.openxmlformats.org/markup-compatibility/2006">
              <mc:Choice xmlns:v="urn:schemas-microsoft-com:vml" Requires="v">
                <p:oleObj name="Bitmap Image" r:id="rId4" imgW="5630061" imgH="2905531" progId="Paint.Picture">
                  <p:embed/>
                </p:oleObj>
              </mc:Choice>
              <mc:Fallback>
                <p:oleObj name="Bitmap Image" r:id="rId4" imgW="5630061" imgH="2905531" progId="Paint.Picture">
                  <p:embed/>
                  <p:pic>
                    <p:nvPicPr>
                      <p:cNvPr id="3" name="Object 2">
                        <a:extLst>
                          <a:ext uri="{FF2B5EF4-FFF2-40B4-BE49-F238E27FC236}">
                            <a16:creationId xmlns:a16="http://schemas.microsoft.com/office/drawing/2014/main" id="{6EB0619B-0A1B-45CA-A22F-0C50C419C1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5463" y="4026003"/>
                        <a:ext cx="3741073" cy="2199743"/>
                      </a:xfrm>
                      <a:prstGeom prst="rect">
                        <a:avLst/>
                      </a:prstGeom>
                      <a:noFill/>
                    </p:spPr>
                  </p:pic>
                </p:oleObj>
              </mc:Fallback>
            </mc:AlternateContent>
          </a:graphicData>
        </a:graphic>
      </p:graphicFrame>
      <p:graphicFrame>
        <p:nvGraphicFramePr>
          <p:cNvPr id="4" name="Object 3">
            <a:extLst>
              <a:ext uri="{FF2B5EF4-FFF2-40B4-BE49-F238E27FC236}">
                <a16:creationId xmlns:a16="http://schemas.microsoft.com/office/drawing/2014/main" id="{948A29AC-5729-4A4C-8AC5-3C78F91DE442}"/>
              </a:ext>
            </a:extLst>
          </p:cNvPr>
          <p:cNvGraphicFramePr>
            <a:graphicFrameLocks/>
          </p:cNvGraphicFramePr>
          <p:nvPr>
            <p:extLst>
              <p:ext uri="{D42A27DB-BD31-4B8C-83A1-F6EECF244321}">
                <p14:modId xmlns:p14="http://schemas.microsoft.com/office/powerpoint/2010/main" val="1511328289"/>
              </p:ext>
            </p:extLst>
          </p:nvPr>
        </p:nvGraphicFramePr>
        <p:xfrm>
          <a:off x="8400926" y="4026003"/>
          <a:ext cx="3496214" cy="2141733"/>
        </p:xfrm>
        <a:graphic>
          <a:graphicData uri="http://schemas.openxmlformats.org/presentationml/2006/ole">
            <mc:AlternateContent xmlns:mc="http://schemas.openxmlformats.org/markup-compatibility/2006">
              <mc:Choice xmlns:v="urn:schemas-microsoft-com:vml" Requires="v">
                <p:oleObj name="Bitmap Image" r:id="rId6" imgW="5552381" imgH="2905531" progId="Paint.Picture">
                  <p:embed/>
                </p:oleObj>
              </mc:Choice>
              <mc:Fallback>
                <p:oleObj name="Bitmap Image" r:id="rId6" imgW="5552381" imgH="2905531" progId="Paint.Picture">
                  <p:embed/>
                  <p:pic>
                    <p:nvPicPr>
                      <p:cNvPr id="4" name="Object 3">
                        <a:extLst>
                          <a:ext uri="{FF2B5EF4-FFF2-40B4-BE49-F238E27FC236}">
                            <a16:creationId xmlns:a16="http://schemas.microsoft.com/office/drawing/2014/main" id="{948A29AC-5729-4A4C-8AC5-3C78F91DE442}"/>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0926" y="4026003"/>
                        <a:ext cx="3496214" cy="2141733"/>
                      </a:xfrm>
                      <a:prstGeom prst="rect">
                        <a:avLst/>
                      </a:prstGeom>
                      <a:noFill/>
                    </p:spPr>
                  </p:pic>
                </p:oleObj>
              </mc:Fallback>
            </mc:AlternateContent>
          </a:graphicData>
        </a:graphic>
      </p:graphicFrame>
      <p:sp>
        <p:nvSpPr>
          <p:cNvPr id="5" name="Rectangle 4">
            <a:extLst>
              <a:ext uri="{FF2B5EF4-FFF2-40B4-BE49-F238E27FC236}">
                <a16:creationId xmlns:a16="http://schemas.microsoft.com/office/drawing/2014/main" id="{7CCE2D36-11CB-435C-AAF0-0F632330781E}"/>
              </a:ext>
            </a:extLst>
          </p:cNvPr>
          <p:cNvSpPr/>
          <p:nvPr/>
        </p:nvSpPr>
        <p:spPr>
          <a:xfrm>
            <a:off x="151003" y="1432938"/>
            <a:ext cx="11895588" cy="1569660"/>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When reviewing permit applications, staff will review three different diagrams:</a:t>
            </a:r>
          </a:p>
          <a:p>
            <a:pPr marL="514350"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Plan View</a:t>
            </a:r>
          </a:p>
          <a:p>
            <a:pPr marL="514350"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Profile View</a:t>
            </a:r>
          </a:p>
          <a:p>
            <a:pPr marL="514350" indent="-514350">
              <a:buFont typeface="Arial" panose="020B0604020202020204" pitchFamily="34" charset="0"/>
              <a:buChar char="•"/>
            </a:pPr>
            <a:r>
              <a:rPr lang="en-US" sz="2400" dirty="0">
                <a:latin typeface="Arial" panose="020B0604020202020204" pitchFamily="34" charset="0"/>
                <a:cs typeface="Arial" panose="020B0604020202020204" pitchFamily="34" charset="0"/>
              </a:rPr>
              <a:t>Cross-Section View</a:t>
            </a:r>
          </a:p>
        </p:txBody>
      </p:sp>
      <p:sp>
        <p:nvSpPr>
          <p:cNvPr id="6" name="TextBox 5">
            <a:extLst>
              <a:ext uri="{FF2B5EF4-FFF2-40B4-BE49-F238E27FC236}">
                <a16:creationId xmlns:a16="http://schemas.microsoft.com/office/drawing/2014/main" id="{ABA9ED30-E298-4748-A927-950721D32076}"/>
              </a:ext>
            </a:extLst>
          </p:cNvPr>
          <p:cNvSpPr txBox="1"/>
          <p:nvPr/>
        </p:nvSpPr>
        <p:spPr>
          <a:xfrm>
            <a:off x="1438562" y="365183"/>
            <a:ext cx="10753438" cy="1344407"/>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DOCK PROJECT DRAWINGS</a:t>
            </a:r>
            <a:endParaRPr lang="en-US"/>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561953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FC6DE496-A07B-4B8B-90E8-56D0CD23CAE5}"/>
              </a:ext>
            </a:extLst>
          </p:cNvPr>
          <p:cNvSpPr txBox="1">
            <a:spLocks/>
          </p:cNvSpPr>
          <p:nvPr/>
        </p:nvSpPr>
        <p:spPr>
          <a:xfrm>
            <a:off x="702731" y="1237945"/>
            <a:ext cx="2548469" cy="8087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Plan view</a:t>
            </a:r>
          </a:p>
          <a:p>
            <a:pPr marL="0" indent="0">
              <a:buFont typeface="Arial" panose="020B0604020202020204" pitchFamily="34" charset="0"/>
              <a:buNone/>
            </a:pPr>
            <a:endParaRPr lang="en-US" dirty="0"/>
          </a:p>
        </p:txBody>
      </p:sp>
      <p:pic>
        <p:nvPicPr>
          <p:cNvPr id="3" name="Picture 2" descr="C:\Users\pearce_k\AppData\Local\Temp\SNAGHTML1ddc1b9.PNG">
            <a:extLst>
              <a:ext uri="{FF2B5EF4-FFF2-40B4-BE49-F238E27FC236}">
                <a16:creationId xmlns:a16="http://schemas.microsoft.com/office/drawing/2014/main" id="{538B8A70-FEF1-4E21-A2B5-142A64CFA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0067" y="1620845"/>
            <a:ext cx="6773333" cy="5171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pearce_k\AppData\Local\Temp\SNAGHTML1df6cf8.PNG">
            <a:extLst>
              <a:ext uri="{FF2B5EF4-FFF2-40B4-BE49-F238E27FC236}">
                <a16:creationId xmlns:a16="http://schemas.microsoft.com/office/drawing/2014/main" id="{15732A23-F869-4010-82AB-14C852358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42336"/>
            <a:ext cx="3773406" cy="51503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09B0D0E-1FCA-4FD1-9D09-22627DDE0171}"/>
              </a:ext>
            </a:extLst>
          </p:cNvPr>
          <p:cNvSpPr/>
          <p:nvPr/>
        </p:nvSpPr>
        <p:spPr>
          <a:xfrm>
            <a:off x="6509958" y="1216138"/>
            <a:ext cx="4533613"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Profile and Cross-Section views</a:t>
            </a:r>
          </a:p>
        </p:txBody>
      </p:sp>
      <p:sp>
        <p:nvSpPr>
          <p:cNvPr id="6" name="TextBox 5">
            <a:extLst>
              <a:ext uri="{FF2B5EF4-FFF2-40B4-BE49-F238E27FC236}">
                <a16:creationId xmlns:a16="http://schemas.microsoft.com/office/drawing/2014/main" id="{96AFE89C-713E-4A25-A501-8BA84BEE6D73}"/>
              </a:ext>
            </a:extLst>
          </p:cNvPr>
          <p:cNvSpPr txBox="1"/>
          <p:nvPr/>
        </p:nvSpPr>
        <p:spPr>
          <a:xfrm>
            <a:off x="1527566" y="107430"/>
            <a:ext cx="10753438" cy="1344407"/>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PROJECT DRAWINGS EXAMPLES</a:t>
            </a:r>
            <a:endParaRPr lang="en-US"/>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B1462FC4-7764-2FE0-9255-A7273129A10D}"/>
              </a:ext>
            </a:extLst>
          </p:cNvPr>
          <p:cNvCxnSpPr/>
          <p:nvPr/>
        </p:nvCxnSpPr>
        <p:spPr>
          <a:xfrm flipH="1">
            <a:off x="6550268" y="5502519"/>
            <a:ext cx="1" cy="31505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880AB08-A2F2-B0BB-93F9-6D19D3E15BE4}"/>
              </a:ext>
            </a:extLst>
          </p:cNvPr>
          <p:cNvSpPr txBox="1"/>
          <p:nvPr/>
        </p:nvSpPr>
        <p:spPr>
          <a:xfrm>
            <a:off x="6095999" y="5502518"/>
            <a:ext cx="11723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Calibri"/>
                <a:cs typeface="Calibri"/>
              </a:rPr>
              <a:t>5ft</a:t>
            </a:r>
            <a:endParaRPr lang="en-US" dirty="0"/>
          </a:p>
        </p:txBody>
      </p:sp>
    </p:spTree>
    <p:extLst>
      <p:ext uri="{BB962C8B-B14F-4D97-AF65-F5344CB8AC3E}">
        <p14:creationId xmlns:p14="http://schemas.microsoft.com/office/powerpoint/2010/main" val="1243246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413387-C581-794B-B8A6-C04754052AE0}"/>
              </a:ext>
            </a:extLst>
          </p:cNvPr>
          <p:cNvSpPr txBox="1"/>
          <p:nvPr/>
        </p:nvSpPr>
        <p:spPr>
          <a:xfrm>
            <a:off x="540340" y="1130674"/>
            <a:ext cx="6580349" cy="5016758"/>
          </a:xfrm>
          <a:prstGeom prst="rect">
            <a:avLst/>
          </a:prstGeom>
          <a:noFill/>
        </p:spPr>
        <p:txBody>
          <a:bodyPr wrap="square">
            <a:spAutoFit/>
          </a:bodyPr>
          <a:lstStyle/>
          <a:p>
            <a:endParaRPr lang="en-US" sz="23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dirty="0">
                <a:latin typeface="Arial" panose="020B0604020202020204" pitchFamily="34" charset="0"/>
                <a:ea typeface="Calibri" panose="020F0502020204030204" pitchFamily="34" charset="0"/>
                <a:cs typeface="Arial" panose="020B0604020202020204" pitchFamily="34" charset="0"/>
              </a:rPr>
              <a:t>Central District – Orlando.</a:t>
            </a:r>
          </a:p>
          <a:p>
            <a:endParaRPr lang="en-US" sz="23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dirty="0">
                <a:latin typeface="Arial" panose="020B0604020202020204" pitchFamily="34" charset="0"/>
                <a:ea typeface="Calibri" panose="020F0502020204030204" pitchFamily="34" charset="0"/>
                <a:cs typeface="Arial" panose="020B0604020202020204" pitchFamily="34" charset="0"/>
              </a:rPr>
              <a:t>Southeast District – West Palm Beach</a:t>
            </a:r>
            <a:r>
              <a:rPr lang="en-US" sz="2300" dirty="0">
                <a:effectLst/>
                <a:latin typeface="Arial" panose="020B0604020202020204" pitchFamily="34" charset="0"/>
                <a:ea typeface="Calibri" panose="020F0502020204030204" pitchFamily="34" charset="0"/>
                <a:cs typeface="Arial" panose="020B0604020202020204" pitchFamily="34" charset="0"/>
              </a:rPr>
              <a:t>.</a:t>
            </a:r>
          </a:p>
          <a:p>
            <a:endParaRPr lang="en-US" sz="23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dirty="0">
                <a:latin typeface="Arial" panose="020B0604020202020204" pitchFamily="34" charset="0"/>
                <a:ea typeface="Calibri" panose="020F0502020204030204" pitchFamily="34" charset="0"/>
                <a:cs typeface="Arial" panose="020B0604020202020204" pitchFamily="34" charset="0"/>
              </a:rPr>
              <a:t>South District – Fort Myers.</a:t>
            </a:r>
            <a:r>
              <a:rPr lang="en-US" sz="2300" dirty="0">
                <a:effectLst/>
                <a:latin typeface="Arial" panose="020B0604020202020204" pitchFamily="34" charset="0"/>
                <a:ea typeface="Calibri" panose="020F0502020204030204" pitchFamily="34" charset="0"/>
                <a:cs typeface="Arial" panose="020B0604020202020204" pitchFamily="34" charset="0"/>
              </a:rPr>
              <a:t> </a:t>
            </a:r>
          </a:p>
          <a:p>
            <a:pPr marL="342900" indent="-342900">
              <a:buFont typeface="Arial" panose="020B0604020202020204" pitchFamily="34" charset="0"/>
              <a:buChar char="•"/>
            </a:pPr>
            <a:endParaRPr lang="en-US" sz="23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dirty="0">
                <a:latin typeface="Arial" panose="020B0604020202020204" pitchFamily="34" charset="0"/>
                <a:ea typeface="Calibri" panose="020F0502020204030204" pitchFamily="34" charset="0"/>
                <a:cs typeface="Arial" panose="020B0604020202020204" pitchFamily="34" charset="0"/>
              </a:rPr>
              <a:t>Southwest District – Temple Terrace (Tampa). </a:t>
            </a:r>
          </a:p>
          <a:p>
            <a:pPr marL="342900" indent="-342900">
              <a:buFont typeface="Arial" panose="020B0604020202020204" pitchFamily="34" charset="0"/>
              <a:buChar char="•"/>
            </a:pPr>
            <a:endParaRPr lang="en-US" sz="23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dirty="0">
                <a:highlight>
                  <a:srgbClr val="FFFF00"/>
                </a:highlight>
                <a:latin typeface="Arial" panose="020B0604020202020204" pitchFamily="34" charset="0"/>
                <a:ea typeface="Calibri" panose="020F0502020204030204" pitchFamily="34" charset="0"/>
                <a:cs typeface="Arial" panose="020B0604020202020204" pitchFamily="34" charset="0"/>
              </a:rPr>
              <a:t>Northeast District – Jacksonville.</a:t>
            </a:r>
          </a:p>
          <a:p>
            <a:pPr marL="342900" indent="-342900">
              <a:buFont typeface="Arial" panose="020B0604020202020204" pitchFamily="34" charset="0"/>
              <a:buChar char="•"/>
            </a:pPr>
            <a:endParaRPr lang="en-US" sz="23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r>
              <a:rPr lang="en-US" sz="2300" dirty="0">
                <a:latin typeface="Arial" panose="020B0604020202020204" pitchFamily="34" charset="0"/>
                <a:ea typeface="Calibri" panose="020F0502020204030204" pitchFamily="34" charset="0"/>
                <a:cs typeface="Arial" panose="020B0604020202020204" pitchFamily="34" charset="0"/>
              </a:rPr>
              <a:t>Northwest District – Pensacola.</a:t>
            </a:r>
            <a:endParaRPr lang="en-US" sz="2300" dirty="0">
              <a:effectLst/>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Arial" panose="020B0604020202020204" pitchFamily="34" charset="0"/>
              <a:buChar char="•"/>
            </a:pP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6750BB-6DE0-5C44-B0BE-211366ED4EC8}"/>
              </a:ext>
            </a:extLst>
          </p:cNvPr>
          <p:cNvSpPr txBox="1"/>
          <p:nvPr/>
        </p:nvSpPr>
        <p:spPr>
          <a:xfrm>
            <a:off x="391886" y="5992683"/>
            <a:ext cx="11647714" cy="707886"/>
          </a:xfrm>
          <a:prstGeom prst="rect">
            <a:avLst/>
          </a:prstGeom>
          <a:noFill/>
        </p:spPr>
        <p:txBody>
          <a:bodyPr wrap="square">
            <a:spAutoFit/>
          </a:bodyPr>
          <a:lstStyle/>
          <a:p>
            <a:pPr algn="ct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FloridaDEP.gov/Northeast</a:t>
            </a:r>
          </a:p>
          <a:p>
            <a:pPr algn="ctr"/>
            <a:endParaRPr lang="en-US" sz="2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A91D0100-3AD5-2715-8D76-5BD4A8A358D3}"/>
              </a:ext>
            </a:extLst>
          </p:cNvPr>
          <p:cNvSpPr txBox="1"/>
          <p:nvPr/>
        </p:nvSpPr>
        <p:spPr>
          <a:xfrm>
            <a:off x="1595522" y="399560"/>
            <a:ext cx="10366247" cy="483017"/>
          </a:xfrm>
          <a:prstGeom prst="rect">
            <a:avLst/>
          </a:prstGeom>
          <a:noFill/>
        </p:spPr>
        <p:txBody>
          <a:bodyPr wrap="square" lIns="91440" tIns="45720" rIns="91440" bIns="45720" rtlCol="0" anchor="t">
            <a:spAutoFit/>
          </a:bodyPr>
          <a:lstStyle/>
          <a:p>
            <a:pPr>
              <a:lnSpc>
                <a:spcPct val="68027"/>
              </a:lnSpc>
            </a:pPr>
            <a:r>
              <a:rPr lang="en-US" sz="3500" b="1">
                <a:solidFill>
                  <a:schemeClr val="bg1"/>
                </a:solidFill>
                <a:latin typeface="Arial" panose="020B0604020202020204" pitchFamily="34" charset="0"/>
                <a:ea typeface="Verdana" panose="020B0604030504040204" pitchFamily="34" charset="0"/>
                <a:cs typeface="Arial" panose="020B0604020202020204" pitchFamily="34" charset="0"/>
              </a:rPr>
              <a:t>REGULATORY DISTRICTS</a:t>
            </a:r>
            <a:endParaRPr lang="en-US"/>
          </a:p>
        </p:txBody>
      </p:sp>
      <p:pic>
        <p:nvPicPr>
          <p:cNvPr id="7" name="Picture 7">
            <a:extLst>
              <a:ext uri="{FF2B5EF4-FFF2-40B4-BE49-F238E27FC236}">
                <a16:creationId xmlns:a16="http://schemas.microsoft.com/office/drawing/2014/main" id="{09D17505-0B04-3B24-3A19-5F78FE2A0B8D}"/>
              </a:ext>
            </a:extLst>
          </p:cNvPr>
          <p:cNvPicPr>
            <a:picLocks noChangeAspect="1"/>
          </p:cNvPicPr>
          <p:nvPr/>
        </p:nvPicPr>
        <p:blipFill>
          <a:blip r:embed="rId3"/>
          <a:stretch>
            <a:fillRect/>
          </a:stretch>
        </p:blipFill>
        <p:spPr>
          <a:xfrm>
            <a:off x="8003006" y="1498722"/>
            <a:ext cx="3785936" cy="3700135"/>
          </a:xfrm>
          <a:prstGeom prst="rect">
            <a:avLst/>
          </a:prstGeom>
        </p:spPr>
      </p:pic>
      <p:pic>
        <p:nvPicPr>
          <p:cNvPr id="8" name="Picture 8">
            <a:extLst>
              <a:ext uri="{FF2B5EF4-FFF2-40B4-BE49-F238E27FC236}">
                <a16:creationId xmlns:a16="http://schemas.microsoft.com/office/drawing/2014/main" id="{0430D86D-1938-485B-4C6C-2CEC1FD4D87F}"/>
              </a:ext>
            </a:extLst>
          </p:cNvPr>
          <p:cNvPicPr>
            <a:picLocks noChangeAspect="1"/>
          </p:cNvPicPr>
          <p:nvPr/>
        </p:nvPicPr>
        <p:blipFill>
          <a:blip r:embed="rId4"/>
          <a:stretch>
            <a:fillRect/>
          </a:stretch>
        </p:blipFill>
        <p:spPr>
          <a:xfrm>
            <a:off x="10898856" y="1775410"/>
            <a:ext cx="200025" cy="219075"/>
          </a:xfrm>
          <a:prstGeom prst="rect">
            <a:avLst/>
          </a:prstGeom>
        </p:spPr>
      </p:pic>
      <p:pic>
        <p:nvPicPr>
          <p:cNvPr id="9" name="Picture 9">
            <a:extLst>
              <a:ext uri="{FF2B5EF4-FFF2-40B4-BE49-F238E27FC236}">
                <a16:creationId xmlns:a16="http://schemas.microsoft.com/office/drawing/2014/main" id="{FEEAD377-414F-CF86-D7D2-E989CE33338C}"/>
              </a:ext>
            </a:extLst>
          </p:cNvPr>
          <p:cNvPicPr>
            <a:picLocks noChangeAspect="1"/>
          </p:cNvPicPr>
          <p:nvPr/>
        </p:nvPicPr>
        <p:blipFill>
          <a:blip r:embed="rId5"/>
          <a:stretch>
            <a:fillRect/>
          </a:stretch>
        </p:blipFill>
        <p:spPr>
          <a:xfrm>
            <a:off x="9761370" y="1955633"/>
            <a:ext cx="1211681" cy="1683420"/>
          </a:xfrm>
          <a:prstGeom prst="rect">
            <a:avLst/>
          </a:prstGeom>
        </p:spPr>
      </p:pic>
      <p:pic>
        <p:nvPicPr>
          <p:cNvPr id="10" name="Picture 10">
            <a:extLst>
              <a:ext uri="{FF2B5EF4-FFF2-40B4-BE49-F238E27FC236}">
                <a16:creationId xmlns:a16="http://schemas.microsoft.com/office/drawing/2014/main" id="{BCA3B5CC-80AC-71BE-47CB-28E8A6B643FB}"/>
              </a:ext>
            </a:extLst>
          </p:cNvPr>
          <p:cNvPicPr>
            <a:picLocks noChangeAspect="1"/>
          </p:cNvPicPr>
          <p:nvPr/>
        </p:nvPicPr>
        <p:blipFill>
          <a:blip r:embed="rId6"/>
          <a:stretch>
            <a:fillRect/>
          </a:stretch>
        </p:blipFill>
        <p:spPr>
          <a:xfrm>
            <a:off x="7120689" y="3590150"/>
            <a:ext cx="2743200" cy="1763173"/>
          </a:xfrm>
          <a:prstGeom prst="rect">
            <a:avLst/>
          </a:prstGeom>
        </p:spPr>
      </p:pic>
      <p:pic>
        <p:nvPicPr>
          <p:cNvPr id="4" name="Picture 3">
            <a:extLst>
              <a:ext uri="{FF2B5EF4-FFF2-40B4-BE49-F238E27FC236}">
                <a16:creationId xmlns:a16="http://schemas.microsoft.com/office/drawing/2014/main" id="{7F2292FF-2AD6-84ED-0F15-E6C4F284F3F2}"/>
              </a:ext>
            </a:extLst>
          </p:cNvPr>
          <p:cNvPicPr>
            <a:picLocks noChangeAspect="1"/>
          </p:cNvPicPr>
          <p:nvPr/>
        </p:nvPicPr>
        <p:blipFill>
          <a:blip r:embed="rId7"/>
          <a:stretch>
            <a:fillRect/>
          </a:stretch>
        </p:blipFill>
        <p:spPr>
          <a:xfrm>
            <a:off x="3664800" y="5765019"/>
            <a:ext cx="915306" cy="915306"/>
          </a:xfrm>
          <a:prstGeom prst="rect">
            <a:avLst/>
          </a:prstGeom>
        </p:spPr>
      </p:pic>
    </p:spTree>
    <p:extLst>
      <p:ext uri="{BB962C8B-B14F-4D97-AF65-F5344CB8AC3E}">
        <p14:creationId xmlns:p14="http://schemas.microsoft.com/office/powerpoint/2010/main" val="2852480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a:extLst>
              <a:ext uri="{FF2B5EF4-FFF2-40B4-BE49-F238E27FC236}">
                <a16:creationId xmlns:a16="http://schemas.microsoft.com/office/drawing/2014/main" id="{FC6DE496-A07B-4B8B-90E8-56D0CD23CAE5}"/>
              </a:ext>
            </a:extLst>
          </p:cNvPr>
          <p:cNvSpPr txBox="1">
            <a:spLocks/>
          </p:cNvSpPr>
          <p:nvPr/>
        </p:nvSpPr>
        <p:spPr>
          <a:xfrm>
            <a:off x="702731" y="1237945"/>
            <a:ext cx="2548469" cy="8087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Plan view</a:t>
            </a:r>
          </a:p>
          <a:p>
            <a:pPr marL="0" indent="0">
              <a:buFont typeface="Arial" panose="020B0604020202020204" pitchFamily="34" charset="0"/>
              <a:buNone/>
            </a:pPr>
            <a:endParaRPr lang="en-US" dirty="0"/>
          </a:p>
        </p:txBody>
      </p:sp>
      <p:sp>
        <p:nvSpPr>
          <p:cNvPr id="5" name="Rectangle 4">
            <a:extLst>
              <a:ext uri="{FF2B5EF4-FFF2-40B4-BE49-F238E27FC236}">
                <a16:creationId xmlns:a16="http://schemas.microsoft.com/office/drawing/2014/main" id="{D09B0D0E-1FCA-4FD1-9D09-22627DDE0171}"/>
              </a:ext>
            </a:extLst>
          </p:cNvPr>
          <p:cNvSpPr/>
          <p:nvPr/>
        </p:nvSpPr>
        <p:spPr>
          <a:xfrm>
            <a:off x="6509958" y="1216138"/>
            <a:ext cx="4533613"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Profile and Cross-Section views</a:t>
            </a:r>
          </a:p>
        </p:txBody>
      </p:sp>
      <p:sp>
        <p:nvSpPr>
          <p:cNvPr id="6" name="TextBox 5">
            <a:extLst>
              <a:ext uri="{FF2B5EF4-FFF2-40B4-BE49-F238E27FC236}">
                <a16:creationId xmlns:a16="http://schemas.microsoft.com/office/drawing/2014/main" id="{96AFE89C-713E-4A25-A501-8BA84BEE6D73}"/>
              </a:ext>
            </a:extLst>
          </p:cNvPr>
          <p:cNvSpPr txBox="1"/>
          <p:nvPr/>
        </p:nvSpPr>
        <p:spPr>
          <a:xfrm>
            <a:off x="1547619" y="248828"/>
            <a:ext cx="10753438" cy="1610634"/>
          </a:xfrm>
          <a:prstGeom prst="rect">
            <a:avLst/>
          </a:prstGeom>
          <a:noFill/>
        </p:spPr>
        <p:txBody>
          <a:bodyPr wrap="square" lIns="91440" tIns="45720" rIns="91440" bIns="45720" rtlCol="0" anchor="t">
            <a:spAutoFit/>
          </a:bodyPr>
          <a:lstStyle/>
          <a:p>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PROJECT DRAWINGS EXAMPLES</a:t>
            </a:r>
            <a:endParaRPr lang="en-US" dirty="0"/>
          </a:p>
          <a:p>
            <a:r>
              <a:rPr lang="en-US" sz="2500" b="1" dirty="0">
                <a:solidFill>
                  <a:srgbClr val="C8EAFB"/>
                </a:solidFill>
                <a:latin typeface="Arial" panose="020B0604020202020204" pitchFamily="34" charset="0"/>
                <a:ea typeface="Verdana" panose="020B0604030504040204" pitchFamily="34" charset="0"/>
                <a:cs typeface="Arial" panose="020B0604020202020204" pitchFamily="34" charset="0"/>
              </a:rPr>
              <a:t>CONTINUED</a:t>
            </a:r>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12C9D46-7F58-4940-B8BB-E83B492F969C}"/>
              </a:ext>
            </a:extLst>
          </p:cNvPr>
          <p:cNvPicPr>
            <a:picLocks noChangeAspect="1"/>
          </p:cNvPicPr>
          <p:nvPr/>
        </p:nvPicPr>
        <p:blipFill>
          <a:blip r:embed="rId3"/>
          <a:stretch>
            <a:fillRect/>
          </a:stretch>
        </p:blipFill>
        <p:spPr>
          <a:xfrm>
            <a:off x="301373" y="1677803"/>
            <a:ext cx="3727415" cy="4958891"/>
          </a:xfrm>
          <a:prstGeom prst="rect">
            <a:avLst/>
          </a:prstGeom>
        </p:spPr>
      </p:pic>
      <p:pic>
        <p:nvPicPr>
          <p:cNvPr id="8" name="Picture 7">
            <a:extLst>
              <a:ext uri="{FF2B5EF4-FFF2-40B4-BE49-F238E27FC236}">
                <a16:creationId xmlns:a16="http://schemas.microsoft.com/office/drawing/2014/main" id="{7D3CFF95-5E32-45F8-99BC-110E3B6CF7B1}"/>
              </a:ext>
            </a:extLst>
          </p:cNvPr>
          <p:cNvPicPr>
            <a:picLocks noChangeAspect="1"/>
          </p:cNvPicPr>
          <p:nvPr/>
        </p:nvPicPr>
        <p:blipFill>
          <a:blip r:embed="rId4"/>
          <a:stretch>
            <a:fillRect/>
          </a:stretch>
        </p:blipFill>
        <p:spPr>
          <a:xfrm>
            <a:off x="5620624" y="1750612"/>
            <a:ext cx="5215221" cy="1833687"/>
          </a:xfrm>
          <a:prstGeom prst="rect">
            <a:avLst/>
          </a:prstGeom>
        </p:spPr>
      </p:pic>
      <p:pic>
        <p:nvPicPr>
          <p:cNvPr id="9" name="Picture 8">
            <a:extLst>
              <a:ext uri="{FF2B5EF4-FFF2-40B4-BE49-F238E27FC236}">
                <a16:creationId xmlns:a16="http://schemas.microsoft.com/office/drawing/2014/main" id="{57426B24-6E1F-4E71-8946-60B03D768C2F}"/>
              </a:ext>
            </a:extLst>
          </p:cNvPr>
          <p:cNvPicPr>
            <a:picLocks noChangeAspect="1"/>
          </p:cNvPicPr>
          <p:nvPr/>
        </p:nvPicPr>
        <p:blipFill>
          <a:blip r:embed="rId5"/>
          <a:stretch>
            <a:fillRect/>
          </a:stretch>
        </p:blipFill>
        <p:spPr>
          <a:xfrm>
            <a:off x="8061821" y="3407782"/>
            <a:ext cx="3427520" cy="3450218"/>
          </a:xfrm>
          <a:prstGeom prst="rect">
            <a:avLst/>
          </a:prstGeom>
        </p:spPr>
      </p:pic>
      <p:cxnSp>
        <p:nvCxnSpPr>
          <p:cNvPr id="13" name="Straight Arrow Connector 12">
            <a:extLst>
              <a:ext uri="{FF2B5EF4-FFF2-40B4-BE49-F238E27FC236}">
                <a16:creationId xmlns:a16="http://schemas.microsoft.com/office/drawing/2014/main" id="{A9CC6B60-58A8-F558-9E56-6A2346D2D361}"/>
              </a:ext>
            </a:extLst>
          </p:cNvPr>
          <p:cNvCxnSpPr/>
          <p:nvPr/>
        </p:nvCxnSpPr>
        <p:spPr>
          <a:xfrm flipH="1" flipV="1">
            <a:off x="5585731" y="2476499"/>
            <a:ext cx="6803" cy="523874"/>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0F1FCED-D624-8047-81C5-D29B73F96005}"/>
              </a:ext>
            </a:extLst>
          </p:cNvPr>
          <p:cNvSpPr txBox="1"/>
          <p:nvPr/>
        </p:nvSpPr>
        <p:spPr>
          <a:xfrm>
            <a:off x="5347606" y="2639785"/>
            <a:ext cx="1251857"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dirty="0">
                <a:solidFill>
                  <a:srgbClr val="C00000"/>
                </a:solidFill>
                <a:ea typeface="Calibri"/>
                <a:cs typeface="Calibri"/>
              </a:rPr>
              <a:t>74"</a:t>
            </a:r>
          </a:p>
        </p:txBody>
      </p:sp>
      <p:cxnSp>
        <p:nvCxnSpPr>
          <p:cNvPr id="15" name="Straight Arrow Connector 14">
            <a:extLst>
              <a:ext uri="{FF2B5EF4-FFF2-40B4-BE49-F238E27FC236}">
                <a16:creationId xmlns:a16="http://schemas.microsoft.com/office/drawing/2014/main" id="{F5F22386-24DB-566E-D48B-9209BD491E50}"/>
              </a:ext>
            </a:extLst>
          </p:cNvPr>
          <p:cNvCxnSpPr/>
          <p:nvPr/>
        </p:nvCxnSpPr>
        <p:spPr>
          <a:xfrm>
            <a:off x="7871731" y="6089196"/>
            <a:ext cx="6803" cy="421821"/>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425D34C-989F-FB8F-2DBA-8E6629FF3BC9}"/>
              </a:ext>
            </a:extLst>
          </p:cNvPr>
          <p:cNvCxnSpPr>
            <a:cxnSpLocks/>
          </p:cNvCxnSpPr>
          <p:nvPr/>
        </p:nvCxnSpPr>
        <p:spPr>
          <a:xfrm>
            <a:off x="8096248" y="5388429"/>
            <a:ext cx="6803" cy="700767"/>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65DC5E1-A890-84E7-DF0F-83AA915FD780}"/>
              </a:ext>
            </a:extLst>
          </p:cNvPr>
          <p:cNvCxnSpPr>
            <a:cxnSpLocks/>
          </p:cNvCxnSpPr>
          <p:nvPr/>
        </p:nvCxnSpPr>
        <p:spPr>
          <a:xfrm>
            <a:off x="9572623" y="5388429"/>
            <a:ext cx="20410" cy="36739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B53551D-B20F-039C-38C7-99EACACDF86D}"/>
              </a:ext>
            </a:extLst>
          </p:cNvPr>
          <p:cNvSpPr txBox="1"/>
          <p:nvPr/>
        </p:nvSpPr>
        <p:spPr>
          <a:xfrm>
            <a:off x="7840436" y="609191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C00000"/>
                </a:solidFill>
              </a:rPr>
              <a:t>84"</a:t>
            </a:r>
            <a:r>
              <a:rPr lang="en-US" sz="800" dirty="0">
                <a:solidFill>
                  <a:srgbClr val="C00000"/>
                </a:solidFill>
                <a:ea typeface="Calibri"/>
                <a:cs typeface="Calibri"/>
              </a:rPr>
              <a:t> at MLW</a:t>
            </a:r>
            <a:r>
              <a:rPr lang="en-US" dirty="0">
                <a:ea typeface="Calibri"/>
                <a:cs typeface="Calibri"/>
              </a:rPr>
              <a:t>​</a:t>
            </a:r>
            <a:endParaRPr lang="en-US" dirty="0"/>
          </a:p>
        </p:txBody>
      </p:sp>
      <p:sp>
        <p:nvSpPr>
          <p:cNvPr id="19" name="TextBox 18">
            <a:extLst>
              <a:ext uri="{FF2B5EF4-FFF2-40B4-BE49-F238E27FC236}">
                <a16:creationId xmlns:a16="http://schemas.microsoft.com/office/drawing/2014/main" id="{8064A669-4E95-D7D3-9427-CA489C330E8A}"/>
              </a:ext>
            </a:extLst>
          </p:cNvPr>
          <p:cNvSpPr txBox="1"/>
          <p:nvPr/>
        </p:nvSpPr>
        <p:spPr>
          <a:xfrm>
            <a:off x="6853918" y="5758543"/>
            <a:ext cx="27432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C00000"/>
                </a:solidFill>
              </a:rPr>
              <a:t>115" above water at MLW</a:t>
            </a:r>
            <a:r>
              <a:rPr lang="en-US" sz="800" dirty="0"/>
              <a:t>​</a:t>
            </a:r>
          </a:p>
        </p:txBody>
      </p:sp>
      <p:sp>
        <p:nvSpPr>
          <p:cNvPr id="20" name="TextBox 19">
            <a:extLst>
              <a:ext uri="{FF2B5EF4-FFF2-40B4-BE49-F238E27FC236}">
                <a16:creationId xmlns:a16="http://schemas.microsoft.com/office/drawing/2014/main" id="{CE74F909-493B-8D21-0A83-122EAA46D809}"/>
              </a:ext>
            </a:extLst>
          </p:cNvPr>
          <p:cNvSpPr txBox="1"/>
          <p:nvPr/>
        </p:nvSpPr>
        <p:spPr>
          <a:xfrm>
            <a:off x="9303203" y="5758543"/>
            <a:ext cx="620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C00000"/>
                </a:solidFill>
              </a:rPr>
              <a:t>74" from MHW to main deck </a:t>
            </a:r>
            <a:r>
              <a:rPr lang="en-US" sz="800" dirty="0"/>
              <a:t>​</a:t>
            </a:r>
          </a:p>
        </p:txBody>
      </p:sp>
    </p:spTree>
    <p:extLst>
      <p:ext uri="{BB962C8B-B14F-4D97-AF65-F5344CB8AC3E}">
        <p14:creationId xmlns:p14="http://schemas.microsoft.com/office/powerpoint/2010/main" val="261029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C4A354-CD72-41E0-9555-430374E0F43F}"/>
              </a:ext>
            </a:extLst>
          </p:cNvPr>
          <p:cNvSpPr txBox="1"/>
          <p:nvPr/>
        </p:nvSpPr>
        <p:spPr>
          <a:xfrm>
            <a:off x="1547619" y="248828"/>
            <a:ext cx="10753438" cy="1344407"/>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DESIGN AND BUILDING CONSIDERATIONS</a:t>
            </a:r>
            <a:endParaRPr lang="en-US"/>
          </a:p>
          <a:p>
            <a:pPr>
              <a:lnSpc>
                <a:spcPct val="121580"/>
              </a:lnSpc>
            </a:pPr>
            <a:endPar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777380A-C7A2-413D-9D65-6DB28F05BA51}"/>
              </a:ext>
            </a:extLst>
          </p:cNvPr>
          <p:cNvSpPr txBox="1">
            <a:spLocks/>
          </p:cNvSpPr>
          <p:nvPr/>
        </p:nvSpPr>
        <p:spPr>
          <a:xfrm>
            <a:off x="446314" y="1330330"/>
            <a:ext cx="11390552" cy="4883140"/>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When designing a dock for an applicant, keep in mind the following considerations for ERP permit applications:</a:t>
            </a:r>
          </a:p>
          <a:p>
            <a:pPr marL="0" indent="0">
              <a:buNone/>
            </a:pPr>
            <a:endParaRPr lang="en-US" sz="2400" dirty="0">
              <a:latin typeface="Arial" panose="020B0604020202020204" pitchFamily="34" charset="0"/>
              <a:cs typeface="Arial" panose="020B0604020202020204" pitchFamily="34" charset="0"/>
            </a:endParaRPr>
          </a:p>
          <a:p>
            <a:pPr lvl="1"/>
            <a:r>
              <a:rPr lang="en-US" dirty="0">
                <a:latin typeface="Arial"/>
                <a:cs typeface="Arial"/>
              </a:rPr>
              <a:t>What is the </a:t>
            </a:r>
            <a:r>
              <a:rPr lang="en-US" b="1" dirty="0">
                <a:latin typeface="Arial"/>
                <a:cs typeface="Arial"/>
              </a:rPr>
              <a:t>overall</a:t>
            </a:r>
            <a:r>
              <a:rPr lang="en-US" dirty="0">
                <a:latin typeface="Arial"/>
                <a:cs typeface="Arial"/>
              </a:rPr>
              <a:t> square footage of the structure in, on or over wetlands or surface waters? </a:t>
            </a:r>
          </a:p>
          <a:p>
            <a:pPr lvl="1"/>
            <a:r>
              <a:rPr lang="en-US" dirty="0">
                <a:latin typeface="Arial"/>
                <a:cs typeface="Arial"/>
              </a:rPr>
              <a:t>Where do submerged State Lands begin? And what is square footage of structure from this point?</a:t>
            </a:r>
          </a:p>
          <a:p>
            <a:pPr lvl="1"/>
            <a:r>
              <a:rPr lang="en-US" dirty="0">
                <a:latin typeface="Arial"/>
                <a:cs typeface="Arial"/>
              </a:rPr>
              <a:t>Does my design strive to minimize and avoid unnecessary impacts to environment?</a:t>
            </a:r>
          </a:p>
          <a:p>
            <a:pPr lvl="1"/>
            <a:r>
              <a:rPr lang="en-US" dirty="0">
                <a:latin typeface="Arial"/>
                <a:cs typeface="Arial"/>
              </a:rPr>
              <a:t>Where are the apparent Riparian Rights lines? Does the dock meet setbacks if a Letter of Concurrence was not attained from my neighbor (if on submerged State Lands)?</a:t>
            </a:r>
          </a:p>
          <a:p>
            <a:pPr lvl="1"/>
            <a:r>
              <a:rPr lang="en-US" dirty="0">
                <a:latin typeface="Arial"/>
                <a:cs typeface="Arial"/>
              </a:rPr>
              <a:t>Are all structures proposed water dependent? </a:t>
            </a:r>
          </a:p>
          <a:p>
            <a:pPr lvl="1"/>
            <a:r>
              <a:rPr lang="en-US" dirty="0">
                <a:latin typeface="Arial"/>
                <a:cs typeface="Arial"/>
              </a:rPr>
              <a:t>(when built) Does my dock comply with the authorizations granted in my permit?</a:t>
            </a:r>
          </a:p>
          <a:p>
            <a:pPr lvl="1"/>
            <a:endParaRPr lang="en-US" dirty="0">
              <a:solidFill>
                <a:schemeClr val="accent1">
                  <a:lumMod val="75000"/>
                </a:schemeClr>
              </a:solidFill>
            </a:endParaRPr>
          </a:p>
          <a:p>
            <a:pPr lvl="1"/>
            <a:endParaRPr lang="en-US" dirty="0"/>
          </a:p>
        </p:txBody>
      </p:sp>
    </p:spTree>
    <p:extLst>
      <p:ext uri="{BB962C8B-B14F-4D97-AF65-F5344CB8AC3E}">
        <p14:creationId xmlns:p14="http://schemas.microsoft.com/office/powerpoint/2010/main" val="4778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0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20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20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body of water surrounded by trees&#10;&#10;Description automatically generated with medium confidence">
            <a:extLst>
              <a:ext uri="{FF2B5EF4-FFF2-40B4-BE49-F238E27FC236}">
                <a16:creationId xmlns:a16="http://schemas.microsoft.com/office/drawing/2014/main" id="{626E2840-F34C-7947-BC4E-6D9E93FB1F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7999"/>
          </a:xfrm>
          <a:prstGeom prst="rect">
            <a:avLst/>
          </a:prstGeom>
        </p:spPr>
      </p:pic>
      <p:grpSp>
        <p:nvGrpSpPr>
          <p:cNvPr id="2" name="Group 1">
            <a:extLst>
              <a:ext uri="{FF2B5EF4-FFF2-40B4-BE49-F238E27FC236}">
                <a16:creationId xmlns:a16="http://schemas.microsoft.com/office/drawing/2014/main" id="{EFAD8294-54E0-6C4A-A4DA-5FD558AA258E}"/>
              </a:ext>
            </a:extLst>
          </p:cNvPr>
          <p:cNvGrpSpPr/>
          <p:nvPr/>
        </p:nvGrpSpPr>
        <p:grpSpPr>
          <a:xfrm>
            <a:off x="1931533" y="1481446"/>
            <a:ext cx="8328935" cy="3983673"/>
            <a:chOff x="1755569" y="1888178"/>
            <a:chExt cx="8328935" cy="3983673"/>
          </a:xfrm>
        </p:grpSpPr>
        <p:sp>
          <p:nvSpPr>
            <p:cNvPr id="7" name="Rectangle 6">
              <a:extLst>
                <a:ext uri="{FF2B5EF4-FFF2-40B4-BE49-F238E27FC236}">
                  <a16:creationId xmlns:a16="http://schemas.microsoft.com/office/drawing/2014/main" id="{65072387-9470-DA47-AF3A-570BDC75D3C4}"/>
                </a:ext>
              </a:extLst>
            </p:cNvPr>
            <p:cNvSpPr/>
            <p:nvPr/>
          </p:nvSpPr>
          <p:spPr>
            <a:xfrm>
              <a:off x="1755569" y="1888178"/>
              <a:ext cx="8328935" cy="3895108"/>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331A7523-D528-7547-8E87-8DC1C815F909}"/>
                </a:ext>
              </a:extLst>
            </p:cNvPr>
            <p:cNvGrpSpPr/>
            <p:nvPr/>
          </p:nvGrpSpPr>
          <p:grpSpPr>
            <a:xfrm>
              <a:off x="2025084" y="1959516"/>
              <a:ext cx="8056341" cy="3912335"/>
              <a:chOff x="1157141" y="2104844"/>
              <a:chExt cx="8056341" cy="3912335"/>
            </a:xfrm>
          </p:grpSpPr>
          <p:grpSp>
            <p:nvGrpSpPr>
              <p:cNvPr id="9" name="Group 8">
                <a:extLst>
                  <a:ext uri="{FF2B5EF4-FFF2-40B4-BE49-F238E27FC236}">
                    <a16:creationId xmlns:a16="http://schemas.microsoft.com/office/drawing/2014/main" id="{CF482474-7996-9E40-98BD-C79F83FFFFC4}"/>
                  </a:ext>
                </a:extLst>
              </p:cNvPr>
              <p:cNvGrpSpPr/>
              <p:nvPr/>
            </p:nvGrpSpPr>
            <p:grpSpPr>
              <a:xfrm>
                <a:off x="3188030" y="2104844"/>
                <a:ext cx="6025452" cy="3912335"/>
                <a:chOff x="4881276" y="987212"/>
                <a:chExt cx="3424829" cy="3199336"/>
              </a:xfrm>
            </p:grpSpPr>
            <p:sp>
              <p:nvSpPr>
                <p:cNvPr id="11" name="TextBox 10">
                  <a:extLst>
                    <a:ext uri="{FF2B5EF4-FFF2-40B4-BE49-F238E27FC236}">
                      <a16:creationId xmlns:a16="http://schemas.microsoft.com/office/drawing/2014/main" id="{B1DB169D-2475-3642-824C-13E842041D07}"/>
                    </a:ext>
                  </a:extLst>
                </p:cNvPr>
                <p:cNvSpPr txBox="1"/>
                <p:nvPr/>
              </p:nvSpPr>
              <p:spPr>
                <a:xfrm>
                  <a:off x="5407118" y="987212"/>
                  <a:ext cx="2315398" cy="799524"/>
                </a:xfrm>
                <a:prstGeom prst="rect">
                  <a:avLst/>
                </a:prstGeom>
                <a:noFill/>
              </p:spPr>
              <p:txBody>
                <a:bodyPr wrap="square" lIns="91440" tIns="45720" rIns="91440" bIns="45720" rtlCol="0" anchor="t">
                  <a:spAutoFit/>
                </a:bodyPr>
                <a:lstStyle/>
                <a:p>
                  <a:pPr algn="ctr">
                    <a:lnSpc>
                      <a:spcPct val="141843"/>
                    </a:lnSpc>
                  </a:pPr>
                  <a:r>
                    <a:rPr lang="en-US" sz="4500" b="1" dirty="0">
                      <a:solidFill>
                        <a:schemeClr val="bg1"/>
                      </a:solidFill>
                      <a:latin typeface="Arial" panose="020B0604020202020204" pitchFamily="34" charset="0"/>
                      <a:ea typeface="Verdana" panose="020B0604030504040204" pitchFamily="34" charset="0"/>
                      <a:cs typeface="Arial" panose="020B0604020202020204" pitchFamily="34" charset="0"/>
                    </a:rPr>
                    <a:t>THANK YOU</a:t>
                  </a:r>
                  <a:endParaRPr lang="en-US"/>
                </a:p>
              </p:txBody>
            </p:sp>
            <p:sp>
              <p:nvSpPr>
                <p:cNvPr id="12" name="TextBox 11">
                  <a:extLst>
                    <a:ext uri="{FF2B5EF4-FFF2-40B4-BE49-F238E27FC236}">
                      <a16:creationId xmlns:a16="http://schemas.microsoft.com/office/drawing/2014/main" id="{A80C45ED-A6DD-F64D-9328-ECBAB298B1E0}"/>
                    </a:ext>
                  </a:extLst>
                </p:cNvPr>
                <p:cNvSpPr txBox="1"/>
                <p:nvPr/>
              </p:nvSpPr>
              <p:spPr>
                <a:xfrm>
                  <a:off x="4881276" y="1795530"/>
                  <a:ext cx="3424829" cy="2391018"/>
                </a:xfrm>
                <a:prstGeom prst="rect">
                  <a:avLst/>
                </a:prstGeom>
                <a:noFill/>
              </p:spPr>
              <p:txBody>
                <a:bodyPr wrap="square" lIns="91440" tIns="45720" rIns="91440" bIns="45720" rtlCol="0" anchor="t">
                  <a:spAutoFit/>
                </a:bodyPr>
                <a:lstStyle/>
                <a:p>
                  <a:pPr algn="ctr"/>
                  <a:endParaRPr lang="en-US" sz="2000" b="1" dirty="0">
                    <a:solidFill>
                      <a:schemeClr val="bg1">
                        <a:lumMod val="95000"/>
                      </a:schemeClr>
                    </a:solidFill>
                    <a:latin typeface="Arial"/>
                    <a:cs typeface="Arial"/>
                  </a:endParaRPr>
                </a:p>
                <a:p>
                  <a:pPr algn="ctr"/>
                  <a:r>
                    <a:rPr lang="en-US" sz="2000" b="1" dirty="0">
                      <a:solidFill>
                        <a:schemeClr val="bg1">
                          <a:lumMod val="95000"/>
                        </a:schemeClr>
                      </a:solidFill>
                      <a:latin typeface="Arial"/>
                      <a:cs typeface="Arial"/>
                    </a:rPr>
                    <a:t>Khristian Mangahas</a:t>
                  </a:r>
                  <a:br>
                    <a:rPr lang="en-US" sz="2000" b="1" dirty="0">
                      <a:solidFill>
                        <a:schemeClr val="bg1">
                          <a:lumMod val="95000"/>
                        </a:schemeClr>
                      </a:solidFill>
                      <a:latin typeface="Arial"/>
                      <a:cs typeface="Arial"/>
                    </a:rPr>
                  </a:br>
                  <a:r>
                    <a:rPr lang="en-US" dirty="0">
                      <a:solidFill>
                        <a:schemeClr val="bg1">
                          <a:lumMod val="95000"/>
                        </a:schemeClr>
                      </a:solidFill>
                      <a:latin typeface="Arial"/>
                      <a:cs typeface="Arial"/>
                    </a:rPr>
                    <a:t>Regulatory Programs</a:t>
                  </a:r>
                  <a:endParaRPr lang="en-US">
                    <a:solidFill>
                      <a:schemeClr val="bg1">
                        <a:lumMod val="95000"/>
                      </a:schemeClr>
                    </a:solidFill>
                    <a:ea typeface="Calibri"/>
                    <a:cs typeface="Calibri"/>
                  </a:endParaRPr>
                </a:p>
                <a:p>
                  <a:pPr algn="ctr"/>
                  <a:r>
                    <a:rPr lang="en-US" dirty="0">
                      <a:solidFill>
                        <a:schemeClr val="bg1">
                          <a:lumMod val="95000"/>
                        </a:schemeClr>
                      </a:solidFill>
                      <a:latin typeface="Arial"/>
                      <a:cs typeface="Arial"/>
                    </a:rPr>
                    <a:t>Environmental Resource Permitting</a:t>
                  </a:r>
                  <a:endParaRPr lang="en-US" dirty="0">
                    <a:solidFill>
                      <a:schemeClr val="bg1">
                        <a:lumMod val="95000"/>
                      </a:schemeClr>
                    </a:solidFill>
                  </a:endParaRPr>
                </a:p>
                <a:p>
                  <a:pPr algn="ctr"/>
                  <a:r>
                    <a:rPr lang="en-US" dirty="0">
                      <a:solidFill>
                        <a:schemeClr val="bg1">
                          <a:lumMod val="95000"/>
                        </a:schemeClr>
                      </a:solidFill>
                      <a:latin typeface="Arial" panose="020B0604020202020204" pitchFamily="34" charset="0"/>
                      <a:cs typeface="Arial" panose="020B0604020202020204" pitchFamily="34" charset="0"/>
                    </a:rPr>
                    <a:t>Florida Department of Environmental Protection</a:t>
                  </a:r>
                </a:p>
                <a:p>
                  <a:pPr algn="ctr"/>
                  <a:endParaRPr lang="en-US" b="1" dirty="0">
                    <a:solidFill>
                      <a:schemeClr val="bg1">
                        <a:lumMod val="95000"/>
                      </a:schemeClr>
                    </a:solidFill>
                    <a:latin typeface="Arial" panose="020B0604020202020204" pitchFamily="34" charset="0"/>
                    <a:cs typeface="Arial" panose="020B0604020202020204" pitchFamily="34" charset="0"/>
                  </a:endParaRPr>
                </a:p>
                <a:p>
                  <a:pPr algn="ctr"/>
                  <a:r>
                    <a:rPr lang="en-US" b="1" dirty="0">
                      <a:solidFill>
                        <a:schemeClr val="bg1">
                          <a:lumMod val="95000"/>
                        </a:schemeClr>
                      </a:solidFill>
                      <a:latin typeface="Arial" panose="020B0604020202020204" pitchFamily="34" charset="0"/>
                      <a:cs typeface="Arial" panose="020B0604020202020204" pitchFamily="34" charset="0"/>
                    </a:rPr>
                    <a:t>Contact Information:</a:t>
                  </a:r>
                </a:p>
                <a:p>
                  <a:pPr algn="ctr"/>
                  <a:r>
                    <a:rPr lang="en-US" dirty="0">
                      <a:solidFill>
                        <a:schemeClr val="bg1">
                          <a:lumMod val="95000"/>
                        </a:schemeClr>
                      </a:solidFill>
                      <a:latin typeface="Arial"/>
                      <a:cs typeface="Arial"/>
                    </a:rPr>
                    <a:t>Phone: 904-256-1560</a:t>
                  </a:r>
                  <a:endParaRPr lang="en-US" dirty="0">
                    <a:solidFill>
                      <a:schemeClr val="bg1">
                        <a:lumMod val="95000"/>
                      </a:schemeClr>
                    </a:solidFill>
                    <a:latin typeface="Arial" panose="020B0604020202020204" pitchFamily="34" charset="0"/>
                    <a:cs typeface="Arial" panose="020B0604020202020204" pitchFamily="34" charset="0"/>
                  </a:endParaRPr>
                </a:p>
                <a:p>
                  <a:pPr algn="ctr"/>
                  <a:r>
                    <a:rPr lang="en-US" dirty="0">
                      <a:solidFill>
                        <a:schemeClr val="bg1">
                          <a:lumMod val="95000"/>
                        </a:schemeClr>
                      </a:solidFill>
                      <a:latin typeface="Arial"/>
                      <a:cs typeface="Arial"/>
                    </a:rPr>
                    <a:t>Email: </a:t>
                  </a:r>
                  <a:r>
                    <a:rPr lang="en-US" u="sng" dirty="0">
                      <a:solidFill>
                        <a:schemeClr val="accent2"/>
                      </a:solidFill>
                      <a:latin typeface="Arial"/>
                      <a:cs typeface="Arial"/>
                    </a:rPr>
                    <a:t>Khristian.Managahas@FloridaDEP.gov</a:t>
                  </a:r>
                  <a:r>
                    <a:rPr lang="en-US" dirty="0">
                      <a:solidFill>
                        <a:schemeClr val="accent2"/>
                      </a:solidFill>
                      <a:latin typeface="Arial"/>
                      <a:cs typeface="Arial"/>
                    </a:rPr>
                    <a:t> </a:t>
                  </a:r>
                  <a:endParaRPr lang="en-US" dirty="0">
                    <a:solidFill>
                      <a:schemeClr val="accent2"/>
                    </a:solidFill>
                    <a:latin typeface="Arial" panose="020B0604020202020204" pitchFamily="34" charset="0"/>
                    <a:cs typeface="Arial" panose="020B0604020202020204" pitchFamily="34" charset="0"/>
                  </a:endParaRPr>
                </a:p>
                <a:p>
                  <a:pPr algn="ctr"/>
                  <a:endParaRPr lang="en-US" dirty="0"/>
                </a:p>
              </p:txBody>
            </p:sp>
          </p:grpSp>
          <p:pic>
            <p:nvPicPr>
              <p:cNvPr id="10" name="Picture 9" descr="Florida Department of Environmental Protection Logo">
                <a:extLst>
                  <a:ext uri="{FF2B5EF4-FFF2-40B4-BE49-F238E27FC236}">
                    <a16:creationId xmlns:a16="http://schemas.microsoft.com/office/drawing/2014/main" id="{E3162F9E-12DC-1D42-983F-5C41312E0474}"/>
                  </a:ext>
                </a:extLst>
              </p:cNvPr>
              <p:cNvPicPr>
                <a:picLocks noChangeAspect="1"/>
              </p:cNvPicPr>
              <p:nvPr/>
            </p:nvPicPr>
            <p:blipFill>
              <a:blip r:embed="rId3"/>
              <a:stretch>
                <a:fillRect/>
              </a:stretch>
            </p:blipFill>
            <p:spPr>
              <a:xfrm>
                <a:off x="1157141" y="2683964"/>
                <a:ext cx="2316129" cy="2316129"/>
              </a:xfrm>
              <a:prstGeom prst="rect">
                <a:avLst/>
              </a:prstGeom>
            </p:spPr>
          </p:pic>
        </p:grpSp>
      </p:grpSp>
    </p:spTree>
    <p:extLst>
      <p:ext uri="{BB962C8B-B14F-4D97-AF65-F5344CB8AC3E}">
        <p14:creationId xmlns:p14="http://schemas.microsoft.com/office/powerpoint/2010/main" val="287956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B11F92-DCB6-00D0-6432-C6F371376337}"/>
              </a:ext>
            </a:extLst>
          </p:cNvPr>
          <p:cNvSpPr txBox="1"/>
          <p:nvPr/>
        </p:nvSpPr>
        <p:spPr>
          <a:xfrm>
            <a:off x="399370" y="1337853"/>
            <a:ext cx="11393260"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Arial"/>
                <a:cs typeface="Calibri"/>
              </a:rPr>
              <a:t>The Environmental Resource Permitting (ERP) program is implemented by the Florida Department of Environmental Protection (DEP) and the state of Florida’s five water management districts (WMDs).</a:t>
            </a:r>
            <a:endParaRPr lang="en-US" sz="2200" dirty="0">
              <a:latin typeface="Arial"/>
              <a:cs typeface="Arial"/>
            </a:endParaRPr>
          </a:p>
          <a:p>
            <a:endParaRPr lang="en-US" sz="2200" dirty="0">
              <a:latin typeface="Arial"/>
              <a:cs typeface="Arial"/>
            </a:endParaRPr>
          </a:p>
          <a:p>
            <a:pPr marL="800100" lvl="1" indent="-342900">
              <a:buFont typeface="Arial"/>
              <a:buChar char="•"/>
            </a:pPr>
            <a:r>
              <a:rPr lang="en-US" sz="2200" b="1" dirty="0">
                <a:latin typeface="Arial"/>
                <a:cs typeface="Calibri"/>
              </a:rPr>
              <a:t>DEP:</a:t>
            </a:r>
            <a:endParaRPr lang="en-US" sz="2200" b="1" dirty="0">
              <a:latin typeface="Arial"/>
              <a:cs typeface="Arial"/>
            </a:endParaRPr>
          </a:p>
          <a:p>
            <a:pPr marL="1257300" lvl="2" indent="-342900">
              <a:buFont typeface="Courier New"/>
              <a:buChar char="o"/>
            </a:pPr>
            <a:r>
              <a:rPr lang="en-US" dirty="0">
                <a:latin typeface="Arial" panose="020B0604020202020204" pitchFamily="34" charset="0"/>
                <a:cs typeface="Arial" panose="020B0604020202020204" pitchFamily="34" charset="0"/>
              </a:rPr>
              <a:t>Individual single-family residence (SFR).</a:t>
            </a:r>
          </a:p>
          <a:p>
            <a:pPr marL="1257300" lvl="2" indent="-342900">
              <a:buFont typeface="Courier New"/>
              <a:buChar char="o"/>
            </a:pPr>
            <a:r>
              <a:rPr lang="en-US" dirty="0">
                <a:latin typeface="Arial" panose="020B0604020202020204" pitchFamily="34" charset="0"/>
                <a:cs typeface="Arial" panose="020B0604020202020204" pitchFamily="34" charset="0"/>
              </a:rPr>
              <a:t>Marinas not associated with other upland development.</a:t>
            </a:r>
          </a:p>
          <a:p>
            <a:pPr marL="1257300" lvl="2" indent="-342900">
              <a:buFont typeface="Courier New"/>
              <a:buChar char="o"/>
            </a:pPr>
            <a:r>
              <a:rPr lang="en-US" dirty="0">
                <a:latin typeface="Arial" panose="020B0604020202020204" pitchFamily="34" charset="0"/>
                <a:cs typeface="Arial" panose="020B0604020202020204" pitchFamily="34" charset="0"/>
              </a:rPr>
              <a:t>Utilities.</a:t>
            </a:r>
          </a:p>
          <a:p>
            <a:pPr marL="1257300" lvl="2" indent="-342900">
              <a:buFont typeface="Courier New"/>
              <a:buChar char="o"/>
            </a:pPr>
            <a:r>
              <a:rPr lang="en-US" dirty="0">
                <a:latin typeface="Arial" panose="020B0604020202020204" pitchFamily="34" charset="0"/>
                <a:cs typeface="Arial" panose="020B0604020202020204" pitchFamily="34" charset="0"/>
              </a:rPr>
              <a:t>Governmental dredging and other “in water” activities.</a:t>
            </a:r>
          </a:p>
          <a:p>
            <a:pPr marL="1257300" lvl="2" indent="-342900">
              <a:buFont typeface="Courier New"/>
              <a:buChar char="o"/>
            </a:pPr>
            <a:r>
              <a:rPr lang="en-US" dirty="0">
                <a:latin typeface="Arial" panose="020B0604020202020204" pitchFamily="34" charset="0"/>
                <a:cs typeface="Arial" panose="020B0604020202020204" pitchFamily="34" charset="0"/>
              </a:rPr>
              <a:t>Associated sovereign submerged lands (SSL)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authorization with the above.</a:t>
            </a:r>
          </a:p>
          <a:p>
            <a:pPr marL="1257300" lvl="2" indent="-342900">
              <a:buFont typeface="Courier New"/>
              <a:buChar char="o"/>
            </a:pPr>
            <a:endParaRPr lang="en-US" dirty="0">
              <a:latin typeface="Arial"/>
              <a:cs typeface="Arial"/>
            </a:endParaRPr>
          </a:p>
          <a:p>
            <a:pPr marL="742950" lvl="1" indent="-342900">
              <a:buFont typeface="Arial,Sans-Serif"/>
              <a:buChar char="•"/>
            </a:pPr>
            <a:r>
              <a:rPr lang="en-US" sz="2200" b="1" dirty="0">
                <a:latin typeface="Arial"/>
                <a:cs typeface="Calibri"/>
              </a:rPr>
              <a:t>WMDs:</a:t>
            </a:r>
            <a:endParaRPr lang="en-US" sz="2200" b="1" dirty="0">
              <a:latin typeface="Arial"/>
              <a:cs typeface="Arial"/>
            </a:endParaRPr>
          </a:p>
          <a:p>
            <a:pPr marL="1200150" lvl="2" indent="-342900">
              <a:buFont typeface="Courier New"/>
              <a:buChar char="o"/>
            </a:pPr>
            <a:r>
              <a:rPr lang="en-US" dirty="0">
                <a:latin typeface="Arial"/>
                <a:cs typeface="Calibri"/>
              </a:rPr>
              <a:t>Residential and commercial development.</a:t>
            </a:r>
            <a:endParaRPr lang="en-US" dirty="0">
              <a:latin typeface="Arial"/>
              <a:cs typeface="Arial"/>
            </a:endParaRPr>
          </a:p>
          <a:p>
            <a:pPr marL="1200150" lvl="2" indent="-342900">
              <a:buFont typeface="Courier New"/>
              <a:buChar char="o"/>
            </a:pPr>
            <a:r>
              <a:rPr lang="en-US" dirty="0">
                <a:latin typeface="Arial"/>
                <a:cs typeface="Calibri"/>
              </a:rPr>
              <a:t>Roads.</a:t>
            </a:r>
          </a:p>
          <a:p>
            <a:pPr marL="1200150" lvl="2" indent="-342900">
              <a:buFont typeface="Courier New"/>
              <a:buChar char="o"/>
            </a:pPr>
            <a:r>
              <a:rPr lang="en-US" dirty="0">
                <a:latin typeface="Arial"/>
                <a:cs typeface="Calibri"/>
              </a:rPr>
              <a:t>Agriculture.</a:t>
            </a:r>
          </a:p>
          <a:p>
            <a:pPr marL="1200150" lvl="2" indent="-342900">
              <a:buFont typeface="Courier New"/>
              <a:buChar char="o"/>
            </a:pPr>
            <a:r>
              <a:rPr lang="en-US" dirty="0">
                <a:latin typeface="Arial"/>
                <a:cs typeface="Calibri"/>
              </a:rPr>
              <a:t>Associated SSL authorization with the above.</a:t>
            </a:r>
            <a:endParaRPr lang="en-US" dirty="0">
              <a:latin typeface="Arial"/>
              <a:cs typeface="Arial"/>
            </a:endParaRPr>
          </a:p>
          <a:p>
            <a:endParaRPr lang="en-US" sz="2200" dirty="0">
              <a:latin typeface="Calibri"/>
              <a:cs typeface="Calibri"/>
            </a:endParaRPr>
          </a:p>
        </p:txBody>
      </p:sp>
      <p:pic>
        <p:nvPicPr>
          <p:cNvPr id="3" name="Picture 3">
            <a:extLst>
              <a:ext uri="{FF2B5EF4-FFF2-40B4-BE49-F238E27FC236}">
                <a16:creationId xmlns:a16="http://schemas.microsoft.com/office/drawing/2014/main" id="{B67F2DF5-C736-259E-BF20-A8E3F77A31FB}"/>
              </a:ext>
            </a:extLst>
          </p:cNvPr>
          <p:cNvPicPr>
            <a:picLocks noChangeAspect="1"/>
          </p:cNvPicPr>
          <p:nvPr/>
        </p:nvPicPr>
        <p:blipFill>
          <a:blip r:embed="rId2"/>
          <a:stretch>
            <a:fillRect/>
          </a:stretch>
        </p:blipFill>
        <p:spPr>
          <a:xfrm>
            <a:off x="7991594" y="2316372"/>
            <a:ext cx="3657600" cy="394612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5E70EAC8-9119-D897-F9FB-CF9A0C043DB2}"/>
              </a:ext>
            </a:extLst>
          </p:cNvPr>
          <p:cNvSpPr txBox="1"/>
          <p:nvPr/>
        </p:nvSpPr>
        <p:spPr>
          <a:xfrm>
            <a:off x="1496435" y="595499"/>
            <a:ext cx="10727903" cy="542264"/>
          </a:xfrm>
          <a:prstGeom prst="rect">
            <a:avLst/>
          </a:prstGeom>
          <a:noFill/>
        </p:spPr>
        <p:txBody>
          <a:bodyPr wrap="square" lIns="91440" tIns="45720" rIns="91440" bIns="45720" rtlCol="0" anchor="t">
            <a:spAutoFit/>
          </a:bodyPr>
          <a:lstStyle/>
          <a:p>
            <a:pPr>
              <a:lnSpc>
                <a:spcPct val="123577"/>
              </a:lnSpc>
            </a:pPr>
            <a:r>
              <a:rPr lang="en-US" sz="2500" b="1">
                <a:solidFill>
                  <a:schemeClr val="accent2"/>
                </a:solidFill>
                <a:latin typeface="Arial"/>
                <a:ea typeface="Verdana" panose="020B0604030504040204" pitchFamily="34" charset="0"/>
                <a:cs typeface="Arial"/>
              </a:rPr>
              <a:t>OPERATING AGREEMENT</a:t>
            </a:r>
          </a:p>
        </p:txBody>
      </p:sp>
      <p:sp>
        <p:nvSpPr>
          <p:cNvPr id="6" name="TextBox 5">
            <a:extLst>
              <a:ext uri="{FF2B5EF4-FFF2-40B4-BE49-F238E27FC236}">
                <a16:creationId xmlns:a16="http://schemas.microsoft.com/office/drawing/2014/main" id="{B2F7AEE4-06B7-DC17-0DB0-107E40944C80}"/>
              </a:ext>
            </a:extLst>
          </p:cNvPr>
          <p:cNvSpPr txBox="1"/>
          <p:nvPr/>
        </p:nvSpPr>
        <p:spPr>
          <a:xfrm>
            <a:off x="1492431" y="180259"/>
            <a:ext cx="6756267"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b="1">
                <a:solidFill>
                  <a:schemeClr val="bg1"/>
                </a:solidFill>
                <a:latin typeface="Arial"/>
                <a:cs typeface="Calibri"/>
              </a:rPr>
              <a:t>REGULATORY AUTHORITY </a:t>
            </a:r>
          </a:p>
        </p:txBody>
      </p:sp>
    </p:spTree>
    <p:extLst>
      <p:ext uri="{BB962C8B-B14F-4D97-AF65-F5344CB8AC3E}">
        <p14:creationId xmlns:p14="http://schemas.microsoft.com/office/powerpoint/2010/main" val="2030950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69F90B-21C2-054B-9341-EA9AADA4C453}"/>
              </a:ext>
            </a:extLst>
          </p:cNvPr>
          <p:cNvSpPr txBox="1"/>
          <p:nvPr/>
        </p:nvSpPr>
        <p:spPr>
          <a:xfrm>
            <a:off x="5988453" y="1520177"/>
            <a:ext cx="5862652" cy="4185761"/>
          </a:xfrm>
          <a:prstGeom prst="rect">
            <a:avLst/>
          </a:prstGeom>
          <a:noFill/>
        </p:spPr>
        <p:txBody>
          <a:bodyPr wrap="square" rtlCol="0">
            <a:spAutoFit/>
          </a:bodyPr>
          <a:lstStyle/>
          <a:p>
            <a:r>
              <a:rPr lang="en-US" sz="2400" b="1" dirty="0">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rPr>
              <a:t>Rule 62-330.020(2)(a), Florida Administrative Code (FAC)</a:t>
            </a:r>
            <a:endParaRPr lang="en-US" sz="2400" dirty="0">
              <a:solidFill>
                <a:schemeClr val="accent2">
                  <a:lumMod val="25000"/>
                </a:schemeClr>
              </a:solidFill>
              <a:latin typeface="Arial" panose="020B0604020202020204" pitchFamily="34" charset="0"/>
              <a:ea typeface="Verdana" panose="020B0604030504040204" pitchFamily="34" charset="0"/>
              <a:cs typeface="Arial" panose="020B0604020202020204" pitchFamily="34" charset="0"/>
            </a:endParaRPr>
          </a:p>
          <a:p>
            <a:endParaRPr lang="en-US" sz="2000" dirty="0">
              <a:latin typeface="Arial" panose="020B0604020202020204" pitchFamily="34" charset="0"/>
              <a:ea typeface="Verdana" panose="020B0604030504040204" pitchFamily="34" charset="0"/>
              <a:cs typeface="Arial" panose="020B0604020202020204" pitchFamily="34" charset="0"/>
            </a:endParaRPr>
          </a:p>
          <a:p>
            <a:pPr marL="230188" indent="-230188" fontAlgn="t">
              <a:lnSpc>
                <a:spcPct val="100000"/>
              </a:lnSpc>
              <a:spcBef>
                <a:spcPts val="600"/>
              </a:spcBef>
              <a:spcAft>
                <a:spcPts val="600"/>
              </a:spcAft>
              <a:buNone/>
            </a:pPr>
            <a:r>
              <a:rPr lang="en-US" sz="2000" dirty="0">
                <a:latin typeface="Arial" panose="020B0604020202020204" pitchFamily="34" charset="0"/>
                <a:cs typeface="Arial" panose="020B0604020202020204" pitchFamily="34" charset="0"/>
              </a:rPr>
              <a:t>“(2) … a permit is required prior to the construction, alteration, operation, maintenance, removal or abandonment of any new project that, by itself or in combination with an activity conducted after [October 1, 2013], cumulatively results in any of the following:</a:t>
            </a:r>
          </a:p>
          <a:p>
            <a:pPr marL="1144588" lvl="2" indent="-230188" fontAlgn="t">
              <a:spcBef>
                <a:spcPts val="600"/>
              </a:spcBef>
              <a:spcAft>
                <a:spcPts val="600"/>
              </a:spcAft>
            </a:pPr>
            <a:r>
              <a:rPr lang="en-US" sz="2000" dirty="0">
                <a:latin typeface="Arial" panose="020B0604020202020204" pitchFamily="34" charset="0"/>
                <a:cs typeface="Arial" panose="020B0604020202020204" pitchFamily="34" charset="0"/>
              </a:rPr>
              <a:t>(a) Any project in, on or over wetlands or other surface waters"</a:t>
            </a:r>
          </a:p>
          <a:p>
            <a:endParaRPr lang="en-US" dirty="0">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5C0CF7E0-1906-3F45-B280-3D3CFA81E007}"/>
              </a:ext>
            </a:extLst>
          </p:cNvPr>
          <p:cNvSpPr txBox="1"/>
          <p:nvPr/>
        </p:nvSpPr>
        <p:spPr>
          <a:xfrm>
            <a:off x="1484858" y="0"/>
            <a:ext cx="10366247" cy="1169551"/>
          </a:xfrm>
          <a:prstGeom prst="rect">
            <a:avLst/>
          </a:prstGeom>
          <a:noFill/>
        </p:spPr>
        <p:txBody>
          <a:bodyPr wrap="square" lIns="91440" tIns="45720" rIns="91440" bIns="45720" rtlCol="0" anchor="t">
            <a:spAutoFit/>
          </a:bodyPr>
          <a:lstStyle/>
          <a:p>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WHAT REQUIRES AN ENVIRONMENTAL RESOURCE PERMIT (ERP)?</a:t>
            </a:r>
            <a:endParaRPr lang="en-US" dirty="0"/>
          </a:p>
        </p:txBody>
      </p:sp>
      <p:pic>
        <p:nvPicPr>
          <p:cNvPr id="5" name="Picture 4">
            <a:extLst>
              <a:ext uri="{FF2B5EF4-FFF2-40B4-BE49-F238E27FC236}">
                <a16:creationId xmlns:a16="http://schemas.microsoft.com/office/drawing/2014/main" id="{06EA265C-7858-415A-8883-790A63C2CF06}"/>
              </a:ext>
            </a:extLst>
          </p:cNvPr>
          <p:cNvPicPr>
            <a:picLocks noChangeAspect="1"/>
          </p:cNvPicPr>
          <p:nvPr/>
        </p:nvPicPr>
        <p:blipFill>
          <a:blip r:embed="rId2"/>
          <a:stretch>
            <a:fillRect/>
          </a:stretch>
        </p:blipFill>
        <p:spPr>
          <a:xfrm>
            <a:off x="594909" y="1520177"/>
            <a:ext cx="4648210" cy="5160942"/>
          </a:xfrm>
          <a:prstGeom prst="rect">
            <a:avLst/>
          </a:prstGeom>
        </p:spPr>
      </p:pic>
    </p:spTree>
    <p:extLst>
      <p:ext uri="{BB962C8B-B14F-4D97-AF65-F5344CB8AC3E}">
        <p14:creationId xmlns:p14="http://schemas.microsoft.com/office/powerpoint/2010/main" val="3347702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38D240-8F96-124F-AC49-E26DC62982E6}"/>
              </a:ext>
            </a:extLst>
          </p:cNvPr>
          <p:cNvSpPr txBox="1"/>
          <p:nvPr/>
        </p:nvSpPr>
        <p:spPr>
          <a:xfrm>
            <a:off x="171356" y="1114115"/>
            <a:ext cx="5105611" cy="5355312"/>
          </a:xfrm>
          <a:prstGeom prst="rect">
            <a:avLst/>
          </a:prstGeom>
          <a:noFill/>
        </p:spPr>
        <p:txBody>
          <a:bodyPr wrap="square" lIns="91440" tIns="45720" rIns="91440" bIns="45720" rtlCol="0" anchor="t">
            <a:spAutoFit/>
          </a:bodyPr>
          <a:lstStyle/>
          <a:p>
            <a:endParaRPr lang="en-US" dirty="0">
              <a:latin typeface="Arial" panose="020B0604020202020204" pitchFamily="34" charset="0"/>
              <a:ea typeface="Verdana" panose="020B060403050404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an ERP application comes into the department, there are up to three authorizations that can be included in one permit, </a:t>
            </a:r>
            <a:r>
              <a:rPr lang="en-US" b="1" dirty="0">
                <a:latin typeface="Arial" panose="020B0604020202020204" pitchFamily="34" charset="0"/>
                <a:cs typeface="Arial" panose="020B0604020202020204" pitchFamily="34" charset="0"/>
              </a:rPr>
              <a:t>potentially</a:t>
            </a:r>
            <a:r>
              <a:rPr lang="en-US" dirty="0">
                <a:latin typeface="Arial" panose="020B0604020202020204" pitchFamily="34" charset="0"/>
                <a:cs typeface="Arial" panose="020B0604020202020204" pitchFamily="34" charset="0"/>
              </a:rPr>
              <a:t> making DEP a “one-stop shop”. ERP reviews can be broken down into: </a:t>
            </a:r>
            <a:endParaRPr lang="en-US" sz="1050" dirty="0">
              <a:latin typeface="Arial" panose="020B0604020202020204" pitchFamily="34" charset="0"/>
              <a:ea typeface="Verdana" panose="020B0604030504040204" pitchFamily="34" charset="0"/>
              <a:cs typeface="Arial" panose="020B0604020202020204" pitchFamily="34" charset="0"/>
            </a:endParaRPr>
          </a:p>
          <a:p>
            <a:pPr marL="285750" indent="-285750">
              <a:buFont typeface="Arial" panose="020B0604020202020204" pitchFamily="34" charset="0"/>
              <a:buChar char="•"/>
            </a:pPr>
            <a:r>
              <a:rPr lang="en-US" b="1" dirty="0">
                <a:latin typeface="Arial" panose="020B0604020202020204" pitchFamily="34" charset="0"/>
                <a:ea typeface="Verdana" panose="020B0604030504040204" pitchFamily="34" charset="0"/>
                <a:cs typeface="Arial" panose="020B0604020202020204" pitchFamily="34" charset="0"/>
              </a:rPr>
              <a:t>Regulatory: </a:t>
            </a:r>
          </a:p>
          <a:p>
            <a:pPr marL="742950" lvl="1" indent="-285750">
              <a:buFont typeface="Courier New" panose="02070309020205020404" pitchFamily="49" charset="0"/>
              <a:buChar char="o"/>
            </a:pPr>
            <a:r>
              <a:rPr lang="en-US" dirty="0">
                <a:latin typeface="Arial" panose="020B0604020202020204" pitchFamily="34" charset="0"/>
                <a:ea typeface="Verdana" panose="020B0604030504040204" pitchFamily="34" charset="0"/>
                <a:cs typeface="Arial" panose="020B0604020202020204" pitchFamily="34" charset="0"/>
              </a:rPr>
              <a:t>62-330 F.A.C. - all types of ERP permitting in, on or over wetlands or other surface waters.</a:t>
            </a:r>
          </a:p>
          <a:p>
            <a:pPr marL="285750" indent="-285750">
              <a:buFont typeface="Arial" panose="020B0604020202020204" pitchFamily="34" charset="0"/>
              <a:buChar char="•"/>
            </a:pPr>
            <a:r>
              <a:rPr lang="en-US" b="1" dirty="0">
                <a:latin typeface="Arial" panose="020B0604020202020204" pitchFamily="34" charset="0"/>
                <a:ea typeface="Verdana" panose="020B0604030504040204" pitchFamily="34" charset="0"/>
                <a:cs typeface="Arial" panose="020B0604020202020204" pitchFamily="34" charset="0"/>
              </a:rPr>
              <a:t>Proprietary: </a:t>
            </a:r>
          </a:p>
          <a:p>
            <a:pPr marL="800100" lvl="1" indent="-342900">
              <a:buFont typeface="Courier New" panose="02070309020205020404" pitchFamily="49" charset="0"/>
              <a:buChar char="o"/>
            </a:pPr>
            <a:r>
              <a:rPr lang="en-US" dirty="0">
                <a:latin typeface="Arial" panose="020B0604020202020204" pitchFamily="34" charset="0"/>
                <a:ea typeface="Verdana" panose="020B0604030504040204" pitchFamily="34" charset="0"/>
                <a:cs typeface="Arial" panose="020B0604020202020204" pitchFamily="34" charset="0"/>
              </a:rPr>
              <a:t>Rule 18-21 F.A.C. - construction over sovereign submerged state lands (SSL). </a:t>
            </a:r>
          </a:p>
          <a:p>
            <a:pPr marL="800100" lvl="1" indent="-342900">
              <a:buFont typeface="Courier New" panose="02070309020205020404" pitchFamily="49" charset="0"/>
              <a:buChar char="o"/>
            </a:pPr>
            <a:r>
              <a:rPr lang="en-US" dirty="0">
                <a:latin typeface="Arial" panose="020B0604020202020204" pitchFamily="34" charset="0"/>
                <a:ea typeface="Verdana" panose="020B0604030504040204" pitchFamily="34" charset="0"/>
                <a:cs typeface="Arial" panose="020B0604020202020204" pitchFamily="34" charset="0"/>
              </a:rPr>
              <a:t>Rule 18-20 F.A.C. - construction in Aquatic Preserves.</a:t>
            </a:r>
          </a:p>
          <a:p>
            <a:pPr marL="342900" indent="-342900">
              <a:buFont typeface="Arial" panose="020B0604020202020204" pitchFamily="34" charset="0"/>
              <a:buChar char="•"/>
            </a:pPr>
            <a:r>
              <a:rPr lang="en-US" b="1" dirty="0">
                <a:latin typeface="Arial"/>
                <a:ea typeface="Verdana"/>
                <a:cs typeface="Arial"/>
              </a:rPr>
              <a:t>Federal: </a:t>
            </a:r>
          </a:p>
          <a:p>
            <a:pPr marL="800100" lvl="1" indent="-342900">
              <a:buFont typeface="Courier New" panose="020B0604020202020204" pitchFamily="34" charset="0"/>
              <a:buChar char="o"/>
            </a:pPr>
            <a:r>
              <a:rPr lang="en-US" b="1" dirty="0">
                <a:latin typeface="Arial"/>
                <a:ea typeface="Verdana"/>
                <a:cs typeface="Arial"/>
              </a:rPr>
              <a:t>State Programmatic General Permit (SPGP)</a:t>
            </a:r>
          </a:p>
          <a:p>
            <a:endParaRPr lang="en-US" dirty="0">
              <a:latin typeface="Arial" panose="020B0604020202020204" pitchFamily="34" charset="0"/>
              <a:ea typeface="Verdan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0DE7A032-3432-7E4B-8745-9047CA47B752}"/>
              </a:ext>
            </a:extLst>
          </p:cNvPr>
          <p:cNvSpPr txBox="1"/>
          <p:nvPr/>
        </p:nvSpPr>
        <p:spPr>
          <a:xfrm>
            <a:off x="1568386" y="418008"/>
            <a:ext cx="10366247" cy="483017"/>
          </a:xfrm>
          <a:prstGeom prst="rect">
            <a:avLst/>
          </a:prstGeom>
          <a:noFill/>
        </p:spPr>
        <p:txBody>
          <a:bodyPr wrap="square" rtlCol="0">
            <a:spAutoFit/>
          </a:bodyPr>
          <a:lstStyle/>
          <a:p>
            <a:pPr>
              <a:lnSpc>
                <a:spcPts val="300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RULE REVIEW</a:t>
            </a:r>
          </a:p>
        </p:txBody>
      </p:sp>
      <p:cxnSp>
        <p:nvCxnSpPr>
          <p:cNvPr id="29" name="Connector: Curved 28">
            <a:extLst>
              <a:ext uri="{FF2B5EF4-FFF2-40B4-BE49-F238E27FC236}">
                <a16:creationId xmlns:a16="http://schemas.microsoft.com/office/drawing/2014/main" id="{A9C1FA17-0049-4FE5-932E-BA3C92FABA37}"/>
              </a:ext>
            </a:extLst>
          </p:cNvPr>
          <p:cNvCxnSpPr>
            <a:cxnSpLocks/>
          </p:cNvCxnSpPr>
          <p:nvPr/>
        </p:nvCxnSpPr>
        <p:spPr>
          <a:xfrm>
            <a:off x="5670270" y="6005923"/>
            <a:ext cx="1109948" cy="434069"/>
          </a:xfrm>
          <a:prstGeom prst="curvedConnector3">
            <a:avLst>
              <a:gd name="adj1" fmla="val 4155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9C921CC-9EDC-4010-AAE3-6AFD29479B25}"/>
              </a:ext>
            </a:extLst>
          </p:cNvPr>
          <p:cNvSpPr txBox="1"/>
          <p:nvPr/>
        </p:nvSpPr>
        <p:spPr>
          <a:xfrm>
            <a:off x="2948325" y="5976654"/>
            <a:ext cx="2743200" cy="646331"/>
          </a:xfrm>
          <a:prstGeom prst="rect">
            <a:avLst/>
          </a:prstGeom>
          <a:noFill/>
          <a:ln>
            <a:solidFill>
              <a:schemeClr val="tx1"/>
            </a:solidFill>
          </a:ln>
        </p:spPr>
        <p:txBody>
          <a:bodyPr wrap="square" rtlCol="0">
            <a:spAutoFit/>
          </a:bodyPr>
          <a:lstStyle/>
          <a:p>
            <a:pPr algn="ctr"/>
            <a:r>
              <a:rPr lang="en-US" b="1" dirty="0">
                <a:latin typeface="Arial" panose="020B0604020202020204" pitchFamily="34" charset="0"/>
                <a:cs typeface="Arial" panose="020B0604020202020204" pitchFamily="34" charset="0"/>
              </a:rPr>
              <a:t>Permitting Application Entry Point</a:t>
            </a:r>
          </a:p>
        </p:txBody>
      </p:sp>
      <p:pic>
        <p:nvPicPr>
          <p:cNvPr id="5" name="Picture 4">
            <a:extLst>
              <a:ext uri="{FF2B5EF4-FFF2-40B4-BE49-F238E27FC236}">
                <a16:creationId xmlns:a16="http://schemas.microsoft.com/office/drawing/2014/main" id="{1331594B-037C-B972-56E2-03C3949E4960}"/>
              </a:ext>
            </a:extLst>
          </p:cNvPr>
          <p:cNvPicPr>
            <a:picLocks noChangeAspect="1"/>
          </p:cNvPicPr>
          <p:nvPr/>
        </p:nvPicPr>
        <p:blipFill>
          <a:blip r:embed="rId2"/>
          <a:stretch>
            <a:fillRect/>
          </a:stretch>
        </p:blipFill>
        <p:spPr>
          <a:xfrm>
            <a:off x="6780218" y="1682351"/>
            <a:ext cx="5105612" cy="4940634"/>
          </a:xfrm>
          <a:prstGeom prst="rect">
            <a:avLst/>
          </a:prstGeom>
        </p:spPr>
      </p:pic>
      <p:sp>
        <p:nvSpPr>
          <p:cNvPr id="6" name="Star: 5 Points 5">
            <a:extLst>
              <a:ext uri="{FF2B5EF4-FFF2-40B4-BE49-F238E27FC236}">
                <a16:creationId xmlns:a16="http://schemas.microsoft.com/office/drawing/2014/main" id="{6C8251EF-BA19-4CA1-9EA7-058991FB5E93}"/>
              </a:ext>
            </a:extLst>
          </p:cNvPr>
          <p:cNvSpPr/>
          <p:nvPr/>
        </p:nvSpPr>
        <p:spPr>
          <a:xfrm>
            <a:off x="7061636" y="5116721"/>
            <a:ext cx="632965" cy="475916"/>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F77F6D3A-204E-473A-C2EA-F7ADDF6C88AD}"/>
              </a:ext>
            </a:extLst>
          </p:cNvPr>
          <p:cNvSpPr/>
          <p:nvPr/>
        </p:nvSpPr>
        <p:spPr>
          <a:xfrm>
            <a:off x="7628484" y="3980354"/>
            <a:ext cx="632965" cy="497136"/>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6588B29B-F6A9-77D3-72D6-1219BA147DC1}"/>
              </a:ext>
            </a:extLst>
          </p:cNvPr>
          <p:cNvSpPr/>
          <p:nvPr/>
        </p:nvSpPr>
        <p:spPr>
          <a:xfrm>
            <a:off x="8261449" y="2923936"/>
            <a:ext cx="632965" cy="55018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841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dy of water surrounded by trees&#10;&#10;Description automatically generated with medium confidence">
            <a:extLst>
              <a:ext uri="{FF2B5EF4-FFF2-40B4-BE49-F238E27FC236}">
                <a16:creationId xmlns:a16="http://schemas.microsoft.com/office/drawing/2014/main" id="{1CC4B1EE-B15A-8F48-8E6F-6D2A48232F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9" name="Picture 8" descr="Florida Department of Environmental Protection Logo">
            <a:extLst>
              <a:ext uri="{FF2B5EF4-FFF2-40B4-BE49-F238E27FC236}">
                <a16:creationId xmlns:a16="http://schemas.microsoft.com/office/drawing/2014/main" id="{E9D1D223-4680-F04C-9547-D1CF7F89DAED}"/>
              </a:ext>
            </a:extLst>
          </p:cNvPr>
          <p:cNvPicPr>
            <a:picLocks noChangeAspect="1"/>
          </p:cNvPicPr>
          <p:nvPr/>
        </p:nvPicPr>
        <p:blipFill>
          <a:blip r:embed="rId3"/>
          <a:stretch>
            <a:fillRect/>
          </a:stretch>
        </p:blipFill>
        <p:spPr>
          <a:xfrm>
            <a:off x="203568" y="93439"/>
            <a:ext cx="1062435" cy="1062435"/>
          </a:xfrm>
          <a:prstGeom prst="rect">
            <a:avLst/>
          </a:prstGeom>
        </p:spPr>
      </p:pic>
      <p:sp>
        <p:nvSpPr>
          <p:cNvPr id="5" name="Rectangle 4">
            <a:extLst>
              <a:ext uri="{FF2B5EF4-FFF2-40B4-BE49-F238E27FC236}">
                <a16:creationId xmlns:a16="http://schemas.microsoft.com/office/drawing/2014/main" id="{AE0D918F-3901-054C-9503-02A920894221}"/>
              </a:ext>
            </a:extLst>
          </p:cNvPr>
          <p:cNvSpPr/>
          <p:nvPr/>
        </p:nvSpPr>
        <p:spPr>
          <a:xfrm>
            <a:off x="485139" y="3636131"/>
            <a:ext cx="5610861" cy="2766582"/>
          </a:xfrm>
          <a:prstGeom prst="rect">
            <a:avLst/>
          </a:prstGeom>
          <a:solidFill>
            <a:schemeClr val="accent6">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6" name="TextBox 5">
            <a:extLst>
              <a:ext uri="{FF2B5EF4-FFF2-40B4-BE49-F238E27FC236}">
                <a16:creationId xmlns:a16="http://schemas.microsoft.com/office/drawing/2014/main" id="{7C4D0BEB-9780-2B44-AF34-EFD958577018}"/>
              </a:ext>
            </a:extLst>
          </p:cNvPr>
          <p:cNvSpPr txBox="1"/>
          <p:nvPr/>
        </p:nvSpPr>
        <p:spPr>
          <a:xfrm>
            <a:off x="630265" y="3719489"/>
            <a:ext cx="4688355" cy="1938992"/>
          </a:xfrm>
          <a:prstGeom prst="rect">
            <a:avLst/>
          </a:prstGeom>
          <a:noFill/>
        </p:spPr>
        <p:txBody>
          <a:bodyPr wrap="square" lIns="91440" tIns="45720" rIns="91440" bIns="45720" rtlCol="0" anchor="t">
            <a:spAutoFit/>
          </a:bodyPr>
          <a:lstStyle/>
          <a:p>
            <a:r>
              <a:rPr lang="en-US" sz="4000" b="1" dirty="0">
                <a:solidFill>
                  <a:schemeClr val="bg1"/>
                </a:solidFill>
                <a:latin typeface="Arial" panose="020B0604020202020204" pitchFamily="34" charset="0"/>
                <a:ea typeface="Verdana" panose="020B0604030504040204" pitchFamily="34" charset="0"/>
                <a:cs typeface="Arial" panose="020B0604020202020204" pitchFamily="34" charset="0"/>
              </a:rPr>
              <a:t>DOCK PERMITTING IN FLORIDA</a:t>
            </a:r>
            <a:endParaRPr lang="en-US" dirty="0"/>
          </a:p>
        </p:txBody>
      </p:sp>
    </p:spTree>
    <p:extLst>
      <p:ext uri="{BB962C8B-B14F-4D97-AF65-F5344CB8AC3E}">
        <p14:creationId xmlns:p14="http://schemas.microsoft.com/office/powerpoint/2010/main" val="3711309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992D93-CE1A-490B-A708-DE277425D24A}"/>
              </a:ext>
            </a:extLst>
          </p:cNvPr>
          <p:cNvSpPr txBox="1"/>
          <p:nvPr/>
        </p:nvSpPr>
        <p:spPr>
          <a:xfrm>
            <a:off x="1590962" y="457404"/>
            <a:ext cx="10366247" cy="483017"/>
          </a:xfrm>
          <a:prstGeom prst="rect">
            <a:avLst/>
          </a:prstGeom>
          <a:noFill/>
        </p:spPr>
        <p:txBody>
          <a:bodyPr wrap="square" rtlCol="0">
            <a:spAutoFit/>
          </a:bodyPr>
          <a:lstStyle/>
          <a:p>
            <a:pPr>
              <a:lnSpc>
                <a:spcPts val="300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TYPES OF REGULATORY AUTHORIZATIONS</a:t>
            </a:r>
          </a:p>
        </p:txBody>
      </p:sp>
      <p:sp>
        <p:nvSpPr>
          <p:cNvPr id="4" name="Rectangle 3">
            <a:extLst>
              <a:ext uri="{FF2B5EF4-FFF2-40B4-BE49-F238E27FC236}">
                <a16:creationId xmlns:a16="http://schemas.microsoft.com/office/drawing/2014/main" id="{B62BFF43-456C-41BF-B81A-879B18D1B809}"/>
              </a:ext>
            </a:extLst>
          </p:cNvPr>
          <p:cNvSpPr/>
          <p:nvPr/>
        </p:nvSpPr>
        <p:spPr>
          <a:xfrm>
            <a:off x="473162" y="2264836"/>
            <a:ext cx="7791607" cy="3816429"/>
          </a:xfrm>
          <a:prstGeom prst="rect">
            <a:avLst/>
          </a:prstGeom>
        </p:spPr>
        <p:txBody>
          <a:bodyPr wrap="square">
            <a:spAutoFit/>
          </a:bodyPr>
          <a:lstStyle/>
          <a:p>
            <a:pPr lvl="1"/>
            <a:endParaRPr lang="en-US" sz="22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Exemptions:</a:t>
            </a:r>
          </a:p>
          <a:p>
            <a:pPr marL="1257300" lvl="2"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Docks less than 1,000 sq ft (and less than 500 sq ft in an Outstanding Florida Waterbody).</a:t>
            </a:r>
          </a:p>
          <a:p>
            <a:pPr lvl="2"/>
            <a:endParaRPr lang="en-US" sz="22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General Permits:</a:t>
            </a:r>
          </a:p>
          <a:p>
            <a:pPr marL="1257300" lvl="2"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Docks between 1,000 and 2,000 sq ft.</a:t>
            </a:r>
          </a:p>
          <a:p>
            <a:pPr marL="800100" lvl="1"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Individual Permits:</a:t>
            </a:r>
          </a:p>
          <a:p>
            <a:pPr marL="1257300" lvl="2" indent="-342900">
              <a:buFont typeface="Courier New" panose="02070309020205020404" pitchFamily="49" charset="0"/>
              <a:buChar char="o"/>
            </a:pPr>
            <a:r>
              <a:rPr lang="en-US" sz="2200" dirty="0">
                <a:latin typeface="Arial" panose="020B0604020202020204" pitchFamily="34" charset="0"/>
                <a:cs typeface="Arial" panose="020B0604020202020204" pitchFamily="34" charset="0"/>
              </a:rPr>
              <a:t>Docks over 2,000 sq ft; may require a proprietary lease or easement, based on size.</a:t>
            </a:r>
          </a:p>
        </p:txBody>
      </p:sp>
      <p:sp>
        <p:nvSpPr>
          <p:cNvPr id="5" name="Star: 5 Points 4">
            <a:extLst>
              <a:ext uri="{FF2B5EF4-FFF2-40B4-BE49-F238E27FC236}">
                <a16:creationId xmlns:a16="http://schemas.microsoft.com/office/drawing/2014/main" id="{9DE4B2C5-0948-0509-CD7E-B0EB17E5A093}"/>
              </a:ext>
            </a:extLst>
          </p:cNvPr>
          <p:cNvSpPr/>
          <p:nvPr/>
        </p:nvSpPr>
        <p:spPr>
          <a:xfrm>
            <a:off x="36235" y="1296738"/>
            <a:ext cx="790759" cy="720471"/>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E436788-F345-ABE9-A846-F6753001A2AC}"/>
              </a:ext>
            </a:extLst>
          </p:cNvPr>
          <p:cNvSpPr txBox="1"/>
          <p:nvPr/>
        </p:nvSpPr>
        <p:spPr>
          <a:xfrm>
            <a:off x="826994" y="1350830"/>
            <a:ext cx="8874370" cy="1200329"/>
          </a:xfrm>
          <a:prstGeom prst="rect">
            <a:avLst/>
          </a:prstGeom>
          <a:noFill/>
        </p:spPr>
        <p:txBody>
          <a:bodyPr wrap="square">
            <a:spAutoFit/>
          </a:bodyPr>
          <a:lstStyle/>
          <a:p>
            <a:r>
              <a:rPr lang="en-US" sz="2400" b="1" dirty="0">
                <a:latin typeface="Arial"/>
                <a:ea typeface="+mn-lt"/>
                <a:cs typeface="+mn-lt"/>
              </a:rPr>
              <a:t>Regulatory</a:t>
            </a:r>
            <a:r>
              <a:rPr lang="en-US" sz="2400" dirty="0">
                <a:latin typeface="Arial"/>
                <a:ea typeface="+mn-lt"/>
                <a:cs typeface="+mn-lt"/>
              </a:rPr>
              <a:t> </a:t>
            </a:r>
            <a:r>
              <a:rPr lang="en-US" sz="2400" b="1" dirty="0">
                <a:latin typeface="Arial"/>
                <a:ea typeface="+mn-lt"/>
                <a:cs typeface="+mn-lt"/>
              </a:rPr>
              <a:t>program: </a:t>
            </a:r>
            <a:r>
              <a:rPr lang="en-US" sz="2400" dirty="0">
                <a:latin typeface="Arial" panose="020B0604020202020204" pitchFamily="34" charset="0"/>
                <a:cs typeface="Arial" panose="020B0604020202020204" pitchFamily="34" charset="0"/>
              </a:rPr>
              <a:t>Depending on the total area of the dock, applicants could qualify for one of three regulatory authorizations:</a:t>
            </a:r>
          </a:p>
        </p:txBody>
      </p:sp>
      <p:pic>
        <p:nvPicPr>
          <p:cNvPr id="8" name="Picture 7">
            <a:extLst>
              <a:ext uri="{FF2B5EF4-FFF2-40B4-BE49-F238E27FC236}">
                <a16:creationId xmlns:a16="http://schemas.microsoft.com/office/drawing/2014/main" id="{FC6926AC-A3F0-14E1-F222-8485B675C738}"/>
              </a:ext>
            </a:extLst>
          </p:cNvPr>
          <p:cNvPicPr>
            <a:picLocks noChangeAspect="1"/>
          </p:cNvPicPr>
          <p:nvPr/>
        </p:nvPicPr>
        <p:blipFill>
          <a:blip r:embed="rId2"/>
          <a:stretch>
            <a:fillRect/>
          </a:stretch>
        </p:blipFill>
        <p:spPr>
          <a:xfrm>
            <a:off x="8366357" y="3904608"/>
            <a:ext cx="3256146" cy="2765838"/>
          </a:xfrm>
          <a:prstGeom prst="rect">
            <a:avLst/>
          </a:prstGeom>
        </p:spPr>
      </p:pic>
    </p:spTree>
    <p:extLst>
      <p:ext uri="{BB962C8B-B14F-4D97-AF65-F5344CB8AC3E}">
        <p14:creationId xmlns:p14="http://schemas.microsoft.com/office/powerpoint/2010/main" val="2759786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413387-C581-794B-B8A6-C04754052AE0}"/>
              </a:ext>
            </a:extLst>
          </p:cNvPr>
          <p:cNvSpPr txBox="1"/>
          <p:nvPr/>
        </p:nvSpPr>
        <p:spPr>
          <a:xfrm>
            <a:off x="272143" y="1458383"/>
            <a:ext cx="11647714" cy="3385542"/>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Online Applications : DEP Business Portal</a:t>
            </a:r>
          </a:p>
          <a:p>
            <a:pPr lvl="8"/>
            <a:r>
              <a:rPr lang="en-US" sz="2400" dirty="0">
                <a:latin typeface="Arial" panose="020B0604020202020204" pitchFamily="34" charset="0"/>
                <a:cs typeface="Arial" panose="020B0604020202020204" pitchFamily="34" charset="0"/>
                <a:hlinkClick r:id="rId2"/>
              </a:rPr>
              <a:t>https://www.fldepportal.com/go/apply/</a:t>
            </a:r>
            <a:r>
              <a:rPr lang="en-US" sz="2400" dirty="0">
                <a:latin typeface="Arial" panose="020B0604020202020204" pitchFamily="34" charset="0"/>
                <a:cs typeface="Arial" panose="020B0604020202020204" pitchFamily="34" charset="0"/>
              </a:rPr>
              <a:t>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Self-Certification Exemptions –</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no fee (online only)</a:t>
            </a:r>
          </a:p>
          <a:p>
            <a:r>
              <a:rPr lang="en-US" sz="2400" dirty="0">
                <a:latin typeface="Arial" panose="020B0604020202020204" pitchFamily="34" charset="0"/>
                <a:cs typeface="Arial" panose="020B0604020202020204" pitchFamily="34" charset="0"/>
              </a:rPr>
              <a:t>Request for Verification of Exemption $100 (online, paper or email)</a:t>
            </a:r>
          </a:p>
          <a:p>
            <a:r>
              <a:rPr lang="en-US" sz="2400" dirty="0">
                <a:latin typeface="Arial" panose="020B0604020202020204" pitchFamily="34" charset="0"/>
                <a:cs typeface="Arial" panose="020B0604020202020204" pitchFamily="34" charset="0"/>
              </a:rPr>
              <a:t>General Permits $250 (online, paper or email)</a:t>
            </a:r>
          </a:p>
          <a:p>
            <a:r>
              <a:rPr lang="en-US" sz="2400" dirty="0">
                <a:latin typeface="Arial" panose="020B0604020202020204" pitchFamily="34" charset="0"/>
                <a:cs typeface="Arial" panose="020B0604020202020204" pitchFamily="34" charset="0"/>
              </a:rPr>
              <a:t>Individual Permits $320 (online thru Business Portal only)</a:t>
            </a:r>
          </a:p>
          <a:p>
            <a:r>
              <a:rPr lang="en-US" sz="2400" dirty="0">
                <a:latin typeface="Arial" panose="020B0604020202020204" pitchFamily="34" charset="0"/>
                <a:cs typeface="Arial" panose="020B0604020202020204" pitchFamily="34" charset="0"/>
              </a:rPr>
              <a:t>Individual Permits $420 (paper or email)</a:t>
            </a:r>
          </a:p>
          <a:p>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6750BB-6DE0-5C44-B0BE-211366ED4EC8}"/>
              </a:ext>
            </a:extLst>
          </p:cNvPr>
          <p:cNvSpPr txBox="1"/>
          <p:nvPr/>
        </p:nvSpPr>
        <p:spPr>
          <a:xfrm>
            <a:off x="377850" y="5868729"/>
            <a:ext cx="11647714" cy="400110"/>
          </a:xfrm>
          <a:prstGeom prst="rect">
            <a:avLst/>
          </a:prstGeom>
          <a:noFill/>
        </p:spPr>
        <p:txBody>
          <a:bodyPr wrap="square">
            <a:spAutoFit/>
          </a:bodyPr>
          <a:lstStyle/>
          <a:p>
            <a:pPr algn="ctr"/>
            <a:r>
              <a:rPr lang="en-US" sz="20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https://www.fldepportal.com/go/apply/</a:t>
            </a:r>
            <a:r>
              <a:rPr lang="en-US" sz="2000" dirty="0">
                <a:solidFill>
                  <a:schemeClr val="bg1"/>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050DA9EC-D490-354C-B7C6-A990ECAAA152}"/>
              </a:ext>
            </a:extLst>
          </p:cNvPr>
          <p:cNvSpPr txBox="1"/>
          <p:nvPr/>
        </p:nvSpPr>
        <p:spPr>
          <a:xfrm>
            <a:off x="1659317" y="300562"/>
            <a:ext cx="10366247" cy="700192"/>
          </a:xfrm>
          <a:prstGeom prst="rect">
            <a:avLst/>
          </a:prstGeom>
          <a:noFill/>
        </p:spPr>
        <p:txBody>
          <a:bodyPr wrap="square" lIns="91440" tIns="45720" rIns="91440" bIns="45720" rtlCol="0" anchor="t">
            <a:spAutoFit/>
          </a:bodyPr>
          <a:lstStyle/>
          <a:p>
            <a:pPr>
              <a:lnSpc>
                <a:spcPct val="121580"/>
              </a:lnSpc>
            </a:pPr>
            <a:r>
              <a:rPr lang="en-US" sz="3500" b="1" dirty="0">
                <a:solidFill>
                  <a:schemeClr val="bg1"/>
                </a:solidFill>
                <a:latin typeface="Arial" panose="020B0604020202020204" pitchFamily="34" charset="0"/>
                <a:ea typeface="Verdana" panose="020B0604030504040204" pitchFamily="34" charset="0"/>
                <a:cs typeface="Arial" panose="020B0604020202020204" pitchFamily="34" charset="0"/>
              </a:rPr>
              <a:t>PERMIT FEES</a:t>
            </a:r>
            <a:endParaRPr lang="en-US"/>
          </a:p>
        </p:txBody>
      </p:sp>
    </p:spTree>
    <p:extLst>
      <p:ext uri="{BB962C8B-B14F-4D97-AF65-F5344CB8AC3E}">
        <p14:creationId xmlns:p14="http://schemas.microsoft.com/office/powerpoint/2010/main" val="1113477015"/>
      </p:ext>
    </p:extLst>
  </p:cSld>
  <p:clrMapOvr>
    <a:masterClrMapping/>
  </p:clrMapOvr>
</p:sld>
</file>

<file path=ppt/theme/theme1.xml><?xml version="1.0" encoding="utf-8"?>
<a:theme xmlns:a="http://schemas.openxmlformats.org/drawingml/2006/main" name="Office Theme">
  <a:themeElements>
    <a:clrScheme name="DEP BLUE">
      <a:dk1>
        <a:srgbClr val="000000"/>
      </a:dk1>
      <a:lt1>
        <a:srgbClr val="FFFFFF"/>
      </a:lt1>
      <a:dk2>
        <a:srgbClr val="44546A"/>
      </a:dk2>
      <a:lt2>
        <a:srgbClr val="E7E6E6"/>
      </a:lt2>
      <a:accent1>
        <a:srgbClr val="52B5E8"/>
      </a:accent1>
      <a:accent2>
        <a:srgbClr val="C7E9FA"/>
      </a:accent2>
      <a:accent3>
        <a:srgbClr val="117AC0"/>
      </a:accent3>
      <a:accent4>
        <a:srgbClr val="0153A0"/>
      </a:accent4>
      <a:accent5>
        <a:srgbClr val="243F78"/>
      </a:accent5>
      <a:accent6>
        <a:srgbClr val="2E527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G-DEP MasterSlides Template_v11022021-" id="{2B5C3F11-2D1C-0346-A05B-D8DF9C08BE0F}" vid="{58A7D8D1-8D2E-114E-82D1-FACBD2697E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DEA0B50153964892AE62E2076240A5" ma:contentTypeVersion="6" ma:contentTypeDescription="Create a new document." ma:contentTypeScope="" ma:versionID="c6e74db2f22fd49e1f1dc0225c871f1e">
  <xsd:schema xmlns:xsd="http://www.w3.org/2001/XMLSchema" xmlns:xs="http://www.w3.org/2001/XMLSchema" xmlns:p="http://schemas.microsoft.com/office/2006/metadata/properties" xmlns:ns2="ed83551b-1c74-4eb0-a689-e3b00317a30f" xmlns:ns3="ef4b5ca4-ba61-43ea-a705-463080e6ae4f" targetNamespace="http://schemas.microsoft.com/office/2006/metadata/properties" ma:root="true" ma:fieldsID="a5bd6512ff6acb3acf23ccfd726b91c7" ns2:_="" ns3:_="">
    <xsd:import namespace="ed83551b-1c74-4eb0-a689-e3b00317a30f"/>
    <xsd:import namespace="ef4b5ca4-ba61-43ea-a705-463080e6ae4f"/>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3551b-1c74-4eb0-a689-e3b00317a3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4b5ca4-ba61-43ea-a705-463080e6ae4f"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ed83551b-1c74-4eb0-a689-e3b00317a30f">NPVFY6KNS3ZM-1645903343-273</_dlc_DocId>
    <_dlc_DocIdUrl xmlns="ed83551b-1c74-4eb0-a689-e3b00317a30f">
      <Url>https://floridadep.sharepoint.com/comm/_layouts/15/DocIdRedir.aspx?ID=NPVFY6KNS3ZM-1645903343-273</Url>
      <Description>NPVFY6KNS3ZM-1645903343-273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8823E84-3A5B-4DDC-B3D9-8FF2FA2454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83551b-1c74-4eb0-a689-e3b00317a30f"/>
    <ds:schemaRef ds:uri="ef4b5ca4-ba61-43ea-a705-463080e6ae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3B2BDA-780C-49D4-AE68-78D9DF6F756A}">
  <ds:schemaRefs>
    <ds:schemaRef ds:uri="http://schemas.microsoft.com/office/infopath/2007/PartnerControls"/>
    <ds:schemaRef ds:uri="http://www.w3.org/XML/1998/namespace"/>
    <ds:schemaRef ds:uri="ef4b5ca4-ba61-43ea-a705-463080e6ae4f"/>
    <ds:schemaRef ds:uri="http://schemas.openxmlformats.org/package/2006/metadata/core-properties"/>
    <ds:schemaRef ds:uri="ed83551b-1c74-4eb0-a689-e3b00317a30f"/>
    <ds:schemaRef ds:uri="http://purl.org/dc/dcmitype/"/>
    <ds:schemaRef ds:uri="http://schemas.microsoft.com/office/2006/documentManagement/types"/>
    <ds:schemaRef ds:uri="http://schemas.microsoft.com/office/2006/metadata/properties"/>
    <ds:schemaRef ds:uri="http://purl.org/dc/terms/"/>
    <ds:schemaRef ds:uri="http://purl.org/dc/elements/1.1/"/>
  </ds:schemaRefs>
</ds:datastoreItem>
</file>

<file path=customXml/itemProps3.xml><?xml version="1.0" encoding="utf-8"?>
<ds:datastoreItem xmlns:ds="http://schemas.openxmlformats.org/officeDocument/2006/customXml" ds:itemID="{CE993CEE-F538-47F7-B093-5D11D5B6B2F0}">
  <ds:schemaRefs>
    <ds:schemaRef ds:uri="http://schemas.microsoft.com/sharepoint/v3/contenttype/forms"/>
  </ds:schemaRefs>
</ds:datastoreItem>
</file>

<file path=customXml/itemProps4.xml><?xml version="1.0" encoding="utf-8"?>
<ds:datastoreItem xmlns:ds="http://schemas.openxmlformats.org/officeDocument/2006/customXml" ds:itemID="{6934D3A2-A85B-4BD0-BD37-662FD6C08E4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8471</TotalTime>
  <Words>3037</Words>
  <Application>Microsoft Office PowerPoint</Application>
  <PresentationFormat>Widescreen</PresentationFormat>
  <Paragraphs>264</Paragraphs>
  <Slides>32</Slides>
  <Notes>6</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Galoso, Franko</dc:creator>
  <cp:lastModifiedBy>Craver, Kathryn</cp:lastModifiedBy>
  <cp:revision>379</cp:revision>
  <dcterms:created xsi:type="dcterms:W3CDTF">2021-11-02T20:05:09Z</dcterms:created>
  <dcterms:modified xsi:type="dcterms:W3CDTF">2025-04-30T12:37:14Z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0x01010092DEA0B50153964892AE62E2076240A5</vt:lpwstr>
  </property>
  <property fmtid="{D5CDD505-2E9C-101B-9397-08002B2CF9AE}" pid="3" name="_dlc_DocIdItemGuid">
    <vt:lpwstr>f49e30d7-576b-4b51-a5d5-216c470dfd59</vt:lpwstr>
  </property>
</Properties>
</file>