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 id="2147483781" r:id="rId2"/>
  </p:sldMasterIdLst>
  <p:notesMasterIdLst>
    <p:notesMasterId r:id="rId31"/>
  </p:notesMasterIdLst>
  <p:sldIdLst>
    <p:sldId id="258" r:id="rId3"/>
    <p:sldId id="272" r:id="rId4"/>
    <p:sldId id="302" r:id="rId5"/>
    <p:sldId id="303" r:id="rId6"/>
    <p:sldId id="301" r:id="rId7"/>
    <p:sldId id="305" r:id="rId8"/>
    <p:sldId id="306" r:id="rId9"/>
    <p:sldId id="281" r:id="rId10"/>
    <p:sldId id="282" r:id="rId11"/>
    <p:sldId id="288" r:id="rId12"/>
    <p:sldId id="283" r:id="rId13"/>
    <p:sldId id="285" r:id="rId14"/>
    <p:sldId id="286" r:id="rId15"/>
    <p:sldId id="308" r:id="rId16"/>
    <p:sldId id="310" r:id="rId17"/>
    <p:sldId id="295" r:id="rId18"/>
    <p:sldId id="311" r:id="rId19"/>
    <p:sldId id="313" r:id="rId20"/>
    <p:sldId id="314" r:id="rId21"/>
    <p:sldId id="315" r:id="rId22"/>
    <p:sldId id="277" r:id="rId23"/>
    <p:sldId id="316" r:id="rId24"/>
    <p:sldId id="317" r:id="rId25"/>
    <p:sldId id="289" r:id="rId26"/>
    <p:sldId id="294" r:id="rId27"/>
    <p:sldId id="304" r:id="rId28"/>
    <p:sldId id="320" r:id="rId29"/>
    <p:sldId id="31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3" autoAdjust="0"/>
    <p:restoredTop sz="86562" autoAdjust="0"/>
  </p:normalViewPr>
  <p:slideViewPr>
    <p:cSldViewPr>
      <p:cViewPr varScale="1">
        <p:scale>
          <a:sx n="96" d="100"/>
          <a:sy n="96" d="100"/>
        </p:scale>
        <p:origin x="1950"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22"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80CD79-A709-487F-905D-6649C7802823}" type="datetimeFigureOut">
              <a:rPr lang="en-US" smtClean="0"/>
              <a:t>1/28/2025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0AF5E0-C562-4051-A739-E39EEF3679A5}" type="slidenum">
              <a:rPr lang="en-US" smtClean="0"/>
              <a:t>‹#›</a:t>
            </a:fld>
            <a:endParaRPr lang="en-US"/>
          </a:p>
        </p:txBody>
      </p:sp>
    </p:spTree>
    <p:extLst>
      <p:ext uri="{BB962C8B-B14F-4D97-AF65-F5344CB8AC3E}">
        <p14:creationId xmlns:p14="http://schemas.microsoft.com/office/powerpoint/2010/main" val="288528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1</a:t>
            </a:fld>
            <a:endParaRPr lang="en-US"/>
          </a:p>
        </p:txBody>
      </p:sp>
    </p:spTree>
    <p:extLst>
      <p:ext uri="{BB962C8B-B14F-4D97-AF65-F5344CB8AC3E}">
        <p14:creationId xmlns:p14="http://schemas.microsoft.com/office/powerpoint/2010/main" val="77040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EAOR Emissions</a:t>
            </a:r>
            <a:r>
              <a:rPr lang="en-US" baseline="0" dirty="0"/>
              <a:t> Report by Emissions Unit, you can use this report to review the emissions units listed and pollutants and marked pollutants are correct.  The list of emissions units should include all regulated or unregulated emissions units in an active or construction status (and include those EUs with an Inactive status if the unit permanently shut down during the reporting year), and the list should match the permit.  The list of pollutants should include all reportable pollutants, per the AOR rule, those that have emissions limits, or emitted at or above the threshold.  The pollutants with emissions limits including an emissions cap, should be marked with an asterisk. As you can see *HAPS is a marked pollutant in this example.</a:t>
            </a:r>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10</a:t>
            </a:fld>
            <a:endParaRPr lang="en-US"/>
          </a:p>
        </p:txBody>
      </p:sp>
    </p:spTree>
    <p:extLst>
      <p:ext uri="{BB962C8B-B14F-4D97-AF65-F5344CB8AC3E}">
        <p14:creationId xmlns:p14="http://schemas.microsoft.com/office/powerpoint/2010/main" val="125164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0AF5E0-C562-4051-A739-E39EEF3679A5}" type="slidenum">
              <a:rPr lang="en-US" smtClean="0"/>
              <a:t>11</a:t>
            </a:fld>
            <a:endParaRPr lang="en-US"/>
          </a:p>
        </p:txBody>
      </p:sp>
    </p:spTree>
    <p:extLst>
      <p:ext uri="{BB962C8B-B14F-4D97-AF65-F5344CB8AC3E}">
        <p14:creationId xmlns:p14="http://schemas.microsoft.com/office/powerpoint/2010/main" val="243386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facility </a:t>
            </a:r>
            <a:r>
              <a:rPr lang="en-US" sz="1200" b="1" kern="1200" dirty="0">
                <a:solidFill>
                  <a:schemeClr val="tx1"/>
                </a:solidFill>
                <a:effectLst/>
                <a:latin typeface="+mn-lt"/>
                <a:ea typeface="+mn-ea"/>
                <a:cs typeface="+mn-cs"/>
              </a:rPr>
              <a:t>status</a:t>
            </a:r>
            <a:r>
              <a:rPr lang="en-US" sz="1200" kern="1200" baseline="0" dirty="0">
                <a:solidFill>
                  <a:schemeClr val="tx1"/>
                </a:solidFill>
                <a:effectLst/>
                <a:latin typeface="+mn-lt"/>
                <a:ea typeface="+mn-ea"/>
                <a:cs typeface="+mn-cs"/>
              </a:rPr>
              <a:t> refers to the status as of December 31 of the reporting year.  If this is not correct in EAOR, then please change it: </a:t>
            </a:r>
          </a:p>
          <a:p>
            <a:r>
              <a:rPr lang="en-US" sz="1200" b="1" kern="1200" dirty="0">
                <a:solidFill>
                  <a:schemeClr val="tx1"/>
                </a:solidFill>
                <a:effectLst/>
                <a:latin typeface="+mn-lt"/>
                <a:ea typeface="+mn-ea"/>
                <a:cs typeface="+mn-cs"/>
              </a:rPr>
              <a:t>Active </a:t>
            </a:r>
            <a:r>
              <a:rPr lang="en-US" sz="1200" kern="1200" dirty="0">
                <a:solidFill>
                  <a:schemeClr val="tx1"/>
                </a:solidFill>
                <a:effectLst/>
                <a:latin typeface="+mn-lt"/>
                <a:ea typeface="+mn-ea"/>
                <a:cs typeface="+mn-cs"/>
              </a:rPr>
              <a:t>- One or more emissions units in operation, on standby status, temporarily shut down (including any shutdown while undergoing modification), or on long-term reserve shutdown.  This code indicates an existing facility which has not been permanently shut down, though it may not be operating at the time of this report.</a:t>
            </a:r>
          </a:p>
          <a:p>
            <a:r>
              <a:rPr lang="en-US" sz="1200" b="1" kern="1200" dirty="0">
                <a:solidFill>
                  <a:schemeClr val="tx1"/>
                </a:solidFill>
                <a:effectLst/>
                <a:latin typeface="+mn-lt"/>
                <a:ea typeface="+mn-ea"/>
                <a:cs typeface="+mn-cs"/>
              </a:rPr>
              <a:t>Construction </a:t>
            </a:r>
            <a:r>
              <a:rPr lang="en-US" sz="1200" kern="1200" dirty="0">
                <a:solidFill>
                  <a:schemeClr val="tx1"/>
                </a:solidFill>
                <a:effectLst/>
                <a:latin typeface="+mn-lt"/>
                <a:ea typeface="+mn-ea"/>
                <a:cs typeface="+mn-cs"/>
              </a:rPr>
              <a:t>- All emissions units in planning stage or undergoing initial construction, including reconstruction.  This code indicates a proposed new facility, or an existing facility which has been or will be shut down in its entirety for reconstruction.</a:t>
            </a:r>
          </a:p>
          <a:p>
            <a:r>
              <a:rPr lang="en-US" sz="120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Inactive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All emissions units permanently shut down; permit(s) surrendered or expired.  If</a:t>
            </a:r>
            <a:r>
              <a:rPr lang="en-US" sz="1200" kern="1200" baseline="0" dirty="0">
                <a:solidFill>
                  <a:schemeClr val="tx1"/>
                </a:solidFill>
                <a:effectLst/>
                <a:latin typeface="+mn-lt"/>
                <a:ea typeface="+mn-ea"/>
                <a:cs typeface="+mn-cs"/>
              </a:rPr>
              <a:t> shut down during the reporting year, then enter the </a:t>
            </a:r>
            <a:r>
              <a:rPr lang="en-US" sz="1200" u="sng" kern="1200" baseline="0" dirty="0">
                <a:solidFill>
                  <a:schemeClr val="tx1"/>
                </a:solidFill>
                <a:effectLst/>
                <a:latin typeface="+mn-lt"/>
                <a:ea typeface="+mn-ea"/>
                <a:cs typeface="+mn-cs"/>
              </a:rPr>
              <a:t>shutdown date </a:t>
            </a:r>
            <a:r>
              <a:rPr lang="en-US" sz="1200" kern="1200" baseline="0" dirty="0">
                <a:solidFill>
                  <a:schemeClr val="tx1"/>
                </a:solidFill>
                <a:effectLst/>
                <a:latin typeface="+mn-lt"/>
                <a:ea typeface="+mn-ea"/>
                <a:cs typeface="+mn-cs"/>
              </a:rPr>
              <a:t>of all operations.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Fac</a:t>
            </a:r>
            <a:r>
              <a:rPr lang="en-US" b="1" baseline="0" dirty="0"/>
              <a:t> Owner/Company Name &amp; Site Name-</a:t>
            </a:r>
            <a:r>
              <a:rPr lang="en-US" baseline="0" dirty="0"/>
              <a:t> This is populated with the owner/company name we have in our system as of the end of the current reporting year (i.e. as of Dec 31) and normally is not changed in EAOR,  however if it is not correct in our system and doesn’t match your permit, then you may need to change it in EAOR, and this will also change it in our ARMS data base system, so please only change it when needed and enter exactly what is on your </a:t>
            </a:r>
            <a:r>
              <a:rPr lang="en-US" b="0" u="sng" baseline="0" dirty="0"/>
              <a:t>current permit</a:t>
            </a:r>
            <a:r>
              <a:rPr lang="en-US" baseline="0" dirty="0"/>
              <a:t>).  </a:t>
            </a:r>
            <a:r>
              <a:rPr lang="en-US" b="1" u="sng" baseline="0" dirty="0"/>
              <a:t>Note</a:t>
            </a:r>
            <a:r>
              <a:rPr lang="en-US" baseline="0" dirty="0"/>
              <a:t>: EAOR is not the mechanism for changing your permit, if your permit needs correcting or a transfer of ownership form needs to be sent in, then this should be done through proper permitting channels.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Your data changes in EAOR will display a yellow triangle (for example, the yellow triangle next to 2016 Year of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baseline="0" dirty="0"/>
              <a:t>Facility History </a:t>
            </a:r>
            <a:r>
              <a:rPr lang="en-US" baseline="0" dirty="0"/>
              <a:t>- If the </a:t>
            </a:r>
            <a:r>
              <a:rPr lang="en-US" dirty="0"/>
              <a:t>Facility Owner/Company Name changed</a:t>
            </a:r>
            <a:r>
              <a:rPr lang="en-US" baseline="0" dirty="0"/>
              <a:t> during the reporting year, then please enter the previous Name in the section for Facility History Information. </a:t>
            </a:r>
          </a:p>
          <a:p>
            <a:endParaRPr lang="en-US" baseline="0" dirty="0"/>
          </a:p>
          <a:p>
            <a:r>
              <a:rPr lang="en-US" b="1" baseline="0" dirty="0"/>
              <a:t>Owner/Contact Information </a:t>
            </a:r>
            <a:r>
              <a:rPr lang="en-US" baseline="0" dirty="0"/>
              <a:t>– this is the person who will be signing the AOR.  If Title V and RO have changed, send an RO Notification form.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12</a:t>
            </a:fld>
            <a:endParaRPr lang="en-US"/>
          </a:p>
        </p:txBody>
      </p:sp>
    </p:spTree>
    <p:extLst>
      <p:ext uri="{BB962C8B-B14F-4D97-AF65-F5344CB8AC3E}">
        <p14:creationId xmlns:p14="http://schemas.microsoft.com/office/powerpoint/2010/main" val="418811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Owner/Contact Information </a:t>
            </a:r>
            <a:r>
              <a:rPr lang="en-US" baseline="0" dirty="0"/>
              <a:t>– of the person who will be signing </a:t>
            </a:r>
            <a:r>
              <a:rPr lang="en-US" u="sng" baseline="0" dirty="0"/>
              <a:t>this</a:t>
            </a:r>
            <a:r>
              <a:rPr lang="en-US" u="none" baseline="0" dirty="0"/>
              <a:t> </a:t>
            </a:r>
            <a:r>
              <a:rPr lang="en-US" baseline="0" dirty="0"/>
              <a:t>AOR:  The Owner’s contact information entered here, does </a:t>
            </a:r>
            <a:r>
              <a:rPr lang="en-US" u="sng" baseline="0" dirty="0"/>
              <a:t>not</a:t>
            </a:r>
            <a:r>
              <a:rPr lang="en-US" baseline="0" dirty="0"/>
              <a:t> update our ARMS system, so to change it in our system, please send an RO Notification Change form (if you’re a TV facility), or for non-TV let the compliance office know:</a:t>
            </a:r>
          </a:p>
          <a:p>
            <a:r>
              <a:rPr lang="en-US" baseline="0" dirty="0"/>
              <a:t> </a:t>
            </a:r>
            <a:endParaRPr lang="en-US" dirty="0"/>
          </a:p>
          <a:p>
            <a:pPr>
              <a:buFont typeface="Arial" panose="020B0604020202020204" pitchFamily="34" charset="0"/>
              <a:buChar char="•"/>
            </a:pPr>
            <a:r>
              <a:rPr lang="en-US" sz="1200" dirty="0"/>
              <a:t>For Non-Title V:</a:t>
            </a:r>
            <a:r>
              <a:rPr lang="en-US" sz="1200" baseline="0" dirty="0"/>
              <a:t> Contact information for the </a:t>
            </a:r>
            <a:r>
              <a:rPr lang="en-US" sz="1200" dirty="0"/>
              <a:t>Owner/Authorized Representative who</a:t>
            </a:r>
            <a:r>
              <a:rPr lang="en-US" sz="1200" baseline="0" dirty="0"/>
              <a:t> is signing this AOR is</a:t>
            </a:r>
            <a:r>
              <a:rPr lang="en-US" sz="1200" dirty="0"/>
              <a:t> required.</a:t>
            </a:r>
          </a:p>
          <a:p>
            <a:pPr>
              <a:buFontTx/>
              <a:buNone/>
            </a:pPr>
            <a:endParaRPr lang="en-US" sz="1200" dirty="0"/>
          </a:p>
          <a:p>
            <a:pPr>
              <a:buFont typeface="Arial" panose="020B0604020202020204" pitchFamily="34" charset="0"/>
              <a:buChar char="•"/>
            </a:pPr>
            <a:r>
              <a:rPr lang="en-US" sz="1200" dirty="0"/>
              <a:t>For Title V: Contact information of the Responsible Official who is signing this AOR is required.</a:t>
            </a:r>
          </a:p>
          <a:p>
            <a:pPr>
              <a:buFont typeface="Arial" panose="020B0604020202020204" pitchFamily="34" charset="0"/>
              <a:buChar char="•"/>
            </a:pPr>
            <a:endParaRPr lang="en-US" sz="1200" dirty="0"/>
          </a:p>
          <a:p>
            <a:pPr>
              <a:buFont typeface="Arial" panose="020B0604020202020204" pitchFamily="34" charset="0"/>
              <a:buChar char="•"/>
            </a:pPr>
            <a:r>
              <a:rPr lang="en-US" sz="1200" dirty="0"/>
              <a:t>While here on the Facility</a:t>
            </a:r>
            <a:r>
              <a:rPr lang="en-US" sz="1200" baseline="0" dirty="0"/>
              <a:t> level screen in EAOR, please note the tab for </a:t>
            </a:r>
            <a:r>
              <a:rPr lang="en-US" sz="1200" b="1" baseline="0" dirty="0"/>
              <a:t>Attachments</a:t>
            </a:r>
            <a:r>
              <a:rPr lang="en-US" sz="1200" baseline="0"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13</a:t>
            </a:fld>
            <a:endParaRPr lang="en-US"/>
          </a:p>
        </p:txBody>
      </p:sp>
    </p:spTree>
    <p:extLst>
      <p:ext uri="{BB962C8B-B14F-4D97-AF65-F5344CB8AC3E}">
        <p14:creationId xmlns:p14="http://schemas.microsoft.com/office/powerpoint/2010/main" val="384046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C922-2C9D-078B-4589-F1E9CE48E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6D8CF-5A82-F52D-527C-0859D4449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1C70F-7840-236D-B525-DF9113A8BB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84BE7-A5CF-6A75-3755-81AB72300912}"/>
              </a:ext>
            </a:extLst>
          </p:cNvPr>
          <p:cNvSpPr>
            <a:spLocks noGrp="1"/>
          </p:cNvSpPr>
          <p:nvPr>
            <p:ph type="sldNum" sz="quarter" idx="10"/>
          </p:nvPr>
        </p:nvSpPr>
        <p:spPr/>
        <p:txBody>
          <a:bodyPr/>
          <a:lstStyle/>
          <a:p>
            <a:fld id="{330AF5E0-C562-4051-A739-E39EEF3679A5}" type="slidenum">
              <a:rPr lang="en-US" smtClean="0"/>
              <a:t>14</a:t>
            </a:fld>
            <a:endParaRPr lang="en-US"/>
          </a:p>
        </p:txBody>
      </p:sp>
    </p:spTree>
    <p:extLst>
      <p:ext uri="{BB962C8B-B14F-4D97-AF65-F5344CB8AC3E}">
        <p14:creationId xmlns:p14="http://schemas.microsoft.com/office/powerpoint/2010/main" val="413650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0D0F-21E8-C138-AD10-341CAD5D3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6A3FB-79FF-1DF1-253C-CB8AA991C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1078D-4DDA-95D8-DC8E-B4814E5A88B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9000CFD-CFF0-E448-4A1D-45DE7A3CCCF2}"/>
              </a:ext>
            </a:extLst>
          </p:cNvPr>
          <p:cNvSpPr>
            <a:spLocks noGrp="1"/>
          </p:cNvSpPr>
          <p:nvPr>
            <p:ph type="sldNum" sz="quarter" idx="10"/>
          </p:nvPr>
        </p:nvSpPr>
        <p:spPr/>
        <p:txBody>
          <a:bodyPr/>
          <a:lstStyle/>
          <a:p>
            <a:fld id="{330AF5E0-C562-4051-A739-E39EEF3679A5}" type="slidenum">
              <a:rPr lang="en-US" smtClean="0"/>
              <a:t>15</a:t>
            </a:fld>
            <a:endParaRPr lang="en-US"/>
          </a:p>
        </p:txBody>
      </p:sp>
    </p:spTree>
    <p:extLst>
      <p:ext uri="{BB962C8B-B14F-4D97-AF65-F5344CB8AC3E}">
        <p14:creationId xmlns:p14="http://schemas.microsoft.com/office/powerpoint/2010/main" val="341060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Able to set up formulas in the EAOR Calculation Worksheet and reuse on future EAORs.</a:t>
            </a:r>
          </a:p>
        </p:txBody>
      </p:sp>
      <p:sp>
        <p:nvSpPr>
          <p:cNvPr id="4" name="Slide Number Placeholder 3"/>
          <p:cNvSpPr>
            <a:spLocks noGrp="1"/>
          </p:cNvSpPr>
          <p:nvPr>
            <p:ph type="sldNum" sz="quarter" idx="5"/>
          </p:nvPr>
        </p:nvSpPr>
        <p:spPr/>
        <p:txBody>
          <a:bodyPr/>
          <a:lstStyle/>
          <a:p>
            <a:fld id="{330AF5E0-C562-4051-A739-E39EEF3679A5}" type="slidenum">
              <a:rPr lang="en-US" smtClean="0"/>
              <a:t>16</a:t>
            </a:fld>
            <a:endParaRPr lang="en-US"/>
          </a:p>
        </p:txBody>
      </p:sp>
    </p:spTree>
    <p:extLst>
      <p:ext uri="{BB962C8B-B14F-4D97-AF65-F5344CB8AC3E}">
        <p14:creationId xmlns:p14="http://schemas.microsoft.com/office/powerpoint/2010/main" val="387616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8617-90EA-4657-4C0D-D3CAD9494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15948-F599-C68A-1178-41DD16727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18A2F-9C3B-D27F-EAA5-385C9FAB74F9}"/>
              </a:ext>
            </a:extLst>
          </p:cNvPr>
          <p:cNvSpPr>
            <a:spLocks noGrp="1"/>
          </p:cNvSpPr>
          <p:nvPr>
            <p:ph type="body" idx="1"/>
          </p:nvPr>
        </p:nvSpPr>
        <p:spPr/>
        <p:txBody>
          <a:bodyPr/>
          <a:lstStyle/>
          <a:p>
            <a:r>
              <a:rPr lang="en-US" b="1" dirty="0"/>
              <a:t>SCC</a:t>
            </a:r>
            <a:r>
              <a:rPr lang="en-US" dirty="0"/>
              <a:t> – </a:t>
            </a:r>
            <a:r>
              <a:rPr lang="en-US" baseline="0" dirty="0"/>
              <a:t>SCC emissions factors are developed from testing for specific processes, and the SCC used in EAOR should reflect the specific process or activity that emits the air pollutant, as much as possible.  For example, if the permit changed because a specific fuel is no longer allowed to be burned, then the SCC for that fuel should not be available in EAOR.  Also, w</a:t>
            </a:r>
            <a:r>
              <a:rPr lang="en-US" dirty="0"/>
              <a:t>hen</a:t>
            </a:r>
            <a:r>
              <a:rPr lang="en-US" baseline="0" dirty="0"/>
              <a:t> gap filling HAP emissions, EPA bases it on the SCC code, so please make sure the right one is used for reporting your emissions.</a:t>
            </a:r>
          </a:p>
          <a:p>
            <a:endParaRPr lang="en-US" baseline="0" dirty="0"/>
          </a:p>
          <a:p>
            <a:r>
              <a:rPr lang="en-US" b="1" baseline="0" dirty="0"/>
              <a:t>Emissions Method Codes </a:t>
            </a:r>
            <a:r>
              <a:rPr lang="en-US" baseline="0" dirty="0"/>
              <a:t>– Please make sure the highest ranked applicable emissions method listed in the rule are used for computing actual emissions. In addition, the methods used may change over time, please remember to update EAOR accordingly, including calculation sheets and emissions comments when necessary.</a:t>
            </a:r>
            <a:endParaRPr lang="en-US" dirty="0"/>
          </a:p>
          <a:p>
            <a:endParaRPr lang="en-US" dirty="0"/>
          </a:p>
        </p:txBody>
      </p:sp>
      <p:sp>
        <p:nvSpPr>
          <p:cNvPr id="4" name="Slide Number Placeholder 3">
            <a:extLst>
              <a:ext uri="{FF2B5EF4-FFF2-40B4-BE49-F238E27FC236}">
                <a16:creationId xmlns:a16="http://schemas.microsoft.com/office/drawing/2014/main" id="{AF6B8203-463A-A8A3-5B75-DCFAC2304CF6}"/>
              </a:ext>
            </a:extLst>
          </p:cNvPr>
          <p:cNvSpPr>
            <a:spLocks noGrp="1"/>
          </p:cNvSpPr>
          <p:nvPr>
            <p:ph type="sldNum" sz="quarter" idx="10"/>
          </p:nvPr>
        </p:nvSpPr>
        <p:spPr/>
        <p:txBody>
          <a:bodyPr/>
          <a:lstStyle/>
          <a:p>
            <a:fld id="{330AF5E0-C562-4051-A739-E39EEF3679A5}" type="slidenum">
              <a:rPr lang="en-US" smtClean="0"/>
              <a:t>17</a:t>
            </a:fld>
            <a:endParaRPr lang="en-US"/>
          </a:p>
        </p:txBody>
      </p:sp>
    </p:spTree>
    <p:extLst>
      <p:ext uri="{BB962C8B-B14F-4D97-AF65-F5344CB8AC3E}">
        <p14:creationId xmlns:p14="http://schemas.microsoft.com/office/powerpoint/2010/main" val="188511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F586-8F00-F7A8-85D1-68343C02C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EA4C6-1223-9594-2F6F-F1F761B8E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90C31-2552-75E1-C957-D164D19757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65B95C-691F-FA37-A3E3-AC4A2FA064C7}"/>
              </a:ext>
            </a:extLst>
          </p:cNvPr>
          <p:cNvSpPr>
            <a:spLocks noGrp="1"/>
          </p:cNvSpPr>
          <p:nvPr>
            <p:ph type="sldNum" sz="quarter" idx="10"/>
          </p:nvPr>
        </p:nvSpPr>
        <p:spPr/>
        <p:txBody>
          <a:bodyPr/>
          <a:lstStyle/>
          <a:p>
            <a:fld id="{330AF5E0-C562-4051-A739-E39EEF3679A5}" type="slidenum">
              <a:rPr lang="en-US" smtClean="0"/>
              <a:t>18</a:t>
            </a:fld>
            <a:endParaRPr lang="en-US"/>
          </a:p>
        </p:txBody>
      </p:sp>
    </p:spTree>
    <p:extLst>
      <p:ext uri="{BB962C8B-B14F-4D97-AF65-F5344CB8AC3E}">
        <p14:creationId xmlns:p14="http://schemas.microsoft.com/office/powerpoint/2010/main" val="114967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F12C-01F9-440F-995E-786F2EF80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CDA65-3F57-BC5B-4FB3-2304DEF36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9045B-C138-699C-3007-3C174EEDED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F8E08C-5EFE-ED49-6079-7E10C3E3836A}"/>
              </a:ext>
            </a:extLst>
          </p:cNvPr>
          <p:cNvSpPr>
            <a:spLocks noGrp="1"/>
          </p:cNvSpPr>
          <p:nvPr>
            <p:ph type="sldNum" sz="quarter" idx="10"/>
          </p:nvPr>
        </p:nvSpPr>
        <p:spPr/>
        <p:txBody>
          <a:bodyPr/>
          <a:lstStyle/>
          <a:p>
            <a:fld id="{330AF5E0-C562-4051-A739-E39EEF3679A5}" type="slidenum">
              <a:rPr lang="en-US" smtClean="0"/>
              <a:t>19</a:t>
            </a:fld>
            <a:endParaRPr lang="en-US"/>
          </a:p>
        </p:txBody>
      </p:sp>
    </p:spTree>
    <p:extLst>
      <p:ext uri="{BB962C8B-B14F-4D97-AF65-F5344CB8AC3E}">
        <p14:creationId xmlns:p14="http://schemas.microsoft.com/office/powerpoint/2010/main" val="411168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2</a:t>
            </a:fld>
            <a:endParaRPr lang="en-US"/>
          </a:p>
        </p:txBody>
      </p:sp>
    </p:spTree>
    <p:extLst>
      <p:ext uri="{BB962C8B-B14F-4D97-AF65-F5344CB8AC3E}">
        <p14:creationId xmlns:p14="http://schemas.microsoft.com/office/powerpoint/2010/main" val="62587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A36E-4174-79C0-C000-0F60B65D8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F7CBB-B748-6C10-84C9-81958FFEA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E3767-33F2-5817-D0B8-A85F5B2C6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C853E2-868C-08E9-B353-2A9FA8860DD7}"/>
              </a:ext>
            </a:extLst>
          </p:cNvPr>
          <p:cNvSpPr>
            <a:spLocks noGrp="1"/>
          </p:cNvSpPr>
          <p:nvPr>
            <p:ph type="sldNum" sz="quarter" idx="10"/>
          </p:nvPr>
        </p:nvSpPr>
        <p:spPr/>
        <p:txBody>
          <a:bodyPr/>
          <a:lstStyle/>
          <a:p>
            <a:fld id="{330AF5E0-C562-4051-A739-E39EEF3679A5}" type="slidenum">
              <a:rPr lang="en-US" smtClean="0"/>
              <a:t>20</a:t>
            </a:fld>
            <a:endParaRPr lang="en-US"/>
          </a:p>
        </p:txBody>
      </p:sp>
    </p:spTree>
    <p:extLst>
      <p:ext uri="{BB962C8B-B14F-4D97-AF65-F5344CB8AC3E}">
        <p14:creationId xmlns:p14="http://schemas.microsoft.com/office/powerpoint/2010/main" val="125883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21</a:t>
            </a:fld>
            <a:endParaRPr lang="en-US"/>
          </a:p>
        </p:txBody>
      </p:sp>
    </p:spTree>
    <p:extLst>
      <p:ext uri="{BB962C8B-B14F-4D97-AF65-F5344CB8AC3E}">
        <p14:creationId xmlns:p14="http://schemas.microsoft.com/office/powerpoint/2010/main" val="199819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0E71-9402-B788-2ADB-BF2C6C725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86A8D-D2A0-96EC-239B-44E697305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7F706-6D07-B715-E0D6-2F96903408B7}"/>
              </a:ext>
            </a:extLst>
          </p:cNvPr>
          <p:cNvSpPr>
            <a:spLocks noGrp="1"/>
          </p:cNvSpPr>
          <p:nvPr>
            <p:ph type="body" idx="1"/>
          </p:nvPr>
        </p:nvSpPr>
        <p:spPr/>
        <p:txBody>
          <a:bodyPr/>
          <a:lstStyle/>
          <a:p>
            <a:pPr marL="228600" indent="-228600">
              <a:buFont typeface="Arial" panose="020B0604020202020204" pitchFamily="34" charset="0"/>
              <a:buChar char="•"/>
            </a:pPr>
            <a:r>
              <a:rPr lang="en-US" baseline="0" dirty="0"/>
              <a:t>A change during the reporting year in the facility’s tracking/reporting methodology resulted in underreporting of emissions: In this case, the facility went from using AP-42 emissions factor to using CEMS, however programming of the CEMS to switch to calculating the mass value was only available for part of the year, and emissions for the other half of the year not picked up by CEMS were inadvertently excluded (and subsequently had to be calculated based on the fuel consumed during this time using AP-42 emissions factors);</a:t>
            </a:r>
          </a:p>
          <a:p>
            <a:pPr marL="228600" indent="-228600">
              <a:buFont typeface="Arial" panose="020B0604020202020204" pitchFamily="34" charset="0"/>
              <a:buChar char="•"/>
            </a:pPr>
            <a:r>
              <a:rPr lang="en-US" baseline="0" dirty="0"/>
              <a:t>Different emissions factors are used for reporting in different systems (i.e. TRI vs. AOR comparison):  AOR reporting schedule may precede TRI reporting, and in some cases, the more accurate emissions factors used for TRI,  which considered specific controls,  were not available until after the AOR reporting deadline (or were only utilized in TRI, and not EAOR) and consequently a comparison of emissions from the two systems showed a large disparity.</a:t>
            </a:r>
          </a:p>
          <a:p>
            <a:pPr marL="228600" indent="-228600">
              <a:buFont typeface="Arial" panose="020B0604020202020204" pitchFamily="34" charset="0"/>
              <a:buChar char="•"/>
            </a:pPr>
            <a:r>
              <a:rPr lang="en-US" baseline="0" dirty="0"/>
              <a:t>Observed a sig decrease in their NOx emissions in the current reporting year vs. previous year, which seemed out of proportion to process rate </a:t>
            </a:r>
            <a:r>
              <a:rPr lang="en-US" baseline="0" dirty="0" err="1"/>
              <a:t>inc</a:t>
            </a:r>
            <a:r>
              <a:rPr lang="en-US" baseline="0" dirty="0"/>
              <a:t> in current year (i.e. Nox CEMs, and NOX had decreased by 30%, in spite of a slight increase in the tons of coal burned). In this case, after follow-up with the facility, it was determined default CEMS values required to be used in the previous year overestimated actual Nox emissions for that year.  Tip: When possible, add a note in EAOR explaining why the Nox emissions were higher in the previous year, compared to the current year.    </a:t>
            </a:r>
          </a:p>
          <a:p>
            <a:pPr marL="228600" indent="-228600">
              <a:buFont typeface="Arial" panose="020B0604020202020204" pitchFamily="34" charset="0"/>
              <a:buChar char="•"/>
            </a:pPr>
            <a:r>
              <a:rPr lang="en-US" baseline="0" dirty="0"/>
              <a:t>Instances where the emissions factor or fuel usage/ process rate is off by an order of magnitude; or simply, not the right value was used in the formula in EAOR; or</a:t>
            </a:r>
          </a:p>
          <a:p>
            <a:pPr marL="228600" indent="-228600">
              <a:buFont typeface="Arial" panose="020B0604020202020204" pitchFamily="34" charset="0"/>
              <a:buChar char="•"/>
            </a:pPr>
            <a:r>
              <a:rPr lang="en-US" baseline="0" dirty="0"/>
              <a:t>The exact same process rate was reported for different fuels burned, for example diesel and natural gas.</a:t>
            </a:r>
          </a:p>
          <a:p>
            <a:endParaRPr lang="en-US" dirty="0"/>
          </a:p>
        </p:txBody>
      </p:sp>
      <p:sp>
        <p:nvSpPr>
          <p:cNvPr id="4" name="Slide Number Placeholder 3">
            <a:extLst>
              <a:ext uri="{FF2B5EF4-FFF2-40B4-BE49-F238E27FC236}">
                <a16:creationId xmlns:a16="http://schemas.microsoft.com/office/drawing/2014/main" id="{8135E54B-E7B0-EB09-166A-A2CED28050D9}"/>
              </a:ext>
            </a:extLst>
          </p:cNvPr>
          <p:cNvSpPr>
            <a:spLocks noGrp="1"/>
          </p:cNvSpPr>
          <p:nvPr>
            <p:ph type="sldNum" sz="quarter" idx="10"/>
          </p:nvPr>
        </p:nvSpPr>
        <p:spPr/>
        <p:txBody>
          <a:bodyPr/>
          <a:lstStyle/>
          <a:p>
            <a:fld id="{330AF5E0-C562-4051-A739-E39EEF3679A5}" type="slidenum">
              <a:rPr lang="en-US" smtClean="0"/>
              <a:t>22</a:t>
            </a:fld>
            <a:endParaRPr lang="en-US"/>
          </a:p>
        </p:txBody>
      </p:sp>
    </p:spTree>
    <p:extLst>
      <p:ext uri="{BB962C8B-B14F-4D97-AF65-F5344CB8AC3E}">
        <p14:creationId xmlns:p14="http://schemas.microsoft.com/office/powerpoint/2010/main" val="15967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A8E3-4146-4BF3-EE26-1FB2C6836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1B52A-021C-A5D6-2BEF-E8D2269EF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B12AC-675B-7C29-43B4-3EF6334644C0}"/>
              </a:ext>
            </a:extLst>
          </p:cNvPr>
          <p:cNvSpPr>
            <a:spLocks noGrp="1"/>
          </p:cNvSpPr>
          <p:nvPr>
            <p:ph type="body" idx="1"/>
          </p:nvPr>
        </p:nvSpPr>
        <p:spPr/>
        <p:txBody>
          <a:bodyPr/>
          <a:lstStyle/>
          <a:p>
            <a:pPr marL="171450" indent="-171450">
              <a:buFont typeface="Arial" panose="020B0604020202020204" pitchFamily="34" charset="0"/>
              <a:buChar char="•"/>
            </a:pPr>
            <a:r>
              <a:rPr lang="en-US" dirty="0"/>
              <a:t>Instances where materials or substances used in the previous year’s processes were discontinued prior to the current reporting year, however were inadvertently reported anyway;  </a:t>
            </a:r>
          </a:p>
          <a:p>
            <a:pPr marL="171450" indent="-171450">
              <a:buFont typeface="Arial" panose="020B0604020202020204" pitchFamily="34" charset="0"/>
              <a:buChar char="•"/>
            </a:pPr>
            <a:r>
              <a:rPr lang="en-US" dirty="0"/>
              <a:t>Cases where emissions were normally calculated by applying a control efficiency, however were inadvertently reported without it, resulting in over reporting of emissions; </a:t>
            </a:r>
          </a:p>
          <a:p>
            <a:pPr marL="171450" indent="-171450">
              <a:buFont typeface="Arial" panose="020B0604020202020204" pitchFamily="34" charset="0"/>
              <a:buChar char="•"/>
            </a:pPr>
            <a:r>
              <a:rPr lang="en-US" dirty="0"/>
              <a:t>Forgetting to convert emissions value to tons, and reporting in pounds because the conversion to tons was excluded from the formula; </a:t>
            </a:r>
          </a:p>
          <a:p>
            <a:pPr marL="171450" indent="-171450">
              <a:buFont typeface="Arial" panose="020B0604020202020204" pitchFamily="34" charset="0"/>
              <a:buChar char="•"/>
            </a:pPr>
            <a:r>
              <a:rPr lang="en-US" dirty="0"/>
              <a:t>Cases where HAP VOCs are not included with the VOC emissions; and  </a:t>
            </a:r>
          </a:p>
          <a:p>
            <a:pPr marL="171450" indent="-171450">
              <a:buFont typeface="Arial" panose="020B0604020202020204" pitchFamily="34" charset="0"/>
              <a:buChar char="•"/>
            </a:pPr>
            <a:r>
              <a:rPr lang="en-US" dirty="0"/>
              <a:t>Cases where the workbook setup to capture data for the AOR such as fuel usage, needed the formulas to be revised; or the formula omits a conversion factor (i.e. for conversion of sulfur to SO2), underreporting emissions by half; and spreadsheet incorrectly contains a “percentage” Format type (i.e. 10% ash) instead of a “number” Format type (i.e. 0.1 ash fraction), as a result HAPS metal emissions were over reported.</a:t>
            </a:r>
          </a:p>
          <a:p>
            <a:endParaRPr lang="en-US" dirty="0"/>
          </a:p>
        </p:txBody>
      </p:sp>
      <p:sp>
        <p:nvSpPr>
          <p:cNvPr id="4" name="Slide Number Placeholder 3">
            <a:extLst>
              <a:ext uri="{FF2B5EF4-FFF2-40B4-BE49-F238E27FC236}">
                <a16:creationId xmlns:a16="http://schemas.microsoft.com/office/drawing/2014/main" id="{1680B900-2249-005D-5FC7-E039B56F11A1}"/>
              </a:ext>
            </a:extLst>
          </p:cNvPr>
          <p:cNvSpPr>
            <a:spLocks noGrp="1"/>
          </p:cNvSpPr>
          <p:nvPr>
            <p:ph type="sldNum" sz="quarter" idx="10"/>
          </p:nvPr>
        </p:nvSpPr>
        <p:spPr/>
        <p:txBody>
          <a:bodyPr/>
          <a:lstStyle/>
          <a:p>
            <a:fld id="{330AF5E0-C562-4051-A739-E39EEF3679A5}" type="slidenum">
              <a:rPr lang="en-US" smtClean="0"/>
              <a:t>23</a:t>
            </a:fld>
            <a:endParaRPr lang="en-US"/>
          </a:p>
        </p:txBody>
      </p:sp>
    </p:spTree>
    <p:extLst>
      <p:ext uri="{BB962C8B-B14F-4D97-AF65-F5344CB8AC3E}">
        <p14:creationId xmlns:p14="http://schemas.microsoft.com/office/powerpoint/2010/main" val="245452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DARM </a:t>
            </a:r>
            <a:r>
              <a:rPr lang="en-US" baseline="0" dirty="0"/>
              <a:t>performs additional edit checks on submitted AORs to look for missing data or potential compliance issues. </a:t>
            </a:r>
          </a:p>
          <a:p>
            <a:endParaRPr lang="en-US" b="0" dirty="0"/>
          </a:p>
          <a:p>
            <a:r>
              <a:rPr lang="en-US" b="0" dirty="0"/>
              <a:t>Our edit reports list</a:t>
            </a:r>
            <a:r>
              <a:rPr lang="en-US" b="0" baseline="0" dirty="0"/>
              <a:t> Missing Data: </a:t>
            </a:r>
          </a:p>
          <a:p>
            <a:r>
              <a:rPr lang="en-US" b="1" dirty="0"/>
              <a:t>Missing AOR</a:t>
            </a:r>
            <a:r>
              <a:rPr lang="en-US" b="1" baseline="0" dirty="0"/>
              <a:t>s </a:t>
            </a:r>
            <a:r>
              <a:rPr lang="en-US" baseline="0" dirty="0"/>
              <a:t>for emissions units – and we will follow-up with the facility if an AOR is expected but not found – the report includes inactive EUs that permanently shut down operations during the reporting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Emissions Units that reported</a:t>
            </a:r>
            <a:r>
              <a:rPr lang="en-US" baseline="0" dirty="0"/>
              <a:t> as operating, however are missing annual </a:t>
            </a:r>
            <a:r>
              <a:rPr lang="en-US" b="1" baseline="0" dirty="0"/>
              <a:t>Process Rate</a:t>
            </a:r>
            <a:r>
              <a:rPr lang="en-US" b="1" dirty="0"/>
              <a:t> </a:t>
            </a:r>
            <a:r>
              <a:rPr lang="en-US" dirty="0"/>
              <a:t>or </a:t>
            </a:r>
            <a:r>
              <a:rPr lang="en-US" b="1" dirty="0"/>
              <a:t>Emissions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Missing emissions for pollutants with an </a:t>
            </a:r>
            <a:r>
              <a:rPr lang="en-US" b="1" baseline="0" dirty="0"/>
              <a:t>allowable emissions limit </a:t>
            </a:r>
            <a:r>
              <a:rPr lang="en-US" b="0" baseline="0" dirty="0"/>
              <a:t>or</a:t>
            </a:r>
            <a:r>
              <a:rPr lang="en-US" b="1" baseline="0" dirty="0"/>
              <a:t> emissions cap</a:t>
            </a:r>
            <a:r>
              <a:rPr lang="en-US" baseline="0" dirty="0"/>
              <a:t>  (usually this occurs when ARMS was updated after the fact, and poll was not ‘marked’ in EAOR, follow-up if allow applied in reporting year).  </a:t>
            </a:r>
          </a:p>
          <a:p>
            <a:endParaRPr lang="en-US" baseline="0" dirty="0"/>
          </a:p>
          <a:p>
            <a:r>
              <a:rPr lang="en-US" dirty="0"/>
              <a:t>Additional checks</a:t>
            </a:r>
            <a:r>
              <a:rPr lang="en-US" baseline="0" dirty="0"/>
              <a:t> look for p</a:t>
            </a:r>
            <a:r>
              <a:rPr lang="en-US" b="0" i="0" baseline="0" dirty="0"/>
              <a:t>ossible Exceedances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Lists EUs with </a:t>
            </a:r>
            <a:r>
              <a:rPr lang="en-US" b="1" baseline="0" dirty="0"/>
              <a:t>operating schedule </a:t>
            </a:r>
            <a:r>
              <a:rPr lang="en-US" baseline="0" dirty="0"/>
              <a:t>which </a:t>
            </a:r>
            <a:r>
              <a:rPr lang="en-US" b="1" baseline="0" dirty="0"/>
              <a:t>exceeds</a:t>
            </a:r>
            <a:r>
              <a:rPr lang="en-US" baseline="0" dirty="0"/>
              <a:t> the permitted operating schedule (</a:t>
            </a:r>
            <a:r>
              <a:rPr lang="en-US" baseline="0" dirty="0" err="1"/>
              <a:t>hrs</a:t>
            </a:r>
            <a:r>
              <a:rPr lang="en-US" baseline="0" dirty="0"/>
              <a:t>/day, days/week/</a:t>
            </a:r>
            <a:r>
              <a:rPr lang="en-US" baseline="0" dirty="0" err="1"/>
              <a:t>hrs</a:t>
            </a:r>
            <a:r>
              <a:rPr lang="en-US" baseline="0" dirty="0"/>
              <a:t>/year)</a:t>
            </a:r>
          </a:p>
          <a:p>
            <a:r>
              <a:rPr lang="en-US" dirty="0"/>
              <a:t>Exceeded List</a:t>
            </a:r>
            <a:r>
              <a:rPr lang="en-US" baseline="0" dirty="0"/>
              <a:t> EUs where the </a:t>
            </a:r>
            <a:r>
              <a:rPr lang="en-US" b="0" baseline="0" dirty="0"/>
              <a:t>EAOR</a:t>
            </a:r>
            <a:r>
              <a:rPr lang="en-US" b="1" baseline="0" dirty="0"/>
              <a:t> process rate, or sulfur, or ash content  </a:t>
            </a:r>
            <a:r>
              <a:rPr lang="en-US" b="0" baseline="0" dirty="0">
                <a:solidFill>
                  <a:srgbClr val="FF0000"/>
                </a:solidFill>
              </a:rPr>
              <a:t>&gt;</a:t>
            </a:r>
            <a:r>
              <a:rPr lang="en-US" b="1" baseline="0" dirty="0"/>
              <a:t> </a:t>
            </a:r>
            <a:r>
              <a:rPr lang="en-US" b="0" baseline="0" dirty="0"/>
              <a:t>the </a:t>
            </a:r>
            <a:r>
              <a:rPr lang="en-US" b="0" baseline="0" dirty="0">
                <a:solidFill>
                  <a:srgbClr val="FF0000"/>
                </a:solidFill>
              </a:rPr>
              <a:t>permit limit</a:t>
            </a:r>
            <a:r>
              <a:rPr lang="en-US"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Looks</a:t>
            </a:r>
            <a:r>
              <a:rPr lang="en-US" baseline="0" dirty="0"/>
              <a:t> for instances of </a:t>
            </a:r>
            <a:r>
              <a:rPr lang="en-US" b="1" baseline="0" dirty="0"/>
              <a:t>excess heat input</a:t>
            </a:r>
            <a:r>
              <a:rPr lang="en-US" baseline="0" dirty="0"/>
              <a:t>, </a:t>
            </a:r>
            <a:r>
              <a:rPr lang="en-US" sz="1200" dirty="0"/>
              <a:t>[Max heat input (</a:t>
            </a:r>
            <a:r>
              <a:rPr lang="en-US" sz="1200" dirty="0" err="1"/>
              <a:t>mmBtu</a:t>
            </a:r>
            <a:r>
              <a:rPr lang="en-US" sz="1200" dirty="0"/>
              <a:t>/hour) </a:t>
            </a:r>
            <a:r>
              <a:rPr lang="en-US" sz="1200" b="1" dirty="0"/>
              <a:t>x</a:t>
            </a:r>
            <a:r>
              <a:rPr lang="en-US" sz="1200" dirty="0"/>
              <a:t> Hours/year] </a:t>
            </a:r>
            <a:r>
              <a:rPr lang="en-US" sz="1200" b="1" dirty="0"/>
              <a:t>&lt;</a:t>
            </a:r>
            <a:r>
              <a:rPr lang="en-US" sz="1200" dirty="0"/>
              <a:t> [Annual process rate </a:t>
            </a:r>
            <a:r>
              <a:rPr lang="en-US" sz="1200" b="1" dirty="0"/>
              <a:t>x</a:t>
            </a:r>
            <a:r>
              <a:rPr lang="en-US" sz="1200" dirty="0"/>
              <a:t> Heat content],</a:t>
            </a:r>
            <a:r>
              <a:rPr lang="en-US" sz="1200" baseline="0" dirty="0"/>
              <a:t> </a:t>
            </a:r>
            <a:r>
              <a:rPr lang="en-US" baseline="0" dirty="0"/>
              <a:t>or pollutants with reported </a:t>
            </a:r>
            <a:r>
              <a:rPr lang="en-US" b="1" baseline="0" dirty="0"/>
              <a:t>emissions greater than the permit allowable emissions limit</a:t>
            </a:r>
            <a:r>
              <a:rPr lang="en-US" b="0" baseline="0" dirty="0"/>
              <a:t> or </a:t>
            </a:r>
            <a:r>
              <a:rPr lang="en-US" b="1" baseline="0" dirty="0"/>
              <a:t>emissions cap</a:t>
            </a:r>
            <a:r>
              <a:rPr lang="en-US" b="0" baseline="0" dirty="0"/>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30AF5E0-C562-4051-A739-E39EEF3679A5}" type="slidenum">
              <a:rPr lang="en-US" smtClean="0"/>
              <a:t>24</a:t>
            </a:fld>
            <a:endParaRPr lang="en-US"/>
          </a:p>
        </p:txBody>
      </p:sp>
    </p:spTree>
    <p:extLst>
      <p:ext uri="{BB962C8B-B14F-4D97-AF65-F5344CB8AC3E}">
        <p14:creationId xmlns:p14="http://schemas.microsoft.com/office/powerpoint/2010/main" val="2677898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a:t>
            </a:r>
            <a:r>
              <a:rPr lang="en-US" baseline="0" dirty="0"/>
              <a:t> to make a correction, then you can revise the EAOR data, and resubmit it, and normally if revisions are complex, or alter the Title V fees, then it is best to revise the EAOR and resubmit it.  In EAOR, you Select the file you want to revise and go to Step 2, Comparative/Edit Review. Save your changes and Create Submission file.  Do </a:t>
            </a:r>
            <a:r>
              <a:rPr lang="en-US" u="sng" baseline="0" dirty="0"/>
              <a:t>not</a:t>
            </a:r>
            <a:r>
              <a:rPr lang="en-US" baseline="0" dirty="0"/>
              <a:t> ‘Import from Web’ again, this will overwrite the data you have already entered.</a:t>
            </a:r>
          </a:p>
          <a:p>
            <a:endParaRPr lang="en-US" baseline="0" dirty="0"/>
          </a:p>
          <a:p>
            <a:r>
              <a:rPr lang="en-US" baseline="0" dirty="0"/>
              <a:t>If this happens, then contact DARM and we should be able to send you the original file. </a:t>
            </a:r>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25</a:t>
            </a:fld>
            <a:endParaRPr lang="en-US"/>
          </a:p>
        </p:txBody>
      </p:sp>
    </p:spTree>
    <p:extLst>
      <p:ext uri="{BB962C8B-B14F-4D97-AF65-F5344CB8AC3E}">
        <p14:creationId xmlns:p14="http://schemas.microsoft.com/office/powerpoint/2010/main" val="1271939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2AA0-B17F-2DE4-4222-93C8ED9FB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EDC43-ADC7-842C-2917-52459340B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73743-496C-B1FD-D5A1-82B42D0D5D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ighlight>
                  <a:srgbClr val="FFFF00"/>
                </a:highlight>
              </a:rPr>
              <a:t>The person completing the AOR may not necessarily be the person responsible for signing it. Many facilities may have a person or consultant who completes the AOR, but it’s the Owner/Authorized Representative that has to sign for non-TV facilities and for TV facilities, it has to be the Responsible Official (primary or alternate if one is designated on the appropriate RO form).</a:t>
            </a:r>
          </a:p>
          <a:p>
            <a:endParaRPr lang="en-US" sz="1800" dirty="0">
              <a:effectLst/>
              <a:latin typeface="Times New Roman" panose="02020603050405020304" pitchFamily="18" charset="0"/>
              <a:ea typeface="Times New Roman" panose="02020603050405020304" pitchFamily="18" charset="0"/>
            </a:endParaRPr>
          </a:p>
          <a:p>
            <a:r>
              <a:rPr lang="en-US" sz="1800" dirty="0"/>
              <a:t>If</a:t>
            </a:r>
            <a:r>
              <a:rPr lang="en-US" sz="1800" baseline="0" dirty="0"/>
              <a:t> you are e-signing, </a:t>
            </a:r>
            <a:r>
              <a:rPr lang="en-US" sz="1800" b="1" baseline="0" dirty="0"/>
              <a:t>allow time </a:t>
            </a:r>
            <a:r>
              <a:rPr lang="en-US" sz="1800" baseline="0" dirty="0"/>
              <a:t>if you need to set up an air account an get a PIN number.  PINs are assigned to the person, not the facility. You </a:t>
            </a:r>
            <a:r>
              <a:rPr lang="en-US" sz="1800" b="1" baseline="0" dirty="0"/>
              <a:t>do Not need to download EAOR software to e-sign.</a:t>
            </a:r>
          </a:p>
          <a:p>
            <a:endParaRPr lang="en-US" sz="1800" b="1" baseline="0" dirty="0"/>
          </a:p>
          <a:p>
            <a:r>
              <a:rPr lang="en-US" sz="1800" baseline="0" dirty="0"/>
              <a:t>If you are registering for an account, notice there is a </a:t>
            </a:r>
            <a:r>
              <a:rPr lang="en-US" sz="1800" b="1" baseline="0" dirty="0"/>
              <a:t>Help </a:t>
            </a:r>
            <a:r>
              <a:rPr lang="en-US" sz="1800" baseline="0" dirty="0"/>
              <a:t>button, please note, you may need to first adjust the </a:t>
            </a:r>
            <a:r>
              <a:rPr lang="en-US" sz="1800" b="1" baseline="0" dirty="0"/>
              <a:t>Compatibility View </a:t>
            </a:r>
            <a:r>
              <a:rPr lang="en-US" sz="1800" baseline="0" dirty="0"/>
              <a:t>setting if you are using Internet Explorer 10, and instructions are found by clicking on the Help button. An account is used for both EPSAP and AOR.  </a:t>
            </a:r>
          </a:p>
          <a:p>
            <a:endParaRPr lang="en-US" sz="1800" baseline="0" dirty="0"/>
          </a:p>
          <a:p>
            <a:r>
              <a:rPr lang="en-US" sz="1800" baseline="0" dirty="0"/>
              <a:t>Only </a:t>
            </a:r>
            <a:r>
              <a:rPr lang="en-US" sz="1800" b="1" baseline="0" dirty="0"/>
              <a:t>one</a:t>
            </a:r>
            <a:r>
              <a:rPr lang="en-US" sz="1800" baseline="0" dirty="0"/>
              <a:t> </a:t>
            </a:r>
            <a:r>
              <a:rPr lang="en-US" sz="1800" b="1" baseline="0" dirty="0"/>
              <a:t>signature method </a:t>
            </a:r>
            <a:r>
              <a:rPr lang="en-US" sz="1800" baseline="0" dirty="0"/>
              <a:t>is necessary, e-sign </a:t>
            </a:r>
            <a:r>
              <a:rPr lang="en-US" sz="1800" u="sng" baseline="0" dirty="0"/>
              <a:t>or</a:t>
            </a:r>
            <a:r>
              <a:rPr lang="en-US" sz="1800" baseline="0" dirty="0"/>
              <a:t> attach signature pages in EAOR, </a:t>
            </a:r>
            <a:r>
              <a:rPr lang="en-US" sz="1800" u="sng" baseline="0" dirty="0"/>
              <a:t>or</a:t>
            </a:r>
            <a:r>
              <a:rPr lang="en-US" sz="1800" baseline="0" dirty="0"/>
              <a:t> email them to us: TV go to EAOR@dep.state.fl.us (Tallahassee), Non-Title V go to the district/local compliance office.</a:t>
            </a:r>
            <a:endParaRPr lang="en-US" sz="1800" dirty="0"/>
          </a:p>
          <a:p>
            <a:pPr marL="0" indent="0">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899626-FB23-8DB0-79AE-70F047BDCFF8}"/>
              </a:ext>
            </a:extLst>
          </p:cNvPr>
          <p:cNvSpPr>
            <a:spLocks noGrp="1"/>
          </p:cNvSpPr>
          <p:nvPr>
            <p:ph type="sldNum" sz="quarter" idx="10"/>
          </p:nvPr>
        </p:nvSpPr>
        <p:spPr/>
        <p:txBody>
          <a:bodyPr/>
          <a:lstStyle/>
          <a:p>
            <a:fld id="{330AF5E0-C562-4051-A739-E39EEF3679A5}" type="slidenum">
              <a:rPr lang="en-US" smtClean="0"/>
              <a:t>26</a:t>
            </a:fld>
            <a:endParaRPr lang="en-US"/>
          </a:p>
        </p:txBody>
      </p:sp>
    </p:spTree>
    <p:extLst>
      <p:ext uri="{BB962C8B-B14F-4D97-AF65-F5344CB8AC3E}">
        <p14:creationId xmlns:p14="http://schemas.microsoft.com/office/powerpoint/2010/main" val="3518610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8C21-05BE-0CDB-9844-E86F13FE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327D8-A6E9-DF0C-AEEF-D2E087709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E454A-1D23-0B47-CF92-BDFC52517E81}"/>
              </a:ext>
            </a:extLst>
          </p:cNvPr>
          <p:cNvSpPr>
            <a:spLocks noGrp="1"/>
          </p:cNvSpPr>
          <p:nvPr>
            <p:ph type="body" idx="1"/>
          </p:nvPr>
        </p:nvSpPr>
        <p:spPr/>
        <p:txBody>
          <a:bodyPr/>
          <a:lstStyle/>
          <a:p>
            <a:r>
              <a:rPr lang="en-US" dirty="0"/>
              <a:t>If mailed a check, it must be posted marked by April 1st. It’s also important to include the invoice with the check or our Finance &amp; Accounting Section will not be able to process the check.</a:t>
            </a:r>
          </a:p>
          <a:p>
            <a:endParaRPr lang="en-US" dirty="0"/>
          </a:p>
          <a:p>
            <a:endParaRPr lang="en-US" dirty="0"/>
          </a:p>
        </p:txBody>
      </p:sp>
      <p:sp>
        <p:nvSpPr>
          <p:cNvPr id="4" name="Slide Number Placeholder 3">
            <a:extLst>
              <a:ext uri="{FF2B5EF4-FFF2-40B4-BE49-F238E27FC236}">
                <a16:creationId xmlns:a16="http://schemas.microsoft.com/office/drawing/2014/main" id="{5212F23A-6959-CD35-5FD1-32E207D068CF}"/>
              </a:ext>
            </a:extLst>
          </p:cNvPr>
          <p:cNvSpPr>
            <a:spLocks noGrp="1"/>
          </p:cNvSpPr>
          <p:nvPr>
            <p:ph type="sldNum" sz="quarter" idx="10"/>
          </p:nvPr>
        </p:nvSpPr>
        <p:spPr/>
        <p:txBody>
          <a:bodyPr/>
          <a:lstStyle/>
          <a:p>
            <a:fld id="{330AF5E0-C562-4051-A739-E39EEF3679A5}" type="slidenum">
              <a:rPr lang="en-US" smtClean="0"/>
              <a:t>27</a:t>
            </a:fld>
            <a:endParaRPr lang="en-US"/>
          </a:p>
        </p:txBody>
      </p:sp>
    </p:spTree>
    <p:extLst>
      <p:ext uri="{BB962C8B-B14F-4D97-AF65-F5344CB8AC3E}">
        <p14:creationId xmlns:p14="http://schemas.microsoft.com/office/powerpoint/2010/main" val="2444880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2A103-42F2-9705-9970-06884984E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61580-A012-1400-A2C9-A604B2ECE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DABBE-022D-8EFB-AA82-CE1872008B57}"/>
              </a:ext>
            </a:extLst>
          </p:cNvPr>
          <p:cNvSpPr>
            <a:spLocks noGrp="1"/>
          </p:cNvSpPr>
          <p:nvPr>
            <p:ph type="body" idx="1"/>
          </p:nvPr>
        </p:nvSpPr>
        <p:spPr/>
        <p:txBody>
          <a:bodyPr/>
          <a:lstStyle/>
          <a:p>
            <a:r>
              <a:rPr lang="en-US" dirty="0"/>
              <a:t>For assistance with submitting AORs, emissions calculations, installing/using or EAOR contact Griffin Jones, Kris Lanh, Dianne Spingler, or email the EAOR </a:t>
            </a:r>
            <a:r>
              <a:rPr lang="en-US" dirty="0" err="1"/>
              <a:t>HelpDesk</a:t>
            </a:r>
            <a:r>
              <a:rPr lang="en-US" dirty="0"/>
              <a:t>.</a:t>
            </a:r>
          </a:p>
          <a:p>
            <a:endParaRPr lang="en-US" dirty="0"/>
          </a:p>
          <a:p>
            <a:r>
              <a:rPr lang="en-US" dirty="0"/>
              <a:t>For assistance with general AOR regulatory and procedural requirements, contact Jessica Dalton.</a:t>
            </a:r>
          </a:p>
          <a:p>
            <a:endParaRPr lang="en-US" dirty="0"/>
          </a:p>
          <a:p>
            <a:r>
              <a:rPr lang="en-US" dirty="0"/>
              <a:t>For assistance with registering for accounts, obtaining a forgotten PIN or Password, e-signing, or submitting Title V fees, contact Amy Hilliard, Elizabeth Walker, or email the DARM </a:t>
            </a:r>
            <a:r>
              <a:rPr lang="en-US" dirty="0" err="1"/>
              <a:t>HelpDesk</a:t>
            </a:r>
            <a:r>
              <a:rPr lang="en-US" dirty="0"/>
              <a:t>.    </a:t>
            </a:r>
          </a:p>
        </p:txBody>
      </p:sp>
      <p:sp>
        <p:nvSpPr>
          <p:cNvPr id="4" name="Slide Number Placeholder 3">
            <a:extLst>
              <a:ext uri="{FF2B5EF4-FFF2-40B4-BE49-F238E27FC236}">
                <a16:creationId xmlns:a16="http://schemas.microsoft.com/office/drawing/2014/main" id="{7DC29E78-8937-39BC-AC3F-A0B3201450B8}"/>
              </a:ext>
            </a:extLst>
          </p:cNvPr>
          <p:cNvSpPr>
            <a:spLocks noGrp="1"/>
          </p:cNvSpPr>
          <p:nvPr>
            <p:ph type="sldNum" sz="quarter" idx="10"/>
          </p:nvPr>
        </p:nvSpPr>
        <p:spPr/>
        <p:txBody>
          <a:bodyPr/>
          <a:lstStyle/>
          <a:p>
            <a:fld id="{330AF5E0-C562-4051-A739-E39EEF3679A5}" type="slidenum">
              <a:rPr lang="en-US" smtClean="0"/>
              <a:t>28</a:t>
            </a:fld>
            <a:endParaRPr lang="en-US"/>
          </a:p>
        </p:txBody>
      </p:sp>
    </p:spTree>
    <p:extLst>
      <p:ext uri="{BB962C8B-B14F-4D97-AF65-F5344CB8AC3E}">
        <p14:creationId xmlns:p14="http://schemas.microsoft.com/office/powerpoint/2010/main" val="177454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F620-8A96-4CB9-D299-D7672417C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039A1-F057-5046-9AF5-C371BC486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4C400-FCCB-5B3A-39D5-46D594475AB6}"/>
              </a:ext>
            </a:extLst>
          </p:cNvPr>
          <p:cNvSpPr>
            <a:spLocks noGrp="1"/>
          </p:cNvSpPr>
          <p:nvPr>
            <p:ph type="body" idx="1"/>
          </p:nvPr>
        </p:nvSpPr>
        <p:spPr/>
        <p:txBody>
          <a:bodyPr/>
          <a:lstStyle/>
          <a:p>
            <a:r>
              <a:rPr lang="en-US" baseline="0" dirty="0"/>
              <a:t>EPA’s Air Emissions Reporting Rule (https://www.epa.gov/air-emissions-inventories/air-emissions-reporting-requirements-aerr)  and our AOR rule requires us to compile and update emissions inventories. These inventories provide the foundation of many air quality decisions, and are critical to setting realistic regulations and attainment strategies, including:</a:t>
            </a:r>
          </a:p>
          <a:p>
            <a:endParaRPr lang="en-US" baseline="0"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Air quality assessment </a:t>
            </a:r>
            <a:r>
              <a:rPr lang="en-US" sz="1200" kern="1200" dirty="0">
                <a:solidFill>
                  <a:schemeClr val="tx1"/>
                </a:solidFill>
                <a:effectLst/>
                <a:latin typeface="+mn-lt"/>
                <a:ea typeface="+mn-ea"/>
                <a:cs typeface="+mn-cs"/>
              </a:rPr>
              <a:t>– National Air Quality &amp; Emissions Trend Report, National Air Toxics Assessment (NATA), State Implementation Plan (SIP) development, (regional haze) planning, pollutant deposition studies, and analysis of issues of great public concern</a:t>
            </a:r>
            <a:r>
              <a:rPr lang="en-US" sz="120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Air permitting </a:t>
            </a:r>
            <a:r>
              <a:rPr lang="en-US" sz="1200" kern="1200" dirty="0">
                <a:solidFill>
                  <a:schemeClr val="tx1"/>
                </a:solidFill>
                <a:effectLst/>
                <a:latin typeface="+mn-lt"/>
                <a:ea typeface="+mn-ea"/>
                <a:cs typeface="+mn-cs"/>
              </a:rPr>
              <a:t>– air quality modeling permit review for setting permitting requirements (National Ambient Air Quality Standards analysis, (PSD) increment analysis)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verification of the “baseline actual-to-projected actual” applicability test for </a:t>
            </a:r>
            <a:r>
              <a:rPr lang="en-US" sz="1200" b="0" kern="1200" dirty="0">
                <a:solidFill>
                  <a:schemeClr val="tx1"/>
                </a:solidFill>
                <a:effectLst/>
                <a:latin typeface="+mn-lt"/>
                <a:ea typeface="+mn-ea"/>
                <a:cs typeface="+mn-cs"/>
              </a:rPr>
              <a:t>(NSR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new source review.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Compliance </a:t>
            </a:r>
            <a:r>
              <a:rPr lang="en-US" sz="1200" kern="1200" dirty="0">
                <a:solidFill>
                  <a:schemeClr val="tx1"/>
                </a:solidFill>
                <a:effectLst/>
                <a:latin typeface="+mn-lt"/>
                <a:ea typeface="+mn-ea"/>
                <a:cs typeface="+mn-cs"/>
              </a:rPr>
              <a:t>– verification of compliance with annual permit limits, such as limits on operation hours, process rates, or fuel usage, and indication of possible noncompliance with any permit limits on annual emissions.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Other uses </a:t>
            </a:r>
            <a:r>
              <a:rPr lang="en-US" sz="1200" kern="1200" dirty="0">
                <a:solidFill>
                  <a:schemeClr val="tx1"/>
                </a:solidFill>
                <a:effectLst/>
                <a:latin typeface="+mn-lt"/>
                <a:ea typeface="+mn-ea"/>
                <a:cs typeface="+mn-cs"/>
              </a:rPr>
              <a:t>of annual emissions inventory include– performance-based budgeting, public information, and strategic planning,</a:t>
            </a:r>
            <a:r>
              <a:rPr lang="en-US" sz="1200" kern="1200" baseline="0" dirty="0">
                <a:solidFill>
                  <a:schemeClr val="tx1"/>
                </a:solidFill>
                <a:effectLst/>
                <a:latin typeface="+mn-lt"/>
                <a:ea typeface="+mn-ea"/>
                <a:cs typeface="+mn-cs"/>
              </a:rPr>
              <a:t> (not only air, water agencies as well, need to know annual emissions for toxics like Mercury, when assessing water quality);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a:t>
            </a:r>
            <a:r>
              <a:rPr lang="en-US" b="1" baseline="0" dirty="0"/>
              <a:t>emissions fee </a:t>
            </a:r>
            <a:r>
              <a:rPr lang="en-US" baseline="0" dirty="0"/>
              <a:t>programs. *Regulatory agencies rely on emission inventories as indicators of air quality changes, and produce assessments which help guide efforts to cut air pollution (and in identifying those air toxics which are of greatest concern in terms of contribution to population risk), and for setting permitting requirements.  </a:t>
            </a:r>
            <a:endParaRPr lang="en-US" dirty="0"/>
          </a:p>
          <a:p>
            <a:endParaRPr lang="en-US" dirty="0"/>
          </a:p>
        </p:txBody>
      </p:sp>
      <p:sp>
        <p:nvSpPr>
          <p:cNvPr id="4" name="Slide Number Placeholder 3">
            <a:extLst>
              <a:ext uri="{FF2B5EF4-FFF2-40B4-BE49-F238E27FC236}">
                <a16:creationId xmlns:a16="http://schemas.microsoft.com/office/drawing/2014/main" id="{7C799FF3-ACB3-5718-D80E-8D1488D7070C}"/>
              </a:ext>
            </a:extLst>
          </p:cNvPr>
          <p:cNvSpPr>
            <a:spLocks noGrp="1"/>
          </p:cNvSpPr>
          <p:nvPr>
            <p:ph type="sldNum" sz="quarter" idx="10"/>
          </p:nvPr>
        </p:nvSpPr>
        <p:spPr/>
        <p:txBody>
          <a:bodyPr/>
          <a:lstStyle/>
          <a:p>
            <a:fld id="{330AF5E0-C562-4051-A739-E39EEF3679A5}" type="slidenum">
              <a:rPr lang="en-US" smtClean="0"/>
              <a:t>3</a:t>
            </a:fld>
            <a:endParaRPr lang="en-US"/>
          </a:p>
        </p:txBody>
      </p:sp>
    </p:spTree>
    <p:extLst>
      <p:ext uri="{BB962C8B-B14F-4D97-AF65-F5344CB8AC3E}">
        <p14:creationId xmlns:p14="http://schemas.microsoft.com/office/powerpoint/2010/main" val="160123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B9D6-6BDA-D39F-A997-95D152DC1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20D3C-4675-C771-7901-E6137838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EC5E5-22B0-EC8E-9539-078432761940}"/>
              </a:ext>
            </a:extLst>
          </p:cNvPr>
          <p:cNvSpPr>
            <a:spLocks noGrp="1"/>
          </p:cNvSpPr>
          <p:nvPr>
            <p:ph type="body" idx="1"/>
          </p:nvPr>
        </p:nvSpPr>
        <p:spPr/>
        <p:txBody>
          <a:bodyPr/>
          <a:lstStyle/>
          <a:p>
            <a:pPr marL="171450" indent="-171450">
              <a:buFont typeface="Arial" panose="020B0604020202020204" pitchFamily="34" charset="0"/>
              <a:buChar char="•"/>
            </a:pPr>
            <a:r>
              <a:rPr lang="en-US" baseline="0" dirty="0"/>
              <a:t>If your facility is classified as a Title V major or synthetic minor source, has potential to emit above certain regulated pollutant thresholds, or has a requirement in the permit, you must complete an AOR for each calendar year it’s in operation and/or has an active operating permit. The Department sends out an AOR reminder letter in December to facilities that have a status of Active or Construction in our database. It’s also sent to some inactive facilities if the final shutdown occurred during the reporting year.</a:t>
            </a:r>
            <a:endParaRPr lang="en-US" b="0" baseline="0" dirty="0"/>
          </a:p>
          <a:p>
            <a:pPr marL="628650" lvl="1" indent="-171450">
              <a:buFont typeface="Arial" panose="020B0604020202020204" pitchFamily="34" charset="0"/>
              <a:buChar char="•"/>
            </a:pPr>
            <a:r>
              <a:rPr lang="en-US" b="0" baseline="0" dirty="0"/>
              <a:t>For facilities that are still under construction status and did not begin operations during 2024, just let us know so we can mark you off the list of facilities requiring an AOR.</a:t>
            </a:r>
          </a:p>
          <a:p>
            <a:pPr marL="628650" lvl="1" indent="-171450">
              <a:buFont typeface="Arial" panose="020B0604020202020204" pitchFamily="34" charset="0"/>
              <a:buChar char="•"/>
            </a:pPr>
            <a:r>
              <a:rPr lang="en-US" b="0" baseline="0" dirty="0"/>
              <a:t>For active facilities (or EUs) that are in long term reserve shutdown and didn’t operate at all during the year, you must still submit an AOR and just indicate that you didn’t operate the facility or EU.</a:t>
            </a:r>
          </a:p>
          <a:p>
            <a:pPr marL="628650" lvl="1" indent="-171450">
              <a:buFont typeface="Arial" panose="020B0604020202020204" pitchFamily="34" charset="0"/>
              <a:buChar char="•"/>
            </a:pPr>
            <a:r>
              <a:rPr lang="en-US" b="0" baseline="0" dirty="0"/>
              <a:t>For inactive facilities that did operate some during the year, you still need to submit an AOR and include emissions information for the portion of the year you operated. </a:t>
            </a:r>
          </a:p>
          <a:p>
            <a:pPr marL="171450" indent="-171450">
              <a:buFont typeface="Arial" panose="020B0604020202020204" pitchFamily="34" charset="0"/>
              <a:buChar char="•"/>
            </a:pPr>
            <a:r>
              <a:rPr lang="en-US" b="0" baseline="0" dirty="0"/>
              <a:t>The Department adopted</a:t>
            </a:r>
            <a:r>
              <a:rPr lang="en-US" dirty="0"/>
              <a:t> DEP form 62-210.900(5) for submitting AORs, which can be accessed from our website.</a:t>
            </a:r>
          </a:p>
          <a:p>
            <a:pPr marL="628650" lvl="1" indent="-171450">
              <a:buFont typeface="Arial" panose="020B0604020202020204" pitchFamily="34" charset="0"/>
              <a:buChar char="•"/>
            </a:pPr>
            <a:r>
              <a:rPr lang="en-US" dirty="0"/>
              <a:t>The form includes general instructions and an Appendix A which provides a list of regulated pollutants and thresholds for which annual emissions must be reported. Hazardous air pollutants only need to be reported every three years. However, it’s still encouraged to provide the data as it’s beneficial for the applications discussed on the previous slide, and it’s not overly burdensome to report since facilities keep track of it anyways for compliance purposes. Last year was a HAP reporting year so this year is not; the next reporting year will be 2027.</a:t>
            </a:r>
          </a:p>
          <a:p>
            <a:pPr marL="171450" indent="-171450">
              <a:buFont typeface="Arial" panose="020B0604020202020204" pitchFamily="34" charset="0"/>
              <a:buChar char="•"/>
            </a:pPr>
            <a:r>
              <a:rPr lang="en-US" dirty="0"/>
              <a:t>AORs along with emissions fees for Title V facilities are due to be submitted to the Department by April 1</a:t>
            </a:r>
            <a:r>
              <a:rPr lang="en-US" baseline="30000" dirty="0"/>
              <a:t>st</a:t>
            </a:r>
            <a:r>
              <a:rPr lang="en-US" dirty="0"/>
              <a:t>. It’s a violation if the AOR is submitted late and penalties are assessed if Title V fee payments are late (see Title V Emissions Fee slide).</a:t>
            </a:r>
          </a:p>
        </p:txBody>
      </p:sp>
      <p:sp>
        <p:nvSpPr>
          <p:cNvPr id="4" name="Slide Number Placeholder 3">
            <a:extLst>
              <a:ext uri="{FF2B5EF4-FFF2-40B4-BE49-F238E27FC236}">
                <a16:creationId xmlns:a16="http://schemas.microsoft.com/office/drawing/2014/main" id="{423374A8-3B78-55BD-C7DE-A65E1E93AADB}"/>
              </a:ext>
            </a:extLst>
          </p:cNvPr>
          <p:cNvSpPr>
            <a:spLocks noGrp="1"/>
          </p:cNvSpPr>
          <p:nvPr>
            <p:ph type="sldNum" sz="quarter" idx="10"/>
          </p:nvPr>
        </p:nvSpPr>
        <p:spPr/>
        <p:txBody>
          <a:bodyPr/>
          <a:lstStyle/>
          <a:p>
            <a:fld id="{330AF5E0-C562-4051-A739-E39EEF3679A5}" type="slidenum">
              <a:rPr lang="en-US" smtClean="0"/>
              <a:t>4</a:t>
            </a:fld>
            <a:endParaRPr lang="en-US"/>
          </a:p>
        </p:txBody>
      </p:sp>
    </p:spTree>
    <p:extLst>
      <p:ext uri="{BB962C8B-B14F-4D97-AF65-F5344CB8AC3E}">
        <p14:creationId xmlns:p14="http://schemas.microsoft.com/office/powerpoint/2010/main" val="212107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0A46-DE6A-48D4-D7B9-9F3C80109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509B0-94F3-F96A-46E1-6CAA42830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5AFB9-895D-DC44-22EE-E67644DDB48C}"/>
              </a:ext>
            </a:extLst>
          </p:cNvPr>
          <p:cNvSpPr>
            <a:spLocks noGrp="1"/>
          </p:cNvSpPr>
          <p:nvPr>
            <p:ph type="body" idx="1"/>
          </p:nvPr>
        </p:nvSpPr>
        <p:spPr/>
        <p:txBody>
          <a:bodyPr/>
          <a:lstStyle/>
          <a:p>
            <a:pPr algn="l">
              <a:spcAft>
                <a:spcPts val="750"/>
              </a:spcAft>
            </a:pPr>
            <a:r>
              <a:rPr lang="en-US" sz="4000" b="0" i="0" dirty="0">
                <a:solidFill>
                  <a:srgbClr val="333333"/>
                </a:solidFill>
                <a:effectLst/>
                <a:latin typeface="Source Sans Pro" panose="020B0503030403020204" pitchFamily="34" charset="0"/>
              </a:rPr>
              <a:t>For non-title V facilities, you have two options for submitting your AOR.</a:t>
            </a:r>
          </a:p>
          <a:p>
            <a:pPr algn="l">
              <a:spcAft>
                <a:spcPts val="750"/>
              </a:spcAft>
            </a:pPr>
            <a:r>
              <a:rPr lang="en-US" sz="4000" b="0" i="0" dirty="0">
                <a:solidFill>
                  <a:srgbClr val="333333"/>
                </a:solidFill>
                <a:effectLst/>
                <a:latin typeface="Source Sans Pro" panose="020B0503030403020204" pitchFamily="34" charset="0"/>
              </a:rPr>
              <a:t>Mail or email a completed and signed PDF Form to your compliance authority whether that be a DEP district or one of the approved local air programs. Contact information for these offices can be obtained by clicking on the links. </a:t>
            </a:r>
          </a:p>
          <a:p>
            <a:pPr algn="l">
              <a:spcAft>
                <a:spcPts val="750"/>
              </a:spcAft>
            </a:pPr>
            <a:r>
              <a:rPr lang="en-US" sz="4000" b="0" i="0" dirty="0">
                <a:solidFill>
                  <a:srgbClr val="333333"/>
                </a:solidFill>
                <a:effectLst/>
                <a:latin typeface="Source Sans Pro" panose="020B0503030403020204" pitchFamily="34" charset="0"/>
              </a:rPr>
              <a:t>If you are doing this option, you can download a pre-filled PDF Form with facility data from our database</a:t>
            </a:r>
          </a:p>
          <a:p>
            <a:pPr algn="l">
              <a:spcAft>
                <a:spcPts val="750"/>
              </a:spcAft>
            </a:pPr>
            <a:endParaRPr lang="en-US" sz="4000" b="0" i="0" dirty="0">
              <a:solidFill>
                <a:srgbClr val="333333"/>
              </a:solidFill>
              <a:effectLst/>
              <a:latin typeface="Source Sans Pro" panose="020B0503030403020204" pitchFamily="34" charset="0"/>
            </a:endParaRPr>
          </a:p>
          <a:p>
            <a:pPr algn="l">
              <a:spcAft>
                <a:spcPts val="750"/>
              </a:spcAft>
            </a:pPr>
            <a:r>
              <a:rPr lang="en-US" sz="4000" b="0" i="0" dirty="0">
                <a:solidFill>
                  <a:srgbClr val="333333"/>
                </a:solidFill>
                <a:effectLst/>
                <a:latin typeface="Source Sans Pro" panose="020B0503030403020204" pitchFamily="34" charset="0"/>
              </a:rPr>
              <a:t>Your second option is to use EAOR to submit it electronically. If you do this, there is no need to send the form to your compliance office.</a:t>
            </a:r>
          </a:p>
          <a:p>
            <a:pPr algn="l">
              <a:spcAft>
                <a:spcPts val="750"/>
              </a:spcAft>
            </a:pPr>
            <a:endParaRPr lang="en-US" sz="4000" b="1" i="0" dirty="0">
              <a:solidFill>
                <a:srgbClr val="333333"/>
              </a:solidFill>
              <a:effectLst/>
              <a:latin typeface="Source Sans Pro" panose="020B0503030403020204" pitchFamily="34" charset="0"/>
            </a:endParaRPr>
          </a:p>
          <a:p>
            <a:pPr algn="l">
              <a:spcAft>
                <a:spcPts val="750"/>
              </a:spcAft>
            </a:pPr>
            <a:r>
              <a:rPr lang="en-US" sz="4000" b="0" i="0" dirty="0">
                <a:solidFill>
                  <a:srgbClr val="333333"/>
                </a:solidFill>
                <a:effectLst/>
                <a:latin typeface="Source Sans Pro" panose="020B0503030403020204" pitchFamily="34" charset="0"/>
              </a:rPr>
              <a:t>For TV facilities, you are required by rule (62-210.370(3)(c), F.A.C.) to use EAOR unless you claim a technical or financial hardship. If your claim is accepted, then you would need to send your completed AOR form to our Division, not your compliance office. You can email it to EAOR@floridadep.gov, but emissions fee payments are handled differently (see Title V Emissions Fee slide).</a:t>
            </a:r>
          </a:p>
          <a:p>
            <a:pPr algn="l">
              <a:spcAft>
                <a:spcPts val="750"/>
              </a:spcAft>
            </a:pPr>
            <a:endParaRPr lang="en-US" sz="4000" b="0" i="0" dirty="0">
              <a:solidFill>
                <a:srgbClr val="333333"/>
              </a:solidFill>
              <a:effectLst/>
              <a:latin typeface="Source Sans Pro" panose="020B0503030403020204" pitchFamily="34" charset="0"/>
            </a:endParaRPr>
          </a:p>
          <a:p>
            <a:r>
              <a:rPr lang="en-US" sz="2800" b="0" i="0" dirty="0">
                <a:solidFill>
                  <a:srgbClr val="515151"/>
                </a:solidFill>
                <a:effectLst/>
                <a:latin typeface="Source Sans Pro" panose="020B0503030403020204" pitchFamily="34" charset="0"/>
              </a:rPr>
              <a:t>If you are mailing in a form, make sure it’s posted marked by April 1</a:t>
            </a:r>
            <a:r>
              <a:rPr lang="en-US" sz="2800" b="0" i="0" baseline="30000" dirty="0">
                <a:solidFill>
                  <a:srgbClr val="515151"/>
                </a:solidFill>
                <a:effectLst/>
                <a:latin typeface="Source Sans Pro" panose="020B0503030403020204" pitchFamily="34" charset="0"/>
              </a:rPr>
              <a:t>st</a:t>
            </a:r>
            <a:r>
              <a:rPr lang="en-US" sz="2800" b="0" i="0" dirty="0">
                <a:solidFill>
                  <a:srgbClr val="515151"/>
                </a:solidFill>
                <a:effectLst/>
                <a:latin typeface="Source Sans Pro" panose="020B0503030403020204" pitchFamily="34" charset="0"/>
              </a:rPr>
              <a:t> or it will be considered late. </a:t>
            </a:r>
          </a:p>
        </p:txBody>
      </p:sp>
      <p:sp>
        <p:nvSpPr>
          <p:cNvPr id="4" name="Slide Number Placeholder 3">
            <a:extLst>
              <a:ext uri="{FF2B5EF4-FFF2-40B4-BE49-F238E27FC236}">
                <a16:creationId xmlns:a16="http://schemas.microsoft.com/office/drawing/2014/main" id="{AECEA455-D7B8-2C25-3093-FC0DAED23D54}"/>
              </a:ext>
            </a:extLst>
          </p:cNvPr>
          <p:cNvSpPr>
            <a:spLocks noGrp="1"/>
          </p:cNvSpPr>
          <p:nvPr>
            <p:ph type="sldNum" sz="quarter" idx="10"/>
          </p:nvPr>
        </p:nvSpPr>
        <p:spPr/>
        <p:txBody>
          <a:bodyPr/>
          <a:lstStyle/>
          <a:p>
            <a:fld id="{330AF5E0-C562-4051-A739-E39EEF3679A5}" type="slidenum">
              <a:rPr lang="en-US" smtClean="0"/>
              <a:t>5</a:t>
            </a:fld>
            <a:endParaRPr lang="en-US"/>
          </a:p>
        </p:txBody>
      </p:sp>
    </p:spTree>
    <p:extLst>
      <p:ext uri="{BB962C8B-B14F-4D97-AF65-F5344CB8AC3E}">
        <p14:creationId xmlns:p14="http://schemas.microsoft.com/office/powerpoint/2010/main" val="46286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6481-1E0F-11FE-F60B-49084B2D9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E066E-4B4A-B2DD-4AC1-B8C0FD074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07519-789D-AE98-F390-9CA7645644AD}"/>
              </a:ext>
            </a:extLst>
          </p:cNvPr>
          <p:cNvSpPr>
            <a:spLocks noGrp="1"/>
          </p:cNvSpPr>
          <p:nvPr>
            <p:ph type="body" idx="1"/>
          </p:nvPr>
        </p:nvSpPr>
        <p:spPr/>
        <p:txBody>
          <a:bodyPr/>
          <a:lstStyle/>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Even though use of EAOR is only required for Title V facilities, we do encourage all facilities to use it. </a:t>
            </a:r>
          </a:p>
          <a:p>
            <a:pPr marL="0" indent="0">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We are currently developing a new application to replace the EAOR software with a web-based version that will be more user friendly. It should be released at the end of this year and be available next year for submitting 2025 AORs.</a:t>
            </a:r>
          </a:p>
          <a:p>
            <a:pPr marL="285750" indent="-285750">
              <a:buFontTx/>
              <a:buChar cha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66C357E-BB4B-DBB8-77DA-2BEC1C2CD9FF}"/>
              </a:ext>
            </a:extLst>
          </p:cNvPr>
          <p:cNvSpPr>
            <a:spLocks noGrp="1"/>
          </p:cNvSpPr>
          <p:nvPr>
            <p:ph type="sldNum" sz="quarter" idx="10"/>
          </p:nvPr>
        </p:nvSpPr>
        <p:spPr/>
        <p:txBody>
          <a:bodyPr/>
          <a:lstStyle/>
          <a:p>
            <a:fld id="{330AF5E0-C562-4051-A739-E39EEF3679A5}" type="slidenum">
              <a:rPr lang="en-US" smtClean="0"/>
              <a:t>6</a:t>
            </a:fld>
            <a:endParaRPr lang="en-US"/>
          </a:p>
        </p:txBody>
      </p:sp>
    </p:spTree>
    <p:extLst>
      <p:ext uri="{BB962C8B-B14F-4D97-AF65-F5344CB8AC3E}">
        <p14:creationId xmlns:p14="http://schemas.microsoft.com/office/powerpoint/2010/main" val="206805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23C8-B82E-D27C-20F6-038C99687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BBE4-947A-ADA9-D47D-C53442C41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775A7-126C-9F65-754E-D23B32F17B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85C3A-D86A-01AC-EF17-3BF347FD625C}"/>
              </a:ext>
            </a:extLst>
          </p:cNvPr>
          <p:cNvSpPr>
            <a:spLocks noGrp="1"/>
          </p:cNvSpPr>
          <p:nvPr>
            <p:ph type="sldNum" sz="quarter" idx="10"/>
          </p:nvPr>
        </p:nvSpPr>
        <p:spPr/>
        <p:txBody>
          <a:bodyPr/>
          <a:lstStyle/>
          <a:p>
            <a:fld id="{330AF5E0-C562-4051-A739-E39EEF3679A5}" type="slidenum">
              <a:rPr lang="en-US" smtClean="0"/>
              <a:t>7</a:t>
            </a:fld>
            <a:endParaRPr lang="en-US"/>
          </a:p>
        </p:txBody>
      </p:sp>
    </p:spTree>
    <p:extLst>
      <p:ext uri="{BB962C8B-B14F-4D97-AF65-F5344CB8AC3E}">
        <p14:creationId xmlns:p14="http://schemas.microsoft.com/office/powerpoint/2010/main" val="58166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Only import your facility’s data file once! If you try to import twice it will give you a warning.</a:t>
            </a:r>
            <a:r>
              <a:rPr lang="en-US" baseline="0" dirty="0"/>
              <a:t>  Re-importing your data will replace any data you have updated. Unless this is desired, then Click ‘No’ you do not want EAOR to replace your data.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can’t</a:t>
            </a:r>
            <a:r>
              <a:rPr lang="en-US" baseline="0" dirty="0"/>
              <a:t> find your file for the current reporting year, first make sure you have the proper version of EAOR software installed. To check the EAOR software version, go to </a:t>
            </a:r>
            <a:r>
              <a:rPr lang="en-US" b="1" baseline="0" dirty="0"/>
              <a:t>HELP</a:t>
            </a:r>
            <a:r>
              <a:rPr lang="en-US" baseline="0" dirty="0"/>
              <a:t> on the bar menu at the top of the screen, then click on </a:t>
            </a:r>
            <a:r>
              <a:rPr lang="en-US" b="1" baseline="0" dirty="0"/>
              <a:t>About EAOR</a:t>
            </a:r>
            <a:r>
              <a:rPr lang="en-US" b="0" baseline="0" dirty="0"/>
              <a:t>. The version number should match the software version number on the EAOR website.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r>
              <a:rPr lang="en-US" baseline="0" dirty="0"/>
              <a:t>If you have the right version and still can’t find the file for the current reporting year, or you’re not able to import from the web for other reasons, then please contact DARM.</a:t>
            </a:r>
          </a:p>
          <a:p>
            <a:r>
              <a:rPr lang="en-US" b="1" baseline="0" dirty="0"/>
              <a:t>**In no case</a:t>
            </a:r>
            <a:r>
              <a:rPr lang="en-US" baseline="0" dirty="0"/>
              <a:t>, should you overwrite the data of the </a:t>
            </a:r>
            <a:r>
              <a:rPr lang="en-US" i="1" baseline="0" dirty="0"/>
              <a:t>previous year’s </a:t>
            </a:r>
            <a:r>
              <a:rPr lang="en-US" baseline="0" dirty="0"/>
              <a:t>AOR with the current reporting year’s data! </a:t>
            </a:r>
          </a:p>
          <a:p>
            <a:endParaRPr lang="en-US" baseline="0" dirty="0"/>
          </a:p>
        </p:txBody>
      </p:sp>
      <p:sp>
        <p:nvSpPr>
          <p:cNvPr id="4" name="Slide Number Placeholder 3"/>
          <p:cNvSpPr>
            <a:spLocks noGrp="1"/>
          </p:cNvSpPr>
          <p:nvPr>
            <p:ph type="sldNum" sz="quarter" idx="10"/>
          </p:nvPr>
        </p:nvSpPr>
        <p:spPr/>
        <p:txBody>
          <a:bodyPr/>
          <a:lstStyle/>
          <a:p>
            <a:fld id="{330AF5E0-C562-4051-A739-E39EEF3679A5}" type="slidenum">
              <a:rPr lang="en-US" smtClean="0"/>
              <a:t>8</a:t>
            </a:fld>
            <a:endParaRPr lang="en-US"/>
          </a:p>
        </p:txBody>
      </p:sp>
    </p:spTree>
    <p:extLst>
      <p:ext uri="{BB962C8B-B14F-4D97-AF65-F5344CB8AC3E}">
        <p14:creationId xmlns:p14="http://schemas.microsoft.com/office/powerpoint/2010/main" val="91064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importing your data file, you should review</a:t>
            </a:r>
            <a:r>
              <a:rPr lang="en-US" baseline="0" dirty="0"/>
              <a:t> it prior to completing the report.  You can go to Step 5 on the Easy Start Menu and select an Emissions Report by EU to ensure all the EUs and Pollutants are there, and that the pollutants are correctly ‘marked’. They should be marked when there is an emissions limit for the pollutant or it is included in an emissions cap in the permit. This review is important to do especially when your permit has recently changed.  If the data are not correct in EAOR, for example a marked pollutant is missing, or facility activities have changed, and an emissions unit is not identified in EAOR, then please contact DARM so we can send you a corrected file.  This is to prevent you from possibly having to redo your entire EAOR data entry!</a:t>
            </a:r>
          </a:p>
          <a:p>
            <a:endParaRPr lang="en-US" baseline="0" dirty="0"/>
          </a:p>
          <a:p>
            <a:r>
              <a:rPr lang="en-US" baseline="0" dirty="0"/>
              <a:t>If you are adding (or invalidating) an SCC in EAOR, and there is any question regarding which SCC to use, then please first check with DARM.</a:t>
            </a:r>
          </a:p>
          <a:p>
            <a:r>
              <a:rPr lang="en-US" baseline="0" dirty="0"/>
              <a:t>Remember the RICE – Emergency / Limited Use/Black Start Engines that have numerical emissions limits for any pollutant or meet the threshold are to be included in AORs as they have not been exempted from the AOR form instructions.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9</a:t>
            </a:fld>
            <a:endParaRPr lang="en-US"/>
          </a:p>
        </p:txBody>
      </p:sp>
    </p:spTree>
    <p:extLst>
      <p:ext uri="{BB962C8B-B14F-4D97-AF65-F5344CB8AC3E}">
        <p14:creationId xmlns:p14="http://schemas.microsoft.com/office/powerpoint/2010/main" val="101878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776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8117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94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57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FB291-4125-411A-9AEF-085E4C75639C}"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773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B7EE6-1B5E-4476-A47F-F921151C9BB7}"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21218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75CC56-A85C-40D5-A084-9A7922382A7F}"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10771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5D8C0C-8B99-4EEE-8CA6-E0A3A5935080}"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92266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18232-338F-42E0-9C31-FCB890EDDD82}" type="datetime1">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59710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71531-73F8-45F4-89D3-D3785184EFB8}" type="datetime1">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8195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AB85A-2C90-451B-91B5-C20DAED8BE53}" type="datetime1">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65341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120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951675-112E-45A9-819E-40E74AF886DC}"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41486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394E7-7CCC-4D51-8EEC-D75FA6FBD04A}"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21250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F38B5-9B39-490D-9EF2-A7E7390DA0F9}"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6138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D6A91-C69E-46E7-9614-D1CE06AB6BD2}"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76295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03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54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9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30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478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889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6096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fld id="{FD55483B-5A0B-4A27-9C94-18B93AEFE92B}" type="datetime1">
              <a:rPr lang="en-US" smtClean="0"/>
              <a:t>1/28/2025</a:t>
            </a:fld>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14207036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rules.org/gateway/RuleNo.asp?title=STATIONARY%20SOURCES%20-%20GENERAL%20REQUIREMENTS&amp;ID=62-210.370"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floridadep.gov/air/permitting-compliance/content/cpm-reporting-threshold"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floridadep.gov/air/permitting-compliance/content/cpm-reporting-threshold"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s://floridadep.gov/air/permitting-compliance/content/air-emissions-estimator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electronic-reporting-air-emissions/webfire"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hyperlink" Target="http://www.epa.gov/scc"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www.dep.state.fl.us/air/emission/eaor/default.htm"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mailto:DARM.HelpDesk@dep.state.fl.us" TargetMode="External"/><Relationship Id="rId5" Type="http://schemas.openxmlformats.org/officeDocument/2006/relationships/hyperlink" Target="http://www.dep.state.fl.us/air/emission/redirect_epsap_eaor_login.asp?app=3" TargetMode="External"/><Relationship Id="rId4" Type="http://schemas.openxmlformats.org/officeDocument/2006/relationships/hyperlink" Target="https://fldep.dep.state.fl.us/air/emission/security/NewUser.asp?ID=&amp;Yr=&amp;nbr=&amp;app=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000-0099/0055/Sections/0055.03.html"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hyperlink" Target="https://floridadep.gov/air/permitting-compliance/content/title-v-fees" TargetMode="External"/><Relationship Id="rId4" Type="http://schemas.openxmlformats.org/officeDocument/2006/relationships/hyperlink" Target="mailto:EAOR@FloridaDEP.gov"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Amy.Hilliard@FloridaDEP.gov" TargetMode="External"/><Relationship Id="rId3" Type="http://schemas.openxmlformats.org/officeDocument/2006/relationships/hyperlink" Target="mailto:Griffin.W.Jones@FloridaDEP.gov" TargetMode="External"/><Relationship Id="rId7" Type="http://schemas.openxmlformats.org/officeDocument/2006/relationships/hyperlink" Target="mailto:Jessica.Dalton@FloridaDEP.gov"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mailto:EAOR@FloridaDEP.gov" TargetMode="External"/><Relationship Id="rId5" Type="http://schemas.openxmlformats.org/officeDocument/2006/relationships/hyperlink" Target="mailto:Dianne.Spingler@FloridaDEP.gov" TargetMode="External"/><Relationship Id="rId10" Type="http://schemas.openxmlformats.org/officeDocument/2006/relationships/hyperlink" Target="mailto:DARM.HelpDesk@FloridaDEP.gov" TargetMode="External"/><Relationship Id="rId4" Type="http://schemas.openxmlformats.org/officeDocument/2006/relationships/hyperlink" Target="mailto:Kris.Lanh@FloridaDEP.gov" TargetMode="External"/><Relationship Id="rId9" Type="http://schemas.openxmlformats.org/officeDocument/2006/relationships/hyperlink" Target="mailto:Elizabeth.Walker@FloridaDEP.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floridadep.gov/air/permitting-compliance/forms/annual-operating-report-air-pollutant-emitting-facility"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floridadep.gov/air/air-director/content/district-air-contacts"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s://fldep.dep.state.fl.us/air/emission/eaor/AOR_Hardcopy.asp" TargetMode="External"/><Relationship Id="rId4" Type="http://schemas.openxmlformats.org/officeDocument/2006/relationships/hyperlink" Target="https://floridadep.gov/air/air-director/content/local-program-air-contac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loridadep.gov/air/permitting-compliance/content/annual-operating-report"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floridadep.gov/air/permitting-compliance/content/annual-operating-report"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mailto:EAOR@FloridaDEP.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90800"/>
            <a:ext cx="7467600" cy="914400"/>
          </a:xfrm>
        </p:spPr>
        <p:txBody>
          <a:bodyPr>
            <a:normAutofit/>
          </a:bodyPr>
          <a:lstStyle/>
          <a:p>
            <a:pPr algn="ctr"/>
            <a:r>
              <a:rPr lang="en-US" sz="5400" dirty="0">
                <a:solidFill>
                  <a:schemeClr val="tx1"/>
                </a:solidFill>
                <a:effectLst>
                  <a:outerShdw blurRad="38100" dist="38100" dir="2700000" algn="tl">
                    <a:srgbClr val="000000">
                      <a:alpha val="43137"/>
                    </a:srgbClr>
                  </a:outerShdw>
                </a:effectLst>
              </a:rPr>
              <a:t>EAOR Training</a:t>
            </a:r>
          </a:p>
        </p:txBody>
      </p:sp>
      <p:sp>
        <p:nvSpPr>
          <p:cNvPr id="3" name="Rectangle 2">
            <a:extLst>
              <a:ext uri="{FF2B5EF4-FFF2-40B4-BE49-F238E27FC236}">
                <a16:creationId xmlns:a16="http://schemas.microsoft.com/office/drawing/2014/main" id="{43F1B747-AC75-476E-9B99-AE9533262513}"/>
              </a:ext>
            </a:extLst>
          </p:cNvPr>
          <p:cNvSpPr/>
          <p:nvPr/>
        </p:nvSpPr>
        <p:spPr>
          <a:xfrm>
            <a:off x="1538092" y="3644994"/>
            <a:ext cx="6067815" cy="2123658"/>
          </a:xfrm>
          <a:prstGeom prst="rect">
            <a:avLst/>
          </a:prstGeom>
        </p:spPr>
        <p:txBody>
          <a:bodyPr wrap="none">
            <a:spAutoFit/>
          </a:bodyPr>
          <a:lstStyle/>
          <a:p>
            <a:pPr algn="ctr"/>
            <a:br>
              <a:rPr lang="en-US" sz="20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Division of Air Resource Management (DARM)</a:t>
            </a:r>
          </a:p>
          <a:p>
            <a:pPr algn="ctr"/>
            <a:r>
              <a:rPr lang="en-US" sz="2400" b="1" dirty="0">
                <a:effectLst>
                  <a:outerShdw blurRad="38100" dist="38100" dir="2700000" algn="tl">
                    <a:srgbClr val="000000">
                      <a:alpha val="43137"/>
                    </a:srgbClr>
                  </a:outerShdw>
                </a:effectLst>
              </a:rPr>
              <a:t>Compliance Assurance Section</a:t>
            </a:r>
          </a:p>
          <a:p>
            <a:pPr algn="ctr"/>
            <a:endParaRPr lang="en-US" sz="2200" b="1" dirty="0">
              <a:effectLst>
                <a:outerShdw blurRad="38100" dist="38100" dir="2700000" algn="tl">
                  <a:srgbClr val="000000">
                    <a:alpha val="43137"/>
                  </a:srgbClr>
                </a:outerShdw>
              </a:effectLst>
            </a:endParaRPr>
          </a:p>
          <a:p>
            <a:pPr algn="ctr"/>
            <a:r>
              <a:rPr lang="en-US" sz="2200" b="1" dirty="0">
                <a:effectLst>
                  <a:outerShdw blurRad="38100" dist="38100" dir="2700000" algn="tl">
                    <a:srgbClr val="000000">
                      <a:alpha val="43137"/>
                    </a:srgbClr>
                  </a:outerShdw>
                </a:effectLst>
              </a:rPr>
              <a:t>January 2025</a:t>
            </a:r>
          </a:p>
          <a:p>
            <a:pPr algn="ctr"/>
            <a:endParaRPr lang="en-US" sz="2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228600"/>
            <a:ext cx="7391400" cy="609600"/>
          </a:xfrm>
        </p:spPr>
        <p:txBody>
          <a:bodyPr>
            <a:noAutofit/>
          </a:bodyPr>
          <a:lstStyle/>
          <a:p>
            <a:pPr algn="l"/>
            <a:r>
              <a:rPr lang="en-US" dirty="0"/>
              <a:t>EAOR EU Report</a:t>
            </a:r>
          </a:p>
        </p:txBody>
      </p:sp>
      <p:pic>
        <p:nvPicPr>
          <p:cNvPr id="4" name="Picture 3"/>
          <p:cNvPicPr>
            <a:picLocks noChangeAspect="1"/>
          </p:cNvPicPr>
          <p:nvPr/>
        </p:nvPicPr>
        <p:blipFill>
          <a:blip r:embed="rId3"/>
          <a:stretch>
            <a:fillRect/>
          </a:stretch>
        </p:blipFill>
        <p:spPr>
          <a:xfrm>
            <a:off x="304800" y="1066800"/>
            <a:ext cx="8458200" cy="5442668"/>
          </a:xfrm>
          <a:prstGeom prst="rect">
            <a:avLst/>
          </a:prstGeom>
        </p:spPr>
      </p:pic>
    </p:spTree>
    <p:extLst>
      <p:ext uri="{BB962C8B-B14F-4D97-AF65-F5344CB8AC3E}">
        <p14:creationId xmlns:p14="http://schemas.microsoft.com/office/powerpoint/2010/main" val="48906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152400"/>
            <a:ext cx="7239000" cy="768350"/>
          </a:xfrm>
        </p:spPr>
        <p:txBody>
          <a:bodyPr>
            <a:normAutofit/>
          </a:bodyPr>
          <a:lstStyle/>
          <a:p>
            <a:pPr algn="l"/>
            <a:r>
              <a:rPr lang="en-US" dirty="0"/>
              <a:t>EAOR Facility Data</a:t>
            </a:r>
          </a:p>
        </p:txBody>
      </p:sp>
      <p:sp>
        <p:nvSpPr>
          <p:cNvPr id="2" name="Content Placeholder 1"/>
          <p:cNvSpPr>
            <a:spLocks noGrp="1"/>
          </p:cNvSpPr>
          <p:nvPr>
            <p:ph idx="4294967295"/>
          </p:nvPr>
        </p:nvSpPr>
        <p:spPr>
          <a:xfrm>
            <a:off x="838200" y="1371600"/>
            <a:ext cx="8153400" cy="4953000"/>
          </a:xfrm>
        </p:spPr>
        <p:txBody>
          <a:bodyPr>
            <a:normAutofit/>
          </a:bodyPr>
          <a:lstStyle/>
          <a:p>
            <a:pPr marL="109728" indent="0">
              <a:buNone/>
            </a:pPr>
            <a:r>
              <a:rPr lang="en-US" b="1" dirty="0"/>
              <a:t>Facility Information:</a:t>
            </a:r>
          </a:p>
          <a:p>
            <a:r>
              <a:rPr lang="en-US" sz="2400" dirty="0"/>
              <a:t>Status (as of December 31</a:t>
            </a:r>
            <a:r>
              <a:rPr lang="en-US" sz="2400" baseline="30000" dirty="0"/>
              <a:t>st</a:t>
            </a:r>
            <a:r>
              <a:rPr lang="en-US" sz="2400" dirty="0"/>
              <a:t>) – A, C, Inactive. </a:t>
            </a:r>
          </a:p>
          <a:p>
            <a:r>
              <a:rPr lang="en-US" sz="2400" dirty="0"/>
              <a:t>Facility Owner/Comp. &amp; Site Name – Owner. </a:t>
            </a:r>
          </a:p>
          <a:p>
            <a:r>
              <a:rPr lang="en-US" sz="2400" dirty="0"/>
              <a:t>Facility History Information – Previous Owner /Company Name if changed during reporting year.</a:t>
            </a:r>
          </a:p>
          <a:p>
            <a:endParaRPr lang="en-US" sz="2400" dirty="0"/>
          </a:p>
          <a:p>
            <a:pPr marL="109728" indent="0">
              <a:buNone/>
            </a:pPr>
            <a:r>
              <a:rPr lang="en-US" b="1" dirty="0"/>
              <a:t>Owner/Contact Information</a:t>
            </a:r>
            <a:r>
              <a:rPr lang="en-US" dirty="0"/>
              <a:t>:</a:t>
            </a:r>
          </a:p>
          <a:p>
            <a:pPr marL="109728" indent="0">
              <a:buNone/>
            </a:pPr>
            <a:r>
              <a:rPr lang="en-US" sz="2400" dirty="0"/>
              <a:t>Person who is authorized/responsible for signing </a:t>
            </a:r>
            <a:r>
              <a:rPr lang="en-US" sz="2400" b="1" u="sng" dirty="0"/>
              <a:t>this AOR:</a:t>
            </a:r>
            <a:endParaRPr lang="en-US" sz="2400" dirty="0"/>
          </a:p>
          <a:p>
            <a:pPr>
              <a:buFont typeface="Arial" panose="020B0604020202020204" pitchFamily="34" charset="0"/>
              <a:buChar char="•"/>
            </a:pPr>
            <a:r>
              <a:rPr lang="en-US" sz="2400" dirty="0"/>
              <a:t>Non-Title V: Owner/Authorized Representative or</a:t>
            </a:r>
          </a:p>
          <a:p>
            <a:pPr>
              <a:buFont typeface="Arial" panose="020B0604020202020204" pitchFamily="34" charset="0"/>
              <a:buChar char="•"/>
            </a:pPr>
            <a:r>
              <a:rPr lang="en-US" sz="2400" dirty="0"/>
              <a:t>Title V: Responsible Official </a:t>
            </a:r>
          </a:p>
        </p:txBody>
      </p:sp>
    </p:spTree>
    <p:extLst>
      <p:ext uri="{BB962C8B-B14F-4D97-AF65-F5344CB8AC3E}">
        <p14:creationId xmlns:p14="http://schemas.microsoft.com/office/powerpoint/2010/main" val="362140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152400"/>
            <a:ext cx="7315200" cy="762000"/>
          </a:xfrm>
        </p:spPr>
        <p:txBody>
          <a:bodyPr>
            <a:normAutofit/>
          </a:bodyPr>
          <a:lstStyle/>
          <a:p>
            <a:pPr algn="l"/>
            <a:r>
              <a:rPr lang="en-US" dirty="0"/>
              <a:t>EAOR Facility Data</a:t>
            </a:r>
          </a:p>
        </p:txBody>
      </p:sp>
      <p:pic>
        <p:nvPicPr>
          <p:cNvPr id="205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654878" cy="547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2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76200"/>
            <a:ext cx="7238999" cy="914400"/>
          </a:xfrm>
        </p:spPr>
        <p:txBody>
          <a:bodyPr>
            <a:normAutofit/>
          </a:bodyPr>
          <a:lstStyle/>
          <a:p>
            <a:pPr algn="l"/>
            <a:r>
              <a:rPr lang="en-US" dirty="0"/>
              <a:t>EAOR Facility Data</a:t>
            </a:r>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76960"/>
            <a:ext cx="8686799" cy="557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9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C522-3FA8-EE11-16C1-746D3659FA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6A7F91-A539-5F29-226B-7916FA9D0F66}"/>
              </a:ext>
            </a:extLst>
          </p:cNvPr>
          <p:cNvSpPr>
            <a:spLocks noGrp="1"/>
          </p:cNvSpPr>
          <p:nvPr>
            <p:ph type="title" idx="4294967295"/>
          </p:nvPr>
        </p:nvSpPr>
        <p:spPr>
          <a:xfrm>
            <a:off x="1676400" y="304800"/>
            <a:ext cx="6934200" cy="487362"/>
          </a:xfrm>
        </p:spPr>
        <p:txBody>
          <a:bodyPr>
            <a:noAutofit/>
          </a:bodyPr>
          <a:lstStyle/>
          <a:p>
            <a:pPr algn="l"/>
            <a:r>
              <a:rPr lang="en-US" dirty="0"/>
              <a:t>EAOR Attachments</a:t>
            </a:r>
          </a:p>
        </p:txBody>
      </p:sp>
      <p:sp>
        <p:nvSpPr>
          <p:cNvPr id="2" name="Content Placeholder 1">
            <a:extLst>
              <a:ext uri="{FF2B5EF4-FFF2-40B4-BE49-F238E27FC236}">
                <a16:creationId xmlns:a16="http://schemas.microsoft.com/office/drawing/2014/main" id="{2C4530FB-87A6-937E-00BD-46C96EE1926A}"/>
              </a:ext>
            </a:extLst>
          </p:cNvPr>
          <p:cNvSpPr>
            <a:spLocks noGrp="1"/>
          </p:cNvSpPr>
          <p:nvPr>
            <p:ph idx="4294967295"/>
          </p:nvPr>
        </p:nvSpPr>
        <p:spPr>
          <a:xfrm>
            <a:off x="304800" y="1371600"/>
            <a:ext cx="8382000" cy="4876800"/>
          </a:xfrm>
        </p:spPr>
        <p:txBody>
          <a:bodyPr>
            <a:normAutofit fontScale="85000" lnSpcReduction="20000"/>
          </a:bodyPr>
          <a:lstStyle/>
          <a:p>
            <a:pPr lvl="1"/>
            <a:r>
              <a:rPr lang="en-US" sz="3800" dirty="0"/>
              <a:t>Make sure supporting information is attached in EAOR.</a:t>
            </a:r>
          </a:p>
          <a:p>
            <a:pPr lvl="2"/>
            <a:r>
              <a:rPr lang="en-US" sz="3300" dirty="0"/>
              <a:t>Helps communicate the whole picture to us and saves time otherwise spent on follow-up questions to the facility (especially important when the emissions calculation worksheet or emissions comment field does not contain the calculation formula). </a:t>
            </a:r>
          </a:p>
          <a:p>
            <a:pPr lvl="1"/>
            <a:r>
              <a:rPr lang="en-US" sz="3800" dirty="0"/>
              <a:t>Other Attachments</a:t>
            </a:r>
          </a:p>
          <a:p>
            <a:pPr lvl="2"/>
            <a:r>
              <a:rPr lang="en-US" sz="3300" dirty="0"/>
              <a:t>Signature Pages may be attached in EAOR (i.e. AOR pages 1&amp; 2).</a:t>
            </a:r>
          </a:p>
          <a:p>
            <a:pPr lvl="2"/>
            <a:r>
              <a:rPr lang="en-US" sz="3300" dirty="0"/>
              <a:t>However, if e-signing, it is not necessary to attach the signature pages.</a:t>
            </a:r>
          </a:p>
          <a:p>
            <a:pPr lvl="1"/>
            <a:endParaRPr lang="en-US" sz="4000" dirty="0"/>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35039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4C3EF-91E6-4677-B02A-8E6925154F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27A494-0DD0-2880-0AFB-FB8ED511D8A8}"/>
              </a:ext>
            </a:extLst>
          </p:cNvPr>
          <p:cNvSpPr>
            <a:spLocks noGrp="1"/>
          </p:cNvSpPr>
          <p:nvPr>
            <p:ph type="title" idx="4294967295"/>
          </p:nvPr>
        </p:nvSpPr>
        <p:spPr>
          <a:xfrm>
            <a:off x="1676400" y="152400"/>
            <a:ext cx="7315200" cy="762000"/>
          </a:xfrm>
        </p:spPr>
        <p:txBody>
          <a:bodyPr>
            <a:normAutofit/>
          </a:bodyPr>
          <a:lstStyle/>
          <a:p>
            <a:pPr algn="l"/>
            <a:r>
              <a:rPr lang="en-US" dirty="0"/>
              <a:t>EAOR Emissions Unit Data</a:t>
            </a:r>
          </a:p>
        </p:txBody>
      </p:sp>
      <p:pic>
        <p:nvPicPr>
          <p:cNvPr id="2051" name="Picture 1" descr="image001">
            <a:extLst>
              <a:ext uri="{FF2B5EF4-FFF2-40B4-BE49-F238E27FC236}">
                <a16:creationId xmlns:a16="http://schemas.microsoft.com/office/drawing/2014/main" id="{220B5059-2B02-50AA-58E3-939C8AEA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654878" cy="547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327B0BB7-C545-E05C-201D-D244F05F6654}"/>
              </a:ext>
            </a:extLst>
          </p:cNvPr>
          <p:cNvSpPr/>
          <p:nvPr/>
        </p:nvSpPr>
        <p:spPr>
          <a:xfrm>
            <a:off x="152400" y="1600200"/>
            <a:ext cx="2438400" cy="8382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A8CD4B-06B9-5ED3-527C-C000749040B7}"/>
              </a:ext>
            </a:extLst>
          </p:cNvPr>
          <p:cNvSpPr txBox="1"/>
          <p:nvPr/>
        </p:nvSpPr>
        <p:spPr>
          <a:xfrm>
            <a:off x="2672862" y="1752600"/>
            <a:ext cx="4191000" cy="923330"/>
          </a:xfrm>
          <a:prstGeom prst="rect">
            <a:avLst/>
          </a:prstGeom>
          <a:solidFill>
            <a:schemeClr val="bg1"/>
          </a:solidFill>
          <a:ln w="28575">
            <a:solidFill>
              <a:srgbClr val="FF0000"/>
            </a:solidFill>
          </a:ln>
        </p:spPr>
        <p:txBody>
          <a:bodyPr wrap="square" rtlCol="0">
            <a:spAutoFit/>
          </a:bodyPr>
          <a:lstStyle/>
          <a:p>
            <a:r>
              <a:rPr lang="en-US" dirty="0"/>
              <a:t>After updating facility information, go the Emission Unit Form to begin entering emissions data and calculations. </a:t>
            </a:r>
          </a:p>
        </p:txBody>
      </p:sp>
    </p:spTree>
    <p:extLst>
      <p:ext uri="{BB962C8B-B14F-4D97-AF65-F5344CB8AC3E}">
        <p14:creationId xmlns:p14="http://schemas.microsoft.com/office/powerpoint/2010/main" val="199628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95400" y="304800"/>
            <a:ext cx="7848600" cy="401638"/>
          </a:xfrm>
        </p:spPr>
        <p:txBody>
          <a:bodyPr>
            <a:noAutofit/>
          </a:bodyPr>
          <a:lstStyle/>
          <a:p>
            <a:pPr algn="l"/>
            <a:r>
              <a:rPr lang="en-US" sz="3000" dirty="0"/>
              <a:t>EAOR Emissions Calculation Worksheet</a:t>
            </a:r>
          </a:p>
        </p:txBody>
      </p:sp>
      <p:pic>
        <p:nvPicPr>
          <p:cNvPr id="4" name="Picture 3"/>
          <p:cNvPicPr>
            <a:picLocks noChangeAspect="1"/>
          </p:cNvPicPr>
          <p:nvPr/>
        </p:nvPicPr>
        <p:blipFill>
          <a:blip r:embed="rId3"/>
          <a:stretch>
            <a:fillRect/>
          </a:stretch>
        </p:blipFill>
        <p:spPr>
          <a:xfrm>
            <a:off x="457200" y="1066800"/>
            <a:ext cx="8305800" cy="5444137"/>
          </a:xfrm>
          <a:prstGeom prst="rect">
            <a:avLst/>
          </a:prstGeom>
        </p:spPr>
      </p:pic>
    </p:spTree>
    <p:extLst>
      <p:ext uri="{BB962C8B-B14F-4D97-AF65-F5344CB8AC3E}">
        <p14:creationId xmlns:p14="http://schemas.microsoft.com/office/powerpoint/2010/main" val="53932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2BE9-40FC-6E72-E25E-C69984A327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15BF35-8FFB-3252-855A-CA1B3E80314E}"/>
              </a:ext>
            </a:extLst>
          </p:cNvPr>
          <p:cNvSpPr>
            <a:spLocks noGrp="1"/>
          </p:cNvSpPr>
          <p:nvPr>
            <p:ph type="title" idx="4294967295"/>
          </p:nvPr>
        </p:nvSpPr>
        <p:spPr>
          <a:xfrm>
            <a:off x="1524000" y="304800"/>
            <a:ext cx="73152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9C0CF5B4-12AF-785D-CD27-BD8D35886890}"/>
              </a:ext>
            </a:extLst>
          </p:cNvPr>
          <p:cNvSpPr>
            <a:spLocks noGrp="1"/>
          </p:cNvSpPr>
          <p:nvPr>
            <p:ph idx="4294967295"/>
          </p:nvPr>
        </p:nvSpPr>
        <p:spPr>
          <a:xfrm>
            <a:off x="152400" y="1371600"/>
            <a:ext cx="8305800" cy="5486400"/>
          </a:xfrm>
        </p:spPr>
        <p:txBody>
          <a:bodyPr>
            <a:normAutofit fontScale="40000" lnSpcReduction="20000"/>
          </a:bodyPr>
          <a:lstStyle/>
          <a:p>
            <a:pPr lvl="1"/>
            <a:r>
              <a:rPr lang="en-US" sz="6500" dirty="0"/>
              <a:t>Make sure the correct SCCs are reported in EAOR. If you are adding (or invalidating) an SCC in EAOR, and there is any question regarding which SCC to use, then please first check with DARM.</a:t>
            </a:r>
          </a:p>
          <a:p>
            <a:pPr lvl="1"/>
            <a:r>
              <a:rPr lang="en-US" sz="6500" dirty="0"/>
              <a:t>Make sure the correct Emissions Method Codes used to calculate emissions are reported. </a:t>
            </a:r>
          </a:p>
          <a:p>
            <a:pPr lvl="2"/>
            <a:r>
              <a:rPr lang="en-US" sz="4500" dirty="0"/>
              <a:t>See </a:t>
            </a:r>
            <a:r>
              <a:rPr lang="en-US" sz="4500" dirty="0">
                <a:hlinkClick r:id="rId3"/>
              </a:rPr>
              <a:t>Rule 62-210.370, F.A.C., </a:t>
            </a:r>
            <a:r>
              <a:rPr lang="en-US" sz="4500" dirty="0"/>
              <a:t>for methods to be used when computing actual emissions</a:t>
            </a:r>
            <a:r>
              <a:rPr lang="en-US" sz="4900" dirty="0"/>
              <a:t>.</a:t>
            </a:r>
          </a:p>
          <a:p>
            <a:pPr lvl="1"/>
            <a:r>
              <a:rPr lang="en-US" sz="6500" dirty="0"/>
              <a:t>Make sure to use the correct Emission Factor (EF) for the particular pollutant. </a:t>
            </a:r>
          </a:p>
          <a:p>
            <a:pPr lvl="2"/>
            <a:r>
              <a:rPr lang="en-US" sz="4800" dirty="0"/>
              <a:t>For PM, PM10, and PM2.5 emissions, EFs used were often for the wrong pollutant. For example, AP42/</a:t>
            </a:r>
            <a:r>
              <a:rPr lang="en-US" sz="4800" dirty="0" err="1"/>
              <a:t>Webfire</a:t>
            </a:r>
            <a:r>
              <a:rPr lang="en-US" sz="4800" dirty="0"/>
              <a:t> EF for PM was used to report PM10. </a:t>
            </a:r>
          </a:p>
          <a:p>
            <a:pPr lvl="2"/>
            <a:r>
              <a:rPr lang="en-US" sz="4800" dirty="0"/>
              <a:t>Depending on the SCC and control equipment configuration, there may be emission factors for *primary PM, primary PM10, primary PM2.5, filterable PM, filterable PM10, filterable PM2.5 and condensable PM (CPM).  </a:t>
            </a:r>
          </a:p>
          <a:p>
            <a:pPr lvl="2"/>
            <a:r>
              <a:rPr lang="en-US" sz="4800" dirty="0"/>
              <a:t>NOTE: ‘primary PM’ is not reported. Rather, PM determined by standard EPA Method 5 is filterable PM,  which is reported.</a:t>
            </a:r>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227778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5171-2F26-2151-A05C-2AE19903FF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193F2E-D298-16FB-C100-1ADAE29C7952}"/>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1FCD908B-A22E-E906-6B92-984CB5931B97}"/>
              </a:ext>
            </a:extLst>
          </p:cNvPr>
          <p:cNvSpPr>
            <a:spLocks noGrp="1"/>
          </p:cNvSpPr>
          <p:nvPr>
            <p:ph idx="4294967295"/>
          </p:nvPr>
        </p:nvSpPr>
        <p:spPr>
          <a:xfrm>
            <a:off x="152400" y="1371600"/>
            <a:ext cx="8382000" cy="5486400"/>
          </a:xfrm>
        </p:spPr>
        <p:txBody>
          <a:bodyPr>
            <a:normAutofit fontScale="25000" lnSpcReduction="20000"/>
          </a:bodyPr>
          <a:lstStyle/>
          <a:p>
            <a:pPr lvl="1"/>
            <a:r>
              <a:rPr lang="en-US" sz="11200" dirty="0"/>
              <a:t>Make sure emission factors have the correct units.</a:t>
            </a:r>
          </a:p>
          <a:p>
            <a:pPr lvl="1"/>
            <a:r>
              <a:rPr lang="en-US" sz="11200" dirty="0"/>
              <a:t>Provide the source of the emission factor in EAOR. </a:t>
            </a:r>
          </a:p>
          <a:p>
            <a:pPr lvl="2"/>
            <a:r>
              <a:rPr lang="en-US" sz="8000" dirty="0"/>
              <a:t>If emissions were calculated using an emission factor based on site specific data such as stack tests, then list the test dates, and EF units; or if the EF was established in a permit, then reference which permit.</a:t>
            </a:r>
          </a:p>
          <a:p>
            <a:pPr lvl="1"/>
            <a:r>
              <a:rPr lang="en-US" sz="11200" dirty="0"/>
              <a:t>Double check your emissions calculation formula.</a:t>
            </a:r>
          </a:p>
          <a:p>
            <a:pPr lvl="2"/>
            <a:r>
              <a:rPr lang="en-US" sz="8000" dirty="0"/>
              <a:t>A minor omission could result in either underreporting emissions or over reporting emissions.</a:t>
            </a:r>
          </a:p>
          <a:p>
            <a:pPr lvl="1"/>
            <a:r>
              <a:rPr lang="en-US" sz="11200" dirty="0"/>
              <a:t>CPM, PM2.5, and PM10 should typically be reported for combustion sources.</a:t>
            </a:r>
          </a:p>
          <a:p>
            <a:pPr lvl="2"/>
            <a:r>
              <a:rPr lang="en-US" sz="8000" dirty="0"/>
              <a:t>If the information is available and the reporting threshold of 5 tons/year was exceeded (or CPM is a marked pollutant), then report the emissions. At the following link a tool is available to help estimate CPM emissions for some SCC: </a:t>
            </a:r>
            <a:r>
              <a:rPr lang="en-US" sz="8000" dirty="0">
                <a:hlinkClick r:id="rId3"/>
              </a:rPr>
              <a:t>Condensable Particulate Matter (CPM) Reporting Threshold, and Estimated Annual CPM Emissions Calculator for some SCC. </a:t>
            </a:r>
            <a:endParaRPr lang="en-US" sz="80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366269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8326-7E0E-19EC-168D-32CEA168F6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3EF5DD-92F0-FE6E-DAD6-8EF908DB62B9}"/>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33CBCBAD-ADB8-B80F-8867-45271231A8C5}"/>
              </a:ext>
            </a:extLst>
          </p:cNvPr>
          <p:cNvSpPr>
            <a:spLocks noGrp="1"/>
          </p:cNvSpPr>
          <p:nvPr>
            <p:ph idx="4294967295"/>
          </p:nvPr>
        </p:nvSpPr>
        <p:spPr>
          <a:xfrm>
            <a:off x="152400" y="1371600"/>
            <a:ext cx="8382000" cy="5486400"/>
          </a:xfrm>
        </p:spPr>
        <p:txBody>
          <a:bodyPr>
            <a:normAutofit fontScale="25000" lnSpcReduction="20000"/>
          </a:bodyPr>
          <a:lstStyle/>
          <a:p>
            <a:pPr lvl="1"/>
            <a:r>
              <a:rPr lang="en-US" sz="8800" dirty="0"/>
              <a:t>When reporting PM, PM10, and PM2.5 emissions make sure to use the correct emission factor for the pollutant.</a:t>
            </a:r>
          </a:p>
          <a:p>
            <a:pPr lvl="1"/>
            <a:r>
              <a:rPr lang="en-US" sz="8800" dirty="0"/>
              <a:t>Depending on the SCC and control equipment configuration, there may be emission factors for primary PM, primary PM10, primary PM2.5, filterable PM, filterable PM10, filterable PM2.5 and condensable PM (CPM). </a:t>
            </a:r>
          </a:p>
          <a:p>
            <a:pPr lvl="2"/>
            <a:r>
              <a:rPr lang="en-US" sz="7200" dirty="0"/>
              <a:t>PM filterable &gt;= PM10 filterable &gt;= PM2.5 filterable</a:t>
            </a:r>
          </a:p>
          <a:p>
            <a:pPr lvl="2"/>
            <a:r>
              <a:rPr lang="en-US" sz="7200" dirty="0"/>
              <a:t>PM10 primary &gt;= PM2.5 primary &gt;= CPM </a:t>
            </a:r>
          </a:p>
          <a:p>
            <a:pPr lvl="2"/>
            <a:r>
              <a:rPr lang="en-US" sz="7200" dirty="0"/>
              <a:t>NOTE: ‘primary PM’ is not reported. Rather, PM determined by standard EPA Method 5 is filterable PM,  which is reported.</a:t>
            </a:r>
          </a:p>
          <a:p>
            <a:pPr lvl="1"/>
            <a:r>
              <a:rPr lang="en-US" sz="8800" dirty="0"/>
              <a:t>The emission factors listed as primary include both the filterable and condensable components.  For example, primary PM2.5 is the total of PM2.5 filterable plus condensable PM (CPM), and primary PM10 is the total of PM10 filterable plus CPM. </a:t>
            </a:r>
          </a:p>
          <a:p>
            <a:pPr lvl="2"/>
            <a:r>
              <a:rPr lang="en-US" sz="7200" dirty="0"/>
              <a:t>PM2.5 primary = PM2.5 filterable + CPM</a:t>
            </a:r>
          </a:p>
          <a:p>
            <a:pPr lvl="2"/>
            <a:r>
              <a:rPr lang="en-US" sz="7200" dirty="0"/>
              <a:t>PM10  primary = PM10 filterable + CPM</a:t>
            </a:r>
          </a:p>
          <a:p>
            <a:pPr lvl="1"/>
            <a:r>
              <a:rPr lang="en-US" sz="8800" dirty="0"/>
              <a:t>You should never add the emission factors for primary and filterable together, since primary already includes the filterable. </a:t>
            </a:r>
          </a:p>
          <a:p>
            <a:pPr lvl="2"/>
            <a:r>
              <a:rPr lang="en-US" sz="7200" dirty="0"/>
              <a:t>If reported, report condensable PM10 and condensable PM2.5 as CPM. </a:t>
            </a:r>
          </a:p>
          <a:p>
            <a:pPr lvl="2"/>
            <a:r>
              <a:rPr lang="en-US" sz="7200" dirty="0"/>
              <a:t>PM10 condensable = PM2.5 condensable = CPM</a:t>
            </a:r>
          </a:p>
          <a:p>
            <a:pPr lvl="2"/>
            <a:endParaRPr lang="en-US" sz="7200" dirty="0"/>
          </a:p>
          <a:p>
            <a:pPr marL="914400" lvl="2" indent="0">
              <a:buNone/>
            </a:pPr>
            <a:endParaRPr lang="en-US" dirty="0"/>
          </a:p>
        </p:txBody>
      </p:sp>
    </p:spTree>
    <p:extLst>
      <p:ext uri="{BB962C8B-B14F-4D97-AF65-F5344CB8AC3E}">
        <p14:creationId xmlns:p14="http://schemas.microsoft.com/office/powerpoint/2010/main" val="241206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228600"/>
            <a:ext cx="6934200" cy="563562"/>
          </a:xfrm>
        </p:spPr>
        <p:txBody>
          <a:bodyPr>
            <a:noAutofit/>
          </a:bodyPr>
          <a:lstStyle/>
          <a:p>
            <a:pPr algn="l"/>
            <a:r>
              <a:rPr lang="en-US" dirty="0"/>
              <a:t>Overview</a:t>
            </a:r>
          </a:p>
        </p:txBody>
      </p:sp>
      <p:sp>
        <p:nvSpPr>
          <p:cNvPr id="2" name="Content Placeholder 1"/>
          <p:cNvSpPr>
            <a:spLocks noGrp="1"/>
          </p:cNvSpPr>
          <p:nvPr>
            <p:ph idx="4294967295"/>
          </p:nvPr>
        </p:nvSpPr>
        <p:spPr>
          <a:xfrm>
            <a:off x="457200" y="1447800"/>
            <a:ext cx="8534400" cy="4953000"/>
          </a:xfrm>
        </p:spPr>
        <p:txBody>
          <a:bodyPr>
            <a:normAutofit fontScale="92500" lnSpcReduction="10000"/>
          </a:bodyPr>
          <a:lstStyle/>
          <a:p>
            <a:pPr lvl="1"/>
            <a:r>
              <a:rPr lang="en-US" sz="3200" dirty="0"/>
              <a:t>Annual Operating Report (AOR)</a:t>
            </a:r>
          </a:p>
          <a:p>
            <a:pPr marL="1371600" lvl="2"/>
            <a:r>
              <a:rPr lang="en-US" sz="2800" dirty="0"/>
              <a:t>Purpose</a:t>
            </a:r>
          </a:p>
          <a:p>
            <a:pPr marL="1371600" lvl="2"/>
            <a:r>
              <a:rPr lang="en-US" sz="2800" dirty="0"/>
              <a:t>Regulatory Requirements</a:t>
            </a:r>
          </a:p>
          <a:p>
            <a:pPr marL="1371600" lvl="2"/>
            <a:r>
              <a:rPr lang="en-US" sz="2800" dirty="0"/>
              <a:t>Submittal Process</a:t>
            </a:r>
          </a:p>
          <a:p>
            <a:pPr lvl="1"/>
            <a:r>
              <a:rPr lang="en-US" sz="3200" dirty="0"/>
              <a:t>EAOR Software</a:t>
            </a:r>
          </a:p>
          <a:p>
            <a:pPr marL="1371600" lvl="2"/>
            <a:r>
              <a:rPr lang="en-US" sz="2800" dirty="0"/>
              <a:t>Installation</a:t>
            </a:r>
          </a:p>
          <a:p>
            <a:pPr marL="1371600" lvl="2"/>
            <a:r>
              <a:rPr lang="en-US" sz="2800" dirty="0"/>
              <a:t>Completing an EAOR Submission</a:t>
            </a:r>
          </a:p>
          <a:p>
            <a:pPr marL="1371600" lvl="2"/>
            <a:r>
              <a:rPr lang="en-US" sz="2800" dirty="0"/>
              <a:t>Emissions Calculation Tips and Common Issues </a:t>
            </a:r>
          </a:p>
          <a:p>
            <a:pPr marL="1371600" lvl="2"/>
            <a:r>
              <a:rPr lang="en-US" sz="2800" dirty="0"/>
              <a:t>Revising an EAOR submission</a:t>
            </a:r>
          </a:p>
          <a:p>
            <a:pPr lvl="1"/>
            <a:r>
              <a:rPr lang="en-US" sz="3200" dirty="0"/>
              <a:t>Signing the AOR</a:t>
            </a:r>
          </a:p>
          <a:p>
            <a:pPr lvl="1"/>
            <a:r>
              <a:rPr lang="en-US" sz="3200" dirty="0"/>
              <a:t>Emissions Fees (Title V sources only)</a:t>
            </a:r>
          </a:p>
          <a:p>
            <a:pPr lvl="1"/>
            <a:r>
              <a:rPr lang="en-US" sz="3200" dirty="0"/>
              <a:t>Contacts</a:t>
            </a:r>
          </a:p>
          <a:p>
            <a:pPr marL="914400" lvl="2" indent="0">
              <a:buNone/>
            </a:pPr>
            <a:endParaRPr lang="en-US" dirty="0"/>
          </a:p>
        </p:txBody>
      </p:sp>
    </p:spTree>
    <p:extLst>
      <p:ext uri="{BB962C8B-B14F-4D97-AF65-F5344CB8AC3E}">
        <p14:creationId xmlns:p14="http://schemas.microsoft.com/office/powerpoint/2010/main" val="11975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DA57-5724-9CCF-8C8C-D64744ED4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10123E-511A-4FDA-5C04-C7B7BE3B14FC}"/>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D1689E23-DC6D-49D7-47F7-C35BA50C295C}"/>
              </a:ext>
            </a:extLst>
          </p:cNvPr>
          <p:cNvSpPr>
            <a:spLocks noGrp="1"/>
          </p:cNvSpPr>
          <p:nvPr>
            <p:ph idx="4294967295"/>
          </p:nvPr>
        </p:nvSpPr>
        <p:spPr>
          <a:xfrm>
            <a:off x="304800" y="1371600"/>
            <a:ext cx="8001000" cy="4800600"/>
          </a:xfrm>
        </p:spPr>
        <p:txBody>
          <a:bodyPr>
            <a:normAutofit fontScale="25000" lnSpcReduction="20000"/>
          </a:bodyPr>
          <a:lstStyle/>
          <a:p>
            <a:pPr marL="457200" lvl="1" indent="0">
              <a:buNone/>
            </a:pPr>
            <a:r>
              <a:rPr lang="en-US" sz="11200" b="1" dirty="0"/>
              <a:t>What if I don’t know my CPM (condensable particulate matter) emissions?</a:t>
            </a:r>
          </a:p>
          <a:p>
            <a:pPr lvl="1"/>
            <a:r>
              <a:rPr lang="en-US" sz="9600" dirty="0"/>
              <a:t>CPM emissions must be reported if the emissions unit is subject to a numerical emission limit for CPM.</a:t>
            </a:r>
          </a:p>
          <a:p>
            <a:pPr lvl="1"/>
            <a:r>
              <a:rPr lang="en-US" sz="9600" dirty="0"/>
              <a:t>Otherwise, CPM should be reported if information is available to estimate emissions, and such emissions are equal to or greater than 5.0 tons per year per SCC.  Do not add the pollutant CPM in EAOR if you do not have emissions data to report. </a:t>
            </a:r>
          </a:p>
          <a:p>
            <a:pPr lvl="1"/>
            <a:r>
              <a:rPr lang="en-US" sz="9600" dirty="0"/>
              <a:t>A Calculator to estimate CPM emissions based on some available CPM emissions factor information from AP-42 is provided for you at this link: </a:t>
            </a:r>
            <a:r>
              <a:rPr lang="en-US" sz="9600" dirty="0">
                <a:hlinkClick r:id="rId3"/>
              </a:rPr>
              <a:t>http://www.dep.state.fl.us/air/emission/eaor/CPM-reporting.htm</a:t>
            </a:r>
            <a:endParaRPr lang="en-US" sz="9600" dirty="0"/>
          </a:p>
          <a:p>
            <a:pPr lvl="1"/>
            <a:r>
              <a:rPr lang="en-US" sz="9600" dirty="0"/>
              <a:t>Here is a link to the Annual Air Emissions Calculators (based on </a:t>
            </a:r>
            <a:r>
              <a:rPr lang="en-US" sz="9600" dirty="0" err="1"/>
              <a:t>WebFIRE</a:t>
            </a:r>
            <a:r>
              <a:rPr lang="en-US" sz="9600" dirty="0"/>
              <a:t> Emissions Factors) for some SCC: </a:t>
            </a:r>
            <a:r>
              <a:rPr lang="en-US" sz="9600" dirty="0">
                <a:hlinkClick r:id="rId4"/>
              </a:rPr>
              <a:t>Annual Air Emissions Calculators for some SCC</a:t>
            </a:r>
            <a:r>
              <a:rPr lang="en-US" sz="9600" dirty="0"/>
              <a:t>.  </a:t>
            </a:r>
          </a:p>
          <a:p>
            <a:pPr lvl="1"/>
            <a:endParaRPr lang="en-US" sz="7200" dirty="0"/>
          </a:p>
          <a:p>
            <a:pPr marL="914400" lvl="2" indent="0">
              <a:buNone/>
            </a:pPr>
            <a:endParaRPr lang="en-US" dirty="0"/>
          </a:p>
        </p:txBody>
      </p:sp>
    </p:spTree>
    <p:extLst>
      <p:ext uri="{BB962C8B-B14F-4D97-AF65-F5344CB8AC3E}">
        <p14:creationId xmlns:p14="http://schemas.microsoft.com/office/powerpoint/2010/main" val="237096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19200" y="76200"/>
            <a:ext cx="7691582" cy="868362"/>
          </a:xfrm>
        </p:spPr>
        <p:txBody>
          <a:bodyPr>
            <a:normAutofit/>
          </a:bodyPr>
          <a:lstStyle/>
          <a:p>
            <a:pPr algn="l"/>
            <a:r>
              <a:rPr lang="en-US" sz="4000" dirty="0"/>
              <a:t>EPA Resources</a:t>
            </a:r>
            <a:endParaRPr lang="en-US" sz="3200" dirty="0"/>
          </a:p>
        </p:txBody>
      </p:sp>
      <p:sp>
        <p:nvSpPr>
          <p:cNvPr id="2" name="Content Placeholder 1"/>
          <p:cNvSpPr>
            <a:spLocks noGrp="1"/>
          </p:cNvSpPr>
          <p:nvPr>
            <p:ph idx="4294967295"/>
          </p:nvPr>
        </p:nvSpPr>
        <p:spPr>
          <a:xfrm>
            <a:off x="685800" y="1524000"/>
            <a:ext cx="7848600" cy="5029200"/>
          </a:xfrm>
        </p:spPr>
        <p:txBody>
          <a:bodyPr>
            <a:normAutofit/>
          </a:bodyPr>
          <a:lstStyle/>
          <a:p>
            <a:pPr marL="0" indent="0">
              <a:buNone/>
            </a:pPr>
            <a:r>
              <a:rPr lang="en-US" sz="2900" b="1" dirty="0"/>
              <a:t>EPA’s WEBFIRE (contains EPA’s recommended emissions factors):</a:t>
            </a:r>
          </a:p>
          <a:p>
            <a:pPr marL="109728" indent="0">
              <a:buNone/>
            </a:pPr>
            <a:r>
              <a:rPr lang="en-US" sz="2900" dirty="0">
                <a:hlinkClick r:id="rId3"/>
              </a:rPr>
              <a:t>https://www.epa.gov/electronic-reporting-air-emissions/webfire</a:t>
            </a:r>
            <a:endParaRPr lang="en-US" sz="2200" dirty="0"/>
          </a:p>
          <a:p>
            <a:pPr marL="0" indent="0">
              <a:buNone/>
            </a:pPr>
            <a:r>
              <a:rPr lang="en-US" sz="2900" b="1" dirty="0"/>
              <a:t>EPA’s Searchable SCC database </a:t>
            </a:r>
            <a:br>
              <a:rPr lang="en-US" sz="2900" b="1" dirty="0"/>
            </a:br>
            <a:r>
              <a:rPr lang="en-US" sz="2900" b="1" dirty="0"/>
              <a:t>(contains a list of most </a:t>
            </a:r>
            <a:br>
              <a:rPr lang="en-US" sz="2900" b="1" dirty="0"/>
            </a:br>
            <a:r>
              <a:rPr lang="en-US" sz="2900" b="1" dirty="0"/>
              <a:t>updated SCCs)</a:t>
            </a:r>
            <a:r>
              <a:rPr lang="en-US" sz="2900" dirty="0"/>
              <a:t>:</a:t>
            </a:r>
          </a:p>
          <a:p>
            <a:pPr marL="109728" indent="0">
              <a:buNone/>
            </a:pPr>
            <a:r>
              <a:rPr lang="en-US" sz="3300" u="sng" dirty="0">
                <a:hlinkClick r:id="rId4" tooltip="Link to EPA's Source Classification Code look-up "/>
              </a:rPr>
              <a:t>www.epa.gov/scc</a:t>
            </a:r>
            <a:endParaRPr lang="en-US" sz="1600" dirty="0"/>
          </a:p>
          <a:p>
            <a:pPr marL="109728" indent="0">
              <a:buNone/>
            </a:pPr>
            <a:r>
              <a:rPr lang="en-US" sz="1600" dirty="0"/>
              <a:t> </a:t>
            </a:r>
          </a:p>
          <a:p>
            <a:endParaRPr lang="en-US" dirty="0"/>
          </a:p>
        </p:txBody>
      </p:sp>
      <p:pic>
        <p:nvPicPr>
          <p:cNvPr id="6" name="Picture 5">
            <a:extLst>
              <a:ext uri="{FF2B5EF4-FFF2-40B4-BE49-F238E27FC236}">
                <a16:creationId xmlns:a16="http://schemas.microsoft.com/office/drawing/2014/main" id="{39D5FA4D-AB32-4690-B29C-AB95D689B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3581400"/>
            <a:ext cx="2463030" cy="2438400"/>
          </a:xfrm>
          <a:prstGeom prst="rect">
            <a:avLst/>
          </a:prstGeom>
        </p:spPr>
      </p:pic>
    </p:spTree>
    <p:extLst>
      <p:ext uri="{BB962C8B-B14F-4D97-AF65-F5344CB8AC3E}">
        <p14:creationId xmlns:p14="http://schemas.microsoft.com/office/powerpoint/2010/main" val="129028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E938-89B2-D79D-A5B4-E0F0B56A71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D370FD-4B30-4CF4-54D6-B5A086C5142E}"/>
              </a:ext>
            </a:extLst>
          </p:cNvPr>
          <p:cNvSpPr>
            <a:spLocks noGrp="1"/>
          </p:cNvSpPr>
          <p:nvPr>
            <p:ph type="title" idx="4294967295"/>
          </p:nvPr>
        </p:nvSpPr>
        <p:spPr>
          <a:xfrm>
            <a:off x="1524000" y="304800"/>
            <a:ext cx="7239000" cy="487362"/>
          </a:xfrm>
        </p:spPr>
        <p:txBody>
          <a:bodyPr>
            <a:noAutofit/>
          </a:bodyPr>
          <a:lstStyle/>
          <a:p>
            <a:pPr algn="l"/>
            <a:r>
              <a:rPr lang="en-US" dirty="0"/>
              <a:t>Common Data Quality Issues</a:t>
            </a:r>
          </a:p>
        </p:txBody>
      </p:sp>
      <p:sp>
        <p:nvSpPr>
          <p:cNvPr id="2" name="Content Placeholder 1">
            <a:extLst>
              <a:ext uri="{FF2B5EF4-FFF2-40B4-BE49-F238E27FC236}">
                <a16:creationId xmlns:a16="http://schemas.microsoft.com/office/drawing/2014/main" id="{CD4D572A-93C2-434A-9ABA-51A054262797}"/>
              </a:ext>
            </a:extLst>
          </p:cNvPr>
          <p:cNvSpPr>
            <a:spLocks noGrp="1"/>
          </p:cNvSpPr>
          <p:nvPr>
            <p:ph idx="4294967295"/>
          </p:nvPr>
        </p:nvSpPr>
        <p:spPr>
          <a:xfrm>
            <a:off x="304800" y="1371600"/>
            <a:ext cx="8001000" cy="4800600"/>
          </a:xfrm>
        </p:spPr>
        <p:txBody>
          <a:bodyPr>
            <a:normAutofit fontScale="25000" lnSpcReduction="20000"/>
          </a:bodyPr>
          <a:lstStyle/>
          <a:p>
            <a:pPr lvl="1"/>
            <a:r>
              <a:rPr lang="en-US" sz="11200" dirty="0"/>
              <a:t>A change during the reporting year in the facility’s tracking/reporting methodology resulted in underreporting of emissions (i.e. from AP42- to CEMS).</a:t>
            </a:r>
          </a:p>
          <a:p>
            <a:pPr lvl="1"/>
            <a:r>
              <a:rPr lang="en-US" sz="11200" dirty="0"/>
              <a:t>Different emissions factors are used for reporting in different systems (TRI vs. AOR).  </a:t>
            </a:r>
          </a:p>
          <a:p>
            <a:pPr lvl="1"/>
            <a:r>
              <a:rPr lang="en-US" sz="11200" dirty="0"/>
              <a:t>Overestimating previous years emissions.</a:t>
            </a:r>
          </a:p>
          <a:p>
            <a:pPr lvl="1"/>
            <a:r>
              <a:rPr lang="en-US" sz="11200" dirty="0"/>
              <a:t>Instances where the emissions factor or fuel usage/ process rate is off by an order of magnitude; or incorrect value was used in the formula in EAOR. </a:t>
            </a:r>
          </a:p>
          <a:p>
            <a:pPr lvl="1"/>
            <a:r>
              <a:rPr lang="en-US" sz="11200" dirty="0"/>
              <a:t>Duplication of process rate / fuel usage:  The exact same process rate was reported for different fuels burned, for example diesel and natural gas.</a:t>
            </a:r>
          </a:p>
          <a:p>
            <a:pPr lvl="1"/>
            <a:endParaRPr lang="en-US" sz="7200" dirty="0"/>
          </a:p>
          <a:p>
            <a:pPr marL="914400" lvl="2" indent="0">
              <a:buNone/>
            </a:pPr>
            <a:endParaRPr lang="en-US" dirty="0"/>
          </a:p>
        </p:txBody>
      </p:sp>
    </p:spTree>
    <p:extLst>
      <p:ext uri="{BB962C8B-B14F-4D97-AF65-F5344CB8AC3E}">
        <p14:creationId xmlns:p14="http://schemas.microsoft.com/office/powerpoint/2010/main" val="313139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457B-6903-26B7-B8E7-C4501463EC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2273A3-087B-C8E6-2879-1B334CD6F1CA}"/>
              </a:ext>
            </a:extLst>
          </p:cNvPr>
          <p:cNvSpPr>
            <a:spLocks noGrp="1"/>
          </p:cNvSpPr>
          <p:nvPr>
            <p:ph type="title" idx="4294967295"/>
          </p:nvPr>
        </p:nvSpPr>
        <p:spPr>
          <a:xfrm>
            <a:off x="1524000" y="304800"/>
            <a:ext cx="7239000" cy="487362"/>
          </a:xfrm>
        </p:spPr>
        <p:txBody>
          <a:bodyPr>
            <a:noAutofit/>
          </a:bodyPr>
          <a:lstStyle/>
          <a:p>
            <a:pPr algn="l"/>
            <a:r>
              <a:rPr lang="en-US" dirty="0"/>
              <a:t>Common Data Quality Issues</a:t>
            </a:r>
          </a:p>
        </p:txBody>
      </p:sp>
      <p:sp>
        <p:nvSpPr>
          <p:cNvPr id="2" name="Content Placeholder 1">
            <a:extLst>
              <a:ext uri="{FF2B5EF4-FFF2-40B4-BE49-F238E27FC236}">
                <a16:creationId xmlns:a16="http://schemas.microsoft.com/office/drawing/2014/main" id="{DDCAFB7D-C864-85C3-B4D2-7BE53499EC2B}"/>
              </a:ext>
            </a:extLst>
          </p:cNvPr>
          <p:cNvSpPr>
            <a:spLocks noGrp="1"/>
          </p:cNvSpPr>
          <p:nvPr>
            <p:ph idx="4294967295"/>
          </p:nvPr>
        </p:nvSpPr>
        <p:spPr>
          <a:xfrm>
            <a:off x="304800" y="1371600"/>
            <a:ext cx="8001000" cy="5181600"/>
          </a:xfrm>
        </p:spPr>
        <p:txBody>
          <a:bodyPr>
            <a:normAutofit fontScale="25000" lnSpcReduction="20000"/>
          </a:bodyPr>
          <a:lstStyle/>
          <a:p>
            <a:pPr lvl="1"/>
            <a:r>
              <a:rPr lang="en-US" sz="9600" dirty="0"/>
              <a:t>Instances where materials or substances used in the previous year’s processes were discontinued prior to the current reporting year, however were inadvertently reported anyway. </a:t>
            </a:r>
          </a:p>
          <a:p>
            <a:pPr lvl="1"/>
            <a:r>
              <a:rPr lang="en-US" sz="9600" dirty="0"/>
              <a:t>Cases where emissions were normally calculated by applying a control efficiency, however were inadvertently reported without it. </a:t>
            </a:r>
          </a:p>
          <a:p>
            <a:pPr lvl="1"/>
            <a:r>
              <a:rPr lang="en-US" sz="9600" dirty="0"/>
              <a:t>Emissions value reported was in pounds, conversion to tons was excluded from the formula, </a:t>
            </a:r>
          </a:p>
          <a:p>
            <a:pPr lvl="1"/>
            <a:r>
              <a:rPr lang="en-US" sz="9600" dirty="0"/>
              <a:t>Cases where HAP VOCs are not included with the VOC emissions.  </a:t>
            </a:r>
          </a:p>
          <a:p>
            <a:pPr lvl="1"/>
            <a:r>
              <a:rPr lang="en-US" sz="9600" dirty="0"/>
              <a:t>Formulas needing revision:</a:t>
            </a:r>
          </a:p>
          <a:p>
            <a:pPr lvl="2"/>
            <a:r>
              <a:rPr lang="en-US" sz="7200" dirty="0"/>
              <a:t>Workbook setup to capture data for the AOR, such as fuel usage, not working;</a:t>
            </a:r>
          </a:p>
          <a:p>
            <a:pPr lvl="2"/>
            <a:r>
              <a:rPr lang="en-US" sz="7200" dirty="0"/>
              <a:t>Formula omits an important conversion factor (i.e. conversion of sulfur to SO2); and</a:t>
            </a:r>
          </a:p>
          <a:p>
            <a:pPr lvl="2"/>
            <a:r>
              <a:rPr lang="en-US" sz="7200" dirty="0"/>
              <a:t>Incorrectly uses a “percentage” (i.e. 10% ash) instead of a “number” (i.e.0.1 ash fraction), resulting in emissions being over reported (for HAPS metals).</a:t>
            </a:r>
          </a:p>
          <a:p>
            <a:pPr lvl="1"/>
            <a:endParaRPr lang="en-US" sz="7200" dirty="0"/>
          </a:p>
          <a:p>
            <a:pPr marL="914400" lvl="2" indent="0">
              <a:buNone/>
            </a:pPr>
            <a:endParaRPr lang="en-US" dirty="0"/>
          </a:p>
        </p:txBody>
      </p:sp>
    </p:spTree>
    <p:extLst>
      <p:ext uri="{BB962C8B-B14F-4D97-AF65-F5344CB8AC3E}">
        <p14:creationId xmlns:p14="http://schemas.microsoft.com/office/powerpoint/2010/main" val="120499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52600" y="152400"/>
            <a:ext cx="7255164" cy="725488"/>
          </a:xfrm>
        </p:spPr>
        <p:txBody>
          <a:bodyPr>
            <a:normAutofit/>
          </a:bodyPr>
          <a:lstStyle/>
          <a:p>
            <a:pPr algn="l"/>
            <a:r>
              <a:rPr lang="en-US" sz="4000" dirty="0"/>
              <a:t>DARM Edit Checks </a:t>
            </a:r>
          </a:p>
        </p:txBody>
      </p:sp>
      <p:sp>
        <p:nvSpPr>
          <p:cNvPr id="2" name="Content Placeholder 1"/>
          <p:cNvSpPr>
            <a:spLocks noGrp="1"/>
          </p:cNvSpPr>
          <p:nvPr>
            <p:ph idx="4294967295"/>
          </p:nvPr>
        </p:nvSpPr>
        <p:spPr>
          <a:xfrm>
            <a:off x="762000" y="1447800"/>
            <a:ext cx="7620000" cy="4953000"/>
          </a:xfrm>
        </p:spPr>
        <p:txBody>
          <a:bodyPr>
            <a:normAutofit fontScale="85000" lnSpcReduction="20000"/>
          </a:bodyPr>
          <a:lstStyle/>
          <a:p>
            <a:pPr marL="0" indent="0">
              <a:buNone/>
            </a:pPr>
            <a:r>
              <a:rPr lang="en-US" sz="3600" dirty="0"/>
              <a:t>DARM performs edit check on AOR data</a:t>
            </a:r>
            <a:r>
              <a:rPr lang="en-US" dirty="0"/>
              <a:t>.</a:t>
            </a:r>
          </a:p>
          <a:p>
            <a:pPr marL="457200" lvl="1"/>
            <a:r>
              <a:rPr lang="en-US" sz="2600" dirty="0"/>
              <a:t>Missing AOR Report </a:t>
            </a:r>
            <a:endParaRPr lang="en-US" sz="2600" b="1" dirty="0"/>
          </a:p>
          <a:p>
            <a:pPr marL="457200" lvl="1"/>
            <a:r>
              <a:rPr lang="en-US" sz="2600" dirty="0"/>
              <a:t>Missing Process Rates  </a:t>
            </a:r>
          </a:p>
          <a:p>
            <a:pPr marL="457200" lvl="1"/>
            <a:r>
              <a:rPr lang="en-US" sz="2600" dirty="0"/>
              <a:t>Missing Annual Emissions </a:t>
            </a:r>
          </a:p>
          <a:p>
            <a:pPr marL="457200" lvl="1"/>
            <a:r>
              <a:rPr lang="en-US" sz="2600" dirty="0"/>
              <a:t>Missing Cap Emissions </a:t>
            </a:r>
          </a:p>
          <a:p>
            <a:pPr marL="457200" lvl="1"/>
            <a:r>
              <a:rPr lang="en-US" sz="2600" dirty="0"/>
              <a:t>Missing data for SCC (if burning Coal, Oil, Gas) – lists SCC if the </a:t>
            </a:r>
            <a:r>
              <a:rPr lang="en-US" sz="2600" b="1" dirty="0"/>
              <a:t>sulfur content, </a:t>
            </a:r>
            <a:r>
              <a:rPr lang="en-US" sz="2600" dirty="0"/>
              <a:t>or </a:t>
            </a:r>
            <a:r>
              <a:rPr lang="en-US" sz="2600" b="1" dirty="0"/>
              <a:t>ash content, </a:t>
            </a:r>
            <a:r>
              <a:rPr lang="en-US" sz="2600" dirty="0"/>
              <a:t>or</a:t>
            </a:r>
            <a:r>
              <a:rPr lang="en-US" sz="2600" b="1" dirty="0"/>
              <a:t> heat content is missing</a:t>
            </a:r>
          </a:p>
          <a:p>
            <a:pPr marL="457200" lvl="1"/>
            <a:r>
              <a:rPr lang="en-US" sz="2600" dirty="0"/>
              <a:t>Operating Schedule – if exceeds the permitted schedule</a:t>
            </a:r>
          </a:p>
          <a:p>
            <a:pPr marL="457200" lvl="1"/>
            <a:r>
              <a:rPr lang="en-US" sz="2600" dirty="0"/>
              <a:t>Excess Process Rate – if reported annual process rate larger than the permit limit</a:t>
            </a:r>
          </a:p>
          <a:p>
            <a:pPr marL="457200" lvl="1"/>
            <a:r>
              <a:rPr lang="en-US" sz="2600" dirty="0"/>
              <a:t>Excess Sulfur, Ash –  if reported sulfur/ash content is larger than the permit limit</a:t>
            </a:r>
          </a:p>
          <a:p>
            <a:pPr marL="457200" lvl="1"/>
            <a:r>
              <a:rPr lang="en-US" sz="2600" dirty="0"/>
              <a:t>Excess Heat Input  </a:t>
            </a:r>
          </a:p>
          <a:p>
            <a:pPr marL="457200" lvl="1"/>
            <a:r>
              <a:rPr lang="en-US" sz="2600" dirty="0"/>
              <a:t>Excess Emissions – reported annual emission larger than the permit limit allowable: equivalent tons/year</a:t>
            </a:r>
          </a:p>
          <a:p>
            <a:pPr marL="457200" lvl="1"/>
            <a:r>
              <a:rPr lang="en-US" sz="2600" dirty="0"/>
              <a:t>Exceeded Emissions Cap – reported annual emission larger than emissions cap (fac wide or multi-unit cap)</a:t>
            </a:r>
          </a:p>
          <a:p>
            <a:endParaRPr lang="en-US" dirty="0"/>
          </a:p>
          <a:p>
            <a:endParaRPr lang="en-US" sz="1100" dirty="0"/>
          </a:p>
          <a:p>
            <a:pPr marL="109728" indent="0">
              <a:buNone/>
            </a:pPr>
            <a:endParaRPr lang="en-US" sz="1400" dirty="0"/>
          </a:p>
          <a:p>
            <a:pPr marL="109728" indent="0">
              <a:buNone/>
            </a:pPr>
            <a:endParaRPr lang="en-US" sz="1400" dirty="0"/>
          </a:p>
          <a:p>
            <a:pPr marL="109728" indent="0">
              <a:buNone/>
            </a:pPr>
            <a:endParaRPr lang="en-US" sz="1400" dirty="0"/>
          </a:p>
          <a:p>
            <a:pPr marL="109728" indent="0">
              <a:buNone/>
            </a:pPr>
            <a:endParaRPr lang="en-US" dirty="0"/>
          </a:p>
        </p:txBody>
      </p:sp>
    </p:spTree>
    <p:extLst>
      <p:ext uri="{BB962C8B-B14F-4D97-AF65-F5344CB8AC3E}">
        <p14:creationId xmlns:p14="http://schemas.microsoft.com/office/powerpoint/2010/main" val="299759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28800" y="152400"/>
            <a:ext cx="7048500" cy="725488"/>
          </a:xfrm>
        </p:spPr>
        <p:txBody>
          <a:bodyPr>
            <a:normAutofit/>
          </a:bodyPr>
          <a:lstStyle/>
          <a:p>
            <a:pPr algn="l"/>
            <a:r>
              <a:rPr lang="en-US" sz="4000" dirty="0"/>
              <a:t>Revising an EAOR</a:t>
            </a:r>
          </a:p>
        </p:txBody>
      </p:sp>
      <p:sp>
        <p:nvSpPr>
          <p:cNvPr id="2" name="Content Placeholder 1"/>
          <p:cNvSpPr>
            <a:spLocks noGrp="1"/>
          </p:cNvSpPr>
          <p:nvPr>
            <p:ph idx="4294967295"/>
          </p:nvPr>
        </p:nvSpPr>
        <p:spPr>
          <a:xfrm>
            <a:off x="762000" y="1676400"/>
            <a:ext cx="8001000" cy="4086225"/>
          </a:xfrm>
        </p:spPr>
        <p:txBody>
          <a:bodyPr>
            <a:normAutofit fontScale="92500" lnSpcReduction="20000"/>
          </a:bodyPr>
          <a:lstStyle/>
          <a:p>
            <a:r>
              <a:rPr lang="en-US" sz="3200" dirty="0"/>
              <a:t>If Title V, and revisions affect Title V fees or are involved, should resubmit. </a:t>
            </a:r>
          </a:p>
          <a:p>
            <a:r>
              <a:rPr lang="en-US" sz="3200" dirty="0"/>
              <a:t>Make the revisions in EAOR and resubmit.</a:t>
            </a:r>
          </a:p>
          <a:p>
            <a:pPr lvl="1"/>
            <a:r>
              <a:rPr lang="en-US" sz="2800" dirty="0"/>
              <a:t>Select the file you want to revise and go to Step 2, Comparative/Edit Review. </a:t>
            </a:r>
          </a:p>
          <a:p>
            <a:pPr lvl="1"/>
            <a:r>
              <a:rPr lang="en-US" sz="2800" dirty="0"/>
              <a:t>Save your changes and create submission.   </a:t>
            </a:r>
          </a:p>
          <a:p>
            <a:r>
              <a:rPr lang="en-US" sz="3200" dirty="0"/>
              <a:t>Do </a:t>
            </a:r>
            <a:r>
              <a:rPr lang="en-US" sz="3200" u="sng" dirty="0"/>
              <a:t>not</a:t>
            </a:r>
            <a:r>
              <a:rPr lang="en-US" sz="3200" dirty="0"/>
              <a:t> re-import your data file. This will overwrite and null out data values that you have already entered!  </a:t>
            </a:r>
            <a:br>
              <a:rPr lang="en-US" dirty="0"/>
            </a:br>
            <a:endParaRPr lang="en-US" sz="3000" dirty="0"/>
          </a:p>
          <a:p>
            <a:pPr marL="109728" indent="0">
              <a:buNone/>
            </a:pPr>
            <a:r>
              <a:rPr lang="en-US" sz="3200" dirty="0"/>
              <a:t>Contact DARM if you have questions or problems! </a:t>
            </a:r>
          </a:p>
          <a:p>
            <a:pPr marL="109728" indent="0">
              <a:buNone/>
            </a:pPr>
            <a:endParaRPr lang="en-US" dirty="0"/>
          </a:p>
          <a:p>
            <a:pPr marL="109728" indent="0">
              <a:buNone/>
            </a:pPr>
            <a:endParaRPr lang="en-US" dirty="0"/>
          </a:p>
          <a:p>
            <a:endParaRPr lang="en-US" dirty="0"/>
          </a:p>
        </p:txBody>
      </p:sp>
    </p:spTree>
    <p:extLst>
      <p:ext uri="{BB962C8B-B14F-4D97-AF65-F5344CB8AC3E}">
        <p14:creationId xmlns:p14="http://schemas.microsoft.com/office/powerpoint/2010/main" val="145624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DB7-EFA0-DFF7-EE54-5179025E80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0F1553-8089-3764-10A1-0741EE063EE3}"/>
              </a:ext>
            </a:extLst>
          </p:cNvPr>
          <p:cNvSpPr>
            <a:spLocks noGrp="1"/>
          </p:cNvSpPr>
          <p:nvPr>
            <p:ph type="title" idx="4294967295"/>
          </p:nvPr>
        </p:nvSpPr>
        <p:spPr>
          <a:xfrm>
            <a:off x="1676400" y="228600"/>
            <a:ext cx="6934200" cy="563562"/>
          </a:xfrm>
        </p:spPr>
        <p:txBody>
          <a:bodyPr>
            <a:noAutofit/>
          </a:bodyPr>
          <a:lstStyle/>
          <a:p>
            <a:pPr algn="l"/>
            <a:r>
              <a:rPr lang="en-US" dirty="0"/>
              <a:t>Signing the AOR</a:t>
            </a:r>
          </a:p>
        </p:txBody>
      </p:sp>
      <p:sp>
        <p:nvSpPr>
          <p:cNvPr id="2" name="Content Placeholder 1">
            <a:extLst>
              <a:ext uri="{FF2B5EF4-FFF2-40B4-BE49-F238E27FC236}">
                <a16:creationId xmlns:a16="http://schemas.microsoft.com/office/drawing/2014/main" id="{111749D3-FEA4-39B1-8D4C-96F3F52191A5}"/>
              </a:ext>
            </a:extLst>
          </p:cNvPr>
          <p:cNvSpPr>
            <a:spLocks noGrp="1"/>
          </p:cNvSpPr>
          <p:nvPr>
            <p:ph idx="4294967295"/>
          </p:nvPr>
        </p:nvSpPr>
        <p:spPr>
          <a:xfrm>
            <a:off x="304800" y="1371600"/>
            <a:ext cx="8382000" cy="5257800"/>
          </a:xfrm>
        </p:spPr>
        <p:txBody>
          <a:bodyPr>
            <a:normAutofit fontScale="62500" lnSpcReduction="20000"/>
          </a:bodyPr>
          <a:lstStyle/>
          <a:p>
            <a:pPr lvl="1"/>
            <a:r>
              <a:rPr lang="en-US" sz="3500" dirty="0"/>
              <a:t>For </a:t>
            </a:r>
            <a:r>
              <a:rPr lang="en-US" sz="3500" b="1" dirty="0"/>
              <a:t>Non-Title V facilities </a:t>
            </a:r>
            <a:r>
              <a:rPr lang="en-US" sz="3500" dirty="0"/>
              <a:t>– The Owner or Authorized Representative must sign.</a:t>
            </a:r>
          </a:p>
          <a:p>
            <a:pPr lvl="1"/>
            <a:r>
              <a:rPr lang="en-US" sz="3500" dirty="0"/>
              <a:t>For </a:t>
            </a:r>
            <a:r>
              <a:rPr lang="en-US" sz="3500" b="1" dirty="0"/>
              <a:t>Title V facilities</a:t>
            </a:r>
            <a:r>
              <a:rPr lang="en-US" sz="3500" dirty="0"/>
              <a:t>, the Title V Responsible Official (RO) must sign. That may be the primary or additional RO if one is designated on the current RO Form on file with DEP.</a:t>
            </a:r>
          </a:p>
          <a:p>
            <a:pPr lvl="1"/>
            <a:r>
              <a:rPr lang="en-US" sz="3500" dirty="0"/>
              <a:t>Whether the AOR is submitted electronically via the web or email, you may sign the AOR electronically </a:t>
            </a:r>
            <a:r>
              <a:rPr lang="en-US" sz="3500" u="sng" dirty="0"/>
              <a:t>or</a:t>
            </a:r>
            <a:r>
              <a:rPr lang="en-US" sz="3500" dirty="0"/>
              <a:t> submit signature pages. </a:t>
            </a:r>
            <a:r>
              <a:rPr lang="en-US" sz="3500" dirty="0">
                <a:solidFill>
                  <a:schemeClr val="tx2">
                    <a:lumMod val="50000"/>
                  </a:schemeClr>
                </a:solidFill>
              </a:rPr>
              <a:t>The AOR is not complete until it is signed.</a:t>
            </a:r>
          </a:p>
          <a:p>
            <a:pPr lvl="1"/>
            <a:r>
              <a:rPr lang="en-US" sz="3500" dirty="0"/>
              <a:t>Note: In order to sign electronically, you will need a user account and PIN. You do </a:t>
            </a:r>
            <a:r>
              <a:rPr lang="en-US" sz="3500" u="sng" dirty="0"/>
              <a:t>not</a:t>
            </a:r>
            <a:r>
              <a:rPr lang="en-US" sz="3500" dirty="0"/>
              <a:t> need to download the EAOR software to sign the AOR.</a:t>
            </a:r>
          </a:p>
          <a:p>
            <a:pPr lvl="2"/>
            <a:r>
              <a:rPr lang="en-US" sz="2900" dirty="0"/>
              <a:t>Information on how to sign electronically can be found on the EAOR website:  </a:t>
            </a:r>
            <a:r>
              <a:rPr lang="en-US" sz="2900" dirty="0">
                <a:hlinkClick r:id="rId3"/>
              </a:rPr>
              <a:t>http://www.dep.state.fl.us/air/emission/eaor/default.htm</a:t>
            </a:r>
            <a:r>
              <a:rPr lang="en-US" sz="2900" dirty="0"/>
              <a:t> </a:t>
            </a:r>
          </a:p>
          <a:p>
            <a:pPr lvl="2"/>
            <a:r>
              <a:rPr lang="en-US" sz="2900" dirty="0">
                <a:hlinkClick r:id="rId4"/>
              </a:rPr>
              <a:t>Click Here to Register a New Account</a:t>
            </a:r>
            <a:r>
              <a:rPr lang="en-US" sz="2900" dirty="0"/>
              <a:t>  - Note the </a:t>
            </a:r>
            <a:r>
              <a:rPr lang="en-US" sz="2900" b="1" dirty="0"/>
              <a:t>‘Help’ </a:t>
            </a:r>
            <a:r>
              <a:rPr lang="en-US" sz="2900" dirty="0"/>
              <a:t>button on this screen.</a:t>
            </a:r>
            <a:endParaRPr lang="en-US" sz="2900" dirty="0">
              <a:hlinkClick r:id="rId5"/>
            </a:endParaRPr>
          </a:p>
          <a:p>
            <a:pPr lvl="2"/>
            <a:r>
              <a:rPr lang="en-US" sz="2900" dirty="0">
                <a:hlinkClick r:id="rId5"/>
              </a:rPr>
              <a:t>Download PIN Request Form (requires login)</a:t>
            </a:r>
            <a:r>
              <a:rPr lang="en-US" sz="2900" dirty="0"/>
              <a:t>  </a:t>
            </a:r>
          </a:p>
          <a:p>
            <a:pPr lvl="1"/>
            <a:r>
              <a:rPr lang="en-US" sz="3500" dirty="0"/>
              <a:t>If you forgot your PIN or registration password and need assistance, contact:</a:t>
            </a:r>
            <a:endParaRPr lang="fr-FR" sz="2600" dirty="0"/>
          </a:p>
          <a:p>
            <a:pPr lvl="2"/>
            <a:r>
              <a:rPr lang="fr-FR" sz="2900" dirty="0"/>
              <a:t>Email: </a:t>
            </a:r>
            <a:r>
              <a:rPr lang="fr-FR" sz="2900" dirty="0">
                <a:hlinkClick r:id="rId6"/>
              </a:rPr>
              <a:t>DARM.HelpDesk@dep.state.fl.us</a:t>
            </a:r>
            <a:endParaRPr lang="fr-FR" sz="2900" dirty="0"/>
          </a:p>
          <a:p>
            <a:pPr lvl="2"/>
            <a:r>
              <a:rPr lang="fr-FR" sz="2900" dirty="0"/>
              <a:t>Phone: 850-717-9000      </a:t>
            </a:r>
            <a:endParaRPr lang="en-US" sz="2900" dirty="0"/>
          </a:p>
          <a:p>
            <a:pPr lvl="2"/>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67163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A415-0BD1-EE84-E2F1-5CC1A7A63A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A202D0-3B6D-1355-C50C-ADE3F164AA1C}"/>
              </a:ext>
            </a:extLst>
          </p:cNvPr>
          <p:cNvSpPr>
            <a:spLocks noGrp="1"/>
          </p:cNvSpPr>
          <p:nvPr>
            <p:ph type="title" idx="4294967295"/>
          </p:nvPr>
        </p:nvSpPr>
        <p:spPr>
          <a:xfrm>
            <a:off x="1676400" y="228600"/>
            <a:ext cx="6934200" cy="563562"/>
          </a:xfrm>
        </p:spPr>
        <p:txBody>
          <a:bodyPr>
            <a:noAutofit/>
          </a:bodyPr>
          <a:lstStyle/>
          <a:p>
            <a:pPr algn="l"/>
            <a:r>
              <a:rPr lang="en-US" dirty="0"/>
              <a:t>Title V Emissions Fees</a:t>
            </a:r>
          </a:p>
        </p:txBody>
      </p:sp>
      <p:sp>
        <p:nvSpPr>
          <p:cNvPr id="2" name="Content Placeholder 1">
            <a:extLst>
              <a:ext uri="{FF2B5EF4-FFF2-40B4-BE49-F238E27FC236}">
                <a16:creationId xmlns:a16="http://schemas.microsoft.com/office/drawing/2014/main" id="{A9CD7D92-039A-71D2-1A4A-540CB9811D9B}"/>
              </a:ext>
            </a:extLst>
          </p:cNvPr>
          <p:cNvSpPr>
            <a:spLocks noGrp="1"/>
          </p:cNvSpPr>
          <p:nvPr>
            <p:ph idx="4294967295"/>
          </p:nvPr>
        </p:nvSpPr>
        <p:spPr>
          <a:xfrm>
            <a:off x="304800" y="1371600"/>
            <a:ext cx="8382000" cy="5257800"/>
          </a:xfrm>
        </p:spPr>
        <p:txBody>
          <a:bodyPr>
            <a:normAutofit fontScale="55000" lnSpcReduction="20000"/>
          </a:bodyPr>
          <a:lstStyle/>
          <a:p>
            <a:pPr lvl="1"/>
            <a:r>
              <a:rPr lang="en-US" sz="4000" dirty="0"/>
              <a:t>Title V fees are calculated based on emissions reported for “marked” pollutants.</a:t>
            </a:r>
          </a:p>
          <a:p>
            <a:pPr lvl="2"/>
            <a:r>
              <a:rPr lang="en-US" sz="3100" dirty="0"/>
              <a:t>Marked pollutants are regulated pollutants that have a numerical emissions limit or emissions cap in the permit and are display in EAOR with an asterisk next to them (for example *PM).</a:t>
            </a:r>
          </a:p>
          <a:p>
            <a:pPr lvl="1"/>
            <a:r>
              <a:rPr lang="en-US" sz="4000" dirty="0"/>
              <a:t>Upon submission of the EAOR, a Title V fee invoice is generated.</a:t>
            </a:r>
          </a:p>
          <a:p>
            <a:pPr lvl="1"/>
            <a:r>
              <a:rPr lang="en-US" sz="4000" dirty="0"/>
              <a:t>Fee payments are also due April 1st.</a:t>
            </a:r>
          </a:p>
          <a:p>
            <a:pPr lvl="2"/>
            <a:r>
              <a:rPr lang="en-US" sz="3100" dirty="0"/>
              <a:t>A penalty of 50% of the amount of the unpaid fee, along with interest fees pursuant to </a:t>
            </a:r>
            <a:r>
              <a:rPr lang="en-US" sz="3100" dirty="0">
                <a:hlinkClick r:id="rId3"/>
              </a:rPr>
              <a:t>Section 55.03(1), Florida Statutes</a:t>
            </a:r>
            <a:r>
              <a:rPr lang="en-US" sz="3100" dirty="0"/>
              <a:t>, is assessed on late payments.</a:t>
            </a:r>
          </a:p>
          <a:p>
            <a:pPr lvl="1"/>
            <a:r>
              <a:rPr lang="en-US" sz="4000" dirty="0"/>
              <a:t>Two methods of payment are available.</a:t>
            </a:r>
          </a:p>
          <a:p>
            <a:pPr lvl="2"/>
            <a:r>
              <a:rPr lang="en-US" sz="3100" dirty="0"/>
              <a:t>If paying by check, send the </a:t>
            </a:r>
            <a:r>
              <a:rPr lang="en-US" sz="3100" u="sng" dirty="0"/>
              <a:t>invoice and check </a:t>
            </a:r>
            <a:r>
              <a:rPr lang="en-US" sz="3100" dirty="0"/>
              <a:t>by regular or certified mail to the below address and make the check payable to the Florida Department of Environmental Protection.</a:t>
            </a:r>
          </a:p>
          <a:p>
            <a:pPr marL="914400" lvl="2" indent="0">
              <a:buNone/>
            </a:pPr>
            <a:r>
              <a:rPr lang="en-US" sz="3100" dirty="0"/>
              <a:t>	</a:t>
            </a:r>
            <a:r>
              <a:rPr lang="en-US" sz="2900" dirty="0"/>
              <a:t>Major Air Pollution Source Annual Emissions Fee</a:t>
            </a:r>
          </a:p>
          <a:p>
            <a:pPr marL="914400" lvl="2" indent="0">
              <a:buNone/>
            </a:pPr>
            <a:r>
              <a:rPr lang="en-US" sz="2900" dirty="0"/>
              <a:t>	P.O. Box 3070</a:t>
            </a:r>
          </a:p>
          <a:p>
            <a:pPr marL="914400" lvl="2" indent="0">
              <a:buNone/>
            </a:pPr>
            <a:r>
              <a:rPr lang="en-US" sz="2900" dirty="0"/>
              <a:t>	Tallahassee, FL 32315-3070</a:t>
            </a:r>
          </a:p>
          <a:p>
            <a:pPr lvl="2"/>
            <a:r>
              <a:rPr lang="en-US" sz="3100" dirty="0"/>
              <a:t>If paying by electronic transfer of funds, please contact Amy Hilliard at 850-717-9025 or Barbara Friday at 850-717-9095 for wiring instructions or email us at </a:t>
            </a:r>
            <a:r>
              <a:rPr lang="en-US" sz="3100" dirty="0">
                <a:hlinkClick r:id="rId4"/>
              </a:rPr>
              <a:t>EAOR@FloridaDEP.gov</a:t>
            </a:r>
            <a:r>
              <a:rPr lang="en-US" sz="3100" dirty="0"/>
              <a:t>.</a:t>
            </a:r>
          </a:p>
          <a:p>
            <a:pPr lvl="1"/>
            <a:r>
              <a:rPr lang="en-US" sz="4000" dirty="0"/>
              <a:t>More information can be found at:            </a:t>
            </a:r>
            <a:r>
              <a:rPr lang="en-US" sz="3100" dirty="0">
                <a:hlinkClick r:id="rId5"/>
              </a:rPr>
              <a:t>https://floridadep.gov/air/permitting-compliance/content/title-v-fees</a:t>
            </a:r>
            <a:r>
              <a:rPr lang="en-US" sz="3100" dirty="0"/>
              <a:t> 	</a:t>
            </a:r>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1439743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39A5-5774-2B77-9C08-485D495296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F98DC3-1D87-9396-A8C5-A8F8E7FC51C1}"/>
              </a:ext>
            </a:extLst>
          </p:cNvPr>
          <p:cNvSpPr>
            <a:spLocks noGrp="1"/>
          </p:cNvSpPr>
          <p:nvPr>
            <p:ph type="title" idx="4294967295"/>
          </p:nvPr>
        </p:nvSpPr>
        <p:spPr>
          <a:xfrm>
            <a:off x="1676400" y="304800"/>
            <a:ext cx="6934200" cy="487362"/>
          </a:xfrm>
        </p:spPr>
        <p:txBody>
          <a:bodyPr>
            <a:noAutofit/>
          </a:bodyPr>
          <a:lstStyle/>
          <a:p>
            <a:pPr algn="l"/>
            <a:r>
              <a:rPr lang="en-US" dirty="0"/>
              <a:t>Contacts</a:t>
            </a:r>
          </a:p>
        </p:txBody>
      </p:sp>
      <p:sp>
        <p:nvSpPr>
          <p:cNvPr id="2" name="Content Placeholder 1">
            <a:extLst>
              <a:ext uri="{FF2B5EF4-FFF2-40B4-BE49-F238E27FC236}">
                <a16:creationId xmlns:a16="http://schemas.microsoft.com/office/drawing/2014/main" id="{505E0292-D863-24D9-325D-27DA5EB5C3F6}"/>
              </a:ext>
            </a:extLst>
          </p:cNvPr>
          <p:cNvSpPr>
            <a:spLocks noGrp="1"/>
          </p:cNvSpPr>
          <p:nvPr>
            <p:ph idx="4294967295"/>
          </p:nvPr>
        </p:nvSpPr>
        <p:spPr>
          <a:xfrm>
            <a:off x="609600" y="1447800"/>
            <a:ext cx="4419600" cy="4876800"/>
          </a:xfrm>
        </p:spPr>
        <p:txBody>
          <a:bodyPr>
            <a:normAutofit/>
          </a:bodyPr>
          <a:lstStyle/>
          <a:p>
            <a:pPr marL="457200" lvl="1" indent="0">
              <a:lnSpc>
                <a:spcPct val="100000"/>
              </a:lnSpc>
              <a:spcBef>
                <a:spcPts val="0"/>
              </a:spcBef>
              <a:buNone/>
            </a:pPr>
            <a:r>
              <a:rPr lang="en-US" b="1" dirty="0"/>
              <a:t>Griffin Jones</a:t>
            </a:r>
          </a:p>
          <a:p>
            <a:pPr marL="457200" lvl="1" indent="0">
              <a:lnSpc>
                <a:spcPct val="100000"/>
              </a:lnSpc>
              <a:spcBef>
                <a:spcPts val="0"/>
              </a:spcBef>
              <a:buNone/>
            </a:pPr>
            <a:r>
              <a:rPr lang="en-US" sz="2000" dirty="0">
                <a:hlinkClick r:id="rId3"/>
              </a:rPr>
              <a:t>Griffin.W.Jones@FloridaDEP.gov</a:t>
            </a:r>
            <a:endParaRPr lang="en-US" sz="2000" dirty="0"/>
          </a:p>
          <a:p>
            <a:pPr marL="457200" lvl="1" indent="0">
              <a:lnSpc>
                <a:spcPct val="100000"/>
              </a:lnSpc>
              <a:spcBef>
                <a:spcPts val="0"/>
              </a:spcBef>
              <a:buNone/>
            </a:pPr>
            <a:r>
              <a:rPr lang="en-US" sz="2000" dirty="0"/>
              <a:t>850-717-9103</a:t>
            </a:r>
          </a:p>
          <a:p>
            <a:pPr marL="457200" lvl="1" indent="0">
              <a:lnSpc>
                <a:spcPct val="100000"/>
              </a:lnSpc>
              <a:spcBef>
                <a:spcPts val="0"/>
              </a:spcBef>
              <a:buNone/>
            </a:pPr>
            <a:endParaRPr lang="en-US" sz="2000" dirty="0"/>
          </a:p>
          <a:p>
            <a:pPr marL="457200" lvl="1" indent="0">
              <a:lnSpc>
                <a:spcPct val="100000"/>
              </a:lnSpc>
              <a:spcBef>
                <a:spcPts val="0"/>
              </a:spcBef>
              <a:buNone/>
            </a:pPr>
            <a:r>
              <a:rPr lang="en-US" b="1" dirty="0"/>
              <a:t>Kris Lanh</a:t>
            </a:r>
          </a:p>
          <a:p>
            <a:pPr marL="457200" lvl="1" indent="0">
              <a:lnSpc>
                <a:spcPct val="100000"/>
              </a:lnSpc>
              <a:spcBef>
                <a:spcPts val="0"/>
              </a:spcBef>
              <a:buNone/>
            </a:pPr>
            <a:r>
              <a:rPr lang="en-US" sz="2000" dirty="0">
                <a:hlinkClick r:id="rId4"/>
              </a:rPr>
              <a:t>Kris.Lanh@FloridaDEP.gov</a:t>
            </a:r>
            <a:endParaRPr lang="en-US" sz="2000" dirty="0"/>
          </a:p>
          <a:p>
            <a:pPr marL="457200" lvl="1" indent="0">
              <a:lnSpc>
                <a:spcPct val="100000"/>
              </a:lnSpc>
              <a:spcBef>
                <a:spcPts val="0"/>
              </a:spcBef>
              <a:buNone/>
            </a:pPr>
            <a:r>
              <a:rPr lang="en-US" sz="2000" dirty="0"/>
              <a:t>850-717-9094</a:t>
            </a:r>
          </a:p>
          <a:p>
            <a:pPr marL="457200" lvl="1" indent="0">
              <a:lnSpc>
                <a:spcPct val="100000"/>
              </a:lnSpc>
              <a:spcBef>
                <a:spcPts val="0"/>
              </a:spcBef>
              <a:buNone/>
            </a:pPr>
            <a:endParaRPr lang="en-US" sz="2000" dirty="0"/>
          </a:p>
          <a:p>
            <a:pPr marL="457200" lvl="1" indent="0">
              <a:lnSpc>
                <a:spcPct val="100000"/>
              </a:lnSpc>
              <a:spcBef>
                <a:spcPts val="0"/>
              </a:spcBef>
              <a:buNone/>
            </a:pPr>
            <a:r>
              <a:rPr lang="en-US" b="1" dirty="0"/>
              <a:t>Dianne Spingler</a:t>
            </a:r>
          </a:p>
          <a:p>
            <a:pPr marL="457200" lvl="1" indent="0">
              <a:lnSpc>
                <a:spcPct val="100000"/>
              </a:lnSpc>
              <a:spcBef>
                <a:spcPts val="0"/>
              </a:spcBef>
              <a:buNone/>
            </a:pPr>
            <a:r>
              <a:rPr lang="en-US" sz="2000" dirty="0">
                <a:hlinkClick r:id="rId5"/>
              </a:rPr>
              <a:t>Dianne.Spingler@FloridaDEP.gov</a:t>
            </a:r>
            <a:r>
              <a:rPr lang="en-US" sz="2000" dirty="0"/>
              <a:t> </a:t>
            </a:r>
          </a:p>
          <a:p>
            <a:pPr marL="457200" lvl="1" indent="0">
              <a:lnSpc>
                <a:spcPct val="100000"/>
              </a:lnSpc>
              <a:spcBef>
                <a:spcPts val="0"/>
              </a:spcBef>
              <a:buNone/>
            </a:pPr>
            <a:r>
              <a:rPr lang="en-US" sz="2000" dirty="0"/>
              <a:t>850-717-9100</a:t>
            </a:r>
          </a:p>
          <a:p>
            <a:pPr marL="457200" lvl="1" indent="0">
              <a:lnSpc>
                <a:spcPct val="100000"/>
              </a:lnSpc>
              <a:spcBef>
                <a:spcPts val="0"/>
              </a:spcBef>
              <a:buNone/>
            </a:pPr>
            <a:endParaRPr lang="en-US" sz="2000" dirty="0"/>
          </a:p>
          <a:p>
            <a:pPr marL="457200" lvl="1" indent="0">
              <a:lnSpc>
                <a:spcPct val="100000"/>
              </a:lnSpc>
              <a:spcBef>
                <a:spcPts val="0"/>
              </a:spcBef>
              <a:buNone/>
            </a:pPr>
            <a:r>
              <a:rPr lang="en-US" b="1" dirty="0"/>
              <a:t>EAOR </a:t>
            </a:r>
            <a:r>
              <a:rPr lang="en-US" b="1" dirty="0" err="1"/>
              <a:t>HelpDesk</a:t>
            </a:r>
            <a:endParaRPr lang="en-US" b="1" dirty="0"/>
          </a:p>
          <a:p>
            <a:pPr marL="457200" lvl="1" indent="0">
              <a:lnSpc>
                <a:spcPct val="100000"/>
              </a:lnSpc>
              <a:spcBef>
                <a:spcPts val="0"/>
              </a:spcBef>
              <a:buNone/>
            </a:pPr>
            <a:r>
              <a:rPr lang="en-US" sz="2000" dirty="0">
                <a:hlinkClick r:id="rId6"/>
              </a:rPr>
              <a:t>EAOR@FloridaDEP.gov</a:t>
            </a:r>
            <a:r>
              <a:rPr lang="en-US" sz="2000" dirty="0"/>
              <a:t>. </a:t>
            </a:r>
          </a:p>
          <a:p>
            <a:pPr lvl="1"/>
            <a:endParaRPr lang="en-US" sz="4000" dirty="0"/>
          </a:p>
          <a:p>
            <a:pPr lvl="1"/>
            <a:endParaRPr lang="en-US" sz="3200" dirty="0"/>
          </a:p>
          <a:p>
            <a:pPr lvl="1"/>
            <a:endParaRPr lang="en-US" sz="3200" dirty="0"/>
          </a:p>
          <a:p>
            <a:pPr lvl="2"/>
            <a:endParaRPr lang="en-US" sz="2800" dirty="0"/>
          </a:p>
          <a:p>
            <a:pPr marL="914400" lvl="2" indent="0">
              <a:buNone/>
            </a:pPr>
            <a:endParaRPr lang="en-US" dirty="0"/>
          </a:p>
        </p:txBody>
      </p:sp>
      <p:sp>
        <p:nvSpPr>
          <p:cNvPr id="4" name="Content Placeholder 1">
            <a:extLst>
              <a:ext uri="{FF2B5EF4-FFF2-40B4-BE49-F238E27FC236}">
                <a16:creationId xmlns:a16="http://schemas.microsoft.com/office/drawing/2014/main" id="{20F34D60-078F-F943-D001-D7823E98A3D6}"/>
              </a:ext>
            </a:extLst>
          </p:cNvPr>
          <p:cNvSpPr txBox="1">
            <a:spLocks/>
          </p:cNvSpPr>
          <p:nvPr/>
        </p:nvSpPr>
        <p:spPr>
          <a:xfrm>
            <a:off x="4419600" y="1447800"/>
            <a:ext cx="44196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Font typeface="Arial" panose="020B0604020202020204" pitchFamily="34" charset="0"/>
              <a:buNone/>
            </a:pPr>
            <a:r>
              <a:rPr lang="en-US" b="1" dirty="0"/>
              <a:t>Jessica Dalton</a:t>
            </a:r>
          </a:p>
          <a:p>
            <a:pPr marL="457200" lvl="1" indent="0">
              <a:lnSpc>
                <a:spcPct val="100000"/>
              </a:lnSpc>
              <a:spcBef>
                <a:spcPts val="0"/>
              </a:spcBef>
              <a:buFont typeface="Arial" panose="020B0604020202020204" pitchFamily="34" charset="0"/>
              <a:buNone/>
            </a:pPr>
            <a:r>
              <a:rPr lang="en-US" sz="2000" dirty="0">
                <a:hlinkClick r:id="rId7"/>
              </a:rPr>
              <a:t>Jessica.Dalton@FloridaDEP.gov</a:t>
            </a:r>
            <a:r>
              <a:rPr lang="en-US" sz="2000" dirty="0"/>
              <a:t> </a:t>
            </a:r>
          </a:p>
          <a:p>
            <a:pPr marL="457200" lvl="1" indent="0">
              <a:lnSpc>
                <a:spcPct val="100000"/>
              </a:lnSpc>
              <a:spcBef>
                <a:spcPts val="0"/>
              </a:spcBef>
              <a:buFont typeface="Arial" panose="020B0604020202020204" pitchFamily="34" charset="0"/>
              <a:buNone/>
            </a:pPr>
            <a:r>
              <a:rPr lang="en-US" sz="2000" dirty="0"/>
              <a:t>850-717-9106</a:t>
            </a:r>
          </a:p>
          <a:p>
            <a:pPr marL="457200" lvl="1" indent="0">
              <a:lnSpc>
                <a:spcPct val="100000"/>
              </a:lnSpc>
              <a:spcBef>
                <a:spcPts val="0"/>
              </a:spcBef>
              <a:buFont typeface="Arial" panose="020B0604020202020204" pitchFamily="34" charset="0"/>
              <a:buNone/>
            </a:pPr>
            <a:endParaRPr lang="en-US" sz="2000" dirty="0"/>
          </a:p>
          <a:p>
            <a:pPr marL="457200" lvl="1" indent="0">
              <a:lnSpc>
                <a:spcPct val="100000"/>
              </a:lnSpc>
              <a:spcBef>
                <a:spcPts val="0"/>
              </a:spcBef>
              <a:buFont typeface="Arial" panose="020B0604020202020204" pitchFamily="34" charset="0"/>
              <a:buNone/>
            </a:pPr>
            <a:r>
              <a:rPr lang="en-US" b="1" dirty="0"/>
              <a:t>Amy Hilliard</a:t>
            </a:r>
            <a:endParaRPr lang="en-US" sz="2000" dirty="0"/>
          </a:p>
          <a:p>
            <a:pPr marL="457200" lvl="1" indent="0">
              <a:lnSpc>
                <a:spcPct val="100000"/>
              </a:lnSpc>
              <a:spcBef>
                <a:spcPts val="0"/>
              </a:spcBef>
              <a:buFont typeface="Arial" panose="020B0604020202020204" pitchFamily="34" charset="0"/>
              <a:buNone/>
            </a:pPr>
            <a:r>
              <a:rPr lang="en-US" sz="2000" dirty="0">
                <a:hlinkClick r:id="rId8"/>
              </a:rPr>
              <a:t>Amy.Hilliard@FloridaDEP.gov</a:t>
            </a:r>
            <a:r>
              <a:rPr lang="en-US" sz="2000" dirty="0"/>
              <a:t> </a:t>
            </a:r>
          </a:p>
          <a:p>
            <a:pPr marL="457200" lvl="1" indent="0">
              <a:lnSpc>
                <a:spcPct val="100000"/>
              </a:lnSpc>
              <a:spcBef>
                <a:spcPts val="0"/>
              </a:spcBef>
              <a:buFont typeface="Arial" panose="020B0604020202020204" pitchFamily="34" charset="0"/>
              <a:buNone/>
            </a:pPr>
            <a:r>
              <a:rPr lang="en-US" sz="2000" dirty="0"/>
              <a:t>850-717-9025</a:t>
            </a:r>
          </a:p>
          <a:p>
            <a:pPr marL="457200" lvl="1" indent="0">
              <a:lnSpc>
                <a:spcPct val="100000"/>
              </a:lnSpc>
              <a:spcBef>
                <a:spcPts val="0"/>
              </a:spcBef>
              <a:buFont typeface="Arial" panose="020B0604020202020204" pitchFamily="34" charset="0"/>
              <a:buNone/>
            </a:pPr>
            <a:endParaRPr lang="en-US" sz="2000" dirty="0"/>
          </a:p>
          <a:p>
            <a:pPr marL="457200" lvl="1" indent="0">
              <a:lnSpc>
                <a:spcPct val="100000"/>
              </a:lnSpc>
              <a:spcBef>
                <a:spcPts val="0"/>
              </a:spcBef>
              <a:buFont typeface="Arial" panose="020B0604020202020204" pitchFamily="34" charset="0"/>
              <a:buNone/>
            </a:pPr>
            <a:r>
              <a:rPr lang="en-US" b="1" dirty="0"/>
              <a:t>Elizabeth Walker</a:t>
            </a:r>
          </a:p>
          <a:p>
            <a:pPr marL="457200" lvl="1" indent="0">
              <a:lnSpc>
                <a:spcPct val="100000"/>
              </a:lnSpc>
              <a:spcBef>
                <a:spcPts val="0"/>
              </a:spcBef>
              <a:buFont typeface="Arial" panose="020B0604020202020204" pitchFamily="34" charset="0"/>
              <a:buNone/>
            </a:pPr>
            <a:r>
              <a:rPr lang="en-US" sz="2000" dirty="0">
                <a:hlinkClick r:id="rId9"/>
              </a:rPr>
              <a:t>Elizabeth.Walker@FloridaDEP.gov</a:t>
            </a:r>
            <a:endParaRPr lang="en-US" sz="2000" dirty="0"/>
          </a:p>
          <a:p>
            <a:pPr marL="457200" lvl="1" indent="0">
              <a:lnSpc>
                <a:spcPct val="100000"/>
              </a:lnSpc>
              <a:spcBef>
                <a:spcPts val="0"/>
              </a:spcBef>
              <a:buFont typeface="Arial" panose="020B0604020202020204" pitchFamily="34" charset="0"/>
              <a:buNone/>
            </a:pPr>
            <a:r>
              <a:rPr lang="en-US" sz="2000" dirty="0"/>
              <a:t>850-717-9008</a:t>
            </a:r>
          </a:p>
          <a:p>
            <a:pPr marL="457200" lvl="1" indent="0">
              <a:lnSpc>
                <a:spcPct val="100000"/>
              </a:lnSpc>
              <a:spcBef>
                <a:spcPts val="0"/>
              </a:spcBef>
              <a:buFont typeface="Arial" panose="020B0604020202020204" pitchFamily="34" charset="0"/>
              <a:buNone/>
            </a:pPr>
            <a:endParaRPr lang="en-US" sz="2000" dirty="0"/>
          </a:p>
          <a:p>
            <a:pPr marL="457200" lvl="1" indent="0">
              <a:lnSpc>
                <a:spcPct val="100000"/>
              </a:lnSpc>
              <a:spcBef>
                <a:spcPts val="0"/>
              </a:spcBef>
              <a:buFont typeface="Arial" panose="020B0604020202020204" pitchFamily="34" charset="0"/>
              <a:buNone/>
            </a:pPr>
            <a:r>
              <a:rPr lang="en-US" b="1" dirty="0"/>
              <a:t>DARM </a:t>
            </a:r>
            <a:r>
              <a:rPr lang="en-US" b="1" dirty="0" err="1"/>
              <a:t>HelpDesk</a:t>
            </a:r>
            <a:endParaRPr lang="en-US" b="1" dirty="0"/>
          </a:p>
          <a:p>
            <a:pPr marL="457200" lvl="1" indent="0">
              <a:lnSpc>
                <a:spcPct val="100000"/>
              </a:lnSpc>
              <a:spcBef>
                <a:spcPts val="0"/>
              </a:spcBef>
              <a:buFont typeface="Arial" panose="020B0604020202020204" pitchFamily="34" charset="0"/>
              <a:buNone/>
            </a:pPr>
            <a:r>
              <a:rPr lang="en-US" sz="2000" dirty="0">
                <a:hlinkClick r:id="rId10"/>
              </a:rPr>
              <a:t>DARM.HelpDesk@FloridaDEP.gov</a:t>
            </a:r>
            <a:endParaRPr lang="en-US" sz="2000" dirty="0"/>
          </a:p>
          <a:p>
            <a:pPr marL="457200" lvl="1" indent="0">
              <a:lnSpc>
                <a:spcPct val="100000"/>
              </a:lnSpc>
              <a:spcBef>
                <a:spcPts val="0"/>
              </a:spcBef>
              <a:buFont typeface="Arial" panose="020B0604020202020204" pitchFamily="34" charset="0"/>
              <a:buNone/>
            </a:pPr>
            <a:endParaRPr lang="en-US" sz="2000" dirty="0"/>
          </a:p>
          <a:p>
            <a:pPr marL="457200" lvl="1" indent="0">
              <a:lnSpc>
                <a:spcPct val="100000"/>
              </a:lnSpc>
              <a:spcBef>
                <a:spcPts val="0"/>
              </a:spcBef>
              <a:buFont typeface="Arial" panose="020B0604020202020204" pitchFamily="34" charset="0"/>
              <a:buNone/>
            </a:pPr>
            <a:endParaRPr lang="en-US" b="1" dirty="0"/>
          </a:p>
          <a:p>
            <a:pPr marL="457200" lvl="1" indent="0">
              <a:buNone/>
            </a:pPr>
            <a:endParaRPr lang="en-US" sz="4000" dirty="0"/>
          </a:p>
          <a:p>
            <a:pPr lvl="1"/>
            <a:endParaRPr lang="en-US" sz="3200" dirty="0"/>
          </a:p>
          <a:p>
            <a:pPr lvl="1"/>
            <a:endParaRPr lang="en-US" sz="3200" dirty="0"/>
          </a:p>
          <a:p>
            <a:pPr lvl="2"/>
            <a:endParaRPr lang="en-US" sz="2800" dirty="0"/>
          </a:p>
          <a:p>
            <a:pPr marL="914400" lvl="2" indent="0">
              <a:buFont typeface="Arial" panose="020B0604020202020204" pitchFamily="34" charset="0"/>
              <a:buNone/>
            </a:pPr>
            <a:endParaRPr lang="en-US" dirty="0"/>
          </a:p>
        </p:txBody>
      </p:sp>
    </p:spTree>
    <p:extLst>
      <p:ext uri="{BB962C8B-B14F-4D97-AF65-F5344CB8AC3E}">
        <p14:creationId xmlns:p14="http://schemas.microsoft.com/office/powerpoint/2010/main" val="27289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AFCB8-6E64-5637-80D2-5B857F8934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5EC731-E987-5395-2E10-89333EA836E0}"/>
              </a:ext>
            </a:extLst>
          </p:cNvPr>
          <p:cNvSpPr>
            <a:spLocks noGrp="1"/>
          </p:cNvSpPr>
          <p:nvPr>
            <p:ph type="title" idx="4294967295"/>
          </p:nvPr>
        </p:nvSpPr>
        <p:spPr>
          <a:xfrm>
            <a:off x="1676400" y="228600"/>
            <a:ext cx="6934200" cy="563562"/>
          </a:xfrm>
        </p:spPr>
        <p:txBody>
          <a:bodyPr>
            <a:noAutofit/>
          </a:bodyPr>
          <a:lstStyle/>
          <a:p>
            <a:pPr algn="l"/>
            <a:r>
              <a:rPr lang="en-US" dirty="0"/>
              <a:t>AOR Purpose</a:t>
            </a:r>
          </a:p>
        </p:txBody>
      </p:sp>
      <p:sp>
        <p:nvSpPr>
          <p:cNvPr id="2" name="Content Placeholder 1">
            <a:extLst>
              <a:ext uri="{FF2B5EF4-FFF2-40B4-BE49-F238E27FC236}">
                <a16:creationId xmlns:a16="http://schemas.microsoft.com/office/drawing/2014/main" id="{13F26330-8B6E-5393-58DF-1B09DB9EBBB7}"/>
              </a:ext>
            </a:extLst>
          </p:cNvPr>
          <p:cNvSpPr>
            <a:spLocks noGrp="1"/>
          </p:cNvSpPr>
          <p:nvPr>
            <p:ph idx="4294967295"/>
          </p:nvPr>
        </p:nvSpPr>
        <p:spPr>
          <a:xfrm>
            <a:off x="457200" y="1447800"/>
            <a:ext cx="8229600" cy="5029200"/>
          </a:xfrm>
        </p:spPr>
        <p:txBody>
          <a:bodyPr>
            <a:normAutofit/>
          </a:bodyPr>
          <a:lstStyle/>
          <a:p>
            <a:pPr marL="457200" lvl="1" indent="0">
              <a:buNone/>
            </a:pPr>
            <a:r>
              <a:rPr lang="en-US" sz="3000" dirty="0"/>
              <a:t>Emissions data reported on AORs is required to be submitted to the US EPA and is used for a multitude of applications such as:</a:t>
            </a:r>
            <a:endParaRPr lang="en-US" sz="3200" dirty="0"/>
          </a:p>
          <a:p>
            <a:pPr lvl="2"/>
            <a:r>
              <a:rPr lang="en-US" sz="2400" dirty="0"/>
              <a:t>National emissions trends</a:t>
            </a:r>
          </a:p>
          <a:p>
            <a:pPr lvl="2"/>
            <a:r>
              <a:rPr lang="en-US" sz="2400" dirty="0"/>
              <a:t>Modeling activities</a:t>
            </a:r>
          </a:p>
          <a:p>
            <a:pPr lvl="2"/>
            <a:r>
              <a:rPr lang="en-US" sz="2400" dirty="0"/>
              <a:t>Developing rules/policies</a:t>
            </a:r>
          </a:p>
          <a:p>
            <a:pPr lvl="2"/>
            <a:r>
              <a:rPr lang="en-US" sz="2400" dirty="0"/>
              <a:t>Identifying at risk populations</a:t>
            </a:r>
          </a:p>
          <a:p>
            <a:pPr lvl="2"/>
            <a:r>
              <a:rPr lang="en-US" sz="2400" dirty="0"/>
              <a:t>Assessments of control equipment efficiency</a:t>
            </a:r>
          </a:p>
          <a:p>
            <a:pPr lvl="2"/>
            <a:r>
              <a:rPr lang="en-US" sz="2400" dirty="0"/>
              <a:t>Setting permit requirements</a:t>
            </a:r>
          </a:p>
          <a:p>
            <a:pPr lvl="2"/>
            <a:r>
              <a:rPr lang="en-US" sz="2400" dirty="0"/>
              <a:t>Compliance determinations</a:t>
            </a:r>
          </a:p>
          <a:p>
            <a:pPr lvl="2"/>
            <a:r>
              <a:rPr lang="en-US" sz="2400" dirty="0"/>
              <a:t>Title V emissions fees </a:t>
            </a:r>
          </a:p>
        </p:txBody>
      </p:sp>
    </p:spTree>
    <p:extLst>
      <p:ext uri="{BB962C8B-B14F-4D97-AF65-F5344CB8AC3E}">
        <p14:creationId xmlns:p14="http://schemas.microsoft.com/office/powerpoint/2010/main" val="226498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6938-F413-A10E-9325-CA7DB374A6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2FFD1C-F4BC-7EFC-BEFF-DCF5A7AEE58D}"/>
              </a:ext>
            </a:extLst>
          </p:cNvPr>
          <p:cNvSpPr>
            <a:spLocks noGrp="1"/>
          </p:cNvSpPr>
          <p:nvPr>
            <p:ph type="title" idx="4294967295"/>
          </p:nvPr>
        </p:nvSpPr>
        <p:spPr>
          <a:xfrm>
            <a:off x="1676400" y="228600"/>
            <a:ext cx="6934200" cy="563562"/>
          </a:xfrm>
        </p:spPr>
        <p:txBody>
          <a:bodyPr>
            <a:noAutofit/>
          </a:bodyPr>
          <a:lstStyle/>
          <a:p>
            <a:pPr algn="l"/>
            <a:r>
              <a:rPr lang="en-US" dirty="0"/>
              <a:t>AOR Requirements</a:t>
            </a:r>
          </a:p>
        </p:txBody>
      </p:sp>
      <p:sp>
        <p:nvSpPr>
          <p:cNvPr id="2" name="Content Placeholder 1">
            <a:extLst>
              <a:ext uri="{FF2B5EF4-FFF2-40B4-BE49-F238E27FC236}">
                <a16:creationId xmlns:a16="http://schemas.microsoft.com/office/drawing/2014/main" id="{5CDF0BE6-54C2-6824-502D-0B3EBAAE3C96}"/>
              </a:ext>
            </a:extLst>
          </p:cNvPr>
          <p:cNvSpPr>
            <a:spLocks noGrp="1"/>
          </p:cNvSpPr>
          <p:nvPr>
            <p:ph idx="4294967295"/>
          </p:nvPr>
        </p:nvSpPr>
        <p:spPr>
          <a:xfrm>
            <a:off x="228600" y="1295400"/>
            <a:ext cx="8458200" cy="5334000"/>
          </a:xfrm>
        </p:spPr>
        <p:txBody>
          <a:bodyPr>
            <a:normAutofit fontScale="92500" lnSpcReduction="10000"/>
          </a:bodyPr>
          <a:lstStyle/>
          <a:p>
            <a:pPr lvl="1"/>
            <a:r>
              <a:rPr lang="en-US" sz="2800" dirty="0"/>
              <a:t>In accordance with </a:t>
            </a:r>
            <a:r>
              <a:rPr lang="en-US" sz="2800" dirty="0">
                <a:hlinkClick r:id="rId3"/>
              </a:rPr>
              <a:t>Rule 62-210.370 (3), F.A.C.</a:t>
            </a:r>
            <a:r>
              <a:rPr lang="en-US" sz="2800" dirty="0"/>
              <a:t>, the following facilities shall submit an AOR to DEP each calendar year for which the facility operated and/or had an active permit:</a:t>
            </a:r>
          </a:p>
          <a:p>
            <a:pPr lvl="2"/>
            <a:r>
              <a:rPr lang="en-US" sz="1900" dirty="0"/>
              <a:t>All Title V Sources;</a:t>
            </a:r>
          </a:p>
          <a:p>
            <a:pPr lvl="2"/>
            <a:r>
              <a:rPr lang="en-US" sz="1900" dirty="0"/>
              <a:t>All synthetic non-Title V sources;</a:t>
            </a:r>
          </a:p>
          <a:p>
            <a:pPr lvl="2"/>
            <a:r>
              <a:rPr lang="en-US" sz="1900" dirty="0"/>
              <a:t>All facilities with the potential to emit ten (10) tons per year or more of volatile organic compounds or twenty-five (25) tons per year or more of nitrogen oxides and located in an ozone nonattainment area or ozone air quality maintenance area; or</a:t>
            </a:r>
          </a:p>
          <a:p>
            <a:pPr lvl="2"/>
            <a:r>
              <a:rPr lang="en-US" sz="1900" b="0" i="0" dirty="0">
                <a:effectLst/>
              </a:rPr>
              <a:t>All facilities for which an annual operating report is required by rule or permit.</a:t>
            </a:r>
          </a:p>
          <a:p>
            <a:pPr marL="685800" lvl="2"/>
            <a:r>
              <a:rPr lang="en-US" sz="2800" b="0" i="0" dirty="0">
                <a:solidFill>
                  <a:srgbClr val="333333"/>
                </a:solidFill>
                <a:effectLst/>
              </a:rPr>
              <a:t>Complete AOR using </a:t>
            </a:r>
            <a:r>
              <a:rPr lang="en-US" sz="2800" b="0" i="0" dirty="0">
                <a:solidFill>
                  <a:srgbClr val="333333"/>
                </a:solidFill>
                <a:effectLst/>
                <a:hlinkClick r:id="rId3"/>
              </a:rPr>
              <a:t>DEP Form 62-210.900(5)</a:t>
            </a:r>
            <a:r>
              <a:rPr lang="en-US" sz="2800" b="0" i="0" dirty="0">
                <a:solidFill>
                  <a:srgbClr val="333333"/>
                </a:solidFill>
                <a:effectLst/>
              </a:rPr>
              <a:t>.</a:t>
            </a:r>
          </a:p>
          <a:p>
            <a:pPr marL="1143000" lvl="3"/>
            <a:r>
              <a:rPr lang="en-US" sz="1900" b="0" i="0" dirty="0">
                <a:effectLst/>
              </a:rPr>
              <a:t>Form includes instructions </a:t>
            </a:r>
            <a:r>
              <a:rPr lang="en-US" sz="1900" dirty="0"/>
              <a:t>for how to fill out AOR.</a:t>
            </a:r>
            <a:endParaRPr lang="en-US" sz="1900" b="0" i="0" dirty="0">
              <a:effectLst/>
            </a:endParaRPr>
          </a:p>
          <a:p>
            <a:pPr marL="1143000" lvl="3"/>
            <a:r>
              <a:rPr lang="en-US" sz="1900" b="0" i="0" dirty="0">
                <a:effectLst/>
              </a:rPr>
              <a:t>Reportable emissions are identified in Appendix A of the form instructions.</a:t>
            </a:r>
          </a:p>
          <a:p>
            <a:pPr marL="1143000" lvl="3"/>
            <a:r>
              <a:rPr lang="en-US" sz="1900" dirty="0"/>
              <a:t>Facilities are only required to report hazardous air pollutants (HAPs) every 3 years but encouraged to report annually (this year is not a HAP year).</a:t>
            </a:r>
            <a:r>
              <a:rPr lang="en-US" sz="1900" b="0" i="0" dirty="0">
                <a:effectLst/>
              </a:rPr>
              <a:t> </a:t>
            </a:r>
          </a:p>
          <a:p>
            <a:pPr marL="685800" lvl="2"/>
            <a:r>
              <a:rPr lang="en-US" sz="2800" dirty="0">
                <a:solidFill>
                  <a:srgbClr val="333333"/>
                </a:solidFill>
              </a:rPr>
              <a:t>AORs are d</a:t>
            </a:r>
            <a:r>
              <a:rPr lang="en-US" sz="2800" b="0" i="0" dirty="0">
                <a:solidFill>
                  <a:srgbClr val="333333"/>
                </a:solidFill>
                <a:effectLst/>
              </a:rPr>
              <a:t>ue by April 1</a:t>
            </a:r>
            <a:r>
              <a:rPr lang="en-US" sz="2800" b="0" i="0" baseline="30000" dirty="0">
                <a:solidFill>
                  <a:srgbClr val="333333"/>
                </a:solidFill>
                <a:effectLst/>
              </a:rPr>
              <a:t>st</a:t>
            </a:r>
            <a:r>
              <a:rPr lang="en-US" sz="2800" b="0" i="0" dirty="0">
                <a:solidFill>
                  <a:srgbClr val="333333"/>
                </a:solidFill>
                <a:effectLst/>
              </a:rPr>
              <a:t> of the following year.</a:t>
            </a:r>
          </a:p>
          <a:p>
            <a:pPr marL="457200" lvl="2" indent="0">
              <a:buNone/>
            </a:pPr>
            <a:endParaRPr lang="en-US" sz="3000" b="0" i="0" dirty="0">
              <a:solidFill>
                <a:srgbClr val="333333"/>
              </a:solidFill>
              <a:effectLst/>
            </a:endParaRPr>
          </a:p>
          <a:p>
            <a:pPr marL="457200" lvl="2" indent="0">
              <a:buNone/>
            </a:pPr>
            <a:endParaRPr lang="en-US" sz="3000" b="0" i="0" dirty="0">
              <a:solidFill>
                <a:srgbClr val="333333"/>
              </a:solidFill>
              <a:effectLst/>
            </a:endParaRPr>
          </a:p>
          <a:p>
            <a:pPr marL="685800" lvl="2"/>
            <a:endParaRPr lang="en-US" sz="2400" b="0" i="0" dirty="0">
              <a:solidFill>
                <a:srgbClr val="333333"/>
              </a:solidFill>
              <a:effectLst/>
            </a:endParaRPr>
          </a:p>
        </p:txBody>
      </p:sp>
    </p:spTree>
    <p:extLst>
      <p:ext uri="{BB962C8B-B14F-4D97-AF65-F5344CB8AC3E}">
        <p14:creationId xmlns:p14="http://schemas.microsoft.com/office/powerpoint/2010/main" val="377665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EEF7-5AD6-01C0-52F4-A33E1B4EED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828541-3ECA-DA09-AEA8-61C597635060}"/>
              </a:ext>
            </a:extLst>
          </p:cNvPr>
          <p:cNvSpPr>
            <a:spLocks noGrp="1"/>
          </p:cNvSpPr>
          <p:nvPr>
            <p:ph type="title" idx="4294967295"/>
          </p:nvPr>
        </p:nvSpPr>
        <p:spPr>
          <a:xfrm>
            <a:off x="1676400" y="228600"/>
            <a:ext cx="6934200" cy="563562"/>
          </a:xfrm>
        </p:spPr>
        <p:txBody>
          <a:bodyPr>
            <a:noAutofit/>
          </a:bodyPr>
          <a:lstStyle/>
          <a:p>
            <a:pPr algn="l"/>
            <a:r>
              <a:rPr lang="en-US" dirty="0"/>
              <a:t>AOR Submittal Process </a:t>
            </a:r>
          </a:p>
        </p:txBody>
      </p:sp>
      <p:sp>
        <p:nvSpPr>
          <p:cNvPr id="2" name="Content Placeholder 1">
            <a:extLst>
              <a:ext uri="{FF2B5EF4-FFF2-40B4-BE49-F238E27FC236}">
                <a16:creationId xmlns:a16="http://schemas.microsoft.com/office/drawing/2014/main" id="{62414F9A-BB7D-BD0C-5EA1-98C3EB4B97DF}"/>
              </a:ext>
            </a:extLst>
          </p:cNvPr>
          <p:cNvSpPr>
            <a:spLocks noGrp="1"/>
          </p:cNvSpPr>
          <p:nvPr>
            <p:ph idx="4294967295"/>
          </p:nvPr>
        </p:nvSpPr>
        <p:spPr>
          <a:xfrm>
            <a:off x="228600" y="1295400"/>
            <a:ext cx="8382000" cy="5410200"/>
          </a:xfrm>
        </p:spPr>
        <p:txBody>
          <a:bodyPr>
            <a:normAutofit fontScale="92500" lnSpcReduction="10000"/>
          </a:bodyPr>
          <a:lstStyle/>
          <a:p>
            <a:pPr lvl="1"/>
            <a:r>
              <a:rPr lang="en-US" sz="3200" dirty="0"/>
              <a:t>There are two ways to submit (for non-Title V sources).</a:t>
            </a:r>
          </a:p>
          <a:p>
            <a:pPr lvl="2"/>
            <a:r>
              <a:rPr lang="en-US" sz="2600" dirty="0"/>
              <a:t>Mail or email a completed/signed PDF copy of the AOR Form to the appropriate </a:t>
            </a:r>
            <a:r>
              <a:rPr lang="en-US" sz="2600" dirty="0">
                <a:hlinkClick r:id="rId3"/>
              </a:rPr>
              <a:t>DEP District </a:t>
            </a:r>
            <a:r>
              <a:rPr lang="en-US" sz="2600" dirty="0"/>
              <a:t>or approved </a:t>
            </a:r>
            <a:r>
              <a:rPr lang="en-US" sz="2600" dirty="0">
                <a:hlinkClick r:id="rId4"/>
              </a:rPr>
              <a:t>Local Air Program</a:t>
            </a:r>
            <a:r>
              <a:rPr lang="en-US" sz="2600" dirty="0"/>
              <a:t>. </a:t>
            </a:r>
          </a:p>
          <a:p>
            <a:pPr lvl="3"/>
            <a:r>
              <a:rPr lang="en-US" sz="2200" dirty="0"/>
              <a:t>You can download a pre-filled PDF Form at: </a:t>
            </a:r>
            <a:r>
              <a:rPr lang="en-US" sz="2100" dirty="0">
                <a:hlinkClick r:id="rId5"/>
              </a:rPr>
              <a:t>https://fldep.dep.state.fl.us/air/emission/eaor/AOR_Hardcopy.asp</a:t>
            </a:r>
            <a:r>
              <a:rPr lang="en-US" sz="2100" dirty="0"/>
              <a:t>. </a:t>
            </a:r>
          </a:p>
          <a:p>
            <a:pPr lvl="2"/>
            <a:r>
              <a:rPr lang="en-US" sz="2600" dirty="0"/>
              <a:t>Submit electronically using DEP’s EAOR software.    </a:t>
            </a:r>
          </a:p>
          <a:p>
            <a:pPr lvl="3"/>
            <a:r>
              <a:rPr lang="en-US" sz="2200" dirty="0"/>
              <a:t>I</a:t>
            </a:r>
            <a:r>
              <a:rPr lang="en-US" sz="2200" dirty="0">
                <a:effectLst/>
                <a:ea typeface="Times New Roman" panose="02020603050405020304" pitchFamily="18" charset="0"/>
              </a:rPr>
              <a:t>f submitted via EAOR, there is no requirement to mail/email it to </a:t>
            </a:r>
            <a:r>
              <a:rPr lang="en-US" sz="2200" dirty="0">
                <a:ea typeface="Times New Roman" panose="02020603050405020304" pitchFamily="18" charset="0"/>
              </a:rPr>
              <a:t>the</a:t>
            </a:r>
            <a:r>
              <a:rPr lang="en-US" sz="2200" dirty="0">
                <a:effectLst/>
                <a:ea typeface="Times New Roman" panose="02020603050405020304" pitchFamily="18" charset="0"/>
              </a:rPr>
              <a:t> DEP or Local Air Program office</a:t>
            </a:r>
            <a:r>
              <a:rPr lang="en-US" sz="2600" dirty="0">
                <a:effectLst/>
                <a:ea typeface="Times New Roman" panose="02020603050405020304" pitchFamily="18" charset="0"/>
              </a:rPr>
              <a:t>. </a:t>
            </a:r>
            <a:endParaRPr lang="en-US" sz="2600" dirty="0"/>
          </a:p>
          <a:p>
            <a:pPr lvl="1"/>
            <a:r>
              <a:rPr lang="en-US" sz="3200" dirty="0"/>
              <a:t>Title V facilities are </a:t>
            </a:r>
            <a:r>
              <a:rPr lang="en-US" sz="3200" u="sng" dirty="0"/>
              <a:t>required</a:t>
            </a:r>
            <a:r>
              <a:rPr lang="en-US" sz="3200" dirty="0"/>
              <a:t> to use EAOR unless a technical or financial hardship is claimed.</a:t>
            </a:r>
          </a:p>
          <a:p>
            <a:pPr lvl="2"/>
            <a:r>
              <a:rPr lang="en-US" sz="2600" dirty="0"/>
              <a:t>If a technical or financial hardship claim is accepted, the completed AOR Form should be sent to the Division rather than the compliance office.  </a:t>
            </a:r>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39220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2BBC-4F40-7A8B-524B-6E372A71D7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C9033B-AD23-D1EC-D0D6-777DD3015B53}"/>
              </a:ext>
            </a:extLst>
          </p:cNvPr>
          <p:cNvSpPr>
            <a:spLocks noGrp="1"/>
          </p:cNvSpPr>
          <p:nvPr>
            <p:ph type="title" idx="4294967295"/>
          </p:nvPr>
        </p:nvSpPr>
        <p:spPr>
          <a:xfrm>
            <a:off x="1676400" y="228600"/>
            <a:ext cx="6934200" cy="563562"/>
          </a:xfrm>
        </p:spPr>
        <p:txBody>
          <a:bodyPr>
            <a:noAutofit/>
          </a:bodyPr>
          <a:lstStyle/>
          <a:p>
            <a:pPr algn="l"/>
            <a:r>
              <a:rPr lang="en-US" dirty="0"/>
              <a:t>EAOR Software</a:t>
            </a:r>
          </a:p>
        </p:txBody>
      </p:sp>
      <p:sp>
        <p:nvSpPr>
          <p:cNvPr id="2" name="Content Placeholder 1">
            <a:extLst>
              <a:ext uri="{FF2B5EF4-FFF2-40B4-BE49-F238E27FC236}">
                <a16:creationId xmlns:a16="http://schemas.microsoft.com/office/drawing/2014/main" id="{6A688BE8-9B31-CD32-61ED-4CB8454C7FF7}"/>
              </a:ext>
            </a:extLst>
          </p:cNvPr>
          <p:cNvSpPr>
            <a:spLocks noGrp="1"/>
          </p:cNvSpPr>
          <p:nvPr>
            <p:ph idx="4294967295"/>
          </p:nvPr>
        </p:nvSpPr>
        <p:spPr>
          <a:xfrm>
            <a:off x="304800" y="1371600"/>
            <a:ext cx="8534400" cy="5257800"/>
          </a:xfrm>
        </p:spPr>
        <p:txBody>
          <a:bodyPr>
            <a:normAutofit fontScale="62500" lnSpcReduction="20000"/>
          </a:bodyPr>
          <a:lstStyle/>
          <a:p>
            <a:pPr lvl="1"/>
            <a:r>
              <a:rPr lang="en-US" sz="4800" dirty="0"/>
              <a:t>Benefits:</a:t>
            </a:r>
          </a:p>
          <a:p>
            <a:pPr lvl="2"/>
            <a:r>
              <a:rPr lang="en-US" sz="3200" dirty="0"/>
              <a:t>AOR partially filled in with facility data from DEP’s database. </a:t>
            </a:r>
          </a:p>
          <a:p>
            <a:pPr lvl="2"/>
            <a:r>
              <a:rPr lang="en-US" sz="3200" dirty="0"/>
              <a:t>Allows for comparing data from previous years.</a:t>
            </a:r>
          </a:p>
          <a:p>
            <a:pPr lvl="2"/>
            <a:r>
              <a:rPr lang="en-US" sz="3200" dirty="0"/>
              <a:t>Help buttons, including the definitions of each data field.</a:t>
            </a:r>
          </a:p>
          <a:p>
            <a:pPr lvl="2"/>
            <a:r>
              <a:rPr lang="en-US" sz="3200" dirty="0"/>
              <a:t>Set up formulas to calculate emissions which can be re-used.</a:t>
            </a:r>
          </a:p>
          <a:p>
            <a:pPr lvl="2"/>
            <a:r>
              <a:rPr lang="en-US" sz="3200" dirty="0"/>
              <a:t>Data verification function to catch missing data.</a:t>
            </a:r>
          </a:p>
          <a:p>
            <a:pPr lvl="2"/>
            <a:r>
              <a:rPr lang="en-US" sz="3200" dirty="0"/>
              <a:t>Supporting electronic documents can be attached.</a:t>
            </a:r>
          </a:p>
          <a:p>
            <a:pPr lvl="2"/>
            <a:r>
              <a:rPr lang="en-US" sz="3200" dirty="0"/>
              <a:t>Completed AORs can be saved as PDF files.</a:t>
            </a:r>
          </a:p>
          <a:p>
            <a:pPr lvl="2"/>
            <a:r>
              <a:rPr lang="en-US" sz="3200" dirty="0"/>
              <a:t>Automatically calculates Title V fees.</a:t>
            </a:r>
          </a:p>
          <a:p>
            <a:pPr lvl="2"/>
            <a:r>
              <a:rPr lang="en-US" sz="3200" dirty="0"/>
              <a:t>The report can be submitted and signed electronically.</a:t>
            </a:r>
          </a:p>
          <a:p>
            <a:pPr lvl="1"/>
            <a:r>
              <a:rPr lang="en-US" sz="4500" dirty="0"/>
              <a:t>EAOR webpage where you can download the software and access important information and resources: </a:t>
            </a:r>
            <a:r>
              <a:rPr lang="en-US" sz="3800" dirty="0">
                <a:hlinkClick r:id="rId3"/>
              </a:rPr>
              <a:t>https://floridadep.gov/air/permitting-compliance/content/annual-operating-report</a:t>
            </a:r>
            <a:r>
              <a:rPr lang="en-US" sz="3800" dirty="0"/>
              <a:t>. </a:t>
            </a:r>
          </a:p>
          <a:p>
            <a:pPr lvl="1"/>
            <a:r>
              <a:rPr lang="en-US" sz="4500" dirty="0">
                <a:solidFill>
                  <a:schemeClr val="tx2">
                    <a:lumMod val="50000"/>
                  </a:schemeClr>
                </a:solidFill>
              </a:rPr>
              <a:t>Good news for users! The software is being replaced with a web-based version which will hopefully be released the end of this year.</a:t>
            </a: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335196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87579-D805-709D-C484-89517D4884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6A2FDA-46C0-1F13-96E2-DE875DB84378}"/>
              </a:ext>
            </a:extLst>
          </p:cNvPr>
          <p:cNvSpPr>
            <a:spLocks noGrp="1"/>
          </p:cNvSpPr>
          <p:nvPr>
            <p:ph type="title" idx="4294967295"/>
          </p:nvPr>
        </p:nvSpPr>
        <p:spPr>
          <a:xfrm>
            <a:off x="1676400" y="228600"/>
            <a:ext cx="6934200" cy="563562"/>
          </a:xfrm>
        </p:spPr>
        <p:txBody>
          <a:bodyPr>
            <a:noAutofit/>
          </a:bodyPr>
          <a:lstStyle/>
          <a:p>
            <a:pPr algn="l"/>
            <a:r>
              <a:rPr lang="en-US" dirty="0"/>
              <a:t>EAOR Installation</a:t>
            </a:r>
          </a:p>
        </p:txBody>
      </p:sp>
      <p:sp>
        <p:nvSpPr>
          <p:cNvPr id="2" name="Content Placeholder 1">
            <a:extLst>
              <a:ext uri="{FF2B5EF4-FFF2-40B4-BE49-F238E27FC236}">
                <a16:creationId xmlns:a16="http://schemas.microsoft.com/office/drawing/2014/main" id="{D3FE5471-0273-3B19-F6B5-E146EDF6F827}"/>
              </a:ext>
            </a:extLst>
          </p:cNvPr>
          <p:cNvSpPr>
            <a:spLocks noGrp="1"/>
          </p:cNvSpPr>
          <p:nvPr>
            <p:ph idx="4294967295"/>
          </p:nvPr>
        </p:nvSpPr>
        <p:spPr>
          <a:xfrm>
            <a:off x="304800" y="1371600"/>
            <a:ext cx="8382000" cy="5257800"/>
          </a:xfrm>
        </p:spPr>
        <p:txBody>
          <a:bodyPr>
            <a:normAutofit fontScale="77500" lnSpcReduction="20000"/>
          </a:bodyPr>
          <a:lstStyle/>
          <a:p>
            <a:pPr lvl="1"/>
            <a:r>
              <a:rPr lang="en-US" sz="4000" dirty="0"/>
              <a:t>Requires Windows 7or newer.</a:t>
            </a:r>
            <a:endParaRPr lang="en-US" sz="4000" dirty="0">
              <a:highlight>
                <a:srgbClr val="FFFF00"/>
              </a:highlight>
            </a:endParaRPr>
          </a:p>
          <a:p>
            <a:pPr lvl="1"/>
            <a:r>
              <a:rPr lang="en-US" sz="4000" dirty="0"/>
              <a:t>Current EAOR version is 2022-3.</a:t>
            </a:r>
          </a:p>
          <a:p>
            <a:pPr lvl="2"/>
            <a:r>
              <a:rPr lang="en-US" sz="3400" dirty="0"/>
              <a:t>If you have a previous version on your computer, it needs to be uninstalled before installing the current version. </a:t>
            </a:r>
          </a:p>
          <a:p>
            <a:pPr lvl="1"/>
            <a:r>
              <a:rPr lang="en-US" sz="4000" dirty="0">
                <a:hlinkClick r:id="rId3"/>
              </a:rPr>
              <a:t>EAOR Website </a:t>
            </a:r>
            <a:r>
              <a:rPr lang="en-US" sz="4000" dirty="0"/>
              <a:t>Resources:</a:t>
            </a:r>
          </a:p>
          <a:p>
            <a:pPr lvl="2"/>
            <a:r>
              <a:rPr lang="en-US" sz="3400" dirty="0"/>
              <a:t>EAOR software &amp; installation instructions </a:t>
            </a:r>
          </a:p>
          <a:p>
            <a:pPr lvl="2"/>
            <a:r>
              <a:rPr lang="en-US" sz="3400" dirty="0"/>
              <a:t>Installation errors &amp; links to resolutions:</a:t>
            </a:r>
          </a:p>
          <a:p>
            <a:pPr lvl="3"/>
            <a:r>
              <a:rPr lang="en-US" sz="2900" dirty="0"/>
              <a:t>Folder Permissions – read / write permissions</a:t>
            </a:r>
          </a:p>
          <a:p>
            <a:pPr lvl="3"/>
            <a:r>
              <a:rPr lang="en-US" sz="2900" dirty="0"/>
              <a:t>Crystal Reports error </a:t>
            </a:r>
          </a:p>
          <a:p>
            <a:pPr lvl="3"/>
            <a:r>
              <a:rPr lang="en-US" sz="2900" dirty="0"/>
              <a:t>EAOR program suddenly stops working</a:t>
            </a:r>
          </a:p>
          <a:p>
            <a:pPr lvl="1"/>
            <a:r>
              <a:rPr lang="en-US" sz="4000" b="0" i="0" dirty="0">
                <a:effectLst/>
              </a:rPr>
              <a:t>If you have questions or need assistance after reviewing the information posted on the EAOR webpage, please contact us at 850-717-9000 or at </a:t>
            </a:r>
            <a:r>
              <a:rPr lang="en-US" sz="4000" b="0" i="0" u="sng" dirty="0">
                <a:solidFill>
                  <a:srgbClr val="1E476B"/>
                </a:solidFill>
                <a:effectLst/>
                <a:hlinkClick r:id="rId4"/>
              </a:rPr>
              <a:t>EAOR@FloridaDEP.gov</a:t>
            </a:r>
            <a:r>
              <a:rPr lang="en-US" sz="4000" b="0" i="0" u="sng" dirty="0">
                <a:solidFill>
                  <a:srgbClr val="1E476B"/>
                </a:solidFill>
                <a:effectLst/>
              </a:rPr>
              <a:t>.</a:t>
            </a:r>
            <a:endParaRPr lang="en-US" sz="40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156739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228600"/>
            <a:ext cx="7250130" cy="581025"/>
          </a:xfrm>
        </p:spPr>
        <p:txBody>
          <a:bodyPr>
            <a:noAutofit/>
          </a:bodyPr>
          <a:lstStyle/>
          <a:p>
            <a:pPr algn="l"/>
            <a:r>
              <a:rPr lang="en-US" dirty="0"/>
              <a:t>Importing Data to EAOR </a:t>
            </a:r>
          </a:p>
        </p:txBody>
      </p:sp>
      <p:pic>
        <p:nvPicPr>
          <p:cNvPr id="5" name="Picture 4"/>
          <p:cNvPicPr>
            <a:picLocks noChangeAspect="1"/>
          </p:cNvPicPr>
          <p:nvPr/>
        </p:nvPicPr>
        <p:blipFill>
          <a:blip r:embed="rId3"/>
          <a:stretch>
            <a:fillRect/>
          </a:stretch>
        </p:blipFill>
        <p:spPr>
          <a:xfrm>
            <a:off x="342900" y="1066800"/>
            <a:ext cx="8458200" cy="5442668"/>
          </a:xfrm>
          <a:prstGeom prst="rect">
            <a:avLst/>
          </a:prstGeom>
        </p:spPr>
      </p:pic>
      <p:sp>
        <p:nvSpPr>
          <p:cNvPr id="2" name="TextBox 1">
            <a:extLst>
              <a:ext uri="{FF2B5EF4-FFF2-40B4-BE49-F238E27FC236}">
                <a16:creationId xmlns:a16="http://schemas.microsoft.com/office/drawing/2014/main" id="{EF18EA7A-63C4-7901-BD65-AC8C4D96FABA}"/>
              </a:ext>
            </a:extLst>
          </p:cNvPr>
          <p:cNvSpPr txBox="1"/>
          <p:nvPr/>
        </p:nvSpPr>
        <p:spPr>
          <a:xfrm>
            <a:off x="609600" y="2133600"/>
            <a:ext cx="2971800" cy="2062103"/>
          </a:xfrm>
          <a:prstGeom prst="rect">
            <a:avLst/>
          </a:prstGeom>
          <a:noFill/>
        </p:spPr>
        <p:txBody>
          <a:bodyPr wrap="square" rtlCol="0">
            <a:spAutoFit/>
          </a:bodyPr>
          <a:lstStyle/>
          <a:p>
            <a:r>
              <a:rPr lang="en-US" sz="3200" dirty="0"/>
              <a:t>On the EAOR Easy Start Menu, first import your facility’s data.</a:t>
            </a:r>
          </a:p>
        </p:txBody>
      </p:sp>
    </p:spTree>
    <p:extLst>
      <p:ext uri="{BB962C8B-B14F-4D97-AF65-F5344CB8AC3E}">
        <p14:creationId xmlns:p14="http://schemas.microsoft.com/office/powerpoint/2010/main" val="42568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274638"/>
            <a:ext cx="7315200" cy="487362"/>
          </a:xfrm>
        </p:spPr>
        <p:txBody>
          <a:bodyPr>
            <a:noAutofit/>
          </a:bodyPr>
          <a:lstStyle/>
          <a:p>
            <a:pPr algn="l"/>
            <a:r>
              <a:rPr lang="en-US" dirty="0"/>
              <a:t>EAOR Print Report</a:t>
            </a:r>
          </a:p>
        </p:txBody>
      </p:sp>
      <p:pic>
        <p:nvPicPr>
          <p:cNvPr id="4" name="Picture 3"/>
          <p:cNvPicPr>
            <a:picLocks noChangeAspect="1"/>
          </p:cNvPicPr>
          <p:nvPr/>
        </p:nvPicPr>
        <p:blipFill>
          <a:blip r:embed="rId3"/>
          <a:srcRect r="8046"/>
          <a:stretch/>
        </p:blipFill>
        <p:spPr>
          <a:xfrm>
            <a:off x="284732" y="1143000"/>
            <a:ext cx="8706868" cy="5224120"/>
          </a:xfrm>
          <a:prstGeom prst="rect">
            <a:avLst/>
          </a:prstGeom>
        </p:spPr>
      </p:pic>
      <p:sp>
        <p:nvSpPr>
          <p:cNvPr id="5" name="TextBox 4">
            <a:extLst>
              <a:ext uri="{FF2B5EF4-FFF2-40B4-BE49-F238E27FC236}">
                <a16:creationId xmlns:a16="http://schemas.microsoft.com/office/drawing/2014/main" id="{FD4892FC-5E0D-BE57-19D6-303573BD1959}"/>
              </a:ext>
            </a:extLst>
          </p:cNvPr>
          <p:cNvSpPr txBox="1"/>
          <p:nvPr/>
        </p:nvSpPr>
        <p:spPr>
          <a:xfrm>
            <a:off x="685800" y="1981200"/>
            <a:ext cx="3429000" cy="2062103"/>
          </a:xfrm>
          <a:prstGeom prst="rect">
            <a:avLst/>
          </a:prstGeom>
          <a:noFill/>
        </p:spPr>
        <p:txBody>
          <a:bodyPr wrap="square" rtlCol="0">
            <a:spAutoFit/>
          </a:bodyPr>
          <a:lstStyle/>
          <a:p>
            <a:r>
              <a:rPr lang="en-US" sz="3200" dirty="0"/>
              <a:t>After importing your facility data, </a:t>
            </a:r>
            <a:r>
              <a:rPr lang="en-US" sz="3200" i="1" dirty="0"/>
              <a:t>first </a:t>
            </a:r>
            <a:r>
              <a:rPr lang="en-US" sz="3200" dirty="0"/>
              <a:t>review it, </a:t>
            </a:r>
            <a:r>
              <a:rPr lang="en-US" sz="3200" i="1" dirty="0"/>
              <a:t>then</a:t>
            </a:r>
            <a:r>
              <a:rPr lang="en-US" sz="3200" dirty="0"/>
              <a:t> begin editing.  </a:t>
            </a:r>
          </a:p>
        </p:txBody>
      </p:sp>
    </p:spTree>
    <p:extLst>
      <p:ext uri="{BB962C8B-B14F-4D97-AF65-F5344CB8AC3E}">
        <p14:creationId xmlns:p14="http://schemas.microsoft.com/office/powerpoint/2010/main" val="1962713909"/>
      </p:ext>
    </p:extLst>
  </p:cSld>
  <p:clrMapOvr>
    <a:masterClrMapping/>
  </p:clrMapOvr>
</p:sld>
</file>

<file path=ppt/theme/theme1.xml><?xml version="1.0" encoding="utf-8"?>
<a:theme xmlns:a="http://schemas.openxmlformats.org/drawingml/2006/main" name="powerpoint_blue-B-2015-Color-02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powerpoint_blue-B-2015-Color-0216</Template>
  <TotalTime>11351</TotalTime>
  <Words>6013</Words>
  <Application>Microsoft Office PowerPoint</Application>
  <PresentationFormat>On-screen Show (4:3)</PresentationFormat>
  <Paragraphs>382</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Source Sans Pro</vt:lpstr>
      <vt:lpstr>Times New Roman</vt:lpstr>
      <vt:lpstr>powerpoint_blue-B-2015-Color-0216</vt:lpstr>
      <vt:lpstr>Custom Design</vt:lpstr>
      <vt:lpstr>EAOR Training</vt:lpstr>
      <vt:lpstr>Overview</vt:lpstr>
      <vt:lpstr>AOR Purpose</vt:lpstr>
      <vt:lpstr>AOR Requirements</vt:lpstr>
      <vt:lpstr>AOR Submittal Process </vt:lpstr>
      <vt:lpstr>EAOR Software</vt:lpstr>
      <vt:lpstr>EAOR Installation</vt:lpstr>
      <vt:lpstr>Importing Data to EAOR </vt:lpstr>
      <vt:lpstr>EAOR Print Report</vt:lpstr>
      <vt:lpstr>EAOR EU Report</vt:lpstr>
      <vt:lpstr>EAOR Facility Data</vt:lpstr>
      <vt:lpstr>EAOR Facility Data</vt:lpstr>
      <vt:lpstr>EAOR Facility Data</vt:lpstr>
      <vt:lpstr>EAOR Attachments</vt:lpstr>
      <vt:lpstr>EAOR Emissions Unit Data</vt:lpstr>
      <vt:lpstr>EAOR Emissions Calculation Worksheet</vt:lpstr>
      <vt:lpstr>Emissions Calculations Tips</vt:lpstr>
      <vt:lpstr>Emissions Calculations Tips</vt:lpstr>
      <vt:lpstr>Emissions Calculations Tips</vt:lpstr>
      <vt:lpstr>Emissions Calculations Tips</vt:lpstr>
      <vt:lpstr>EPA Resources</vt:lpstr>
      <vt:lpstr>Common Data Quality Issues</vt:lpstr>
      <vt:lpstr>Common Data Quality Issues</vt:lpstr>
      <vt:lpstr>DARM Edit Checks </vt:lpstr>
      <vt:lpstr>Revising an EAOR</vt:lpstr>
      <vt:lpstr>Signing the AOR</vt:lpstr>
      <vt:lpstr>Title V Emissions Fees</vt:lpstr>
      <vt:lpstr>Contacts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hodge_c</dc:creator>
  <cp:lastModifiedBy>Dalton, Jessica</cp:lastModifiedBy>
  <cp:revision>487</cp:revision>
  <cp:lastPrinted>2017-10-17T21:21:33Z</cp:lastPrinted>
  <dcterms:created xsi:type="dcterms:W3CDTF">2012-02-28T15:45:11Z</dcterms:created>
  <dcterms:modified xsi:type="dcterms:W3CDTF">2025-01-28T13:58:14Z</dcterms:modified>
</cp:coreProperties>
</file>