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 id="2147483781" r:id="rId2"/>
  </p:sldMasterIdLst>
  <p:notesMasterIdLst>
    <p:notesMasterId r:id="rId25"/>
  </p:notesMasterIdLst>
  <p:sldIdLst>
    <p:sldId id="258" r:id="rId3"/>
    <p:sldId id="272" r:id="rId4"/>
    <p:sldId id="303" r:id="rId5"/>
    <p:sldId id="320" r:id="rId6"/>
    <p:sldId id="305" r:id="rId7"/>
    <p:sldId id="327" r:id="rId8"/>
    <p:sldId id="321" r:id="rId9"/>
    <p:sldId id="324" r:id="rId10"/>
    <p:sldId id="328" r:id="rId11"/>
    <p:sldId id="304" r:id="rId12"/>
    <p:sldId id="326" r:id="rId13"/>
    <p:sldId id="322" r:id="rId14"/>
    <p:sldId id="323" r:id="rId15"/>
    <p:sldId id="325" r:id="rId16"/>
    <p:sldId id="311" r:id="rId17"/>
    <p:sldId id="313" r:id="rId18"/>
    <p:sldId id="314" r:id="rId19"/>
    <p:sldId id="315" r:id="rId20"/>
    <p:sldId id="316" r:id="rId21"/>
    <p:sldId id="317" r:id="rId22"/>
    <p:sldId id="277" r:id="rId23"/>
    <p:sldId id="31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76513" autoAdjust="0"/>
  </p:normalViewPr>
  <p:slideViewPr>
    <p:cSldViewPr>
      <p:cViewPr varScale="1">
        <p:scale>
          <a:sx n="84" d="100"/>
          <a:sy n="84" d="100"/>
        </p:scale>
        <p:origin x="2328"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22"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80CD79-A709-487F-905D-6649C7802823}" type="datetimeFigureOut">
              <a:rPr lang="en-US" smtClean="0"/>
              <a:t>2/10/2026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0AF5E0-C562-4051-A739-E39EEF3679A5}" type="slidenum">
              <a:rPr lang="en-US" smtClean="0"/>
              <a:t>‹#›</a:t>
            </a:fld>
            <a:endParaRPr lang="en-US"/>
          </a:p>
        </p:txBody>
      </p:sp>
    </p:spTree>
    <p:extLst>
      <p:ext uri="{BB962C8B-B14F-4D97-AF65-F5344CB8AC3E}">
        <p14:creationId xmlns:p14="http://schemas.microsoft.com/office/powerpoint/2010/main" val="288528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loridadep.gov/air/permitting-compliance/forms/responsible-official-notification-for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EAOR@FloridaDEP.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1</a:t>
            </a:fld>
            <a:endParaRPr lang="en-US"/>
          </a:p>
        </p:txBody>
      </p:sp>
    </p:spTree>
    <p:extLst>
      <p:ext uri="{BB962C8B-B14F-4D97-AF65-F5344CB8AC3E}">
        <p14:creationId xmlns:p14="http://schemas.microsoft.com/office/powerpoint/2010/main" val="77040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2AA0-B17F-2DE4-4222-93C8ED9FB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EDC43-ADC7-842C-2917-52459340B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73743-496C-B1FD-D5A1-82B42D0D5DDA}"/>
              </a:ext>
            </a:extLst>
          </p:cNvPr>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highlight>
                  <a:srgbClr val="FFFF00"/>
                </a:highlight>
              </a:rPr>
              <a:t>The person completing the AOR may not necessarily be the person responsible for signing it. Many facilities may have a person or consultant who completes the AOR, but it’s the Owner/Authorized Representative that must sign for non-TV facilities and for TV facilities, it must be the Responsible Official (primary or alternate if one is designated on the appropriate RO form).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effectLst/>
                <a:highlight>
                  <a:srgbClr val="FFFF00"/>
                </a:highlight>
              </a:rPr>
              <a:t>The RO signing an AOR for a Title V facility must be identified on a current </a:t>
            </a:r>
            <a:r>
              <a:rPr lang="en-US" sz="1800" b="0" i="0" u="sng" dirty="0">
                <a:solidFill>
                  <a:srgbClr val="1E476B"/>
                </a:solidFill>
                <a:effectLst/>
                <a:highlight>
                  <a:srgbClr val="FFFF00"/>
                </a:highlight>
                <a:hlinkClick r:id="rId3"/>
              </a:rPr>
              <a:t>Responsible Official Notification Form, DEP Form No. 62-213.202(1)</a:t>
            </a:r>
            <a:r>
              <a:rPr lang="en-US" sz="1800" b="0" i="0" dirty="0">
                <a:solidFill>
                  <a:srgbClr val="515151"/>
                </a:solidFill>
                <a:effectLst/>
                <a:highlight>
                  <a:srgbClr val="FFFF00"/>
                </a:highlight>
              </a:rPr>
              <a:t> </a:t>
            </a:r>
            <a:r>
              <a:rPr lang="en-US" sz="1800" b="0" i="0" dirty="0">
                <a:effectLst/>
                <a:highlight>
                  <a:srgbClr val="FFFF00"/>
                </a:highlight>
              </a:rPr>
              <a:t>on file with the Department. </a:t>
            </a:r>
            <a:r>
              <a:rPr lang="en-US" sz="1800" dirty="0">
                <a:highlight>
                  <a:srgbClr val="FFFF00"/>
                </a:highlight>
              </a:rPr>
              <a:t>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highlight>
                  <a:srgbClr val="FFFF00"/>
                </a:highlight>
              </a:rPr>
              <a:t>Please be aware that the signature and submittal process in the new </a:t>
            </a:r>
            <a:r>
              <a:rPr lang="en-US" sz="1800" b="1" dirty="0" err="1">
                <a:highlight>
                  <a:srgbClr val="FFFF00"/>
                </a:highlight>
              </a:rPr>
              <a:t>eAOR</a:t>
            </a:r>
            <a:r>
              <a:rPr lang="en-US" sz="1800" b="1" dirty="0">
                <a:highlight>
                  <a:srgbClr val="FFFF00"/>
                </a:highlight>
              </a:rPr>
              <a:t> is different from the old process.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highlight>
                  <a:srgbClr val="FFFF00"/>
                </a:highlight>
                <a:latin typeface="+mn-lt"/>
                <a:ea typeface="+mn-ea"/>
                <a:cs typeface="+mn-cs"/>
              </a:rPr>
              <a:t>Anyone with a Business Portal account can start and work on an AOR in the new </a:t>
            </a:r>
            <a:r>
              <a:rPr lang="en-US" sz="1800" b="0" i="0" kern="1200" dirty="0" err="1">
                <a:solidFill>
                  <a:schemeClr val="tx1"/>
                </a:solidFill>
                <a:effectLst/>
                <a:highlight>
                  <a:srgbClr val="FFFF00"/>
                </a:highlight>
                <a:latin typeface="+mn-lt"/>
                <a:ea typeface="+mn-ea"/>
                <a:cs typeface="+mn-cs"/>
              </a:rPr>
              <a:t>eAOR</a:t>
            </a:r>
            <a:r>
              <a:rPr lang="en-US" sz="1800" b="0" i="0" kern="1200" dirty="0">
                <a:solidFill>
                  <a:schemeClr val="tx1"/>
                </a:solidFill>
                <a:effectLst/>
                <a:highlight>
                  <a:srgbClr val="FFFF00"/>
                </a:highlight>
                <a:latin typeface="+mn-lt"/>
                <a:ea typeface="+mn-ea"/>
                <a:cs typeface="+mn-cs"/>
              </a:rPr>
              <a:t> system, but it can only be submitted by the applicable Owner/Authorized Representative or Responsible Official by using their PIN to sign electronically.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highlight>
                  <a:srgbClr val="FFFF00"/>
                </a:highlight>
              </a:rPr>
              <a:t>In the old </a:t>
            </a:r>
            <a:r>
              <a:rPr lang="en-US" sz="1800" dirty="0" err="1">
                <a:highlight>
                  <a:srgbClr val="FFFF00"/>
                </a:highlight>
              </a:rPr>
              <a:t>eAOR</a:t>
            </a:r>
            <a:r>
              <a:rPr lang="en-US" sz="1800" dirty="0">
                <a:highlight>
                  <a:srgbClr val="FFFF00"/>
                </a:highlight>
              </a:rPr>
              <a:t> software, the AOR could be submitted by another party preparing the report and a signature (either an e-signature or hard copy signature page) submitted separately. This is no longer the case as the e-signature via PIN is required to submit the report in </a:t>
            </a:r>
            <a:r>
              <a:rPr lang="en-US" sz="1800" dirty="0" err="1">
                <a:highlight>
                  <a:srgbClr val="FFFF00"/>
                </a:highlight>
              </a:rPr>
              <a:t>eAOR</a:t>
            </a:r>
            <a:r>
              <a:rPr lang="en-US" sz="1800" dirty="0">
                <a:highlight>
                  <a:srgbClr val="FFFF00"/>
                </a:highlight>
              </a:rPr>
              <a:t>.</a:t>
            </a:r>
          </a:p>
          <a:p>
            <a:endParaRPr lang="en-US" dirty="0"/>
          </a:p>
        </p:txBody>
      </p:sp>
      <p:sp>
        <p:nvSpPr>
          <p:cNvPr id="4" name="Slide Number Placeholder 3">
            <a:extLst>
              <a:ext uri="{FF2B5EF4-FFF2-40B4-BE49-F238E27FC236}">
                <a16:creationId xmlns:a16="http://schemas.microsoft.com/office/drawing/2014/main" id="{5C899626-FB23-8DB0-79AE-70F047BDCFF8}"/>
              </a:ext>
            </a:extLst>
          </p:cNvPr>
          <p:cNvSpPr>
            <a:spLocks noGrp="1"/>
          </p:cNvSpPr>
          <p:nvPr>
            <p:ph type="sldNum" sz="quarter" idx="10"/>
          </p:nvPr>
        </p:nvSpPr>
        <p:spPr/>
        <p:txBody>
          <a:bodyPr/>
          <a:lstStyle/>
          <a:p>
            <a:fld id="{330AF5E0-C562-4051-A739-E39EEF3679A5}" type="slidenum">
              <a:rPr lang="en-US" smtClean="0"/>
              <a:t>10</a:t>
            </a:fld>
            <a:endParaRPr lang="en-US"/>
          </a:p>
        </p:txBody>
      </p:sp>
    </p:spTree>
    <p:extLst>
      <p:ext uri="{BB962C8B-B14F-4D97-AF65-F5344CB8AC3E}">
        <p14:creationId xmlns:p14="http://schemas.microsoft.com/office/powerpoint/2010/main" val="351861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D8F3-D192-5D19-453F-E706840E9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137CC-419F-0F0A-0428-C64704283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E2B15-D8CC-5E8D-E827-A1D5DCB97DAE}"/>
              </a:ext>
            </a:extLst>
          </p:cNvPr>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B010D09-C236-0BB7-90B4-45732AD71F68}"/>
              </a:ext>
            </a:extLst>
          </p:cNvPr>
          <p:cNvSpPr>
            <a:spLocks noGrp="1"/>
          </p:cNvSpPr>
          <p:nvPr>
            <p:ph type="sldNum" sz="quarter" idx="10"/>
          </p:nvPr>
        </p:nvSpPr>
        <p:spPr/>
        <p:txBody>
          <a:bodyPr/>
          <a:lstStyle/>
          <a:p>
            <a:fld id="{330AF5E0-C562-4051-A739-E39EEF3679A5}" type="slidenum">
              <a:rPr lang="en-US" smtClean="0"/>
              <a:t>11</a:t>
            </a:fld>
            <a:endParaRPr lang="en-US"/>
          </a:p>
        </p:txBody>
      </p:sp>
    </p:spTree>
    <p:extLst>
      <p:ext uri="{BB962C8B-B14F-4D97-AF65-F5344CB8AC3E}">
        <p14:creationId xmlns:p14="http://schemas.microsoft.com/office/powerpoint/2010/main" val="228032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4D734-9580-A597-4627-2EE9E38F8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C6111-E703-96D6-4C0F-C72A0E1A2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9D55D-9465-2BAA-1057-436FAEE33644}"/>
              </a:ext>
            </a:extLst>
          </p:cNvPr>
          <p:cNvSpPr>
            <a:spLocks noGrp="1"/>
          </p:cNvSpPr>
          <p:nvPr>
            <p:ph type="body" idx="1"/>
          </p:nvPr>
        </p:nvSpPr>
        <p:spPr/>
        <p:txBody>
          <a:bodyPr/>
          <a:lstStyle/>
          <a:p>
            <a:pPr marL="171450" indent="-171450">
              <a:buFont typeface="Arial" panose="020B0604020202020204" pitchFamily="34" charset="0"/>
              <a:buChar char="•"/>
            </a:pPr>
            <a:r>
              <a:rPr lang="en-US" dirty="0"/>
              <a:t>This process has also changed! DARM no longer handles PIN requests. It’s done by our IT Section via the Business Portal. </a:t>
            </a:r>
          </a:p>
          <a:p>
            <a:pPr marL="171450" indent="-171450">
              <a:buFont typeface="Arial" panose="020B0604020202020204" pitchFamily="34" charset="0"/>
              <a:buChar char="•"/>
            </a:pPr>
            <a:r>
              <a:rPr lang="en-US" dirty="0"/>
              <a:t>If you have an old PIN that was issued by DARM, it will not work in the Portal. You will need to obtain a new one through the Business Portal.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new process is also a little more involved and may require more time as the PIN application must be signed, notarized, and mailed to DEP’s Tallahassee office.</a:t>
            </a:r>
            <a:endParaRPr lang="en-US" dirty="0"/>
          </a:p>
          <a:p>
            <a:pPr marL="171450" indent="-171450">
              <a:buFont typeface="Arial" panose="020B0604020202020204" pitchFamily="34" charset="0"/>
              <a:buChar char="•"/>
            </a:pPr>
            <a:r>
              <a:rPr lang="en-US" dirty="0">
                <a:solidFill>
                  <a:srgbClr val="FF0000"/>
                </a:solidFill>
              </a:rPr>
              <a:t>Do not delay on getting a PIN! It’s the only way to submit your AOR in </a:t>
            </a:r>
            <a:r>
              <a:rPr lang="en-US" dirty="0" err="1">
                <a:solidFill>
                  <a:srgbClr val="FF0000"/>
                </a:solidFill>
              </a:rPr>
              <a:t>eAOR</a:t>
            </a:r>
            <a:r>
              <a:rPr lang="en-US" dirty="0">
                <a:solidFill>
                  <a:srgbClr val="FF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If you have questions or need assistance with PIN requests, you’ll have to contact our IT Service Desk as DARM does not handle this process anymore. </a:t>
            </a:r>
          </a:p>
          <a:p>
            <a:pPr marL="0" indent="0">
              <a:buFont typeface="Arial" panose="020B0604020202020204" pitchFamily="34" charset="0"/>
              <a:buNone/>
            </a:pPr>
            <a:endParaRPr lang="en-US" b="1" dirty="0">
              <a:solidFill>
                <a:srgbClr val="FF0000"/>
              </a:solidFill>
            </a:endParaRPr>
          </a:p>
        </p:txBody>
      </p:sp>
      <p:sp>
        <p:nvSpPr>
          <p:cNvPr id="4" name="Slide Number Placeholder 3">
            <a:extLst>
              <a:ext uri="{FF2B5EF4-FFF2-40B4-BE49-F238E27FC236}">
                <a16:creationId xmlns:a16="http://schemas.microsoft.com/office/drawing/2014/main" id="{592D5E6F-DECC-3131-BBD8-60837573E8E2}"/>
              </a:ext>
            </a:extLst>
          </p:cNvPr>
          <p:cNvSpPr>
            <a:spLocks noGrp="1"/>
          </p:cNvSpPr>
          <p:nvPr>
            <p:ph type="sldNum" sz="quarter" idx="10"/>
          </p:nvPr>
        </p:nvSpPr>
        <p:spPr/>
        <p:txBody>
          <a:bodyPr/>
          <a:lstStyle/>
          <a:p>
            <a:fld id="{330AF5E0-C562-4051-A739-E39EEF3679A5}" type="slidenum">
              <a:rPr lang="en-US" smtClean="0"/>
              <a:t>12</a:t>
            </a:fld>
            <a:endParaRPr lang="en-US"/>
          </a:p>
        </p:txBody>
      </p:sp>
    </p:spTree>
    <p:extLst>
      <p:ext uri="{BB962C8B-B14F-4D97-AF65-F5344CB8AC3E}">
        <p14:creationId xmlns:p14="http://schemas.microsoft.com/office/powerpoint/2010/main" val="340511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8C21-05BE-0CDB-9844-E86F13FE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327D8-A6E9-DF0C-AEEF-D2E087709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E454A-1D23-0B47-CF92-BDFC52517E81}"/>
              </a:ext>
            </a:extLst>
          </p:cNvPr>
          <p:cNvSpPr>
            <a:spLocks noGrp="1"/>
          </p:cNvSpPr>
          <p:nvPr>
            <p:ph type="body" idx="1"/>
          </p:nvPr>
        </p:nvSpPr>
        <p:spPr/>
        <p:txBody>
          <a:bodyPr/>
          <a:lstStyle/>
          <a:p>
            <a:pPr marL="171450" indent="-171450">
              <a:buFont typeface="Arial" panose="020B0604020202020204" pitchFamily="34" charset="0"/>
              <a:buChar char="•"/>
            </a:pPr>
            <a:r>
              <a:rPr lang="en-US" dirty="0"/>
              <a:t>If mailing a </a:t>
            </a:r>
            <a:r>
              <a:rPr lang="en-US" b="0" dirty="0"/>
              <a:t>check, it must be posted marked by April 1st, or it will be considered late and subject to penalties and interest. </a:t>
            </a:r>
          </a:p>
          <a:p>
            <a:pPr marL="171450" indent="-171450">
              <a:buFont typeface="Arial" panose="020B0604020202020204" pitchFamily="34" charset="0"/>
              <a:buChar char="•"/>
            </a:pPr>
            <a:r>
              <a:rPr lang="en-US" b="0" dirty="0"/>
              <a:t>It’s also important to include the invoice with the check or we may not be able to process the check.</a:t>
            </a:r>
          </a:p>
          <a:p>
            <a:pPr marL="171450" indent="-171450">
              <a:buFont typeface="Arial" panose="020B0604020202020204" pitchFamily="34" charset="0"/>
              <a:buChar char="•"/>
            </a:pPr>
            <a:r>
              <a:rPr lang="en-US" b="0" dirty="0"/>
              <a:t>If doing a wire transfer, please contact Amy Hilliary for instructions. Do not use the link from instructions sent last year as it changes each year. </a:t>
            </a:r>
          </a:p>
          <a:p>
            <a:pPr marL="171450" indent="-171450">
              <a:buFont typeface="Arial" panose="020B0604020202020204" pitchFamily="34" charset="0"/>
              <a:buChar char="•"/>
            </a:pPr>
            <a:r>
              <a:rPr lang="en-US" b="0" dirty="0"/>
              <a:t>DEP is in the process of implementing an online payment feature in the Business Portal for Title V fees. We are not sure if it will be available for this AOR season. As soon as it’s available, the Title V fee webpage will be updated with instructions. </a:t>
            </a:r>
          </a:p>
          <a:p>
            <a:endParaRPr lang="en-US" dirty="0"/>
          </a:p>
          <a:p>
            <a:endParaRPr lang="en-US" dirty="0"/>
          </a:p>
        </p:txBody>
      </p:sp>
      <p:sp>
        <p:nvSpPr>
          <p:cNvPr id="4" name="Slide Number Placeholder 3">
            <a:extLst>
              <a:ext uri="{FF2B5EF4-FFF2-40B4-BE49-F238E27FC236}">
                <a16:creationId xmlns:a16="http://schemas.microsoft.com/office/drawing/2014/main" id="{5212F23A-6959-CD35-5FD1-32E207D068CF}"/>
              </a:ext>
            </a:extLst>
          </p:cNvPr>
          <p:cNvSpPr>
            <a:spLocks noGrp="1"/>
          </p:cNvSpPr>
          <p:nvPr>
            <p:ph type="sldNum" sz="quarter" idx="10"/>
          </p:nvPr>
        </p:nvSpPr>
        <p:spPr/>
        <p:txBody>
          <a:bodyPr/>
          <a:lstStyle/>
          <a:p>
            <a:fld id="{330AF5E0-C562-4051-A739-E39EEF3679A5}" type="slidenum">
              <a:rPr lang="en-US" smtClean="0"/>
              <a:t>13</a:t>
            </a:fld>
            <a:endParaRPr lang="en-US"/>
          </a:p>
        </p:txBody>
      </p:sp>
    </p:spTree>
    <p:extLst>
      <p:ext uri="{BB962C8B-B14F-4D97-AF65-F5344CB8AC3E}">
        <p14:creationId xmlns:p14="http://schemas.microsoft.com/office/powerpoint/2010/main" val="244488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68FC-BE57-41D5-EFC5-34C7EC52A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112F5-64F4-B506-6FA4-3BB6E193F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E44B3-CA88-A0E5-2389-74CAE9DEB0DD}"/>
              </a:ext>
            </a:extLst>
          </p:cNvPr>
          <p:cNvSpPr>
            <a:spLocks noGrp="1"/>
          </p:cNvSpPr>
          <p:nvPr>
            <p:ph type="body" idx="1"/>
          </p:nvPr>
        </p:nvSpPr>
        <p:spPr/>
        <p:txBody>
          <a:bodyPr/>
          <a:lstStyle/>
          <a:p>
            <a:pPr marL="171450" indent="-171450">
              <a:buFont typeface="Arial" panose="020B0604020202020204" pitchFamily="34" charset="0"/>
              <a:buChar char="•"/>
            </a:pPr>
            <a:r>
              <a:rPr lang="en-US" dirty="0">
                <a:solidFill>
                  <a:srgbClr val="FF0000"/>
                </a:solidFill>
              </a:rPr>
              <a:t>Don’t forget to review your data for accuracy! Sometimes there may be delays in updating data in our database so it’s important to verify it on your end. </a:t>
            </a:r>
          </a:p>
          <a:p>
            <a:pPr marL="171450" indent="-171450">
              <a:buFont typeface="Arial" panose="020B0604020202020204" pitchFamily="34" charset="0"/>
              <a:buChar char="•"/>
            </a:pPr>
            <a:r>
              <a:rPr lang="en-US" dirty="0">
                <a:solidFill>
                  <a:srgbClr val="FF0000"/>
                </a:solidFill>
              </a:rPr>
              <a:t>One of the most important things for TV sources to check, because it affects fee calculations, is the accuracy of marked pollutants. Ensure that all pollutants with an emission limit in the permit are marked with an asterisk in </a:t>
            </a:r>
            <a:r>
              <a:rPr lang="en-US" dirty="0" err="1">
                <a:solidFill>
                  <a:srgbClr val="FF0000"/>
                </a:solidFill>
              </a:rPr>
              <a:t>eAOR</a:t>
            </a:r>
            <a:r>
              <a:rPr lang="en-US" dirty="0">
                <a:solidFill>
                  <a:srgbClr val="FF0000"/>
                </a:solidFill>
              </a:rPr>
              <a:t>. (This includes a % sulfur limit on fuels.)</a:t>
            </a:r>
          </a:p>
          <a:p>
            <a:pPr marL="171450" indent="-171450">
              <a:buFont typeface="Arial" panose="020B0604020202020204" pitchFamily="34" charset="0"/>
              <a:buChar char="•"/>
            </a:pPr>
            <a:r>
              <a:rPr lang="en-US" dirty="0">
                <a:solidFill>
                  <a:srgbClr val="FF0000"/>
                </a:solidFill>
              </a:rPr>
              <a:t>If you see any inaccurate data or need to invalidate or add any SCCs and have questions about which SCC to use, please contact us for assistance.</a:t>
            </a:r>
          </a:p>
          <a:p>
            <a:pPr marL="0" indent="0">
              <a:buFont typeface="Arial" panose="020B0604020202020204" pitchFamily="34" charset="0"/>
              <a:buNone/>
            </a:pPr>
            <a:endParaRPr lang="en-US" dirty="0">
              <a:solidFill>
                <a:srgbClr val="FF0000"/>
              </a:solidFill>
            </a:endParaRPr>
          </a:p>
          <a:p>
            <a:endParaRPr lang="en-US" dirty="0">
              <a:solidFill>
                <a:srgbClr val="FF0000"/>
              </a:solidFill>
            </a:endParaRPr>
          </a:p>
        </p:txBody>
      </p:sp>
      <p:sp>
        <p:nvSpPr>
          <p:cNvPr id="4" name="Slide Number Placeholder 3">
            <a:extLst>
              <a:ext uri="{FF2B5EF4-FFF2-40B4-BE49-F238E27FC236}">
                <a16:creationId xmlns:a16="http://schemas.microsoft.com/office/drawing/2014/main" id="{BEC42D06-DF69-7FFD-F382-D8D499D5E470}"/>
              </a:ext>
            </a:extLst>
          </p:cNvPr>
          <p:cNvSpPr>
            <a:spLocks noGrp="1"/>
          </p:cNvSpPr>
          <p:nvPr>
            <p:ph type="sldNum" sz="quarter" idx="10"/>
          </p:nvPr>
        </p:nvSpPr>
        <p:spPr/>
        <p:txBody>
          <a:bodyPr/>
          <a:lstStyle/>
          <a:p>
            <a:fld id="{330AF5E0-C562-4051-A739-E39EEF3679A5}" type="slidenum">
              <a:rPr lang="en-US" smtClean="0"/>
              <a:t>14</a:t>
            </a:fld>
            <a:endParaRPr lang="en-US" dirty="0"/>
          </a:p>
        </p:txBody>
      </p:sp>
    </p:spTree>
    <p:extLst>
      <p:ext uri="{BB962C8B-B14F-4D97-AF65-F5344CB8AC3E}">
        <p14:creationId xmlns:p14="http://schemas.microsoft.com/office/powerpoint/2010/main" val="414749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8617-90EA-4657-4C0D-D3CAD9494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15948-F599-C68A-1178-41DD16727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18A2F-9C3B-D27F-EAA5-385C9FAB74F9}"/>
              </a:ext>
            </a:extLst>
          </p:cNvPr>
          <p:cNvSpPr>
            <a:spLocks noGrp="1"/>
          </p:cNvSpPr>
          <p:nvPr>
            <p:ph type="body" idx="1"/>
          </p:nvPr>
        </p:nvSpPr>
        <p:spPr/>
        <p:txBody>
          <a:bodyPr/>
          <a:lstStyle/>
          <a:p>
            <a:r>
              <a:rPr lang="en-US" b="1" dirty="0"/>
              <a:t>SCC</a:t>
            </a:r>
            <a:r>
              <a:rPr lang="en-US" dirty="0"/>
              <a:t> – </a:t>
            </a:r>
            <a:r>
              <a:rPr lang="en-US" baseline="0" dirty="0"/>
              <a:t>SCC emissions factors are developed from testing for specific processes, and the SCC used in EAOR should reflect the specific process or activity that emits the air pollutant, as much as possible.  For example, if the permit changed because a specific fuel is no longer allowed to be burned, then the SCC for that fuel should not be available in EAOR.  Also, w</a:t>
            </a:r>
            <a:r>
              <a:rPr lang="en-US" dirty="0"/>
              <a:t>hen</a:t>
            </a:r>
            <a:r>
              <a:rPr lang="en-US" baseline="0" dirty="0"/>
              <a:t> gap filling HAP emissions, EPA bases it on the SCC code, so please make sure the right one is used for reporting your emissions.</a:t>
            </a:r>
          </a:p>
          <a:p>
            <a:endParaRPr lang="en-US" baseline="0" dirty="0"/>
          </a:p>
          <a:p>
            <a:r>
              <a:rPr lang="en-US" b="1" baseline="0" dirty="0"/>
              <a:t>Emissions Method Codes </a:t>
            </a:r>
            <a:r>
              <a:rPr lang="en-US" baseline="0" dirty="0"/>
              <a:t>– Please make sure the highest ranked applicable emissions method listed in the rule are used for computing actual emissions. In addition, the methods used may change over time, please remember to update EAOR accordingly, including calculation sheets and emissions comments when necessary.</a:t>
            </a:r>
            <a:endParaRPr lang="en-US" dirty="0"/>
          </a:p>
          <a:p>
            <a:endParaRPr lang="en-US" dirty="0"/>
          </a:p>
        </p:txBody>
      </p:sp>
      <p:sp>
        <p:nvSpPr>
          <p:cNvPr id="4" name="Slide Number Placeholder 3">
            <a:extLst>
              <a:ext uri="{FF2B5EF4-FFF2-40B4-BE49-F238E27FC236}">
                <a16:creationId xmlns:a16="http://schemas.microsoft.com/office/drawing/2014/main" id="{AF6B8203-463A-A8A3-5B75-DCFAC2304CF6}"/>
              </a:ext>
            </a:extLst>
          </p:cNvPr>
          <p:cNvSpPr>
            <a:spLocks noGrp="1"/>
          </p:cNvSpPr>
          <p:nvPr>
            <p:ph type="sldNum" sz="quarter" idx="10"/>
          </p:nvPr>
        </p:nvSpPr>
        <p:spPr/>
        <p:txBody>
          <a:bodyPr/>
          <a:lstStyle/>
          <a:p>
            <a:fld id="{330AF5E0-C562-4051-A739-E39EEF3679A5}" type="slidenum">
              <a:rPr lang="en-US" smtClean="0"/>
              <a:t>15</a:t>
            </a:fld>
            <a:endParaRPr lang="en-US"/>
          </a:p>
        </p:txBody>
      </p:sp>
    </p:spTree>
    <p:extLst>
      <p:ext uri="{BB962C8B-B14F-4D97-AF65-F5344CB8AC3E}">
        <p14:creationId xmlns:p14="http://schemas.microsoft.com/office/powerpoint/2010/main" val="188511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F586-8F00-F7A8-85D1-68343C02C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EA4C6-1223-9594-2F6F-F1F761B8E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90C31-2552-75E1-C957-D164D1975781}"/>
              </a:ext>
            </a:extLst>
          </p:cNvPr>
          <p:cNvSpPr>
            <a:spLocks noGrp="1"/>
          </p:cNvSpPr>
          <p:nvPr>
            <p:ph type="body" idx="1"/>
          </p:nvPr>
        </p:nvSpPr>
        <p:spPr/>
        <p:txBody>
          <a:bodyPr/>
          <a:lstStyle/>
          <a:p>
            <a:r>
              <a:rPr lang="en-US" dirty="0"/>
              <a:t>When QA’ing</a:t>
            </a:r>
            <a:r>
              <a:rPr lang="en-US" baseline="0" dirty="0"/>
              <a:t> the emissions data for suspect values, typically what we find is that it relates to the emissions method or emissions factor used, sometimes causing emissions to </a:t>
            </a:r>
            <a:r>
              <a:rPr lang="en-US" i="0" baseline="0" dirty="0"/>
              <a:t>be</a:t>
            </a:r>
            <a:r>
              <a:rPr lang="en-US" baseline="0" dirty="0"/>
              <a:t> over estimated or underreported, (or </a:t>
            </a:r>
            <a:r>
              <a:rPr lang="en-US" i="1" baseline="0" dirty="0"/>
              <a:t>appear</a:t>
            </a:r>
            <a:r>
              <a:rPr lang="en-US" baseline="0" dirty="0"/>
              <a:t> to be incorrect and require follow-up). The following are examples of common data quality issues I find, and what led to the issue: </a:t>
            </a:r>
            <a:br>
              <a:rPr lang="en-US" baseline="0" dirty="0"/>
            </a:br>
            <a:endParaRPr lang="en-US" baseline="0" dirty="0"/>
          </a:p>
          <a:p>
            <a:pPr marL="228600" indent="-228600">
              <a:buAutoNum type="arabicParenR"/>
            </a:pPr>
            <a:r>
              <a:rPr lang="en-US" baseline="0" dirty="0"/>
              <a:t>A change during the reporting year in the facility’s tracking/reporting methodology resulted in underreporting of emissions: In this case, the facility went from using AP-42 emissions factor to using CEMS, however programming of the CEMS to switch to calculating the mass value was only available for part of the year, and emissions for the other half of the year not picked up by CEMS were inadvertently excluded (and subsequently had to be calculated based on the fuel consumed during this time using AP-42 emissions factors);</a:t>
            </a:r>
          </a:p>
          <a:p>
            <a:pPr marL="228600" indent="-228600">
              <a:buAutoNum type="arabicParenR"/>
            </a:pPr>
            <a:r>
              <a:rPr lang="en-US" baseline="0" dirty="0"/>
              <a:t>Different emissions factors are used for reporting in different systems (i.e. TRI vs. AOR comparison):  AOR reporting schedule may precede TRI reporting, and in some cases, the more accurate emissions factors used for TRI,  which considered specific controls,  were not available until after the AOR reporting deadline (or were only utilized in TRI, and not EAOR) and consequently a comparison of emissions from the two systems showed a large disparity.</a:t>
            </a:r>
          </a:p>
          <a:p>
            <a:pPr marL="228600" indent="-228600">
              <a:buAutoNum type="arabicParenR"/>
            </a:pPr>
            <a:r>
              <a:rPr lang="en-US" baseline="0" dirty="0"/>
              <a:t>Observed a sig decrease in their NOx emissions in the current reporting year vs. previous year, which seemed out of proportion to process rate </a:t>
            </a:r>
            <a:r>
              <a:rPr lang="en-US" baseline="0" dirty="0" err="1"/>
              <a:t>inc</a:t>
            </a:r>
            <a:r>
              <a:rPr lang="en-US" baseline="0" dirty="0"/>
              <a:t> in current year (i.e. Nox CEMs, and NOX had decreased by 30%, in spite of a slight increase in the tons of coal burned). In this case, after follow-up with the facility, it was determined default CEMS values required to be used in the previous year overestimated actual Nox emissions for that year.  Tip: When possible, add a note in EAOR explaining why the Nox emissions were higher in the previous year, compared to the current year.    </a:t>
            </a:r>
          </a:p>
          <a:p>
            <a:pPr marL="228600" indent="-228600">
              <a:buAutoNum type="arabicParenR"/>
            </a:pPr>
            <a:r>
              <a:rPr lang="en-US" baseline="0" dirty="0"/>
              <a:t>Instances where the emissions factor or fuel usage/ process rate is off by an order of magnitude; or simply, not the right value was used in the formula in EAOR; or</a:t>
            </a:r>
          </a:p>
          <a:p>
            <a:pPr marL="228600" indent="-228600">
              <a:buAutoNum type="arabicParenR"/>
            </a:pPr>
            <a:r>
              <a:rPr lang="en-US" baseline="0" dirty="0"/>
              <a:t>The exact same process rate was reported for different fuels burned, for example diesel and natural gas.</a:t>
            </a:r>
          </a:p>
          <a:p>
            <a:pPr marL="228600" indent="-228600">
              <a:buAutoNum type="arabicParenR"/>
            </a:pPr>
            <a:r>
              <a:rPr lang="en-US" baseline="0" dirty="0"/>
              <a:t>Instances where materials or substances used in the previous year’s processes were discontinued prior to the current reporting year, however were inadvertently reported anyway;</a:t>
            </a:r>
          </a:p>
          <a:p>
            <a:pPr marL="228600" indent="-228600">
              <a:buAutoNum type="arabicParenR"/>
            </a:pPr>
            <a:r>
              <a:rPr lang="en-US" baseline="0" dirty="0"/>
              <a:t>Cases where the pollutant reported was actually not contained in any of the MSDS (in this case, emissions for chromium trioxide &amp; titanium dioxide ‘CrO3/TiO2’ were tracked in the </a:t>
            </a:r>
            <a:r>
              <a:rPr lang="en-US" i="1" baseline="0" dirty="0"/>
              <a:t>same column </a:t>
            </a:r>
            <a:r>
              <a:rPr lang="en-US" baseline="0" dirty="0"/>
              <a:t>on their spreadsheet)</a:t>
            </a:r>
          </a:p>
          <a:p>
            <a:pPr marL="228600" indent="-228600">
              <a:buAutoNum type="arabicParenR"/>
            </a:pPr>
            <a:r>
              <a:rPr lang="en-US" baseline="0" dirty="0"/>
              <a:t>Cases where emissions were normally calculated by applying a control efficiency, however were inadvertently reported without it, resulting in over reporting of emissions;</a:t>
            </a:r>
          </a:p>
          <a:p>
            <a:pPr marL="228600" indent="-228600">
              <a:buAutoNum type="arabicParenR"/>
            </a:pPr>
            <a:r>
              <a:rPr lang="en-US" baseline="0" dirty="0"/>
              <a:t>Emissions value reported was in pounds because the conversion to tons was excluded from the formula; </a:t>
            </a:r>
          </a:p>
          <a:p>
            <a:pPr marL="228600" indent="-228600">
              <a:buAutoNum type="arabicParenR"/>
            </a:pPr>
            <a:r>
              <a:rPr lang="en-US" baseline="0" dirty="0"/>
              <a:t>Cases where HAP VOCs are not included with the VOC emissions; and  </a:t>
            </a:r>
          </a:p>
          <a:p>
            <a:pPr marL="228600" indent="-228600">
              <a:buAutoNum type="arabicParenR"/>
            </a:pPr>
            <a:r>
              <a:rPr lang="en-US" baseline="0" dirty="0"/>
              <a:t>Cases where the workbook setup to capture data for the AOR such as fuel usage, needed the formulas to be revised; or the formula omits a conversion factor (i.e. for conversion of sulfur to SO2), underreporting emissions by half;  </a:t>
            </a:r>
          </a:p>
          <a:p>
            <a:r>
              <a:rPr lang="en-US" sz="1200" b="0" i="0" u="none" strike="noStrike" kern="1200" baseline="0" dirty="0">
                <a:solidFill>
                  <a:schemeClr val="tx1"/>
                </a:solidFill>
                <a:latin typeface="+mn-lt"/>
                <a:ea typeface="+mn-ea"/>
                <a:cs typeface="+mn-cs"/>
              </a:rPr>
              <a:t>Spreadsheet cell containing the percent coal ash value incorrectly used a “percentage” Format type (i.e. 10% ash) instead of a “number” Format type (i.e. 0.1 ash fraction), as a result HAPS metal emissions were over reported.</a:t>
            </a:r>
            <a:endParaRPr lang="en-US" baseline="0" dirty="0"/>
          </a:p>
          <a:p>
            <a:pPr marL="228600" indent="-228600">
              <a:buAutoNum type="arabicParenR"/>
            </a:pPr>
            <a:endParaRPr lang="en-US" baseline="0" dirty="0"/>
          </a:p>
          <a:p>
            <a:pPr marL="0" indent="0">
              <a:buNone/>
            </a:pPr>
            <a:r>
              <a:rPr lang="en-US" baseline="0" dirty="0"/>
              <a:t>Regarding Emissions Calculations, these are required to be provided in EAOR (using worksheet or attached) and should clearly show soot blowing, startup / shutdown, control eff. / capture efficiency, and fugitive emissions as applicable. If emissions are determined by CEMS and these are included in total emissions reported, then note this in EAOR.   Add notes explaining unusual activity! </a:t>
            </a:r>
          </a:p>
          <a:p>
            <a:endParaRPr lang="en-US" dirty="0"/>
          </a:p>
        </p:txBody>
      </p:sp>
      <p:sp>
        <p:nvSpPr>
          <p:cNvPr id="4" name="Slide Number Placeholder 3">
            <a:extLst>
              <a:ext uri="{FF2B5EF4-FFF2-40B4-BE49-F238E27FC236}">
                <a16:creationId xmlns:a16="http://schemas.microsoft.com/office/drawing/2014/main" id="{D265B95C-691F-FA37-A3E3-AC4A2FA064C7}"/>
              </a:ext>
            </a:extLst>
          </p:cNvPr>
          <p:cNvSpPr>
            <a:spLocks noGrp="1"/>
          </p:cNvSpPr>
          <p:nvPr>
            <p:ph type="sldNum" sz="quarter" idx="10"/>
          </p:nvPr>
        </p:nvSpPr>
        <p:spPr/>
        <p:txBody>
          <a:bodyPr/>
          <a:lstStyle/>
          <a:p>
            <a:fld id="{330AF5E0-C562-4051-A739-E39EEF3679A5}" type="slidenum">
              <a:rPr lang="en-US" smtClean="0"/>
              <a:t>16</a:t>
            </a:fld>
            <a:endParaRPr lang="en-US"/>
          </a:p>
        </p:txBody>
      </p:sp>
    </p:spTree>
    <p:extLst>
      <p:ext uri="{BB962C8B-B14F-4D97-AF65-F5344CB8AC3E}">
        <p14:creationId xmlns:p14="http://schemas.microsoft.com/office/powerpoint/2010/main" val="114967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F12C-01F9-440F-995E-786F2EF80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CDA65-3F57-BC5B-4FB3-2304DEF36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9045B-C138-699C-3007-3C174EEDED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F8E08C-5EFE-ED49-6079-7E10C3E3836A}"/>
              </a:ext>
            </a:extLst>
          </p:cNvPr>
          <p:cNvSpPr>
            <a:spLocks noGrp="1"/>
          </p:cNvSpPr>
          <p:nvPr>
            <p:ph type="sldNum" sz="quarter" idx="10"/>
          </p:nvPr>
        </p:nvSpPr>
        <p:spPr/>
        <p:txBody>
          <a:bodyPr/>
          <a:lstStyle/>
          <a:p>
            <a:fld id="{330AF5E0-C562-4051-A739-E39EEF3679A5}" type="slidenum">
              <a:rPr lang="en-US" smtClean="0"/>
              <a:t>17</a:t>
            </a:fld>
            <a:endParaRPr lang="en-US"/>
          </a:p>
        </p:txBody>
      </p:sp>
    </p:spTree>
    <p:extLst>
      <p:ext uri="{BB962C8B-B14F-4D97-AF65-F5344CB8AC3E}">
        <p14:creationId xmlns:p14="http://schemas.microsoft.com/office/powerpoint/2010/main" val="411168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A36E-4174-79C0-C000-0F60B65D8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F7CBB-B748-6C10-84C9-81958FFEA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E3767-33F2-5817-D0B8-A85F5B2C6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C853E2-868C-08E9-B353-2A9FA8860DD7}"/>
              </a:ext>
            </a:extLst>
          </p:cNvPr>
          <p:cNvSpPr>
            <a:spLocks noGrp="1"/>
          </p:cNvSpPr>
          <p:nvPr>
            <p:ph type="sldNum" sz="quarter" idx="10"/>
          </p:nvPr>
        </p:nvSpPr>
        <p:spPr/>
        <p:txBody>
          <a:bodyPr/>
          <a:lstStyle/>
          <a:p>
            <a:fld id="{330AF5E0-C562-4051-A739-E39EEF3679A5}" type="slidenum">
              <a:rPr lang="en-US" smtClean="0"/>
              <a:t>18</a:t>
            </a:fld>
            <a:endParaRPr lang="en-US"/>
          </a:p>
        </p:txBody>
      </p:sp>
    </p:spTree>
    <p:extLst>
      <p:ext uri="{BB962C8B-B14F-4D97-AF65-F5344CB8AC3E}">
        <p14:creationId xmlns:p14="http://schemas.microsoft.com/office/powerpoint/2010/main" val="125883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0E71-9402-B788-2ADB-BF2C6C725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86A8D-D2A0-96EC-239B-44E697305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7F706-6D07-B715-E0D6-2F96903408B7}"/>
              </a:ext>
            </a:extLst>
          </p:cNvPr>
          <p:cNvSpPr>
            <a:spLocks noGrp="1"/>
          </p:cNvSpPr>
          <p:nvPr>
            <p:ph type="body" idx="1"/>
          </p:nvPr>
        </p:nvSpPr>
        <p:spPr/>
        <p:txBody>
          <a:bodyPr/>
          <a:lstStyle/>
          <a:p>
            <a:pPr marL="228600" indent="-228600">
              <a:buFont typeface="Arial" panose="020B0604020202020204" pitchFamily="34" charset="0"/>
              <a:buChar char="•"/>
            </a:pPr>
            <a:r>
              <a:rPr lang="en-US" baseline="0" dirty="0"/>
              <a:t>A change during the reporting year in the facility’s tracking/reporting methodology resulted in underreporting of emissions: In this case, the facility went from using AP-42 emissions factor to using CEMS, however programming of the CEMS to switch to calculating the mass value was only available for part of the year, and emissions for the other half of the year not picked up by CEMS were inadvertently excluded (and subsequently had to be calculated based on the fuel consumed during this time using AP-42 emissions factors);</a:t>
            </a:r>
          </a:p>
          <a:p>
            <a:pPr marL="228600" indent="-228600">
              <a:buFont typeface="Arial" panose="020B0604020202020204" pitchFamily="34" charset="0"/>
              <a:buChar char="•"/>
            </a:pPr>
            <a:r>
              <a:rPr lang="en-US" baseline="0" dirty="0"/>
              <a:t>Different emissions factors are used for reporting in different systems (i.e. TRI vs. AOR comparison):  AOR reporting schedule may precede TRI reporting, and in some cases, the more accurate emissions factors used for TRI,  which considered specific controls,  were not available until after the AOR reporting deadline (or were only utilized in TRI, and not EAOR) and consequently a comparison of emissions from the two systems showed a large disparity.</a:t>
            </a:r>
          </a:p>
          <a:p>
            <a:pPr marL="228600" indent="-228600">
              <a:buFont typeface="Arial" panose="020B0604020202020204" pitchFamily="34" charset="0"/>
              <a:buChar char="•"/>
            </a:pPr>
            <a:r>
              <a:rPr lang="en-US" baseline="0" dirty="0"/>
              <a:t>Observed a sig decrease in their NOx emissions in the current reporting year vs. previous year, which seemed out of proportion to process rate </a:t>
            </a:r>
            <a:r>
              <a:rPr lang="en-US" baseline="0" dirty="0" err="1"/>
              <a:t>inc</a:t>
            </a:r>
            <a:r>
              <a:rPr lang="en-US" baseline="0" dirty="0"/>
              <a:t> in current year (i.e. Nox CEMs, and NOX had decreased by 30%, in spite of a slight increase in the tons of coal burned). In this case, after follow-up with the facility, it was determined default CEMS values required to be used in the previous year overestimated actual Nox emissions for that year.  Tip: When possible, add a note in EAOR explaining why the Nox emissions were higher in the previous year, compared to the current year.    </a:t>
            </a:r>
          </a:p>
          <a:p>
            <a:pPr marL="228600" indent="-228600">
              <a:buFont typeface="Arial" panose="020B0604020202020204" pitchFamily="34" charset="0"/>
              <a:buChar char="•"/>
            </a:pPr>
            <a:r>
              <a:rPr lang="en-US" baseline="0" dirty="0"/>
              <a:t>Instances where the emissions factor or fuel usage/ process rate is off by an order of magnitude; or simply, not the right value was used in the formula in EAOR; or</a:t>
            </a:r>
          </a:p>
          <a:p>
            <a:pPr marL="228600" indent="-228600">
              <a:buFont typeface="Arial" panose="020B0604020202020204" pitchFamily="34" charset="0"/>
              <a:buChar char="•"/>
            </a:pPr>
            <a:r>
              <a:rPr lang="en-US" baseline="0" dirty="0"/>
              <a:t>The exact same process rate was reported for different fuels burned, for example diesel and natural gas.</a:t>
            </a:r>
          </a:p>
          <a:p>
            <a:endParaRPr lang="en-US" dirty="0"/>
          </a:p>
        </p:txBody>
      </p:sp>
      <p:sp>
        <p:nvSpPr>
          <p:cNvPr id="4" name="Slide Number Placeholder 3">
            <a:extLst>
              <a:ext uri="{FF2B5EF4-FFF2-40B4-BE49-F238E27FC236}">
                <a16:creationId xmlns:a16="http://schemas.microsoft.com/office/drawing/2014/main" id="{8135E54B-E7B0-EB09-166A-A2CED28050D9}"/>
              </a:ext>
            </a:extLst>
          </p:cNvPr>
          <p:cNvSpPr>
            <a:spLocks noGrp="1"/>
          </p:cNvSpPr>
          <p:nvPr>
            <p:ph type="sldNum" sz="quarter" idx="10"/>
          </p:nvPr>
        </p:nvSpPr>
        <p:spPr/>
        <p:txBody>
          <a:bodyPr/>
          <a:lstStyle/>
          <a:p>
            <a:fld id="{330AF5E0-C562-4051-A739-E39EEF3679A5}" type="slidenum">
              <a:rPr lang="en-US" smtClean="0"/>
              <a:t>19</a:t>
            </a:fld>
            <a:endParaRPr lang="en-US"/>
          </a:p>
        </p:txBody>
      </p:sp>
    </p:spTree>
    <p:extLst>
      <p:ext uri="{BB962C8B-B14F-4D97-AF65-F5344CB8AC3E}">
        <p14:creationId xmlns:p14="http://schemas.microsoft.com/office/powerpoint/2010/main" val="15967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0AF5E0-C562-4051-A739-E39EEF3679A5}" type="slidenum">
              <a:rPr lang="en-US" smtClean="0"/>
              <a:t>2</a:t>
            </a:fld>
            <a:endParaRPr lang="en-US"/>
          </a:p>
        </p:txBody>
      </p:sp>
    </p:spTree>
    <p:extLst>
      <p:ext uri="{BB962C8B-B14F-4D97-AF65-F5344CB8AC3E}">
        <p14:creationId xmlns:p14="http://schemas.microsoft.com/office/powerpoint/2010/main" val="62587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A8E3-4146-4BF3-EE26-1FB2C6836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1B52A-021C-A5D6-2BEF-E8D2269EF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B12AC-675B-7C29-43B4-3EF6334644C0}"/>
              </a:ext>
            </a:extLst>
          </p:cNvPr>
          <p:cNvSpPr>
            <a:spLocks noGrp="1"/>
          </p:cNvSpPr>
          <p:nvPr>
            <p:ph type="body" idx="1"/>
          </p:nvPr>
        </p:nvSpPr>
        <p:spPr/>
        <p:txBody>
          <a:bodyPr/>
          <a:lstStyle/>
          <a:p>
            <a:pPr marL="173736" lvl="1" indent="-173736">
              <a:buFont typeface="Arial" panose="020B0604020202020204" pitchFamily="34" charset="0"/>
              <a:buChar char="•"/>
            </a:pPr>
            <a:r>
              <a:rPr lang="en-US" sz="11200" dirty="0">
                <a:effectLst/>
                <a:ea typeface="Times New Roman" panose="02020603050405020304" pitchFamily="18" charset="0"/>
                <a:cs typeface="Calibri" panose="020F0502020204030204" pitchFamily="34" charset="0"/>
              </a:rPr>
              <a:t>Instances where a facility uses a retired SCC code, which is no longer accepted by EPA.</a:t>
            </a:r>
            <a:endParaRPr lang="en-US" sz="11200" dirty="0"/>
          </a:p>
          <a:p>
            <a:pPr marL="171450" indent="-171450">
              <a:buFont typeface="Arial" panose="020B0604020202020204" pitchFamily="34" charset="0"/>
              <a:buChar char="•"/>
            </a:pPr>
            <a:r>
              <a:rPr lang="en-US" dirty="0"/>
              <a:t>Cases where emissions were normally calculated by applying a control efficiency, however were inadvertently reported without it, resulting in over reporting of emissions.</a:t>
            </a:r>
          </a:p>
          <a:p>
            <a:pPr marL="171450" indent="-171450">
              <a:buFont typeface="Arial" panose="020B0604020202020204" pitchFamily="34" charset="0"/>
              <a:buChar char="•"/>
            </a:pPr>
            <a:r>
              <a:rPr lang="en-US" dirty="0"/>
              <a:t>Forgetting to convert emissions value to tons, and reporting in pounds because the conversion to tons was excluded from the formula. </a:t>
            </a:r>
          </a:p>
          <a:p>
            <a:pPr marL="171450" indent="-171450">
              <a:buFont typeface="Arial" panose="020B0604020202020204" pitchFamily="34" charset="0"/>
              <a:buChar char="•"/>
            </a:pPr>
            <a:r>
              <a:rPr lang="en-US" dirty="0"/>
              <a:t>Cases where HAP VOCs are not included with the VOC emissions.</a:t>
            </a:r>
          </a:p>
          <a:p>
            <a:pPr marL="171450" indent="-171450">
              <a:buFont typeface="Arial" panose="020B0604020202020204" pitchFamily="34" charset="0"/>
              <a:buChar char="•"/>
            </a:pPr>
            <a:r>
              <a:rPr lang="en-US" dirty="0"/>
              <a:t>Cases where the workbook setup to capture data for the AOR such as fuel usage, needed the formulas to be revised; or the formula omits a conversion factor (i.e. for conversion of sulfur to SO2), underreporting emissions by half; and spreadsheet incorrectly contains a “percentage” Format type (i.e. 10% ash) instead of a “number” Format type (i.e. 0.1 ash fraction), as a result HAPS metal emissions were over reported.</a:t>
            </a:r>
          </a:p>
          <a:p>
            <a:endParaRPr lang="en-US" dirty="0"/>
          </a:p>
        </p:txBody>
      </p:sp>
      <p:sp>
        <p:nvSpPr>
          <p:cNvPr id="4" name="Slide Number Placeholder 3">
            <a:extLst>
              <a:ext uri="{FF2B5EF4-FFF2-40B4-BE49-F238E27FC236}">
                <a16:creationId xmlns:a16="http://schemas.microsoft.com/office/drawing/2014/main" id="{1680B900-2249-005D-5FC7-E039B56F11A1}"/>
              </a:ext>
            </a:extLst>
          </p:cNvPr>
          <p:cNvSpPr>
            <a:spLocks noGrp="1"/>
          </p:cNvSpPr>
          <p:nvPr>
            <p:ph type="sldNum" sz="quarter" idx="10"/>
          </p:nvPr>
        </p:nvSpPr>
        <p:spPr/>
        <p:txBody>
          <a:bodyPr/>
          <a:lstStyle/>
          <a:p>
            <a:fld id="{330AF5E0-C562-4051-A739-E39EEF3679A5}" type="slidenum">
              <a:rPr lang="en-US" smtClean="0"/>
              <a:t>20</a:t>
            </a:fld>
            <a:endParaRPr lang="en-US"/>
          </a:p>
        </p:txBody>
      </p:sp>
    </p:spTree>
    <p:extLst>
      <p:ext uri="{BB962C8B-B14F-4D97-AF65-F5344CB8AC3E}">
        <p14:creationId xmlns:p14="http://schemas.microsoft.com/office/powerpoint/2010/main" val="245452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Web Resources</a:t>
            </a:r>
          </a:p>
        </p:txBody>
      </p:sp>
      <p:sp>
        <p:nvSpPr>
          <p:cNvPr id="4" name="Slide Number Placeholder 3"/>
          <p:cNvSpPr>
            <a:spLocks noGrp="1"/>
          </p:cNvSpPr>
          <p:nvPr>
            <p:ph type="sldNum" sz="quarter" idx="10"/>
          </p:nvPr>
        </p:nvSpPr>
        <p:spPr/>
        <p:txBody>
          <a:bodyPr/>
          <a:lstStyle/>
          <a:p>
            <a:fld id="{330AF5E0-C562-4051-A739-E39EEF3679A5}" type="slidenum">
              <a:rPr lang="en-US" smtClean="0"/>
              <a:t>21</a:t>
            </a:fld>
            <a:endParaRPr lang="en-US"/>
          </a:p>
        </p:txBody>
      </p:sp>
    </p:spTree>
    <p:extLst>
      <p:ext uri="{BB962C8B-B14F-4D97-AF65-F5344CB8AC3E}">
        <p14:creationId xmlns:p14="http://schemas.microsoft.com/office/powerpoint/2010/main" val="199819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2A103-42F2-9705-9970-06884984E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61580-A012-1400-A2C9-A604B2ECE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DABBE-022D-8EFB-AA82-CE1872008B57}"/>
              </a:ext>
            </a:extLst>
          </p:cNvPr>
          <p:cNvSpPr>
            <a:spLocks noGrp="1"/>
          </p:cNvSpPr>
          <p:nvPr>
            <p:ph type="body" idx="1"/>
          </p:nvPr>
        </p:nvSpPr>
        <p:spPr/>
        <p:txBody>
          <a:bodyPr/>
          <a:lstStyle/>
          <a:p>
            <a:r>
              <a:rPr lang="en-US" dirty="0"/>
              <a:t>For assistance with submitting AORs, emissions calculations, or using </a:t>
            </a:r>
            <a:r>
              <a:rPr lang="en-US" dirty="0" err="1"/>
              <a:t>eAOR</a:t>
            </a:r>
            <a:r>
              <a:rPr lang="en-US" dirty="0"/>
              <a:t> contact Griffin Jones, Kris Lanh, or email the EAOR </a:t>
            </a:r>
            <a:r>
              <a:rPr lang="en-US" dirty="0" err="1"/>
              <a:t>HelpDesk</a:t>
            </a:r>
            <a:r>
              <a:rPr lang="en-US" dirty="0"/>
              <a:t>.</a:t>
            </a:r>
          </a:p>
          <a:p>
            <a:endParaRPr lang="en-US" dirty="0"/>
          </a:p>
          <a:p>
            <a:r>
              <a:rPr lang="en-US" dirty="0"/>
              <a:t>For assistance with general AOR regulatory and procedural requirements, contact Jessica Dalton.</a:t>
            </a:r>
          </a:p>
          <a:p>
            <a:endParaRPr lang="en-US" dirty="0"/>
          </a:p>
          <a:p>
            <a:r>
              <a:rPr lang="en-US" dirty="0"/>
              <a:t>For assistance with submitting Title V fees, contact Amy Hilliard, Elizabeth Walker, or email the DARM </a:t>
            </a:r>
            <a:r>
              <a:rPr lang="en-US" dirty="0" err="1"/>
              <a:t>HelpDesk</a:t>
            </a:r>
            <a:r>
              <a:rPr lang="en-US" dirty="0"/>
              <a:t>.    </a:t>
            </a:r>
          </a:p>
          <a:p>
            <a:endParaRPr lang="en-US" dirty="0"/>
          </a:p>
          <a:p>
            <a:r>
              <a:rPr lang="en-US" dirty="0"/>
              <a:t>For assistance with creating a DEP Business Portal account or PIN requests, please contact the DEP IT Section.</a:t>
            </a:r>
          </a:p>
        </p:txBody>
      </p:sp>
      <p:sp>
        <p:nvSpPr>
          <p:cNvPr id="4" name="Slide Number Placeholder 3">
            <a:extLst>
              <a:ext uri="{FF2B5EF4-FFF2-40B4-BE49-F238E27FC236}">
                <a16:creationId xmlns:a16="http://schemas.microsoft.com/office/drawing/2014/main" id="{7DC29E78-8937-39BC-AC3F-A0B3201450B8}"/>
              </a:ext>
            </a:extLst>
          </p:cNvPr>
          <p:cNvSpPr>
            <a:spLocks noGrp="1"/>
          </p:cNvSpPr>
          <p:nvPr>
            <p:ph type="sldNum" sz="quarter" idx="10"/>
          </p:nvPr>
        </p:nvSpPr>
        <p:spPr/>
        <p:txBody>
          <a:bodyPr/>
          <a:lstStyle/>
          <a:p>
            <a:fld id="{330AF5E0-C562-4051-A739-E39EEF3679A5}" type="slidenum">
              <a:rPr lang="en-US" smtClean="0"/>
              <a:t>22</a:t>
            </a:fld>
            <a:endParaRPr lang="en-US"/>
          </a:p>
        </p:txBody>
      </p:sp>
    </p:spTree>
    <p:extLst>
      <p:ext uri="{BB962C8B-B14F-4D97-AF65-F5344CB8AC3E}">
        <p14:creationId xmlns:p14="http://schemas.microsoft.com/office/powerpoint/2010/main" val="177454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B9D6-6BDA-D39F-A997-95D152DC1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20D3C-4675-C771-7901-E6137838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EC5E5-22B0-EC8E-9539-078432761940}"/>
              </a:ext>
            </a:extLst>
          </p:cNvPr>
          <p:cNvSpPr>
            <a:spLocks noGrp="1"/>
          </p:cNvSpPr>
          <p:nvPr>
            <p:ph type="body" idx="1"/>
          </p:nvPr>
        </p:nvSpPr>
        <p:spPr/>
        <p:txBody>
          <a:bodyPr/>
          <a:lstStyle/>
          <a:p>
            <a:pPr marL="173736" indent="-173736">
              <a:buFont typeface="Arial" panose="020B0604020202020204" pitchFamily="34" charset="0"/>
              <a:buChar char="•"/>
            </a:pPr>
            <a:r>
              <a:rPr lang="en-US" baseline="0" dirty="0"/>
              <a:t>EPA’s Air Emissions Reporting Rule (https://www.epa.gov/air-emissions-inventories/air-emissions-reporting-requirements-aerr) and our AOR rule requires us to compile and update emissions inventories. These inventories are used for many things including: national trend assessments and modeling activities to help develop emissions standards, regulations and policies, identify at risk populations, assess air pollution control efficiency, and to set permit requirements and determine compliance with emissions limits. It’s also used by our Department to assess emissions fees required for Title V facilities, which helps fund our air permitting and compliance programs.</a:t>
            </a:r>
          </a:p>
          <a:p>
            <a:pPr marL="173736" indent="-173736">
              <a:buFont typeface="Arial" panose="020B0604020202020204" pitchFamily="34" charset="0"/>
              <a:buChar char="•"/>
            </a:pPr>
            <a:r>
              <a:rPr lang="en-US" baseline="0" dirty="0"/>
              <a:t>If your facility is classified as a Title V major or synthetic minor source, has potential to emit above certain regulated pollutant thresholds, or has a requirement in the permit, you must complete an AOR for each calendar year it’s in operation and/or has an active operating permit in accordance with 62-210.370(3), Florida Administrative Code (F.A.C.).  </a:t>
            </a:r>
          </a:p>
          <a:p>
            <a:pPr marL="173736" indent="-173736">
              <a:buFont typeface="Arial" panose="020B0604020202020204" pitchFamily="34" charset="0"/>
              <a:buChar char="•"/>
            </a:pPr>
            <a:r>
              <a:rPr lang="en-US" baseline="0" dirty="0"/>
              <a:t>The Department sends out AOR reminder letters in December to facilities that have a status of Active or Construction in our database. It’s also sent to some inactive facilities if the final shutdown occurred during the reporting year.</a:t>
            </a:r>
            <a:endParaRPr lang="en-US" b="0" baseline="0" dirty="0"/>
          </a:p>
          <a:p>
            <a:pPr marL="173736" lvl="1" indent="-173736">
              <a:buFont typeface="Arial" panose="020B0604020202020204" pitchFamily="34" charset="0"/>
              <a:buChar char="•"/>
            </a:pPr>
            <a:r>
              <a:rPr lang="en-US" b="0" baseline="0" dirty="0"/>
              <a:t>For facilities that are still under construction status and did not begin operations during 2025 but got an AOR letter, just let us know so we can mark you off the list of facilities requiring an AOR.</a:t>
            </a:r>
          </a:p>
          <a:p>
            <a:pPr marL="173736" lvl="1" indent="-173736">
              <a:buFont typeface="Arial" panose="020B0604020202020204" pitchFamily="34" charset="0"/>
              <a:buChar char="•"/>
            </a:pPr>
            <a:r>
              <a:rPr lang="en-US" b="0" baseline="0" dirty="0"/>
              <a:t>For active facilities (or EUs) that are in long term reserve shutdown and didn’t operate at all during the year, you must still submit an AOR and just indicate that you didn’t operate the facility or EU.</a:t>
            </a:r>
          </a:p>
          <a:p>
            <a:pPr marL="173736" lvl="1" indent="-173736">
              <a:buFont typeface="Arial" panose="020B0604020202020204" pitchFamily="34" charset="0"/>
              <a:buChar char="•"/>
            </a:pPr>
            <a:r>
              <a:rPr lang="en-US" b="0" baseline="0" dirty="0"/>
              <a:t>For inactive facilities that did operate some during the year, you still need to submit an AOR and include emissions information for the portion of the year you operated. </a:t>
            </a:r>
          </a:p>
          <a:p>
            <a:pPr marL="173736" indent="-173736">
              <a:buFont typeface="Arial" panose="020B0604020202020204" pitchFamily="34" charset="0"/>
              <a:buChar char="•"/>
            </a:pPr>
            <a:r>
              <a:rPr lang="en-US" b="0" baseline="0" dirty="0"/>
              <a:t>The Department adopted</a:t>
            </a:r>
            <a:r>
              <a:rPr lang="en-US" dirty="0"/>
              <a:t> DEP form 62-210.900(5) for submitting AORs, which can be accessed from our website.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form includes general instructions and an Appendix (Appendix A) which provides a list of regulated pollutants and thresholds for which annual emissions must be reported. Hazardous air pollutants only need to be reported every three years. The next reporting year will be 2027. However, it’s still encouraged to provide the data as it’s beneficial and it’s not overly burdensome to report since you have to keep track of it anyways for compliance purposes.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AORs are due to be submitted to the Department by April 1</a:t>
            </a:r>
            <a:r>
              <a:rPr lang="en-US" baseline="30000" dirty="0"/>
              <a:t>st</a:t>
            </a:r>
            <a:r>
              <a:rPr lang="en-US" dirty="0"/>
              <a:t>. It’s a violation if the AOR is submitted late and penalties are assessed if Title V fee payments are late (to be discussed later).</a:t>
            </a:r>
          </a:p>
        </p:txBody>
      </p:sp>
      <p:sp>
        <p:nvSpPr>
          <p:cNvPr id="4" name="Slide Number Placeholder 3">
            <a:extLst>
              <a:ext uri="{FF2B5EF4-FFF2-40B4-BE49-F238E27FC236}">
                <a16:creationId xmlns:a16="http://schemas.microsoft.com/office/drawing/2014/main" id="{423374A8-3B78-55BD-C7DE-A65E1E93AADB}"/>
              </a:ext>
            </a:extLst>
          </p:cNvPr>
          <p:cNvSpPr>
            <a:spLocks noGrp="1"/>
          </p:cNvSpPr>
          <p:nvPr>
            <p:ph type="sldNum" sz="quarter" idx="10"/>
          </p:nvPr>
        </p:nvSpPr>
        <p:spPr/>
        <p:txBody>
          <a:bodyPr/>
          <a:lstStyle/>
          <a:p>
            <a:fld id="{330AF5E0-C562-4051-A739-E39EEF3679A5}" type="slidenum">
              <a:rPr lang="en-US" smtClean="0"/>
              <a:t>3</a:t>
            </a:fld>
            <a:endParaRPr lang="en-US"/>
          </a:p>
        </p:txBody>
      </p:sp>
    </p:spTree>
    <p:extLst>
      <p:ext uri="{BB962C8B-B14F-4D97-AF65-F5344CB8AC3E}">
        <p14:creationId xmlns:p14="http://schemas.microsoft.com/office/powerpoint/2010/main" val="21210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DB7E-0C07-690A-300A-28F94AFB8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0AFE2-0F2D-6AC6-5134-D3626F92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61D7D-4266-DC14-93D6-82D7084DBA6E}"/>
              </a:ext>
            </a:extLst>
          </p:cNvPr>
          <p:cNvSpPr>
            <a:spLocks noGrp="1"/>
          </p:cNvSpPr>
          <p:nvPr>
            <p:ph type="body" idx="1"/>
          </p:nvPr>
        </p:nvSpPr>
        <p:spPr/>
        <p:txBody>
          <a:bodyPr/>
          <a:lstStyle/>
          <a:p>
            <a:pPr marL="173736" indent="-173736" algn="l">
              <a:spcAft>
                <a:spcPts val="750"/>
              </a:spcAft>
              <a:buFont typeface="Arial" panose="020B0604020202020204" pitchFamily="34" charset="0"/>
              <a:buChar char="•"/>
            </a:pPr>
            <a:r>
              <a:rPr lang="en-US" sz="4000" b="0" i="0" dirty="0">
                <a:solidFill>
                  <a:srgbClr val="333333"/>
                </a:solidFill>
                <a:effectLst/>
                <a:latin typeface="Source Sans Pro" panose="020B0503030403020204" pitchFamily="34" charset="0"/>
              </a:rPr>
              <a:t>For non-title V facilities, you have two options for submitting your AOR.</a:t>
            </a:r>
          </a:p>
          <a:p>
            <a:pPr marL="457200" lvl="1" indent="-228600" algn="l">
              <a:spcAft>
                <a:spcPts val="750"/>
              </a:spcAft>
              <a:buFont typeface="+mj-lt"/>
              <a:buAutoNum type="arabicPeriod"/>
            </a:pPr>
            <a:r>
              <a:rPr lang="en-US" sz="4000" b="0" i="0" dirty="0">
                <a:solidFill>
                  <a:srgbClr val="333333"/>
                </a:solidFill>
                <a:effectLst/>
                <a:latin typeface="Source Sans Pro" panose="020B0503030403020204" pitchFamily="34" charset="0"/>
              </a:rPr>
              <a:t>Mail or email a completed and signed PDF Form to your compliance authority whether that be a DEP district or one of the approved local air programs as indicated on the air permit. Contact information for these offices can found on these links. </a:t>
            </a:r>
          </a:p>
          <a:p>
            <a:pPr marL="457200" lvl="1" indent="-228600" algn="l">
              <a:spcAft>
                <a:spcPts val="750"/>
              </a:spcAft>
              <a:buFont typeface="+mj-lt"/>
              <a:buAutoNum type="arabicPeriod"/>
            </a:pPr>
            <a:r>
              <a:rPr lang="en-US" sz="4000" b="0" i="0" dirty="0">
                <a:solidFill>
                  <a:srgbClr val="333333"/>
                </a:solidFill>
                <a:effectLst/>
                <a:latin typeface="Source Sans Pro" panose="020B0503030403020204" pitchFamily="34" charset="0"/>
              </a:rPr>
              <a:t>Your second option is to use </a:t>
            </a:r>
            <a:r>
              <a:rPr lang="en-US" sz="4000" b="0" i="0" dirty="0" err="1">
                <a:solidFill>
                  <a:srgbClr val="333333"/>
                </a:solidFill>
                <a:effectLst/>
                <a:latin typeface="Source Sans Pro" panose="020B0503030403020204" pitchFamily="34" charset="0"/>
              </a:rPr>
              <a:t>eAOR</a:t>
            </a:r>
            <a:r>
              <a:rPr lang="en-US" sz="4000" b="0" i="0" dirty="0">
                <a:solidFill>
                  <a:srgbClr val="333333"/>
                </a:solidFill>
                <a:effectLst/>
                <a:latin typeface="Source Sans Pro" panose="020B0503030403020204" pitchFamily="34" charset="0"/>
              </a:rPr>
              <a:t> to submit it electronically. If you do this, there is no need to send the form to your compliance office.</a:t>
            </a:r>
          </a:p>
          <a:p>
            <a:pPr marL="173736" indent="-173736" algn="l">
              <a:spcAft>
                <a:spcPts val="750"/>
              </a:spcAft>
              <a:buFont typeface="Arial" panose="020B0604020202020204" pitchFamily="34" charset="0"/>
              <a:buChar char="•"/>
            </a:pPr>
            <a:r>
              <a:rPr lang="en-US" sz="4000" b="0" i="0" dirty="0">
                <a:solidFill>
                  <a:srgbClr val="333333"/>
                </a:solidFill>
                <a:effectLst/>
                <a:latin typeface="Source Sans Pro" panose="020B0503030403020204" pitchFamily="34" charset="0"/>
              </a:rPr>
              <a:t>For TV facilities, you are required by rule to use </a:t>
            </a:r>
            <a:r>
              <a:rPr lang="en-US" sz="4000" b="0" i="0" dirty="0" err="1">
                <a:solidFill>
                  <a:srgbClr val="333333"/>
                </a:solidFill>
                <a:effectLst/>
                <a:latin typeface="Source Sans Pro" panose="020B0503030403020204" pitchFamily="34" charset="0"/>
              </a:rPr>
              <a:t>eAOR</a:t>
            </a:r>
            <a:r>
              <a:rPr lang="en-US" sz="4000" b="0" i="0" dirty="0">
                <a:solidFill>
                  <a:srgbClr val="333333"/>
                </a:solidFill>
                <a:effectLst/>
                <a:latin typeface="Source Sans Pro" panose="020B0503030403020204" pitchFamily="34" charset="0"/>
              </a:rPr>
              <a:t> unless you claim a technical or financial hardship. </a:t>
            </a:r>
            <a:r>
              <a:rPr lang="en-US" sz="1200" b="0" i="0" kern="1200" dirty="0">
                <a:solidFill>
                  <a:schemeClr val="tx1"/>
                </a:solidFill>
                <a:effectLst/>
                <a:latin typeface="+mn-lt"/>
                <a:ea typeface="+mn-ea"/>
                <a:cs typeface="+mn-cs"/>
              </a:rPr>
              <a:t>Please contact the AOR Coordinator at </a:t>
            </a:r>
            <a:r>
              <a:rPr lang="en-US" sz="1200" b="0" i="0" u="sng" kern="1200" dirty="0">
                <a:solidFill>
                  <a:schemeClr val="tx1"/>
                </a:solidFill>
                <a:effectLst/>
                <a:latin typeface="+mn-lt"/>
                <a:ea typeface="+mn-ea"/>
                <a:cs typeface="+mn-cs"/>
                <a:hlinkClick r:id="rId3"/>
              </a:rPr>
              <a:t>EAOR@FloridaDEP.gov</a:t>
            </a:r>
            <a:r>
              <a:rPr lang="en-US" sz="1200" b="0" i="0" kern="1200" dirty="0">
                <a:solidFill>
                  <a:schemeClr val="tx1"/>
                </a:solidFill>
                <a:effectLst/>
                <a:latin typeface="+mn-lt"/>
                <a:ea typeface="+mn-ea"/>
                <a:cs typeface="+mn-cs"/>
              </a:rPr>
              <a:t> if you need to claim a hardship from using the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 system.</a:t>
            </a:r>
            <a:endParaRPr lang="en-US" sz="4000" b="0" i="0" dirty="0">
              <a:solidFill>
                <a:srgbClr val="333333"/>
              </a:solidFill>
              <a:effectLst/>
              <a:latin typeface="Source Sans Pro" panose="020B0503030403020204" pitchFamily="34" charset="0"/>
            </a:endParaRPr>
          </a:p>
          <a:p>
            <a:pPr marL="173736" indent="-173736">
              <a:buFont typeface="Arial" panose="020B0604020202020204" pitchFamily="34" charset="0"/>
              <a:buChar char="•"/>
            </a:pPr>
            <a:r>
              <a:rPr lang="en-US" sz="2800" b="0" i="0" dirty="0">
                <a:solidFill>
                  <a:srgbClr val="515151"/>
                </a:solidFill>
                <a:effectLst/>
                <a:latin typeface="Source Sans Pro" panose="020B0503030403020204" pitchFamily="34" charset="0"/>
              </a:rPr>
              <a:t>If you are mailing in a form, make sure it’s postmarked by April 1</a:t>
            </a:r>
            <a:r>
              <a:rPr lang="en-US" sz="2800" b="0" i="0" baseline="30000" dirty="0">
                <a:solidFill>
                  <a:srgbClr val="515151"/>
                </a:solidFill>
                <a:effectLst/>
                <a:latin typeface="Source Sans Pro" panose="020B0503030403020204" pitchFamily="34" charset="0"/>
              </a:rPr>
              <a:t>st</a:t>
            </a:r>
            <a:r>
              <a:rPr lang="en-US" sz="2800" b="0" i="0" dirty="0">
                <a:solidFill>
                  <a:srgbClr val="515151"/>
                </a:solidFill>
                <a:effectLst/>
                <a:latin typeface="Source Sans Pro" panose="020B0503030403020204" pitchFamily="34" charset="0"/>
              </a:rPr>
              <a:t>.</a:t>
            </a:r>
          </a:p>
          <a:p>
            <a:endParaRPr lang="en-US" sz="2800" b="0" i="0" dirty="0">
              <a:solidFill>
                <a:srgbClr val="515151"/>
              </a:solidFill>
              <a:effectLst/>
              <a:latin typeface="Source Sans Pro" panose="020B0503030403020204" pitchFamily="34" charset="0"/>
            </a:endParaRPr>
          </a:p>
          <a:p>
            <a:r>
              <a:rPr lang="en-US" sz="1200" b="1" i="0" kern="1200" dirty="0">
                <a:solidFill>
                  <a:schemeClr val="tx1"/>
                </a:solidFill>
                <a:effectLst/>
                <a:latin typeface="+mn-lt"/>
                <a:ea typeface="+mn-ea"/>
                <a:cs typeface="+mn-cs"/>
              </a:rPr>
              <a:t>Note: Please be aware that DEP can no longer provide partially pre-filled AOR forms.</a:t>
            </a:r>
            <a:r>
              <a:rPr lang="en-US" sz="1200" b="0" i="0" kern="1200" dirty="0">
                <a:solidFill>
                  <a:schemeClr val="tx1"/>
                </a:solidFill>
                <a:effectLst/>
                <a:latin typeface="+mn-lt"/>
                <a:ea typeface="+mn-ea"/>
                <a:cs typeface="+mn-cs"/>
              </a:rPr>
              <a:t> DEP has replaced the old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 software with an online system, which does not retain this feature. However, the new system does resolve many of the challenges that has deterred people in the past from using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 The new system is more user friendly and has many benefits (see AOR Webpage) that make completing and submitting an AOR easier. Therefore, we strongly encourage non-Title V sources to use the new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 system system. </a:t>
            </a:r>
            <a:endParaRPr lang="en-US" b="0" dirty="0"/>
          </a:p>
        </p:txBody>
      </p:sp>
      <p:sp>
        <p:nvSpPr>
          <p:cNvPr id="4" name="Slide Number Placeholder 3">
            <a:extLst>
              <a:ext uri="{FF2B5EF4-FFF2-40B4-BE49-F238E27FC236}">
                <a16:creationId xmlns:a16="http://schemas.microsoft.com/office/drawing/2014/main" id="{B2C099D0-AC39-EAD8-8A92-CE7005B8A417}"/>
              </a:ext>
            </a:extLst>
          </p:cNvPr>
          <p:cNvSpPr>
            <a:spLocks noGrp="1"/>
          </p:cNvSpPr>
          <p:nvPr>
            <p:ph type="sldNum" sz="quarter" idx="10"/>
          </p:nvPr>
        </p:nvSpPr>
        <p:spPr/>
        <p:txBody>
          <a:bodyPr/>
          <a:lstStyle/>
          <a:p>
            <a:fld id="{330AF5E0-C562-4051-A739-E39EEF3679A5}" type="slidenum">
              <a:rPr lang="en-US" smtClean="0"/>
              <a:t>4</a:t>
            </a:fld>
            <a:endParaRPr lang="en-US"/>
          </a:p>
        </p:txBody>
      </p:sp>
    </p:spTree>
    <p:extLst>
      <p:ext uri="{BB962C8B-B14F-4D97-AF65-F5344CB8AC3E}">
        <p14:creationId xmlns:p14="http://schemas.microsoft.com/office/powerpoint/2010/main" val="169509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6481-1E0F-11FE-F60B-49084B2D9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E066E-4B4A-B2DD-4AC1-B8C0FD074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07519-789D-AE98-F390-9CA7645644AD}"/>
              </a:ext>
            </a:extLst>
          </p:cNvPr>
          <p:cNvSpPr>
            <a:spLocks noGrp="1"/>
          </p:cNvSpPr>
          <p:nvPr>
            <p:ph type="body" idx="1"/>
          </p:nvPr>
        </p:nvSpPr>
        <p:spPr/>
        <p:txBody>
          <a:bodyPr/>
          <a:lstStyle/>
          <a:p>
            <a:pPr marL="173736" indent="-173736">
              <a:buFont typeface="Arial" panose="020B0604020202020204" pitchFamily="34" charset="0"/>
              <a:buChar char="•"/>
            </a:pPr>
            <a:r>
              <a:rPr lang="en-US" sz="1200" b="0" i="0" kern="1200" dirty="0">
                <a:solidFill>
                  <a:schemeClr val="tx1"/>
                </a:solidFill>
                <a:effectLst/>
                <a:latin typeface="+mn-lt"/>
                <a:ea typeface="+mn-ea"/>
                <a:cs typeface="+mn-cs"/>
              </a:rPr>
              <a:t>The Department has replaced its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 software with a new online system, which eliminates many of the previous obstacles users faced with installing the antiquated software on their computers. </a:t>
            </a:r>
          </a:p>
          <a:p>
            <a:pPr marL="173736" indent="-173736">
              <a:buFont typeface="Arial" panose="020B0604020202020204" pitchFamily="34" charset="0"/>
              <a:buChar char="•"/>
            </a:pPr>
            <a:r>
              <a:rPr lang="en-US" sz="1200" kern="1200" dirty="0">
                <a:solidFill>
                  <a:schemeClr val="tx1"/>
                </a:solidFill>
                <a:effectLst/>
                <a:latin typeface="+mn-lt"/>
                <a:ea typeface="+mn-ea"/>
                <a:cs typeface="+mn-cs"/>
              </a:rPr>
              <a:t>The old </a:t>
            </a:r>
            <a:r>
              <a:rPr lang="en-US" sz="1200" kern="1200" dirty="0" err="1">
                <a:solidFill>
                  <a:schemeClr val="tx1"/>
                </a:solidFill>
                <a:effectLst/>
                <a:latin typeface="+mn-lt"/>
                <a:ea typeface="+mn-ea"/>
                <a:cs typeface="+mn-cs"/>
              </a:rPr>
              <a:t>eAOR</a:t>
            </a:r>
            <a:r>
              <a:rPr lang="en-US" sz="1200" kern="1200" dirty="0">
                <a:solidFill>
                  <a:schemeClr val="tx1"/>
                </a:solidFill>
                <a:effectLst/>
                <a:latin typeface="+mn-lt"/>
                <a:ea typeface="+mn-ea"/>
                <a:cs typeface="+mn-cs"/>
              </a:rPr>
              <a:t> software is no longer supported and can no longer be used to access facility data or submit AORs.</a:t>
            </a:r>
          </a:p>
          <a:p>
            <a:pPr marL="173736" indent="-173736">
              <a:buFont typeface="Arial" panose="020B0604020202020204" pitchFamily="34" charset="0"/>
              <a:buChar char="•"/>
            </a:pPr>
            <a:r>
              <a:rPr lang="en-US" sz="1200" b="0" i="0" kern="1200" dirty="0">
                <a:solidFill>
                  <a:schemeClr val="tx1"/>
                </a:solidFill>
                <a:effectLst/>
                <a:latin typeface="+mn-lt"/>
                <a:ea typeface="+mn-ea"/>
                <a:cs typeface="+mn-cs"/>
              </a:rPr>
              <a:t>The new system has basically the same structure and fields, but with a interface that is more user friendly.</a:t>
            </a:r>
          </a:p>
          <a:p>
            <a:pPr marL="173736" indent="-173736">
              <a:buFont typeface="Arial" panose="020B0604020202020204" pitchFamily="34" charset="0"/>
              <a:buChar char="•"/>
            </a:pPr>
            <a:r>
              <a:rPr lang="en-US" sz="1200" b="0" i="0" kern="1200" dirty="0">
                <a:solidFill>
                  <a:schemeClr val="tx1"/>
                </a:solidFill>
                <a:effectLst/>
                <a:latin typeface="+mn-lt"/>
                <a:ea typeface="+mn-ea"/>
                <a:cs typeface="+mn-cs"/>
              </a:rPr>
              <a:t>Like the old system, the new </a:t>
            </a:r>
            <a:r>
              <a:rPr lang="en-US" sz="1200" b="0" i="0" kern="1200" dirty="0" err="1">
                <a:solidFill>
                  <a:schemeClr val="tx1"/>
                </a:solidFill>
                <a:effectLst/>
                <a:latin typeface="+mn-lt"/>
                <a:ea typeface="+mn-ea"/>
                <a:cs typeface="+mn-cs"/>
              </a:rPr>
              <a:t>eAOR</a:t>
            </a:r>
            <a:r>
              <a:rPr lang="en-US" sz="1200" b="0" i="0" kern="1200" dirty="0">
                <a:solidFill>
                  <a:schemeClr val="tx1"/>
                </a:solidFill>
                <a:effectLst/>
                <a:latin typeface="+mn-lt"/>
                <a:ea typeface="+mn-ea"/>
                <a:cs typeface="+mn-cs"/>
              </a:rPr>
              <a:t>:</a:t>
            </a:r>
          </a:p>
          <a:p>
            <a:pPr marL="457200" lvl="1" indent="-137160">
              <a:buFont typeface="Arial" panose="020B0604020202020204" pitchFamily="34" charset="0"/>
              <a:buChar char="•"/>
            </a:pPr>
            <a:r>
              <a:rPr lang="en-US" sz="1200" b="0" i="0" kern="1200" dirty="0">
                <a:solidFill>
                  <a:schemeClr val="tx1"/>
                </a:solidFill>
                <a:effectLst/>
                <a:latin typeface="+mn-lt"/>
                <a:ea typeface="+mn-ea"/>
                <a:cs typeface="+mn-cs"/>
              </a:rPr>
              <a:t>pre</a:t>
            </a:r>
            <a:r>
              <a:rPr lang="en-US" sz="1200" dirty="0">
                <a:effectLst/>
                <a:latin typeface="Times New Roman" panose="02020603050405020304" pitchFamily="18" charset="0"/>
                <a:ea typeface="Times New Roman" panose="02020603050405020304" pitchFamily="18" charset="0"/>
              </a:rPr>
              <a:t>fills some much of the facility information into the form;</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allows for comparing your data to what was submitted the previous year;</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has help and data verification features;</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allows you to set up calculation formulas that can be reused on future submissions;</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saves completed submissions to PDF;</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automatically calculates TV fees; and </a:t>
            </a:r>
          </a:p>
          <a:p>
            <a:pPr marL="457200" lvl="1" indent="-13716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allows for signing/submitting the AOR electronically so you don’t have to worry about mailing it to the correct office.</a:t>
            </a:r>
          </a:p>
          <a:p>
            <a:pPr marL="173736" indent="-173736">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new system also has a few new “convenience” features. For example, you can now add contributors to your AOR so more than one person can work on it if necessary. There is a contact import and copy function so you don’t have to type in contact info if they are the same for owner/RO, facility contact, or report contact. And there is a new feature that allows you to send a notification email to the owner/AR or once the AOR is ready to be signed/submitted.</a:t>
            </a:r>
          </a:p>
        </p:txBody>
      </p:sp>
      <p:sp>
        <p:nvSpPr>
          <p:cNvPr id="4" name="Slide Number Placeholder 3">
            <a:extLst>
              <a:ext uri="{FF2B5EF4-FFF2-40B4-BE49-F238E27FC236}">
                <a16:creationId xmlns:a16="http://schemas.microsoft.com/office/drawing/2014/main" id="{866C357E-BB4B-DBB8-77DA-2BEC1C2CD9FF}"/>
              </a:ext>
            </a:extLst>
          </p:cNvPr>
          <p:cNvSpPr>
            <a:spLocks noGrp="1"/>
          </p:cNvSpPr>
          <p:nvPr>
            <p:ph type="sldNum" sz="quarter" idx="10"/>
          </p:nvPr>
        </p:nvSpPr>
        <p:spPr/>
        <p:txBody>
          <a:bodyPr/>
          <a:lstStyle/>
          <a:p>
            <a:fld id="{330AF5E0-C562-4051-A739-E39EEF3679A5}" type="slidenum">
              <a:rPr lang="en-US" smtClean="0"/>
              <a:t>5</a:t>
            </a:fld>
            <a:endParaRPr lang="en-US"/>
          </a:p>
        </p:txBody>
      </p:sp>
    </p:spTree>
    <p:extLst>
      <p:ext uri="{BB962C8B-B14F-4D97-AF65-F5344CB8AC3E}">
        <p14:creationId xmlns:p14="http://schemas.microsoft.com/office/powerpoint/2010/main" val="206805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007F0-8530-0048-156E-1F4DAF153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5D1A7-FDF0-F81E-4420-F5CD63C51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606D7-9B86-0E3E-04E2-909D5F292D5A}"/>
              </a:ext>
            </a:extLst>
          </p:cNvPr>
          <p:cNvSpPr>
            <a:spLocks noGrp="1"/>
          </p:cNvSpPr>
          <p:nvPr>
            <p:ph type="body" idx="1"/>
          </p:nvPr>
        </p:nvSpPr>
        <p:spPr/>
        <p:txBody>
          <a:bodyPr/>
          <a:lstStyle/>
          <a:p>
            <a:pPr marL="1737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still working on some known bugs, but they are minor and able to work around. For example, the Control Equipment dropdown fields on the pollutant edit screen only displays a code and not the description. See Assistance on AOR webpage for a link to the codes with descriptions. There is also an issue with the Import feature on the calculation sheet. </a:t>
            </a:r>
          </a:p>
          <a:p>
            <a:pPr marL="1737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could be issues we did not catch doing our beta testing of the new system as it can be difficult to test every scenario. </a:t>
            </a:r>
          </a:p>
          <a:p>
            <a:pPr marL="1737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come across an issue that prevents you from completing an entry, please email us asap and include as much detail as possible regarding the issue you’re seeing. Screenshots are a plus!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should not be any issues to prevent you from submitting, but we strongly recommend you start on your AORs as soon as possible just in case you come across an issue that could delay submittal.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Enhancements – These won’t be done for this year because we’ll be focusing on fixing bugs, but we will be continuously working to improve the system over time. If you think of anything while working in the new system that will streamline the data entry and submittal process, please send us your suggestions.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indent="0">
              <a:buFontTx/>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340AD60-F7B1-CA99-7977-DD0536A58109}"/>
              </a:ext>
            </a:extLst>
          </p:cNvPr>
          <p:cNvSpPr>
            <a:spLocks noGrp="1"/>
          </p:cNvSpPr>
          <p:nvPr>
            <p:ph type="sldNum" sz="quarter" idx="10"/>
          </p:nvPr>
        </p:nvSpPr>
        <p:spPr/>
        <p:txBody>
          <a:bodyPr/>
          <a:lstStyle/>
          <a:p>
            <a:fld id="{330AF5E0-C562-4051-A739-E39EEF3679A5}" type="slidenum">
              <a:rPr lang="en-US" smtClean="0"/>
              <a:t>6</a:t>
            </a:fld>
            <a:endParaRPr lang="en-US"/>
          </a:p>
        </p:txBody>
      </p:sp>
    </p:spTree>
    <p:extLst>
      <p:ext uri="{BB962C8B-B14F-4D97-AF65-F5344CB8AC3E}">
        <p14:creationId xmlns:p14="http://schemas.microsoft.com/office/powerpoint/2010/main" val="325638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A0A8C-B311-397B-FD27-6F42AAE26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C03AC-C458-8F42-4249-E5CDE7734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49323-42DF-21A1-0603-12F00F2B1829}"/>
              </a:ext>
            </a:extLst>
          </p:cNvPr>
          <p:cNvSpPr>
            <a:spLocks noGrp="1"/>
          </p:cNvSpPr>
          <p:nvPr>
            <p:ph type="body" idx="1"/>
          </p:nvPr>
        </p:nvSpPr>
        <p:spPr/>
        <p:txBody>
          <a:bodyPr/>
          <a:lstStyle/>
          <a:p>
            <a:pPr marL="0" indent="0">
              <a:buFontTx/>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9406D92-BD03-27CB-BEFC-CEE14D3762BE}"/>
              </a:ext>
            </a:extLst>
          </p:cNvPr>
          <p:cNvSpPr>
            <a:spLocks noGrp="1"/>
          </p:cNvSpPr>
          <p:nvPr>
            <p:ph type="sldNum" sz="quarter" idx="10"/>
          </p:nvPr>
        </p:nvSpPr>
        <p:spPr/>
        <p:txBody>
          <a:bodyPr/>
          <a:lstStyle/>
          <a:p>
            <a:fld id="{330AF5E0-C562-4051-A739-E39EEF3679A5}" type="slidenum">
              <a:rPr lang="en-US" smtClean="0"/>
              <a:t>7</a:t>
            </a:fld>
            <a:endParaRPr lang="en-US"/>
          </a:p>
        </p:txBody>
      </p:sp>
    </p:spTree>
    <p:extLst>
      <p:ext uri="{BB962C8B-B14F-4D97-AF65-F5344CB8AC3E}">
        <p14:creationId xmlns:p14="http://schemas.microsoft.com/office/powerpoint/2010/main" val="56535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6BFD7-A86B-380E-EB47-03E293BE0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24B81-4EF7-7829-2BDC-34EAB5F11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DA1DF-E6ED-D757-834A-12302DABE106}"/>
              </a:ext>
            </a:extLst>
          </p:cNvPr>
          <p:cNvSpPr>
            <a:spLocks noGrp="1"/>
          </p:cNvSpPr>
          <p:nvPr>
            <p:ph type="body" idx="1"/>
          </p:nvPr>
        </p:nvSpPr>
        <p:spPr/>
        <p:txBody>
          <a:bodyPr/>
          <a:lstStyle/>
          <a:p>
            <a:pPr marL="171450" indent="-171450">
              <a:buFont typeface="Arial" panose="020B0604020202020204" pitchFamily="34" charset="0"/>
              <a:buChar char="•"/>
            </a:pPr>
            <a:r>
              <a:rPr lang="en-US" dirty="0"/>
              <a:t>Once you select </a:t>
            </a:r>
            <a:r>
              <a:rPr lang="en-US" dirty="0" err="1"/>
              <a:t>eAOR</a:t>
            </a:r>
            <a:r>
              <a:rPr lang="en-US" dirty="0"/>
              <a:t> from the Portal menu, it will take you to your </a:t>
            </a:r>
            <a:r>
              <a:rPr lang="en-US" dirty="0" err="1"/>
              <a:t>eAOR</a:t>
            </a:r>
            <a:r>
              <a:rPr lang="en-US" dirty="0"/>
              <a:t> Facility home page where you can start a new AOR or view the list of AORs already started or completed. </a:t>
            </a:r>
          </a:p>
          <a:p>
            <a:pPr marL="171450" indent="-171450">
              <a:buFont typeface="Arial" panose="020B0604020202020204" pitchFamily="34" charset="0"/>
              <a:buChar char="•"/>
            </a:pPr>
            <a:r>
              <a:rPr lang="en-US" dirty="0"/>
              <a:t>On this list there are </a:t>
            </a:r>
            <a:r>
              <a:rPr lang="en-US" sz="1200" dirty="0"/>
              <a:t>columns for facility ID/Owner/Site Name, AOR year, submittal #, created date, submittal status and submittal date (if applicable) that can be filtered and sorted.</a:t>
            </a:r>
          </a:p>
          <a:p>
            <a:pPr marL="182880" indent="-182880">
              <a:buFont typeface="Arial" panose="020B0604020202020204" pitchFamily="34" charset="0"/>
              <a:buChar char="•"/>
            </a:pPr>
            <a:r>
              <a:rPr lang="en-US" sz="1200" dirty="0"/>
              <a:t>Action items on the right side allow you to continue working on an In Progress AOR, add a contributor, or delete it. Once it’s been submitted, the action items change to allow for viewing the submitted AOR, printing a copy of it, viewing the TV fee invoice (if applicable), or revising the AOR. Once it’s been submitted, it cannot be deleted so you won’t see that action item. You can only revise it that that point.</a:t>
            </a:r>
          </a:p>
          <a:p>
            <a:endParaRPr lang="en-US" dirty="0"/>
          </a:p>
        </p:txBody>
      </p:sp>
      <p:sp>
        <p:nvSpPr>
          <p:cNvPr id="4" name="Slide Number Placeholder 3">
            <a:extLst>
              <a:ext uri="{FF2B5EF4-FFF2-40B4-BE49-F238E27FC236}">
                <a16:creationId xmlns:a16="http://schemas.microsoft.com/office/drawing/2014/main" id="{D235CBE8-52FC-A9F5-F8EE-43A75215AF6B}"/>
              </a:ext>
            </a:extLst>
          </p:cNvPr>
          <p:cNvSpPr>
            <a:spLocks noGrp="1"/>
          </p:cNvSpPr>
          <p:nvPr>
            <p:ph type="sldNum" sz="quarter" idx="10"/>
          </p:nvPr>
        </p:nvSpPr>
        <p:spPr/>
        <p:txBody>
          <a:bodyPr/>
          <a:lstStyle/>
          <a:p>
            <a:fld id="{330AF5E0-C562-4051-A739-E39EEF3679A5}" type="slidenum">
              <a:rPr lang="en-US" smtClean="0"/>
              <a:t>8</a:t>
            </a:fld>
            <a:endParaRPr lang="en-US"/>
          </a:p>
        </p:txBody>
      </p:sp>
    </p:spTree>
    <p:extLst>
      <p:ext uri="{BB962C8B-B14F-4D97-AF65-F5344CB8AC3E}">
        <p14:creationId xmlns:p14="http://schemas.microsoft.com/office/powerpoint/2010/main" val="225678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A3BA-5F15-3E94-3636-CCEA20903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160E2-6101-DF1B-50FC-F96C7C937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EAD44-8032-B7D3-4C6A-16F61C4BC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2C14F-F834-321C-9B6C-499CEDD1622B}"/>
              </a:ext>
            </a:extLst>
          </p:cNvPr>
          <p:cNvSpPr>
            <a:spLocks noGrp="1"/>
          </p:cNvSpPr>
          <p:nvPr>
            <p:ph type="sldNum" sz="quarter" idx="10"/>
          </p:nvPr>
        </p:nvSpPr>
        <p:spPr/>
        <p:txBody>
          <a:bodyPr/>
          <a:lstStyle/>
          <a:p>
            <a:fld id="{330AF5E0-C562-4051-A739-E39EEF3679A5}" type="slidenum">
              <a:rPr lang="en-US" smtClean="0"/>
              <a:t>9</a:t>
            </a:fld>
            <a:endParaRPr lang="en-US"/>
          </a:p>
        </p:txBody>
      </p:sp>
    </p:spTree>
    <p:extLst>
      <p:ext uri="{BB962C8B-B14F-4D97-AF65-F5344CB8AC3E}">
        <p14:creationId xmlns:p14="http://schemas.microsoft.com/office/powerpoint/2010/main" val="292243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776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8117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94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57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FB291-4125-411A-9AEF-085E4C75639C}" type="datetime1">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773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B7EE6-1B5E-4476-A47F-F921151C9BB7}" type="datetime1">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21218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75CC56-A85C-40D5-A084-9A7922382A7F}" type="datetime1">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10771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5D8C0C-8B99-4EEE-8CA6-E0A3A5935080}" type="datetime1">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92266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18232-338F-42E0-9C31-FCB890EDDD82}" type="datetime1">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59710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71531-73F8-45F4-89D3-D3785184EFB8}" type="datetime1">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8195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AB85A-2C90-451B-91B5-C20DAED8BE53}" type="datetime1">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65341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120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951675-112E-45A9-819E-40E74AF886DC}" type="datetime1">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141486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F394E7-7CCC-4D51-8EEC-D75FA6FBD04A}" type="datetime1">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4212500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F38B5-9B39-490D-9EF2-A7E7390DA0F9}" type="datetime1">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36138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D6A91-C69E-46E7-9614-D1CE06AB6BD2}" type="datetime1">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a:p>
        </p:txBody>
      </p:sp>
    </p:spTree>
    <p:extLst>
      <p:ext uri="{BB962C8B-B14F-4D97-AF65-F5344CB8AC3E}">
        <p14:creationId xmlns:p14="http://schemas.microsoft.com/office/powerpoint/2010/main" val="276295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003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54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9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30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478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889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6096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fld id="{FD55483B-5A0B-4A27-9C94-18B93AEFE92B}" type="datetime1">
              <a:rPr lang="en-US" smtClean="0"/>
              <a:t>2/10/2026</a:t>
            </a:fld>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14207036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loridadep.gov/air/permitting-compliance/forms/responsible-official-notification-form"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floridadep.gov/air/air/documents/dep-business-portal-help-guide"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mailto:ServiceDesk@FloridaDEP.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000-0099/0055/Sections/0055.03.html"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hyperlink" Target="https://floridadep.gov/air/permitting-compliance/content/title-v-fees" TargetMode="External"/><Relationship Id="rId4" Type="http://schemas.openxmlformats.org/officeDocument/2006/relationships/hyperlink" Target="mailto:EAOR@FloridaDEP.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rules.org/gateway/RuleNo.asp?title=STATIONARY%20SOURCES%20-%20GENERAL%20REQUIREMENTS&amp;ID=62-210.370"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floridadep.gov/air/permitting-compliance/content/cpm-reporting-threshold"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floridadep.gov/air/permitting-compliance/content/cpm-reporting-threshold"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floridadep.gov/air/permitting-compliance/content/air-emissions-estimato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electronic-reporting-air-emissions/webfire"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hyperlink" Target="http://www.epa.gov/scc"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Elizabeth.Walker@FloridaDEP.gov" TargetMode="External"/><Relationship Id="rId3" Type="http://schemas.openxmlformats.org/officeDocument/2006/relationships/hyperlink" Target="mailto:Griffin.W.Jones@FloridaDEP.gov" TargetMode="External"/><Relationship Id="rId7" Type="http://schemas.openxmlformats.org/officeDocument/2006/relationships/hyperlink" Target="mailto:Jessica.Dalton@FloridaDEP.gov"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mailto:EAOR@FloridaDEP.gov" TargetMode="External"/><Relationship Id="rId11" Type="http://schemas.openxmlformats.org/officeDocument/2006/relationships/hyperlink" Target="mailto:ServiceDesk@FloridaDEP.gov" TargetMode="External"/><Relationship Id="rId5" Type="http://schemas.openxmlformats.org/officeDocument/2006/relationships/hyperlink" Target="mailto:Dylan.Edeker@FloridaDEP.gov" TargetMode="External"/><Relationship Id="rId10" Type="http://schemas.openxmlformats.org/officeDocument/2006/relationships/hyperlink" Target="mailto:DARM.HelpDesk@FloridaDEP.gov" TargetMode="External"/><Relationship Id="rId4" Type="http://schemas.openxmlformats.org/officeDocument/2006/relationships/hyperlink" Target="mailto:Kris.Lanh@FloridaDEP.gov" TargetMode="External"/><Relationship Id="rId9" Type="http://schemas.openxmlformats.org/officeDocument/2006/relationships/hyperlink" Target="mailto:Amy.Hilliard@FloridaDEP.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lrules.org/gateway/RuleNo.asp?title=STATIONARY%20SOURCES%20-%20GENERAL%20REQUIREMENTS&amp;ID=62-210.37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floridadep.gov/air/permitting-compliance/content/annual-operating-report" TargetMode="External"/><Relationship Id="rId4" Type="http://schemas.openxmlformats.org/officeDocument/2006/relationships/hyperlink" Target="https://floridadep.gov/air/permitting-compliance/forms/annual-operating-report-air-pollutant-emitting-facilit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loridadep.gov/air/air-director/content/district-air-contact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mailto:EAOR@FloridaDEP.gov" TargetMode="External"/><Relationship Id="rId4" Type="http://schemas.openxmlformats.org/officeDocument/2006/relationships/hyperlink" Target="https://floridadep.gov/air/air-director/content/local-program-air-contac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mailto:DARM.Helpdesk@FloridaDEP.gov"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prodenv.dep.state.fl.us/DepPortal/go/home"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hyperlink" Target="mailto:ServiceDesk@FloridaDEP.gov" TargetMode="External"/><Relationship Id="rId4" Type="http://schemas.openxmlformats.org/officeDocument/2006/relationships/hyperlink" Target="https://www.fldepportal.com/DepPortal/go/ho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90800"/>
            <a:ext cx="7467600" cy="914400"/>
          </a:xfrm>
        </p:spPr>
        <p:txBody>
          <a:bodyPr>
            <a:normAutofit/>
          </a:bodyPr>
          <a:lstStyle/>
          <a:p>
            <a:pPr algn="ctr"/>
            <a:r>
              <a:rPr lang="en-US" sz="5400" dirty="0" err="1">
                <a:solidFill>
                  <a:schemeClr val="tx1"/>
                </a:solidFill>
                <a:effectLst>
                  <a:outerShdw blurRad="38100" dist="38100" dir="2700000" algn="tl">
                    <a:srgbClr val="000000">
                      <a:alpha val="43137"/>
                    </a:srgbClr>
                  </a:outerShdw>
                </a:effectLst>
              </a:rPr>
              <a:t>eAOR</a:t>
            </a:r>
            <a:r>
              <a:rPr lang="en-US" sz="5400" dirty="0">
                <a:solidFill>
                  <a:schemeClr val="tx1"/>
                </a:solidFill>
                <a:effectLst>
                  <a:outerShdw blurRad="38100" dist="38100" dir="2700000" algn="tl">
                    <a:srgbClr val="000000">
                      <a:alpha val="43137"/>
                    </a:srgbClr>
                  </a:outerShdw>
                </a:effectLst>
              </a:rPr>
              <a:t> Training</a:t>
            </a:r>
          </a:p>
        </p:txBody>
      </p:sp>
      <p:sp>
        <p:nvSpPr>
          <p:cNvPr id="3" name="Rectangle 2">
            <a:extLst>
              <a:ext uri="{FF2B5EF4-FFF2-40B4-BE49-F238E27FC236}">
                <a16:creationId xmlns:a16="http://schemas.microsoft.com/office/drawing/2014/main" id="{43F1B747-AC75-476E-9B99-AE9533262513}"/>
              </a:ext>
            </a:extLst>
          </p:cNvPr>
          <p:cNvSpPr/>
          <p:nvPr/>
        </p:nvSpPr>
        <p:spPr>
          <a:xfrm>
            <a:off x="1538092" y="3644994"/>
            <a:ext cx="6067815" cy="2123658"/>
          </a:xfrm>
          <a:prstGeom prst="rect">
            <a:avLst/>
          </a:prstGeom>
        </p:spPr>
        <p:txBody>
          <a:bodyPr wrap="none">
            <a:spAutoFit/>
          </a:bodyPr>
          <a:lstStyle/>
          <a:p>
            <a:pPr algn="ctr"/>
            <a:br>
              <a:rPr lang="en-US" sz="20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Division of Air Resource Management (DARM)</a:t>
            </a:r>
          </a:p>
          <a:p>
            <a:pPr algn="ctr"/>
            <a:r>
              <a:rPr lang="en-US" sz="2400" b="1" dirty="0">
                <a:effectLst>
                  <a:outerShdw blurRad="38100" dist="38100" dir="2700000" algn="tl">
                    <a:srgbClr val="000000">
                      <a:alpha val="43137"/>
                    </a:srgbClr>
                  </a:outerShdw>
                </a:effectLst>
              </a:rPr>
              <a:t>Compliance Assurance Section</a:t>
            </a:r>
          </a:p>
          <a:p>
            <a:pPr algn="ctr"/>
            <a:endParaRPr lang="en-US" sz="2200" b="1" dirty="0">
              <a:effectLst>
                <a:outerShdw blurRad="38100" dist="38100" dir="2700000" algn="tl">
                  <a:srgbClr val="000000">
                    <a:alpha val="43137"/>
                  </a:srgbClr>
                </a:outerShdw>
              </a:effectLst>
            </a:endParaRPr>
          </a:p>
          <a:p>
            <a:pPr algn="ctr"/>
            <a:r>
              <a:rPr lang="en-US" sz="2200" b="1" dirty="0">
                <a:effectLst>
                  <a:outerShdw blurRad="38100" dist="38100" dir="2700000" algn="tl">
                    <a:srgbClr val="000000">
                      <a:alpha val="43137"/>
                    </a:srgbClr>
                  </a:outerShdw>
                </a:effectLst>
              </a:rPr>
              <a:t>January 2026</a:t>
            </a:r>
          </a:p>
          <a:p>
            <a:pPr algn="ctr"/>
            <a:endParaRPr lang="en-US" sz="2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DB7-EFA0-DFF7-EE54-5179025E80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0F1553-8089-3764-10A1-0741EE063EE3}"/>
              </a:ext>
            </a:extLst>
          </p:cNvPr>
          <p:cNvSpPr>
            <a:spLocks noGrp="1"/>
          </p:cNvSpPr>
          <p:nvPr>
            <p:ph type="title" idx="4294967295"/>
          </p:nvPr>
        </p:nvSpPr>
        <p:spPr>
          <a:xfrm>
            <a:off x="1676400" y="228600"/>
            <a:ext cx="6934200" cy="563562"/>
          </a:xfrm>
        </p:spPr>
        <p:txBody>
          <a:bodyPr>
            <a:noAutofit/>
          </a:bodyPr>
          <a:lstStyle/>
          <a:p>
            <a:pPr algn="l"/>
            <a:r>
              <a:rPr lang="en-US" dirty="0"/>
              <a:t>Signature Requirements</a:t>
            </a:r>
          </a:p>
        </p:txBody>
      </p:sp>
      <p:sp>
        <p:nvSpPr>
          <p:cNvPr id="2" name="Content Placeholder 1">
            <a:extLst>
              <a:ext uri="{FF2B5EF4-FFF2-40B4-BE49-F238E27FC236}">
                <a16:creationId xmlns:a16="http://schemas.microsoft.com/office/drawing/2014/main" id="{111749D3-FEA4-39B1-8D4C-96F3F52191A5}"/>
              </a:ext>
            </a:extLst>
          </p:cNvPr>
          <p:cNvSpPr>
            <a:spLocks noGrp="1"/>
          </p:cNvSpPr>
          <p:nvPr>
            <p:ph idx="4294967295"/>
          </p:nvPr>
        </p:nvSpPr>
        <p:spPr>
          <a:xfrm>
            <a:off x="228600" y="1295400"/>
            <a:ext cx="8382000" cy="5562600"/>
          </a:xfrm>
        </p:spPr>
        <p:txBody>
          <a:bodyPr>
            <a:normAutofit/>
          </a:bodyPr>
          <a:lstStyle/>
          <a:p>
            <a:pPr lvl="1"/>
            <a:r>
              <a:rPr lang="en-US" dirty="0"/>
              <a:t>For </a:t>
            </a:r>
            <a:r>
              <a:rPr lang="en-US" b="1" dirty="0"/>
              <a:t>Non-Title V facilities </a:t>
            </a:r>
            <a:r>
              <a:rPr lang="en-US" dirty="0"/>
              <a:t>– The Owner or Authorized Representative (AR) must sign.</a:t>
            </a:r>
          </a:p>
          <a:p>
            <a:pPr lvl="1"/>
            <a:r>
              <a:rPr lang="en-US" dirty="0"/>
              <a:t>For </a:t>
            </a:r>
            <a:r>
              <a:rPr lang="en-US" b="1" dirty="0"/>
              <a:t>Title V facilities – </a:t>
            </a:r>
            <a:r>
              <a:rPr lang="en-US" dirty="0"/>
              <a:t>The Title V Responsible Official (RO) must sign. That may be the primary or additional RO (if one is designated). </a:t>
            </a:r>
            <a:r>
              <a:rPr lang="en-US" b="0" i="0" dirty="0">
                <a:effectLst/>
              </a:rPr>
              <a:t>The RO signing an AOR for a Title V facility must be identified on a current </a:t>
            </a:r>
            <a:r>
              <a:rPr lang="en-US" b="0" i="0" u="sng" dirty="0">
                <a:solidFill>
                  <a:srgbClr val="1E476B"/>
                </a:solidFill>
                <a:effectLst/>
                <a:hlinkClick r:id="rId3"/>
              </a:rPr>
              <a:t>Responsible Official Notification Form, DEP Form No. 62-213.202(1)</a:t>
            </a:r>
            <a:r>
              <a:rPr lang="en-US" b="0" i="0" dirty="0">
                <a:solidFill>
                  <a:srgbClr val="515151"/>
                </a:solidFill>
                <a:effectLst/>
              </a:rPr>
              <a:t> </a:t>
            </a:r>
            <a:r>
              <a:rPr lang="en-US" b="0" i="0" dirty="0">
                <a:effectLst/>
              </a:rPr>
              <a:t>on file with the Department. </a:t>
            </a:r>
            <a:r>
              <a:rPr lang="en-US" dirty="0"/>
              <a:t> </a:t>
            </a:r>
          </a:p>
          <a:p>
            <a:pPr lvl="1"/>
            <a:r>
              <a:rPr lang="en-US" b="1" dirty="0"/>
              <a:t>New </a:t>
            </a:r>
            <a:r>
              <a:rPr lang="en-US" dirty="0" err="1"/>
              <a:t>eAOR</a:t>
            </a:r>
            <a:r>
              <a:rPr lang="en-US" dirty="0"/>
              <a:t> Signature &amp; Submission Requirement – </a:t>
            </a:r>
          </a:p>
          <a:p>
            <a:pPr lvl="2"/>
            <a:r>
              <a:rPr lang="en-US" sz="2200" dirty="0"/>
              <a:t>In the new system, signatures must be done by the applicable Owner/AR or RO listed on the form using their PIN </a:t>
            </a:r>
            <a:r>
              <a:rPr lang="en-US" sz="2200" u="sng" dirty="0"/>
              <a:t>at the time of submission</a:t>
            </a:r>
            <a:r>
              <a:rPr lang="en-US" sz="2200" dirty="0"/>
              <a:t>.</a:t>
            </a:r>
          </a:p>
          <a:p>
            <a:pPr lvl="2"/>
            <a:r>
              <a:rPr lang="en-US" sz="2200" dirty="0"/>
              <a:t>Unlike before, there is no longer the option for Owners/ARs or ROs to e-sign or send a hard copy signature page separately after the AOR has been submitted by the preparer.</a:t>
            </a:r>
          </a:p>
          <a:p>
            <a:pPr lvl="2"/>
            <a:endParaRPr lang="en-US" dirty="0"/>
          </a:p>
          <a:p>
            <a:pPr lvl="2"/>
            <a:endParaRPr lang="en-US" dirty="0"/>
          </a:p>
          <a:p>
            <a:pPr lvl="2"/>
            <a:endParaRPr lang="en-US" dirty="0"/>
          </a:p>
          <a:p>
            <a:pPr marL="457200" lvl="1" indent="0">
              <a:buNone/>
            </a:pPr>
            <a:endParaRPr lang="en-US" dirty="0"/>
          </a:p>
          <a:p>
            <a:pPr marL="457200" lvl="1" indent="0">
              <a:buNone/>
            </a:pPr>
            <a:endParaRPr lang="en-US" sz="3500" dirty="0"/>
          </a:p>
          <a:p>
            <a:pPr lvl="2"/>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67163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B651-3762-EFCD-0F95-FF0C72133C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1A4429-0375-D207-C104-70D4E50C6104}"/>
              </a:ext>
            </a:extLst>
          </p:cNvPr>
          <p:cNvSpPr>
            <a:spLocks noGrp="1"/>
          </p:cNvSpPr>
          <p:nvPr>
            <p:ph type="title" idx="4294967295"/>
          </p:nvPr>
        </p:nvSpPr>
        <p:spPr>
          <a:xfrm>
            <a:off x="1676400" y="228600"/>
            <a:ext cx="6934200" cy="563562"/>
          </a:xfrm>
        </p:spPr>
        <p:txBody>
          <a:bodyPr>
            <a:noAutofit/>
          </a:bodyPr>
          <a:lstStyle/>
          <a:p>
            <a:pPr algn="l"/>
            <a:r>
              <a:rPr lang="en-US" dirty="0" err="1"/>
              <a:t>eAOR</a:t>
            </a:r>
            <a:r>
              <a:rPr lang="en-US" dirty="0"/>
              <a:t> Submissions</a:t>
            </a:r>
          </a:p>
        </p:txBody>
      </p:sp>
      <p:sp>
        <p:nvSpPr>
          <p:cNvPr id="2" name="Content Placeholder 1">
            <a:extLst>
              <a:ext uri="{FF2B5EF4-FFF2-40B4-BE49-F238E27FC236}">
                <a16:creationId xmlns:a16="http://schemas.microsoft.com/office/drawing/2014/main" id="{EBF9BF79-C7ED-7E4A-0063-FFF1F0757A4E}"/>
              </a:ext>
            </a:extLst>
          </p:cNvPr>
          <p:cNvSpPr>
            <a:spLocks noGrp="1"/>
          </p:cNvSpPr>
          <p:nvPr>
            <p:ph idx="4294967295"/>
          </p:nvPr>
        </p:nvSpPr>
        <p:spPr>
          <a:xfrm>
            <a:off x="304800" y="1295400"/>
            <a:ext cx="8382000" cy="5334000"/>
          </a:xfrm>
        </p:spPr>
        <p:txBody>
          <a:bodyPr>
            <a:normAutofit/>
          </a:bodyPr>
          <a:lstStyle/>
          <a:p>
            <a:pPr lvl="1"/>
            <a:r>
              <a:rPr lang="en-US" dirty="0"/>
              <a:t>While anyone who has a Business Portal account can start and work on an AOR, it can only be submitted by the Owner/AR or RO listed on the AOR by using their PIN to sign electronically.</a:t>
            </a:r>
          </a:p>
          <a:p>
            <a:pPr lvl="1"/>
            <a:r>
              <a:rPr lang="en-US" dirty="0"/>
              <a:t>The Owner/AR or RO is automatically assigned to the Signee role once their information is entered and saved on the AOR. </a:t>
            </a:r>
          </a:p>
          <a:p>
            <a:pPr lvl="1"/>
            <a:r>
              <a:rPr lang="en-US" dirty="0"/>
              <a:t>New </a:t>
            </a:r>
            <a:r>
              <a:rPr lang="en-US" dirty="0" err="1"/>
              <a:t>eAOR</a:t>
            </a:r>
            <a:r>
              <a:rPr lang="en-US" dirty="0"/>
              <a:t> feature lets a report preparer send an email to the Owner/AR or RO once the report is ready to be signed/submitted. </a:t>
            </a:r>
          </a:p>
          <a:p>
            <a:pPr marL="182880" lvl="0" indent="0">
              <a:buNone/>
            </a:pPr>
            <a:r>
              <a:rPr lang="en-US" sz="1800" b="1" dirty="0"/>
              <a:t>Important Note</a:t>
            </a:r>
            <a:r>
              <a:rPr lang="en-US" sz="1800" dirty="0"/>
              <a:t>: If your company plans to have more than one person working on the same AOR, please carefully coordinate with your team on who will start the AOR. If more than one person starts the same AOR and enters the Owner/AR or RO (the Signee), that AOR will show on the Signee’s Home Page as two separate In Progress AORs. If the Signee sees this, they might be confused as to which one to sign. So, </a:t>
            </a:r>
            <a:r>
              <a:rPr lang="en-US" sz="1800" u="sng" dirty="0"/>
              <a:t>make sure only one person is starting the AOR</a:t>
            </a:r>
            <a:r>
              <a:rPr lang="en-US" sz="1800" dirty="0"/>
              <a:t>, but also advise your Signee that if they see multiple versions to check with the AOR Manager(s) to ensure they are signing the correct AOR. </a:t>
            </a:r>
          </a:p>
          <a:p>
            <a:pPr marL="457200" lvl="1" indent="0">
              <a:buNone/>
            </a:pPr>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298052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C3E2-327F-6D3C-8B8B-852FE4430A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ADB94C-9976-6D9D-A282-1463C44053B1}"/>
              </a:ext>
            </a:extLst>
          </p:cNvPr>
          <p:cNvSpPr>
            <a:spLocks noGrp="1"/>
          </p:cNvSpPr>
          <p:nvPr>
            <p:ph type="title" idx="4294967295"/>
          </p:nvPr>
        </p:nvSpPr>
        <p:spPr>
          <a:xfrm>
            <a:off x="1676400" y="228600"/>
            <a:ext cx="6934200" cy="563562"/>
          </a:xfrm>
        </p:spPr>
        <p:txBody>
          <a:bodyPr>
            <a:noAutofit/>
          </a:bodyPr>
          <a:lstStyle/>
          <a:p>
            <a:pPr algn="l"/>
            <a:r>
              <a:rPr lang="en-US" dirty="0"/>
              <a:t>PIN Requests</a:t>
            </a:r>
          </a:p>
        </p:txBody>
      </p:sp>
      <p:sp>
        <p:nvSpPr>
          <p:cNvPr id="2" name="Content Placeholder 1">
            <a:extLst>
              <a:ext uri="{FF2B5EF4-FFF2-40B4-BE49-F238E27FC236}">
                <a16:creationId xmlns:a16="http://schemas.microsoft.com/office/drawing/2014/main" id="{0FC2A76C-E9DB-73AF-C742-45C0C30F225A}"/>
              </a:ext>
            </a:extLst>
          </p:cNvPr>
          <p:cNvSpPr>
            <a:spLocks noGrp="1"/>
          </p:cNvSpPr>
          <p:nvPr>
            <p:ph idx="4294967295"/>
          </p:nvPr>
        </p:nvSpPr>
        <p:spPr>
          <a:xfrm>
            <a:off x="304800" y="1371600"/>
            <a:ext cx="8382000" cy="5257800"/>
          </a:xfrm>
        </p:spPr>
        <p:txBody>
          <a:bodyPr>
            <a:normAutofit fontScale="77500" lnSpcReduction="20000"/>
          </a:bodyPr>
          <a:lstStyle/>
          <a:p>
            <a:pPr lvl="1"/>
            <a:r>
              <a:rPr lang="en-US" sz="3400" dirty="0"/>
              <a:t>For Owners/Authorized Representatives or Responsible Officials needing to obtain a PIN to electronically sign/submit AORs, please be aware this process has also changed and may take longer than before as it involves more steps. </a:t>
            </a:r>
          </a:p>
          <a:p>
            <a:pPr lvl="1"/>
            <a:r>
              <a:rPr lang="en-US" sz="3400" dirty="0"/>
              <a:t>It is very important that anyone who needs to obtain a PIN starts the process as soon as possible rather than wait closer to the deadline for submitting the AOR. </a:t>
            </a:r>
          </a:p>
          <a:p>
            <a:pPr lvl="1"/>
            <a:r>
              <a:rPr lang="en-US" sz="3400" dirty="0"/>
              <a:t>This process is now done in our DEP Business Portal. If you do not have an existing Portal account, you will need to register and sign in under your account to initiate a PIN request.</a:t>
            </a:r>
          </a:p>
          <a:p>
            <a:pPr lvl="1">
              <a:spcAft>
                <a:spcPts val="1800"/>
              </a:spcAft>
            </a:pPr>
            <a:r>
              <a:rPr lang="en-US" sz="3400" dirty="0"/>
              <a:t>Instructions for requesting a PIN can be found in the </a:t>
            </a:r>
            <a:r>
              <a:rPr lang="en-US" sz="3400" u="sng" dirty="0">
                <a:hlinkClick r:id="rId3" tooltip="DEP Business Portal Help Guide"/>
              </a:rPr>
              <a:t>DEP Business Portal Guide</a:t>
            </a:r>
            <a:r>
              <a:rPr lang="en-US" sz="3400" dirty="0"/>
              <a:t>. </a:t>
            </a:r>
          </a:p>
          <a:p>
            <a:pPr marL="182880" lvl="1" indent="0">
              <a:buNone/>
            </a:pPr>
            <a:r>
              <a:rPr lang="en-US" sz="3100" dirty="0"/>
              <a:t>If you need assistance with PIN requests, please contact the IT Service Desk at 850-245-7555 or </a:t>
            </a:r>
            <a:r>
              <a:rPr lang="en-US" sz="3100" dirty="0">
                <a:hlinkClick r:id="rId4"/>
              </a:rPr>
              <a:t>ServiceDesk@FloridaDEP.gov</a:t>
            </a:r>
            <a:r>
              <a:rPr lang="en-US" sz="3100" dirty="0"/>
              <a:t>. </a:t>
            </a:r>
          </a:p>
          <a:p>
            <a:pPr lvl="2"/>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222765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A415-0BD1-EE84-E2F1-5CC1A7A63A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A202D0-3B6D-1355-C50C-ADE3F164AA1C}"/>
              </a:ext>
            </a:extLst>
          </p:cNvPr>
          <p:cNvSpPr>
            <a:spLocks noGrp="1"/>
          </p:cNvSpPr>
          <p:nvPr>
            <p:ph type="title" idx="4294967295"/>
          </p:nvPr>
        </p:nvSpPr>
        <p:spPr>
          <a:xfrm>
            <a:off x="1676400" y="228600"/>
            <a:ext cx="6934200" cy="563562"/>
          </a:xfrm>
        </p:spPr>
        <p:txBody>
          <a:bodyPr>
            <a:noAutofit/>
          </a:bodyPr>
          <a:lstStyle/>
          <a:p>
            <a:pPr algn="l"/>
            <a:r>
              <a:rPr lang="en-US" dirty="0"/>
              <a:t>Title V Emissions Fees</a:t>
            </a:r>
          </a:p>
        </p:txBody>
      </p:sp>
      <p:sp>
        <p:nvSpPr>
          <p:cNvPr id="2" name="Content Placeholder 1">
            <a:extLst>
              <a:ext uri="{FF2B5EF4-FFF2-40B4-BE49-F238E27FC236}">
                <a16:creationId xmlns:a16="http://schemas.microsoft.com/office/drawing/2014/main" id="{A9CD7D92-039A-71D2-1A4A-540CB9811D9B}"/>
              </a:ext>
            </a:extLst>
          </p:cNvPr>
          <p:cNvSpPr>
            <a:spLocks noGrp="1"/>
          </p:cNvSpPr>
          <p:nvPr>
            <p:ph idx="4294967295"/>
          </p:nvPr>
        </p:nvSpPr>
        <p:spPr>
          <a:xfrm>
            <a:off x="304800" y="1371600"/>
            <a:ext cx="8382000" cy="5257800"/>
          </a:xfrm>
        </p:spPr>
        <p:txBody>
          <a:bodyPr>
            <a:normAutofit fontScale="55000" lnSpcReduction="20000"/>
          </a:bodyPr>
          <a:lstStyle/>
          <a:p>
            <a:pPr lvl="1"/>
            <a:r>
              <a:rPr lang="en-US" sz="4000" dirty="0"/>
              <a:t>Fees are calculated based on emissions reported for “marked” pollutants.</a:t>
            </a:r>
          </a:p>
          <a:p>
            <a:pPr lvl="2"/>
            <a:r>
              <a:rPr lang="en-US" sz="3100" dirty="0"/>
              <a:t>Marked pollutants are regulated pollutants that have a numerical emissions limit or emissions cap in the permit and are display in </a:t>
            </a:r>
            <a:r>
              <a:rPr lang="en-US" sz="3100" dirty="0" err="1"/>
              <a:t>eAOR</a:t>
            </a:r>
            <a:r>
              <a:rPr lang="en-US" sz="3100" dirty="0"/>
              <a:t> with an asterisk next to them (for example *PM).</a:t>
            </a:r>
          </a:p>
          <a:p>
            <a:pPr lvl="1"/>
            <a:r>
              <a:rPr lang="en-US" sz="4000" dirty="0"/>
              <a:t>Upon submission in </a:t>
            </a:r>
            <a:r>
              <a:rPr lang="en-US" sz="4000" dirty="0" err="1"/>
              <a:t>eAOR</a:t>
            </a:r>
            <a:r>
              <a:rPr lang="en-US" sz="4000" dirty="0"/>
              <a:t>, a Title V fee invoice is generated.</a:t>
            </a:r>
          </a:p>
          <a:p>
            <a:pPr lvl="1"/>
            <a:r>
              <a:rPr lang="en-US" sz="4000" dirty="0"/>
              <a:t>Fee payments are also due April 1st.</a:t>
            </a:r>
          </a:p>
          <a:p>
            <a:pPr lvl="2"/>
            <a:r>
              <a:rPr lang="en-US" sz="3100" dirty="0"/>
              <a:t>A penalty of 50% of the amount of the unpaid fee, along with interest fees pursuant to </a:t>
            </a:r>
            <a:r>
              <a:rPr lang="en-US" sz="3100" dirty="0">
                <a:hlinkClick r:id="rId3"/>
              </a:rPr>
              <a:t>Section 55.03(1), Florida Statutes</a:t>
            </a:r>
            <a:r>
              <a:rPr lang="en-US" sz="3100" dirty="0"/>
              <a:t>, is assessed on late payments.</a:t>
            </a:r>
          </a:p>
          <a:p>
            <a:pPr lvl="1"/>
            <a:r>
              <a:rPr lang="en-US" sz="4000" dirty="0"/>
              <a:t>Two methods of payment are available.</a:t>
            </a:r>
          </a:p>
          <a:p>
            <a:pPr lvl="2"/>
            <a:r>
              <a:rPr lang="en-US" sz="3100" dirty="0"/>
              <a:t>If paying by check, send the </a:t>
            </a:r>
            <a:r>
              <a:rPr lang="en-US" sz="3100" u="sng" dirty="0"/>
              <a:t>invoice and check </a:t>
            </a:r>
            <a:r>
              <a:rPr lang="en-US" sz="3100" dirty="0"/>
              <a:t>by regular or certified mail to the below address and make the check payable to the Florida Department of Environmental Protection.</a:t>
            </a:r>
          </a:p>
          <a:p>
            <a:pPr marL="914400" lvl="2" indent="0">
              <a:buNone/>
            </a:pPr>
            <a:r>
              <a:rPr lang="en-US" sz="3100" dirty="0"/>
              <a:t>	</a:t>
            </a:r>
            <a:r>
              <a:rPr lang="en-US" sz="2900" b="1" dirty="0"/>
              <a:t>Title V Emissions Fee Coordinator</a:t>
            </a:r>
          </a:p>
          <a:p>
            <a:pPr marL="914400" lvl="2" indent="0">
              <a:buNone/>
            </a:pPr>
            <a:r>
              <a:rPr lang="en-US" sz="2900" b="1" dirty="0"/>
              <a:t>	Division of Air Resource Management</a:t>
            </a:r>
          </a:p>
          <a:p>
            <a:pPr marL="914400" lvl="2" indent="0">
              <a:buNone/>
            </a:pPr>
            <a:r>
              <a:rPr lang="en-US" sz="2900" b="1" dirty="0"/>
              <a:t>	2600 Blair Stone Road, MS 5500</a:t>
            </a:r>
          </a:p>
          <a:p>
            <a:pPr marL="914400" lvl="2" indent="0">
              <a:buNone/>
            </a:pPr>
            <a:r>
              <a:rPr lang="en-US" sz="2900" b="1" dirty="0"/>
              <a:t>	Tallahassee, FL 32399</a:t>
            </a:r>
          </a:p>
          <a:p>
            <a:pPr lvl="2"/>
            <a:r>
              <a:rPr lang="en-US" sz="3100" dirty="0"/>
              <a:t>If paying by electronic transfer of funds, please contact Amy Hilliard at 850-717-9025 for wiring instructions or email us at </a:t>
            </a:r>
            <a:r>
              <a:rPr lang="en-US" sz="3100" dirty="0">
                <a:hlinkClick r:id="rId4"/>
              </a:rPr>
              <a:t>EAOR@FloridaDEP.gov</a:t>
            </a:r>
            <a:r>
              <a:rPr lang="en-US" sz="3100" dirty="0"/>
              <a:t>.</a:t>
            </a:r>
          </a:p>
          <a:p>
            <a:pPr lvl="1"/>
            <a:r>
              <a:rPr lang="en-US" sz="4000" dirty="0"/>
              <a:t>More information can be found at:            </a:t>
            </a:r>
            <a:r>
              <a:rPr lang="en-US" sz="3100" dirty="0">
                <a:hlinkClick r:id="rId5"/>
              </a:rPr>
              <a:t>https://floridadep.gov/air/permitting-compliance/content/title-v-fees</a:t>
            </a:r>
            <a:r>
              <a:rPr lang="en-US" sz="3100" dirty="0"/>
              <a:t> 	</a:t>
            </a:r>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143974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3D9E-0429-212A-E67D-89272EA871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46AF60-1B4F-7776-70F4-41AAEA85C964}"/>
              </a:ext>
            </a:extLst>
          </p:cNvPr>
          <p:cNvSpPr>
            <a:spLocks noGrp="1"/>
          </p:cNvSpPr>
          <p:nvPr>
            <p:ph type="title" idx="4294967295"/>
          </p:nvPr>
        </p:nvSpPr>
        <p:spPr>
          <a:xfrm>
            <a:off x="1676400" y="228600"/>
            <a:ext cx="6934200" cy="563562"/>
          </a:xfrm>
        </p:spPr>
        <p:txBody>
          <a:bodyPr>
            <a:noAutofit/>
          </a:bodyPr>
          <a:lstStyle/>
          <a:p>
            <a:pPr algn="l"/>
            <a:r>
              <a:rPr lang="en-US" dirty="0"/>
              <a:t>Data Review</a:t>
            </a:r>
          </a:p>
        </p:txBody>
      </p:sp>
      <p:sp>
        <p:nvSpPr>
          <p:cNvPr id="2" name="Content Placeholder 1">
            <a:extLst>
              <a:ext uri="{FF2B5EF4-FFF2-40B4-BE49-F238E27FC236}">
                <a16:creationId xmlns:a16="http://schemas.microsoft.com/office/drawing/2014/main" id="{7AED5E97-3ABE-33EA-657A-697FA8C83C41}"/>
              </a:ext>
            </a:extLst>
          </p:cNvPr>
          <p:cNvSpPr>
            <a:spLocks noGrp="1"/>
          </p:cNvSpPr>
          <p:nvPr>
            <p:ph idx="4294967295"/>
          </p:nvPr>
        </p:nvSpPr>
        <p:spPr>
          <a:xfrm>
            <a:off x="304800" y="1295400"/>
            <a:ext cx="8382000" cy="5181600"/>
          </a:xfrm>
        </p:spPr>
        <p:txBody>
          <a:bodyPr>
            <a:normAutofit fontScale="77500" lnSpcReduction="20000"/>
          </a:bodyPr>
          <a:lstStyle/>
          <a:p>
            <a:pPr lvl="1"/>
            <a:r>
              <a:rPr lang="en-US" sz="3900" dirty="0"/>
              <a:t>After starting your AOR, please remember to review your prefilled data before completing the report. </a:t>
            </a:r>
          </a:p>
          <a:p>
            <a:pPr lvl="1"/>
            <a:r>
              <a:rPr lang="en-US" sz="3900" dirty="0"/>
              <a:t>If there is an error in the prefilled data, for example, a pollutant has an emissions limit in the permit but is not ‘marked’ in </a:t>
            </a:r>
            <a:r>
              <a:rPr lang="en-US" sz="3900" dirty="0" err="1"/>
              <a:t>eAOR</a:t>
            </a:r>
            <a:r>
              <a:rPr lang="en-US" sz="3900" dirty="0"/>
              <a:t> (*), or an emissions unit is missing, please contact us before starting your </a:t>
            </a:r>
            <a:r>
              <a:rPr lang="en-US" sz="3900" dirty="0" err="1"/>
              <a:t>eAOR</a:t>
            </a:r>
            <a:r>
              <a:rPr lang="en-US" sz="3900" dirty="0"/>
              <a:t> data entry.</a:t>
            </a:r>
          </a:p>
          <a:p>
            <a:pPr lvl="1"/>
            <a:r>
              <a:rPr lang="en-US" sz="3900" dirty="0"/>
              <a:t>If you need to invalidate or add an SCC in </a:t>
            </a:r>
            <a:r>
              <a:rPr lang="en-US" sz="3900" dirty="0" err="1"/>
              <a:t>eAOR</a:t>
            </a:r>
            <a:r>
              <a:rPr lang="en-US" sz="3900" dirty="0"/>
              <a:t> and are unsure of what to do or which SCC to use, please first check with us.</a:t>
            </a:r>
          </a:p>
          <a:p>
            <a:pPr lvl="1"/>
            <a:r>
              <a:rPr lang="en-US" sz="3900" dirty="0"/>
              <a:t>Remember the RICE – Emergency / Limited Use/Black Start Engines that have numerical emissions limits for any pollutant or meet the threshold are to be included in AORs. </a:t>
            </a:r>
          </a:p>
          <a:p>
            <a:pPr lvl="2"/>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112459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2BE9-40FC-6E72-E25E-C69984A327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15BF35-8FFB-3252-855A-CA1B3E80314E}"/>
              </a:ext>
            </a:extLst>
          </p:cNvPr>
          <p:cNvSpPr>
            <a:spLocks noGrp="1"/>
          </p:cNvSpPr>
          <p:nvPr>
            <p:ph type="title" idx="4294967295"/>
          </p:nvPr>
        </p:nvSpPr>
        <p:spPr>
          <a:xfrm>
            <a:off x="1524000" y="304800"/>
            <a:ext cx="73152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9C0CF5B4-12AF-785D-CD27-BD8D35886890}"/>
              </a:ext>
            </a:extLst>
          </p:cNvPr>
          <p:cNvSpPr>
            <a:spLocks noGrp="1"/>
          </p:cNvSpPr>
          <p:nvPr>
            <p:ph idx="4294967295"/>
          </p:nvPr>
        </p:nvSpPr>
        <p:spPr>
          <a:xfrm>
            <a:off x="152400" y="1371600"/>
            <a:ext cx="8305800" cy="5486400"/>
          </a:xfrm>
        </p:spPr>
        <p:txBody>
          <a:bodyPr>
            <a:normAutofit fontScale="40000" lnSpcReduction="20000"/>
          </a:bodyPr>
          <a:lstStyle/>
          <a:p>
            <a:pPr lvl="1"/>
            <a:r>
              <a:rPr lang="en-US" sz="6500" dirty="0"/>
              <a:t>Make sure the correct SCCs are reported in </a:t>
            </a:r>
            <a:r>
              <a:rPr lang="en-US" sz="6500" dirty="0" err="1"/>
              <a:t>eAOR</a:t>
            </a:r>
            <a:r>
              <a:rPr lang="en-US" sz="6500" dirty="0"/>
              <a:t>. If you are adding (or invalidating) an SCC in </a:t>
            </a:r>
            <a:r>
              <a:rPr lang="en-US" sz="6500" dirty="0" err="1"/>
              <a:t>eAOR</a:t>
            </a:r>
            <a:r>
              <a:rPr lang="en-US" sz="6500" dirty="0"/>
              <a:t>, and there is any question regarding which SCC to use, then please check with us first.</a:t>
            </a:r>
          </a:p>
          <a:p>
            <a:pPr lvl="1"/>
            <a:r>
              <a:rPr lang="en-US" sz="6500" dirty="0"/>
              <a:t>Make sure the correct Emissions Method Codes used to calculate emissions are reported. </a:t>
            </a:r>
          </a:p>
          <a:p>
            <a:pPr lvl="2"/>
            <a:r>
              <a:rPr lang="en-US" sz="5000" dirty="0"/>
              <a:t>See </a:t>
            </a:r>
            <a:r>
              <a:rPr lang="en-US" sz="5000" dirty="0">
                <a:hlinkClick r:id="rId3"/>
              </a:rPr>
              <a:t>Rule 62-210.370, F.A.C., </a:t>
            </a:r>
            <a:r>
              <a:rPr lang="en-US" sz="5000" dirty="0"/>
              <a:t>for methods to be used when computing actual emissions.</a:t>
            </a:r>
          </a:p>
          <a:p>
            <a:pPr lvl="1"/>
            <a:r>
              <a:rPr lang="en-US" sz="6500" dirty="0"/>
              <a:t>Make sure to use the correct Emission Factor (EF) for the particular pollutant. </a:t>
            </a:r>
          </a:p>
          <a:p>
            <a:pPr lvl="2"/>
            <a:r>
              <a:rPr lang="en-US" sz="5000" dirty="0"/>
              <a:t>For PM, PM10, and PM2.5 emissions, EFs used were often for the wrong pollutant. For example, AP42/</a:t>
            </a:r>
            <a:r>
              <a:rPr lang="en-US" sz="5000" dirty="0" err="1"/>
              <a:t>Webfire</a:t>
            </a:r>
            <a:r>
              <a:rPr lang="en-US" sz="5000" dirty="0"/>
              <a:t> EF for PM was used to report PM10. </a:t>
            </a:r>
          </a:p>
          <a:p>
            <a:pPr lvl="2"/>
            <a:r>
              <a:rPr lang="en-US" sz="5000" dirty="0"/>
              <a:t>Depending on the SCC and control equipment configuration, there may be emission factors for *primary PM, primary PM10, primary PM2.5, filterable PM, filterable PM10, filterable PM2.5 and condensable PM (CPM).  </a:t>
            </a:r>
          </a:p>
          <a:p>
            <a:pPr lvl="2"/>
            <a:r>
              <a:rPr lang="en-US" sz="5000" dirty="0"/>
              <a:t>NOTE: ‘primary PM’ is not reported. Rather, PM determined by standard EPA Method 5 is filterable PM,  which is reported.</a:t>
            </a:r>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227778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15171-2F26-2151-A05C-2AE19903FF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193F2E-D298-16FB-C100-1ADAE29C7952}"/>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1FCD908B-A22E-E906-6B92-984CB5931B97}"/>
              </a:ext>
            </a:extLst>
          </p:cNvPr>
          <p:cNvSpPr>
            <a:spLocks noGrp="1"/>
          </p:cNvSpPr>
          <p:nvPr>
            <p:ph idx="4294967295"/>
          </p:nvPr>
        </p:nvSpPr>
        <p:spPr>
          <a:xfrm>
            <a:off x="152400" y="1371600"/>
            <a:ext cx="8382000" cy="5486400"/>
          </a:xfrm>
        </p:spPr>
        <p:txBody>
          <a:bodyPr>
            <a:normAutofit fontScale="25000" lnSpcReduction="20000"/>
          </a:bodyPr>
          <a:lstStyle/>
          <a:p>
            <a:pPr lvl="1"/>
            <a:r>
              <a:rPr lang="en-US" sz="11200" dirty="0"/>
              <a:t>Make sure emission factors have the correct units.</a:t>
            </a:r>
          </a:p>
          <a:p>
            <a:pPr lvl="1"/>
            <a:r>
              <a:rPr lang="en-US" sz="11200" dirty="0"/>
              <a:t>Provide the source of the emission factor in </a:t>
            </a:r>
            <a:r>
              <a:rPr lang="en-US" sz="11200" dirty="0" err="1"/>
              <a:t>eAOR</a:t>
            </a:r>
            <a:r>
              <a:rPr lang="en-US" sz="11200" dirty="0"/>
              <a:t>. </a:t>
            </a:r>
          </a:p>
          <a:p>
            <a:pPr lvl="2"/>
            <a:r>
              <a:rPr lang="en-US" sz="8800" dirty="0"/>
              <a:t>If emissions were calculated using an emission factor based on site specific data such as stack tests, then list the test dates, and EF units; or if the EF was established in a permit, then reference which permit.</a:t>
            </a:r>
          </a:p>
          <a:p>
            <a:pPr lvl="1"/>
            <a:r>
              <a:rPr lang="en-US" sz="11200" dirty="0"/>
              <a:t>Double check your emissions calculation formula.</a:t>
            </a:r>
          </a:p>
          <a:p>
            <a:pPr lvl="2"/>
            <a:r>
              <a:rPr lang="en-US" sz="8800" dirty="0"/>
              <a:t>A minor omission could result in either underreporting emissions or over reporting emissions.</a:t>
            </a:r>
          </a:p>
          <a:p>
            <a:pPr lvl="1"/>
            <a:r>
              <a:rPr lang="en-US" sz="11200" dirty="0"/>
              <a:t>CPM, PM2.5, and PM10 should typically be reported for combustion sources.</a:t>
            </a:r>
          </a:p>
          <a:p>
            <a:pPr lvl="2"/>
            <a:r>
              <a:rPr lang="en-US" sz="8800" dirty="0"/>
              <a:t>If the information is available and the reporting threshold of 5 tons/year was exceeded (or CPM is a marked pollutant), then report the emissions. At the following link a tool is available to help estimate CPM emissions for some SCC: </a:t>
            </a:r>
            <a:r>
              <a:rPr lang="en-US" sz="8800" dirty="0">
                <a:hlinkClick r:id="rId3"/>
              </a:rPr>
              <a:t>CPM Reporting Threshold, and Estimated Annual CPM Emissions Calculator for some SCCs. </a:t>
            </a:r>
            <a:endParaRPr lang="en-US" sz="88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366269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8326-7E0E-19EC-168D-32CEA168F6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3EF5DD-92F0-FE6E-DAD6-8EF908DB62B9}"/>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33CBCBAD-ADB8-B80F-8867-45271231A8C5}"/>
              </a:ext>
            </a:extLst>
          </p:cNvPr>
          <p:cNvSpPr>
            <a:spLocks noGrp="1"/>
          </p:cNvSpPr>
          <p:nvPr>
            <p:ph idx="4294967295"/>
          </p:nvPr>
        </p:nvSpPr>
        <p:spPr>
          <a:xfrm>
            <a:off x="152400" y="1371600"/>
            <a:ext cx="8382000" cy="5486400"/>
          </a:xfrm>
        </p:spPr>
        <p:txBody>
          <a:bodyPr>
            <a:normAutofit fontScale="25000" lnSpcReduction="20000"/>
          </a:bodyPr>
          <a:lstStyle/>
          <a:p>
            <a:pPr lvl="1"/>
            <a:r>
              <a:rPr lang="en-US" sz="8800" dirty="0"/>
              <a:t>When reporting PM, PM10, and PM2.5 emissions, make sure to use the correct emission factor (EF) for the pollutant.</a:t>
            </a:r>
          </a:p>
          <a:p>
            <a:pPr lvl="1"/>
            <a:r>
              <a:rPr lang="en-US" sz="8800" dirty="0"/>
              <a:t>Depending on the SCC and control equipment configuration, there may be EFs for primary PM, primary PM10, primary PM2.5, filterable PM, filterable PM10, filterable PM2.5 and condensable PM (CPM). </a:t>
            </a:r>
          </a:p>
          <a:p>
            <a:pPr lvl="2"/>
            <a:r>
              <a:rPr lang="en-US" sz="7200" dirty="0"/>
              <a:t>PM filterable &gt;= PM10 filterable &gt;= PM2.5 filterable</a:t>
            </a:r>
          </a:p>
          <a:p>
            <a:pPr lvl="2"/>
            <a:r>
              <a:rPr lang="en-US" sz="7200" dirty="0"/>
              <a:t>PM10 primary &gt;= PM2.5 primary &gt;= CPM </a:t>
            </a:r>
          </a:p>
          <a:p>
            <a:pPr lvl="2"/>
            <a:r>
              <a:rPr lang="en-US" sz="7200" dirty="0"/>
              <a:t>NOTE: ‘primary PM’ is not reported. Rather, PM determined by standard EPA Method 5 is filterable PM,  which is reported.</a:t>
            </a:r>
          </a:p>
          <a:p>
            <a:pPr lvl="1"/>
            <a:r>
              <a:rPr lang="en-US" sz="8800" dirty="0"/>
              <a:t>The EFs listed as primary include both the filterable and condensable components.  For example, primary PM2.5 is the total of PM2.5 filterable plus CPM, and primary PM10 is the total of PM10 filterable plus CPM. </a:t>
            </a:r>
          </a:p>
          <a:p>
            <a:pPr lvl="2"/>
            <a:r>
              <a:rPr lang="en-US" sz="7200" dirty="0"/>
              <a:t>PM2.5 primary = PM2.5 filterable + CPM</a:t>
            </a:r>
          </a:p>
          <a:p>
            <a:pPr lvl="2"/>
            <a:r>
              <a:rPr lang="en-US" sz="7200" dirty="0"/>
              <a:t>PM10  primary = PM10 filterable + CPM</a:t>
            </a:r>
          </a:p>
          <a:p>
            <a:pPr lvl="1"/>
            <a:r>
              <a:rPr lang="en-US" sz="8800" dirty="0"/>
              <a:t>You should never add the EFs for primary and filterable together, since primary already includes the filterable. </a:t>
            </a:r>
          </a:p>
          <a:p>
            <a:pPr lvl="2"/>
            <a:r>
              <a:rPr lang="en-US" sz="7200" dirty="0"/>
              <a:t>If reported, report condensable PM10 and condensable PM2.5 as CPM. </a:t>
            </a:r>
          </a:p>
          <a:p>
            <a:pPr lvl="2"/>
            <a:r>
              <a:rPr lang="en-US" sz="7200" dirty="0"/>
              <a:t>PM10 condensable = PM2.5 condensable = CPM</a:t>
            </a:r>
          </a:p>
          <a:p>
            <a:pPr lvl="2"/>
            <a:endParaRPr lang="en-US" sz="7200" dirty="0"/>
          </a:p>
          <a:p>
            <a:pPr marL="914400" lvl="2" indent="0">
              <a:buNone/>
            </a:pPr>
            <a:endParaRPr lang="en-US" dirty="0"/>
          </a:p>
        </p:txBody>
      </p:sp>
    </p:spTree>
    <p:extLst>
      <p:ext uri="{BB962C8B-B14F-4D97-AF65-F5344CB8AC3E}">
        <p14:creationId xmlns:p14="http://schemas.microsoft.com/office/powerpoint/2010/main" val="241206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DA57-5724-9CCF-8C8C-D64744ED4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10123E-511A-4FDA-5C04-C7B7BE3B14FC}"/>
              </a:ext>
            </a:extLst>
          </p:cNvPr>
          <p:cNvSpPr>
            <a:spLocks noGrp="1"/>
          </p:cNvSpPr>
          <p:nvPr>
            <p:ph type="title" idx="4294967295"/>
          </p:nvPr>
        </p:nvSpPr>
        <p:spPr>
          <a:xfrm>
            <a:off x="1524000" y="304800"/>
            <a:ext cx="7239000" cy="487362"/>
          </a:xfrm>
        </p:spPr>
        <p:txBody>
          <a:bodyPr>
            <a:noAutofit/>
          </a:bodyPr>
          <a:lstStyle/>
          <a:p>
            <a:pPr algn="l"/>
            <a:r>
              <a:rPr lang="en-US" dirty="0"/>
              <a:t>Emissions Calculations Tips</a:t>
            </a:r>
          </a:p>
        </p:txBody>
      </p:sp>
      <p:sp>
        <p:nvSpPr>
          <p:cNvPr id="2" name="Content Placeholder 1">
            <a:extLst>
              <a:ext uri="{FF2B5EF4-FFF2-40B4-BE49-F238E27FC236}">
                <a16:creationId xmlns:a16="http://schemas.microsoft.com/office/drawing/2014/main" id="{D1689E23-DC6D-49D7-47F7-C35BA50C295C}"/>
              </a:ext>
            </a:extLst>
          </p:cNvPr>
          <p:cNvSpPr>
            <a:spLocks noGrp="1"/>
          </p:cNvSpPr>
          <p:nvPr>
            <p:ph idx="4294967295"/>
          </p:nvPr>
        </p:nvSpPr>
        <p:spPr>
          <a:xfrm>
            <a:off x="304800" y="1295400"/>
            <a:ext cx="8229600" cy="4876800"/>
          </a:xfrm>
        </p:spPr>
        <p:txBody>
          <a:bodyPr>
            <a:normAutofit fontScale="25000" lnSpcReduction="20000"/>
          </a:bodyPr>
          <a:lstStyle/>
          <a:p>
            <a:pPr marL="457200" lvl="1" indent="0">
              <a:buNone/>
            </a:pPr>
            <a:r>
              <a:rPr lang="en-US" sz="11200" b="1" dirty="0"/>
              <a:t>What if I don’t know my CPM (condensable particulate matter) emissions?</a:t>
            </a:r>
          </a:p>
          <a:p>
            <a:pPr lvl="1"/>
            <a:r>
              <a:rPr lang="en-US" sz="9600" dirty="0"/>
              <a:t>CPM emissions must be reported if the emissions unit is subject to a numerical emission limit for CPM.</a:t>
            </a:r>
          </a:p>
          <a:p>
            <a:pPr lvl="1"/>
            <a:r>
              <a:rPr lang="en-US" sz="9600" dirty="0"/>
              <a:t>Otherwise, CPM should be reported if information is available to estimate emissions, and such emissions are equal to or greater than 5.0 tons per year per SCC.  Do not add the pollutant CPM in EAOR if you do not have emissions data to report. </a:t>
            </a:r>
          </a:p>
          <a:p>
            <a:pPr lvl="1"/>
            <a:r>
              <a:rPr lang="en-US" sz="9600" dirty="0"/>
              <a:t>A Calculator to estimate CPM emissions based on some available CPM emissions factor information from AP-42 is provided for you at this link: </a:t>
            </a:r>
            <a:r>
              <a:rPr lang="en-US" sz="9600" dirty="0">
                <a:hlinkClick r:id="rId3"/>
              </a:rPr>
              <a:t>https://floridadep.gov/air/permitting-compliance/content/cpm-reporting-threshold</a:t>
            </a:r>
            <a:r>
              <a:rPr lang="en-US" sz="9600" dirty="0"/>
              <a:t>. </a:t>
            </a:r>
          </a:p>
          <a:p>
            <a:pPr lvl="1"/>
            <a:r>
              <a:rPr lang="en-US" sz="9600" dirty="0"/>
              <a:t>Here is a link to the Annual Air Emissions Calculators (based on </a:t>
            </a:r>
            <a:r>
              <a:rPr lang="en-US" sz="9600" dirty="0" err="1"/>
              <a:t>WebFIRE</a:t>
            </a:r>
            <a:r>
              <a:rPr lang="en-US" sz="9600" dirty="0"/>
              <a:t> Emissions Factors) for some SCCs: </a:t>
            </a:r>
            <a:r>
              <a:rPr lang="en-US" sz="9600" dirty="0">
                <a:hlinkClick r:id="rId4"/>
              </a:rPr>
              <a:t>https://floridadep.gov/air/permitting-compliance/content/air-emissions-estimators</a:t>
            </a:r>
            <a:r>
              <a:rPr lang="en-US" sz="9600" dirty="0"/>
              <a:t>.  </a:t>
            </a:r>
          </a:p>
          <a:p>
            <a:pPr lvl="1"/>
            <a:endParaRPr lang="en-US" sz="7200" dirty="0"/>
          </a:p>
          <a:p>
            <a:pPr marL="914400" lvl="2" indent="0">
              <a:buNone/>
            </a:pPr>
            <a:endParaRPr lang="en-US" dirty="0"/>
          </a:p>
        </p:txBody>
      </p:sp>
    </p:spTree>
    <p:extLst>
      <p:ext uri="{BB962C8B-B14F-4D97-AF65-F5344CB8AC3E}">
        <p14:creationId xmlns:p14="http://schemas.microsoft.com/office/powerpoint/2010/main" val="237096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E938-89B2-D79D-A5B4-E0F0B56A71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D370FD-4B30-4CF4-54D6-B5A086C5142E}"/>
              </a:ext>
            </a:extLst>
          </p:cNvPr>
          <p:cNvSpPr>
            <a:spLocks noGrp="1"/>
          </p:cNvSpPr>
          <p:nvPr>
            <p:ph type="title" idx="4294967295"/>
          </p:nvPr>
        </p:nvSpPr>
        <p:spPr>
          <a:xfrm>
            <a:off x="1524000" y="304800"/>
            <a:ext cx="7239000" cy="487362"/>
          </a:xfrm>
        </p:spPr>
        <p:txBody>
          <a:bodyPr>
            <a:noAutofit/>
          </a:bodyPr>
          <a:lstStyle/>
          <a:p>
            <a:pPr algn="l"/>
            <a:r>
              <a:rPr lang="en-US" dirty="0"/>
              <a:t>Common Data Quality Issues</a:t>
            </a:r>
          </a:p>
        </p:txBody>
      </p:sp>
      <p:sp>
        <p:nvSpPr>
          <p:cNvPr id="2" name="Content Placeholder 1">
            <a:extLst>
              <a:ext uri="{FF2B5EF4-FFF2-40B4-BE49-F238E27FC236}">
                <a16:creationId xmlns:a16="http://schemas.microsoft.com/office/drawing/2014/main" id="{CD4D572A-93C2-434A-9ABA-51A054262797}"/>
              </a:ext>
            </a:extLst>
          </p:cNvPr>
          <p:cNvSpPr>
            <a:spLocks noGrp="1"/>
          </p:cNvSpPr>
          <p:nvPr>
            <p:ph idx="4294967295"/>
          </p:nvPr>
        </p:nvSpPr>
        <p:spPr>
          <a:xfrm>
            <a:off x="304800" y="1371600"/>
            <a:ext cx="8001000" cy="4800600"/>
          </a:xfrm>
        </p:spPr>
        <p:txBody>
          <a:bodyPr>
            <a:normAutofit fontScale="25000" lnSpcReduction="20000"/>
          </a:bodyPr>
          <a:lstStyle/>
          <a:p>
            <a:pPr lvl="1"/>
            <a:r>
              <a:rPr lang="en-US" sz="11200" dirty="0"/>
              <a:t>A change during the reporting year in the facility’s tracking/reporting methodology resulted in underreporting of emissions (i.e. from AP42- to CEMS).</a:t>
            </a:r>
          </a:p>
          <a:p>
            <a:pPr lvl="1"/>
            <a:r>
              <a:rPr lang="en-US" sz="11200" dirty="0"/>
              <a:t>Different emissions factors are used for reporting in different systems (TRI vs. AOR).  </a:t>
            </a:r>
          </a:p>
          <a:p>
            <a:pPr lvl="1"/>
            <a:r>
              <a:rPr lang="en-US" sz="11200" dirty="0"/>
              <a:t>Overestimating previous years emissions.</a:t>
            </a:r>
          </a:p>
          <a:p>
            <a:pPr lvl="1"/>
            <a:r>
              <a:rPr lang="en-US" sz="11200" dirty="0"/>
              <a:t>Instances where the emissions factor or fuel usage/ process rate is off by an order of magnitude; or incorrect value was used in the formula in EAOR. </a:t>
            </a:r>
          </a:p>
          <a:p>
            <a:pPr lvl="1"/>
            <a:r>
              <a:rPr lang="en-US" sz="11200" dirty="0"/>
              <a:t>Duplication of process rate / fuel usage:  The exact same process rate was reported for different fuels burned, for example diesel and natural gas.</a:t>
            </a:r>
          </a:p>
          <a:p>
            <a:pPr lvl="1"/>
            <a:endParaRPr lang="en-US" sz="7200" dirty="0"/>
          </a:p>
          <a:p>
            <a:pPr marL="914400" lvl="2" indent="0">
              <a:buNone/>
            </a:pPr>
            <a:endParaRPr lang="en-US" dirty="0"/>
          </a:p>
        </p:txBody>
      </p:sp>
    </p:spTree>
    <p:extLst>
      <p:ext uri="{BB962C8B-B14F-4D97-AF65-F5344CB8AC3E}">
        <p14:creationId xmlns:p14="http://schemas.microsoft.com/office/powerpoint/2010/main" val="313139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76400" y="228600"/>
            <a:ext cx="6934200" cy="563562"/>
          </a:xfrm>
        </p:spPr>
        <p:txBody>
          <a:bodyPr>
            <a:noAutofit/>
          </a:bodyPr>
          <a:lstStyle/>
          <a:p>
            <a:pPr algn="l"/>
            <a:r>
              <a:rPr lang="en-US" dirty="0"/>
              <a:t>Overview</a:t>
            </a:r>
          </a:p>
        </p:txBody>
      </p:sp>
      <p:sp>
        <p:nvSpPr>
          <p:cNvPr id="2" name="Content Placeholder 1"/>
          <p:cNvSpPr>
            <a:spLocks noGrp="1"/>
          </p:cNvSpPr>
          <p:nvPr>
            <p:ph idx="4294967295"/>
          </p:nvPr>
        </p:nvSpPr>
        <p:spPr>
          <a:xfrm>
            <a:off x="457200" y="1447800"/>
            <a:ext cx="8534400" cy="5181600"/>
          </a:xfrm>
        </p:spPr>
        <p:txBody>
          <a:bodyPr>
            <a:normAutofit/>
          </a:bodyPr>
          <a:lstStyle/>
          <a:p>
            <a:pPr lvl="1"/>
            <a:r>
              <a:rPr lang="en-US" sz="3000" dirty="0"/>
              <a:t>Annual Operating Report (AOR</a:t>
            </a:r>
            <a:r>
              <a:rPr lang="en-US" sz="3300" dirty="0"/>
              <a:t>)</a:t>
            </a:r>
          </a:p>
          <a:p>
            <a:pPr lvl="2"/>
            <a:r>
              <a:rPr lang="en-US" sz="2600" dirty="0"/>
              <a:t>Regulatory Requirements</a:t>
            </a:r>
          </a:p>
          <a:p>
            <a:pPr lvl="2"/>
            <a:r>
              <a:rPr lang="en-US" sz="2600" dirty="0"/>
              <a:t>Submittal Procedures</a:t>
            </a:r>
          </a:p>
          <a:p>
            <a:pPr lvl="1"/>
            <a:r>
              <a:rPr lang="en-US" sz="3000" dirty="0"/>
              <a:t>Electronic AOR (</a:t>
            </a:r>
            <a:r>
              <a:rPr lang="en-US" sz="3000" dirty="0" err="1"/>
              <a:t>eAOR</a:t>
            </a:r>
            <a:r>
              <a:rPr lang="en-US" sz="3000" dirty="0"/>
              <a:t>) Updates/Important Info</a:t>
            </a:r>
          </a:p>
          <a:p>
            <a:pPr lvl="1"/>
            <a:r>
              <a:rPr lang="en-US" sz="3000" dirty="0"/>
              <a:t>Signature and </a:t>
            </a:r>
            <a:r>
              <a:rPr lang="en-US" sz="3000" dirty="0" err="1"/>
              <a:t>eAOR</a:t>
            </a:r>
            <a:r>
              <a:rPr lang="en-US" sz="3000" dirty="0"/>
              <a:t> Submission Requirements</a:t>
            </a:r>
          </a:p>
          <a:p>
            <a:pPr lvl="1"/>
            <a:r>
              <a:rPr lang="en-US" sz="3000" dirty="0"/>
              <a:t>PIN Requests</a:t>
            </a:r>
          </a:p>
          <a:p>
            <a:pPr lvl="1"/>
            <a:r>
              <a:rPr lang="en-US" sz="3000" dirty="0"/>
              <a:t>Emissions Fees (Title V sources only)</a:t>
            </a:r>
          </a:p>
          <a:p>
            <a:pPr lvl="1"/>
            <a:r>
              <a:rPr lang="en-US" sz="3000" dirty="0"/>
              <a:t>Data Review and Calculation Tips</a:t>
            </a:r>
          </a:p>
          <a:p>
            <a:pPr lvl="1"/>
            <a:r>
              <a:rPr lang="en-US" sz="3000" dirty="0" err="1"/>
              <a:t>eAOR</a:t>
            </a:r>
            <a:r>
              <a:rPr lang="en-US" sz="3000" dirty="0"/>
              <a:t> Demo</a:t>
            </a:r>
          </a:p>
          <a:p>
            <a:pPr lvl="1"/>
            <a:r>
              <a:rPr lang="en-US" sz="3000" dirty="0"/>
              <a:t>Contacts</a:t>
            </a:r>
          </a:p>
          <a:p>
            <a:pPr marL="914400" lvl="2" indent="0">
              <a:buNone/>
            </a:pPr>
            <a:endParaRPr lang="en-US" dirty="0"/>
          </a:p>
        </p:txBody>
      </p:sp>
    </p:spTree>
    <p:extLst>
      <p:ext uri="{BB962C8B-B14F-4D97-AF65-F5344CB8AC3E}">
        <p14:creationId xmlns:p14="http://schemas.microsoft.com/office/powerpoint/2010/main" val="11975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457B-6903-26B7-B8E7-C4501463EC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2273A3-087B-C8E6-2879-1B334CD6F1CA}"/>
              </a:ext>
            </a:extLst>
          </p:cNvPr>
          <p:cNvSpPr>
            <a:spLocks noGrp="1"/>
          </p:cNvSpPr>
          <p:nvPr>
            <p:ph type="title" idx="4294967295"/>
          </p:nvPr>
        </p:nvSpPr>
        <p:spPr>
          <a:xfrm>
            <a:off x="1524000" y="304800"/>
            <a:ext cx="7239000" cy="487362"/>
          </a:xfrm>
        </p:spPr>
        <p:txBody>
          <a:bodyPr>
            <a:noAutofit/>
          </a:bodyPr>
          <a:lstStyle/>
          <a:p>
            <a:pPr algn="l"/>
            <a:r>
              <a:rPr lang="en-US" dirty="0"/>
              <a:t>Common Data Quality Issues</a:t>
            </a:r>
          </a:p>
        </p:txBody>
      </p:sp>
      <p:sp>
        <p:nvSpPr>
          <p:cNvPr id="2" name="Content Placeholder 1">
            <a:extLst>
              <a:ext uri="{FF2B5EF4-FFF2-40B4-BE49-F238E27FC236}">
                <a16:creationId xmlns:a16="http://schemas.microsoft.com/office/drawing/2014/main" id="{DDCAFB7D-C864-85C3-B4D2-7BE53499EC2B}"/>
              </a:ext>
            </a:extLst>
          </p:cNvPr>
          <p:cNvSpPr>
            <a:spLocks noGrp="1"/>
          </p:cNvSpPr>
          <p:nvPr>
            <p:ph idx="4294967295"/>
          </p:nvPr>
        </p:nvSpPr>
        <p:spPr>
          <a:xfrm>
            <a:off x="304800" y="1371600"/>
            <a:ext cx="8001000" cy="5181600"/>
          </a:xfrm>
        </p:spPr>
        <p:txBody>
          <a:bodyPr>
            <a:normAutofit fontScale="25000" lnSpcReduction="20000"/>
          </a:bodyPr>
          <a:lstStyle/>
          <a:p>
            <a:pPr lvl="1"/>
            <a:r>
              <a:rPr lang="en-US" sz="11200" dirty="0">
                <a:effectLst/>
                <a:ea typeface="Times New Roman" panose="02020603050405020304" pitchFamily="18" charset="0"/>
                <a:cs typeface="Calibri" panose="020F0502020204030204" pitchFamily="34" charset="0"/>
              </a:rPr>
              <a:t>Instances where a facility uses a retired SCC code, which is no longer accepted by EPA.</a:t>
            </a:r>
            <a:endParaRPr lang="en-US" sz="11200" dirty="0"/>
          </a:p>
          <a:p>
            <a:pPr lvl="1"/>
            <a:r>
              <a:rPr lang="en-US" sz="11200" dirty="0"/>
              <a:t>Cases where emissions were normally calculated by applying a control efficiency, however were inadvertently reported without it. </a:t>
            </a:r>
          </a:p>
          <a:p>
            <a:pPr lvl="1"/>
            <a:r>
              <a:rPr lang="en-US" sz="11200" dirty="0"/>
              <a:t>Forgetting to convert emissions value to tons, and reporting in pounds because the conversion to tons was excluded from the formula</a:t>
            </a:r>
          </a:p>
          <a:p>
            <a:pPr lvl="1"/>
            <a:r>
              <a:rPr lang="en-US" sz="11200" dirty="0"/>
              <a:t>Cases where HAP VOCs are not included with the VOC emissions.  </a:t>
            </a:r>
          </a:p>
          <a:p>
            <a:pPr lvl="1"/>
            <a:r>
              <a:rPr lang="en-US" sz="11200" dirty="0"/>
              <a:t>Formulas needing revision:</a:t>
            </a:r>
          </a:p>
          <a:p>
            <a:pPr lvl="2"/>
            <a:r>
              <a:rPr lang="en-US" sz="8000" dirty="0"/>
              <a:t>Formula omits an important conversion factor (i.e. conversion of sulfur to SO2); and</a:t>
            </a:r>
          </a:p>
          <a:p>
            <a:pPr lvl="2"/>
            <a:r>
              <a:rPr lang="en-US" sz="8000" dirty="0"/>
              <a:t>Incorrectly uses a “percentage” (i.e. 10% ash) instead of a “number” (i.e.0.1 ash fraction), resulting in emissions being over reported (for HAPS metals).</a:t>
            </a:r>
          </a:p>
          <a:p>
            <a:pPr lvl="1"/>
            <a:endParaRPr lang="en-US" sz="7200" dirty="0"/>
          </a:p>
          <a:p>
            <a:pPr marL="914400" lvl="2" indent="0">
              <a:buNone/>
            </a:pPr>
            <a:endParaRPr lang="en-US" dirty="0"/>
          </a:p>
        </p:txBody>
      </p:sp>
    </p:spTree>
    <p:extLst>
      <p:ext uri="{BB962C8B-B14F-4D97-AF65-F5344CB8AC3E}">
        <p14:creationId xmlns:p14="http://schemas.microsoft.com/office/powerpoint/2010/main" val="120499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19200" y="76200"/>
            <a:ext cx="7691582" cy="868362"/>
          </a:xfrm>
        </p:spPr>
        <p:txBody>
          <a:bodyPr>
            <a:normAutofit/>
          </a:bodyPr>
          <a:lstStyle/>
          <a:p>
            <a:pPr algn="l"/>
            <a:r>
              <a:rPr lang="en-US" sz="4000" dirty="0"/>
              <a:t>EPA Resources</a:t>
            </a:r>
            <a:endParaRPr lang="en-US" sz="3200" dirty="0"/>
          </a:p>
        </p:txBody>
      </p:sp>
      <p:sp>
        <p:nvSpPr>
          <p:cNvPr id="2" name="Content Placeholder 1"/>
          <p:cNvSpPr>
            <a:spLocks noGrp="1"/>
          </p:cNvSpPr>
          <p:nvPr>
            <p:ph idx="4294967295"/>
          </p:nvPr>
        </p:nvSpPr>
        <p:spPr>
          <a:xfrm>
            <a:off x="685800" y="1524000"/>
            <a:ext cx="7848600" cy="5029200"/>
          </a:xfrm>
        </p:spPr>
        <p:txBody>
          <a:bodyPr>
            <a:normAutofit/>
          </a:bodyPr>
          <a:lstStyle/>
          <a:p>
            <a:pPr marL="0" indent="0">
              <a:buNone/>
            </a:pPr>
            <a:r>
              <a:rPr lang="en-US" sz="2900" b="1" dirty="0"/>
              <a:t>EPA’s WEBFIRE (contains EPA’s recommended emissions factors):</a:t>
            </a:r>
          </a:p>
          <a:p>
            <a:pPr marL="109728" indent="0">
              <a:buNone/>
            </a:pPr>
            <a:r>
              <a:rPr lang="en-US" sz="2900" dirty="0">
                <a:hlinkClick r:id="rId3"/>
              </a:rPr>
              <a:t>https://www.epa.gov/electronic-reporting-air-emissions/webfire</a:t>
            </a:r>
            <a:endParaRPr lang="en-US" sz="2200" dirty="0"/>
          </a:p>
          <a:p>
            <a:pPr marL="0" indent="0">
              <a:buNone/>
            </a:pPr>
            <a:r>
              <a:rPr lang="en-US" sz="2900" b="1" dirty="0"/>
              <a:t>EPA’s Searchable SCC database </a:t>
            </a:r>
            <a:br>
              <a:rPr lang="en-US" sz="2900" b="1" dirty="0"/>
            </a:br>
            <a:r>
              <a:rPr lang="en-US" sz="2900" b="1" dirty="0"/>
              <a:t>(contains a list of most </a:t>
            </a:r>
            <a:br>
              <a:rPr lang="en-US" sz="2900" b="1" dirty="0"/>
            </a:br>
            <a:r>
              <a:rPr lang="en-US" sz="2900" b="1" dirty="0"/>
              <a:t>updated SCCs)</a:t>
            </a:r>
            <a:r>
              <a:rPr lang="en-US" sz="2900" dirty="0"/>
              <a:t>:</a:t>
            </a:r>
          </a:p>
          <a:p>
            <a:pPr marL="109728" indent="0">
              <a:buNone/>
            </a:pPr>
            <a:r>
              <a:rPr lang="en-US" sz="3300" u="sng" dirty="0">
                <a:hlinkClick r:id="rId4" tooltip="Link to EPA's Source Classification Code look-up "/>
              </a:rPr>
              <a:t>www.epa.gov/scc</a:t>
            </a:r>
            <a:endParaRPr lang="en-US" sz="1600" dirty="0"/>
          </a:p>
          <a:p>
            <a:pPr marL="109728" indent="0">
              <a:buNone/>
            </a:pPr>
            <a:r>
              <a:rPr lang="en-US" sz="1600" dirty="0"/>
              <a:t> </a:t>
            </a:r>
          </a:p>
          <a:p>
            <a:endParaRPr lang="en-US" dirty="0"/>
          </a:p>
        </p:txBody>
      </p:sp>
      <p:pic>
        <p:nvPicPr>
          <p:cNvPr id="6" name="Picture 5">
            <a:extLst>
              <a:ext uri="{FF2B5EF4-FFF2-40B4-BE49-F238E27FC236}">
                <a16:creationId xmlns:a16="http://schemas.microsoft.com/office/drawing/2014/main" id="{39D5FA4D-AB32-4690-B29C-AB95D689B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3581400"/>
            <a:ext cx="2463030" cy="2438400"/>
          </a:xfrm>
          <a:prstGeom prst="rect">
            <a:avLst/>
          </a:prstGeom>
        </p:spPr>
      </p:pic>
    </p:spTree>
    <p:extLst>
      <p:ext uri="{BB962C8B-B14F-4D97-AF65-F5344CB8AC3E}">
        <p14:creationId xmlns:p14="http://schemas.microsoft.com/office/powerpoint/2010/main" val="129028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39A5-5774-2B77-9C08-485D495296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F98DC3-1D87-9396-A8C5-A8F8E7FC51C1}"/>
              </a:ext>
            </a:extLst>
          </p:cNvPr>
          <p:cNvSpPr>
            <a:spLocks noGrp="1"/>
          </p:cNvSpPr>
          <p:nvPr>
            <p:ph type="title" idx="4294967295"/>
          </p:nvPr>
        </p:nvSpPr>
        <p:spPr>
          <a:xfrm>
            <a:off x="1676400" y="304800"/>
            <a:ext cx="6934200" cy="487362"/>
          </a:xfrm>
        </p:spPr>
        <p:txBody>
          <a:bodyPr>
            <a:noAutofit/>
          </a:bodyPr>
          <a:lstStyle/>
          <a:p>
            <a:pPr algn="l"/>
            <a:r>
              <a:rPr lang="en-US" dirty="0"/>
              <a:t>Contacts</a:t>
            </a:r>
          </a:p>
        </p:txBody>
      </p:sp>
      <p:sp>
        <p:nvSpPr>
          <p:cNvPr id="2" name="Content Placeholder 1">
            <a:extLst>
              <a:ext uri="{FF2B5EF4-FFF2-40B4-BE49-F238E27FC236}">
                <a16:creationId xmlns:a16="http://schemas.microsoft.com/office/drawing/2014/main" id="{505E0292-D863-24D9-325D-27DA5EB5C3F6}"/>
              </a:ext>
            </a:extLst>
          </p:cNvPr>
          <p:cNvSpPr>
            <a:spLocks noGrp="1"/>
          </p:cNvSpPr>
          <p:nvPr>
            <p:ph idx="4294967295"/>
          </p:nvPr>
        </p:nvSpPr>
        <p:spPr>
          <a:xfrm>
            <a:off x="457200" y="1295400"/>
            <a:ext cx="4572000" cy="4648200"/>
          </a:xfrm>
        </p:spPr>
        <p:txBody>
          <a:bodyPr>
            <a:normAutofit/>
          </a:bodyPr>
          <a:lstStyle/>
          <a:p>
            <a:pPr marL="457200" lvl="1" indent="0">
              <a:lnSpc>
                <a:spcPct val="100000"/>
              </a:lnSpc>
              <a:spcBef>
                <a:spcPts val="0"/>
              </a:spcBef>
              <a:buNone/>
            </a:pPr>
            <a:r>
              <a:rPr lang="en-US" b="1" dirty="0"/>
              <a:t>Griffin Jones</a:t>
            </a:r>
          </a:p>
          <a:p>
            <a:pPr marL="457200" lvl="1" indent="0">
              <a:lnSpc>
                <a:spcPct val="100000"/>
              </a:lnSpc>
              <a:spcBef>
                <a:spcPts val="0"/>
              </a:spcBef>
              <a:buNone/>
            </a:pPr>
            <a:r>
              <a:rPr lang="en-US" sz="2000" dirty="0">
                <a:hlinkClick r:id="rId3"/>
              </a:rPr>
              <a:t>Griffin.W.Jones@FloridaDEP.gov</a:t>
            </a:r>
            <a:endParaRPr lang="en-US" sz="2000" dirty="0"/>
          </a:p>
          <a:p>
            <a:pPr marL="457200" lvl="1" indent="0">
              <a:lnSpc>
                <a:spcPct val="100000"/>
              </a:lnSpc>
              <a:spcBef>
                <a:spcPts val="0"/>
              </a:spcBef>
              <a:buNone/>
            </a:pPr>
            <a:r>
              <a:rPr lang="en-US" sz="2000" dirty="0"/>
              <a:t>850-717-9103</a:t>
            </a:r>
          </a:p>
          <a:p>
            <a:pPr marL="457200" lvl="1" indent="0">
              <a:lnSpc>
                <a:spcPct val="100000"/>
              </a:lnSpc>
              <a:spcBef>
                <a:spcPts val="0"/>
              </a:spcBef>
              <a:buNone/>
            </a:pPr>
            <a:endParaRPr lang="en-US" sz="1600" dirty="0"/>
          </a:p>
          <a:p>
            <a:pPr marL="457200" lvl="1" indent="0">
              <a:lnSpc>
                <a:spcPct val="100000"/>
              </a:lnSpc>
              <a:spcBef>
                <a:spcPts val="0"/>
              </a:spcBef>
              <a:buNone/>
            </a:pPr>
            <a:r>
              <a:rPr lang="en-US" b="1" dirty="0"/>
              <a:t>Kris Lanh</a:t>
            </a:r>
          </a:p>
          <a:p>
            <a:pPr marL="457200" lvl="1" indent="0">
              <a:lnSpc>
                <a:spcPct val="100000"/>
              </a:lnSpc>
              <a:spcBef>
                <a:spcPts val="0"/>
              </a:spcBef>
              <a:buNone/>
            </a:pPr>
            <a:r>
              <a:rPr lang="en-US" sz="2000" dirty="0">
                <a:hlinkClick r:id="rId4"/>
              </a:rPr>
              <a:t>Kris.Lanh@FloridaDEP.gov</a:t>
            </a:r>
            <a:endParaRPr lang="en-US" sz="2000" dirty="0"/>
          </a:p>
          <a:p>
            <a:pPr marL="457200" lvl="1" indent="0">
              <a:lnSpc>
                <a:spcPct val="100000"/>
              </a:lnSpc>
              <a:spcBef>
                <a:spcPts val="0"/>
              </a:spcBef>
              <a:buNone/>
            </a:pPr>
            <a:r>
              <a:rPr lang="en-US" sz="2000" dirty="0"/>
              <a:t>850-717-9094</a:t>
            </a:r>
          </a:p>
          <a:p>
            <a:pPr marL="457200" lvl="1" indent="0">
              <a:lnSpc>
                <a:spcPct val="100000"/>
              </a:lnSpc>
              <a:spcBef>
                <a:spcPts val="0"/>
              </a:spcBef>
              <a:buNone/>
            </a:pPr>
            <a:endParaRPr lang="en-US" sz="1600" dirty="0"/>
          </a:p>
          <a:p>
            <a:pPr marL="457200" lvl="1" indent="0">
              <a:lnSpc>
                <a:spcPct val="100000"/>
              </a:lnSpc>
              <a:spcBef>
                <a:spcPts val="0"/>
              </a:spcBef>
              <a:buNone/>
            </a:pPr>
            <a:r>
              <a:rPr lang="en-US" b="1" dirty="0"/>
              <a:t>Dylan Edeker</a:t>
            </a:r>
          </a:p>
          <a:p>
            <a:pPr marL="457200" lvl="1" indent="0">
              <a:lnSpc>
                <a:spcPct val="100000"/>
              </a:lnSpc>
              <a:spcBef>
                <a:spcPts val="0"/>
              </a:spcBef>
              <a:buNone/>
            </a:pPr>
            <a:r>
              <a:rPr lang="en-US" sz="2000" dirty="0">
                <a:hlinkClick r:id="rId5"/>
              </a:rPr>
              <a:t>Dylan.Edeker@FloridaDEP.gov</a:t>
            </a:r>
            <a:r>
              <a:rPr lang="en-US" sz="2000" dirty="0"/>
              <a:t> </a:t>
            </a:r>
          </a:p>
          <a:p>
            <a:pPr marL="457200" lvl="1" indent="0">
              <a:lnSpc>
                <a:spcPct val="100000"/>
              </a:lnSpc>
              <a:spcBef>
                <a:spcPts val="0"/>
              </a:spcBef>
              <a:buNone/>
            </a:pPr>
            <a:r>
              <a:rPr lang="en-US" sz="2000" dirty="0"/>
              <a:t>850-717-9084</a:t>
            </a:r>
          </a:p>
          <a:p>
            <a:pPr marL="457200" lvl="1" indent="0">
              <a:lnSpc>
                <a:spcPct val="100000"/>
              </a:lnSpc>
              <a:spcBef>
                <a:spcPts val="0"/>
              </a:spcBef>
              <a:buNone/>
            </a:pPr>
            <a:endParaRPr lang="en-US" sz="1600" dirty="0"/>
          </a:p>
          <a:p>
            <a:pPr marL="457200" lvl="1" indent="0">
              <a:lnSpc>
                <a:spcPct val="100000"/>
              </a:lnSpc>
              <a:spcBef>
                <a:spcPts val="0"/>
              </a:spcBef>
              <a:buNone/>
            </a:pPr>
            <a:r>
              <a:rPr lang="en-US" b="1" dirty="0"/>
              <a:t>EAOR </a:t>
            </a:r>
            <a:r>
              <a:rPr lang="en-US" b="1" dirty="0" err="1"/>
              <a:t>HelpDesk</a:t>
            </a:r>
            <a:endParaRPr lang="en-US" b="1" dirty="0"/>
          </a:p>
          <a:p>
            <a:pPr marL="457200" lvl="1" indent="0">
              <a:lnSpc>
                <a:spcPct val="100000"/>
              </a:lnSpc>
              <a:spcBef>
                <a:spcPts val="0"/>
              </a:spcBef>
              <a:buNone/>
            </a:pPr>
            <a:r>
              <a:rPr lang="en-US" sz="2000" dirty="0">
                <a:hlinkClick r:id="rId6"/>
              </a:rPr>
              <a:t>EAOR@FloridaDEP.gov</a:t>
            </a:r>
            <a:r>
              <a:rPr lang="en-US" sz="2000" dirty="0"/>
              <a:t> </a:t>
            </a:r>
          </a:p>
          <a:p>
            <a:pPr lvl="1"/>
            <a:endParaRPr lang="en-US" sz="4000" dirty="0"/>
          </a:p>
          <a:p>
            <a:pPr lvl="1"/>
            <a:endParaRPr lang="en-US" sz="3200" dirty="0"/>
          </a:p>
          <a:p>
            <a:pPr lvl="1"/>
            <a:endParaRPr lang="en-US" sz="3200" dirty="0"/>
          </a:p>
          <a:p>
            <a:pPr lvl="2"/>
            <a:endParaRPr lang="en-US" sz="2800" dirty="0"/>
          </a:p>
          <a:p>
            <a:pPr marL="914400" lvl="2" indent="0">
              <a:buNone/>
            </a:pPr>
            <a:endParaRPr lang="en-US" dirty="0"/>
          </a:p>
        </p:txBody>
      </p:sp>
      <p:sp>
        <p:nvSpPr>
          <p:cNvPr id="4" name="Content Placeholder 1">
            <a:extLst>
              <a:ext uri="{FF2B5EF4-FFF2-40B4-BE49-F238E27FC236}">
                <a16:creationId xmlns:a16="http://schemas.microsoft.com/office/drawing/2014/main" id="{20F34D60-078F-F943-D001-D7823E98A3D6}"/>
              </a:ext>
            </a:extLst>
          </p:cNvPr>
          <p:cNvSpPr txBox="1">
            <a:spLocks/>
          </p:cNvSpPr>
          <p:nvPr/>
        </p:nvSpPr>
        <p:spPr>
          <a:xfrm>
            <a:off x="4267200" y="1295400"/>
            <a:ext cx="45720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Jessica Dalton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Jessica.Dalton@FloridaDEP.gov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850-717-9106</a:t>
            </a:r>
          </a:p>
          <a:p>
            <a:pPr marL="457200" lvl="1" indent="0">
              <a:lnSpc>
                <a:spcPct val="100000"/>
              </a:lnSpc>
              <a:spcBef>
                <a:spcPts val="0"/>
              </a:spcBef>
              <a:buNone/>
            </a:pPr>
            <a:endParaRPr lang="en-US" sz="1600" b="1" dirty="0"/>
          </a:p>
          <a:p>
            <a:pPr marL="457200" lvl="1" indent="0">
              <a:lnSpc>
                <a:spcPct val="100000"/>
              </a:lnSpc>
              <a:spcBef>
                <a:spcPts val="0"/>
              </a:spcBef>
              <a:buNone/>
            </a:pPr>
            <a:r>
              <a:rPr lang="en-US" b="1" dirty="0"/>
              <a:t>Elizabeth Walker</a:t>
            </a:r>
          </a:p>
          <a:p>
            <a:pPr marL="457200" lvl="1" indent="0">
              <a:lnSpc>
                <a:spcPct val="100000"/>
              </a:lnSpc>
              <a:spcBef>
                <a:spcPts val="0"/>
              </a:spcBef>
              <a:buNone/>
            </a:pPr>
            <a:r>
              <a:rPr lang="en-US" sz="2000" dirty="0">
                <a:hlinkClick r:id="rId8"/>
              </a:rPr>
              <a:t>Elizabeth.Walker@FloridaDEP.gov</a:t>
            </a:r>
            <a:endParaRPr lang="en-US" sz="2000" dirty="0"/>
          </a:p>
          <a:p>
            <a:pPr marL="457200" lvl="1" indent="0">
              <a:lnSpc>
                <a:spcPct val="100000"/>
              </a:lnSpc>
              <a:spcBef>
                <a:spcPts val="0"/>
              </a:spcBef>
              <a:buNone/>
            </a:pPr>
            <a:r>
              <a:rPr lang="en-US" sz="2000" dirty="0"/>
              <a:t>850-717-9008</a:t>
            </a:r>
          </a:p>
          <a:p>
            <a:pPr marL="457200" lvl="1" indent="0">
              <a:lnSpc>
                <a:spcPct val="100000"/>
              </a:lnSpc>
              <a:spcBef>
                <a:spcPts val="0"/>
              </a:spcBef>
              <a:buFont typeface="Arial" panose="020B0604020202020204" pitchFamily="34" charset="0"/>
              <a:buNone/>
            </a:pPr>
            <a:endParaRPr lang="en-US" sz="1600" dirty="0"/>
          </a:p>
          <a:p>
            <a:pPr marL="457200" lvl="1" indent="0">
              <a:lnSpc>
                <a:spcPct val="100000"/>
              </a:lnSpc>
              <a:spcBef>
                <a:spcPts val="0"/>
              </a:spcBef>
              <a:buFont typeface="Arial" panose="020B0604020202020204" pitchFamily="34" charset="0"/>
              <a:buNone/>
            </a:pPr>
            <a:r>
              <a:rPr lang="en-US" b="1" dirty="0"/>
              <a:t>Amy Hilliard</a:t>
            </a:r>
            <a:endParaRPr lang="en-US" sz="2000" dirty="0"/>
          </a:p>
          <a:p>
            <a:pPr marL="457200" lvl="1" indent="0">
              <a:lnSpc>
                <a:spcPct val="100000"/>
              </a:lnSpc>
              <a:spcBef>
                <a:spcPts val="0"/>
              </a:spcBef>
              <a:buFont typeface="Arial" panose="020B0604020202020204" pitchFamily="34" charset="0"/>
              <a:buNone/>
            </a:pPr>
            <a:r>
              <a:rPr lang="en-US" sz="2000" dirty="0">
                <a:hlinkClick r:id="rId9"/>
              </a:rPr>
              <a:t>Amy.Hilliard@FloridaDEP.gov</a:t>
            </a:r>
            <a:r>
              <a:rPr lang="en-US" sz="2000" dirty="0"/>
              <a:t> </a:t>
            </a:r>
          </a:p>
          <a:p>
            <a:pPr marL="457200" lvl="1" indent="0">
              <a:lnSpc>
                <a:spcPct val="100000"/>
              </a:lnSpc>
              <a:spcBef>
                <a:spcPts val="0"/>
              </a:spcBef>
              <a:buFont typeface="Arial" panose="020B0604020202020204" pitchFamily="34" charset="0"/>
              <a:buNone/>
            </a:pPr>
            <a:r>
              <a:rPr lang="en-US" sz="2000" dirty="0"/>
              <a:t>850-717-9025</a:t>
            </a:r>
          </a:p>
          <a:p>
            <a:pPr marL="457200" lvl="1" indent="0">
              <a:lnSpc>
                <a:spcPct val="100000"/>
              </a:lnSpc>
              <a:spcBef>
                <a:spcPts val="0"/>
              </a:spcBef>
              <a:buFont typeface="Arial" panose="020B0604020202020204" pitchFamily="34" charset="0"/>
              <a:buNone/>
            </a:pPr>
            <a:endParaRPr lang="en-US" sz="1600" dirty="0"/>
          </a:p>
          <a:p>
            <a:pPr marL="457200" lvl="1" indent="0">
              <a:lnSpc>
                <a:spcPct val="100000"/>
              </a:lnSpc>
              <a:spcBef>
                <a:spcPts val="0"/>
              </a:spcBef>
              <a:buFont typeface="Arial" panose="020B0604020202020204" pitchFamily="34" charset="0"/>
              <a:buNone/>
            </a:pPr>
            <a:r>
              <a:rPr lang="en-US" b="1" dirty="0"/>
              <a:t>DARM </a:t>
            </a:r>
            <a:r>
              <a:rPr lang="en-US" b="1" dirty="0" err="1"/>
              <a:t>HelpDesk</a:t>
            </a:r>
            <a:endParaRPr lang="en-US" b="1" dirty="0"/>
          </a:p>
          <a:p>
            <a:pPr marL="457200" lvl="1" indent="0">
              <a:lnSpc>
                <a:spcPct val="100000"/>
              </a:lnSpc>
              <a:spcBef>
                <a:spcPts val="0"/>
              </a:spcBef>
              <a:buFont typeface="Arial" panose="020B0604020202020204" pitchFamily="34" charset="0"/>
              <a:buNone/>
            </a:pPr>
            <a:r>
              <a:rPr lang="en-US" sz="2000" dirty="0">
                <a:hlinkClick r:id="rId10"/>
              </a:rPr>
              <a:t>DARM.HelpDesk@FloridaDEP.gov</a:t>
            </a:r>
            <a:endParaRPr lang="en-US" sz="2000" dirty="0"/>
          </a:p>
          <a:p>
            <a:pPr marL="457200" lvl="1" indent="0">
              <a:lnSpc>
                <a:spcPct val="100000"/>
              </a:lnSpc>
              <a:spcBef>
                <a:spcPts val="0"/>
              </a:spcBef>
              <a:buFont typeface="Arial" panose="020B0604020202020204" pitchFamily="34" charset="0"/>
              <a:buNone/>
            </a:pPr>
            <a:endParaRPr lang="en-US" sz="2000" dirty="0"/>
          </a:p>
          <a:p>
            <a:pPr marL="457200" lvl="1" indent="0">
              <a:lnSpc>
                <a:spcPct val="100000"/>
              </a:lnSpc>
              <a:spcBef>
                <a:spcPts val="0"/>
              </a:spcBef>
              <a:buFont typeface="Arial" panose="020B0604020202020204" pitchFamily="34" charset="0"/>
              <a:buNone/>
            </a:pPr>
            <a:endParaRPr lang="en-US" b="1" dirty="0"/>
          </a:p>
          <a:p>
            <a:pPr marL="457200" lvl="1" indent="0">
              <a:buNone/>
            </a:pPr>
            <a:endParaRPr lang="en-US" sz="4000" dirty="0"/>
          </a:p>
          <a:p>
            <a:pPr lvl="1"/>
            <a:endParaRPr lang="en-US" sz="3200" dirty="0"/>
          </a:p>
          <a:p>
            <a:pPr lvl="1"/>
            <a:endParaRPr lang="en-US" sz="3200" dirty="0"/>
          </a:p>
          <a:p>
            <a:pPr lvl="2"/>
            <a:endParaRPr lang="en-US" sz="2800" dirty="0"/>
          </a:p>
          <a:p>
            <a:pPr marL="914400" lvl="2"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0646338-2404-0D38-BA82-A0D8036DD75C}"/>
              </a:ext>
            </a:extLst>
          </p:cNvPr>
          <p:cNvSpPr txBox="1"/>
          <p:nvPr/>
        </p:nvSpPr>
        <p:spPr>
          <a:xfrm>
            <a:off x="457200" y="5800507"/>
            <a:ext cx="8382000" cy="646331"/>
          </a:xfrm>
          <a:prstGeom prst="rect">
            <a:avLst/>
          </a:prstGeom>
          <a:noFill/>
        </p:spPr>
        <p:txBody>
          <a:bodyPr wrap="square" rtlCol="0">
            <a:spAutoFit/>
          </a:bodyPr>
          <a:lstStyle/>
          <a:p>
            <a:pPr marL="182880" lvl="1" indent="0">
              <a:buNone/>
            </a:pPr>
            <a:r>
              <a:rPr lang="en-US" dirty="0"/>
              <a:t>If you need assistance with issues related to the DEP Business Portal, please contact the IT Service Desk at 850-245-7555 or </a:t>
            </a:r>
            <a:r>
              <a:rPr lang="en-US" dirty="0">
                <a:hlinkClick r:id="rId11"/>
              </a:rPr>
              <a:t>ServiceDesk@FloridaDEP.gov</a:t>
            </a:r>
            <a:r>
              <a:rPr lang="en-US" dirty="0"/>
              <a:t>. </a:t>
            </a:r>
          </a:p>
        </p:txBody>
      </p:sp>
    </p:spTree>
    <p:extLst>
      <p:ext uri="{BB962C8B-B14F-4D97-AF65-F5344CB8AC3E}">
        <p14:creationId xmlns:p14="http://schemas.microsoft.com/office/powerpoint/2010/main" val="27289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96938-F413-A10E-9325-CA7DB374A6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2FFD1C-F4BC-7EFC-BEFF-DCF5A7AEE58D}"/>
              </a:ext>
            </a:extLst>
          </p:cNvPr>
          <p:cNvSpPr>
            <a:spLocks noGrp="1"/>
          </p:cNvSpPr>
          <p:nvPr>
            <p:ph type="title" idx="4294967295"/>
          </p:nvPr>
        </p:nvSpPr>
        <p:spPr>
          <a:xfrm>
            <a:off x="1676400" y="228600"/>
            <a:ext cx="6934200" cy="563562"/>
          </a:xfrm>
        </p:spPr>
        <p:txBody>
          <a:bodyPr>
            <a:noAutofit/>
          </a:bodyPr>
          <a:lstStyle/>
          <a:p>
            <a:pPr algn="l"/>
            <a:r>
              <a:rPr lang="en-US" dirty="0"/>
              <a:t>AOR Requirements</a:t>
            </a:r>
          </a:p>
        </p:txBody>
      </p:sp>
      <p:sp>
        <p:nvSpPr>
          <p:cNvPr id="2" name="Content Placeholder 1">
            <a:extLst>
              <a:ext uri="{FF2B5EF4-FFF2-40B4-BE49-F238E27FC236}">
                <a16:creationId xmlns:a16="http://schemas.microsoft.com/office/drawing/2014/main" id="{5CDF0BE6-54C2-6824-502D-0B3EBAAE3C96}"/>
              </a:ext>
            </a:extLst>
          </p:cNvPr>
          <p:cNvSpPr>
            <a:spLocks noGrp="1"/>
          </p:cNvSpPr>
          <p:nvPr>
            <p:ph idx="4294967295"/>
          </p:nvPr>
        </p:nvSpPr>
        <p:spPr>
          <a:xfrm>
            <a:off x="228600" y="1295400"/>
            <a:ext cx="8686800" cy="5334000"/>
          </a:xfrm>
        </p:spPr>
        <p:txBody>
          <a:bodyPr>
            <a:normAutofit lnSpcReduction="10000"/>
          </a:bodyPr>
          <a:lstStyle/>
          <a:p>
            <a:pPr lvl="1"/>
            <a:r>
              <a:rPr lang="en-US" sz="2800" dirty="0"/>
              <a:t>In accordance with </a:t>
            </a:r>
            <a:r>
              <a:rPr lang="en-US" sz="2800" dirty="0">
                <a:hlinkClick r:id="rId3"/>
              </a:rPr>
              <a:t>Rule 62-210.370 (3), F.A.C.</a:t>
            </a:r>
            <a:r>
              <a:rPr lang="en-US" sz="2800" dirty="0"/>
              <a:t>, the following facilities shall submit an AOR to DEP each calendar year for which the facility operated and/or had an active permit:</a:t>
            </a:r>
          </a:p>
          <a:p>
            <a:pPr lvl="2"/>
            <a:r>
              <a:rPr lang="en-US" sz="2100" dirty="0"/>
              <a:t>All Title V Sources;</a:t>
            </a:r>
          </a:p>
          <a:p>
            <a:pPr lvl="2"/>
            <a:r>
              <a:rPr lang="en-US" sz="2100" dirty="0"/>
              <a:t>All synthetic non-Title V sources;</a:t>
            </a:r>
          </a:p>
          <a:p>
            <a:pPr lvl="2"/>
            <a:r>
              <a:rPr lang="en-US" sz="2100" dirty="0"/>
              <a:t>All facilities with the potential to emit ten (10) tons per year or more of volatile organic compounds or twenty-five (25) tons per year or more of nitrogen oxides and located in an ozone nonattainment area or ozone air quality maintenance area; or</a:t>
            </a:r>
          </a:p>
          <a:p>
            <a:pPr lvl="2"/>
            <a:r>
              <a:rPr lang="en-US" sz="2100" b="0" i="0" dirty="0">
                <a:effectLst/>
              </a:rPr>
              <a:t>All facilities for which an annual operating report is required by rule or permit.</a:t>
            </a:r>
          </a:p>
          <a:p>
            <a:pPr marL="685800" lvl="2"/>
            <a:r>
              <a:rPr lang="en-US" sz="2800" b="0" i="0" dirty="0">
                <a:solidFill>
                  <a:srgbClr val="333333"/>
                </a:solidFill>
                <a:effectLst/>
              </a:rPr>
              <a:t>AOR Form with instructions: </a:t>
            </a:r>
            <a:r>
              <a:rPr lang="en-US" sz="2800" b="0" i="0" dirty="0">
                <a:solidFill>
                  <a:srgbClr val="333333"/>
                </a:solidFill>
                <a:effectLst/>
                <a:hlinkClick r:id="rId4"/>
              </a:rPr>
              <a:t>DEP Form 62-210.900(5)</a:t>
            </a:r>
            <a:endParaRPr lang="en-US" sz="2800" b="0" i="0" dirty="0">
              <a:solidFill>
                <a:srgbClr val="333333"/>
              </a:solidFill>
              <a:effectLst/>
            </a:endParaRPr>
          </a:p>
          <a:p>
            <a:pPr marL="685800" lvl="2"/>
            <a:r>
              <a:rPr lang="en-US" sz="2800" i="0" dirty="0">
                <a:solidFill>
                  <a:srgbClr val="333333"/>
                </a:solidFill>
                <a:effectLst/>
              </a:rPr>
              <a:t>Due by </a:t>
            </a:r>
            <a:r>
              <a:rPr lang="en-US" sz="2800" b="1" i="0" dirty="0">
                <a:solidFill>
                  <a:srgbClr val="333333"/>
                </a:solidFill>
                <a:effectLst/>
              </a:rPr>
              <a:t>April 1</a:t>
            </a:r>
            <a:r>
              <a:rPr lang="en-US" sz="2800" b="1" i="0" baseline="30000" dirty="0">
                <a:solidFill>
                  <a:srgbClr val="333333"/>
                </a:solidFill>
                <a:effectLst/>
              </a:rPr>
              <a:t>st</a:t>
            </a:r>
            <a:r>
              <a:rPr lang="en-US" sz="2800" b="1" i="0" dirty="0">
                <a:solidFill>
                  <a:srgbClr val="333333"/>
                </a:solidFill>
                <a:effectLst/>
              </a:rPr>
              <a:t> </a:t>
            </a:r>
            <a:r>
              <a:rPr lang="en-US" sz="2800" b="0" i="0" dirty="0">
                <a:solidFill>
                  <a:srgbClr val="333333"/>
                </a:solidFill>
                <a:effectLst/>
              </a:rPr>
              <a:t>of the following year.</a:t>
            </a:r>
          </a:p>
          <a:p>
            <a:pPr marL="685800" lvl="2"/>
            <a:r>
              <a:rPr lang="en-US" sz="2800" dirty="0">
                <a:solidFill>
                  <a:srgbClr val="333333"/>
                </a:solidFill>
              </a:rPr>
              <a:t>Visit DEP’s </a:t>
            </a:r>
            <a:r>
              <a:rPr lang="en-US" sz="2800" dirty="0">
                <a:solidFill>
                  <a:srgbClr val="333333"/>
                </a:solidFill>
                <a:hlinkClick r:id="rId5"/>
              </a:rPr>
              <a:t>AOR webpage </a:t>
            </a:r>
            <a:r>
              <a:rPr lang="en-US" sz="2800" dirty="0">
                <a:solidFill>
                  <a:srgbClr val="333333"/>
                </a:solidFill>
              </a:rPr>
              <a:t>for more information.</a:t>
            </a:r>
            <a:endParaRPr lang="en-US" sz="3000" b="0" i="0" dirty="0">
              <a:solidFill>
                <a:srgbClr val="333333"/>
              </a:solidFill>
              <a:effectLst/>
            </a:endParaRPr>
          </a:p>
          <a:p>
            <a:pPr marL="457200" lvl="2" indent="0">
              <a:buNone/>
            </a:pPr>
            <a:endParaRPr lang="en-US" sz="3000" b="0" i="0" dirty="0">
              <a:solidFill>
                <a:srgbClr val="333333"/>
              </a:solidFill>
              <a:effectLst/>
            </a:endParaRPr>
          </a:p>
          <a:p>
            <a:pPr marL="685800" lvl="2"/>
            <a:endParaRPr lang="en-US" sz="2400" b="0" i="0" dirty="0">
              <a:solidFill>
                <a:srgbClr val="333333"/>
              </a:solidFill>
              <a:effectLst/>
            </a:endParaRPr>
          </a:p>
        </p:txBody>
      </p:sp>
    </p:spTree>
    <p:extLst>
      <p:ext uri="{BB962C8B-B14F-4D97-AF65-F5344CB8AC3E}">
        <p14:creationId xmlns:p14="http://schemas.microsoft.com/office/powerpoint/2010/main" val="377665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B1C5-BC8F-EF3C-0400-9D4B750906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20E447-6AC1-FD7D-3F8A-7AB04ABAA6A7}"/>
              </a:ext>
            </a:extLst>
          </p:cNvPr>
          <p:cNvSpPr>
            <a:spLocks noGrp="1"/>
          </p:cNvSpPr>
          <p:nvPr>
            <p:ph type="title" idx="4294967295"/>
          </p:nvPr>
        </p:nvSpPr>
        <p:spPr>
          <a:xfrm>
            <a:off x="1676400" y="228600"/>
            <a:ext cx="6934200" cy="563562"/>
          </a:xfrm>
        </p:spPr>
        <p:txBody>
          <a:bodyPr>
            <a:noAutofit/>
          </a:bodyPr>
          <a:lstStyle/>
          <a:p>
            <a:pPr algn="l"/>
            <a:r>
              <a:rPr lang="en-US" dirty="0"/>
              <a:t>AOR Submittal Process </a:t>
            </a:r>
          </a:p>
        </p:txBody>
      </p:sp>
      <p:sp>
        <p:nvSpPr>
          <p:cNvPr id="2" name="Content Placeholder 1">
            <a:extLst>
              <a:ext uri="{FF2B5EF4-FFF2-40B4-BE49-F238E27FC236}">
                <a16:creationId xmlns:a16="http://schemas.microsoft.com/office/drawing/2014/main" id="{5351D13B-CFAE-E5DE-ADE4-33177FB6371E}"/>
              </a:ext>
            </a:extLst>
          </p:cNvPr>
          <p:cNvSpPr>
            <a:spLocks noGrp="1"/>
          </p:cNvSpPr>
          <p:nvPr>
            <p:ph idx="4294967295"/>
          </p:nvPr>
        </p:nvSpPr>
        <p:spPr>
          <a:xfrm>
            <a:off x="228600" y="1295400"/>
            <a:ext cx="8382000" cy="5410200"/>
          </a:xfrm>
        </p:spPr>
        <p:txBody>
          <a:bodyPr>
            <a:normAutofit fontScale="92500" lnSpcReduction="10000"/>
          </a:bodyPr>
          <a:lstStyle/>
          <a:p>
            <a:pPr lvl="1"/>
            <a:r>
              <a:rPr lang="en-US" sz="3200" dirty="0"/>
              <a:t>There are two ways to submit for non-Title V sources.</a:t>
            </a:r>
          </a:p>
          <a:p>
            <a:pPr lvl="2"/>
            <a:r>
              <a:rPr lang="en-US" sz="2600" dirty="0"/>
              <a:t>Mail or email a completed/signed PDF copy of the AOR Form to the appropriate </a:t>
            </a:r>
            <a:r>
              <a:rPr lang="en-US" sz="2600" dirty="0">
                <a:hlinkClick r:id="rId3"/>
              </a:rPr>
              <a:t>DEP District </a:t>
            </a:r>
            <a:r>
              <a:rPr lang="en-US" sz="2600" dirty="0"/>
              <a:t>or approved </a:t>
            </a:r>
            <a:r>
              <a:rPr lang="en-US" sz="2600" dirty="0">
                <a:hlinkClick r:id="rId4"/>
              </a:rPr>
              <a:t>Local Air Program</a:t>
            </a:r>
            <a:r>
              <a:rPr lang="en-US" sz="2600" dirty="0"/>
              <a:t>. </a:t>
            </a:r>
          </a:p>
          <a:p>
            <a:pPr lvl="2"/>
            <a:r>
              <a:rPr lang="en-US" sz="2600" dirty="0"/>
              <a:t>Submit electronically using DEP’s </a:t>
            </a:r>
            <a:r>
              <a:rPr lang="en-US" sz="2600" dirty="0" err="1"/>
              <a:t>eAOR</a:t>
            </a:r>
            <a:r>
              <a:rPr lang="en-US" sz="2600" dirty="0"/>
              <a:t> system.  </a:t>
            </a:r>
          </a:p>
          <a:p>
            <a:pPr marL="1143000" lvl="3" indent="0">
              <a:buNone/>
            </a:pPr>
            <a:r>
              <a:rPr lang="en-US" sz="2200" dirty="0"/>
              <a:t>(I</a:t>
            </a:r>
            <a:r>
              <a:rPr lang="en-US" sz="2200" dirty="0">
                <a:effectLst/>
                <a:ea typeface="Times New Roman" panose="02020603050405020304" pitchFamily="18" charset="0"/>
              </a:rPr>
              <a:t>f submitted via </a:t>
            </a:r>
            <a:r>
              <a:rPr lang="en-US" sz="2200" dirty="0" err="1">
                <a:effectLst/>
                <a:ea typeface="Times New Roman" panose="02020603050405020304" pitchFamily="18" charset="0"/>
              </a:rPr>
              <a:t>eAOR</a:t>
            </a:r>
            <a:r>
              <a:rPr lang="en-US" sz="2200" dirty="0">
                <a:effectLst/>
                <a:ea typeface="Times New Roman" panose="02020603050405020304" pitchFamily="18" charset="0"/>
              </a:rPr>
              <a:t>, there is no requirement to mail/email it to </a:t>
            </a:r>
            <a:r>
              <a:rPr lang="en-US" sz="2200" dirty="0">
                <a:ea typeface="Times New Roman" panose="02020603050405020304" pitchFamily="18" charset="0"/>
              </a:rPr>
              <a:t>the</a:t>
            </a:r>
            <a:r>
              <a:rPr lang="en-US" sz="2200" dirty="0">
                <a:effectLst/>
                <a:ea typeface="Times New Roman" panose="02020603050405020304" pitchFamily="18" charset="0"/>
              </a:rPr>
              <a:t> DEP or Local Air Program office</a:t>
            </a:r>
            <a:r>
              <a:rPr lang="en-US" sz="2600" dirty="0">
                <a:effectLst/>
                <a:ea typeface="Times New Roman" panose="02020603050405020304" pitchFamily="18" charset="0"/>
              </a:rPr>
              <a:t>.) </a:t>
            </a:r>
            <a:endParaRPr lang="en-US" sz="2600" dirty="0"/>
          </a:p>
          <a:p>
            <a:pPr lvl="1"/>
            <a:r>
              <a:rPr lang="en-US" sz="3200" dirty="0"/>
              <a:t>Title V facilities are required to use </a:t>
            </a:r>
            <a:r>
              <a:rPr lang="en-US" sz="3200" dirty="0" err="1"/>
              <a:t>eAOR</a:t>
            </a:r>
            <a:r>
              <a:rPr lang="en-US" sz="3200" dirty="0"/>
              <a:t> unless a technical or financial hardship is claimed.</a:t>
            </a:r>
          </a:p>
          <a:p>
            <a:pPr lvl="2">
              <a:spcAft>
                <a:spcPts val="600"/>
              </a:spcAft>
            </a:pPr>
            <a:r>
              <a:rPr lang="en-US" sz="2600" dirty="0"/>
              <a:t>If you need to claim a hardship from using the </a:t>
            </a:r>
            <a:r>
              <a:rPr lang="en-US" sz="2600" dirty="0" err="1"/>
              <a:t>eAOR</a:t>
            </a:r>
            <a:r>
              <a:rPr lang="en-US" sz="2600" dirty="0"/>
              <a:t> system, please contact the AOR Coordinator at </a:t>
            </a:r>
            <a:r>
              <a:rPr lang="en-US" sz="2600" u="sng" dirty="0">
                <a:hlinkClick r:id="rId5"/>
              </a:rPr>
              <a:t>EAOR@FloridaDEP.gov</a:t>
            </a:r>
            <a:r>
              <a:rPr lang="en-US" sz="2600" u="sng" dirty="0"/>
              <a:t>.</a:t>
            </a:r>
            <a:r>
              <a:rPr lang="en-US" sz="2600" dirty="0"/>
              <a:t> </a:t>
            </a:r>
          </a:p>
          <a:p>
            <a:pPr marL="457200" lvl="2" indent="0">
              <a:buNone/>
            </a:pPr>
            <a:r>
              <a:rPr lang="en-US" sz="2400" b="1" dirty="0"/>
              <a:t>Note: Please be aware that DEP can no longer provide partially pre-filled PDF AOR forms.</a:t>
            </a:r>
          </a:p>
          <a:p>
            <a:pPr lvl="2"/>
            <a:endParaRPr lang="en-US" sz="2600" dirty="0"/>
          </a:p>
          <a:p>
            <a:pPr marL="914400" lvl="2" indent="0">
              <a:buNone/>
            </a:pPr>
            <a:endParaRPr lang="en-US" dirty="0"/>
          </a:p>
        </p:txBody>
      </p:sp>
    </p:spTree>
    <p:extLst>
      <p:ext uri="{BB962C8B-B14F-4D97-AF65-F5344CB8AC3E}">
        <p14:creationId xmlns:p14="http://schemas.microsoft.com/office/powerpoint/2010/main" val="75850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2BBC-4F40-7A8B-524B-6E372A71D7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C9033B-AD23-D1EC-D0D6-777DD3015B53}"/>
              </a:ext>
            </a:extLst>
          </p:cNvPr>
          <p:cNvSpPr>
            <a:spLocks noGrp="1"/>
          </p:cNvSpPr>
          <p:nvPr>
            <p:ph type="title" idx="4294967295"/>
          </p:nvPr>
        </p:nvSpPr>
        <p:spPr>
          <a:xfrm>
            <a:off x="1676400" y="228600"/>
            <a:ext cx="6934200" cy="563562"/>
          </a:xfrm>
        </p:spPr>
        <p:txBody>
          <a:bodyPr>
            <a:noAutofit/>
          </a:bodyPr>
          <a:lstStyle/>
          <a:p>
            <a:pPr algn="l"/>
            <a:r>
              <a:rPr lang="en-US" dirty="0" err="1"/>
              <a:t>eAOR</a:t>
            </a:r>
            <a:r>
              <a:rPr lang="en-US" dirty="0"/>
              <a:t> System Update</a:t>
            </a:r>
          </a:p>
        </p:txBody>
      </p:sp>
      <p:sp>
        <p:nvSpPr>
          <p:cNvPr id="2" name="Content Placeholder 1">
            <a:extLst>
              <a:ext uri="{FF2B5EF4-FFF2-40B4-BE49-F238E27FC236}">
                <a16:creationId xmlns:a16="http://schemas.microsoft.com/office/drawing/2014/main" id="{6A688BE8-9B31-CD32-61ED-4CB8454C7FF7}"/>
              </a:ext>
            </a:extLst>
          </p:cNvPr>
          <p:cNvSpPr>
            <a:spLocks noGrp="1"/>
          </p:cNvSpPr>
          <p:nvPr>
            <p:ph idx="4294967295"/>
          </p:nvPr>
        </p:nvSpPr>
        <p:spPr>
          <a:xfrm>
            <a:off x="228600" y="1295400"/>
            <a:ext cx="8458200" cy="5181600"/>
          </a:xfrm>
        </p:spPr>
        <p:txBody>
          <a:bodyPr>
            <a:normAutofit lnSpcReduction="10000"/>
          </a:bodyPr>
          <a:lstStyle/>
          <a:p>
            <a:pPr lvl="1"/>
            <a:r>
              <a:rPr lang="en-US" sz="3200" dirty="0"/>
              <a:t>The Department has replaced the antiquated </a:t>
            </a:r>
            <a:r>
              <a:rPr lang="en-US" sz="3200" dirty="0" err="1"/>
              <a:t>eAOR</a:t>
            </a:r>
            <a:r>
              <a:rPr lang="en-US" sz="3200" dirty="0"/>
              <a:t> software with a new online system for submitting electronic AORs.</a:t>
            </a:r>
          </a:p>
          <a:p>
            <a:pPr lvl="1"/>
            <a:r>
              <a:rPr lang="en-US" sz="3200" dirty="0"/>
              <a:t>Old software no longer supported.</a:t>
            </a:r>
          </a:p>
          <a:p>
            <a:pPr lvl="1"/>
            <a:r>
              <a:rPr lang="en-US" sz="3200" dirty="0"/>
              <a:t>Same fields as old system, but interface is more user friendly.</a:t>
            </a:r>
          </a:p>
          <a:p>
            <a:pPr lvl="1"/>
            <a:r>
              <a:rPr lang="en-US" sz="3200" dirty="0"/>
              <a:t>Also prefills much of the facility data, displays last year’s AOR data for reference, has a calculation worksheet, has help and data verification features, automatically calculates TV fees, etc., like the old system.</a:t>
            </a:r>
          </a:p>
          <a:p>
            <a:pPr lvl="1"/>
            <a:r>
              <a:rPr lang="en-US" sz="3200" dirty="0"/>
              <a:t>Plus has a few new “convenience” features.</a:t>
            </a:r>
          </a:p>
          <a:p>
            <a:pPr marL="914400" lvl="2" indent="0">
              <a:buNone/>
            </a:pPr>
            <a:endParaRPr lang="en-US" sz="2800" dirty="0"/>
          </a:p>
          <a:p>
            <a:pPr marL="914400" lvl="2" indent="0">
              <a:buNone/>
            </a:pPr>
            <a:endParaRPr lang="en-US" dirty="0"/>
          </a:p>
        </p:txBody>
      </p:sp>
    </p:spTree>
    <p:extLst>
      <p:ext uri="{BB962C8B-B14F-4D97-AF65-F5344CB8AC3E}">
        <p14:creationId xmlns:p14="http://schemas.microsoft.com/office/powerpoint/2010/main" val="335196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6A2-F665-E264-770A-FF3976E0B4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DAE60B-E603-1477-CE4D-9E345C3D97D6}"/>
              </a:ext>
            </a:extLst>
          </p:cNvPr>
          <p:cNvSpPr>
            <a:spLocks noGrp="1"/>
          </p:cNvSpPr>
          <p:nvPr>
            <p:ph type="title" idx="4294967295"/>
          </p:nvPr>
        </p:nvSpPr>
        <p:spPr>
          <a:xfrm>
            <a:off x="1676400" y="228600"/>
            <a:ext cx="6934200" cy="563562"/>
          </a:xfrm>
        </p:spPr>
        <p:txBody>
          <a:bodyPr>
            <a:noAutofit/>
          </a:bodyPr>
          <a:lstStyle/>
          <a:p>
            <a:pPr algn="l"/>
            <a:r>
              <a:rPr lang="en-US" dirty="0"/>
              <a:t>Bugs and Enhancements</a:t>
            </a:r>
          </a:p>
        </p:txBody>
      </p:sp>
      <p:sp>
        <p:nvSpPr>
          <p:cNvPr id="2" name="Content Placeholder 1">
            <a:extLst>
              <a:ext uri="{FF2B5EF4-FFF2-40B4-BE49-F238E27FC236}">
                <a16:creationId xmlns:a16="http://schemas.microsoft.com/office/drawing/2014/main" id="{2A8DDFEA-4F42-CB18-9F8A-DF0F1B6C82F2}"/>
              </a:ext>
            </a:extLst>
          </p:cNvPr>
          <p:cNvSpPr>
            <a:spLocks noGrp="1"/>
          </p:cNvSpPr>
          <p:nvPr>
            <p:ph idx="4294967295"/>
          </p:nvPr>
        </p:nvSpPr>
        <p:spPr>
          <a:xfrm>
            <a:off x="228600" y="1295400"/>
            <a:ext cx="8458200" cy="5181600"/>
          </a:xfrm>
        </p:spPr>
        <p:txBody>
          <a:bodyPr>
            <a:normAutofit fontScale="92500"/>
          </a:bodyPr>
          <a:lstStyle/>
          <a:p>
            <a:pPr lvl="1"/>
            <a:r>
              <a:rPr lang="en-US" sz="3200" dirty="0"/>
              <a:t>New system may still have bugs.</a:t>
            </a:r>
          </a:p>
          <a:p>
            <a:pPr lvl="2"/>
            <a:r>
              <a:rPr lang="en-US" sz="2800" dirty="0"/>
              <a:t>Since the system is new, it is very important that facilities start working on their AORs as soon as possible this coming year as there may be system bugs encountered that could delay submittals. </a:t>
            </a:r>
          </a:p>
          <a:p>
            <a:pPr lvl="2"/>
            <a:r>
              <a:rPr lang="en-US" sz="2800" dirty="0"/>
              <a:t>Any </a:t>
            </a:r>
            <a:r>
              <a:rPr lang="en-US" sz="2800" dirty="0" err="1"/>
              <a:t>eAOR</a:t>
            </a:r>
            <a:r>
              <a:rPr lang="en-US" sz="2800" dirty="0"/>
              <a:t> system issues encountered should be reported immediately to: </a:t>
            </a:r>
            <a:r>
              <a:rPr lang="en-US" sz="2800" u="sng" dirty="0">
                <a:hlinkClick r:id="rId3"/>
              </a:rPr>
              <a:t>DARM.Helpdesk@FloridaDEP.gov</a:t>
            </a:r>
            <a:r>
              <a:rPr lang="en-US" sz="2800" dirty="0"/>
              <a:t>. </a:t>
            </a:r>
          </a:p>
          <a:p>
            <a:pPr lvl="2"/>
            <a:r>
              <a:rPr lang="en-US" sz="2800" dirty="0"/>
              <a:t>Please put “</a:t>
            </a:r>
            <a:r>
              <a:rPr lang="en-US" sz="2800" dirty="0" err="1"/>
              <a:t>eAOR</a:t>
            </a:r>
            <a:r>
              <a:rPr lang="en-US" sz="2800" dirty="0"/>
              <a:t> Bug” along with your facility ID in the subject line of the email and include as much detail as possible regarding the issue you’re seeing.</a:t>
            </a:r>
          </a:p>
          <a:p>
            <a:pPr lvl="1"/>
            <a:r>
              <a:rPr lang="en-US" sz="3200" dirty="0"/>
              <a:t>Enhancements to improve the system will be ongoing. Feel free to send us suggestions!</a:t>
            </a:r>
          </a:p>
          <a:p>
            <a:pPr lvl="2"/>
            <a:endParaRPr lang="en-US" dirty="0"/>
          </a:p>
          <a:p>
            <a:pPr marL="914400" lvl="2" indent="0">
              <a:buNone/>
            </a:pPr>
            <a:endParaRPr lang="en-US" sz="2800" dirty="0"/>
          </a:p>
          <a:p>
            <a:pPr marL="914400" lvl="2" indent="0">
              <a:buNone/>
            </a:pPr>
            <a:endParaRPr lang="en-US" dirty="0"/>
          </a:p>
        </p:txBody>
      </p:sp>
    </p:spTree>
    <p:extLst>
      <p:ext uri="{BB962C8B-B14F-4D97-AF65-F5344CB8AC3E}">
        <p14:creationId xmlns:p14="http://schemas.microsoft.com/office/powerpoint/2010/main" val="61895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E4242-7E26-729C-7CB4-0135B35144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722E49-320A-1500-B032-F2DAF81EAE13}"/>
              </a:ext>
            </a:extLst>
          </p:cNvPr>
          <p:cNvSpPr>
            <a:spLocks noGrp="1"/>
          </p:cNvSpPr>
          <p:nvPr>
            <p:ph type="title" idx="4294967295"/>
          </p:nvPr>
        </p:nvSpPr>
        <p:spPr>
          <a:xfrm>
            <a:off x="1676400" y="228600"/>
            <a:ext cx="6934200" cy="563562"/>
          </a:xfrm>
        </p:spPr>
        <p:txBody>
          <a:bodyPr>
            <a:noAutofit/>
          </a:bodyPr>
          <a:lstStyle/>
          <a:p>
            <a:pPr algn="l"/>
            <a:r>
              <a:rPr lang="en-US" dirty="0"/>
              <a:t>How to Access </a:t>
            </a:r>
            <a:r>
              <a:rPr lang="en-US" dirty="0" err="1"/>
              <a:t>eAOR</a:t>
            </a:r>
            <a:endParaRPr lang="en-US" dirty="0"/>
          </a:p>
        </p:txBody>
      </p:sp>
      <p:sp>
        <p:nvSpPr>
          <p:cNvPr id="2" name="Content Placeholder 1">
            <a:extLst>
              <a:ext uri="{FF2B5EF4-FFF2-40B4-BE49-F238E27FC236}">
                <a16:creationId xmlns:a16="http://schemas.microsoft.com/office/drawing/2014/main" id="{10D089F5-F092-BB02-07DE-3C0C109AB71C}"/>
              </a:ext>
            </a:extLst>
          </p:cNvPr>
          <p:cNvSpPr>
            <a:spLocks noGrp="1"/>
          </p:cNvSpPr>
          <p:nvPr>
            <p:ph idx="4294967295"/>
          </p:nvPr>
        </p:nvSpPr>
        <p:spPr>
          <a:xfrm>
            <a:off x="304800" y="1371600"/>
            <a:ext cx="8686800" cy="5257800"/>
          </a:xfrm>
        </p:spPr>
        <p:txBody>
          <a:bodyPr>
            <a:normAutofit fontScale="92500"/>
          </a:bodyPr>
          <a:lstStyle/>
          <a:p>
            <a:pPr lvl="1"/>
            <a:r>
              <a:rPr lang="en-US" sz="2600" dirty="0"/>
              <a:t>The new </a:t>
            </a:r>
            <a:r>
              <a:rPr lang="en-US" sz="2600" dirty="0" err="1"/>
              <a:t>eAOR</a:t>
            </a:r>
            <a:r>
              <a:rPr lang="en-US" sz="2600" dirty="0"/>
              <a:t> system will be released and available to facility users on </a:t>
            </a:r>
            <a:r>
              <a:rPr lang="en-US" sz="2600" b="1" dirty="0"/>
              <a:t>January 23, 2026, </a:t>
            </a:r>
            <a:r>
              <a:rPr lang="en-US" sz="2600" dirty="0"/>
              <a:t>via the </a:t>
            </a:r>
            <a:r>
              <a:rPr lang="en-US" sz="2600" u="sng" dirty="0">
                <a:solidFill>
                  <a:srgbClr val="0563C1"/>
                </a:solidFill>
                <a:hlinkClick r:id="rId3" tooltip="(opens in a new window)">
                  <a:extLst>
                    <a:ext uri="{A12FA001-AC4F-418D-AE19-62706E023703}">
                      <ahyp:hlinkClr xmlns:ahyp="http://schemas.microsoft.com/office/drawing/2018/hyperlinkcolor" val="tx"/>
                    </a:ext>
                  </a:extLst>
                </a:hlinkClick>
              </a:rPr>
              <a:t>DEP Business Portal</a:t>
            </a:r>
            <a:r>
              <a:rPr lang="en-US" sz="2600" b="1" dirty="0"/>
              <a:t>.</a:t>
            </a:r>
          </a:p>
          <a:p>
            <a:pPr lvl="1"/>
            <a:r>
              <a:rPr lang="en-US" sz="2600" dirty="0"/>
              <a:t>To access </a:t>
            </a:r>
            <a:r>
              <a:rPr lang="en-US" sz="2600" dirty="0" err="1"/>
              <a:t>eAOR</a:t>
            </a:r>
            <a:r>
              <a:rPr lang="en-US" sz="2600" dirty="0"/>
              <a:t>, users will be required to have a DEP Portal account</a:t>
            </a:r>
            <a:r>
              <a:rPr lang="en-US" sz="2600" b="1" dirty="0"/>
              <a:t>*</a:t>
            </a:r>
            <a:r>
              <a:rPr lang="en-US" sz="2600" dirty="0"/>
              <a:t>.</a:t>
            </a:r>
          </a:p>
          <a:p>
            <a:pPr lvl="1"/>
            <a:r>
              <a:rPr lang="en-US" sz="2600" dirty="0"/>
              <a:t>From the </a:t>
            </a:r>
            <a:r>
              <a:rPr lang="en-US" sz="2600" u="sng" dirty="0">
                <a:hlinkClick r:id="rId4"/>
              </a:rPr>
              <a:t>Business Portal homepage</a:t>
            </a:r>
            <a:r>
              <a:rPr lang="en-US" sz="2600" dirty="0"/>
              <a:t>, follow these steps to access the system:</a:t>
            </a:r>
          </a:p>
          <a:p>
            <a:pPr marL="1371600" lvl="2" indent="-457200">
              <a:lnSpc>
                <a:spcPct val="100000"/>
              </a:lnSpc>
              <a:spcBef>
                <a:spcPts val="0"/>
              </a:spcBef>
              <a:buFont typeface="+mj-lt"/>
              <a:buAutoNum type="arabicPeriod"/>
            </a:pPr>
            <a:r>
              <a:rPr lang="en-US" dirty="0"/>
              <a:t>Select Submit</a:t>
            </a:r>
          </a:p>
          <a:p>
            <a:pPr marL="1371600" lvl="2" indent="-457200">
              <a:lnSpc>
                <a:spcPct val="100000"/>
              </a:lnSpc>
              <a:spcBef>
                <a:spcPts val="0"/>
              </a:spcBef>
              <a:buFont typeface="+mj-lt"/>
              <a:buAutoNum type="arabicPeriod"/>
            </a:pPr>
            <a:r>
              <a:rPr lang="en-US" dirty="0"/>
              <a:t>Select Annual Report</a:t>
            </a:r>
          </a:p>
          <a:p>
            <a:pPr marL="1371600" lvl="2" indent="-457200">
              <a:lnSpc>
                <a:spcPct val="100000"/>
              </a:lnSpc>
              <a:spcBef>
                <a:spcPts val="0"/>
              </a:spcBef>
              <a:buFont typeface="+mj-lt"/>
              <a:buAutoNum type="arabicPeriod"/>
            </a:pPr>
            <a:r>
              <a:rPr lang="en-US" dirty="0"/>
              <a:t>Select Air Electronic Annual Operating Report</a:t>
            </a:r>
          </a:p>
          <a:p>
            <a:pPr marL="914400" lvl="2" indent="0">
              <a:buNone/>
            </a:pPr>
            <a:endParaRPr lang="en-US" sz="800" dirty="0"/>
          </a:p>
          <a:p>
            <a:pPr marL="457200" lvl="1" indent="0">
              <a:spcAft>
                <a:spcPts val="800"/>
              </a:spcAft>
              <a:buNone/>
            </a:pPr>
            <a:r>
              <a:rPr lang="en-US" sz="1900" b="1" i="1" dirty="0"/>
              <a:t>*</a:t>
            </a:r>
            <a:r>
              <a:rPr lang="en-US" sz="1900" i="1" dirty="0"/>
              <a:t>If you do not have a DEP Portal account, you will need to create one by clicking on “Register” from the DEP Business Portal sign-in page and filling out the required information. Once you register, a verification email will be sent to your email address with a link. Use this link to create a password for your login.</a:t>
            </a:r>
          </a:p>
          <a:p>
            <a:pPr marL="0" lvl="1" indent="0">
              <a:buNone/>
            </a:pPr>
            <a:r>
              <a:rPr lang="en-US" sz="2000" dirty="0"/>
              <a:t>If you need assistance with creating a Business Portal account or resetting a password, please contact the IT Service Desk at 850-245-7555 or </a:t>
            </a:r>
            <a:r>
              <a:rPr lang="en-US" sz="2000" dirty="0">
                <a:hlinkClick r:id="rId5"/>
              </a:rPr>
              <a:t>ServiceDesk@FloridaDEP.gov</a:t>
            </a:r>
            <a:r>
              <a:rPr lang="en-US" sz="2000" dirty="0"/>
              <a:t>. </a:t>
            </a:r>
          </a:p>
          <a:p>
            <a:pPr marL="914400" lvl="2" indent="0">
              <a:buNone/>
            </a:pPr>
            <a:endParaRPr lang="en-US" dirty="0"/>
          </a:p>
        </p:txBody>
      </p:sp>
    </p:spTree>
    <p:extLst>
      <p:ext uri="{BB962C8B-B14F-4D97-AF65-F5344CB8AC3E}">
        <p14:creationId xmlns:p14="http://schemas.microsoft.com/office/powerpoint/2010/main" val="286599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0173-EC15-04FC-921D-D355AF273A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5D4500-4CC0-B511-B41B-8DA2D2B06142}"/>
              </a:ext>
            </a:extLst>
          </p:cNvPr>
          <p:cNvSpPr>
            <a:spLocks noGrp="1"/>
          </p:cNvSpPr>
          <p:nvPr>
            <p:ph type="title" idx="4294967295"/>
          </p:nvPr>
        </p:nvSpPr>
        <p:spPr>
          <a:xfrm>
            <a:off x="1676400" y="274638"/>
            <a:ext cx="7315200" cy="487362"/>
          </a:xfrm>
        </p:spPr>
        <p:txBody>
          <a:bodyPr>
            <a:noAutofit/>
          </a:bodyPr>
          <a:lstStyle/>
          <a:p>
            <a:pPr algn="l"/>
            <a:r>
              <a:rPr lang="en-US" dirty="0" err="1"/>
              <a:t>eAOR</a:t>
            </a:r>
            <a:r>
              <a:rPr lang="en-US" dirty="0"/>
              <a:t> Home Page</a:t>
            </a:r>
          </a:p>
        </p:txBody>
      </p:sp>
      <p:pic>
        <p:nvPicPr>
          <p:cNvPr id="2" name="Picture 1" descr="Table&#10;&#10;AI-generated content may be incorrect.">
            <a:extLst>
              <a:ext uri="{FF2B5EF4-FFF2-40B4-BE49-F238E27FC236}">
                <a16:creationId xmlns:a16="http://schemas.microsoft.com/office/drawing/2014/main" id="{4F8B0208-1DF1-CB12-AAAB-D21548A64653}"/>
              </a:ext>
            </a:extLst>
          </p:cNvPr>
          <p:cNvPicPr>
            <a:picLocks noChangeAspect="1"/>
          </p:cNvPicPr>
          <p:nvPr/>
        </p:nvPicPr>
        <p:blipFill>
          <a:blip r:embed="rId3"/>
          <a:srcRect b="28672"/>
          <a:stretch>
            <a:fillRect/>
          </a:stretch>
        </p:blipFill>
        <p:spPr>
          <a:xfrm>
            <a:off x="0" y="977365"/>
            <a:ext cx="9125270" cy="2737804"/>
          </a:xfrm>
          <a:prstGeom prst="rect">
            <a:avLst/>
          </a:prstGeom>
        </p:spPr>
      </p:pic>
      <p:pic>
        <p:nvPicPr>
          <p:cNvPr id="7" name="Picture 6" descr="Graphical user interface, application&#10;&#10;AI-generated content may be incorrect.">
            <a:extLst>
              <a:ext uri="{FF2B5EF4-FFF2-40B4-BE49-F238E27FC236}">
                <a16:creationId xmlns:a16="http://schemas.microsoft.com/office/drawing/2014/main" id="{B25239D9-66FA-035B-39E8-20889D55C103}"/>
              </a:ext>
            </a:extLst>
          </p:cNvPr>
          <p:cNvPicPr>
            <a:picLocks noChangeAspect="1"/>
          </p:cNvPicPr>
          <p:nvPr/>
        </p:nvPicPr>
        <p:blipFill>
          <a:blip r:embed="rId4"/>
          <a:stretch>
            <a:fillRect/>
          </a:stretch>
        </p:blipFill>
        <p:spPr>
          <a:xfrm>
            <a:off x="3429000" y="1045970"/>
            <a:ext cx="2626760" cy="1751173"/>
          </a:xfrm>
          <a:prstGeom prst="rect">
            <a:avLst/>
          </a:prstGeom>
          <a:ln w="12700">
            <a:solidFill>
              <a:schemeClr val="tx1"/>
            </a:solidFill>
          </a:ln>
        </p:spPr>
      </p:pic>
      <p:sp>
        <p:nvSpPr>
          <p:cNvPr id="4" name="Oval 3">
            <a:extLst>
              <a:ext uri="{FF2B5EF4-FFF2-40B4-BE49-F238E27FC236}">
                <a16:creationId xmlns:a16="http://schemas.microsoft.com/office/drawing/2014/main" id="{A3789F24-534A-D97C-C569-5BD8DF78E18F}"/>
              </a:ext>
            </a:extLst>
          </p:cNvPr>
          <p:cNvSpPr/>
          <p:nvPr/>
        </p:nvSpPr>
        <p:spPr>
          <a:xfrm>
            <a:off x="8287070" y="2560948"/>
            <a:ext cx="838200" cy="3048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E38F202-3C33-0E61-1248-4B76F26D6243}"/>
              </a:ext>
            </a:extLst>
          </p:cNvPr>
          <p:cNvCxnSpPr>
            <a:cxnSpLocks/>
            <a:stCxn id="4" idx="2"/>
          </p:cNvCxnSpPr>
          <p:nvPr/>
        </p:nvCxnSpPr>
        <p:spPr>
          <a:xfrm flipH="1" flipV="1">
            <a:off x="5626750" y="2025474"/>
            <a:ext cx="2660320" cy="6878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70F2FAA-D642-DCD4-91FE-F2E0C5977FF6}"/>
              </a:ext>
            </a:extLst>
          </p:cNvPr>
          <p:cNvSpPr txBox="1"/>
          <p:nvPr/>
        </p:nvSpPr>
        <p:spPr>
          <a:xfrm>
            <a:off x="266858" y="3946192"/>
            <a:ext cx="8858412" cy="2431435"/>
          </a:xfrm>
          <a:prstGeom prst="rect">
            <a:avLst/>
          </a:prstGeom>
          <a:noFill/>
        </p:spPr>
        <p:txBody>
          <a:bodyPr wrap="square">
            <a:spAutoFit/>
          </a:bodyPr>
          <a:lstStyle/>
          <a:p>
            <a:pPr marL="182880" indent="-182880">
              <a:buFont typeface="Arial" panose="020B0604020202020204" pitchFamily="34" charset="0"/>
              <a:buChar char="•"/>
            </a:pPr>
            <a:r>
              <a:rPr lang="en-US" dirty="0"/>
              <a:t>This is where you can start a new AOR and view the list of any AORs you’ve already started. </a:t>
            </a:r>
          </a:p>
          <a:p>
            <a:pPr marL="182880" indent="-182880">
              <a:buFont typeface="Arial" panose="020B0604020202020204" pitchFamily="34" charset="0"/>
              <a:buChar char="•"/>
            </a:pPr>
            <a:r>
              <a:rPr lang="en-US" dirty="0"/>
              <a:t>List includes columns with info about the facility and AOR that can be filtered and sorted.</a:t>
            </a:r>
          </a:p>
          <a:p>
            <a:pPr marL="182880" indent="-182880">
              <a:buFont typeface="Arial" panose="020B0604020202020204" pitchFamily="34" charset="0"/>
              <a:buChar char="•"/>
            </a:pPr>
            <a:r>
              <a:rPr lang="en-US" dirty="0"/>
              <a:t>Action items (will vary depending on role – see next slide for more details on User roles):</a:t>
            </a:r>
          </a:p>
          <a:p>
            <a:pPr marL="640080" lvl="1" indent="-182880">
              <a:buFont typeface="Arial" panose="020B0604020202020204" pitchFamily="34" charset="0"/>
              <a:buChar char="•"/>
            </a:pPr>
            <a:r>
              <a:rPr lang="en-US" sz="1600" dirty="0"/>
              <a:t>For In Progress AORs – continue working on your AOR, add a contributor, or delete it. </a:t>
            </a:r>
          </a:p>
          <a:p>
            <a:pPr marL="640080" lvl="1" indent="-182880">
              <a:buFont typeface="Arial" panose="020B0604020202020204" pitchFamily="34" charset="0"/>
              <a:buChar char="•"/>
            </a:pPr>
            <a:r>
              <a:rPr lang="en-US" sz="1600" dirty="0"/>
              <a:t>For Submitted AORs – view the submitted AOR, print a copy of it, view the TV fee invoice (if applicable), or revise the AOR. </a:t>
            </a:r>
          </a:p>
          <a:p>
            <a:pPr marL="640080" lvl="1" indent="-182880">
              <a:buFont typeface="Arial" panose="020B0604020202020204" pitchFamily="34" charset="0"/>
              <a:buChar char="•"/>
            </a:pPr>
            <a:r>
              <a:rPr lang="en-US" sz="1600" dirty="0"/>
              <a:t>Note that once an AOR has been submitted, it cannot be deleted so you won’t see that action item. You can only view or revise it that that point. </a:t>
            </a:r>
          </a:p>
          <a:p>
            <a:pPr marL="182880" indent="-182880">
              <a:buFont typeface="Arial" panose="020B0604020202020204" pitchFamily="34" charset="0"/>
              <a:buChar char="•"/>
            </a:pPr>
            <a:r>
              <a:rPr lang="en-US" dirty="0"/>
              <a:t>See the </a:t>
            </a:r>
            <a:r>
              <a:rPr lang="en-US" u="sng" dirty="0" err="1"/>
              <a:t>eAOR</a:t>
            </a:r>
            <a:r>
              <a:rPr lang="en-US" u="sng" dirty="0"/>
              <a:t> Facility User Guide </a:t>
            </a:r>
            <a:r>
              <a:rPr lang="en-US" dirty="0"/>
              <a:t>for detailed instructions on navigating the new system.</a:t>
            </a:r>
          </a:p>
        </p:txBody>
      </p:sp>
    </p:spTree>
    <p:extLst>
      <p:ext uri="{BB962C8B-B14F-4D97-AF65-F5344CB8AC3E}">
        <p14:creationId xmlns:p14="http://schemas.microsoft.com/office/powerpoint/2010/main" val="261424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CBBA-1C5B-B763-5C01-76041450F8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666004-CDB4-3585-3E42-5E73B1C9D950}"/>
              </a:ext>
            </a:extLst>
          </p:cNvPr>
          <p:cNvSpPr>
            <a:spLocks noGrp="1"/>
          </p:cNvSpPr>
          <p:nvPr>
            <p:ph type="title" idx="4294967295"/>
          </p:nvPr>
        </p:nvSpPr>
        <p:spPr>
          <a:xfrm>
            <a:off x="1676400" y="228600"/>
            <a:ext cx="6934200" cy="563562"/>
          </a:xfrm>
        </p:spPr>
        <p:txBody>
          <a:bodyPr>
            <a:noAutofit/>
          </a:bodyPr>
          <a:lstStyle/>
          <a:p>
            <a:pPr algn="l"/>
            <a:r>
              <a:rPr lang="en-US" dirty="0" err="1"/>
              <a:t>eAOR</a:t>
            </a:r>
            <a:r>
              <a:rPr lang="en-US" dirty="0"/>
              <a:t> User Roles</a:t>
            </a:r>
          </a:p>
        </p:txBody>
      </p:sp>
      <p:sp>
        <p:nvSpPr>
          <p:cNvPr id="2" name="Content Placeholder 1">
            <a:extLst>
              <a:ext uri="{FF2B5EF4-FFF2-40B4-BE49-F238E27FC236}">
                <a16:creationId xmlns:a16="http://schemas.microsoft.com/office/drawing/2014/main" id="{29FBB98E-0175-F175-AB47-BCF9BC54E912}"/>
              </a:ext>
            </a:extLst>
          </p:cNvPr>
          <p:cNvSpPr>
            <a:spLocks noGrp="1"/>
          </p:cNvSpPr>
          <p:nvPr>
            <p:ph idx="4294967295"/>
          </p:nvPr>
        </p:nvSpPr>
        <p:spPr>
          <a:xfrm>
            <a:off x="228600" y="1295400"/>
            <a:ext cx="8534400" cy="5334000"/>
          </a:xfrm>
        </p:spPr>
        <p:txBody>
          <a:bodyPr>
            <a:normAutofit lnSpcReduction="10000"/>
          </a:bodyPr>
          <a:lstStyle/>
          <a:p>
            <a:pPr lvl="1"/>
            <a:r>
              <a:rPr lang="en-US" sz="2600" dirty="0"/>
              <a:t>AOR Manager </a:t>
            </a:r>
          </a:p>
          <a:p>
            <a:pPr lvl="2"/>
            <a:r>
              <a:rPr lang="en-US" sz="1900" dirty="0"/>
              <a:t>Single role that defaults to the person who started the AOR.</a:t>
            </a:r>
          </a:p>
          <a:p>
            <a:pPr lvl="2"/>
            <a:r>
              <a:rPr lang="en-US" sz="1900" dirty="0"/>
              <a:t>Able to edit the AOR.</a:t>
            </a:r>
          </a:p>
          <a:p>
            <a:pPr lvl="2"/>
            <a:r>
              <a:rPr lang="en-US" sz="1900" dirty="0"/>
              <a:t>Only role able to delete the AOR, assign/unassign Contributors, or assign a new AOR Manager.</a:t>
            </a:r>
          </a:p>
          <a:p>
            <a:pPr lvl="1"/>
            <a:r>
              <a:rPr lang="en-US" sz="2600" dirty="0"/>
              <a:t>Contributor</a:t>
            </a:r>
          </a:p>
          <a:p>
            <a:pPr lvl="2"/>
            <a:r>
              <a:rPr lang="en-US" sz="1900" dirty="0"/>
              <a:t>AOR can have multiple Contributors assigned.</a:t>
            </a:r>
          </a:p>
          <a:p>
            <a:pPr lvl="2"/>
            <a:r>
              <a:rPr lang="en-US" sz="1900" dirty="0"/>
              <a:t>Must be assigned by the AOR Manager.</a:t>
            </a:r>
          </a:p>
          <a:p>
            <a:pPr lvl="2"/>
            <a:r>
              <a:rPr lang="en-US" sz="1900" dirty="0"/>
              <a:t>Able to edit the AOR and view existing Contributors.</a:t>
            </a:r>
          </a:p>
          <a:p>
            <a:pPr lvl="1"/>
            <a:r>
              <a:rPr lang="en-US" sz="2600" dirty="0"/>
              <a:t>Signee</a:t>
            </a:r>
          </a:p>
          <a:p>
            <a:pPr lvl="2"/>
            <a:r>
              <a:rPr lang="en-US" sz="1900" dirty="0"/>
              <a:t>Single role that is automatically assigned to the Owner/Authorized Representative or Responsible Official entered on the AOR.</a:t>
            </a:r>
          </a:p>
          <a:p>
            <a:pPr lvl="2"/>
            <a:r>
              <a:rPr lang="en-US" sz="1900" dirty="0"/>
              <a:t>Able to edit the AOR and view existing Contributors.</a:t>
            </a:r>
          </a:p>
          <a:p>
            <a:pPr lvl="2"/>
            <a:r>
              <a:rPr lang="en-US" sz="1900" dirty="0"/>
              <a:t>Only role able to sign/submit the AOR (must have a PIN).</a:t>
            </a:r>
          </a:p>
          <a:p>
            <a:pPr lvl="2"/>
            <a:r>
              <a:rPr lang="en-US" sz="1900" dirty="0"/>
              <a:t>In some cases, the Signee may also be the AOR Manager OR a Contributor. If so, their Role will be displayed as </a:t>
            </a:r>
            <a:r>
              <a:rPr lang="en-US" sz="1900" u="sng" dirty="0"/>
              <a:t>AOR Manager, Signee</a:t>
            </a:r>
            <a:r>
              <a:rPr lang="en-US" sz="1900" dirty="0"/>
              <a:t> OR </a:t>
            </a:r>
            <a:r>
              <a:rPr lang="en-US" sz="1900" u="sng" dirty="0"/>
              <a:t>Contributor, Signee</a:t>
            </a:r>
            <a:r>
              <a:rPr lang="en-US" sz="1900" dirty="0"/>
              <a:t>, respectively. </a:t>
            </a:r>
            <a:endParaRPr lang="en-US" dirty="0"/>
          </a:p>
          <a:p>
            <a:pPr lvl="2"/>
            <a:endParaRPr lang="en-US" dirty="0"/>
          </a:p>
          <a:p>
            <a:pPr lvl="2"/>
            <a:endParaRPr lang="en-US" dirty="0"/>
          </a:p>
          <a:p>
            <a:pPr marL="457200" lvl="1" indent="0">
              <a:buNone/>
            </a:pPr>
            <a:endParaRPr lang="en-US" dirty="0"/>
          </a:p>
          <a:p>
            <a:pPr marL="457200" lvl="1" indent="0">
              <a:buNone/>
            </a:pPr>
            <a:endParaRPr lang="en-US" sz="3500" dirty="0"/>
          </a:p>
          <a:p>
            <a:pPr lvl="2"/>
            <a:endParaRPr lang="en-US" sz="1200" b="1" dirty="0"/>
          </a:p>
          <a:p>
            <a:pPr lvl="1"/>
            <a:endParaRPr lang="en-US" sz="3200" dirty="0">
              <a:solidFill>
                <a:schemeClr val="tx2">
                  <a:lumMod val="50000"/>
                </a:schemeClr>
              </a:solidFill>
            </a:endParaRPr>
          </a:p>
          <a:p>
            <a:pPr lvl="1"/>
            <a:endParaRPr lang="en-US" sz="3200" dirty="0">
              <a:solidFill>
                <a:schemeClr val="tx2">
                  <a:lumMod val="50000"/>
                </a:schemeClr>
              </a:solidFill>
            </a:endParaRPr>
          </a:p>
          <a:p>
            <a:pPr lvl="1"/>
            <a:endParaRPr lang="en-US" sz="3200" dirty="0"/>
          </a:p>
          <a:p>
            <a:pPr lvl="1"/>
            <a:endParaRPr lang="en-US" sz="3200" dirty="0"/>
          </a:p>
          <a:p>
            <a:pPr lvl="2"/>
            <a:endParaRPr lang="en-US" sz="2800" dirty="0"/>
          </a:p>
          <a:p>
            <a:pPr marL="914400" lvl="2" indent="0">
              <a:buNone/>
            </a:pPr>
            <a:endParaRPr lang="en-US" dirty="0"/>
          </a:p>
        </p:txBody>
      </p:sp>
    </p:spTree>
    <p:extLst>
      <p:ext uri="{BB962C8B-B14F-4D97-AF65-F5344CB8AC3E}">
        <p14:creationId xmlns:p14="http://schemas.microsoft.com/office/powerpoint/2010/main" val="2768509377"/>
      </p:ext>
    </p:extLst>
  </p:cSld>
  <p:clrMapOvr>
    <a:masterClrMapping/>
  </p:clrMapOvr>
</p:sld>
</file>

<file path=ppt/theme/theme1.xml><?xml version="1.0" encoding="utf-8"?>
<a:theme xmlns:a="http://schemas.openxmlformats.org/drawingml/2006/main" name="powerpoint_blue-B-2015-Color-02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powerpoint_blue-B-2015-Color-0216</Template>
  <TotalTime>15258</TotalTime>
  <Words>6412</Words>
  <Application>Microsoft Office PowerPoint</Application>
  <PresentationFormat>On-screen Show (4:3)</PresentationFormat>
  <Paragraphs>357</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Source Sans Pro</vt:lpstr>
      <vt:lpstr>Times New Roman</vt:lpstr>
      <vt:lpstr>powerpoint_blue-B-2015-Color-0216</vt:lpstr>
      <vt:lpstr>Custom Design</vt:lpstr>
      <vt:lpstr>eAOR Training</vt:lpstr>
      <vt:lpstr>Overview</vt:lpstr>
      <vt:lpstr>AOR Requirements</vt:lpstr>
      <vt:lpstr>AOR Submittal Process </vt:lpstr>
      <vt:lpstr>eAOR System Update</vt:lpstr>
      <vt:lpstr>Bugs and Enhancements</vt:lpstr>
      <vt:lpstr>How to Access eAOR</vt:lpstr>
      <vt:lpstr>eAOR Home Page</vt:lpstr>
      <vt:lpstr>eAOR User Roles</vt:lpstr>
      <vt:lpstr>Signature Requirements</vt:lpstr>
      <vt:lpstr>eAOR Submissions</vt:lpstr>
      <vt:lpstr>PIN Requests</vt:lpstr>
      <vt:lpstr>Title V Emissions Fees</vt:lpstr>
      <vt:lpstr>Data Review</vt:lpstr>
      <vt:lpstr>Emissions Calculations Tips</vt:lpstr>
      <vt:lpstr>Emissions Calculations Tips</vt:lpstr>
      <vt:lpstr>Emissions Calculations Tips</vt:lpstr>
      <vt:lpstr>Emissions Calculations Tips</vt:lpstr>
      <vt:lpstr>Common Data Quality Issues</vt:lpstr>
      <vt:lpstr>Common Data Quality Issues</vt:lpstr>
      <vt:lpstr>EPA Resources</vt:lpstr>
      <vt:lpstr>Contacts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hodge_c</dc:creator>
  <cp:lastModifiedBy>Dalton, Jessica</cp:lastModifiedBy>
  <cp:revision>581</cp:revision>
  <cp:lastPrinted>2017-10-17T21:21:33Z</cp:lastPrinted>
  <dcterms:created xsi:type="dcterms:W3CDTF">2012-02-28T15:45:11Z</dcterms:created>
  <dcterms:modified xsi:type="dcterms:W3CDTF">2026-02-10T17:51:20Z</dcterms:modified>
</cp:coreProperties>
</file>