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handoutMasterIdLst>
    <p:handoutMasterId r:id="rId20"/>
  </p:handoutMasterIdLst>
  <p:sldIdLst>
    <p:sldId id="256" r:id="rId2"/>
    <p:sldId id="286" r:id="rId3"/>
    <p:sldId id="266" r:id="rId4"/>
    <p:sldId id="267" r:id="rId5"/>
    <p:sldId id="268" r:id="rId6"/>
    <p:sldId id="269" r:id="rId7"/>
    <p:sldId id="257" r:id="rId8"/>
    <p:sldId id="284" r:id="rId9"/>
    <p:sldId id="271" r:id="rId10"/>
    <p:sldId id="272" r:id="rId11"/>
    <p:sldId id="273" r:id="rId12"/>
    <p:sldId id="258" r:id="rId13"/>
    <p:sldId id="283" r:id="rId14"/>
    <p:sldId id="282" r:id="rId15"/>
    <p:sldId id="285" r:id="rId16"/>
    <p:sldId id="280" r:id="rId17"/>
    <p:sldId id="275" r:id="rId18"/>
    <p:sldId id="276"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000066"/>
    <a:srgbClr val="800000"/>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4" autoAdjust="0"/>
    <p:restoredTop sz="94660"/>
  </p:normalViewPr>
  <p:slideViewPr>
    <p:cSldViewPr>
      <p:cViewPr varScale="1">
        <p:scale>
          <a:sx n="84" d="100"/>
          <a:sy n="84" d="100"/>
        </p:scale>
        <p:origin x="93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1812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1812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170B77D1-E0DF-47BE-A4F4-26703A29F75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latin typeface="Tahoma" charset="0"/>
                </a:endParaRPr>
              </a:p>
            </p:txBody>
          </p:sp>
          <p:sp>
            <p:nvSpPr>
              <p:cNvPr id="1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latin typeface="Tahoma" charset="0"/>
                </a:endParaRPr>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latin typeface="Tahoma" charset="0"/>
              </a:endParaRPr>
            </a:p>
          </p:txBody>
        </p:sp>
        <p:sp>
          <p:nvSpPr>
            <p:cNvPr id="7"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latin typeface="Tahoma" charset="0"/>
              </a:endParaRPr>
            </a:p>
          </p:txBody>
        </p:sp>
        <p:sp>
          <p:nvSpPr>
            <p:cNvPr id="8"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latin typeface="Tahoma" charset="0"/>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latin typeface="Tahoma" charset="0"/>
                </a:endParaRPr>
              </a:p>
            </p:txBody>
          </p:sp>
          <p:sp>
            <p:nvSpPr>
              <p:cNvPr id="11"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latin typeface="Tahoma" charset="0"/>
                </a:endParaRPr>
              </a:p>
            </p:txBody>
          </p:sp>
          <p:sp>
            <p:nvSpPr>
              <p:cNvPr id="12"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Tahoma" charset="0"/>
                </a:endParaRPr>
              </a:p>
            </p:txBody>
          </p:sp>
          <p:sp>
            <p:nvSpPr>
              <p:cNvPr id="13"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latin typeface="Tahoma" charset="0"/>
                </a:endParaRPr>
              </a:p>
            </p:txBody>
          </p:sp>
          <p:sp>
            <p:nvSpPr>
              <p:cNvPr id="14"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latin typeface="Tahoma" charset="0"/>
                </a:endParaRPr>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latin typeface="Tahoma" charset="0"/>
                </a:endParaRPr>
              </a:p>
            </p:txBody>
          </p:sp>
        </p:grpSp>
      </p:grpSp>
      <p:sp>
        <p:nvSpPr>
          <p:cNvPr id="147472"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14747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18" name="Rectangle 18"/>
          <p:cNvSpPr>
            <a:spLocks noGrp="1" noChangeArrowheads="1"/>
          </p:cNvSpPr>
          <p:nvPr>
            <p:ph type="dt" sz="quarter" idx="10"/>
          </p:nvPr>
        </p:nvSpPr>
        <p:spPr/>
        <p:txBody>
          <a:bodyPr/>
          <a:lstStyle>
            <a:lvl1pPr>
              <a:defRPr smtClean="0"/>
            </a:lvl1pPr>
          </a:lstStyle>
          <a:p>
            <a:pPr>
              <a:defRPr/>
            </a:pPr>
            <a:endParaRPr lang="en-US"/>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en-US"/>
          </a:p>
        </p:txBody>
      </p:sp>
      <p:sp>
        <p:nvSpPr>
          <p:cNvPr id="20" name="Rectangle 20"/>
          <p:cNvSpPr>
            <a:spLocks noGrp="1" noChangeArrowheads="1"/>
          </p:cNvSpPr>
          <p:nvPr>
            <p:ph type="sldNum" sz="quarter" idx="12"/>
          </p:nvPr>
        </p:nvSpPr>
        <p:spPr/>
        <p:txBody>
          <a:bodyPr/>
          <a:lstStyle>
            <a:lvl1pPr>
              <a:defRPr/>
            </a:lvl1pPr>
          </a:lstStyle>
          <a:p>
            <a:fld id="{3BA5A3A1-A7E0-4884-B6F0-77F9D14FBB51}" type="slidenum">
              <a:rPr lang="en-US" altLang="en-US"/>
              <a:pPr/>
              <a:t>‹#›</a:t>
            </a:fld>
            <a:endParaRPr lang="en-US" altLang="en-US"/>
          </a:p>
        </p:txBody>
      </p:sp>
    </p:spTree>
    <p:extLst>
      <p:ext uri="{BB962C8B-B14F-4D97-AF65-F5344CB8AC3E}">
        <p14:creationId xmlns:p14="http://schemas.microsoft.com/office/powerpoint/2010/main" val="1227722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fld id="{D9968F32-BFEB-4B28-9117-9A501A3BCFA7}" type="slidenum">
              <a:rPr lang="en-US" altLang="en-US"/>
              <a:pPr/>
              <a:t>‹#›</a:t>
            </a:fld>
            <a:endParaRPr lang="en-US" altLang="en-US"/>
          </a:p>
        </p:txBody>
      </p:sp>
    </p:spTree>
    <p:extLst>
      <p:ext uri="{BB962C8B-B14F-4D97-AF65-F5344CB8AC3E}">
        <p14:creationId xmlns:p14="http://schemas.microsoft.com/office/powerpoint/2010/main" val="246900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fld id="{14E0A5BD-6E82-4FD5-A2CF-96B9E3E67852}" type="slidenum">
              <a:rPr lang="en-US" altLang="en-US"/>
              <a:pPr/>
              <a:t>‹#›</a:t>
            </a:fld>
            <a:endParaRPr lang="en-US" altLang="en-US"/>
          </a:p>
        </p:txBody>
      </p:sp>
    </p:spTree>
    <p:extLst>
      <p:ext uri="{BB962C8B-B14F-4D97-AF65-F5344CB8AC3E}">
        <p14:creationId xmlns:p14="http://schemas.microsoft.com/office/powerpoint/2010/main" val="222977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fld id="{FA68CBC3-B38C-4CF4-B726-34BE1E953668}" type="slidenum">
              <a:rPr lang="en-US" altLang="en-US"/>
              <a:pPr/>
              <a:t>‹#›</a:t>
            </a:fld>
            <a:endParaRPr lang="en-US" altLang="en-US"/>
          </a:p>
        </p:txBody>
      </p:sp>
    </p:spTree>
    <p:extLst>
      <p:ext uri="{BB962C8B-B14F-4D97-AF65-F5344CB8AC3E}">
        <p14:creationId xmlns:p14="http://schemas.microsoft.com/office/powerpoint/2010/main" val="2042415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fld id="{69E9784B-8BE2-4EB6-AE8F-194594B7BE85}" type="slidenum">
              <a:rPr lang="en-US" altLang="en-US"/>
              <a:pPr/>
              <a:t>‹#›</a:t>
            </a:fld>
            <a:endParaRPr lang="en-US" altLang="en-US"/>
          </a:p>
        </p:txBody>
      </p:sp>
    </p:spTree>
    <p:extLst>
      <p:ext uri="{BB962C8B-B14F-4D97-AF65-F5344CB8AC3E}">
        <p14:creationId xmlns:p14="http://schemas.microsoft.com/office/powerpoint/2010/main" val="303415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fld id="{A3BD12DD-3B08-4DD9-8B00-ED3EA14DD263}" type="slidenum">
              <a:rPr lang="en-US" altLang="en-US"/>
              <a:pPr/>
              <a:t>‹#›</a:t>
            </a:fld>
            <a:endParaRPr lang="en-US" altLang="en-US"/>
          </a:p>
        </p:txBody>
      </p:sp>
    </p:spTree>
    <p:extLst>
      <p:ext uri="{BB962C8B-B14F-4D97-AF65-F5344CB8AC3E}">
        <p14:creationId xmlns:p14="http://schemas.microsoft.com/office/powerpoint/2010/main" val="78737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fld id="{43C2D2C5-CAFC-4872-9884-517422B0601B}" type="slidenum">
              <a:rPr lang="en-US" altLang="en-US"/>
              <a:pPr/>
              <a:t>‹#›</a:t>
            </a:fld>
            <a:endParaRPr lang="en-US" altLang="en-US"/>
          </a:p>
        </p:txBody>
      </p:sp>
    </p:spTree>
    <p:extLst>
      <p:ext uri="{BB962C8B-B14F-4D97-AF65-F5344CB8AC3E}">
        <p14:creationId xmlns:p14="http://schemas.microsoft.com/office/powerpoint/2010/main" val="2864241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fld id="{FEDB75F0-E41E-41A8-9354-BEE4FF090D17}" type="slidenum">
              <a:rPr lang="en-US" altLang="en-US"/>
              <a:pPr/>
              <a:t>‹#›</a:t>
            </a:fld>
            <a:endParaRPr lang="en-US" altLang="en-US"/>
          </a:p>
        </p:txBody>
      </p:sp>
    </p:spTree>
    <p:extLst>
      <p:ext uri="{BB962C8B-B14F-4D97-AF65-F5344CB8AC3E}">
        <p14:creationId xmlns:p14="http://schemas.microsoft.com/office/powerpoint/2010/main" val="28587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fld id="{F4B6350C-2429-4F9A-A3EE-90656E0ACDCF}" type="slidenum">
              <a:rPr lang="en-US" altLang="en-US"/>
              <a:pPr/>
              <a:t>‹#›</a:t>
            </a:fld>
            <a:endParaRPr lang="en-US" altLang="en-US"/>
          </a:p>
        </p:txBody>
      </p:sp>
    </p:spTree>
    <p:extLst>
      <p:ext uri="{BB962C8B-B14F-4D97-AF65-F5344CB8AC3E}">
        <p14:creationId xmlns:p14="http://schemas.microsoft.com/office/powerpoint/2010/main" val="579217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fld id="{AD5F0F97-A325-481C-800F-C85CBE4583CB}" type="slidenum">
              <a:rPr lang="en-US" altLang="en-US"/>
              <a:pPr/>
              <a:t>‹#›</a:t>
            </a:fld>
            <a:endParaRPr lang="en-US" altLang="en-US"/>
          </a:p>
        </p:txBody>
      </p:sp>
    </p:spTree>
    <p:extLst>
      <p:ext uri="{BB962C8B-B14F-4D97-AF65-F5344CB8AC3E}">
        <p14:creationId xmlns:p14="http://schemas.microsoft.com/office/powerpoint/2010/main" val="411735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fld id="{161E291B-E7CF-483E-8706-28541A4C0084}" type="slidenum">
              <a:rPr lang="en-US" altLang="en-US"/>
              <a:pPr/>
              <a:t>‹#›</a:t>
            </a:fld>
            <a:endParaRPr lang="en-US" altLang="en-US"/>
          </a:p>
        </p:txBody>
      </p:sp>
    </p:spTree>
    <p:extLst>
      <p:ext uri="{BB962C8B-B14F-4D97-AF65-F5344CB8AC3E}">
        <p14:creationId xmlns:p14="http://schemas.microsoft.com/office/powerpoint/2010/main" val="360828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46435"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en-US">
                <a:latin typeface="Tahoma" charset="0"/>
              </a:endParaRPr>
            </a:p>
          </p:txBody>
        </p:sp>
        <p:sp>
          <p:nvSpPr>
            <p:cNvPr id="146436"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latin typeface="Tahoma" charset="0"/>
              </a:endParaRPr>
            </a:p>
          </p:txBody>
        </p:sp>
        <p:grpSp>
          <p:nvGrpSpPr>
            <p:cNvPr id="1034" name="Group 5"/>
            <p:cNvGrpSpPr>
              <a:grpSpLocks/>
            </p:cNvGrpSpPr>
            <p:nvPr userDrawn="1"/>
          </p:nvGrpSpPr>
          <p:grpSpPr bwMode="auto">
            <a:xfrm>
              <a:off x="0" y="4"/>
              <a:ext cx="5758" cy="4316"/>
              <a:chOff x="0" y="4"/>
              <a:chExt cx="5758" cy="4316"/>
            </a:xfrm>
          </p:grpSpPr>
          <p:sp>
            <p:nvSpPr>
              <p:cNvPr id="146438"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en-US">
                  <a:latin typeface="Tahoma" charset="0"/>
                </a:endParaRPr>
              </a:p>
            </p:txBody>
          </p:sp>
          <p:sp>
            <p:nvSpPr>
              <p:cNvPr id="146439"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latin typeface="Tahoma" charset="0"/>
                </a:endParaRPr>
              </a:p>
            </p:txBody>
          </p:sp>
          <p:sp>
            <p:nvSpPr>
              <p:cNvPr id="146440"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Tahoma" charset="0"/>
                </a:endParaRPr>
              </a:p>
            </p:txBody>
          </p:sp>
          <p:sp>
            <p:nvSpPr>
              <p:cNvPr id="146441"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en-US">
                  <a:latin typeface="Tahoma" charset="0"/>
                </a:endParaRPr>
              </a:p>
            </p:txBody>
          </p:sp>
          <p:sp>
            <p:nvSpPr>
              <p:cNvPr id="146442"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en-US">
                  <a:latin typeface="Tahoma" charset="0"/>
                </a:endParaRPr>
              </a:p>
            </p:txBody>
          </p:sp>
          <p:sp>
            <p:nvSpPr>
              <p:cNvPr id="146443"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en-US">
                  <a:latin typeface="Tahoma" charset="0"/>
                </a:endParaRPr>
              </a:p>
            </p:txBody>
          </p:sp>
          <p:sp>
            <p:nvSpPr>
              <p:cNvPr id="146444"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en-US">
                  <a:latin typeface="Tahoma" charset="0"/>
                </a:endParaRPr>
              </a:p>
            </p:txBody>
          </p:sp>
          <p:sp>
            <p:nvSpPr>
              <p:cNvPr id="146445"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en-US">
                  <a:latin typeface="Tahoma" charset="0"/>
                </a:endParaRPr>
              </a:p>
            </p:txBody>
          </p:sp>
          <p:sp>
            <p:nvSpPr>
              <p:cNvPr id="146446"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en-US">
                  <a:latin typeface="Tahoma" charset="0"/>
                </a:endParaRPr>
              </a:p>
            </p:txBody>
          </p:sp>
        </p:grpSp>
      </p:grpSp>
      <p:sp>
        <p:nvSpPr>
          <p:cNvPr id="146447"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6448"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6449"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00000"/>
                  </a:outerShdw>
                </a:effectLst>
                <a:latin typeface="Tahoma" charset="0"/>
              </a:defRPr>
            </a:lvl1pPr>
          </a:lstStyle>
          <a:p>
            <a:pPr>
              <a:defRPr/>
            </a:pPr>
            <a:endParaRPr lang="en-US"/>
          </a:p>
        </p:txBody>
      </p:sp>
      <p:sp>
        <p:nvSpPr>
          <p:cNvPr id="146450"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00000"/>
                  </a:outerShdw>
                </a:effectLst>
                <a:latin typeface="Tahoma" charset="0"/>
              </a:defRPr>
            </a:lvl1pPr>
          </a:lstStyle>
          <a:p>
            <a:pPr>
              <a:defRPr/>
            </a:pPr>
            <a:endParaRPr lang="en-US"/>
          </a:p>
        </p:txBody>
      </p:sp>
      <p:sp>
        <p:nvSpPr>
          <p:cNvPr id="146451"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A23E59FE-A859-431E-AAF3-9398724227A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86"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DARM.Helpdesk@dep.state.fl.us"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00200" y="2514600"/>
            <a:ext cx="6456362" cy="3503612"/>
          </a:xfrm>
        </p:spPr>
        <p:txBody>
          <a:bodyPr/>
          <a:lstStyle/>
          <a:p>
            <a:pPr algn="ctr" eaLnBrk="1" hangingPunct="1">
              <a:defRPr/>
            </a:pPr>
            <a:r>
              <a:rPr lang="en-US" sz="2400" b="0" dirty="0">
                <a:solidFill>
                  <a:schemeClr val="tx1"/>
                </a:solidFill>
              </a:rPr>
              <a:t>Welcome to the Electronic Permit Submittal</a:t>
            </a:r>
            <a:br>
              <a:rPr lang="en-US" sz="2400" b="0" dirty="0">
                <a:solidFill>
                  <a:schemeClr val="tx1"/>
                </a:solidFill>
              </a:rPr>
            </a:br>
            <a:r>
              <a:rPr lang="en-US" sz="2400" b="0" dirty="0">
                <a:solidFill>
                  <a:schemeClr val="tx1"/>
                </a:solidFill>
              </a:rPr>
              <a:t>and Processing System (EPSAP) </a:t>
            </a:r>
            <a:br>
              <a:rPr lang="en-US" sz="2400" b="0" dirty="0">
                <a:solidFill>
                  <a:schemeClr val="tx1"/>
                </a:solidFill>
              </a:rPr>
            </a:br>
            <a:br>
              <a:rPr lang="en-US" sz="2400" b="0" dirty="0">
                <a:solidFill>
                  <a:schemeClr val="tx1"/>
                </a:solidFill>
              </a:rPr>
            </a:br>
            <a:br>
              <a:rPr lang="en-US" sz="2400" b="0" dirty="0">
                <a:solidFill>
                  <a:schemeClr val="tx1"/>
                </a:solidFill>
              </a:rPr>
            </a:br>
            <a:br>
              <a:rPr lang="en-US" sz="2400" b="0" dirty="0">
                <a:solidFill>
                  <a:schemeClr val="tx1"/>
                </a:solidFill>
              </a:rPr>
            </a:br>
            <a:r>
              <a:rPr lang="en-US" sz="2400" b="0" dirty="0">
                <a:solidFill>
                  <a:schemeClr val="tx1"/>
                </a:solidFill>
              </a:rPr>
              <a:t> Professional Engineer Submittal Instructions</a:t>
            </a:r>
            <a:br>
              <a:rPr lang="en-US" sz="4000" dirty="0"/>
            </a:br>
            <a:endParaRPr lang="en-US" sz="2400" b="0" dirty="0">
              <a:solidFill>
                <a:schemeClr val="tx1"/>
              </a:solidFill>
            </a:endParaRPr>
          </a:p>
        </p:txBody>
      </p:sp>
      <p:pic>
        <p:nvPicPr>
          <p:cNvPr id="3075" name="Picture 4"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2291"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descr="PE Verification 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562225"/>
            <a:ext cx="5486400" cy="1095375"/>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2293" name="Rectangle 8"/>
          <p:cNvSpPr>
            <a:spLocks noChangeArrowheads="1"/>
          </p:cNvSpPr>
          <p:nvPr/>
        </p:nvSpPr>
        <p:spPr bwMode="auto">
          <a:xfrm>
            <a:off x="1981200" y="3978275"/>
            <a:ext cx="671512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Click </a:t>
            </a:r>
            <a:r>
              <a:rPr lang="en-US" altLang="en-US" b="1"/>
              <a:t>OK</a:t>
            </a:r>
            <a:r>
              <a:rPr lang="en-US" altLang="en-US"/>
              <a:t> to verify Final Signature File Authentication Code is correct. If not, the </a:t>
            </a:r>
            <a:r>
              <a:rPr lang="en-US" altLang="en-US" b="1"/>
              <a:t>Cancel</a:t>
            </a:r>
            <a:r>
              <a:rPr lang="en-US" altLang="en-US"/>
              <a:t> button will take you back to PE Verification page.</a:t>
            </a:r>
          </a:p>
        </p:txBody>
      </p:sp>
      <p:sp>
        <p:nvSpPr>
          <p:cNvPr id="12294" name="Text Box 10"/>
          <p:cNvSpPr txBox="1">
            <a:spLocks noChangeArrowheads="1"/>
          </p:cNvSpPr>
          <p:nvPr/>
        </p:nvSpPr>
        <p:spPr bwMode="auto">
          <a:xfrm>
            <a:off x="2057400" y="5562600"/>
            <a:ext cx="6477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b="1"/>
              <a:t>Note:</a:t>
            </a:r>
            <a:r>
              <a:rPr lang="en-US" altLang="en-US"/>
              <a:t> If the Final Signature File Authentication Code statement was selected, click </a:t>
            </a:r>
            <a:r>
              <a:rPr lang="en-US" altLang="en-US" b="1"/>
              <a:t>Cancel</a:t>
            </a:r>
            <a:r>
              <a:rPr lang="en-US" altLang="en-US"/>
              <a:t> to return to the PE Verification page.</a:t>
            </a:r>
          </a:p>
        </p:txBody>
      </p:sp>
      <p:sp>
        <p:nvSpPr>
          <p:cNvPr id="4" name="Title 3"/>
          <p:cNvSpPr>
            <a:spLocks noGrp="1"/>
          </p:cNvSpPr>
          <p:nvPr>
            <p:ph type="title"/>
          </p:nvPr>
        </p:nvSpPr>
        <p:spPr>
          <a:xfrm>
            <a:off x="1066800" y="701675"/>
            <a:ext cx="8077200" cy="1431925"/>
          </a:xfrm>
        </p:spPr>
        <p:txBody>
          <a:bodyPr/>
          <a:lstStyle/>
          <a:p>
            <a:r>
              <a:rPr lang="en-US" sz="3200" dirty="0"/>
              <a:t>Professional Engineer Verification 4</a:t>
            </a:r>
            <a:endParaRPr lang="en-US" sz="32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3315"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6" name="Group 21" title="PE Verification"/>
          <p:cNvGrpSpPr>
            <a:grpSpLocks/>
          </p:cNvGrpSpPr>
          <p:nvPr/>
        </p:nvGrpSpPr>
        <p:grpSpPr bwMode="auto">
          <a:xfrm>
            <a:off x="1295400" y="1876425"/>
            <a:ext cx="3505200" cy="4905375"/>
            <a:chOff x="1785" y="3096"/>
            <a:chExt cx="6555" cy="9404"/>
          </a:xfrm>
        </p:grpSpPr>
        <p:pic>
          <p:nvPicPr>
            <p:cNvPr id="13319" name="Picture 22" descr="PE PIN Signatur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 y="7070"/>
              <a:ext cx="6540" cy="5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pic>
        <p:pic>
          <p:nvPicPr>
            <p:cNvPr id="13320" name="Picture 23" descr="PE PIN Signa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 y="3096"/>
              <a:ext cx="6555" cy="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pic>
      </p:grpSp>
      <p:sp>
        <p:nvSpPr>
          <p:cNvPr id="13318" name="Rectangle 27"/>
          <p:cNvSpPr>
            <a:spLocks noChangeArrowheads="1"/>
          </p:cNvSpPr>
          <p:nvPr/>
        </p:nvSpPr>
        <p:spPr bwMode="auto">
          <a:xfrm>
            <a:off x="5029200" y="2216150"/>
            <a:ext cx="4114800" cy="433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sz="1600"/>
              <a:t>The PE must read the Professional Engineer Certification statement and enter their Username, PIN (Personal Identification Number) and Password to certify that the information in the application is correct.  </a:t>
            </a:r>
          </a:p>
          <a:p>
            <a:pPr eaLnBrk="1" hangingPunct="1"/>
            <a:endParaRPr lang="en-US" altLang="en-US" sz="1600"/>
          </a:p>
          <a:p>
            <a:pPr eaLnBrk="1" hangingPunct="1"/>
            <a:r>
              <a:rPr lang="en-US" altLang="en-US" sz="1600"/>
              <a:t>Click the </a:t>
            </a:r>
            <a:r>
              <a:rPr lang="en-US" altLang="en-US" sz="1600" b="1"/>
              <a:t>Submit</a:t>
            </a:r>
            <a:r>
              <a:rPr lang="en-US" altLang="en-US" sz="1600"/>
              <a:t> button to submit.</a:t>
            </a:r>
          </a:p>
          <a:p>
            <a:pPr eaLnBrk="1" hangingPunct="1"/>
            <a:endParaRPr lang="en-US" altLang="en-US" sz="1600" b="1"/>
          </a:p>
          <a:p>
            <a:pPr eaLnBrk="1" hangingPunct="1"/>
            <a:endParaRPr lang="en-US" altLang="en-US" sz="1600" b="1"/>
          </a:p>
          <a:p>
            <a:pPr eaLnBrk="1" hangingPunct="1"/>
            <a:endParaRPr lang="en-US" altLang="en-US" sz="1600" b="1"/>
          </a:p>
          <a:p>
            <a:pPr eaLnBrk="1" hangingPunct="1"/>
            <a:endParaRPr lang="en-US" altLang="en-US" sz="1600" b="1"/>
          </a:p>
          <a:p>
            <a:pPr eaLnBrk="1" hangingPunct="1"/>
            <a:endParaRPr lang="en-US" altLang="en-US" sz="1600" b="1"/>
          </a:p>
          <a:p>
            <a:pPr eaLnBrk="1" hangingPunct="1"/>
            <a:endParaRPr lang="en-US" altLang="en-US" sz="1600" b="1"/>
          </a:p>
          <a:p>
            <a:pPr eaLnBrk="1" hangingPunct="1"/>
            <a:r>
              <a:rPr lang="en-US" altLang="en-US" sz="1400" b="1"/>
              <a:t>Note:</a:t>
            </a:r>
            <a:r>
              <a:rPr lang="en-US" altLang="en-US" sz="1400"/>
              <a:t> Following the submittal, the Owner/Authorized Representative (AR) or Responsible Official (RO) will be sent an e-mail notification that the application is now ready for their review. </a:t>
            </a:r>
          </a:p>
        </p:txBody>
      </p:sp>
      <p:sp>
        <p:nvSpPr>
          <p:cNvPr id="4" name="Title 3"/>
          <p:cNvSpPr>
            <a:spLocks noGrp="1"/>
          </p:cNvSpPr>
          <p:nvPr>
            <p:ph type="title"/>
          </p:nvPr>
        </p:nvSpPr>
        <p:spPr>
          <a:xfrm>
            <a:off x="1066800" y="930275"/>
            <a:ext cx="8001000" cy="1431925"/>
          </a:xfrm>
        </p:spPr>
        <p:txBody>
          <a:bodyPr/>
          <a:lstStyle/>
          <a:p>
            <a:r>
              <a:rPr lang="en-US" sz="3600" dirty="0"/>
              <a:t>Professional Engineer Verification</a:t>
            </a:r>
            <a:br>
              <a:rPr lang="en-US" sz="3600" dirty="0"/>
            </a:br>
            <a:endParaRPr lang="en-US" sz="36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4338"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6" descr="PE Sub Confir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66950"/>
            <a:ext cx="5029200" cy="131445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4341" name="Rectangle 7"/>
          <p:cNvSpPr>
            <a:spLocks noChangeArrowheads="1"/>
          </p:cNvSpPr>
          <p:nvPr/>
        </p:nvSpPr>
        <p:spPr bwMode="auto">
          <a:xfrm>
            <a:off x="1344613" y="4343400"/>
            <a:ext cx="757078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Click </a:t>
            </a:r>
            <a:r>
              <a:rPr lang="en-US" altLang="en-US" b="1"/>
              <a:t>OK</a:t>
            </a:r>
            <a:r>
              <a:rPr lang="en-US" altLang="en-US"/>
              <a:t> button and be returned to EPSAP Main Menu.  As the Professional Engineer you will be navigated back to the EPSAP Main Menu so that you can work on additional applications if needed. </a:t>
            </a:r>
          </a:p>
        </p:txBody>
      </p:sp>
      <p:sp>
        <p:nvSpPr>
          <p:cNvPr id="2" name="Title 1"/>
          <p:cNvSpPr>
            <a:spLocks noGrp="1"/>
          </p:cNvSpPr>
          <p:nvPr>
            <p:ph type="title"/>
          </p:nvPr>
        </p:nvSpPr>
        <p:spPr>
          <a:xfrm>
            <a:off x="1066800" y="701675"/>
            <a:ext cx="8077200" cy="1431925"/>
          </a:xfrm>
        </p:spPr>
        <p:txBody>
          <a:bodyPr/>
          <a:lstStyle/>
          <a:p>
            <a:r>
              <a:rPr lang="en-US" sz="3200" dirty="0"/>
              <a:t>Professional Engineer Verification 5</a:t>
            </a:r>
            <a:endParaRPr lang="en-US" sz="32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ctrTitle"/>
          </p:nvPr>
        </p:nvSpPr>
        <p:spPr>
          <a:xfrm>
            <a:off x="1524000" y="3581400"/>
            <a:ext cx="6989763" cy="457200"/>
          </a:xfrm>
        </p:spPr>
        <p:txBody>
          <a:bodyPr/>
          <a:lstStyle/>
          <a:p>
            <a:pPr algn="ctr" eaLnBrk="1" hangingPunct="1">
              <a:defRPr/>
            </a:pPr>
            <a:r>
              <a:rPr lang="en-US" sz="2400" b="0">
                <a:solidFill>
                  <a:schemeClr val="tx1"/>
                </a:solidFill>
              </a:rPr>
              <a:t>Confirm Final Signature File Authentication Code </a:t>
            </a:r>
          </a:p>
        </p:txBody>
      </p:sp>
      <p:pic>
        <p:nvPicPr>
          <p:cNvPr id="15363"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6386" name="Picture 2"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
          <p:cNvSpPr>
            <a:spLocks noChangeArrowheads="1"/>
          </p:cNvSpPr>
          <p:nvPr/>
        </p:nvSpPr>
        <p:spPr bwMode="auto">
          <a:xfrm>
            <a:off x="1371600" y="3352800"/>
            <a:ext cx="73914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When the Owner/ Authorized Representative or Responsible Official submits the application, the PE will be sent an e-mail notifying the PE to send in their sealed PE Signature Document. </a:t>
            </a:r>
          </a:p>
        </p:txBody>
      </p:sp>
      <p:sp>
        <p:nvSpPr>
          <p:cNvPr id="2" name="Title 1"/>
          <p:cNvSpPr>
            <a:spLocks noGrp="1"/>
          </p:cNvSpPr>
          <p:nvPr>
            <p:ph type="title"/>
          </p:nvPr>
        </p:nvSpPr>
        <p:spPr>
          <a:xfrm>
            <a:off x="1066800" y="990600"/>
            <a:ext cx="8077200" cy="1431925"/>
          </a:xfrm>
        </p:spPr>
        <p:txBody>
          <a:bodyPr/>
          <a:lstStyle/>
          <a:p>
            <a:r>
              <a:rPr lang="en-US" sz="3600" dirty="0">
                <a:latin typeface="Tahoma" charset="0"/>
              </a:rPr>
              <a:t>Confirm Final Signature File Authentication Code 1</a:t>
            </a:r>
            <a:endParaRPr lang="en-US" sz="36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2" name="Group 4" title="Confirm FInal SIgnature File Authentification"/>
          <p:cNvGrpSpPr>
            <a:grpSpLocks/>
          </p:cNvGrpSpPr>
          <p:nvPr/>
        </p:nvGrpSpPr>
        <p:grpSpPr bwMode="auto">
          <a:xfrm>
            <a:off x="2895600" y="2247900"/>
            <a:ext cx="4457700" cy="3238500"/>
            <a:chOff x="2760" y="1296"/>
            <a:chExt cx="2808" cy="2040"/>
          </a:xfrm>
        </p:grpSpPr>
        <p:pic>
          <p:nvPicPr>
            <p:cNvPr id="17414" name="Picture 5" title="Confirm FInal Signature File Authentifi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0" y="1296"/>
              <a:ext cx="2808" cy="204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7415" name="AutoShape 6"/>
            <p:cNvSpPr>
              <a:spLocks noChangeArrowheads="1"/>
            </p:cNvSpPr>
            <p:nvPr/>
          </p:nvSpPr>
          <p:spPr bwMode="auto">
            <a:xfrm>
              <a:off x="2817" y="2775"/>
              <a:ext cx="144" cy="72"/>
            </a:xfrm>
            <a:prstGeom prst="rightArrow">
              <a:avLst>
                <a:gd name="adj1" fmla="val 50000"/>
                <a:gd name="adj2" fmla="val 50000"/>
              </a:avLst>
            </a:prstGeom>
            <a:solidFill>
              <a:srgbClr val="FF0000"/>
            </a:solidFill>
            <a:ln w="76200" cmpd="tri">
              <a:solidFill>
                <a:srgbClr val="FF0000"/>
              </a:solidFill>
              <a:miter lim="800000"/>
              <a:headEnd/>
              <a:tailEnd/>
            </a:ln>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sp>
        <p:nvSpPr>
          <p:cNvPr id="17413" name="Rectangle 7"/>
          <p:cNvSpPr>
            <a:spLocks noChangeArrowheads="1"/>
          </p:cNvSpPr>
          <p:nvPr/>
        </p:nvSpPr>
        <p:spPr bwMode="auto">
          <a:xfrm>
            <a:off x="1295400" y="5713413"/>
            <a:ext cx="7772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dirty="0"/>
              <a:t>Open EPSAP, click “Confirm Final Signature File Authentication Code” hyperlink on EPSAP Main Menu.  This will confirm that the application was not changed. </a:t>
            </a:r>
          </a:p>
        </p:txBody>
      </p:sp>
      <p:sp>
        <p:nvSpPr>
          <p:cNvPr id="2" name="Title 1"/>
          <p:cNvSpPr>
            <a:spLocks noGrp="1"/>
          </p:cNvSpPr>
          <p:nvPr>
            <p:ph type="title"/>
          </p:nvPr>
        </p:nvSpPr>
        <p:spPr>
          <a:xfrm>
            <a:off x="1066800" y="856234"/>
            <a:ext cx="8077200" cy="1431925"/>
          </a:xfrm>
        </p:spPr>
        <p:txBody>
          <a:bodyPr/>
          <a:lstStyle/>
          <a:p>
            <a:r>
              <a:rPr lang="en-US" sz="3600" dirty="0">
                <a:latin typeface="Tahoma" charset="0"/>
              </a:rPr>
              <a:t>Confirm Final Signature File Authentication Code 2</a:t>
            </a:r>
            <a:endParaRPr lang="en-US" sz="36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8434" name="Picture 2"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5"/>
          <p:cNvSpPr>
            <a:spLocks noChangeArrowheads="1"/>
          </p:cNvSpPr>
          <p:nvPr/>
        </p:nvSpPr>
        <p:spPr bwMode="auto">
          <a:xfrm>
            <a:off x="3352800" y="6110287"/>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dirty="0"/>
              <a:t>Print the PE Signature document</a:t>
            </a:r>
          </a:p>
        </p:txBody>
      </p:sp>
      <p:grpSp>
        <p:nvGrpSpPr>
          <p:cNvPr id="18437" name="Group 10" title="Screen shot: EPSAP Main Menu"/>
          <p:cNvGrpSpPr>
            <a:grpSpLocks/>
          </p:cNvGrpSpPr>
          <p:nvPr/>
        </p:nvGrpSpPr>
        <p:grpSpPr bwMode="auto">
          <a:xfrm>
            <a:off x="2895600" y="2643187"/>
            <a:ext cx="4457700" cy="3238500"/>
            <a:chOff x="1824" y="1290"/>
            <a:chExt cx="2808" cy="2040"/>
          </a:xfrm>
        </p:grpSpPr>
        <p:pic>
          <p:nvPicPr>
            <p:cNvPr id="18438" name="Picture 4" title="Screen shot: EPSAP Main Men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4" y="1290"/>
              <a:ext cx="2808" cy="204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8439" name="AutoShape 6"/>
            <p:cNvSpPr>
              <a:spLocks noChangeArrowheads="1"/>
            </p:cNvSpPr>
            <p:nvPr/>
          </p:nvSpPr>
          <p:spPr bwMode="auto">
            <a:xfrm>
              <a:off x="1872" y="2646"/>
              <a:ext cx="144" cy="72"/>
            </a:xfrm>
            <a:prstGeom prst="rightArrow">
              <a:avLst>
                <a:gd name="adj1" fmla="val 50000"/>
                <a:gd name="adj2" fmla="val 50000"/>
              </a:avLst>
            </a:prstGeom>
            <a:solidFill>
              <a:srgbClr val="FF0000"/>
            </a:solidFill>
            <a:ln w="76200" cmpd="tri">
              <a:solidFill>
                <a:srgbClr val="FF0000"/>
              </a:solidFill>
              <a:miter lim="800000"/>
              <a:headEnd/>
              <a:tailEnd/>
            </a:ln>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sp>
        <p:nvSpPr>
          <p:cNvPr id="2" name="Title 1"/>
          <p:cNvSpPr>
            <a:spLocks noGrp="1"/>
          </p:cNvSpPr>
          <p:nvPr>
            <p:ph type="title"/>
          </p:nvPr>
        </p:nvSpPr>
        <p:spPr>
          <a:xfrm>
            <a:off x="1066800" y="930275"/>
            <a:ext cx="8077200" cy="1431925"/>
          </a:xfrm>
        </p:spPr>
        <p:txBody>
          <a:bodyPr/>
          <a:lstStyle/>
          <a:p>
            <a:r>
              <a:rPr lang="en-US" sz="3600" dirty="0">
                <a:latin typeface="Tahoma" charset="0"/>
              </a:rPr>
              <a:t>Confirm Final Signature File Authentication Code 3</a:t>
            </a:r>
            <a:endParaRPr lang="en-US" sz="36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9458"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5" descr="PE Veri Stat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276475"/>
            <a:ext cx="4914900" cy="3133725"/>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9461" name="Rectangle 8"/>
          <p:cNvSpPr>
            <a:spLocks noChangeArrowheads="1"/>
          </p:cNvSpPr>
          <p:nvPr/>
        </p:nvSpPr>
        <p:spPr bwMode="auto">
          <a:xfrm>
            <a:off x="1219200" y="5490627"/>
            <a:ext cx="75438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dirty="0"/>
              <a:t>Sign, Date and Mail PE Signature Document to the permitting authority. </a:t>
            </a:r>
          </a:p>
          <a:p>
            <a:pPr eaLnBrk="1" hangingPunct="1"/>
            <a:endParaRPr lang="en-US" altLang="en-US" dirty="0"/>
          </a:p>
          <a:p>
            <a:pPr eaLnBrk="1" hangingPunct="1"/>
            <a:r>
              <a:rPr lang="en-US" altLang="en-US" sz="1600" b="1" dirty="0"/>
              <a:t>Note:</a:t>
            </a:r>
            <a:r>
              <a:rPr lang="en-US" altLang="en-US" sz="1600" dirty="0"/>
              <a:t> an email will be sent to the AR/RO and PE confirming that the application has been submitted. </a:t>
            </a:r>
          </a:p>
        </p:txBody>
      </p:sp>
      <p:sp>
        <p:nvSpPr>
          <p:cNvPr id="2" name="Title 1"/>
          <p:cNvSpPr>
            <a:spLocks noGrp="1"/>
          </p:cNvSpPr>
          <p:nvPr>
            <p:ph type="title"/>
          </p:nvPr>
        </p:nvSpPr>
        <p:spPr>
          <a:xfrm>
            <a:off x="1066800" y="854075"/>
            <a:ext cx="8077200" cy="1431925"/>
          </a:xfrm>
        </p:spPr>
        <p:txBody>
          <a:bodyPr/>
          <a:lstStyle/>
          <a:p>
            <a:r>
              <a:rPr lang="en-US" sz="3600" dirty="0">
                <a:latin typeface="Tahoma" charset="0"/>
              </a:rPr>
              <a:t>Professional Engineer Signature Document </a:t>
            </a:r>
            <a:endParaRPr lang="en-US" sz="3600"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20482"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5"/>
          <p:cNvSpPr>
            <a:spLocks noChangeArrowheads="1"/>
          </p:cNvSpPr>
          <p:nvPr/>
        </p:nvSpPr>
        <p:spPr bwMode="auto">
          <a:xfrm>
            <a:off x="1752600" y="3284538"/>
            <a:ext cx="6400800"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US" altLang="en-US" dirty="0"/>
              <a:t>For Help regarding EPSAP or the EPSAP Submittal Process,</a:t>
            </a:r>
          </a:p>
          <a:p>
            <a:pPr algn="ctr" eaLnBrk="1" hangingPunct="1"/>
            <a:endParaRPr lang="en-US" altLang="en-US" sz="1200" dirty="0"/>
          </a:p>
          <a:p>
            <a:pPr algn="ctr" eaLnBrk="1" hangingPunct="1"/>
            <a:r>
              <a:rPr lang="en-US" altLang="en-US" dirty="0"/>
              <a:t>Please call the DARM Help Desk at</a:t>
            </a:r>
          </a:p>
          <a:p>
            <a:pPr algn="ctr" eaLnBrk="1" hangingPunct="1"/>
            <a:endParaRPr lang="en-US" altLang="en-US" sz="1200" dirty="0"/>
          </a:p>
          <a:p>
            <a:pPr algn="ctr" eaLnBrk="1" hangingPunct="1"/>
            <a:r>
              <a:rPr lang="en-US" altLang="en-US" dirty="0"/>
              <a:t> 850-717-9012 or email </a:t>
            </a:r>
            <a:r>
              <a:rPr lang="en-US" altLang="en-US" dirty="0">
                <a:hlinkClick r:id="rId3"/>
              </a:rPr>
              <a:t>DARM.Helpdesk@dep.state.fl.us</a:t>
            </a:r>
            <a:r>
              <a:rPr lang="en-US" altLang="en-US" dirty="0"/>
              <a:t> .</a:t>
            </a:r>
          </a:p>
        </p:txBody>
      </p:sp>
      <p:sp>
        <p:nvSpPr>
          <p:cNvPr id="2" name="Title 1"/>
          <p:cNvSpPr>
            <a:spLocks noGrp="1"/>
          </p:cNvSpPr>
          <p:nvPr>
            <p:ph type="title"/>
          </p:nvPr>
        </p:nvSpPr>
        <p:spPr>
          <a:xfrm>
            <a:off x="1066800" y="762000"/>
            <a:ext cx="8077200" cy="1431925"/>
          </a:xfrm>
        </p:spPr>
        <p:txBody>
          <a:bodyPr/>
          <a:lstStyle/>
          <a:p>
            <a:r>
              <a:rPr lang="en-US" sz="3600" dirty="0">
                <a:latin typeface="Tahoma" charset="0"/>
              </a:rPr>
              <a:t>Professional Engineer Submittal 3</a:t>
            </a:r>
            <a:endParaRPr lang="en-US" sz="36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990600" y="2133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1600" dirty="0"/>
              <a:t>The EPSAP Long Form application was enhanced on May 5, 2006 and Non-Title V on August 1, 2006 to include rule revisions to Rule 61G15-23.003, Florida Administrative Code dealing with the method that Professional Engineers can electronically sign and seal documents. </a:t>
            </a:r>
          </a:p>
        </p:txBody>
      </p:sp>
      <p:sp>
        <p:nvSpPr>
          <p:cNvPr id="4101" name="Text Box 5"/>
          <p:cNvSpPr txBox="1">
            <a:spLocks noChangeArrowheads="1"/>
          </p:cNvSpPr>
          <p:nvPr/>
        </p:nvSpPr>
        <p:spPr bwMode="auto">
          <a:xfrm>
            <a:off x="990600" y="3333750"/>
            <a:ext cx="784860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22238" indent="-122238">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sz="1000" b="1"/>
          </a:p>
          <a:p>
            <a:r>
              <a:rPr lang="en-US" altLang="en-US" sz="1600"/>
              <a:t>EPSAP Professional Engineers submittal process includes:</a:t>
            </a:r>
          </a:p>
          <a:p>
            <a:endParaRPr lang="en-US" altLang="en-US" sz="1400"/>
          </a:p>
          <a:p>
            <a:pPr>
              <a:buFontTx/>
              <a:buChar char="•"/>
            </a:pPr>
            <a:r>
              <a:rPr lang="en-US" altLang="en-US" sz="1600"/>
              <a:t>automatic hashing procedure to generate authentication codes for the application data and uploaded documents and store them in a secure PE signature file. </a:t>
            </a:r>
          </a:p>
          <a:p>
            <a:endParaRPr lang="en-US" altLang="en-US" sz="1200"/>
          </a:p>
          <a:p>
            <a:pPr>
              <a:buFontTx/>
              <a:buChar char="•"/>
            </a:pPr>
            <a:r>
              <a:rPr lang="en-US" altLang="en-US" sz="1600"/>
              <a:t>PE Signature Document that is to be signed, sealed &amp; mailed in to the permitting authority. </a:t>
            </a:r>
          </a:p>
          <a:p>
            <a:endParaRPr lang="en-US" altLang="en-US" sz="1200"/>
          </a:p>
          <a:p>
            <a:pPr>
              <a:buFontTx/>
              <a:buChar char="•"/>
            </a:pPr>
            <a:r>
              <a:rPr lang="en-US" altLang="en-US" sz="1600"/>
              <a:t>PE verification step which requires the final signature file authentication code to be verified against the one shown on the PE Signature Document. </a:t>
            </a:r>
          </a:p>
        </p:txBody>
      </p:sp>
      <p:sp>
        <p:nvSpPr>
          <p:cNvPr id="2" name="Title 1"/>
          <p:cNvSpPr>
            <a:spLocks noGrp="1"/>
          </p:cNvSpPr>
          <p:nvPr>
            <p:ph type="title"/>
          </p:nvPr>
        </p:nvSpPr>
        <p:spPr>
          <a:xfrm>
            <a:off x="895350" y="1038225"/>
            <a:ext cx="8248650" cy="790575"/>
          </a:xfrm>
        </p:spPr>
        <p:txBody>
          <a:bodyPr/>
          <a:lstStyle/>
          <a:p>
            <a:r>
              <a:rPr lang="en-US" sz="3600" dirty="0"/>
              <a:t>Professional Engineer Verification</a:t>
            </a:r>
            <a:endParaRPr lang="en-US" sz="36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5123"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4" name="Group 9" title="EPSAP Main Menu"/>
          <p:cNvGrpSpPr>
            <a:grpSpLocks/>
          </p:cNvGrpSpPr>
          <p:nvPr/>
        </p:nvGrpSpPr>
        <p:grpSpPr bwMode="auto">
          <a:xfrm>
            <a:off x="2393950" y="1992313"/>
            <a:ext cx="5149850" cy="3570287"/>
            <a:chOff x="2180" y="1254"/>
            <a:chExt cx="3244" cy="2249"/>
          </a:xfrm>
        </p:grpSpPr>
        <p:pic>
          <p:nvPicPr>
            <p:cNvPr id="5126" name="Picture 4" descr="Long Main Men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 y="1254"/>
              <a:ext cx="3156" cy="2249"/>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5127" name="AutoShape 7"/>
            <p:cNvSpPr>
              <a:spLocks noChangeArrowheads="1"/>
            </p:cNvSpPr>
            <p:nvPr/>
          </p:nvSpPr>
          <p:spPr bwMode="auto">
            <a:xfrm>
              <a:off x="2180" y="1910"/>
              <a:ext cx="144" cy="72"/>
            </a:xfrm>
            <a:prstGeom prst="rightArrow">
              <a:avLst>
                <a:gd name="adj1" fmla="val 50000"/>
                <a:gd name="adj2" fmla="val 50000"/>
              </a:avLst>
            </a:prstGeom>
            <a:solidFill>
              <a:srgbClr val="FF0000"/>
            </a:solidFill>
            <a:ln w="76200" cmpd="tri">
              <a:solidFill>
                <a:srgbClr val="FF0000"/>
              </a:solidFill>
              <a:miter lim="800000"/>
              <a:headEnd/>
              <a:tailEnd/>
            </a:ln>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grpSp>
      <p:sp>
        <p:nvSpPr>
          <p:cNvPr id="5125" name="Rectangle 8"/>
          <p:cNvSpPr>
            <a:spLocks noChangeArrowheads="1"/>
          </p:cNvSpPr>
          <p:nvPr/>
        </p:nvSpPr>
        <p:spPr bwMode="auto">
          <a:xfrm>
            <a:off x="1066800" y="5730875"/>
            <a:ext cx="8001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To Submit the application to the permitting authority, click the </a:t>
            </a:r>
            <a:r>
              <a:rPr lang="en-US" altLang="en-US" b="1"/>
              <a:t>Submit This Application</a:t>
            </a:r>
            <a:r>
              <a:rPr lang="en-US" altLang="en-US"/>
              <a:t> hyperlink. </a:t>
            </a:r>
          </a:p>
        </p:txBody>
      </p:sp>
      <p:sp>
        <p:nvSpPr>
          <p:cNvPr id="2" name="Title 1"/>
          <p:cNvSpPr>
            <a:spLocks noGrp="1"/>
          </p:cNvSpPr>
          <p:nvPr>
            <p:ph type="title"/>
          </p:nvPr>
        </p:nvSpPr>
        <p:spPr>
          <a:xfrm>
            <a:off x="1066800" y="662940"/>
            <a:ext cx="8077200" cy="1431925"/>
          </a:xfrm>
        </p:spPr>
        <p:txBody>
          <a:bodyPr/>
          <a:lstStyle/>
          <a:p>
            <a:r>
              <a:rPr lang="en-US" sz="3600" dirty="0"/>
              <a:t>Professional Engineer Submittal </a:t>
            </a:r>
            <a:endParaRPr lang="en-US" sz="36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6147"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Scope of Ap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667000"/>
            <a:ext cx="4457700" cy="175260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6149" name="Rectangle 8"/>
          <p:cNvSpPr>
            <a:spLocks noChangeArrowheads="1"/>
          </p:cNvSpPr>
          <p:nvPr/>
        </p:nvSpPr>
        <p:spPr bwMode="auto">
          <a:xfrm>
            <a:off x="2743200" y="5013325"/>
            <a:ext cx="480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Tahoma" panose="020B0604030504040204" pitchFamily="34" charset="0"/>
              </a:defRPr>
            </a:lvl1pPr>
            <a:lvl2pPr marL="742950" indent="-285750">
              <a:tabLst>
                <a:tab pos="457200" algn="l"/>
              </a:tabLst>
              <a:defRPr>
                <a:solidFill>
                  <a:schemeClr val="tx1"/>
                </a:solidFill>
                <a:latin typeface="Tahoma" panose="020B0604030504040204" pitchFamily="34" charset="0"/>
              </a:defRPr>
            </a:lvl2pPr>
            <a:lvl3pPr marL="1143000" indent="-228600">
              <a:tabLst>
                <a:tab pos="457200" algn="l"/>
              </a:tabLst>
              <a:defRPr>
                <a:solidFill>
                  <a:schemeClr val="tx1"/>
                </a:solidFill>
                <a:latin typeface="Tahoma" panose="020B0604030504040204" pitchFamily="34" charset="0"/>
              </a:defRPr>
            </a:lvl3pPr>
            <a:lvl4pPr marL="1600200" indent="-228600">
              <a:tabLst>
                <a:tab pos="457200" algn="l"/>
              </a:tabLst>
              <a:defRPr>
                <a:solidFill>
                  <a:schemeClr val="tx1"/>
                </a:solidFill>
                <a:latin typeface="Tahoma" panose="020B0604030504040204" pitchFamily="34" charset="0"/>
              </a:defRPr>
            </a:lvl4pPr>
            <a:lvl5pPr marL="2057400" indent="-228600">
              <a:tabLst>
                <a:tab pos="457200" algn="l"/>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457200" algn="l"/>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457200" algn="l"/>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457200" algn="l"/>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457200" algn="l"/>
              </a:tabLst>
              <a:defRPr>
                <a:solidFill>
                  <a:schemeClr val="tx1"/>
                </a:solidFill>
                <a:latin typeface="Tahoma" panose="020B0604030504040204" pitchFamily="34" charset="0"/>
              </a:defRPr>
            </a:lvl9pPr>
          </a:lstStyle>
          <a:p>
            <a:pPr eaLnBrk="1" hangingPunct="1"/>
            <a:r>
              <a:rPr lang="en-US" altLang="en-US"/>
              <a:t>Click the </a:t>
            </a:r>
            <a:r>
              <a:rPr lang="en-US" altLang="en-US" b="1"/>
              <a:t>Continue Sufficiency Edit </a:t>
            </a:r>
            <a:r>
              <a:rPr lang="en-US" altLang="en-US"/>
              <a:t>button. </a:t>
            </a:r>
          </a:p>
        </p:txBody>
      </p:sp>
      <p:sp>
        <p:nvSpPr>
          <p:cNvPr id="2" name="Title 1"/>
          <p:cNvSpPr>
            <a:spLocks noGrp="1"/>
          </p:cNvSpPr>
          <p:nvPr>
            <p:ph type="title"/>
          </p:nvPr>
        </p:nvSpPr>
        <p:spPr>
          <a:xfrm>
            <a:off x="1066800" y="777875"/>
            <a:ext cx="8077200" cy="1431925"/>
          </a:xfrm>
        </p:spPr>
        <p:txBody>
          <a:bodyPr/>
          <a:lstStyle/>
          <a:p>
            <a:r>
              <a:rPr lang="en-US" sz="3600" dirty="0"/>
              <a:t>Professional Engineer Submittal 1</a:t>
            </a:r>
            <a:endParaRPr lang="en-US" sz="36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7171"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5" descr="Edit for Sufficiency Confir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276600"/>
            <a:ext cx="4419600" cy="841375"/>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7173" name="Rectangle 6"/>
          <p:cNvSpPr>
            <a:spLocks noChangeArrowheads="1"/>
          </p:cNvSpPr>
          <p:nvPr/>
        </p:nvSpPr>
        <p:spPr bwMode="auto">
          <a:xfrm>
            <a:off x="2557463" y="4419600"/>
            <a:ext cx="4757737"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endParaRPr lang="en-US" altLang="en-US"/>
          </a:p>
          <a:p>
            <a:pPr algn="ctr"/>
            <a:r>
              <a:rPr lang="en-US" altLang="en-US"/>
              <a:t>Click </a:t>
            </a:r>
            <a:r>
              <a:rPr lang="en-US" altLang="en-US" b="1"/>
              <a:t>OK</a:t>
            </a:r>
            <a:r>
              <a:rPr lang="en-US" altLang="en-US"/>
              <a:t> to launch edit for sufficiency check. </a:t>
            </a:r>
          </a:p>
          <a:p>
            <a:pPr algn="ctr"/>
            <a:endParaRPr lang="en-US" altLang="en-US">
              <a:latin typeface="Arial" panose="020B0604020202020204" pitchFamily="34" charset="0"/>
            </a:endParaRPr>
          </a:p>
        </p:txBody>
      </p:sp>
      <p:sp>
        <p:nvSpPr>
          <p:cNvPr id="2" name="Title 1"/>
          <p:cNvSpPr>
            <a:spLocks noGrp="1"/>
          </p:cNvSpPr>
          <p:nvPr>
            <p:ph type="title"/>
          </p:nvPr>
        </p:nvSpPr>
        <p:spPr>
          <a:xfrm>
            <a:off x="1066800" y="1038225"/>
            <a:ext cx="8077200" cy="790576"/>
          </a:xfrm>
        </p:spPr>
        <p:txBody>
          <a:bodyPr/>
          <a:lstStyle/>
          <a:p>
            <a:r>
              <a:rPr lang="en-US" sz="3600" dirty="0"/>
              <a:t>Professional Engineer Submittal</a:t>
            </a:r>
            <a:endParaRPr lang="en-US" sz="36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8195"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 descr="Edit for Sufficiency PE Che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743200"/>
            <a:ext cx="6019800" cy="100330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8197" name="Rectangle 6"/>
          <p:cNvSpPr>
            <a:spLocks noChangeArrowheads="1"/>
          </p:cNvSpPr>
          <p:nvPr/>
        </p:nvSpPr>
        <p:spPr bwMode="auto">
          <a:xfrm>
            <a:off x="1587500" y="4297363"/>
            <a:ext cx="7086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Correct suggested solutions then click the </a:t>
            </a:r>
            <a:r>
              <a:rPr lang="en-US" altLang="en-US" b="1"/>
              <a:t>Continue</a:t>
            </a:r>
            <a:r>
              <a:rPr lang="en-US" altLang="en-US"/>
              <a:t> button to continue with the submittal process.</a:t>
            </a:r>
          </a:p>
        </p:txBody>
      </p:sp>
      <p:sp>
        <p:nvSpPr>
          <p:cNvPr id="10" name="Title 1"/>
          <p:cNvSpPr>
            <a:spLocks noGrp="1"/>
          </p:cNvSpPr>
          <p:nvPr>
            <p:ph type="title"/>
          </p:nvPr>
        </p:nvSpPr>
        <p:spPr>
          <a:xfrm>
            <a:off x="1099820" y="756570"/>
            <a:ext cx="8044180" cy="1431925"/>
          </a:xfrm>
        </p:spPr>
        <p:txBody>
          <a:bodyPr/>
          <a:lstStyle/>
          <a:p>
            <a:r>
              <a:rPr lang="en-US" sz="3600" dirty="0"/>
              <a:t>Professional Engineer Submittal 2</a:t>
            </a:r>
            <a:endParaRPr lang="en-US" sz="36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9219" name="Picture 4"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7" descr="PE Verifi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947863"/>
            <a:ext cx="5105400" cy="3386137"/>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9221" name="Rectangle 8"/>
          <p:cNvSpPr>
            <a:spLocks noChangeArrowheads="1"/>
          </p:cNvSpPr>
          <p:nvPr/>
        </p:nvSpPr>
        <p:spPr bwMode="auto">
          <a:xfrm>
            <a:off x="1524000" y="5197475"/>
            <a:ext cx="7162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en-US"/>
          </a:p>
          <a:p>
            <a:pPr eaLnBrk="1" hangingPunct="1"/>
            <a:r>
              <a:rPr lang="en-US" altLang="en-US"/>
              <a:t>Step #1 Click on the link to print your PE Signature document for verification of the Authentication Codes.</a:t>
            </a:r>
          </a:p>
        </p:txBody>
      </p:sp>
      <p:sp>
        <p:nvSpPr>
          <p:cNvPr id="4" name="Title 3"/>
          <p:cNvSpPr>
            <a:spLocks noGrp="1"/>
          </p:cNvSpPr>
          <p:nvPr>
            <p:ph type="title"/>
          </p:nvPr>
        </p:nvSpPr>
        <p:spPr>
          <a:xfrm>
            <a:off x="1066800" y="685800"/>
            <a:ext cx="8077200" cy="1431925"/>
          </a:xfrm>
        </p:spPr>
        <p:txBody>
          <a:bodyPr/>
          <a:lstStyle/>
          <a:p>
            <a:r>
              <a:rPr lang="en-US" sz="3200" dirty="0"/>
              <a:t>Professional Engineer Verification 1</a:t>
            </a:r>
            <a:r>
              <a:rPr lang="en-US" sz="3600" dirty="0"/>
              <a:t>  </a:t>
            </a:r>
            <a:endParaRPr lang="en-US" sz="36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0243"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575"/>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5" descr="PE Veri Stat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1905000"/>
            <a:ext cx="3962400" cy="312420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0245" name="Rectangle 6"/>
          <p:cNvSpPr>
            <a:spLocks noChangeArrowheads="1"/>
          </p:cNvSpPr>
          <p:nvPr/>
        </p:nvSpPr>
        <p:spPr bwMode="auto">
          <a:xfrm>
            <a:off x="914400" y="5389563"/>
            <a:ext cx="8305800"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Step #2 Compare the authentication codes on the printed copy to the authentication codes on the PE Verification page.</a:t>
            </a:r>
          </a:p>
          <a:p>
            <a:pPr eaLnBrk="1" hangingPunct="1"/>
            <a:endParaRPr lang="en-US" altLang="en-US"/>
          </a:p>
          <a:p>
            <a:pPr eaLnBrk="1" hangingPunct="1"/>
            <a:r>
              <a:rPr lang="en-US" altLang="en-US" sz="1600" b="1"/>
              <a:t>Note</a:t>
            </a:r>
            <a:r>
              <a:rPr lang="en-US" altLang="en-US" sz="1600"/>
              <a:t>: The PE is responsible for verifying the authenticity of the application data prior to submittal.</a:t>
            </a:r>
          </a:p>
        </p:txBody>
      </p:sp>
      <p:pic>
        <p:nvPicPr>
          <p:cNvPr id="10246" name="Picture 8" descr="PE Verification_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914525"/>
            <a:ext cx="3733800" cy="3114675"/>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0247" name="Text Box 9"/>
          <p:cNvSpPr txBox="1">
            <a:spLocks noChangeArrowheads="1"/>
          </p:cNvSpPr>
          <p:nvPr/>
        </p:nvSpPr>
        <p:spPr bwMode="auto">
          <a:xfrm>
            <a:off x="6096000" y="5029200"/>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1400"/>
              <a:t>PE Signature Document</a:t>
            </a:r>
          </a:p>
        </p:txBody>
      </p:sp>
      <p:sp>
        <p:nvSpPr>
          <p:cNvPr id="10248" name="Text Box 10"/>
          <p:cNvSpPr txBox="1">
            <a:spLocks noChangeArrowheads="1"/>
          </p:cNvSpPr>
          <p:nvPr/>
        </p:nvSpPr>
        <p:spPr bwMode="auto">
          <a:xfrm>
            <a:off x="1828800" y="5029200"/>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1400"/>
              <a:t>PE Verification page</a:t>
            </a:r>
          </a:p>
        </p:txBody>
      </p:sp>
      <p:sp>
        <p:nvSpPr>
          <p:cNvPr id="7" name="Title 6"/>
          <p:cNvSpPr>
            <a:spLocks noGrp="1"/>
          </p:cNvSpPr>
          <p:nvPr>
            <p:ph type="title"/>
          </p:nvPr>
        </p:nvSpPr>
        <p:spPr>
          <a:xfrm>
            <a:off x="1066800" y="685800"/>
            <a:ext cx="8153400" cy="1431925"/>
          </a:xfrm>
        </p:spPr>
        <p:txBody>
          <a:bodyPr/>
          <a:lstStyle/>
          <a:p>
            <a:r>
              <a:rPr lang="en-US" sz="3200" dirty="0"/>
              <a:t>Professional Engineer Verification 2</a:t>
            </a:r>
            <a:endParaRPr lang="en-US" sz="32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6699"/>
            </a:gs>
            <a:gs pos="100000">
              <a:schemeClr val="accent1"/>
            </a:gs>
          </a:gsLst>
          <a:lin ang="5400000" scaled="1"/>
        </a:gradFill>
        <a:effectLst/>
      </p:bgPr>
    </p:bg>
    <p:spTree>
      <p:nvGrpSpPr>
        <p:cNvPr id="1" name=""/>
        <p:cNvGrpSpPr/>
        <p:nvPr/>
      </p:nvGrpSpPr>
      <p:grpSpPr>
        <a:xfrm>
          <a:off x="0" y="0"/>
          <a:ext cx="0" cy="0"/>
          <a:chOff x="0" y="0"/>
          <a:chExt cx="0" cy="0"/>
        </a:xfrm>
      </p:grpSpPr>
      <p:pic>
        <p:nvPicPr>
          <p:cNvPr id="11267" name="Picture 3" descr="DEP Bor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4" descr="PE Verification_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000250"/>
            <a:ext cx="5486400" cy="2800350"/>
          </a:xfrm>
          <a:prstGeom prst="rect">
            <a:avLst/>
          </a:prstGeom>
          <a:noFill/>
          <a:ln w="76200" cmpd="tri">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11269" name="Rectangle 5"/>
          <p:cNvSpPr>
            <a:spLocks noChangeArrowheads="1"/>
          </p:cNvSpPr>
          <p:nvPr/>
        </p:nvSpPr>
        <p:spPr bwMode="auto">
          <a:xfrm>
            <a:off x="1524000" y="4949825"/>
            <a:ext cx="75438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t>Step #3 Choose the option that verify the Final Signature File Authentication Codes matches the ones on your PE Signature Document then click </a:t>
            </a:r>
            <a:r>
              <a:rPr lang="en-US" altLang="en-US" b="1"/>
              <a:t>Continue</a:t>
            </a:r>
            <a:r>
              <a:rPr lang="en-US" altLang="en-US"/>
              <a:t>.</a:t>
            </a:r>
          </a:p>
          <a:p>
            <a:pPr eaLnBrk="1" hangingPunct="1"/>
            <a:endParaRPr lang="en-US" altLang="en-US"/>
          </a:p>
          <a:p>
            <a:pPr eaLnBrk="1" hangingPunct="1"/>
            <a:r>
              <a:rPr lang="en-US" altLang="en-US" sz="1600" b="1"/>
              <a:t>Note:</a:t>
            </a:r>
            <a:r>
              <a:rPr lang="en-US" altLang="en-US" sz="1600"/>
              <a:t> the PE Signature document can be printed from EPSAP Main Menu.  As well as the ability to re-verify the Authentication Codes. </a:t>
            </a:r>
          </a:p>
        </p:txBody>
      </p:sp>
      <p:sp>
        <p:nvSpPr>
          <p:cNvPr id="4" name="Title 3"/>
          <p:cNvSpPr>
            <a:spLocks noGrp="1"/>
          </p:cNvSpPr>
          <p:nvPr>
            <p:ph type="title"/>
          </p:nvPr>
        </p:nvSpPr>
        <p:spPr>
          <a:xfrm>
            <a:off x="1066800" y="701675"/>
            <a:ext cx="8077200" cy="1431925"/>
          </a:xfrm>
        </p:spPr>
        <p:txBody>
          <a:bodyPr/>
          <a:lstStyle/>
          <a:p>
            <a:r>
              <a:rPr lang="en-US" sz="3200" dirty="0"/>
              <a:t>Professional Engineer Verification 3</a:t>
            </a:r>
            <a:endParaRPr lang="en-US" sz="3200" dirty="0"/>
          </a:p>
        </p:txBody>
      </p:sp>
    </p:spTree>
  </p:cSld>
  <p:clrMapOvr>
    <a:masterClrMapping/>
  </p:clrMapOvr>
  <p:transition/>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66"/>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rgbClr val="000066"/>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1095</TotalTime>
  <Words>657</Words>
  <Application>Microsoft Office PowerPoint</Application>
  <PresentationFormat>On-screen Show (4:3)</PresentationFormat>
  <Paragraphs>66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Tahoma</vt:lpstr>
      <vt:lpstr>Wingdings</vt:lpstr>
      <vt:lpstr>Shimmer</vt:lpstr>
      <vt:lpstr>Welcome to the Electronic Permit Submittal and Processing System (EPSAP)      Professional Engineer Submittal Instructions </vt:lpstr>
      <vt:lpstr>Professional Engineer Verification</vt:lpstr>
      <vt:lpstr>Professional Engineer Submittal </vt:lpstr>
      <vt:lpstr>Professional Engineer Submittal 1</vt:lpstr>
      <vt:lpstr>Professional Engineer Submittal</vt:lpstr>
      <vt:lpstr>Professional Engineer Submittal 2</vt:lpstr>
      <vt:lpstr>Professional Engineer Verification 1  </vt:lpstr>
      <vt:lpstr>Professional Engineer Verification 2</vt:lpstr>
      <vt:lpstr>Professional Engineer Verification 3</vt:lpstr>
      <vt:lpstr>Professional Engineer Verification 4</vt:lpstr>
      <vt:lpstr>Professional Engineer Verification </vt:lpstr>
      <vt:lpstr>Professional Engineer Verification 5</vt:lpstr>
      <vt:lpstr>Confirm Final Signature File Authentication Code </vt:lpstr>
      <vt:lpstr>Confirm Final Signature File Authentication Code 1</vt:lpstr>
      <vt:lpstr>Confirm Final Signature File Authentication Code 2</vt:lpstr>
      <vt:lpstr>Confirm Final Signature File Authentication Code 3</vt:lpstr>
      <vt:lpstr>Professional Engineer Signature Document </vt:lpstr>
      <vt:lpstr>Professional Engineer Submittal 3</vt:lpstr>
    </vt:vector>
  </TitlesOfParts>
  <Company>FDEP-DARM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EPSAP Professional Engineer Submittal Instructions</dc:title>
  <dc:creator>livingston_s</dc:creator>
  <cp:lastModifiedBy>Carr, Kathleen</cp:lastModifiedBy>
  <cp:revision>37</cp:revision>
  <dcterms:created xsi:type="dcterms:W3CDTF">2006-05-02T20:52:43Z</dcterms:created>
  <dcterms:modified xsi:type="dcterms:W3CDTF">2017-02-09T19:18:22Z</dcterms:modified>
</cp:coreProperties>
</file>