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5"/>
  </p:notesMasterIdLst>
  <p:sldIdLst>
    <p:sldId id="278" r:id="rId6"/>
    <p:sldId id="258" r:id="rId7"/>
    <p:sldId id="301" r:id="rId8"/>
    <p:sldId id="260" r:id="rId9"/>
    <p:sldId id="264" r:id="rId10"/>
    <p:sldId id="259" r:id="rId11"/>
    <p:sldId id="262" r:id="rId12"/>
    <p:sldId id="291" r:id="rId13"/>
    <p:sldId id="302" r:id="rId14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630"/>
    <a:srgbClr val="323A47"/>
    <a:srgbClr val="241F2B"/>
    <a:srgbClr val="30384B"/>
    <a:srgbClr val="1F2919"/>
    <a:srgbClr val="006600"/>
    <a:srgbClr val="53B7E8"/>
    <a:srgbClr val="2E75B6"/>
    <a:srgbClr val="48B3BB"/>
    <a:srgbClr val="435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>
      <p:cViewPr varScale="1">
        <p:scale>
          <a:sx n="73" d="100"/>
          <a:sy n="73" d="100"/>
        </p:scale>
        <p:origin x="8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2FC149-D082-4356-9E11-5B70CB1A209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DD8ABF-6F44-4DB0-AF8E-1B2C6A292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0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600199"/>
            <a:ext cx="8686800" cy="2286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4114800"/>
            <a:ext cx="8686800" cy="2057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/ Division / 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356351"/>
            <a:ext cx="4572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72C52181-6425-4D6D-A86B-617529917815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09C2C3-1778-49FF-8ED9-6F388C0333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47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36768880-7742-4E1D-BCB4-18B892801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062E13CA-A00F-4666-BAE8-F7FCDB708E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304131"/>
            <a:ext cx="47212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7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36768880-7742-4E1D-BCB4-18B892801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062E13CA-A00F-4666-BAE8-F7FCDB708E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304131"/>
            <a:ext cx="47212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81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Final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062E13CA-A00F-4666-BAE8-F7FCDB708E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304131"/>
            <a:ext cx="47212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266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C0C64-94FA-44B3-9573-88BE3BEAC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2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600199"/>
            <a:ext cx="8686800" cy="22860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4114800"/>
            <a:ext cx="8686800" cy="205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80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/ Division / 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356351"/>
            <a:ext cx="4572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72C52181-6425-4D6D-A86B-617529917815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B4A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09C2C3-1778-49FF-8ED9-6F388C0333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835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600199"/>
            <a:ext cx="8686800" cy="2286001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800" b="1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4114800"/>
            <a:ext cx="8686800" cy="2057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/ Division / 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356351"/>
            <a:ext cx="4572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72C52181-6425-4D6D-A86B-617529917815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09C2C3-1778-49FF-8ED9-6F388C0333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6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8600" y="2895600"/>
            <a:ext cx="8686800" cy="335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Sub-Title, if needed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443F99-6EB6-46CC-86D5-94FF1EFD9838}" type="datetime1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A2012DA4-7543-4B32-A921-DA4D708433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186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828800"/>
            <a:ext cx="9144000" cy="914400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lvl1pPr algn="ctr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Section Header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3D3E84A6-336A-4FFE-ABE1-775BAC96D39F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D5A7D-AAD9-41E8-AFD1-EF0E676A9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8190" y="75084"/>
            <a:ext cx="698721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1810858"/>
            <a:ext cx="8686800" cy="443754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8BF337-8518-41CD-98CE-77A2BBA0CAA3}"/>
              </a:ext>
            </a:extLst>
          </p:cNvPr>
          <p:cNvSpPr txBox="1">
            <a:spLocks/>
          </p:cNvSpPr>
          <p:nvPr userDrawn="1"/>
        </p:nvSpPr>
        <p:spPr>
          <a:xfrm>
            <a:off x="2107095" y="1437511"/>
            <a:ext cx="492981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9EFEC75-DFB7-4605-A89E-A95ECD6719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191" y="989485"/>
            <a:ext cx="6987209" cy="753586"/>
          </a:xfrm>
          <a:prstGeom prst="rect">
            <a:avLst/>
          </a:prstGeom>
        </p:spPr>
        <p:txBody>
          <a:bodyPr tIns="0" bIns="0" anchor="t"/>
          <a:lstStyle>
            <a:lvl1pPr marL="0" indent="0" algn="l">
              <a:lnSpc>
                <a:spcPct val="100000"/>
              </a:lnSpc>
              <a:buNone/>
              <a:defRPr sz="2800" i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Sub-Title, if needed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568C378B-952B-49F7-84AD-02065D3CA954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6DEBB-4BA9-4B83-8A79-0C9FC96570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FC3DF87-7B5D-4257-8CE1-C82B3608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443F99-6EB6-46CC-86D5-94FF1EFD9838}" type="datetime1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F9C56A0-F921-4CAC-9F6E-21D1AE6D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1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28600" y="1810857"/>
            <a:ext cx="4286250" cy="443754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10857"/>
            <a:ext cx="4286250" cy="443754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4350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6528880-39E8-463E-9903-8E136D23A0DF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E3FD95-C5F4-4F48-8F23-E16682E6F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54793C6-5C46-4BE1-82B3-FE6F4ED78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190" y="75084"/>
            <a:ext cx="698721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AF5A59F1-A43E-442B-9516-6ECAE2601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191" y="989485"/>
            <a:ext cx="6987209" cy="753586"/>
          </a:xfrm>
          <a:prstGeom prst="rect">
            <a:avLst/>
          </a:prstGeom>
        </p:spPr>
        <p:txBody>
          <a:bodyPr tIns="0" bIns="0" anchor="t"/>
          <a:lstStyle>
            <a:lvl1pPr marL="0" indent="0" algn="l">
              <a:lnSpc>
                <a:spcPct val="100000"/>
              </a:lnSpc>
              <a:buNone/>
              <a:defRPr sz="2800" i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Sub-Title, if needed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71BB27-B7D2-4442-80C5-89274A80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443F99-6EB6-46CC-86D5-94FF1EFD9838}" type="datetime1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83F545D-D4D3-463E-B72E-90D0945D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4">
            <a:extLst>
              <a:ext uri="{FF2B5EF4-FFF2-40B4-BE49-F238E27FC236}">
                <a16:creationId xmlns:a16="http://schemas.microsoft.com/office/drawing/2014/main" id="{AABED134-6393-4C5E-8E19-0C3DB04AABDF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45CADB-16A6-41DD-9876-62EF5C885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BF703B-C912-408A-9590-4F57ACABE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190" y="75084"/>
            <a:ext cx="698721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4A16962-F2B7-4436-AE9E-00109FF33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191" y="989485"/>
            <a:ext cx="6987209" cy="753586"/>
          </a:xfrm>
          <a:prstGeom prst="rect">
            <a:avLst/>
          </a:prstGeom>
        </p:spPr>
        <p:txBody>
          <a:bodyPr tIns="0" bIns="0" anchor="t"/>
          <a:lstStyle>
            <a:lvl1pPr marL="0" indent="0" algn="l">
              <a:lnSpc>
                <a:spcPct val="100000"/>
              </a:lnSpc>
              <a:buNone/>
              <a:defRPr sz="2800" i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Sub-Title, if needed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FB09B3D-51DA-45D3-A8C6-355C4C020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443F99-6EB6-46CC-86D5-94FF1EFD9838}" type="datetime1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823D50E-3D22-42B2-92A8-925F235B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9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DAC740-D3B6-4AC2-A0C8-7C445E3D6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1"/>
            <a:ext cx="2819400" cy="216535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48B3BB"/>
                </a:solidFill>
              </a:defRPr>
            </a:lvl2pPr>
            <a:lvl3pPr>
              <a:defRPr sz="2800">
                <a:solidFill>
                  <a:srgbClr val="48B3BB"/>
                </a:solidFill>
              </a:defRPr>
            </a:lvl3pPr>
            <a:lvl4pPr>
              <a:defRPr sz="2400">
                <a:solidFill>
                  <a:srgbClr val="48B3BB"/>
                </a:solidFill>
              </a:defRPr>
            </a:lvl4pPr>
            <a:lvl5pPr>
              <a:defRPr sz="2400">
                <a:solidFill>
                  <a:srgbClr val="48B3B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21FDED-A0DA-4594-92AA-5AD2A957642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124200" y="1828802"/>
            <a:ext cx="2895600" cy="216535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48B3BB"/>
                </a:solidFill>
              </a:defRPr>
            </a:lvl2pPr>
            <a:lvl3pPr>
              <a:defRPr sz="2800">
                <a:solidFill>
                  <a:srgbClr val="48B3BB"/>
                </a:solidFill>
              </a:defRPr>
            </a:lvl3pPr>
            <a:lvl4pPr>
              <a:defRPr sz="2400">
                <a:solidFill>
                  <a:srgbClr val="48B3BB"/>
                </a:solidFill>
              </a:defRPr>
            </a:lvl4pPr>
            <a:lvl5pPr>
              <a:defRPr sz="2400">
                <a:solidFill>
                  <a:srgbClr val="48B3B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CCA113-9768-4862-B2B6-9B1122D384A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00" y="1820386"/>
            <a:ext cx="2819400" cy="217376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48B3BB"/>
                </a:solidFill>
              </a:defRPr>
            </a:lvl2pPr>
            <a:lvl3pPr>
              <a:defRPr sz="2800">
                <a:solidFill>
                  <a:srgbClr val="48B3BB"/>
                </a:solidFill>
              </a:defRPr>
            </a:lvl3pPr>
            <a:lvl4pPr>
              <a:defRPr sz="2400">
                <a:solidFill>
                  <a:srgbClr val="48B3BB"/>
                </a:solidFill>
              </a:defRPr>
            </a:lvl4pPr>
            <a:lvl5pPr>
              <a:defRPr sz="2400">
                <a:solidFill>
                  <a:srgbClr val="48B3B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1C1FC3-47F2-4EE1-A6E5-00B6925233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3994151"/>
            <a:ext cx="2819400" cy="217804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  <a:p>
            <a:pPr lvl="0"/>
            <a:r>
              <a:rPr lang="en-US" dirty="0"/>
              <a:t>Information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271B766-4B0F-4657-BBE0-ABEE69910E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4200" y="3994151"/>
            <a:ext cx="2895600" cy="217804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  <a:p>
            <a:pPr lvl="0"/>
            <a:r>
              <a:rPr lang="en-US" dirty="0"/>
              <a:t>Information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AFA5806-EB6E-4C44-82D9-7287C0BC86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3994151"/>
            <a:ext cx="2819400" cy="217804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  <a:p>
            <a:pPr lvl="0"/>
            <a:r>
              <a:rPr lang="en-US" dirty="0"/>
              <a:t>Information</a:t>
            </a: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E0B97A6D-0A70-4E38-BD21-80E1F17E3763}"/>
              </a:ext>
            </a:extLst>
          </p:cNvPr>
          <p:cNvSpPr/>
          <p:nvPr userDrawn="1"/>
        </p:nvSpPr>
        <p:spPr>
          <a:xfrm>
            <a:off x="914400" y="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47A2B9-E406-4199-90AD-260E83AC4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3" y="457200"/>
            <a:ext cx="1013791" cy="9144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823838F-A58C-48FD-9043-5A0CEB619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190" y="75084"/>
            <a:ext cx="698721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3266A4D-17F6-4B7B-9089-72FA33E1F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191" y="989485"/>
            <a:ext cx="6987209" cy="753586"/>
          </a:xfrm>
          <a:prstGeom prst="rect">
            <a:avLst/>
          </a:prstGeom>
        </p:spPr>
        <p:txBody>
          <a:bodyPr tIns="0" bIns="0" anchor="t"/>
          <a:lstStyle>
            <a:lvl1pPr marL="0" indent="0" algn="l">
              <a:lnSpc>
                <a:spcPct val="100000"/>
              </a:lnSpc>
              <a:buNone/>
              <a:defRPr sz="2800" i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Sub-Title, if needed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2F66187-A66D-4C05-9071-36D789416ED6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2860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443F99-6EB6-46CC-86D5-94FF1EFD9838}" type="datetime1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284C6485-4737-4F31-B663-AC7645BB33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1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6DC2A0-DDF5-4D04-A7CF-092AD190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443F99-6EB6-46CC-86D5-94FF1EFD9838}" type="datetime1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92ACB9-0800-4A62-AB89-41424897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4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208065-6A17-48A2-A83C-71BA4C68E7B1}"/>
              </a:ext>
            </a:extLst>
          </p:cNvPr>
          <p:cNvSpPr txBox="1"/>
          <p:nvPr userDrawn="1"/>
        </p:nvSpPr>
        <p:spPr>
          <a:xfrm>
            <a:off x="6858000" y="6356350"/>
            <a:ext cx="20574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fld id="{C0D148B1-2D98-45E8-A7D2-E88121981E67}" type="slidenum">
              <a:rPr lang="en-US" sz="1800" b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800" dirty="0">
                <a:solidFill>
                  <a:srgbClr val="43503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960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86" r:id="rId3"/>
    <p:sldLayoutId id="2147483663" r:id="rId4"/>
    <p:sldLayoutId id="2147483662" r:id="rId5"/>
    <p:sldLayoutId id="2147483664" r:id="rId6"/>
    <p:sldLayoutId id="2147483666" r:id="rId7"/>
    <p:sldLayoutId id="2147483697" r:id="rId8"/>
    <p:sldLayoutId id="2147483667" r:id="rId9"/>
    <p:sldLayoutId id="2147483673" r:id="rId10"/>
    <p:sldLayoutId id="2147483684" r:id="rId11"/>
    <p:sldLayoutId id="2147483696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236" y="0"/>
            <a:ext cx="7609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03/08/2016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51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51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7BC0C64-94FA-44B3-9573-88BE3BEAC0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2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CF30-5839-46BF-BB27-1DE609E5B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981200"/>
            <a:ext cx="8686800" cy="2286001"/>
          </a:xfrm>
        </p:spPr>
        <p:txBody>
          <a:bodyPr>
            <a:normAutofit fontScale="90000"/>
          </a:bodyPr>
          <a:lstStyle/>
          <a:p>
            <a:r>
              <a:rPr lang="en-US" dirty="0">
                <a:ln w="19050">
                  <a:solidFill>
                    <a:schemeClr val="accent4"/>
                  </a:solidFill>
                </a:ln>
              </a:rPr>
              <a:t>Cyanobacteria Thresholds:</a:t>
            </a:r>
            <a:br>
              <a:rPr lang="en-US" dirty="0">
                <a:ln w="19050">
                  <a:solidFill>
                    <a:schemeClr val="accent4"/>
                  </a:solidFill>
                </a:ln>
              </a:rPr>
            </a:br>
            <a:r>
              <a:rPr lang="en-US" dirty="0">
                <a:ln w="19050">
                  <a:solidFill>
                    <a:schemeClr val="accent4"/>
                  </a:solidFill>
                </a:ln>
              </a:rPr>
              <a:t>Recreational Advisories and/or Water Quality Criteria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B46FA-C02A-4F95-B648-A67E4ABE1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" y="3810000"/>
            <a:ext cx="8991600" cy="2667000"/>
          </a:xfrm>
        </p:spPr>
        <p:txBody>
          <a:bodyPr>
            <a:normAutofit fontScale="70000" lnSpcReduction="20000"/>
          </a:bodyPr>
          <a:lstStyle/>
          <a:p>
            <a:endParaRPr lang="en-US" sz="2600" dirty="0">
              <a:ln w="12700">
                <a:solidFill>
                  <a:schemeClr val="accent4"/>
                </a:solidFill>
              </a:ln>
            </a:endParaRPr>
          </a:p>
          <a:p>
            <a:r>
              <a:rPr lang="en-US" sz="4600" b="1" dirty="0">
                <a:ln w="12700">
                  <a:solidFill>
                    <a:schemeClr val="accent4"/>
                  </a:solidFill>
                </a:ln>
              </a:rPr>
              <a:t>Blue Green Algae Task Force Meeting</a:t>
            </a:r>
          </a:p>
          <a:p>
            <a:endParaRPr lang="en-US" sz="4600" b="1" dirty="0">
              <a:ln w="12700">
                <a:solidFill>
                  <a:schemeClr val="accent4"/>
                </a:solidFill>
              </a:ln>
            </a:endParaRPr>
          </a:p>
          <a:p>
            <a:r>
              <a:rPr lang="en-US" sz="2600" b="1" dirty="0">
                <a:ln w="12700">
                  <a:solidFill>
                    <a:schemeClr val="accent4"/>
                  </a:solidFill>
                </a:ln>
              </a:rPr>
              <a:t>David Whiting, Deputy Division Director</a:t>
            </a:r>
          </a:p>
          <a:p>
            <a:r>
              <a:rPr lang="en-US" sz="2600" b="1" dirty="0">
                <a:ln w="12700">
                  <a:solidFill>
                    <a:schemeClr val="accent4"/>
                  </a:solidFill>
                </a:ln>
              </a:rPr>
              <a:t>Division of Environmental Assessment and Restoration</a:t>
            </a:r>
          </a:p>
          <a:p>
            <a:r>
              <a:rPr lang="en-US" sz="2600" b="1" dirty="0">
                <a:ln w="12700">
                  <a:solidFill>
                    <a:schemeClr val="accent4"/>
                  </a:solidFill>
                </a:ln>
              </a:rPr>
              <a:t>Florida Department of Environmental Protection</a:t>
            </a:r>
          </a:p>
          <a:p>
            <a:r>
              <a:rPr lang="en-US" sz="2600" b="1" dirty="0">
                <a:ln w="12700">
                  <a:solidFill>
                    <a:schemeClr val="accent4"/>
                  </a:solidFill>
                </a:ln>
              </a:rPr>
              <a:t>September 24, 2019</a:t>
            </a:r>
          </a:p>
        </p:txBody>
      </p:sp>
    </p:spTree>
    <p:extLst>
      <p:ext uri="{BB962C8B-B14F-4D97-AF65-F5344CB8AC3E}">
        <p14:creationId xmlns:p14="http://schemas.microsoft.com/office/powerpoint/2010/main" val="1374354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9DC2-EBC9-4E86-AA28-E64D2441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CyanoHAB</a:t>
            </a:r>
            <a:r>
              <a:rPr lang="en-US" dirty="0"/>
              <a:t> Surveillance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4CA75-E3AA-4437-BA44-A83B0EB7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43F99-6EB6-46CC-86D5-94FF1EFD9838}" type="datetime1">
              <a:rPr lang="en-US" smtClean="0"/>
              <a:pPr/>
              <a:t>9/19/2019</a:t>
            </a:fld>
            <a:endParaRPr lang="en-US" dirty="0"/>
          </a:p>
        </p:txBody>
      </p:sp>
      <p:pic>
        <p:nvPicPr>
          <p:cNvPr id="12" name="table">
            <a:extLst>
              <a:ext uri="{FF2B5EF4-FFF2-40B4-BE49-F238E27FC236}">
                <a16:creationId xmlns:a16="http://schemas.microsoft.com/office/drawing/2014/main" id="{35481463-8B55-48BF-B21C-638A968C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648"/>
            <a:ext cx="9144000" cy="7003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6A6BB9-38B5-47F5-A302-9F6269109D5E}"/>
              </a:ext>
            </a:extLst>
          </p:cNvPr>
          <p:cNvSpPr txBox="1"/>
          <p:nvPr/>
        </p:nvSpPr>
        <p:spPr>
          <a:xfrm>
            <a:off x="6019800" y="657167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of Lesley </a:t>
            </a:r>
            <a:r>
              <a:rPr lang="en-US" dirty="0" err="1"/>
              <a:t>D’Anglada</a:t>
            </a:r>
            <a:r>
              <a:rPr lang="en-US" dirty="0"/>
              <a:t>, EPA OST </a:t>
            </a:r>
          </a:p>
        </p:txBody>
      </p:sp>
    </p:spTree>
    <p:extLst>
      <p:ext uri="{BB962C8B-B14F-4D97-AF65-F5344CB8AC3E}">
        <p14:creationId xmlns:p14="http://schemas.microsoft.com/office/powerpoint/2010/main" val="147361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7C28DF-B35C-4F50-B4F4-335B9242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390" y="78267"/>
            <a:ext cx="7139610" cy="1309209"/>
          </a:xfrm>
        </p:spPr>
        <p:txBody>
          <a:bodyPr>
            <a:noAutofit/>
          </a:bodyPr>
          <a:lstStyle/>
          <a:p>
            <a:r>
              <a:rPr lang="en-US" sz="3600" dirty="0"/>
              <a:t>EPA Recommended Cyanotoxin Criteria/Advisory Thresholds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8E391-C86E-4EA2-B3D2-F2E71CBA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8/30/2019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1AB39B-74B5-4655-8A0C-5E23352A9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82511D-45BD-4594-ACF7-282ABC5F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89" y="1754264"/>
            <a:ext cx="8796112" cy="44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7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D9DC2-EBC9-4E86-AA28-E64D2441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81000"/>
            <a:ext cx="7162800" cy="1296516"/>
          </a:xfrm>
        </p:spPr>
        <p:txBody>
          <a:bodyPr>
            <a:noAutofit/>
          </a:bodyPr>
          <a:lstStyle/>
          <a:p>
            <a:r>
              <a:rPr lang="en-US" sz="3600" dirty="0"/>
              <a:t>Basis for EPA Recommended </a:t>
            </a:r>
            <a:br>
              <a:rPr lang="en-US" sz="3600" dirty="0"/>
            </a:br>
            <a:r>
              <a:rPr lang="en-US" sz="3600" dirty="0"/>
              <a:t>Cyanotoxin Criteria/Advisory Thresholds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AD5C6-BB08-40E9-BA61-54F6CE89C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75615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2000" dirty="0"/>
              <a:t>        </a:t>
            </a:r>
            <a:r>
              <a:rPr lang="en-US" sz="2000" u="sng" dirty="0"/>
              <a:t>31.8 kg   </a:t>
            </a:r>
          </a:p>
          <a:p>
            <a:pPr marL="0" indent="0">
              <a:buNone/>
            </a:pPr>
            <a:r>
              <a:rPr lang="en-US" sz="2000" dirty="0"/>
              <a:t>0.05 µg/kg/day X  0.21 L/day = 8 µg/L </a:t>
            </a:r>
            <a:r>
              <a:rPr lang="en-US" sz="2000" dirty="0" err="1"/>
              <a:t>microcystins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	        </a:t>
            </a:r>
            <a:r>
              <a:rPr lang="en-US" sz="2000" u="sng" dirty="0"/>
              <a:t>31.8 kg   </a:t>
            </a:r>
          </a:p>
          <a:p>
            <a:pPr marL="0" indent="0">
              <a:buNone/>
            </a:pPr>
            <a:r>
              <a:rPr lang="en-US" sz="2000" dirty="0"/>
              <a:t>0.1 µg/kg/day X  0.21 L/day = 15 µg/L </a:t>
            </a:r>
            <a:r>
              <a:rPr lang="en-US" sz="2000" dirty="0" err="1"/>
              <a:t>cyclindrospermopsin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Assumes 100% of child’s exposure (ages 6 – 10) comes from incidental ingestion during swimming</a:t>
            </a:r>
          </a:p>
          <a:p>
            <a:r>
              <a:rPr lang="en-US" sz="2000" dirty="0"/>
              <a:t>2016 draft document applied a Relative Source Contribution (RSC) factor of 0.8 and an incidental ingestion estimate of 0.33 L/day, yielding draft values of 4 µg/L </a:t>
            </a:r>
            <a:r>
              <a:rPr lang="en-US" sz="2000" dirty="0" err="1"/>
              <a:t>microcystins</a:t>
            </a:r>
            <a:r>
              <a:rPr lang="en-US" sz="2000" dirty="0"/>
              <a:t> and 8 µg/L </a:t>
            </a:r>
            <a:r>
              <a:rPr lang="en-US" sz="2000" dirty="0" err="1"/>
              <a:t>cyclindrospermopsin</a:t>
            </a:r>
            <a:endParaRPr lang="en-US" sz="2000" dirty="0"/>
          </a:p>
          <a:p>
            <a:r>
              <a:rPr lang="en-US" sz="2000" dirty="0"/>
              <a:t>DEP has received a petition requesting that we adopt 2016 thresholds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4CA75-E3AA-4437-BA44-A83B0EB7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8/30/2019</a:t>
            </a:r>
          </a:p>
        </p:txBody>
      </p:sp>
    </p:spTree>
    <p:extLst>
      <p:ext uri="{BB962C8B-B14F-4D97-AF65-F5344CB8AC3E}">
        <p14:creationId xmlns:p14="http://schemas.microsoft.com/office/powerpoint/2010/main" val="277851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AD5C6-BB08-40E9-BA61-54F6CE89C6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28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2DB89E-A3C9-4081-BB9A-446E1E1D9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2202286"/>
            <a:ext cx="8763000" cy="4639635"/>
          </a:xfrm>
        </p:spPr>
        <p:txBody>
          <a:bodyPr/>
          <a:lstStyle/>
          <a:p>
            <a:r>
              <a:rPr lang="en-US" sz="2400" dirty="0"/>
              <a:t>The Reference Dose (</a:t>
            </a:r>
            <a:r>
              <a:rPr lang="en-US" sz="2400" dirty="0" err="1"/>
              <a:t>RfD</a:t>
            </a:r>
            <a:r>
              <a:rPr lang="en-US" sz="2400" dirty="0"/>
              <a:t>) for </a:t>
            </a:r>
            <a:r>
              <a:rPr lang="en-US" sz="2400" dirty="0" err="1"/>
              <a:t>microcystins</a:t>
            </a:r>
            <a:r>
              <a:rPr lang="en-US" sz="2400" dirty="0"/>
              <a:t> was derived from a 1999 drinking water study with 11-week-old male rats (0, 50, 150 µg/kg/day </a:t>
            </a:r>
            <a:r>
              <a:rPr lang="en-US" sz="2400" dirty="0">
                <a:solidFill>
                  <a:srgbClr val="FF0000"/>
                </a:solidFill>
              </a:rPr>
              <a:t>MC-LR</a:t>
            </a:r>
            <a:r>
              <a:rPr lang="en-US" sz="2400" dirty="0"/>
              <a:t>) where LOAEL was 50 µg/kg/day</a:t>
            </a:r>
          </a:p>
          <a:p>
            <a:pPr lvl="1"/>
            <a:r>
              <a:rPr lang="en-US" sz="2000" dirty="0"/>
              <a:t>Uncertainty factor of 1,000 applied </a:t>
            </a:r>
          </a:p>
          <a:p>
            <a:pPr lvl="1"/>
            <a:endParaRPr lang="en-US" sz="2000" dirty="0"/>
          </a:p>
          <a:p>
            <a:r>
              <a:rPr lang="en-US" sz="2400" dirty="0"/>
              <a:t>The Reference Dose (</a:t>
            </a:r>
            <a:r>
              <a:rPr lang="en-US" sz="2400" dirty="0" err="1"/>
              <a:t>RfD</a:t>
            </a:r>
            <a:r>
              <a:rPr lang="en-US" sz="2400" dirty="0"/>
              <a:t>) for </a:t>
            </a:r>
            <a:r>
              <a:rPr lang="en-US" sz="2400" dirty="0" err="1"/>
              <a:t>Cylindrospermopsin</a:t>
            </a:r>
            <a:r>
              <a:rPr lang="en-US" sz="2400" dirty="0"/>
              <a:t> was derived from a 2002 gavage study with male mice for 11 weeks (0, 30, 60, 120, 240 µg/kg/day </a:t>
            </a:r>
            <a:r>
              <a:rPr lang="en-US" sz="2400" dirty="0" err="1">
                <a:solidFill>
                  <a:srgbClr val="FF0000"/>
                </a:solidFill>
              </a:rPr>
              <a:t>Cylindrospermopsin</a:t>
            </a:r>
            <a:r>
              <a:rPr lang="en-US" sz="2400" dirty="0"/>
              <a:t>) where LOAEL was 60 µg/kg/day</a:t>
            </a:r>
          </a:p>
          <a:p>
            <a:pPr lvl="1"/>
            <a:r>
              <a:rPr lang="en-US" sz="2000" dirty="0"/>
              <a:t>Uncertainty factor of 300 applied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D9DC2-EBC9-4E86-AA28-E64D2441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89" y="788505"/>
            <a:ext cx="6987210" cy="914401"/>
          </a:xfrm>
        </p:spPr>
        <p:txBody>
          <a:bodyPr>
            <a:noAutofit/>
          </a:bodyPr>
          <a:lstStyle/>
          <a:p>
            <a:r>
              <a:rPr lang="en-US" sz="3600" dirty="0"/>
              <a:t>Basis for EPA Recommended </a:t>
            </a:r>
            <a:br>
              <a:rPr lang="en-US" sz="3600" dirty="0"/>
            </a:br>
            <a:r>
              <a:rPr lang="en-US" sz="3600" dirty="0"/>
              <a:t>Cyanotoxin Criteria/Advisory Thresholds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4CA75-E3AA-4437-BA44-A83B0EB7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8/30/2019</a:t>
            </a:r>
          </a:p>
        </p:txBody>
      </p:sp>
    </p:spTree>
    <p:extLst>
      <p:ext uri="{BB962C8B-B14F-4D97-AF65-F5344CB8AC3E}">
        <p14:creationId xmlns:p14="http://schemas.microsoft.com/office/powerpoint/2010/main" val="326688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C6F9-24B2-499B-9373-F2F54A35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190" y="478309"/>
            <a:ext cx="6987210" cy="914401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State of Florida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C2D8-F8AC-4B12-A67E-55158D4A7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399"/>
            <a:ext cx="8686800" cy="4679951"/>
          </a:xfrm>
        </p:spPr>
        <p:txBody>
          <a:bodyPr/>
          <a:lstStyle/>
          <a:p>
            <a:r>
              <a:rPr lang="en-US" sz="2800" dirty="0"/>
              <a:t>DEP and DOH use visual presence of an algal bloom as one threshold</a:t>
            </a:r>
          </a:p>
          <a:p>
            <a:pPr lvl="1"/>
            <a:r>
              <a:rPr lang="en-US" sz="2000" dirty="0"/>
              <a:t>Used as a trigger by DEP to perform Algal Bloom Response Sampling (cyanotoxins, algal ID, Nutrients, and Chlorophyll a)</a:t>
            </a:r>
          </a:p>
          <a:p>
            <a:pPr lvl="1"/>
            <a:r>
              <a:rPr lang="en-US" sz="2000" dirty="0"/>
              <a:t>If cyanobacteria are present, but no toxins detected, DOH encourages local county health units to issue a </a:t>
            </a:r>
            <a:r>
              <a:rPr lang="en-US" sz="2400" dirty="0"/>
              <a:t>Caution Advisory</a:t>
            </a:r>
          </a:p>
          <a:p>
            <a:r>
              <a:rPr lang="en-US" sz="2800" dirty="0"/>
              <a:t>If cyanotoxins are detected (at any concentration), DOH encourages local county health units to issue an Alert Advisory</a:t>
            </a:r>
          </a:p>
          <a:p>
            <a:pPr lvl="1"/>
            <a:r>
              <a:rPr lang="en-US" sz="2000" dirty="0"/>
              <a:t>DEP performs repeat sampling at sites with detectable toxin levels until toxins are no longer detected</a:t>
            </a:r>
          </a:p>
          <a:p>
            <a:pPr lvl="1"/>
            <a:r>
              <a:rPr lang="en-US" sz="2000" dirty="0"/>
              <a:t>Alerts are removed once cyanobacteria bloom or toxins are no longer present per DEP HAB Dashboard</a:t>
            </a:r>
          </a:p>
          <a:p>
            <a:pPr marL="457200" lvl="1" indent="0">
              <a:buNone/>
            </a:pPr>
            <a:endParaRPr lang="en-US" sz="2000" dirty="0">
              <a:highlight>
                <a:srgbClr val="FF0000"/>
              </a:highlight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62CE0-9387-4AC9-BC55-2D2073AD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8/30/2019</a:t>
            </a:r>
          </a:p>
        </p:txBody>
      </p:sp>
    </p:spTree>
    <p:extLst>
      <p:ext uri="{BB962C8B-B14F-4D97-AF65-F5344CB8AC3E}">
        <p14:creationId xmlns:p14="http://schemas.microsoft.com/office/powerpoint/2010/main" val="3777377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C6F9-24B2-499B-9373-F2F54A35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190" y="228600"/>
            <a:ext cx="6987210" cy="914401"/>
          </a:xfrm>
        </p:spPr>
        <p:txBody>
          <a:bodyPr/>
          <a:lstStyle/>
          <a:p>
            <a:r>
              <a:rPr lang="en-US" dirty="0"/>
              <a:t>Precautionary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C2D8-F8AC-4B12-A67E-55158D4A7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33600"/>
            <a:ext cx="8839200" cy="4114800"/>
          </a:xfrm>
        </p:spPr>
        <p:txBody>
          <a:bodyPr/>
          <a:lstStyle/>
          <a:p>
            <a:r>
              <a:rPr lang="en-US" sz="2800" dirty="0"/>
              <a:t>Visual presence of bloom used as threshold instead of numeric toxin value because:</a:t>
            </a:r>
          </a:p>
          <a:p>
            <a:pPr lvl="1"/>
            <a:r>
              <a:rPr lang="en-US" sz="2000" dirty="0"/>
              <a:t>Lag time between sample collection and dissemination of results</a:t>
            </a:r>
          </a:p>
          <a:p>
            <a:pPr lvl="1"/>
            <a:r>
              <a:rPr lang="en-US" sz="2000" dirty="0"/>
              <a:t>High spatial and temporal variability in algal cell and toxin concentrations</a:t>
            </a:r>
          </a:p>
          <a:p>
            <a:pPr lvl="1"/>
            <a:r>
              <a:rPr lang="en-US" sz="2000" dirty="0"/>
              <a:t>Concerns regarding EPA’s derivation of cyanotoxin thresholds</a:t>
            </a:r>
          </a:p>
          <a:p>
            <a:pPr lvl="1"/>
            <a:r>
              <a:rPr lang="en-US" sz="2000" dirty="0"/>
              <a:t>Very low incidence of toxins in waters without visible bloom present</a:t>
            </a:r>
          </a:p>
          <a:p>
            <a:pPr lvl="1"/>
            <a:r>
              <a:rPr lang="en-US" sz="2000" dirty="0"/>
              <a:t>Allows the public to make decisions about recreating in a water at the time of use</a:t>
            </a:r>
          </a:p>
          <a:p>
            <a:pPr lvl="1"/>
            <a:r>
              <a:rPr lang="en-US" sz="2000" dirty="0"/>
              <a:t>Application of EPA’s recommended criteria would not cause any additional waters in Florida to be listed as impaired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62CE0-9387-4AC9-BC55-2D2073AD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8/30/2019</a:t>
            </a:r>
          </a:p>
        </p:txBody>
      </p:sp>
    </p:spTree>
    <p:extLst>
      <p:ext uri="{BB962C8B-B14F-4D97-AF65-F5344CB8AC3E}">
        <p14:creationId xmlns:p14="http://schemas.microsoft.com/office/powerpoint/2010/main" val="3913632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753C74-26FF-4508-9176-88310004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45612"/>
            <a:ext cx="6096000" cy="914401"/>
          </a:xfrm>
        </p:spPr>
        <p:txBody>
          <a:bodyPr/>
          <a:lstStyle/>
          <a:p>
            <a:pPr algn="ctr"/>
            <a:r>
              <a:rPr lang="en-US" dirty="0"/>
              <a:t>Cyanotoxins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3FDD31-C426-45A4-A5E9-F0028929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8/30/2019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A8BBFD7-A84A-4457-9A06-80E4BC022B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601468"/>
              </p:ext>
            </p:extLst>
          </p:nvPr>
        </p:nvGraphicFramePr>
        <p:xfrm>
          <a:off x="1518775" y="989485"/>
          <a:ext cx="7722939" cy="5366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3" imgW="8258048" imgH="5738508" progId="Word.Document.12">
                  <p:embed/>
                </p:oleObj>
              </mc:Choice>
              <mc:Fallback>
                <p:oleObj name="Document" r:id="rId3" imgW="8258048" imgH="5738508" progId="Word.Documen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A8BBFD7-A84A-4457-9A06-80E4BC022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8775" y="989485"/>
                        <a:ext cx="7722939" cy="5366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348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50EEED-EAD2-4C90-8A53-6A01BE5C8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687" y="1600200"/>
            <a:ext cx="8763000" cy="4495800"/>
          </a:xfrm>
        </p:spPr>
        <p:txBody>
          <a:bodyPr/>
          <a:lstStyle/>
          <a:p>
            <a:r>
              <a:rPr lang="en-US" sz="2400" dirty="0"/>
              <a:t>The State of Florida currently monitors surface waters for cyanotoxins when blooms are detected</a:t>
            </a:r>
          </a:p>
          <a:p>
            <a:r>
              <a:rPr lang="en-US" sz="2400" dirty="0"/>
              <a:t>Cyanotoxins are not regularly monitored in fish tissues, sediments, or air, but they have been detected in all three media</a:t>
            </a:r>
          </a:p>
          <a:p>
            <a:r>
              <a:rPr lang="en-US" sz="2400" dirty="0"/>
              <a:t>EPA’s recommended recreational thresholds assume 100% of exposure is through incidental ingestion of water during recreational activities</a:t>
            </a:r>
          </a:p>
          <a:p>
            <a:r>
              <a:rPr lang="en-US" sz="2400" dirty="0"/>
              <a:t>There are few commercially available cyanotoxin analytical standards compared to the overall number of known toxins</a:t>
            </a:r>
          </a:p>
          <a:p>
            <a:r>
              <a:rPr lang="en-US" sz="2400" dirty="0"/>
              <a:t>More realistic estimates of cyanotoxin risk to people, pets, livestock, and wildlife would require additional monitoring and research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753C74-26FF-4508-9176-88310004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28600"/>
            <a:ext cx="6987210" cy="9144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Cyanotoxin Exposure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3FDD31-C426-45A4-A5E9-F0028929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8/30/2019</a:t>
            </a:r>
          </a:p>
        </p:txBody>
      </p:sp>
    </p:spTree>
    <p:extLst>
      <p:ext uri="{BB962C8B-B14F-4D97-AF65-F5344CB8AC3E}">
        <p14:creationId xmlns:p14="http://schemas.microsoft.com/office/powerpoint/2010/main" val="426363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P Colo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35132"/>
      </a:accent1>
      <a:accent2>
        <a:srgbClr val="F4D23B"/>
      </a:accent2>
      <a:accent3>
        <a:srgbClr val="53B7E8"/>
      </a:accent3>
      <a:accent4>
        <a:srgbClr val="41453B"/>
      </a:accent4>
      <a:accent5>
        <a:srgbClr val="ABE1FA"/>
      </a:accent5>
      <a:accent6>
        <a:srgbClr val="0075AC"/>
      </a:accent6>
      <a:hlink>
        <a:srgbClr val="0563C1"/>
      </a:hlink>
      <a:folHlink>
        <a:srgbClr val="954F72"/>
      </a:folHlink>
    </a:clrScheme>
    <a:fontScheme name="DEP Refreshed">
      <a:majorFont>
        <a:latin typeface="League Gothic"/>
        <a:ea typeface=""/>
        <a:cs typeface=""/>
      </a:majorFont>
      <a:minorFont>
        <a:latin typeface="League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AR_PowerPoint_Template.Dec2018.Standard.potx" id="{674CAC8B-3B6A-40F1-AF7B-DF4CEB2CE5E9}" vid="{73C3E615-B77B-4EA6-9BFF-88C1BE50A8B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DAB1A1D6A3499B670DAE8150A9AF" ma:contentTypeVersion="12" ma:contentTypeDescription="Create a new document." ma:contentTypeScope="" ma:versionID="7a6843f01069b9428bdd490f3e99c997">
  <xsd:schema xmlns:xsd="http://www.w3.org/2001/XMLSchema" xmlns:xs="http://www.w3.org/2001/XMLSchema" xmlns:p="http://schemas.microsoft.com/office/2006/metadata/properties" xmlns:ns1="http://schemas.microsoft.com/sharepoint/v3" xmlns:ns3="c8f1c562-7db5-4ca9-a4b7-bb8426479233" xmlns:ns4="c1140845-c6c7-416f-90d6-e426ada07b0f" targetNamespace="http://schemas.microsoft.com/office/2006/metadata/properties" ma:root="true" ma:fieldsID="1a59d884694f88be1931b88cb14ad09c" ns1:_="" ns3:_="" ns4:_="">
    <xsd:import namespace="http://schemas.microsoft.com/sharepoint/v3"/>
    <xsd:import namespace="c8f1c562-7db5-4ca9-a4b7-bb8426479233"/>
    <xsd:import namespace="c1140845-c6c7-416f-90d6-e426ada07b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1c562-7db5-4ca9-a4b7-bb84264792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40845-c6c7-416f-90d6-e426ada07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35C1030-3B04-4AF6-ABF1-3110DF16BE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f1c562-7db5-4ca9-a4b7-bb8426479233"/>
    <ds:schemaRef ds:uri="c1140845-c6c7-416f-90d6-e426ada07b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543170-03EB-4BAA-BCE3-2E10C5A062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51EC35-7B00-4C63-AB32-CF9DD1F06770}">
  <ds:schemaRefs>
    <ds:schemaRef ds:uri="http://purl.org/dc/terms/"/>
    <ds:schemaRef ds:uri="http://purl.org/dc/dcmitype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1140845-c6c7-416f-90d6-e426ada07b0f"/>
    <ds:schemaRef ds:uri="c8f1c562-7db5-4ca9-a4b7-bb8426479233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</TotalTime>
  <Words>460</Words>
  <Application>Microsoft Office PowerPoint</Application>
  <PresentationFormat>On-screen Show (4:3)</PresentationFormat>
  <Paragraphs>57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League Gothic</vt:lpstr>
      <vt:lpstr>Office Theme</vt:lpstr>
      <vt:lpstr>Custom Design</vt:lpstr>
      <vt:lpstr>Document</vt:lpstr>
      <vt:lpstr>Cyanobacteria Thresholds: Recreational Advisories and/or Water Quality Criteria </vt:lpstr>
      <vt:lpstr>CyanoHAB Surveillance </vt:lpstr>
      <vt:lpstr>EPA Recommended Cyanotoxin Criteria/Advisory Thresholds</vt:lpstr>
      <vt:lpstr>Basis for EPA Recommended  Cyanotoxin Criteria/Advisory Thresholds</vt:lpstr>
      <vt:lpstr>Basis for EPA Recommended  Cyanotoxin Criteria/Advisory Thresholds</vt:lpstr>
      <vt:lpstr>Current State of Florida Practice</vt:lpstr>
      <vt:lpstr>Precautionary Principle</vt:lpstr>
      <vt:lpstr>Cyanotoxins</vt:lpstr>
      <vt:lpstr>Cyanotoxin Exposure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Florida’s CyanoHAB Monitoring and Response</dc:title>
  <dc:creator>Whiting, David D.</dc:creator>
  <cp:lastModifiedBy>Gregg, Katherine (KiKi)</cp:lastModifiedBy>
  <cp:revision>105</cp:revision>
  <cp:lastPrinted>2019-08-16T16:35:34Z</cp:lastPrinted>
  <dcterms:created xsi:type="dcterms:W3CDTF">2019-07-05T11:59:07Z</dcterms:created>
  <dcterms:modified xsi:type="dcterms:W3CDTF">2019-09-19T13:02:39Z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0x010100CCA1DAB1A1D6A3499B670DAE8150A9AF</vt:lpwstr>
  </property>
</Properties>
</file>