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5D_B2A2C6D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5"/>
  </p:sldMasterIdLst>
  <p:notesMasterIdLst>
    <p:notesMasterId r:id="rId34"/>
  </p:notesMasterIdLst>
  <p:sldIdLst>
    <p:sldId id="278" r:id="rId6"/>
    <p:sldId id="351" r:id="rId7"/>
    <p:sldId id="311" r:id="rId8"/>
    <p:sldId id="350" r:id="rId9"/>
    <p:sldId id="384" r:id="rId10"/>
    <p:sldId id="345" r:id="rId11"/>
    <p:sldId id="313" r:id="rId12"/>
    <p:sldId id="284" r:id="rId13"/>
    <p:sldId id="303" r:id="rId14"/>
    <p:sldId id="321" r:id="rId15"/>
    <p:sldId id="287" r:id="rId16"/>
    <p:sldId id="337" r:id="rId17"/>
    <p:sldId id="305" r:id="rId18"/>
    <p:sldId id="314" r:id="rId19"/>
    <p:sldId id="349" r:id="rId20"/>
    <p:sldId id="315" r:id="rId21"/>
    <p:sldId id="346" r:id="rId22"/>
    <p:sldId id="335" r:id="rId23"/>
    <p:sldId id="319" r:id="rId24"/>
    <p:sldId id="336" r:id="rId25"/>
    <p:sldId id="385" r:id="rId26"/>
    <p:sldId id="386" r:id="rId27"/>
    <p:sldId id="387" r:id="rId28"/>
    <p:sldId id="389" r:id="rId29"/>
    <p:sldId id="309" r:id="rId30"/>
    <p:sldId id="306" r:id="rId31"/>
    <p:sldId id="308" r:id="rId32"/>
    <p:sldId id="28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4DF417-738B-70A3-B024-589173385E47}" name="Keck, Brooke" initials="KB" userId="S::brooke.keck@floridadep.gov::7abc2c73-7b08-4c71-a40b-a65aa529284f" providerId="AD"/>
  <p188:author id="{8610522C-8CAD-1A73-797F-D0B85217DE70}" name="Anderson, Kaley" initials="AK" userId="S::Kaley.Anderson@FloridaDEP.gov::ed71604e-d84f-4d6c-bb50-9577c654140c" providerId="AD"/>
  <p188:author id="{B98A6736-2921-9804-793A-9EEC248A0DDA}" name="Taylor, Stacie L" initials="TL" userId="S::stacie.l.taylor@floridadep.gov::50b763b2-3394-4040-8a15-662f19b9cdce" providerId="AD"/>
  <p188:author id="{98863E56-6A83-9FDB-F293-6273D19984C0}" name="Keels, Kaley" initials="KK" userId="S::Kaley.Keels@FloridaDEP.gov::ed71604e-d84f-4d6c-bb50-9577c654140c" providerId="AD"/>
  <p188:author id="{9A88E773-F317-E479-6AAF-FE968D20B099}" name="Tomlinson, Sarah" initials="TS" userId="S::sarah.tomlinson@floridadep.gov::b1e9a094-a704-412c-b5db-c92fd3a96786" providerId="AD"/>
  <p188:author id="{3AEC29CD-B393-858B-46E6-444DC850EBA5}" name="Beason, Susan" initials="BS" userId="S::Susan.Beason@FloridaDEP.gov::a2e7e598-da00-4ab9-90ed-2f2d2a912101" providerId="AD"/>
  <p188:author id="{075F5BE9-0F2C-72E6-F591-65123591AED9}" name="Kuchta, Alexandra" initials="KA" userId="S::Alexandra.Kuchta@FloridaDEP.gov::2aea8b85-d7b4-4d82-90aa-4fcad9b5cc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270"/>
    <a:srgbClr val="0070C0"/>
    <a:srgbClr val="00B050"/>
    <a:srgbClr val="C8EAFB"/>
    <a:srgbClr val="243F7A"/>
    <a:srgbClr val="0F7CC0"/>
    <a:srgbClr val="157BC1"/>
    <a:srgbClr val="01549F"/>
    <a:srgbClr val="457EF6"/>
    <a:srgbClr val="52B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autoAdjust="0"/>
    <p:restoredTop sz="94673" autoAdjust="0"/>
  </p:normalViewPr>
  <p:slideViewPr>
    <p:cSldViewPr snapToGrid="0">
      <p:cViewPr varScale="1">
        <p:scale>
          <a:sx n="105" d="100"/>
          <a:sy n="105" d="100"/>
        </p:scale>
        <p:origin x="13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ver, Kathryn" userId="392bbf93-00af-4ecc-beea-9002fb6530a4" providerId="ADAL" clId="{59D19AB3-C6EF-48E7-A3AA-986A924F2DBF}"/>
    <pc:docChg chg="custSel modSld">
      <pc:chgData name="Craver, Kathryn" userId="392bbf93-00af-4ecc-beea-9002fb6530a4" providerId="ADAL" clId="{59D19AB3-C6EF-48E7-A3AA-986A924F2DBF}" dt="2025-02-18T18:51:31.453" v="5" actId="1076"/>
      <pc:docMkLst>
        <pc:docMk/>
      </pc:docMkLst>
      <pc:sldChg chg="addSp delSp modSp mod">
        <pc:chgData name="Craver, Kathryn" userId="392bbf93-00af-4ecc-beea-9002fb6530a4" providerId="ADAL" clId="{59D19AB3-C6EF-48E7-A3AA-986A924F2DBF}" dt="2025-02-18T18:51:31.453" v="5" actId="1076"/>
        <pc:sldMkLst>
          <pc:docMk/>
          <pc:sldMk cId="3404458549" sldId="389"/>
        </pc:sldMkLst>
        <pc:picChg chg="del">
          <ac:chgData name="Craver, Kathryn" userId="392bbf93-00af-4ecc-beea-9002fb6530a4" providerId="ADAL" clId="{59D19AB3-C6EF-48E7-A3AA-986A924F2DBF}" dt="2025-02-18T18:51:14.517" v="0" actId="478"/>
          <ac:picMkLst>
            <pc:docMk/>
            <pc:sldMk cId="3404458549" sldId="389"/>
            <ac:picMk id="5" creationId="{3FC44868-5F3A-CBD1-A63F-06FDCE8F7581}"/>
          </ac:picMkLst>
        </pc:picChg>
        <pc:picChg chg="add mod">
          <ac:chgData name="Craver, Kathryn" userId="392bbf93-00af-4ecc-beea-9002fb6530a4" providerId="ADAL" clId="{59D19AB3-C6EF-48E7-A3AA-986A924F2DBF}" dt="2025-02-18T18:51:31.453" v="5" actId="1076"/>
          <ac:picMkLst>
            <pc:docMk/>
            <pc:sldMk cId="3404458549" sldId="389"/>
            <ac:picMk id="6" creationId="{5CE45FEB-9AA4-0B61-311D-817C3F89D711}"/>
          </ac:picMkLst>
        </pc:picChg>
      </pc:sldChg>
    </pc:docChg>
  </pc:docChgLst>
</pc:chgInfo>
</file>

<file path=ppt/comments/modernComment_15D_B2A2C6D3.xml><?xml version="1.0" encoding="utf-8"?>
<p188:cmLst xmlns:a="http://schemas.openxmlformats.org/drawingml/2006/main" xmlns:r="http://schemas.openxmlformats.org/officeDocument/2006/relationships" xmlns:p188="http://schemas.microsoft.com/office/powerpoint/2018/8/main">
  <p188:cm id="{D9DD08B3-A070-4CF9-B0FC-BDCC03E2C796}" authorId="{9A88E773-F317-E479-6AAF-FE968D20B099}" created="2025-01-17T16:21:33.779">
    <ac:deMkLst xmlns:ac="http://schemas.microsoft.com/office/drawing/2013/main/command">
      <pc:docMk xmlns:pc="http://schemas.microsoft.com/office/powerpoint/2013/main/command"/>
      <pc:sldMk xmlns:pc="http://schemas.microsoft.com/office/powerpoint/2013/main/command" cId="2997012179" sldId="349"/>
      <ac:picMk id="4" creationId="{AAEDB1D2-8B24-1F1C-9975-4CFBED7B7106}"/>
    </ac:deMkLst>
    <p188:txBody>
      <a:bodyPr/>
      <a:lstStyle/>
      <a:p>
        <a:r>
          <a:rPr lang="en-US"/>
          <a:t>Please replace with new map reflecting the 43rd AP designated during the 2024 Legislative Session.</a:t>
        </a:r>
      </a:p>
    </p188:txBody>
  </p188:cm>
  <p188:cm id="{95725DA4-718E-4E58-B68E-4230992CA680}" authorId="{9A88E773-F317-E479-6AAF-FE968D20B099}" created="2025-01-17T16:22:08.937">
    <ac:txMkLst xmlns:ac="http://schemas.microsoft.com/office/drawing/2013/main/command">
      <pc:docMk xmlns:pc="http://schemas.microsoft.com/office/powerpoint/2013/main/command"/>
      <pc:sldMk xmlns:pc="http://schemas.microsoft.com/office/powerpoint/2013/main/command" cId="2997012179" sldId="349"/>
      <ac:spMk id="6" creationId="{F0D8592A-DF35-6047-BB58-A444D2D41A10}"/>
      <ac:txMk cp="63" len="3">
        <ac:context len="576" hash="1713931678"/>
      </ac:txMk>
    </ac:txMkLst>
    <p188:pos x="1537854" y="983672"/>
    <p188:txBody>
      <a:bodyPr/>
      <a:lstStyle/>
      <a:p>
        <a:r>
          <a:rPr lang="en-US"/>
          <a:t>Changed to 43.</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94C7F-AB0C-4910-9113-F15EA72DB792}" type="datetimeFigureOut">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80669-7908-437D-AC6E-636DC11B5A78}" type="slidenum">
              <a:t>‹#›</a:t>
            </a:fld>
            <a:endParaRPr lang="en-US"/>
          </a:p>
        </p:txBody>
      </p:sp>
    </p:spTree>
    <p:extLst>
      <p:ext uri="{BB962C8B-B14F-4D97-AF65-F5344CB8AC3E}">
        <p14:creationId xmlns:p14="http://schemas.microsoft.com/office/powerpoint/2010/main" val="1904810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loridadep.gov/water/submerged-lands-environmental-resources-coordination/content/environmental-resource-permitt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Howdy all this is a thing</a:t>
            </a:r>
          </a:p>
        </p:txBody>
      </p:sp>
      <p:sp>
        <p:nvSpPr>
          <p:cNvPr id="4" name="Slide Number Placeholder 3"/>
          <p:cNvSpPr>
            <a:spLocks noGrp="1"/>
          </p:cNvSpPr>
          <p:nvPr>
            <p:ph type="sldNum" sz="quarter" idx="5"/>
          </p:nvPr>
        </p:nvSpPr>
        <p:spPr/>
        <p:txBody>
          <a:bodyPr/>
          <a:lstStyle/>
          <a:p>
            <a:fld id="{F3532945-4923-46C8-9F19-39E4DAB34859}" type="slidenum">
              <a:rPr lang="en-US" smtClean="0"/>
              <a:t>1</a:t>
            </a:fld>
            <a:endParaRPr lang="en-US"/>
          </a:p>
        </p:txBody>
      </p:sp>
    </p:spTree>
    <p:extLst>
      <p:ext uri="{BB962C8B-B14F-4D97-AF65-F5344CB8AC3E}">
        <p14:creationId xmlns:p14="http://schemas.microsoft.com/office/powerpoint/2010/main" val="3125395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Department of Army State Programmatic General Permit (SPGP) authorizes various activities if the applicant obtains a verification and performs the work in accordance with the terms and conditions of the SPGP. The SPGP enables the Florida Department of Environmental Protection (FDEP) and other agencies to issue the verification to an applicant, concurrently with their other State authorization(s), that the applicant's proposed work is authorized pursuant to the SPGP and that a separate application to the U.S. Army Corps of Engineers (Corps) is not required. </a:t>
            </a:r>
          </a:p>
          <a:p>
            <a:endParaRPr lang="en-US">
              <a:cs typeface="Calibri"/>
            </a:endParaRPr>
          </a:p>
          <a:p>
            <a:r>
              <a:rPr lang="en-US"/>
              <a:t>The Jacksonville District of the U.S. Army Corps of Engineers (Corps) issued an expanded State Programmatic General Permit (SPGP VI) on July 27, 2021. The purpose of the SPGP VI is to avoid duplication of permitting between the Corps and the Florida Department of Environmental Protection (DEP) for minor work located in waters of the United States, including navigable waters. SPGP VI reduces the need for separate approval from the Corps for the approved project types, and it increases the efficiency of both state and federal staff in serving the public. SPGP VI is implemented throughout the state of Florida, continuing environmental protection while increasing service to the public.</a:t>
            </a:r>
          </a:p>
        </p:txBody>
      </p:sp>
      <p:sp>
        <p:nvSpPr>
          <p:cNvPr id="4" name="Slide Number Placeholder 3"/>
          <p:cNvSpPr>
            <a:spLocks noGrp="1"/>
          </p:cNvSpPr>
          <p:nvPr>
            <p:ph type="sldNum" sz="quarter" idx="5"/>
          </p:nvPr>
        </p:nvSpPr>
        <p:spPr/>
        <p:txBody>
          <a:bodyPr/>
          <a:lstStyle/>
          <a:p>
            <a:fld id="{6CA80669-7908-437D-AC6E-636DC11B5A78}" type="slidenum">
              <a:rPr lang="en-US"/>
              <a:t>16</a:t>
            </a:fld>
            <a:endParaRPr lang="en-US"/>
          </a:p>
        </p:txBody>
      </p:sp>
    </p:spTree>
    <p:extLst>
      <p:ext uri="{BB962C8B-B14F-4D97-AF65-F5344CB8AC3E}">
        <p14:creationId xmlns:p14="http://schemas.microsoft.com/office/powerpoint/2010/main" val="244419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18</a:t>
            </a:fld>
            <a:endParaRPr lang="en-US"/>
          </a:p>
        </p:txBody>
      </p:sp>
    </p:spTree>
    <p:extLst>
      <p:ext uri="{BB962C8B-B14F-4D97-AF65-F5344CB8AC3E}">
        <p14:creationId xmlns:p14="http://schemas.microsoft.com/office/powerpoint/2010/main" val="357747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 Authorized Professional Mangrove Trimmers (PMTs)</a:t>
            </a:r>
          </a:p>
          <a:p>
            <a:r>
              <a:rPr lang="en-US"/>
              <a:t> list of professional mangrove trimmers (PMTs) who have demonstrated to the department a sufficient level of competence to assure that they are able to conduct mangrove trimming in a manner that will ensure survival of the mangroves that are trimmed. Additionally, the department has determined the below PMTs possess the knowledge and ability to correctly identify and trim mangroves in accordance with the Mangrove Trimming and Preservation Act (sections 403.9321-403.9333, F.S.). As part of their DEP qualification they have provided a minimum of 10 successfully completed mangrove trimming projects which were verified for compliance with the Mangrove Trimming and Preservation Act.</a:t>
            </a:r>
          </a:p>
        </p:txBody>
      </p:sp>
      <p:sp>
        <p:nvSpPr>
          <p:cNvPr id="4" name="Slide Number Placeholder 3"/>
          <p:cNvSpPr>
            <a:spLocks noGrp="1"/>
          </p:cNvSpPr>
          <p:nvPr>
            <p:ph type="sldNum" sz="quarter" idx="5"/>
          </p:nvPr>
        </p:nvSpPr>
        <p:spPr/>
        <p:txBody>
          <a:bodyPr/>
          <a:lstStyle/>
          <a:p>
            <a:fld id="{6CA80669-7908-437D-AC6E-636DC11B5A78}" type="slidenum">
              <a:rPr lang="en-US"/>
              <a:t>19</a:t>
            </a:fld>
            <a:endParaRPr lang="en-US"/>
          </a:p>
        </p:txBody>
      </p:sp>
    </p:spTree>
    <p:extLst>
      <p:ext uri="{BB962C8B-B14F-4D97-AF65-F5344CB8AC3E}">
        <p14:creationId xmlns:p14="http://schemas.microsoft.com/office/powerpoint/2010/main" val="61263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Permit Submission</a:t>
            </a:r>
          </a:p>
          <a:p>
            <a:r>
              <a:rPr lang="en-US" u="sng">
                <a:hlinkClick r:id="rId3"/>
              </a:rPr>
              <a:t>Environmental Resource Program (ERP) Permits</a:t>
            </a:r>
            <a:r>
              <a:rPr lang="en-US"/>
              <a:t> are processed through the DEP district offices, water management districts and delegated local governments.  Some activities are exempt. Please contact a </a:t>
            </a:r>
            <a:r>
              <a:rPr lang="en-US" u="sng"/>
              <a:t>local office and schedule a pre-applications meeting</a:t>
            </a:r>
            <a:r>
              <a:rPr lang="en-US"/>
              <a:t> for information on permit requirements for your specific project or location. If you want to submit by paper mail, please send the forms to the local DEP district office. If you are mailing large files, please include a CD with an electronic copy of the application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20</a:t>
            </a:fld>
            <a:endParaRPr lang="en-US"/>
          </a:p>
        </p:txBody>
      </p:sp>
    </p:spTree>
    <p:extLst>
      <p:ext uri="{BB962C8B-B14F-4D97-AF65-F5344CB8AC3E}">
        <p14:creationId xmlns:p14="http://schemas.microsoft.com/office/powerpoint/2010/main" val="414640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Compliance Assistance Offer: </a:t>
            </a:r>
            <a:r>
              <a:rPr lang="en-US">
                <a:latin typeface="Arial" panose="020B0604020202020204" pitchFamily="34" charset="0"/>
                <a:cs typeface="Arial" panose="020B0604020202020204" pitchFamily="34" charset="0"/>
              </a:rPr>
              <a:t>No associated fines and penalties, Handled within a discretionary ~30 days</a:t>
            </a:r>
          </a:p>
          <a:p>
            <a:pPr marL="285750" indent="-285750">
              <a:buFont typeface="Arial"/>
              <a:buChar char="•"/>
            </a:pPr>
            <a:r>
              <a:rPr lang="en-US">
                <a:latin typeface="Arial" panose="020B0604020202020204" pitchFamily="34" charset="0"/>
                <a:cs typeface="Arial" panose="020B0604020202020204" pitchFamily="34" charset="0"/>
              </a:rPr>
              <a:t>Consent Order: Has possible fines and penalties, possibly requires the purchase of mitigation, can take time to draft, review, approve, sign, and execute</a:t>
            </a:r>
          </a:p>
          <a:p>
            <a:pPr marL="285750" indent="-285750">
              <a:buFont typeface="Arial"/>
              <a:buChar char="•"/>
            </a:pPr>
            <a:r>
              <a:rPr lang="en-US">
                <a:latin typeface="Arial" panose="020B0604020202020204" pitchFamily="34" charset="0"/>
                <a:cs typeface="Arial" panose="020B0604020202020204" pitchFamily="34" charset="0"/>
              </a:rPr>
              <a:t>Notice of Violation: Possibly larger fines and penalties, possibly requires the purchase of mitigation, can take time to draft, review, approve, sign, and execute through the court</a:t>
            </a:r>
          </a:p>
          <a:p>
            <a:pPr marL="285750" indent="-285750">
              <a:buFont typeface="Arial"/>
              <a:buChar char="•"/>
            </a:pPr>
            <a:endParaRPr lang="en-US">
              <a:latin typeface="Arial" panose="020B0604020202020204" pitchFamily="34" charset="0"/>
              <a:cs typeface="Arial" panose="020B0604020202020204" pitchFamily="34" charset="0"/>
            </a:endParaRPr>
          </a:p>
          <a:p>
            <a:pPr marL="285750" indent="-285750">
              <a:buFont typeface="Arial"/>
              <a:buChar char="•"/>
            </a:pP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CA80669-7908-437D-AC6E-636DC11B5A78}" type="slidenum">
              <a:rPr lang="en-US" smtClean="0"/>
              <a:t>23</a:t>
            </a:fld>
            <a:endParaRPr lang="en-US"/>
          </a:p>
        </p:txBody>
      </p:sp>
    </p:spTree>
    <p:extLst>
      <p:ext uri="{BB962C8B-B14F-4D97-AF65-F5344CB8AC3E}">
        <p14:creationId xmlns:p14="http://schemas.microsoft.com/office/powerpoint/2010/main" val="1141761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MapDirect</a:t>
            </a:r>
            <a:r>
              <a:rPr lang="en-US"/>
              <a:t>: ERP map, with Wetlands Layer added</a:t>
            </a:r>
          </a:p>
          <a:p>
            <a:r>
              <a:rPr lang="en-US"/>
              <a:t>Allows access to:</a:t>
            </a:r>
            <a:endParaRPr lang="en-US">
              <a:cs typeface="Calibri"/>
            </a:endParaRPr>
          </a:p>
          <a:p>
            <a:r>
              <a:rPr lang="en-US"/>
              <a:t>•Aerial photographs</a:t>
            </a:r>
            <a:endParaRPr lang="en-US">
              <a:cs typeface="Calibri"/>
            </a:endParaRPr>
          </a:p>
          <a:p>
            <a:r>
              <a:rPr lang="en-US"/>
              <a:t>•Property Appraiser Cadastral (ownership)</a:t>
            </a:r>
            <a:endParaRPr lang="en-US">
              <a:cs typeface="Calibri"/>
            </a:endParaRPr>
          </a:p>
          <a:p>
            <a:r>
              <a:rPr lang="en-US"/>
              <a:t>•National Wetlands Inventory (NWI) layer (estimate)</a:t>
            </a:r>
            <a:endParaRPr lang="en-US">
              <a:cs typeface="Calibri"/>
            </a:endParaRPr>
          </a:p>
          <a:p>
            <a:r>
              <a:rPr lang="en-US"/>
              <a:t>•Hydric Soils</a:t>
            </a:r>
            <a:endParaRPr lang="en-US">
              <a:cs typeface="Calibri"/>
            </a:endParaRPr>
          </a:p>
          <a:p>
            <a:r>
              <a:rPr lang="en-US"/>
              <a:t>•Historical and current permit information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26</a:t>
            </a:fld>
            <a:endParaRPr lang="en-US"/>
          </a:p>
        </p:txBody>
      </p:sp>
    </p:spTree>
    <p:extLst>
      <p:ext uri="{BB962C8B-B14F-4D97-AF65-F5344CB8AC3E}">
        <p14:creationId xmlns:p14="http://schemas.microsoft.com/office/powerpoint/2010/main" val="244600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42463A"/>
                </a:solidFill>
                <a:latin typeface="Arial" panose="020B0604020202020204" pitchFamily="34" charset="0"/>
                <a:ea typeface="Calibri" panose="020F0502020204030204" pitchFamily="34" charset="0"/>
                <a:cs typeface="Arial" panose="020B0604020202020204" pitchFamily="34" charset="0"/>
              </a:rPr>
              <a:t>About The Florida Department of Environmental Protection</a:t>
            </a:r>
          </a:p>
          <a:p>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DEP is divided into three primary areas:</a:t>
            </a:r>
          </a:p>
          <a:p>
            <a:endParaRPr lang="en-US" sz="12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200" b="1">
                <a:solidFill>
                  <a:srgbClr val="42463A"/>
                </a:solidFill>
                <a:latin typeface="Arial" panose="020B0604020202020204" pitchFamily="34" charset="0"/>
                <a:cs typeface="Arial" panose="020B0604020202020204" pitchFamily="34" charset="0"/>
              </a:rPr>
              <a:t>Land and Recreation.</a:t>
            </a:r>
          </a:p>
          <a:p>
            <a:pPr marL="742950" lvl="1" indent="-285750">
              <a:buFont typeface="Arial" panose="020B0604020202020204" pitchFamily="34" charset="0"/>
              <a:buChar char="•"/>
            </a:pPr>
            <a:r>
              <a:rPr lang="en-US" sz="1200" b="1">
                <a:solidFill>
                  <a:srgbClr val="42463A"/>
                </a:solidFill>
                <a:latin typeface="Arial" panose="020B0604020202020204" pitchFamily="34" charset="0"/>
                <a:cs typeface="Arial" panose="020B0604020202020204" pitchFamily="34" charset="0"/>
              </a:rPr>
              <a:t>Regulatory.</a:t>
            </a:r>
          </a:p>
          <a:p>
            <a:pPr marL="742950" lvl="1" indent="-285750">
              <a:buFont typeface="Arial" panose="020B0604020202020204" pitchFamily="34" charset="0"/>
              <a:buChar char="•"/>
            </a:pPr>
            <a:r>
              <a:rPr lang="en-US" sz="1200" b="1">
                <a:solidFill>
                  <a:srgbClr val="42463A"/>
                </a:solidFill>
                <a:latin typeface="Arial" panose="020B0604020202020204" pitchFamily="34" charset="0"/>
                <a:cs typeface="Arial" panose="020B0604020202020204" pitchFamily="34" charset="0"/>
              </a:rPr>
              <a:t>Ecosystems Restoration.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515151"/>
              </a:solidFill>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15151"/>
                </a:solidFill>
                <a:latin typeface="Source Sans Pro" panose="020B0503030403020204" pitchFamily="34" charset="0"/>
              </a:rPr>
              <a:t>Land: Acquiring and protecting </a:t>
            </a:r>
            <a:r>
              <a:rPr lang="en-US" sz="1200" b="0" i="0">
                <a:solidFill>
                  <a:srgbClr val="515151"/>
                </a:solidFill>
                <a:effectLst/>
                <a:latin typeface="Source Sans Pro" panose="020B0503030403020204" pitchFamily="34" charset="0"/>
              </a:rPr>
              <a:t>lands for preservation and recreation. DEP oversees 175 state parks and trails and more than 12 million acres of public lands and 4 million acres of coastal uplands and submerged lands.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515151"/>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515151"/>
                </a:solidFill>
                <a:effectLst/>
                <a:latin typeface="Source Sans Pro" panose="020B0503030403020204" pitchFamily="34" charset="0"/>
              </a:rPr>
              <a:t>Regulatory: programs safeguard natural resources by overseeing permitting and compliance activities that protect air and water quality, and manage waste cleanups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Ecosystem: </a:t>
            </a:r>
            <a:r>
              <a:rPr lang="en-US" sz="1200" b="0" i="0">
                <a:solidFill>
                  <a:srgbClr val="515151"/>
                </a:solidFill>
                <a:effectLst/>
                <a:latin typeface="Source Sans Pro" panose="020B0503030403020204" pitchFamily="34" charset="0"/>
              </a:rPr>
              <a:t>DEP works with communities, local governments and other agencies to protect and restore water quality and supply and to provide funding assistance for water restoration and infrastructure projects, as well as coordinates the protection of Florida’s submerged lands and coastal areas.</a:t>
            </a:r>
            <a:endParaRPr lang="en-US" sz="1200"/>
          </a:p>
          <a:p>
            <a:endParaRPr lang="en-US"/>
          </a:p>
        </p:txBody>
      </p:sp>
      <p:sp>
        <p:nvSpPr>
          <p:cNvPr id="4" name="Slide Number Placeholder 3"/>
          <p:cNvSpPr>
            <a:spLocks noGrp="1"/>
          </p:cNvSpPr>
          <p:nvPr>
            <p:ph type="sldNum" sz="quarter" idx="5"/>
          </p:nvPr>
        </p:nvSpPr>
        <p:spPr/>
        <p:txBody>
          <a:bodyPr/>
          <a:lstStyle/>
          <a:p>
            <a:fld id="{4544BA26-616F-4D2E-A5CD-AECCC045DCF2}" type="slidenum">
              <a:rPr lang="en-US" smtClean="0"/>
              <a:t>3</a:t>
            </a:fld>
            <a:endParaRPr lang="en-US"/>
          </a:p>
        </p:txBody>
      </p:sp>
    </p:spTree>
    <p:extLst>
      <p:ext uri="{BB962C8B-B14F-4D97-AF65-F5344CB8AC3E}">
        <p14:creationId xmlns:p14="http://schemas.microsoft.com/office/powerpoint/2010/main" val="302778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Headquartered in Tallahassee</a:t>
            </a:r>
          </a:p>
          <a:p>
            <a:r>
              <a:rPr lang="en-US"/>
              <a:t>The Northeast District encompasses the largest land mass of any department regulatory district. Consisting of 19 counties, the area includes portions of the Atlantic coastal plain and regions bordering the Gulf of Mexico and the state of Georgia. </a:t>
            </a:r>
            <a:endParaRPr lang="en-US">
              <a:cs typeface="Calibri"/>
            </a:endParaRPr>
          </a:p>
          <a:p>
            <a:r>
              <a:rPr lang="en-US"/>
              <a:t>The district has more rivers than any other district including the St. Johns, Nassau, Tolomato Rivers, as well as the historic Suwannee and Santa Fe Rivers.</a:t>
            </a:r>
            <a:endParaRPr lang="en-US">
              <a:cs typeface="Calibri"/>
            </a:endParaRPr>
          </a:p>
          <a:p>
            <a:r>
              <a:rPr lang="en-US"/>
              <a:t>The District’s counties include Alachua, Baker, Bradford, Clay, Columbia, Dixie, Duval, Flagler, Gilchrist, Hamilton, Lafayette, Levy, Madison, Nassau, Putnam, St. Johns, Suwannee, Taylor and Union counties.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2D5DA2D-0662-42E3-85E1-8D74E93CCE46}" type="slidenum">
              <a:rPr lang="en-US" smtClean="0"/>
              <a:t>4</a:t>
            </a:fld>
            <a:endParaRPr lang="en-US"/>
          </a:p>
        </p:txBody>
      </p:sp>
    </p:spTree>
    <p:extLst>
      <p:ext uri="{BB962C8B-B14F-4D97-AF65-F5344CB8AC3E}">
        <p14:creationId xmlns:p14="http://schemas.microsoft.com/office/powerpoint/2010/main" val="64633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80669-7908-437D-AC6E-636DC11B5A78}" type="slidenum">
              <a:rPr lang="en-US" smtClean="0"/>
              <a:t>8</a:t>
            </a:fld>
            <a:endParaRPr lang="en-US"/>
          </a:p>
        </p:txBody>
      </p:sp>
    </p:spTree>
    <p:extLst>
      <p:ext uri="{BB962C8B-B14F-4D97-AF65-F5344CB8AC3E}">
        <p14:creationId xmlns:p14="http://schemas.microsoft.com/office/powerpoint/2010/main" val="67952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10</a:t>
            </a:fld>
            <a:endParaRPr lang="en-US"/>
          </a:p>
        </p:txBody>
      </p:sp>
    </p:spTree>
    <p:extLst>
      <p:ext uri="{BB962C8B-B14F-4D97-AF65-F5344CB8AC3E}">
        <p14:creationId xmlns:p14="http://schemas.microsoft.com/office/powerpoint/2010/main" val="169482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 example </a:t>
            </a:r>
          </a:p>
          <a:p>
            <a:r>
              <a:rPr lang="en-US"/>
              <a:t>•</a:t>
            </a:r>
            <a:r>
              <a:rPr lang="en-US" b="1" u="sng"/>
              <a:t>Regulatory</a:t>
            </a:r>
            <a:r>
              <a:rPr lang="en-US"/>
              <a:t> program: Part IV of Chapter 373, Florida Statute (F.S.); Chapter 62-330, Florida Administrative Code and Environmental Resource Permit Applicant’s Handbook, Volumes, I and II.</a:t>
            </a:r>
            <a:endParaRPr lang="en-US">
              <a:cs typeface="Calibri"/>
            </a:endParaRPr>
          </a:p>
          <a:p>
            <a:r>
              <a:rPr lang="en-US"/>
              <a:t>•Overall </a:t>
            </a:r>
            <a:r>
              <a:rPr lang="en-US" b="1" u="sng"/>
              <a:t>protection of water quality </a:t>
            </a:r>
            <a:r>
              <a:rPr lang="en-US"/>
              <a:t>and the other programs (</a:t>
            </a:r>
            <a:r>
              <a:rPr lang="en-US" b="1" u="sng"/>
              <a:t>mangroves</a:t>
            </a:r>
            <a:r>
              <a:rPr lang="en-US"/>
              <a:t>): Chapter 403, F.S.</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pPr marL="171450" indent="-171450">
              <a:buFont typeface="Arial"/>
              <a:buChar char="•"/>
            </a:pPr>
            <a:r>
              <a:rPr lang="en-US">
                <a:cs typeface="Calibri"/>
              </a:rPr>
              <a:t>Edit pic </a:t>
            </a:r>
          </a:p>
        </p:txBody>
      </p:sp>
      <p:sp>
        <p:nvSpPr>
          <p:cNvPr id="4" name="Slide Number Placeholder 3"/>
          <p:cNvSpPr>
            <a:spLocks noGrp="1"/>
          </p:cNvSpPr>
          <p:nvPr>
            <p:ph type="sldNum" sz="quarter" idx="5"/>
          </p:nvPr>
        </p:nvSpPr>
        <p:spPr/>
        <p:txBody>
          <a:bodyPr/>
          <a:lstStyle/>
          <a:p>
            <a:fld id="{6CA80669-7908-437D-AC6E-636DC11B5A78}" type="slidenum">
              <a:t>11</a:t>
            </a:fld>
            <a:endParaRPr lang="en-US"/>
          </a:p>
        </p:txBody>
      </p:sp>
    </p:spTree>
    <p:extLst>
      <p:ext uri="{BB962C8B-B14F-4D97-AF65-F5344CB8AC3E}">
        <p14:creationId xmlns:p14="http://schemas.microsoft.com/office/powerpoint/2010/main" val="30921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13</a:t>
            </a:fld>
            <a:endParaRPr lang="en-US"/>
          </a:p>
        </p:txBody>
      </p:sp>
    </p:spTree>
    <p:extLst>
      <p:ext uri="{BB962C8B-B14F-4D97-AF65-F5344CB8AC3E}">
        <p14:creationId xmlns:p14="http://schemas.microsoft.com/office/powerpoint/2010/main" val="299472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project is located on state lands- even if exempt under regulatory review&gt; requires a prop. Authorization. </a:t>
            </a:r>
          </a:p>
          <a:p>
            <a:endParaRPr lang="en-US">
              <a:cs typeface="Calibri"/>
            </a:endParaRPr>
          </a:p>
          <a:p>
            <a:r>
              <a:rPr lang="en-US">
                <a:cs typeface="Calibri"/>
              </a:rPr>
              <a:t>All project applications require prop. Review- it is location dependent. </a:t>
            </a:r>
          </a:p>
          <a:p>
            <a:endParaRPr lang="en-US">
              <a:cs typeface="Calibri"/>
            </a:endParaRPr>
          </a:p>
          <a:p>
            <a:r>
              <a:rPr lang="en-US"/>
              <a:t>Explanation of Sovereign Submerged Lands (SSL) and the Linkage Between Proprietary Authority and Regulatory Authority in ERP</a:t>
            </a: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14</a:t>
            </a:fld>
            <a:endParaRPr lang="en-US"/>
          </a:p>
        </p:txBody>
      </p:sp>
    </p:spTree>
    <p:extLst>
      <p:ext uri="{BB962C8B-B14F-4D97-AF65-F5344CB8AC3E}">
        <p14:creationId xmlns:p14="http://schemas.microsoft.com/office/powerpoint/2010/main" val="148852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About our Aquatic Preserves</a:t>
            </a:r>
          </a:p>
          <a:p>
            <a:r>
              <a:rPr lang="en-US"/>
              <a:t>Much of Florida's distinctive character lies in the beauty of its coastline. The best of our coastal landscapes as well as several inland waters have been set aside for protection as aquatic preserves. Florida's natural beauty always has been a major attraction for both tourists and residents. Ironically, the very features that draw people to Florida are potentially endangered by the increased population pressures. Aquatic preserves protect Florida's living waters to ensure they will always be home for bird rookeries and fish nurseries, freshwater springs and salt marshes, and seagrass meadows and mangrove forests.</a:t>
            </a:r>
          </a:p>
          <a:p>
            <a:r>
              <a:rPr lang="en-US"/>
              <a:t>These aquatic preserves  — dotted up and down Florida's coastline  — offer a window into the state's natural and cultural heritage. In 1975, with growing appreciation for their environmental diversity and alluring beauty, Florida enacted the Aquatic Preserve Act. This ensures the continuation of aquatic preserves' natural conditions so "their aesthetic, biological and scientific values may endure for the enjoyment of future generations."</a:t>
            </a:r>
          </a:p>
          <a:p>
            <a:br>
              <a:rPr lang="en-US"/>
            </a:br>
            <a:endParaRPr lang="en-US"/>
          </a:p>
        </p:txBody>
      </p:sp>
      <p:sp>
        <p:nvSpPr>
          <p:cNvPr id="4" name="Slide Number Placeholder 3"/>
          <p:cNvSpPr>
            <a:spLocks noGrp="1"/>
          </p:cNvSpPr>
          <p:nvPr>
            <p:ph type="sldNum" sz="quarter" idx="5"/>
          </p:nvPr>
        </p:nvSpPr>
        <p:spPr/>
        <p:txBody>
          <a:bodyPr/>
          <a:lstStyle/>
          <a:p>
            <a:fld id="{6CA80669-7908-437D-AC6E-636DC11B5A78}" type="slidenum">
              <a:rPr lang="en-US"/>
              <a:t>15</a:t>
            </a:fld>
            <a:endParaRPr lang="en-US"/>
          </a:p>
        </p:txBody>
      </p:sp>
    </p:spTree>
    <p:extLst>
      <p:ext uri="{BB962C8B-B14F-4D97-AF65-F5344CB8AC3E}">
        <p14:creationId xmlns:p14="http://schemas.microsoft.com/office/powerpoint/2010/main" val="333931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327905" y="1370438"/>
            <a:ext cx="11536191"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327905" y="3341930"/>
            <a:ext cx="11536191"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362884"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6EC567-50D4-8548-9F9C-83582585BA54}"/>
              </a:ext>
            </a:extLst>
          </p:cNvPr>
          <p:cNvSpPr/>
          <p:nvPr userDrawn="1"/>
        </p:nvSpPr>
        <p:spPr>
          <a:xfrm>
            <a:off x="4269866"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1AAC55-AF86-A64A-A0FD-8E4EB2F8860D}"/>
              </a:ext>
            </a:extLst>
          </p:cNvPr>
          <p:cNvSpPr/>
          <p:nvPr userDrawn="1"/>
        </p:nvSpPr>
        <p:spPr>
          <a:xfrm>
            <a:off x="8176848"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8418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A5CC3A-BBAD-7D4A-8D49-CC6CFCE5F1E7}"/>
              </a:ext>
            </a:extLst>
          </p:cNvPr>
          <p:cNvSpPr/>
          <p:nvPr userDrawn="1"/>
        </p:nvSpPr>
        <p:spPr>
          <a:xfrm>
            <a:off x="362884"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4119F9-5AD9-1D4D-A88A-659AF8D428F5}"/>
              </a:ext>
            </a:extLst>
          </p:cNvPr>
          <p:cNvSpPr/>
          <p:nvPr userDrawn="1"/>
        </p:nvSpPr>
        <p:spPr>
          <a:xfrm>
            <a:off x="4269866"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1A1A57-9206-3D40-9771-EDED8309C3FB}"/>
              </a:ext>
            </a:extLst>
          </p:cNvPr>
          <p:cNvSpPr/>
          <p:nvPr userDrawn="1"/>
        </p:nvSpPr>
        <p:spPr>
          <a:xfrm>
            <a:off x="8176848"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362884" y="1410193"/>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BA2B29-94DF-0649-9733-289A181C212E}"/>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176848"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362884" y="1410193"/>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8176848"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271154"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220692"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6841"/>
            <a:ext cx="9785267" cy="49431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98320"/>
            <a:ext cx="1177042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663545"/>
            <a:ext cx="11887200" cy="111825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269866" y="1410194"/>
            <a:ext cx="7559252" cy="53320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362884" y="1410193"/>
            <a:ext cx="7559251"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52610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flrules.org/gateway/ChapterHome.asp?Chapter=62-34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crobat.adobe.com/link/review?uri=urn:aaid:scds:US:8690086b-1bc5-36e8-8218-742eb6958aa3"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5D_B2A2C6D3.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saj.usace.army.mil/SPGP/" TargetMode="External"/><Relationship Id="rId7" Type="http://schemas.openxmlformats.org/officeDocument/2006/relationships/hyperlink" Target="https://floridadep.gov/water/submerged-lands-environmental-resources-coordination/content/federal-permits-and-coordination#OpAgre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floridadep.gov/water/submerged-lands-environmental-resources-coordination/content/federal-permits-and-coordination#NWP" TargetMode="External"/><Relationship Id="rId5" Type="http://schemas.openxmlformats.org/officeDocument/2006/relationships/hyperlink" Target="https://floridadep.gov/water/submerged-lands-environmental-resources-coordination/content/federal-permits-and-coordination#SPGP"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floridadep.gov/water/submerged-lands-environmental-resources-coordination/documents/mangrove-trimming-and"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floridadep.gov/water/submerged-lands-environmental-resources-coordination/content/state-authorized-professional" TargetMode="External"/><Relationship Id="rId4" Type="http://schemas.openxmlformats.org/officeDocument/2006/relationships/hyperlink" Target="https://floridadep.gov/sites/default/files/Mangrove_Applicatio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hyperlink" Target="http://publicfiles.dep.state.fl.us/dwrm/slerp/erphelp/mergedProjects/erphelp/Shoreline_Stabilization.pdf" TargetMode="External"/><Relationship Id="rId13" Type="http://schemas.openxmlformats.org/officeDocument/2006/relationships/hyperlink" Target="http://publicfiles.dep.state.fl.us/dwrm/slerp/erphelp/mergedProjects/erphelp/Design_Guidance_SFR_stormwater.pdf" TargetMode="External"/><Relationship Id="rId3" Type="http://schemas.openxmlformats.org/officeDocument/2006/relationships/hyperlink" Target="https://floridadep.gov/water/submerged-lands-environmental-resources-coordination/content/submitting-erp" TargetMode="External"/><Relationship Id="rId7" Type="http://schemas.openxmlformats.org/officeDocument/2006/relationships/hyperlink" Target="http://publicfiles.dep.state.fl.us/dwrm/slerp/erphelp/mergedProjects/erphelp/Subject_Discussions/Maintenance_Dredging.htm" TargetMode="External"/><Relationship Id="rId12" Type="http://schemas.openxmlformats.org/officeDocument/2006/relationships/hyperlink" Target="https://floridadep.gov/water/submerged-lands-environmental-resources-coordination/content/erp-dredging-and-fillin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publicfiles.dep.state.fl.us/dwrm/slerp/erphelp/mergedProjects/erphelp/Subject_Discussions/Using_ESSA.htm" TargetMode="External"/><Relationship Id="rId11" Type="http://schemas.openxmlformats.org/officeDocument/2006/relationships/hyperlink" Target="http://publicfiles.dep.state.fl.us/dwrm/slerp/erphelp/mergedProjects/erphelp/Dredge_and_Fill.pdf" TargetMode="External"/><Relationship Id="rId5" Type="http://schemas.openxmlformats.org/officeDocument/2006/relationships/hyperlink" Target="http://publicfiles.dep.state.fl.us/dwrm/slerp/erphelp/mergedProjects/erphelp/Subject_Discussions/Drawings.htm" TargetMode="External"/><Relationship Id="rId15" Type="http://schemas.openxmlformats.org/officeDocument/2006/relationships/image" Target="../media/image32.png"/><Relationship Id="rId10" Type="http://schemas.openxmlformats.org/officeDocument/2006/relationships/hyperlink" Target="http://publicfiles.dep.state.fl.us/dwrm/slerp/erphelp/mergedProjects/erphelp/Start_an_Application.htm" TargetMode="External"/><Relationship Id="rId4" Type="http://schemas.openxmlformats.org/officeDocument/2006/relationships/hyperlink" Target="http://publicfiles.dep.state.fl.us/dwrm/slerp/erphelp/mergedProjects/erphelp/Subject_Discussions/Checklists.htm" TargetMode="External"/><Relationship Id="rId9" Type="http://schemas.openxmlformats.org/officeDocument/2006/relationships/hyperlink" Target="http://publicfiles.dep.state.fl.us/dwrm/slerp/erphelp/mergedProjects/erphelp/Subject_Discussions/Living_Shorelines.htm" TargetMode="External"/><Relationship Id="rId14" Type="http://schemas.openxmlformats.org/officeDocument/2006/relationships/hyperlink" Target="https://floridadep.gov/water/submerged-lands-environmental-resources-coordination/content/mangrove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hyperlink" Target="http://prodenv.dep.state.fl.us/DepNexus/public/searchPortal" TargetMode="External"/><Relationship Id="rId4" Type="http://schemas.openxmlformats.org/officeDocument/2006/relationships/hyperlink" Target="https://depedms.dep.state.fl.us/Oculus/servlet/logi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secure-web.cisco.com/1pUCIy8KM_UAdFmcUYBFqdR8CpP3XPaF3yl4MUsthakP-ibDsGkIu7N1Ff576GaftaRc_IkYj3IMvwDLjUnOwTKwGTkkjHLk0_TNcUyhkJx6I67RGEjV_uwRdHf8PJwafJdb5B5zg32xvwKCHr_T-JJVqS_0t8jJBHfZkIKVRasKhS3vEmV8MZMnDi0ifbWr92PSfQib1b_i6nuN-CY8vhXjtlLjUhIBlnfIEIDjYfPuq_yxudUCpNt3O0qygVJ7OuM9rJa-TgvymjcJU9xRKt4WvDGEs62u043i9cEFHArkLoV6KVyiyGHwk31X920z-/https%3A%2F%2Fca.dep.state.fl.us%2Fmapdirect%2F" TargetMode="External"/><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youtube.com/playlist?list=PL08_Wppvk25DmnaOgtJnQv7JMJ5bWEwZz" TargetMode="External"/><Relationship Id="rId5" Type="http://schemas.openxmlformats.org/officeDocument/2006/relationships/hyperlink" Target="https://secure-web.cisco.com/1kZcnVPbzzuvCqsfqgROfaHGgWtUdHHXTk9GF-f8-33Es0hjg2Sw7kiM8GGPsQsbfOTs_csLwStfr7dBq2TQWggXlGdM-Wliy8_NEIExvhGN6YCSp59m59qlpML1jtD_FNXskxVkLMkAKiXJoavFhOzrtViKX-MzTs2jewz5_kXKfhXb7lPQ2MBKc2uRQ1kyY-iC9x-xpG6nYMZwJaTR9m6w_-x-J6H1__-CcXcHnY8Tfes30RTsvPCOmnJ2b1KTCCxhDbwqUCf-iHMMc0MYaIDsNEpXG1x1Huoe4KLyU77WlK9-2gXNu-wdgtxf-eePx/https%3A%2F%2Fca.dep.state.fl.us%2FmapdirectDocs" TargetMode="External"/><Relationship Id="rId4" Type="http://schemas.openxmlformats.org/officeDocument/2006/relationships/hyperlink" Target="https://floridadep.gov/northeas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floridadep.gov/water/submerged-lands-environmental-resources-coordination/content/erp-e-permitting" TargetMode="External"/><Relationship Id="rId2" Type="http://schemas.openxmlformats.org/officeDocument/2006/relationships/hyperlink" Target="https://www.fldepportal.com/DepPortal/go/home&#8203;" TargetMode="Externa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survey.alchemer.com/s3/3461063/SD-DEP-Pre-Application-Meeting-Reques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emf"/><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floridadep.gov/water/water/content/water-resource-management-rules#ERP"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flrules.org/gateway/reference.asp?No=Ref-1207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91AFD8-152B-6F8B-3E37-FBAEA4C6B05E}"/>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4500" b="1" kern="1200" dirty="0">
                <a:solidFill>
                  <a:srgbClr val="FFFFFF"/>
                </a:solidFill>
                <a:effectLst/>
                <a:latin typeface="Arial" panose="020B0604020202020204" pitchFamily="34" charset="0"/>
                <a:ea typeface="Verdana" panose="020B0604030504040204" pitchFamily="34" charset="0"/>
                <a:cs typeface="Arial" panose="020B0604020202020204" pitchFamily="34" charset="0"/>
              </a:rPr>
              <a:t>THE ENVIRONMENTAL RESOURCE PROGRAM</a:t>
            </a:r>
            <a:endParaRPr lang="en-US" dirty="0">
              <a:effectLst/>
            </a:endParaRPr>
          </a:p>
        </p:txBody>
      </p:sp>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925AA31-70F1-B140-9426-76A413101196}"/>
              </a:ext>
              <a:ext uri="{C183D7F6-B498-43B3-948B-1728B52AA6E4}">
                <adec:decorative xmlns:adec="http://schemas.microsoft.com/office/drawing/2017/decorative" val="1"/>
              </a:ext>
            </a:extLst>
          </p:cNvPr>
          <p:cNvSpPr/>
          <p:nvPr/>
        </p:nvSpPr>
        <p:spPr>
          <a:xfrm>
            <a:off x="803190" y="1816444"/>
            <a:ext cx="10416746" cy="4567981"/>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75132E3-C54D-7C45-A661-8EC6D4150A55}"/>
              </a:ext>
              <a:ext uri="{C183D7F6-B498-43B3-948B-1728B52AA6E4}">
                <adec:decorative xmlns:adec="http://schemas.microsoft.com/office/drawing/2017/decorative" val="1"/>
              </a:ext>
            </a:extLst>
          </p:cNvPr>
          <p:cNvGrpSpPr/>
          <p:nvPr/>
        </p:nvGrpSpPr>
        <p:grpSpPr>
          <a:xfrm>
            <a:off x="1052385" y="2222801"/>
            <a:ext cx="9918359" cy="4340042"/>
            <a:chOff x="1136821" y="2344380"/>
            <a:chExt cx="9918359" cy="4340042"/>
          </a:xfrm>
        </p:grpSpPr>
        <p:grpSp>
          <p:nvGrpSpPr>
            <p:cNvPr id="4" name="Group 3">
              <a:extLst>
                <a:ext uri="{FF2B5EF4-FFF2-40B4-BE49-F238E27FC236}">
                  <a16:creationId xmlns:a16="http://schemas.microsoft.com/office/drawing/2014/main" id="{2288C5C9-BC35-C341-BAD3-547146EF8919}"/>
                </a:ext>
              </a:extLst>
            </p:cNvPr>
            <p:cNvGrpSpPr/>
            <p:nvPr/>
          </p:nvGrpSpPr>
          <p:grpSpPr>
            <a:xfrm>
              <a:off x="3601385" y="2344380"/>
              <a:ext cx="7453795" cy="4340042"/>
              <a:chOff x="5116223" y="1183094"/>
              <a:chExt cx="4236690" cy="3549095"/>
            </a:xfrm>
          </p:grpSpPr>
          <p:sp>
            <p:nvSpPr>
              <p:cNvPr id="5" name="TextBox 4">
                <a:extLst>
                  <a:ext uri="{FF2B5EF4-FFF2-40B4-BE49-F238E27FC236}">
                    <a16:creationId xmlns:a16="http://schemas.microsoft.com/office/drawing/2014/main" id="{4179DE2E-FC20-4E41-A5E0-A31FCC7F2E39}"/>
                  </a:ext>
                </a:extLst>
              </p:cNvPr>
              <p:cNvSpPr txBox="1"/>
              <p:nvPr/>
            </p:nvSpPr>
            <p:spPr>
              <a:xfrm>
                <a:off x="5116223" y="1183094"/>
                <a:ext cx="4190689" cy="1208094"/>
              </a:xfrm>
              <a:prstGeom prst="rect">
                <a:avLst/>
              </a:prstGeom>
              <a:noFill/>
            </p:spPr>
            <p:txBody>
              <a:bodyPr wrap="square" lIns="91440" tIns="45720" rIns="91440" bIns="45720" rtlCol="0" anchor="t">
                <a:spAutoFit/>
              </a:bodyPr>
              <a:lstStyle/>
              <a:p>
                <a:r>
                  <a:rPr lang="en-US" sz="4500" b="1" dirty="0">
                    <a:solidFill>
                      <a:schemeClr val="bg1"/>
                    </a:solidFill>
                    <a:latin typeface="Arial"/>
                    <a:ea typeface="Verdana"/>
                    <a:cs typeface="Arial"/>
                  </a:rPr>
                  <a:t>THE ENVIRONMENTAL RESOURCE PROGRAM</a:t>
                </a:r>
                <a:endParaRPr lang="en-US" sz="4500" dirty="0">
                  <a:solidFill>
                    <a:schemeClr val="bg1"/>
                  </a:solidFill>
                  <a:cs typeface="Calibri" panose="020F0502020204030204"/>
                </a:endParaRPr>
              </a:p>
            </p:txBody>
          </p:sp>
          <p:sp>
            <p:nvSpPr>
              <p:cNvPr id="7" name="TextBox 6">
                <a:extLst>
                  <a:ext uri="{FF2B5EF4-FFF2-40B4-BE49-F238E27FC236}">
                    <a16:creationId xmlns:a16="http://schemas.microsoft.com/office/drawing/2014/main" id="{B6F30178-1174-AD49-AE26-BBEFFE40A5C8}"/>
                  </a:ext>
                </a:extLst>
              </p:cNvPr>
              <p:cNvSpPr txBox="1"/>
              <p:nvPr/>
            </p:nvSpPr>
            <p:spPr>
              <a:xfrm>
                <a:off x="5264016" y="3045892"/>
                <a:ext cx="4088897" cy="1686297"/>
              </a:xfrm>
              <a:prstGeom prst="rect">
                <a:avLst/>
              </a:prstGeom>
              <a:noFill/>
            </p:spPr>
            <p:txBody>
              <a:bodyPr wrap="square" lIns="91440" tIns="45720" rIns="91440" bIns="45720" rtlCol="0" anchor="t">
                <a:spAutoFit/>
              </a:bodyPr>
              <a:lstStyle/>
              <a:p>
                <a:pPr algn="r"/>
                <a:r>
                  <a:rPr lang="en-US" sz="2000" b="1">
                    <a:solidFill>
                      <a:schemeClr val="bg1">
                        <a:lumMod val="95000"/>
                      </a:schemeClr>
                    </a:solidFill>
                    <a:latin typeface="Arial"/>
                    <a:cs typeface="Arial"/>
                  </a:rPr>
                  <a:t>Katie Craver</a:t>
                </a:r>
              </a:p>
              <a:p>
                <a:pPr algn="r"/>
                <a:r>
                  <a:rPr lang="en-US">
                    <a:solidFill>
                      <a:schemeClr val="bg1">
                        <a:lumMod val="95000"/>
                      </a:schemeClr>
                    </a:solidFill>
                    <a:latin typeface="Arial"/>
                    <a:cs typeface="Arial"/>
                  </a:rPr>
                  <a:t>Environmental Resource Permitting Program</a:t>
                </a:r>
                <a:endParaRPr lang="en-US">
                  <a:solidFill>
                    <a:schemeClr val="bg1">
                      <a:lumMod val="95000"/>
                    </a:schemeClr>
                  </a:solidFill>
                  <a:latin typeface="Arial" panose="020B0604020202020204" pitchFamily="34" charset="0"/>
                  <a:cs typeface="Arial" panose="020B0604020202020204" pitchFamily="34" charset="0"/>
                </a:endParaRPr>
              </a:p>
              <a:p>
                <a:pPr algn="r"/>
                <a:r>
                  <a:rPr lang="en-US">
                    <a:solidFill>
                      <a:schemeClr val="bg1">
                        <a:lumMod val="95000"/>
                      </a:schemeClr>
                    </a:solidFill>
                    <a:latin typeface="Arial"/>
                    <a:cs typeface="Arial"/>
                  </a:rPr>
                  <a:t>Northeast District Office</a:t>
                </a:r>
                <a:endParaRPr lang="en-US">
                  <a:solidFill>
                    <a:schemeClr val="bg1">
                      <a:lumMod val="95000"/>
                    </a:schemeClr>
                  </a:solidFill>
                  <a:latin typeface="Arial" panose="020B0604020202020204" pitchFamily="34" charset="0"/>
                  <a:cs typeface="Arial" panose="020B0604020202020204" pitchFamily="34" charset="0"/>
                </a:endParaRPr>
              </a:p>
              <a:p>
                <a:pPr algn="r"/>
                <a:r>
                  <a:rPr lang="en-US">
                    <a:solidFill>
                      <a:schemeClr val="bg1">
                        <a:lumMod val="95000"/>
                      </a:schemeClr>
                    </a:solidFill>
                    <a:latin typeface="Arial"/>
                    <a:cs typeface="Arial"/>
                  </a:rPr>
                  <a:t>Florida Department of Environmental Protection</a:t>
                </a:r>
              </a:p>
              <a:p>
                <a:pPr algn="r"/>
                <a:endParaRPr lang="en-US">
                  <a:solidFill>
                    <a:schemeClr val="bg1">
                      <a:lumMod val="95000"/>
                    </a:schemeClr>
                  </a:solidFill>
                  <a:latin typeface="Arial" panose="020B0604020202020204" pitchFamily="34" charset="0"/>
                  <a:cs typeface="Arial" panose="020B0604020202020204" pitchFamily="34" charset="0"/>
                </a:endParaRPr>
              </a:p>
              <a:p>
                <a:pPr algn="r"/>
                <a:r>
                  <a:rPr lang="en-US">
                    <a:solidFill>
                      <a:schemeClr val="bg1">
                        <a:lumMod val="95000"/>
                      </a:schemeClr>
                    </a:solidFill>
                    <a:latin typeface="Arial"/>
                    <a:cs typeface="Arial"/>
                  </a:rPr>
                  <a:t>ERP Workshop Series | Feb. 19, 2025</a:t>
                </a:r>
              </a:p>
              <a:p>
                <a:endParaRPr lang="en-US"/>
              </a:p>
            </p:txBody>
          </p:sp>
        </p:grpSp>
        <p:pic>
          <p:nvPicPr>
            <p:cNvPr id="9" name="Picture 8" descr="Florida Department of Environmental Protection Logo">
              <a:extLst>
                <a:ext uri="{FF2B5EF4-FFF2-40B4-BE49-F238E27FC236}">
                  <a16:creationId xmlns:a16="http://schemas.microsoft.com/office/drawing/2014/main" id="{6EFACE86-3E6D-8B48-8858-F6F4EF9FDD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821" y="2663644"/>
              <a:ext cx="2316129" cy="2316129"/>
            </a:xfrm>
            <a:prstGeom prst="rect">
              <a:avLst/>
            </a:prstGeom>
          </p:spPr>
        </p:pic>
      </p:grpSp>
    </p:spTree>
    <p:extLst>
      <p:ext uri="{BB962C8B-B14F-4D97-AF65-F5344CB8AC3E}">
        <p14:creationId xmlns:p14="http://schemas.microsoft.com/office/powerpoint/2010/main" val="2671289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AE254-A845-75C9-1FE9-2E5BA919BC1B}"/>
              </a:ext>
            </a:extLst>
          </p:cNvPr>
          <p:cNvSpPr txBox="1"/>
          <p:nvPr/>
        </p:nvSpPr>
        <p:spPr>
          <a:xfrm>
            <a:off x="7086600" y="1163063"/>
            <a:ext cx="4874447" cy="55826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latin typeface="Arial"/>
                <a:cs typeface="Calibri"/>
              </a:rPr>
              <a:t>Wetlands are protected because they:</a:t>
            </a:r>
            <a:endParaRPr lang="en-US" sz="2000">
              <a:latin typeface="Arial"/>
              <a:cs typeface="Calibri"/>
            </a:endParaRPr>
          </a:p>
          <a:p>
            <a:pPr marL="342900" indent="-342900">
              <a:lnSpc>
                <a:spcPct val="150000"/>
              </a:lnSpc>
              <a:buFont typeface="Arial"/>
              <a:buChar char="•"/>
            </a:pPr>
            <a:r>
              <a:rPr lang="en-US" sz="2000">
                <a:latin typeface="Arial"/>
                <a:cs typeface="Calibri"/>
              </a:rPr>
              <a:t>Support a rich web of life.</a:t>
            </a:r>
          </a:p>
          <a:p>
            <a:pPr marL="342900" indent="-342900">
              <a:lnSpc>
                <a:spcPct val="150000"/>
              </a:lnSpc>
              <a:buFont typeface="Arial"/>
              <a:buChar char="•"/>
            </a:pPr>
            <a:r>
              <a:rPr lang="en-US" sz="2000">
                <a:latin typeface="Arial"/>
                <a:cs typeface="Calibri"/>
              </a:rPr>
              <a:t>Provide food and shelter for fish, birds and other animals.</a:t>
            </a:r>
          </a:p>
          <a:p>
            <a:pPr marL="342900" indent="-342900">
              <a:lnSpc>
                <a:spcPct val="150000"/>
              </a:lnSpc>
              <a:buFont typeface="Arial"/>
              <a:buChar char="•"/>
            </a:pPr>
            <a:r>
              <a:rPr lang="en-US" sz="2000">
                <a:latin typeface="Arial"/>
                <a:cs typeface="Calibri"/>
              </a:rPr>
              <a:t>Offer shoreline protection and buffers for wildlife.</a:t>
            </a:r>
          </a:p>
          <a:p>
            <a:pPr marL="342900" indent="-342900">
              <a:lnSpc>
                <a:spcPct val="150000"/>
              </a:lnSpc>
              <a:buFont typeface="Arial"/>
              <a:buChar char="•"/>
            </a:pPr>
            <a:r>
              <a:rPr lang="en-US" sz="2000">
                <a:latin typeface="Arial"/>
                <a:cs typeface="Calibri"/>
              </a:rPr>
              <a:t>Provide flood control by soaking up rainwater.</a:t>
            </a:r>
          </a:p>
          <a:p>
            <a:pPr marL="342900" indent="-342900">
              <a:lnSpc>
                <a:spcPct val="150000"/>
              </a:lnSpc>
              <a:buFont typeface="Arial"/>
              <a:buChar char="•"/>
            </a:pPr>
            <a:r>
              <a:rPr lang="en-US" sz="2000">
                <a:latin typeface="Arial"/>
                <a:cs typeface="Calibri"/>
              </a:rPr>
              <a:t>Filter out pollutants that degrade water quality. </a:t>
            </a:r>
          </a:p>
          <a:p>
            <a:pPr marL="342900" indent="-342900">
              <a:lnSpc>
                <a:spcPct val="150000"/>
              </a:lnSpc>
              <a:buFont typeface="Arial"/>
              <a:buChar char="•"/>
            </a:pPr>
            <a:r>
              <a:rPr lang="en-US" sz="2000">
                <a:latin typeface="Arial"/>
                <a:cs typeface="Calibri"/>
              </a:rPr>
              <a:t>Provide community recreational opportunities. </a:t>
            </a:r>
            <a:endParaRPr lang="en-US">
              <a:latin typeface="Calibri"/>
              <a:cs typeface="Calibri"/>
            </a:endParaRPr>
          </a:p>
        </p:txBody>
      </p:sp>
      <p:sp>
        <p:nvSpPr>
          <p:cNvPr id="6" name="TextBox 5">
            <a:extLst>
              <a:ext uri="{FF2B5EF4-FFF2-40B4-BE49-F238E27FC236}">
                <a16:creationId xmlns:a16="http://schemas.microsoft.com/office/drawing/2014/main" id="{B1DCC26C-3F8B-E14A-86D2-9C712DA0C9AB}"/>
              </a:ext>
            </a:extLst>
          </p:cNvPr>
          <p:cNvSpPr txBox="1"/>
          <p:nvPr/>
        </p:nvSpPr>
        <p:spPr>
          <a:xfrm>
            <a:off x="174171" y="1382486"/>
            <a:ext cx="691242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mn-lt"/>
                <a:cs typeface="+mn-lt"/>
              </a:rPr>
              <a:t>The dredging and/or filling in wetlands and other surface waters is a regulated activity.</a:t>
            </a:r>
            <a:endParaRPr lang="en-US">
              <a:latin typeface="Arial"/>
              <a:cs typeface="Arial"/>
            </a:endParaRPr>
          </a:p>
          <a:p>
            <a:endParaRPr lang="en-US" sz="2000">
              <a:latin typeface="Arial"/>
              <a:cs typeface="Arial"/>
            </a:endParaRPr>
          </a:p>
          <a:p>
            <a:r>
              <a:rPr lang="en-US" sz="2000">
                <a:latin typeface="Arial"/>
                <a:cs typeface="Arial"/>
              </a:rPr>
              <a:t>To further clarify and standardize the definition, a methodology for identifying and delineating wetlands is provided in </a:t>
            </a:r>
            <a:r>
              <a:rPr lang="en-US" sz="2000">
                <a:latin typeface="Arial"/>
                <a:cs typeface="Arial"/>
                <a:hlinkClick r:id="rId3"/>
              </a:rPr>
              <a:t>Rule 62-340, F.A.C.</a:t>
            </a:r>
          </a:p>
          <a:p>
            <a:endParaRPr lang="en-US" sz="2000">
              <a:latin typeface="Arial"/>
              <a:cs typeface="Arial"/>
            </a:endParaRPr>
          </a:p>
          <a:p>
            <a:r>
              <a:rPr lang="en-US" sz="2000">
                <a:latin typeface="Arial"/>
                <a:cs typeface="Arial"/>
              </a:rPr>
              <a:t>Certified wetland evaluators are </a:t>
            </a:r>
            <a:r>
              <a:rPr lang="en-US" sz="2000">
                <a:latin typeface="Arial"/>
                <a:ea typeface="+mn-lt"/>
                <a:cs typeface="+mn-lt"/>
              </a:rPr>
              <a:t>regulatory staff who have registered and received training to conduct wetland delineations. </a:t>
            </a:r>
          </a:p>
        </p:txBody>
      </p:sp>
      <p:pic>
        <p:nvPicPr>
          <p:cNvPr id="7" name="Picture 7" descr="river and cypress tree">
            <a:extLst>
              <a:ext uri="{FF2B5EF4-FFF2-40B4-BE49-F238E27FC236}">
                <a16:creationId xmlns:a16="http://schemas.microsoft.com/office/drawing/2014/main" id="{B83539A5-6CFA-24EA-FF3B-C369EFC24A28}"/>
              </a:ext>
            </a:extLst>
          </p:cNvPr>
          <p:cNvPicPr>
            <a:picLocks noChangeAspect="1"/>
          </p:cNvPicPr>
          <p:nvPr/>
        </p:nvPicPr>
        <p:blipFill>
          <a:blip r:embed="rId4"/>
          <a:stretch>
            <a:fillRect/>
          </a:stretch>
        </p:blipFill>
        <p:spPr>
          <a:xfrm>
            <a:off x="1360951" y="4680867"/>
            <a:ext cx="4538868" cy="2013848"/>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0E89CBFE-F603-D9C1-53E2-5BDA3302CAC0}"/>
              </a:ext>
            </a:extLst>
          </p:cNvPr>
          <p:cNvSpPr>
            <a:spLocks noGrp="1"/>
          </p:cNvSpPr>
          <p:nvPr>
            <p:ph type="title" idx="4294967295"/>
          </p:nvPr>
        </p:nvSpPr>
        <p:spPr>
          <a:xfrm>
            <a:off x="1502229" y="365125"/>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Arial" panose="020B0604020202020204" pitchFamily="34" charset="0"/>
              </a:rPr>
              <a:t>WETLANDS</a:t>
            </a:r>
            <a:endParaRPr lang="en-US" dirty="0">
              <a:effectLst/>
            </a:endParaRPr>
          </a:p>
        </p:txBody>
      </p:sp>
    </p:spTree>
    <p:extLst>
      <p:ext uri="{BB962C8B-B14F-4D97-AF65-F5344CB8AC3E}">
        <p14:creationId xmlns:p14="http://schemas.microsoft.com/office/powerpoint/2010/main" val="888089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yramid diagram outlining regulatory requirements">
            <a:extLst>
              <a:ext uri="{FF2B5EF4-FFF2-40B4-BE49-F238E27FC236}">
                <a16:creationId xmlns:a16="http://schemas.microsoft.com/office/drawing/2014/main" id="{C373FF36-FE68-718B-5A29-6BD0E8AD01F7}"/>
              </a:ext>
            </a:extLst>
          </p:cNvPr>
          <p:cNvPicPr>
            <a:picLocks noChangeAspect="1"/>
          </p:cNvPicPr>
          <p:nvPr/>
        </p:nvPicPr>
        <p:blipFill>
          <a:blip r:embed="rId3"/>
          <a:stretch>
            <a:fillRect/>
          </a:stretch>
        </p:blipFill>
        <p:spPr>
          <a:xfrm>
            <a:off x="761392" y="2685066"/>
            <a:ext cx="4174592" cy="3966316"/>
          </a:xfrm>
          <a:prstGeom prst="rect">
            <a:avLst/>
          </a:prstGeom>
        </p:spPr>
      </p:pic>
      <p:sp>
        <p:nvSpPr>
          <p:cNvPr id="4" name="Rectangle 3">
            <a:extLst>
              <a:ext uri="{FF2B5EF4-FFF2-40B4-BE49-F238E27FC236}">
                <a16:creationId xmlns:a16="http://schemas.microsoft.com/office/drawing/2014/main" id="{94998D51-398D-9F47-867E-17FA01A1BEC3}"/>
              </a:ext>
            </a:extLst>
          </p:cNvPr>
          <p:cNvSpPr/>
          <p:nvPr/>
        </p:nvSpPr>
        <p:spPr>
          <a:xfrm>
            <a:off x="261302" y="1409318"/>
            <a:ext cx="5174771" cy="1600438"/>
          </a:xfrm>
          <a:prstGeom prst="rect">
            <a:avLst/>
          </a:prstGeom>
        </p:spPr>
        <p:txBody>
          <a:bodyPr wrap="square" lIns="91440" tIns="45720" rIns="91440" bIns="45720" anchor="t">
            <a:spAutoFit/>
          </a:bodyPr>
          <a:lstStyle/>
          <a:p>
            <a:r>
              <a:rPr lang="en-US" sz="2400" b="1">
                <a:solidFill>
                  <a:schemeClr val="bg1"/>
                </a:solidFill>
                <a:latin typeface="Arial"/>
                <a:cs typeface="Arial"/>
              </a:rPr>
              <a:t>Application Process: </a:t>
            </a:r>
            <a:endParaRPr lang="en-US" sz="2400" b="1">
              <a:solidFill>
                <a:schemeClr val="bg1"/>
              </a:solidFill>
              <a:latin typeface="Arial" panose="020B0604020202020204" pitchFamily="34" charset="0"/>
              <a:cs typeface="Arial" panose="020B0604020202020204" pitchFamily="34" charset="0"/>
            </a:endParaRPr>
          </a:p>
          <a:p>
            <a:endParaRPr lang="en-US" b="1">
              <a:solidFill>
                <a:schemeClr val="bg1"/>
              </a:solidFill>
              <a:latin typeface="Arial"/>
              <a:cs typeface="Arial"/>
            </a:endParaRPr>
          </a:p>
          <a:p>
            <a:r>
              <a:rPr lang="en-US">
                <a:solidFill>
                  <a:schemeClr val="bg1"/>
                </a:solidFill>
                <a:latin typeface="Arial"/>
                <a:cs typeface="Arial"/>
              </a:rPr>
              <a:t>One application will lead to three reviews/authorizations:       </a:t>
            </a:r>
            <a:endParaRPr lang="en-US">
              <a:solidFill>
                <a:schemeClr val="bg1"/>
              </a:solidFill>
              <a:latin typeface="Calibri" panose="020F0502020204030204"/>
              <a:cs typeface="Calibri"/>
            </a:endParaRPr>
          </a:p>
          <a:p>
            <a:pPr marL="742950" lvl="1" indent="-285750" algn="ctr">
              <a:buFont typeface="Calibri"/>
              <a:buChar char="-"/>
            </a:pPr>
            <a:endParaRPr lang="en-US" sz="2000" b="1">
              <a:solidFill>
                <a:schemeClr val="bg1"/>
              </a:solidFill>
              <a:latin typeface="Arial"/>
              <a:cs typeface="Arial"/>
            </a:endParaRPr>
          </a:p>
        </p:txBody>
      </p:sp>
      <p:sp>
        <p:nvSpPr>
          <p:cNvPr id="2" name="TextBox 1">
            <a:extLst>
              <a:ext uri="{FF2B5EF4-FFF2-40B4-BE49-F238E27FC236}">
                <a16:creationId xmlns:a16="http://schemas.microsoft.com/office/drawing/2014/main" id="{80D46558-F904-80F0-42DA-6E36C4A2490D}"/>
              </a:ext>
              <a:ext uri="{C183D7F6-B498-43B3-948B-1728B52AA6E4}">
                <adec:decorative xmlns:adec="http://schemas.microsoft.com/office/drawing/2017/decorative" val="1"/>
              </a:ext>
            </a:extLst>
          </p:cNvPr>
          <p:cNvSpPr txBox="1"/>
          <p:nvPr/>
        </p:nvSpPr>
        <p:spPr>
          <a:xfrm>
            <a:off x="4631473" y="428764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cs typeface="Calibri"/>
            </a:endParaRPr>
          </a:p>
        </p:txBody>
      </p:sp>
      <p:sp>
        <p:nvSpPr>
          <p:cNvPr id="3" name="Star: 5 Points 2">
            <a:extLst>
              <a:ext uri="{FF2B5EF4-FFF2-40B4-BE49-F238E27FC236}">
                <a16:creationId xmlns:a16="http://schemas.microsoft.com/office/drawing/2014/main" id="{FD1FC877-9454-5C06-470D-D6F3CF0F5EF4}"/>
              </a:ext>
              <a:ext uri="{C183D7F6-B498-43B3-948B-1728B52AA6E4}">
                <adec:decorative xmlns:adec="http://schemas.microsoft.com/office/drawing/2017/decorative" val="1"/>
              </a:ext>
            </a:extLst>
          </p:cNvPr>
          <p:cNvSpPr/>
          <p:nvPr/>
        </p:nvSpPr>
        <p:spPr>
          <a:xfrm>
            <a:off x="1035722" y="5448682"/>
            <a:ext cx="517542" cy="42198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8418FB99-16C5-569A-16D0-A29190730455}"/>
              </a:ext>
              <a:ext uri="{C183D7F6-B498-43B3-948B-1728B52AA6E4}">
                <adec:decorative xmlns:adec="http://schemas.microsoft.com/office/drawing/2017/decorative" val="1"/>
              </a:ext>
            </a:extLst>
          </p:cNvPr>
          <p:cNvSpPr/>
          <p:nvPr/>
        </p:nvSpPr>
        <p:spPr>
          <a:xfrm>
            <a:off x="1532090" y="4496553"/>
            <a:ext cx="517542" cy="44080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764CE7C7-AFB6-0878-B6FB-1D7A9CFF40BA}"/>
              </a:ext>
              <a:ext uri="{C183D7F6-B498-43B3-948B-1728B52AA6E4}">
                <adec:decorative xmlns:adec="http://schemas.microsoft.com/office/drawing/2017/decorative" val="1"/>
              </a:ext>
            </a:extLst>
          </p:cNvPr>
          <p:cNvSpPr/>
          <p:nvPr/>
        </p:nvSpPr>
        <p:spPr>
          <a:xfrm>
            <a:off x="2049632" y="3571044"/>
            <a:ext cx="517542" cy="48784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photo of application button on FDEP business portal">
            <a:extLst>
              <a:ext uri="{FF2B5EF4-FFF2-40B4-BE49-F238E27FC236}">
                <a16:creationId xmlns:a16="http://schemas.microsoft.com/office/drawing/2014/main" id="{F593F254-2F2D-874E-86B7-38BD310B12D6}"/>
              </a:ext>
            </a:extLst>
          </p:cNvPr>
          <p:cNvPicPr>
            <a:picLocks noChangeAspect="1"/>
          </p:cNvPicPr>
          <p:nvPr/>
        </p:nvPicPr>
        <p:blipFill>
          <a:blip r:embed="rId4"/>
          <a:stretch>
            <a:fillRect/>
          </a:stretch>
        </p:blipFill>
        <p:spPr>
          <a:xfrm>
            <a:off x="6854481" y="2060851"/>
            <a:ext cx="3750780" cy="3741255"/>
          </a:xfrm>
          <a:prstGeom prst="rect">
            <a:avLst/>
          </a:prstGeom>
        </p:spPr>
      </p:pic>
      <p:sp>
        <p:nvSpPr>
          <p:cNvPr id="5" name="Title 4">
            <a:extLst>
              <a:ext uri="{FF2B5EF4-FFF2-40B4-BE49-F238E27FC236}">
                <a16:creationId xmlns:a16="http://schemas.microsoft.com/office/drawing/2014/main" id="{569BB2DF-0C2F-0B7F-DA20-8D8690FE6A33}"/>
              </a:ext>
            </a:extLst>
          </p:cNvPr>
          <p:cNvSpPr>
            <a:spLocks noGrp="1"/>
          </p:cNvSpPr>
          <p:nvPr>
            <p:ph type="title" idx="4294967295"/>
          </p:nvPr>
        </p:nvSpPr>
        <p:spPr>
          <a:xfrm>
            <a:off x="1532090" y="378670"/>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ERP CHAPTER </a:t>
            </a:r>
            <a:r>
              <a:rPr lang="en-US" sz="3500" b="1" kern="1200" dirty="0">
                <a:solidFill>
                  <a:srgbClr val="FFFFFF"/>
                </a:solidFill>
                <a:effectLst/>
                <a:latin typeface="Arial" panose="020B0604020202020204" pitchFamily="34" charset="0"/>
                <a:ea typeface="+mn-ea"/>
                <a:cs typeface="Arial" panose="020B0604020202020204" pitchFamily="34" charset="0"/>
              </a:rPr>
              <a:t>62-330, F.A.C.</a:t>
            </a:r>
            <a:r>
              <a:rPr lang="en-US" sz="3500" b="1" kern="1200" dirty="0">
                <a:solidFill>
                  <a:srgbClr val="000000"/>
                </a:solidFill>
                <a:effectLst/>
                <a:latin typeface="Arial" panose="020B0604020202020204" pitchFamily="34" charset="0"/>
                <a:ea typeface="+mn-ea"/>
                <a:cs typeface="Arial" panose="020B0604020202020204" pitchFamily="34" charset="0"/>
              </a:rPr>
              <a:t> </a:t>
            </a:r>
            <a:endParaRPr lang="en-US" dirty="0">
              <a:effectLst/>
            </a:endParaRPr>
          </a:p>
        </p:txBody>
      </p:sp>
    </p:spTree>
    <p:extLst>
      <p:ext uri="{BB962C8B-B14F-4D97-AF65-F5344CB8AC3E}">
        <p14:creationId xmlns:p14="http://schemas.microsoft.com/office/powerpoint/2010/main" val="1894220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B0D76-2FFB-1EF7-1FFC-680A5F9254E0}"/>
              </a:ext>
            </a:extLst>
          </p:cNvPr>
          <p:cNvSpPr txBox="1"/>
          <p:nvPr/>
        </p:nvSpPr>
        <p:spPr>
          <a:xfrm>
            <a:off x="1222374" y="1512283"/>
            <a:ext cx="10400129"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ea typeface="+mn-lt"/>
                <a:cs typeface="+mn-lt"/>
              </a:rPr>
              <a:t>Regulatory</a:t>
            </a:r>
            <a:r>
              <a:rPr lang="en-US" sz="2400">
                <a:latin typeface="Arial"/>
                <a:ea typeface="+mn-lt"/>
                <a:cs typeface="+mn-lt"/>
              </a:rPr>
              <a:t> </a:t>
            </a:r>
            <a:r>
              <a:rPr lang="en-US" sz="2400" b="1">
                <a:latin typeface="Arial"/>
                <a:ea typeface="+mn-lt"/>
                <a:cs typeface="+mn-lt"/>
              </a:rPr>
              <a:t>program</a:t>
            </a:r>
            <a:r>
              <a:rPr lang="en-US" sz="2400">
                <a:latin typeface="Arial"/>
                <a:ea typeface="+mn-lt"/>
                <a:cs typeface="+mn-lt"/>
              </a:rPr>
              <a:t>: Part IV of Chapter 373, F.S.; Chapter 62-330, F.A.C.; and Environmental Resource Permit Applicants Handbook, Volumes I and II.</a:t>
            </a:r>
            <a:endParaRPr lang="en-US" sz="2400">
              <a:latin typeface="Arial"/>
              <a:cs typeface="Arial"/>
            </a:endParaRPr>
          </a:p>
          <a:p>
            <a:endParaRPr lang="en-US" sz="2400">
              <a:latin typeface="Arial"/>
              <a:ea typeface="+mn-lt"/>
              <a:cs typeface="+mn-lt"/>
            </a:endParaRPr>
          </a:p>
          <a:p>
            <a:pPr marL="342900" indent="-342900">
              <a:buFont typeface="Arial"/>
              <a:buChar char="•"/>
            </a:pPr>
            <a:r>
              <a:rPr lang="en-US" sz="2400">
                <a:latin typeface="Arial"/>
                <a:ea typeface="+mn-lt"/>
                <a:cs typeface="+mn-lt"/>
              </a:rPr>
              <a:t>Chapter 403, F.S.: Overall </a:t>
            </a:r>
            <a:r>
              <a:rPr lang="en-US" sz="2400" b="1">
                <a:latin typeface="Arial"/>
                <a:ea typeface="+mn-lt"/>
                <a:cs typeface="+mn-lt"/>
              </a:rPr>
              <a:t>protection of water quality </a:t>
            </a:r>
            <a:r>
              <a:rPr lang="en-US" sz="2400">
                <a:latin typeface="Arial"/>
                <a:ea typeface="+mn-lt"/>
                <a:cs typeface="+mn-lt"/>
              </a:rPr>
              <a:t>and the other programs (</a:t>
            </a:r>
            <a:r>
              <a:rPr lang="en-US" sz="2400" b="1">
                <a:latin typeface="Arial"/>
                <a:ea typeface="+mn-lt"/>
                <a:cs typeface="+mn-lt"/>
              </a:rPr>
              <a:t>mangroves</a:t>
            </a:r>
            <a:r>
              <a:rPr lang="en-US" sz="2400">
                <a:latin typeface="Arial"/>
                <a:ea typeface="+mn-lt"/>
                <a:cs typeface="+mn-lt"/>
              </a:rPr>
              <a:t>).</a:t>
            </a:r>
            <a:endParaRPr lang="en-US" sz="2400">
              <a:latin typeface="Arial"/>
              <a:cs typeface="Arial"/>
            </a:endParaRPr>
          </a:p>
          <a:p>
            <a:endParaRPr lang="en-US" sz="2400">
              <a:latin typeface="Arial"/>
              <a:ea typeface="Source Sans Pro"/>
              <a:cs typeface="Calibri"/>
            </a:endParaRPr>
          </a:p>
          <a:p>
            <a:pPr marL="342900" indent="-342900">
              <a:buFont typeface="Arial"/>
              <a:buChar char="•"/>
            </a:pPr>
            <a:r>
              <a:rPr lang="en-US" sz="2400">
                <a:latin typeface="Arial"/>
                <a:ea typeface="Source Sans Pro"/>
                <a:cs typeface="Calibri"/>
              </a:rPr>
              <a:t>Chapter 62-330.020, F.A.C.:</a:t>
            </a:r>
          </a:p>
          <a:p>
            <a:pPr marL="800100" lvl="1" indent="-342900">
              <a:buFont typeface="Courier New" panose="02070309020205020404" pitchFamily="49" charset="0"/>
              <a:buChar char="o"/>
            </a:pPr>
            <a:r>
              <a:rPr lang="en-US" sz="2200">
                <a:latin typeface="Arial"/>
                <a:ea typeface="Source Sans Pro"/>
                <a:cs typeface="Calibri"/>
              </a:rPr>
              <a:t>Exemption. </a:t>
            </a:r>
          </a:p>
          <a:p>
            <a:pPr marL="800100" lvl="1" indent="-342900">
              <a:buFont typeface="Courier New" panose="02070309020205020404" pitchFamily="49" charset="0"/>
              <a:buChar char="o"/>
            </a:pPr>
            <a:r>
              <a:rPr lang="en-US" sz="2200">
                <a:latin typeface="Arial"/>
                <a:ea typeface="Source Sans Pro"/>
                <a:cs typeface="Calibri"/>
              </a:rPr>
              <a:t>General permit.</a:t>
            </a:r>
          </a:p>
          <a:p>
            <a:pPr marL="800100" lvl="1" indent="-342900">
              <a:buFont typeface="Courier New" panose="02070309020205020404" pitchFamily="49" charset="0"/>
              <a:buChar char="o"/>
            </a:pPr>
            <a:r>
              <a:rPr lang="en-US" sz="2200">
                <a:latin typeface="Arial"/>
                <a:ea typeface="Source Sans Pro"/>
                <a:cs typeface="Calibri"/>
              </a:rPr>
              <a:t>Individual permit.</a:t>
            </a:r>
          </a:p>
          <a:p>
            <a:pPr marL="800100" lvl="1" indent="-342900">
              <a:buFont typeface="Courier New" panose="02070309020205020404" pitchFamily="49" charset="0"/>
              <a:buChar char="o"/>
            </a:pPr>
            <a:r>
              <a:rPr lang="en-US" sz="2200">
                <a:latin typeface="Arial"/>
                <a:ea typeface="Source Sans Pro"/>
                <a:cs typeface="Calibri"/>
              </a:rPr>
              <a:t>Conceptual approval permit.</a:t>
            </a:r>
          </a:p>
          <a:p>
            <a:pPr marL="1257300" lvl="1" indent="-342900">
              <a:buFont typeface="Arial"/>
              <a:buChar char="•"/>
            </a:pPr>
            <a:endParaRPr lang="en-US" sz="2000">
              <a:latin typeface="Arial"/>
              <a:cs typeface="Calibri"/>
            </a:endParaRPr>
          </a:p>
          <a:p>
            <a:pPr marL="800100" lvl="1" indent="-342900">
              <a:buFont typeface="Arial"/>
              <a:buChar char="•"/>
            </a:pPr>
            <a:endParaRPr lang="en-US" sz="2000">
              <a:latin typeface="Arial"/>
              <a:cs typeface="Calibri"/>
            </a:endParaRPr>
          </a:p>
          <a:p>
            <a:endParaRPr lang="en-US">
              <a:latin typeface="Calibri" panose="020F0502020204030204"/>
              <a:cs typeface="Calibri"/>
            </a:endParaRPr>
          </a:p>
        </p:txBody>
      </p:sp>
      <p:sp>
        <p:nvSpPr>
          <p:cNvPr id="9" name="Star: 5 Points 8">
            <a:extLst>
              <a:ext uri="{FF2B5EF4-FFF2-40B4-BE49-F238E27FC236}">
                <a16:creationId xmlns:a16="http://schemas.microsoft.com/office/drawing/2014/main" id="{67E37E54-9DC7-EFBA-B61B-FD44AD5FA567}"/>
              </a:ext>
              <a:ext uri="{C183D7F6-B498-43B3-948B-1728B52AA6E4}">
                <adec:decorative xmlns:adec="http://schemas.microsoft.com/office/drawing/2017/decorative" val="1"/>
              </a:ext>
            </a:extLst>
          </p:cNvPr>
          <p:cNvSpPr/>
          <p:nvPr/>
        </p:nvSpPr>
        <p:spPr>
          <a:xfrm>
            <a:off x="431615" y="1296738"/>
            <a:ext cx="790759" cy="720471"/>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
            <a:extLst>
              <a:ext uri="{FF2B5EF4-FFF2-40B4-BE49-F238E27FC236}">
                <a16:creationId xmlns:a16="http://schemas.microsoft.com/office/drawing/2014/main" id="{2CC81D95-65FB-9224-C0BB-DB91684C7CA6}"/>
              </a:ext>
            </a:extLst>
          </p:cNvPr>
          <p:cNvSpPr txBox="1"/>
          <p:nvPr/>
        </p:nvSpPr>
        <p:spPr>
          <a:xfrm>
            <a:off x="336365" y="6301114"/>
            <a:ext cx="290975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latin typeface="Arial"/>
                <a:cs typeface="Calibri"/>
                <a:hlinkClick r:id="rId2"/>
              </a:rPr>
              <a:t>Chapter 62-330, F.A.C.</a:t>
            </a:r>
            <a:r>
              <a:rPr lang="en-US" b="1">
                <a:latin typeface="Arial"/>
                <a:cs typeface="Calibri"/>
              </a:rPr>
              <a:t> </a:t>
            </a:r>
          </a:p>
        </p:txBody>
      </p:sp>
      <p:pic>
        <p:nvPicPr>
          <p:cNvPr id="4" name="Picture 3" descr="pyramid diagram outlining regulatory requirements">
            <a:extLst>
              <a:ext uri="{FF2B5EF4-FFF2-40B4-BE49-F238E27FC236}">
                <a16:creationId xmlns:a16="http://schemas.microsoft.com/office/drawing/2014/main" id="{A84E40A7-6B6C-83ED-86CA-D9CCB1653F3B}"/>
              </a:ext>
            </a:extLst>
          </p:cNvPr>
          <p:cNvPicPr>
            <a:picLocks noChangeAspect="1"/>
          </p:cNvPicPr>
          <p:nvPr/>
        </p:nvPicPr>
        <p:blipFill>
          <a:blip r:embed="rId3"/>
          <a:stretch>
            <a:fillRect/>
          </a:stretch>
        </p:blipFill>
        <p:spPr>
          <a:xfrm>
            <a:off x="8366357" y="3904608"/>
            <a:ext cx="3256146" cy="2765838"/>
          </a:xfrm>
          <a:prstGeom prst="rect">
            <a:avLst/>
          </a:prstGeom>
        </p:spPr>
      </p:pic>
      <p:sp>
        <p:nvSpPr>
          <p:cNvPr id="2" name="Title 1">
            <a:extLst>
              <a:ext uri="{FF2B5EF4-FFF2-40B4-BE49-F238E27FC236}">
                <a16:creationId xmlns:a16="http://schemas.microsoft.com/office/drawing/2014/main" id="{067B6618-319A-CCE3-9B1E-CAB8F902E569}"/>
              </a:ext>
            </a:extLst>
          </p:cNvPr>
          <p:cNvSpPr>
            <a:spLocks noGrp="1"/>
          </p:cNvSpPr>
          <p:nvPr>
            <p:ph type="title" idx="4294967295"/>
          </p:nvPr>
        </p:nvSpPr>
        <p:spPr>
          <a:xfrm>
            <a:off x="1563594" y="437092"/>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REGULATORY</a:t>
            </a:r>
            <a:endParaRPr lang="en-US" dirty="0">
              <a:effectLst/>
            </a:endParaRPr>
          </a:p>
        </p:txBody>
      </p:sp>
    </p:spTree>
    <p:extLst>
      <p:ext uri="{BB962C8B-B14F-4D97-AF65-F5344CB8AC3E}">
        <p14:creationId xmlns:p14="http://schemas.microsoft.com/office/powerpoint/2010/main" val="215436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 uri="{C183D7F6-B498-43B3-948B-1728B52AA6E4}">
                <adec:decorative xmlns:adec="http://schemas.microsoft.com/office/drawing/2017/decorative" val="1"/>
              </a:ext>
            </a:extLst>
          </p:cNvPr>
          <p:cNvSpPr txBox="1"/>
          <p:nvPr/>
        </p:nvSpPr>
        <p:spPr>
          <a:xfrm>
            <a:off x="400879" y="1448972"/>
            <a:ext cx="5695121" cy="461665"/>
          </a:xfrm>
          <a:prstGeom prst="rect">
            <a:avLst/>
          </a:prstGeom>
          <a:noFill/>
        </p:spPr>
        <p:txBody>
          <a:bodyPr wrap="square" lIns="91440" tIns="45720" rIns="91440" bIns="45720" rtlCol="0" anchor="t">
            <a:spAutoFit/>
          </a:bodyPr>
          <a:lstStyle/>
          <a:p>
            <a:endParaRPr lang="en-US" sz="2400" b="1">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B43DA91-29AF-9B1B-E311-C1C970A8B40B}"/>
              </a:ext>
            </a:extLst>
          </p:cNvPr>
          <p:cNvSpPr txBox="1"/>
          <p:nvPr/>
        </p:nvSpPr>
        <p:spPr>
          <a:xfrm>
            <a:off x="6598785" y="1801819"/>
            <a:ext cx="5382186"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solidFill>
                  <a:schemeClr val="bg1"/>
                </a:solidFill>
                <a:latin typeface="Arial"/>
                <a:cs typeface="Calibri"/>
              </a:rPr>
              <a:t>No charge for online self-certification exemption.</a:t>
            </a:r>
          </a:p>
          <a:p>
            <a:pPr marL="800100" lvl="1" indent="-342900">
              <a:buFont typeface="Courier New"/>
              <a:buChar char="o"/>
            </a:pPr>
            <a:r>
              <a:rPr lang="en-US" sz="2000">
                <a:solidFill>
                  <a:schemeClr val="bg1"/>
                </a:solidFill>
                <a:latin typeface="Arial"/>
                <a:cs typeface="Calibri"/>
              </a:rPr>
              <a:t>Not available in aquatic preserves</a:t>
            </a:r>
            <a:r>
              <a:rPr lang="en-US" sz="2200">
                <a:solidFill>
                  <a:schemeClr val="bg1"/>
                </a:solidFill>
                <a:latin typeface="Arial"/>
                <a:cs typeface="Calibri"/>
              </a:rPr>
              <a:t>.</a:t>
            </a:r>
          </a:p>
          <a:p>
            <a:endParaRPr lang="en-US" sz="2200">
              <a:solidFill>
                <a:schemeClr val="bg1"/>
              </a:solidFill>
              <a:latin typeface="Arial"/>
              <a:cs typeface="Calibri"/>
            </a:endParaRPr>
          </a:p>
          <a:p>
            <a:pPr marL="285750" indent="-285750">
              <a:buFont typeface="Arial"/>
              <a:buChar char="•"/>
            </a:pPr>
            <a:r>
              <a:rPr lang="en-US" sz="2200">
                <a:solidFill>
                  <a:schemeClr val="bg1"/>
                </a:solidFill>
                <a:latin typeface="Arial"/>
                <a:cs typeface="Calibri"/>
              </a:rPr>
              <a:t>Verification of ERP exemption = $100.</a:t>
            </a:r>
          </a:p>
          <a:p>
            <a:endParaRPr lang="en-US" sz="2200">
              <a:solidFill>
                <a:schemeClr val="bg1"/>
              </a:solidFill>
              <a:latin typeface="Arial"/>
              <a:cs typeface="Calibri"/>
            </a:endParaRPr>
          </a:p>
          <a:p>
            <a:pPr marL="285750" indent="-285750">
              <a:buFont typeface="Arial"/>
              <a:buChar char="•"/>
            </a:pPr>
            <a:r>
              <a:rPr lang="en-US" sz="2200">
                <a:solidFill>
                  <a:schemeClr val="bg1"/>
                </a:solidFill>
                <a:latin typeface="Arial"/>
                <a:cs typeface="Calibri"/>
              </a:rPr>
              <a:t>General permit = $250. </a:t>
            </a:r>
          </a:p>
          <a:p>
            <a:endParaRPr lang="en-US" sz="2200">
              <a:solidFill>
                <a:schemeClr val="bg1"/>
              </a:solidFill>
              <a:latin typeface="Arial"/>
              <a:cs typeface="Calibri"/>
            </a:endParaRPr>
          </a:p>
          <a:p>
            <a:pPr marL="285750" indent="-285750">
              <a:buFont typeface="Arial"/>
              <a:buChar char="•"/>
            </a:pPr>
            <a:r>
              <a:rPr lang="en-US" sz="2200">
                <a:solidFill>
                  <a:schemeClr val="bg1"/>
                </a:solidFill>
                <a:latin typeface="Arial"/>
                <a:cs typeface="Calibri"/>
              </a:rPr>
              <a:t>Individual ERP for project 1 acre or less or 10 boat slips or less = $420.</a:t>
            </a:r>
          </a:p>
          <a:p>
            <a:pPr marL="800100" lvl="1" indent="-342900">
              <a:buFont typeface="Courier New"/>
              <a:buChar char="o"/>
            </a:pPr>
            <a:r>
              <a:rPr lang="en-US" sz="2000">
                <a:solidFill>
                  <a:schemeClr val="bg1"/>
                </a:solidFill>
                <a:latin typeface="Arial"/>
                <a:cs typeface="Calibri"/>
              </a:rPr>
              <a:t>$100 fee reduction if submitted online using DEP’s Business Portal.</a:t>
            </a:r>
          </a:p>
          <a:p>
            <a:endParaRPr lang="en-US">
              <a:cs typeface="Calibri"/>
            </a:endParaRPr>
          </a:p>
        </p:txBody>
      </p:sp>
      <p:sp>
        <p:nvSpPr>
          <p:cNvPr id="3" name="TextBox 2">
            <a:extLst>
              <a:ext uri="{FF2B5EF4-FFF2-40B4-BE49-F238E27FC236}">
                <a16:creationId xmlns:a16="http://schemas.microsoft.com/office/drawing/2014/main" id="{9052E8F3-B95E-BC3A-2A92-A56F5A7338F6}"/>
              </a:ext>
            </a:extLst>
          </p:cNvPr>
          <p:cNvSpPr txBox="1"/>
          <p:nvPr/>
        </p:nvSpPr>
        <p:spPr>
          <a:xfrm>
            <a:off x="522242" y="1750341"/>
            <a:ext cx="5246913"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200" b="1">
                <a:latin typeface="Arial"/>
                <a:ea typeface="+mn-lt"/>
                <a:cs typeface="+mn-lt"/>
              </a:rPr>
              <a:t>Exemptions: </a:t>
            </a:r>
            <a:r>
              <a:rPr lang="en-US" sz="2200">
                <a:latin typeface="Arial"/>
                <a:ea typeface="+mn-lt"/>
                <a:cs typeface="+mn-lt"/>
              </a:rPr>
              <a:t>No permit required if activity meets thresholds defined in statute or rule.</a:t>
            </a:r>
            <a:endParaRPr lang="en-US" sz="2200">
              <a:latin typeface="Arial"/>
              <a:cs typeface="Calibri"/>
            </a:endParaRPr>
          </a:p>
          <a:p>
            <a:endParaRPr lang="en-US" sz="2200">
              <a:latin typeface="Arial"/>
              <a:ea typeface="+mn-lt"/>
              <a:cs typeface="+mn-lt"/>
            </a:endParaRPr>
          </a:p>
          <a:p>
            <a:pPr marL="342900" indent="-342900">
              <a:buFont typeface="Arial"/>
              <a:buChar char="•"/>
            </a:pPr>
            <a:r>
              <a:rPr lang="en-US" sz="2200" b="1">
                <a:latin typeface="Arial"/>
                <a:ea typeface="+mn-lt"/>
                <a:cs typeface="+mn-lt"/>
              </a:rPr>
              <a:t>General Permits: </a:t>
            </a:r>
            <a:r>
              <a:rPr lang="en-US" sz="2200">
                <a:latin typeface="Arial"/>
                <a:ea typeface="+mn-lt"/>
                <a:cs typeface="+mn-lt"/>
              </a:rPr>
              <a:t>Activities that have been determined to have minimal direct and secondary impacts.</a:t>
            </a:r>
            <a:endParaRPr lang="en-US" sz="2200">
              <a:latin typeface="Arial"/>
              <a:cs typeface="Calibri"/>
            </a:endParaRPr>
          </a:p>
          <a:p>
            <a:endParaRPr lang="en-US" sz="2200">
              <a:latin typeface="Arial"/>
              <a:ea typeface="+mn-lt"/>
              <a:cs typeface="+mn-lt"/>
            </a:endParaRPr>
          </a:p>
          <a:p>
            <a:pPr marL="342900" indent="-342900">
              <a:buFont typeface="Arial"/>
              <a:buChar char="•"/>
            </a:pPr>
            <a:r>
              <a:rPr lang="en-US" sz="2200" b="1">
                <a:latin typeface="Arial"/>
                <a:ea typeface="+mn-lt"/>
                <a:cs typeface="+mn-lt"/>
              </a:rPr>
              <a:t>Individual Permits: </a:t>
            </a:r>
            <a:r>
              <a:rPr lang="en-US" sz="2200">
                <a:latin typeface="Arial"/>
                <a:ea typeface="+mn-lt"/>
                <a:cs typeface="+mn-lt"/>
              </a:rPr>
              <a:t>All other activities that do not qualify for exemption or general permit and are assessed on an individual, case-by-case basis. </a:t>
            </a:r>
            <a:endParaRPr lang="en-US" sz="2200">
              <a:latin typeface="Arial"/>
              <a:cs typeface="Calibri" panose="020F0502020204030204"/>
            </a:endParaRPr>
          </a:p>
          <a:p>
            <a:endParaRPr lang="en-US">
              <a:cs typeface="Calibri"/>
            </a:endParaRPr>
          </a:p>
        </p:txBody>
      </p:sp>
      <p:sp>
        <p:nvSpPr>
          <p:cNvPr id="5" name="Title 4">
            <a:extLst>
              <a:ext uri="{FF2B5EF4-FFF2-40B4-BE49-F238E27FC236}">
                <a16:creationId xmlns:a16="http://schemas.microsoft.com/office/drawing/2014/main" id="{490C4269-081B-1900-2DC0-77E8A5D0EBB9}"/>
              </a:ext>
            </a:extLst>
          </p:cNvPr>
          <p:cNvSpPr>
            <a:spLocks noGrp="1"/>
          </p:cNvSpPr>
          <p:nvPr>
            <p:ph type="title" idx="4294967295"/>
          </p:nvPr>
        </p:nvSpPr>
        <p:spPr>
          <a:xfrm>
            <a:off x="1572193" y="354241"/>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Arial" panose="020B0604020202020204" pitchFamily="34" charset="0"/>
              </a:rPr>
              <a:t>ERP CHAPTER 62-330, F.A.C.</a:t>
            </a:r>
            <a:r>
              <a:rPr lang="en-US" sz="3500" b="1" kern="1200" dirty="0">
                <a:solidFill>
                  <a:srgbClr val="000000"/>
                </a:solidFill>
                <a:effectLst/>
                <a:latin typeface="Arial" panose="020B0604020202020204" pitchFamily="34" charset="0"/>
                <a:ea typeface="+mn-ea"/>
                <a:cs typeface="Arial" panose="020B0604020202020204" pitchFamily="34" charset="0"/>
              </a:rPr>
              <a:t> </a:t>
            </a:r>
            <a:endParaRPr lang="en-US" dirty="0">
              <a:effectLst/>
            </a:endParaRPr>
          </a:p>
        </p:txBody>
      </p:sp>
    </p:spTree>
    <p:extLst>
      <p:ext uri="{BB962C8B-B14F-4D97-AF65-F5344CB8AC3E}">
        <p14:creationId xmlns:p14="http://schemas.microsoft.com/office/powerpoint/2010/main" val="2656336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9530F-BD75-5478-9140-815A9CC91682}"/>
              </a:ext>
            </a:extLst>
          </p:cNvPr>
          <p:cNvSpPr txBox="1"/>
          <p:nvPr/>
        </p:nvSpPr>
        <p:spPr>
          <a:xfrm>
            <a:off x="4477696" y="1415077"/>
            <a:ext cx="7190361"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a:rPr>
              <a:t>Proprietary authorizations for use consider:</a:t>
            </a:r>
            <a:endParaRPr lang="en-US" sz="2400">
              <a:latin typeface="Arial"/>
              <a:cs typeface="Calibri"/>
            </a:endParaRPr>
          </a:p>
          <a:p>
            <a:pPr marL="742950" lvl="1" indent="-285750">
              <a:buFont typeface="Arial"/>
              <a:buChar char="•"/>
            </a:pPr>
            <a:r>
              <a:rPr lang="en-US" sz="2000">
                <a:latin typeface="Arial"/>
                <a:cs typeface="Calibri"/>
              </a:rPr>
              <a:t>Water dependency.</a:t>
            </a:r>
            <a:endParaRPr lang="en-US" sz="2000">
              <a:cs typeface="Calibri"/>
            </a:endParaRPr>
          </a:p>
          <a:p>
            <a:pPr marL="742950" lvl="1" indent="-285750">
              <a:buFont typeface="Arial"/>
              <a:buChar char="•"/>
            </a:pPr>
            <a:r>
              <a:rPr lang="en-US" sz="2000">
                <a:latin typeface="Arial"/>
                <a:cs typeface="Calibri"/>
              </a:rPr>
              <a:t>Riparian rights.</a:t>
            </a:r>
            <a:endParaRPr lang="en-US" sz="2000">
              <a:cs typeface="Calibri"/>
            </a:endParaRPr>
          </a:p>
          <a:p>
            <a:pPr marL="742950" lvl="1" indent="-285750">
              <a:buFont typeface="Arial"/>
              <a:buChar char="•"/>
            </a:pPr>
            <a:r>
              <a:rPr lang="en-US" sz="2000">
                <a:latin typeface="Arial"/>
                <a:cs typeface="Calibri"/>
              </a:rPr>
              <a:t>Impacts to submerged resources.</a:t>
            </a:r>
            <a:endParaRPr lang="en-US" sz="2000">
              <a:cs typeface="Calibri"/>
            </a:endParaRPr>
          </a:p>
          <a:p>
            <a:pPr marL="742950" lvl="1" indent="-285750">
              <a:buFont typeface="Arial"/>
              <a:buChar char="•"/>
            </a:pPr>
            <a:r>
              <a:rPr lang="en-US" sz="2000">
                <a:latin typeface="Arial"/>
                <a:cs typeface="Calibri"/>
              </a:rPr>
              <a:t>Preemption from other uses of the water by the public.</a:t>
            </a:r>
            <a:endParaRPr lang="en-US" sz="2000">
              <a:cs typeface="Calibri"/>
            </a:endParaRPr>
          </a:p>
          <a:p>
            <a:endParaRPr lang="en-US" sz="2000" b="1">
              <a:latin typeface="Arial"/>
              <a:cs typeface="Calibri"/>
            </a:endParaRPr>
          </a:p>
          <a:p>
            <a:r>
              <a:rPr lang="en-US" sz="2400" b="1">
                <a:latin typeface="Arial"/>
                <a:cs typeface="Calibri"/>
              </a:rPr>
              <a:t>Forms of authorization</a:t>
            </a:r>
            <a:r>
              <a:rPr lang="en-US" sz="2400">
                <a:latin typeface="Arial"/>
                <a:cs typeface="Calibri"/>
              </a:rPr>
              <a:t>:</a:t>
            </a:r>
            <a:endParaRPr lang="en-US" sz="2400">
              <a:cs typeface="Calibri"/>
            </a:endParaRPr>
          </a:p>
          <a:p>
            <a:pPr marL="742950" lvl="1" indent="-285750">
              <a:buFont typeface="Arial"/>
              <a:buChar char="•"/>
            </a:pPr>
            <a:r>
              <a:rPr lang="en-US" sz="2000">
                <a:latin typeface="Arial"/>
                <a:cs typeface="Calibri"/>
              </a:rPr>
              <a:t>Exceptions – No authorization required.</a:t>
            </a:r>
            <a:endParaRPr lang="en-US" sz="2000">
              <a:cs typeface="Calibri"/>
            </a:endParaRPr>
          </a:p>
          <a:p>
            <a:pPr marL="742950" lvl="1" indent="-285750">
              <a:buFont typeface="Arial"/>
              <a:buChar char="•"/>
            </a:pPr>
            <a:r>
              <a:rPr lang="en-US" sz="2000">
                <a:latin typeface="Arial"/>
                <a:cs typeface="Calibri"/>
              </a:rPr>
              <a:t>Consent by rule – Authorization automatic if meet certain criteria.</a:t>
            </a:r>
            <a:endParaRPr lang="en-US" sz="2000">
              <a:cs typeface="Calibri"/>
            </a:endParaRPr>
          </a:p>
          <a:p>
            <a:pPr marL="742950" lvl="1" indent="-285750">
              <a:buFont typeface="Arial"/>
              <a:buChar char="•"/>
            </a:pPr>
            <a:r>
              <a:rPr lang="en-US" sz="2000">
                <a:latin typeface="Arial"/>
                <a:cs typeface="Calibri"/>
              </a:rPr>
              <a:t>Letter of consent</a:t>
            </a:r>
            <a:r>
              <a:rPr lang="en-US" sz="2000" b="1">
                <a:latin typeface="Arial"/>
                <a:cs typeface="Calibri"/>
              </a:rPr>
              <a:t> </a:t>
            </a:r>
            <a:r>
              <a:rPr lang="en-US" sz="2000">
                <a:latin typeface="Arial"/>
                <a:cs typeface="Calibri"/>
              </a:rPr>
              <a:t>– Written authorization is required.</a:t>
            </a:r>
            <a:endParaRPr lang="en-US" sz="2000">
              <a:cs typeface="Calibri"/>
            </a:endParaRPr>
          </a:p>
          <a:p>
            <a:pPr marL="742950" lvl="1" indent="-285750">
              <a:buFont typeface="Arial"/>
              <a:buChar char="•"/>
            </a:pPr>
            <a:r>
              <a:rPr lang="en-US" sz="2000">
                <a:latin typeface="Arial"/>
                <a:cs typeface="Calibri"/>
              </a:rPr>
              <a:t>Leases – Written agreement with annual fees for all commercial facilities and those facilities that do not qualify for a lesser authorization.</a:t>
            </a:r>
            <a:endParaRPr lang="en-US" sz="2000">
              <a:cs typeface="Calibri"/>
            </a:endParaRPr>
          </a:p>
          <a:p>
            <a:pPr marL="742950" lvl="1" indent="-285750">
              <a:buFont typeface="Arial"/>
              <a:buChar char="•"/>
            </a:pPr>
            <a:r>
              <a:rPr lang="en-US" sz="2000">
                <a:latin typeface="Arial"/>
                <a:cs typeface="Calibri"/>
              </a:rPr>
              <a:t>Easements – Written agreement with fees (not necessarily annual), generally for linear activities.</a:t>
            </a:r>
          </a:p>
          <a:p>
            <a:endParaRPr lang="en-US">
              <a:cs typeface="Calibri"/>
            </a:endParaRPr>
          </a:p>
        </p:txBody>
      </p:sp>
      <p:sp>
        <p:nvSpPr>
          <p:cNvPr id="8" name="Star: 5 Points 7">
            <a:extLst>
              <a:ext uri="{FF2B5EF4-FFF2-40B4-BE49-F238E27FC236}">
                <a16:creationId xmlns:a16="http://schemas.microsoft.com/office/drawing/2014/main" id="{8A04AC35-8802-B76C-350F-FB083EF41014}"/>
              </a:ext>
              <a:ext uri="{C183D7F6-B498-43B3-948B-1728B52AA6E4}">
                <adec:decorative xmlns:adec="http://schemas.microsoft.com/office/drawing/2017/decorative" val="1"/>
              </a:ext>
            </a:extLst>
          </p:cNvPr>
          <p:cNvSpPr/>
          <p:nvPr/>
        </p:nvSpPr>
        <p:spPr>
          <a:xfrm>
            <a:off x="3831226" y="1255140"/>
            <a:ext cx="761999" cy="69668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43E457-D404-1D2E-1133-3FEC669661DF}"/>
              </a:ext>
            </a:extLst>
          </p:cNvPr>
          <p:cNvSpPr txBox="1"/>
          <p:nvPr/>
        </p:nvSpPr>
        <p:spPr>
          <a:xfrm>
            <a:off x="170758" y="3950206"/>
            <a:ext cx="4689070"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a:rPr>
              <a:t>SSL:</a:t>
            </a:r>
            <a:r>
              <a:rPr lang="en-US" sz="2400">
                <a:latin typeface="Arial"/>
                <a:cs typeface="Calibri"/>
              </a:rPr>
              <a:t> </a:t>
            </a:r>
            <a:endParaRPr lang="en-US" sz="2400">
              <a:latin typeface="Calibri" panose="020F0502020204030204"/>
              <a:cs typeface="Calibri"/>
            </a:endParaRPr>
          </a:p>
          <a:p>
            <a:pPr marL="285750" indent="-285750">
              <a:buFont typeface="Arial"/>
              <a:buChar char="•"/>
            </a:pPr>
            <a:r>
              <a:rPr lang="en-US">
                <a:latin typeface="Arial"/>
                <a:cs typeface="Calibri"/>
              </a:rPr>
              <a:t>Including but not limited to, tidal lands, islands, sand bars, shallow banks, and lands </a:t>
            </a:r>
            <a:r>
              <a:rPr lang="en-US" b="1">
                <a:latin typeface="Arial"/>
                <a:cs typeface="Calibri"/>
              </a:rPr>
              <a:t>waterward of the ordinary or mean high water line</a:t>
            </a:r>
            <a:r>
              <a:rPr lang="en-US">
                <a:latin typeface="Arial"/>
                <a:cs typeface="Calibri"/>
              </a:rPr>
              <a:t>, beneath navigable fresh water or beneath tidally-influenced waters, </a:t>
            </a:r>
            <a:r>
              <a:rPr lang="en-US" b="1">
                <a:latin typeface="Arial"/>
                <a:cs typeface="Calibri"/>
              </a:rPr>
              <a:t>which the state of Florida acquired title to </a:t>
            </a:r>
            <a:r>
              <a:rPr lang="en-US">
                <a:latin typeface="Arial"/>
                <a:cs typeface="Calibri"/>
              </a:rPr>
              <a:t>on March 3, 1845, </a:t>
            </a:r>
            <a:r>
              <a:rPr lang="en-US" b="1">
                <a:latin typeface="Arial"/>
                <a:cs typeface="Calibri"/>
              </a:rPr>
              <a:t>by virtue of statehood</a:t>
            </a:r>
            <a:r>
              <a:rPr lang="en-US">
                <a:latin typeface="Arial"/>
                <a:cs typeface="Calibri"/>
              </a:rPr>
              <a:t>.</a:t>
            </a:r>
            <a:endParaRPr lang="en-US">
              <a:cs typeface="Calibri"/>
            </a:endParaRPr>
          </a:p>
          <a:p>
            <a:endParaRPr lang="en-US" sz="2000" b="1">
              <a:latin typeface="Arial"/>
              <a:cs typeface="Calibri"/>
            </a:endParaRPr>
          </a:p>
        </p:txBody>
      </p:sp>
      <p:pic>
        <p:nvPicPr>
          <p:cNvPr id="9" name="Picture 8" descr="pyramid diagram outlining regulatory requirements">
            <a:extLst>
              <a:ext uri="{FF2B5EF4-FFF2-40B4-BE49-F238E27FC236}">
                <a16:creationId xmlns:a16="http://schemas.microsoft.com/office/drawing/2014/main" id="{26D7B07C-3D72-DC65-5D03-72DA17376ADA}"/>
              </a:ext>
            </a:extLst>
          </p:cNvPr>
          <p:cNvPicPr>
            <a:picLocks noChangeAspect="1"/>
          </p:cNvPicPr>
          <p:nvPr/>
        </p:nvPicPr>
        <p:blipFill>
          <a:blip r:embed="rId3"/>
          <a:stretch>
            <a:fillRect/>
          </a:stretch>
        </p:blipFill>
        <p:spPr>
          <a:xfrm>
            <a:off x="523943" y="1289508"/>
            <a:ext cx="3132368" cy="2660698"/>
          </a:xfrm>
          <a:prstGeom prst="rect">
            <a:avLst/>
          </a:prstGeom>
        </p:spPr>
      </p:pic>
      <p:sp>
        <p:nvSpPr>
          <p:cNvPr id="3" name="Title 2">
            <a:extLst>
              <a:ext uri="{FF2B5EF4-FFF2-40B4-BE49-F238E27FC236}">
                <a16:creationId xmlns:a16="http://schemas.microsoft.com/office/drawing/2014/main" id="{81768A2E-0802-B528-DA8D-8A1D3F8F7D36}"/>
              </a:ext>
            </a:extLst>
          </p:cNvPr>
          <p:cNvSpPr>
            <a:spLocks noGrp="1"/>
          </p:cNvSpPr>
          <p:nvPr>
            <p:ph type="title" idx="4294967295"/>
          </p:nvPr>
        </p:nvSpPr>
        <p:spPr>
          <a:xfrm>
            <a:off x="1562100" y="474948"/>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PROPRIETARY </a:t>
            </a:r>
            <a:endParaRPr lang="en-US" dirty="0">
              <a:effectLst/>
            </a:endParaRPr>
          </a:p>
        </p:txBody>
      </p:sp>
    </p:spTree>
    <p:extLst>
      <p:ext uri="{BB962C8B-B14F-4D97-AF65-F5344CB8AC3E}">
        <p14:creationId xmlns:p14="http://schemas.microsoft.com/office/powerpoint/2010/main" val="95431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EP RCP Aquatic Preserve map">
            <a:extLst>
              <a:ext uri="{FF2B5EF4-FFF2-40B4-BE49-F238E27FC236}">
                <a16:creationId xmlns:a16="http://schemas.microsoft.com/office/drawing/2014/main" id="{AAEDB1D2-8B24-1F1C-9975-4CFBED7B7106}"/>
              </a:ext>
            </a:extLst>
          </p:cNvPr>
          <p:cNvPicPr>
            <a:picLocks noChangeAspect="1"/>
          </p:cNvPicPr>
          <p:nvPr/>
        </p:nvPicPr>
        <p:blipFill>
          <a:blip r:embed="rId4"/>
          <a:stretch>
            <a:fillRect/>
          </a:stretch>
        </p:blipFill>
        <p:spPr>
          <a:xfrm>
            <a:off x="7011472" y="1502244"/>
            <a:ext cx="4672313" cy="4672313"/>
          </a:xfrm>
          <a:prstGeom prst="rect">
            <a:avLst/>
          </a:prstGeom>
        </p:spPr>
      </p:pic>
      <p:sp>
        <p:nvSpPr>
          <p:cNvPr id="6" name="TextBox 5">
            <a:extLst>
              <a:ext uri="{FF2B5EF4-FFF2-40B4-BE49-F238E27FC236}">
                <a16:creationId xmlns:a16="http://schemas.microsoft.com/office/drawing/2014/main" id="{F0D8592A-DF35-6047-BB58-A444D2D41A10}"/>
              </a:ext>
            </a:extLst>
          </p:cNvPr>
          <p:cNvSpPr txBox="1"/>
          <p:nvPr/>
        </p:nvSpPr>
        <p:spPr>
          <a:xfrm>
            <a:off x="194734" y="1380067"/>
            <a:ext cx="642619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Source Sans Pro"/>
                <a:cs typeface="Arial"/>
              </a:rPr>
              <a:t>Aquatic preserves protect Florida's living waters. </a:t>
            </a:r>
            <a:endParaRPr lang="en-US" sz="2000">
              <a:latin typeface="Arial"/>
              <a:ea typeface="Source Sans Pro"/>
              <a:cs typeface="Arial"/>
            </a:endParaRPr>
          </a:p>
          <a:p>
            <a:endParaRPr lang="en-US" sz="2000">
              <a:latin typeface="Arial"/>
              <a:ea typeface="+mn-lt"/>
              <a:cs typeface="+mn-lt"/>
            </a:endParaRPr>
          </a:p>
          <a:p>
            <a:r>
              <a:rPr lang="en-US" sz="2000">
                <a:latin typeface="Arial"/>
                <a:ea typeface="+mn-lt"/>
                <a:cs typeface="+mn-lt"/>
              </a:rPr>
              <a:t>Florida's 43 aquatic preserves, dotted up and down the coastline, offer a window into the state's natural and cultural heritage.</a:t>
            </a:r>
            <a:endParaRPr lang="en-US" sz="2000">
              <a:latin typeface="Arial"/>
              <a:ea typeface="+mn-lt"/>
              <a:cs typeface="Arial"/>
            </a:endParaRPr>
          </a:p>
          <a:p>
            <a:endParaRPr lang="en-US" sz="2000">
              <a:latin typeface="Arial"/>
              <a:ea typeface="+mn-lt"/>
              <a:cs typeface="+mn-lt"/>
            </a:endParaRPr>
          </a:p>
          <a:p>
            <a:r>
              <a:rPr lang="en-US" sz="2000">
                <a:latin typeface="Arial"/>
                <a:ea typeface="+mn-lt"/>
                <a:cs typeface="+mn-lt"/>
              </a:rPr>
              <a:t>In 1975, Florida enacted the Aquatic Preserve Act.</a:t>
            </a:r>
            <a:endParaRPr lang="en-US" sz="2000">
              <a:latin typeface="Arial"/>
              <a:ea typeface="+mn-lt"/>
              <a:cs typeface="Arial"/>
            </a:endParaRPr>
          </a:p>
          <a:p>
            <a:endParaRPr lang="en-US" sz="2000">
              <a:latin typeface="Arial"/>
              <a:ea typeface="+mn-lt"/>
              <a:cs typeface="+mn-lt"/>
            </a:endParaRPr>
          </a:p>
          <a:p>
            <a:r>
              <a:rPr lang="en-US" sz="2000">
                <a:latin typeface="Arial"/>
                <a:ea typeface="+mn-lt"/>
                <a:cs typeface="+mn-lt"/>
              </a:rPr>
              <a:t>This ensures the continuation of aquatic preserves' natural conditions so "their aesthetic, biological and scientific values may endure for the enjoyment of future generations."</a:t>
            </a:r>
            <a:endParaRPr lang="en-US" sz="2000">
              <a:latin typeface="Arial"/>
              <a:ea typeface="+mn-lt"/>
              <a:cs typeface="Arial"/>
            </a:endParaRPr>
          </a:p>
          <a:p>
            <a:endParaRPr lang="en-US" sz="2000">
              <a:latin typeface="Arial"/>
              <a:cs typeface="Calibri"/>
            </a:endParaRPr>
          </a:p>
          <a:p>
            <a:r>
              <a:rPr lang="en-US" sz="2000">
                <a:latin typeface="Arial"/>
                <a:cs typeface="Calibri"/>
              </a:rPr>
              <a:t>To ensure the continuation of these natural conditions special guidelines and building criteria have been established for ERP projects within aquatic preserves. </a:t>
            </a:r>
          </a:p>
        </p:txBody>
      </p:sp>
      <p:sp>
        <p:nvSpPr>
          <p:cNvPr id="2" name="Title 1">
            <a:extLst>
              <a:ext uri="{FF2B5EF4-FFF2-40B4-BE49-F238E27FC236}">
                <a16:creationId xmlns:a16="http://schemas.microsoft.com/office/drawing/2014/main" id="{8B75723A-560D-F81C-A797-26BEF65887B8}"/>
              </a:ext>
            </a:extLst>
          </p:cNvPr>
          <p:cNvSpPr>
            <a:spLocks noGrp="1"/>
          </p:cNvSpPr>
          <p:nvPr>
            <p:ph type="title" idx="4294967295"/>
          </p:nvPr>
        </p:nvSpPr>
        <p:spPr>
          <a:xfrm>
            <a:off x="1558402" y="310885"/>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AQUATIC PRESERVES</a:t>
            </a:r>
            <a:endParaRPr lang="en-US" dirty="0">
              <a:effectLst/>
            </a:endParaRPr>
          </a:p>
        </p:txBody>
      </p:sp>
    </p:spTree>
    <p:extLst>
      <p:ext uri="{BB962C8B-B14F-4D97-AF65-F5344CB8AC3E}">
        <p14:creationId xmlns:p14="http://schemas.microsoft.com/office/powerpoint/2010/main" val="299701217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32D2-98C5-D9EF-D314-7AA891F202E2}"/>
              </a:ext>
            </a:extLst>
          </p:cNvPr>
          <p:cNvSpPr txBox="1"/>
          <p:nvPr/>
        </p:nvSpPr>
        <p:spPr>
          <a:xfrm>
            <a:off x="1047196" y="1370575"/>
            <a:ext cx="664974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State</a:t>
            </a:r>
            <a:r>
              <a:rPr lang="en-US" sz="2400" b="1">
                <a:latin typeface="Arial"/>
                <a:ea typeface="+mn-lt"/>
                <a:cs typeface="+mn-lt"/>
              </a:rPr>
              <a:t> Programmatic General Permit (SPGP</a:t>
            </a:r>
            <a:r>
              <a:rPr lang="en-US" sz="2400">
                <a:latin typeface="Arial"/>
                <a:ea typeface="+mn-lt"/>
                <a:cs typeface="+mn-lt"/>
              </a:rPr>
              <a:t>):</a:t>
            </a:r>
            <a:endParaRPr lang="en-US" sz="2400"/>
          </a:p>
          <a:p>
            <a:pPr marL="742950" lvl="1" indent="-285750">
              <a:buFont typeface="Arial"/>
              <a:buChar char="•"/>
            </a:pPr>
            <a:r>
              <a:rPr lang="en-US" sz="2000">
                <a:latin typeface="Arial"/>
                <a:ea typeface="+mn-lt"/>
                <a:cs typeface="+mn-lt"/>
              </a:rPr>
              <a:t>Current: </a:t>
            </a:r>
            <a:r>
              <a:rPr lang="en-US" sz="2000">
                <a:latin typeface="Arial"/>
                <a:ea typeface="+mn-lt"/>
                <a:cs typeface="+mn-lt"/>
                <a:hlinkClick r:id="rId3"/>
              </a:rPr>
              <a:t>SPGP VI-R1</a:t>
            </a:r>
            <a:r>
              <a:rPr lang="en-US" sz="2000">
                <a:latin typeface="Arial"/>
                <a:ea typeface="+mn-lt"/>
                <a:cs typeface="+mn-lt"/>
              </a:rPr>
              <a:t>, valid Aug. 16, 2021.</a:t>
            </a:r>
          </a:p>
          <a:p>
            <a:pPr marL="742950" lvl="1" indent="-285750">
              <a:buFont typeface="Arial"/>
              <a:buChar char="•"/>
            </a:pPr>
            <a:r>
              <a:rPr lang="en-US" sz="2000">
                <a:latin typeface="Arial"/>
                <a:ea typeface="+mn-lt"/>
                <a:cs typeface="+mn-lt"/>
              </a:rPr>
              <a:t>Includes </a:t>
            </a:r>
            <a:r>
              <a:rPr lang="en-US" sz="2000" b="1">
                <a:latin typeface="Arial"/>
                <a:ea typeface="+mn-lt"/>
                <a:cs typeface="+mn-lt"/>
              </a:rPr>
              <a:t>only</a:t>
            </a:r>
            <a:r>
              <a:rPr lang="en-US" sz="2000">
                <a:latin typeface="Arial"/>
                <a:ea typeface="+mn-lt"/>
                <a:cs typeface="+mn-lt"/>
              </a:rPr>
              <a:t> the following categories of work: </a:t>
            </a:r>
            <a:endParaRPr lang="en-US" sz="2000">
              <a:latin typeface="Arial"/>
              <a:cs typeface="Calibri"/>
            </a:endParaRPr>
          </a:p>
          <a:p>
            <a:pPr marL="1257300" lvl="2" indent="-342900">
              <a:buFont typeface="Courier New" panose="02070309020205020404" pitchFamily="49" charset="0"/>
              <a:buChar char="o"/>
            </a:pPr>
            <a:r>
              <a:rPr lang="en-US" sz="2000">
                <a:latin typeface="Arial"/>
                <a:ea typeface="+mn-lt"/>
                <a:cs typeface="+mn-lt"/>
              </a:rPr>
              <a:t>Shoreline stabilization.</a:t>
            </a:r>
            <a:endParaRPr lang="en-US" sz="2000">
              <a:latin typeface="Arial"/>
              <a:ea typeface="+mn-lt"/>
              <a:cs typeface="Arial"/>
            </a:endParaRPr>
          </a:p>
          <a:p>
            <a:pPr marL="1257300" lvl="2" indent="-342900">
              <a:buFont typeface="Courier New" panose="02070309020205020404" pitchFamily="49" charset="0"/>
              <a:buChar char="o"/>
            </a:pPr>
            <a:r>
              <a:rPr lang="en-US" sz="2000">
                <a:latin typeface="Arial"/>
                <a:ea typeface="+mn-lt"/>
                <a:cs typeface="+mn-lt"/>
              </a:rPr>
              <a:t>Boat ramps and boat launch areas and structures associated with such ramps or launch areas.</a:t>
            </a:r>
            <a:endParaRPr lang="en-US" sz="2000">
              <a:latin typeface="Arial"/>
              <a:ea typeface="+mn-lt"/>
              <a:cs typeface="Arial"/>
            </a:endParaRPr>
          </a:p>
          <a:p>
            <a:pPr marL="1257300" lvl="2" indent="-342900">
              <a:buFont typeface="Courier New" panose="02070309020205020404" pitchFamily="49" charset="0"/>
              <a:buChar char="o"/>
            </a:pPr>
            <a:r>
              <a:rPr lang="en-US" sz="2000">
                <a:latin typeface="Arial"/>
                <a:ea typeface="+mn-lt"/>
                <a:cs typeface="+mn-lt"/>
              </a:rPr>
              <a:t>Docks, piers, associated facilities and other minor piling-supported structures.</a:t>
            </a:r>
            <a:endParaRPr lang="en-US" sz="2000">
              <a:latin typeface="Arial"/>
              <a:ea typeface="+mn-lt"/>
              <a:cs typeface="Arial"/>
            </a:endParaRPr>
          </a:p>
          <a:p>
            <a:pPr marL="1257300" lvl="2" indent="-342900">
              <a:buFont typeface="Courier New" panose="02070309020205020404" pitchFamily="49" charset="0"/>
              <a:buChar char="o"/>
            </a:pPr>
            <a:r>
              <a:rPr lang="en-US" sz="2000">
                <a:latin typeface="Arial"/>
                <a:ea typeface="+mn-lt"/>
                <a:cs typeface="+mn-lt"/>
              </a:rPr>
              <a:t>Removal of derelict vessels.</a:t>
            </a:r>
            <a:endParaRPr lang="en-US" sz="2000">
              <a:latin typeface="Arial"/>
              <a:cs typeface="Arial"/>
            </a:endParaRPr>
          </a:p>
          <a:p>
            <a:pPr marL="1257300" lvl="2" indent="-342900">
              <a:buFont typeface="Courier New" panose="02070309020205020404" pitchFamily="49" charset="0"/>
              <a:buChar char="o"/>
            </a:pPr>
            <a:r>
              <a:rPr lang="en-US" sz="2000">
                <a:latin typeface="Arial"/>
                <a:ea typeface="+mn-lt"/>
                <a:cs typeface="+mn-lt"/>
              </a:rPr>
              <a:t>Scientific sampling, measurement and monitoring devices.</a:t>
            </a:r>
            <a:endParaRPr lang="en-US" sz="2000">
              <a:latin typeface="Arial"/>
              <a:cs typeface="Arial"/>
            </a:endParaRPr>
          </a:p>
          <a:p>
            <a:pPr marL="342900" indent="-342900">
              <a:buFont typeface="Courier New" panose="02070309020205020404" pitchFamily="49" charset="0"/>
              <a:buChar char="o"/>
            </a:pPr>
            <a:endParaRPr lang="en-US" sz="2100">
              <a:latin typeface="Arial"/>
              <a:cs typeface="Calibri" panose="020F0502020204030204"/>
            </a:endParaRPr>
          </a:p>
          <a:p>
            <a:endParaRPr lang="en-US" sz="2100">
              <a:solidFill>
                <a:srgbClr val="FF0000"/>
              </a:solidFill>
              <a:latin typeface="Arial"/>
              <a:cs typeface="Calibri" panose="020F0502020204030204"/>
            </a:endParaRPr>
          </a:p>
          <a:p>
            <a:endParaRPr lang="en-US">
              <a:cs typeface="Calibri"/>
            </a:endParaRPr>
          </a:p>
        </p:txBody>
      </p:sp>
      <p:pic>
        <p:nvPicPr>
          <p:cNvPr id="7" name="Picture 7" descr="Army Corp of Engineers logo">
            <a:extLst>
              <a:ext uri="{FF2B5EF4-FFF2-40B4-BE49-F238E27FC236}">
                <a16:creationId xmlns:a16="http://schemas.microsoft.com/office/drawing/2014/main" id="{59C23117-BBD0-EF82-B0BE-52E0B1C2C5D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77738" y="2711408"/>
            <a:ext cx="1738915" cy="1326617"/>
          </a:xfrm>
          <a:prstGeom prst="rect">
            <a:avLst/>
          </a:prstGeom>
          <a:ln>
            <a:noFill/>
          </a:ln>
          <a:effectLst>
            <a:outerShdw blurRad="190500" algn="tl" rotWithShape="0">
              <a:srgbClr val="000000">
                <a:alpha val="70000"/>
              </a:srgbClr>
            </a:outerShdw>
          </a:effectLst>
        </p:spPr>
      </p:pic>
      <p:sp>
        <p:nvSpPr>
          <p:cNvPr id="5" name="Star: 5 Points 4">
            <a:extLst>
              <a:ext uri="{FF2B5EF4-FFF2-40B4-BE49-F238E27FC236}">
                <a16:creationId xmlns:a16="http://schemas.microsoft.com/office/drawing/2014/main" id="{B9484800-371F-9FBD-B67B-3491F91556D9}"/>
              </a:ext>
              <a:ext uri="{C183D7F6-B498-43B3-948B-1728B52AA6E4}">
                <adec:decorative xmlns:adec="http://schemas.microsoft.com/office/drawing/2017/decorative" val="1"/>
              </a:ext>
            </a:extLst>
          </p:cNvPr>
          <p:cNvSpPr/>
          <p:nvPr/>
        </p:nvSpPr>
        <p:spPr>
          <a:xfrm>
            <a:off x="134319" y="1286453"/>
            <a:ext cx="916798" cy="854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2E7537-DBBC-0FD5-CE77-036E294D3F71}"/>
              </a:ext>
            </a:extLst>
          </p:cNvPr>
          <p:cNvSpPr txBox="1"/>
          <p:nvPr/>
        </p:nvSpPr>
        <p:spPr>
          <a:xfrm>
            <a:off x="313522" y="6032629"/>
            <a:ext cx="100624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E476B"/>
                </a:solidFill>
                <a:latin typeface="Arial" panose="020B0604020202020204" pitchFamily="34" charset="0"/>
                <a:ea typeface="Source Sans Pro"/>
                <a:cs typeface="Arial" panose="020B0604020202020204" pitchFamily="34" charset="0"/>
                <a:hlinkClick r:id="rId5"/>
              </a:rPr>
              <a:t>State Programmatic General Permit</a:t>
            </a:r>
            <a:r>
              <a:rPr lang="en-US" b="1">
                <a:solidFill>
                  <a:srgbClr val="515151"/>
                </a:solidFill>
                <a:latin typeface="Arial" panose="020B0604020202020204" pitchFamily="34" charset="0"/>
                <a:ea typeface="Source Sans Pro"/>
                <a:cs typeface="Arial" panose="020B0604020202020204" pitchFamily="34" charset="0"/>
              </a:rPr>
              <a:t> | </a:t>
            </a:r>
            <a:r>
              <a:rPr lang="en-US" b="1">
                <a:solidFill>
                  <a:srgbClr val="1E476B"/>
                </a:solidFill>
                <a:latin typeface="Arial" panose="020B0604020202020204" pitchFamily="34" charset="0"/>
                <a:ea typeface="Source Sans Pro"/>
                <a:cs typeface="Arial" panose="020B0604020202020204" pitchFamily="34" charset="0"/>
                <a:hlinkClick r:id="rId6"/>
              </a:rPr>
              <a:t>U.S. Army Corps of Engineers Nationwide Permits</a:t>
            </a:r>
            <a:r>
              <a:rPr lang="en-US" b="1">
                <a:solidFill>
                  <a:srgbClr val="515151"/>
                </a:solidFill>
                <a:latin typeface="Arial" panose="020B0604020202020204" pitchFamily="34" charset="0"/>
                <a:ea typeface="Source Sans Pro"/>
                <a:cs typeface="Arial" panose="020B0604020202020204" pitchFamily="34" charset="0"/>
              </a:rPr>
              <a:t> | </a:t>
            </a:r>
          </a:p>
          <a:p>
            <a:r>
              <a:rPr lang="en-US" b="1">
                <a:solidFill>
                  <a:srgbClr val="1E476B"/>
                </a:solidFill>
                <a:latin typeface="Arial" panose="020B0604020202020204" pitchFamily="34" charset="0"/>
                <a:ea typeface="Source Sans Pro"/>
                <a:cs typeface="Arial" panose="020B0604020202020204" pitchFamily="34" charset="0"/>
                <a:hlinkClick r:id="rId7"/>
              </a:rPr>
              <a:t>U.S. Army Corps of Engineers Operating Agreement with DEP and WMDs</a:t>
            </a:r>
            <a:r>
              <a:rPr lang="en-US" b="1">
                <a:solidFill>
                  <a:srgbClr val="1E476B"/>
                </a:solidFill>
                <a:latin typeface="Arial" panose="020B0604020202020204" pitchFamily="34" charset="0"/>
                <a:ea typeface="Source Sans Pro"/>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 name="Picture 2" descr="pyramid diagram outlining regulatory requirements">
            <a:extLst>
              <a:ext uri="{FF2B5EF4-FFF2-40B4-BE49-F238E27FC236}">
                <a16:creationId xmlns:a16="http://schemas.microsoft.com/office/drawing/2014/main" id="{A5EB8625-B22A-D7A6-B0F1-6E5B66E44317}"/>
              </a:ext>
            </a:extLst>
          </p:cNvPr>
          <p:cNvPicPr>
            <a:picLocks noChangeAspect="1"/>
          </p:cNvPicPr>
          <p:nvPr/>
        </p:nvPicPr>
        <p:blipFill>
          <a:blip r:embed="rId8"/>
          <a:stretch>
            <a:fillRect/>
          </a:stretch>
        </p:blipFill>
        <p:spPr>
          <a:xfrm>
            <a:off x="8054113" y="2140704"/>
            <a:ext cx="3727332" cy="3166073"/>
          </a:xfrm>
          <a:prstGeom prst="rect">
            <a:avLst/>
          </a:prstGeom>
        </p:spPr>
      </p:pic>
      <p:sp>
        <p:nvSpPr>
          <p:cNvPr id="6" name="Title 5">
            <a:extLst>
              <a:ext uri="{FF2B5EF4-FFF2-40B4-BE49-F238E27FC236}">
                <a16:creationId xmlns:a16="http://schemas.microsoft.com/office/drawing/2014/main" id="{B80A52D1-1099-150B-2447-0243EE202576}"/>
              </a:ext>
            </a:extLst>
          </p:cNvPr>
          <p:cNvSpPr>
            <a:spLocks noGrp="1"/>
          </p:cNvSpPr>
          <p:nvPr>
            <p:ph type="title" idx="4294967295"/>
          </p:nvPr>
        </p:nvSpPr>
        <p:spPr>
          <a:xfrm>
            <a:off x="1542081" y="360138"/>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FEDERAL AUTHORIZATION: SPGP</a:t>
            </a:r>
            <a:endParaRPr lang="en-US" dirty="0">
              <a:effectLst/>
            </a:endParaRPr>
          </a:p>
        </p:txBody>
      </p:sp>
    </p:spTree>
    <p:extLst>
      <p:ext uri="{BB962C8B-B14F-4D97-AF65-F5344CB8AC3E}">
        <p14:creationId xmlns:p14="http://schemas.microsoft.com/office/powerpoint/2010/main" val="364746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6F9068-870E-5406-CCDA-C812E4D9F460}"/>
              </a:ext>
            </a:extLst>
          </p:cNvPr>
          <p:cNvSpPr txBox="1"/>
          <p:nvPr/>
        </p:nvSpPr>
        <p:spPr>
          <a:xfrm>
            <a:off x="1439464" y="687496"/>
            <a:ext cx="10623994" cy="538865"/>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a:cs typeface="Arial"/>
              </a:rPr>
              <a:t>SAMPLE PERMIT AUTHORIZATION</a:t>
            </a:r>
            <a:endParaRPr lang="en-US" sz="2500" b="1">
              <a:solidFill>
                <a:schemeClr val="accent2"/>
              </a:solidFill>
              <a:latin typeface="Arial"/>
              <a:ea typeface="Verdana" panose="020B0604030504040204" pitchFamily="34" charset="0"/>
              <a:cs typeface="Arial"/>
            </a:endParaRPr>
          </a:p>
        </p:txBody>
      </p:sp>
      <p:sp>
        <p:nvSpPr>
          <p:cNvPr id="7" name="TextBox 6">
            <a:extLst>
              <a:ext uri="{FF2B5EF4-FFF2-40B4-BE49-F238E27FC236}">
                <a16:creationId xmlns:a16="http://schemas.microsoft.com/office/drawing/2014/main" id="{011C704E-0046-2E65-6C3B-3392A0B5602D}"/>
              </a:ext>
            </a:extLst>
          </p:cNvPr>
          <p:cNvSpPr txBox="1"/>
          <p:nvPr/>
        </p:nvSpPr>
        <p:spPr>
          <a:xfrm>
            <a:off x="222883" y="1343164"/>
            <a:ext cx="21501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Calibri"/>
              </a:rPr>
              <a:t>Example: </a:t>
            </a:r>
            <a:endParaRPr lang="en-US" sz="2400">
              <a:latin typeface="Arial"/>
            </a:endParaRPr>
          </a:p>
        </p:txBody>
      </p:sp>
      <p:pic>
        <p:nvPicPr>
          <p:cNvPr id="3" name="Picture 4" descr="example picture of permit authorization">
            <a:extLst>
              <a:ext uri="{FF2B5EF4-FFF2-40B4-BE49-F238E27FC236}">
                <a16:creationId xmlns:a16="http://schemas.microsoft.com/office/drawing/2014/main" id="{43DF32CB-3FDA-CB58-3B6A-EAA89D7FE5BF}"/>
              </a:ext>
            </a:extLst>
          </p:cNvPr>
          <p:cNvPicPr>
            <a:picLocks noChangeAspect="1"/>
          </p:cNvPicPr>
          <p:nvPr/>
        </p:nvPicPr>
        <p:blipFill>
          <a:blip r:embed="rId2"/>
          <a:stretch>
            <a:fillRect/>
          </a:stretch>
        </p:blipFill>
        <p:spPr>
          <a:xfrm>
            <a:off x="2965215" y="1343164"/>
            <a:ext cx="6252162" cy="5516928"/>
          </a:xfrm>
          <a:prstGeom prst="rect">
            <a:avLst/>
          </a:prstGeom>
        </p:spPr>
      </p:pic>
      <p:sp>
        <p:nvSpPr>
          <p:cNvPr id="2" name="Title 1">
            <a:extLst>
              <a:ext uri="{FF2B5EF4-FFF2-40B4-BE49-F238E27FC236}">
                <a16:creationId xmlns:a16="http://schemas.microsoft.com/office/drawing/2014/main" id="{C63FB432-001F-969B-FD59-06F4C5FF9EDC}"/>
              </a:ext>
            </a:extLst>
          </p:cNvPr>
          <p:cNvSpPr>
            <a:spLocks noGrp="1"/>
          </p:cNvSpPr>
          <p:nvPr>
            <p:ph type="title" idx="4294967295"/>
          </p:nvPr>
        </p:nvSpPr>
        <p:spPr>
          <a:xfrm>
            <a:off x="1453517" y="294146"/>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ERP, CHAPTER </a:t>
            </a:r>
            <a:r>
              <a:rPr lang="en-US" sz="3500" b="1" kern="1200" dirty="0">
                <a:solidFill>
                  <a:srgbClr val="FFFFFF"/>
                </a:solidFill>
                <a:effectLst/>
                <a:latin typeface="Arial" panose="020B0604020202020204" pitchFamily="34" charset="0"/>
                <a:ea typeface="+mn-ea"/>
                <a:cs typeface="Arial" panose="020B0604020202020204" pitchFamily="34" charset="0"/>
              </a:rPr>
              <a:t>62-330 F.A.C.</a:t>
            </a:r>
            <a:r>
              <a:rPr lang="en-US" sz="3500" b="1" kern="1200" dirty="0">
                <a:solidFill>
                  <a:srgbClr val="000000"/>
                </a:solidFill>
                <a:effectLst/>
                <a:latin typeface="Arial" panose="020B0604020202020204" pitchFamily="34" charset="0"/>
                <a:ea typeface="+mn-ea"/>
                <a:cs typeface="Arial" panose="020B0604020202020204" pitchFamily="34" charset="0"/>
              </a:rPr>
              <a:t> </a:t>
            </a:r>
            <a:endParaRPr lang="en-US" dirty="0">
              <a:effectLst/>
            </a:endParaRPr>
          </a:p>
        </p:txBody>
      </p:sp>
    </p:spTree>
    <p:extLst>
      <p:ext uri="{BB962C8B-B14F-4D97-AF65-F5344CB8AC3E}">
        <p14:creationId xmlns:p14="http://schemas.microsoft.com/office/powerpoint/2010/main" val="1350734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5B428B-A2DB-6BD2-3286-80432A2148CB}"/>
              </a:ext>
            </a:extLst>
          </p:cNvPr>
          <p:cNvSpPr txBox="1"/>
          <p:nvPr/>
        </p:nvSpPr>
        <p:spPr>
          <a:xfrm>
            <a:off x="94267" y="1348346"/>
            <a:ext cx="858164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Mangroves are tropical plants that are adapted to loose, wet soils, salt water and being periodically submerged by tides. </a:t>
            </a:r>
          </a:p>
          <a:p>
            <a:pPr marL="285750" indent="-285750">
              <a:buFont typeface="Arial"/>
              <a:buChar char="•"/>
            </a:pPr>
            <a:endParaRPr lang="en-US" sz="2400">
              <a:latin typeface="Arial"/>
              <a:ea typeface="+mn-lt"/>
              <a:cs typeface="+mn-lt"/>
            </a:endParaRPr>
          </a:p>
          <a:p>
            <a:r>
              <a:rPr lang="en-US" sz="2400">
                <a:latin typeface="Arial"/>
                <a:ea typeface="+mn-lt"/>
                <a:cs typeface="+mn-lt"/>
              </a:rPr>
              <a:t>The </a:t>
            </a:r>
            <a:r>
              <a:rPr lang="en-US" sz="2400" u="sng">
                <a:latin typeface="Arial"/>
                <a:ea typeface="+mn-lt"/>
                <a:cs typeface="+mn-lt"/>
                <a:hlinkClick r:id="rId3"/>
              </a:rPr>
              <a:t>1996 Mangrove Trimming and Preservation Act</a:t>
            </a:r>
            <a:r>
              <a:rPr lang="en-US" sz="2400">
                <a:latin typeface="Arial"/>
                <a:ea typeface="+mn-lt"/>
                <a:cs typeface="+mn-lt"/>
              </a:rPr>
              <a:t> defines a mangrove as any specimen of the species:</a:t>
            </a:r>
            <a:endParaRPr lang="en-US" sz="2400">
              <a:latin typeface="Arial"/>
              <a:ea typeface="+mn-lt"/>
              <a:cs typeface="Arial"/>
            </a:endParaRPr>
          </a:p>
          <a:p>
            <a:pPr marL="342900" indent="-342900">
              <a:buFont typeface="Arial" panose="020B0604020202020204" pitchFamily="34" charset="0"/>
              <a:buChar char="•"/>
            </a:pPr>
            <a:r>
              <a:rPr lang="en-US" sz="2200" i="1" err="1">
                <a:latin typeface="Arial"/>
                <a:ea typeface="+mn-lt"/>
                <a:cs typeface="+mn-lt"/>
              </a:rPr>
              <a:t>Laguncularia</a:t>
            </a:r>
            <a:r>
              <a:rPr lang="en-US" sz="2200" i="1">
                <a:latin typeface="Arial"/>
                <a:ea typeface="+mn-lt"/>
                <a:cs typeface="+mn-lt"/>
              </a:rPr>
              <a:t> racemosa</a:t>
            </a:r>
            <a:r>
              <a:rPr lang="en-US" sz="2200">
                <a:latin typeface="Arial"/>
                <a:ea typeface="+mn-lt"/>
                <a:cs typeface="+mn-lt"/>
              </a:rPr>
              <a:t> (white mangrove).</a:t>
            </a:r>
            <a:endParaRPr lang="en-US" sz="2200">
              <a:latin typeface="Arial"/>
              <a:ea typeface="+mn-lt"/>
              <a:cs typeface="Arial"/>
            </a:endParaRPr>
          </a:p>
          <a:p>
            <a:pPr marL="342900" indent="-342900">
              <a:buFont typeface="Arial" panose="020B0604020202020204" pitchFamily="34" charset="0"/>
              <a:buChar char="•"/>
            </a:pPr>
            <a:r>
              <a:rPr lang="en-US" sz="2200" i="1">
                <a:latin typeface="Arial"/>
                <a:ea typeface="+mn-lt"/>
                <a:cs typeface="+mn-lt"/>
              </a:rPr>
              <a:t>Rhizophora mangle </a:t>
            </a:r>
            <a:r>
              <a:rPr lang="en-US" sz="2200">
                <a:latin typeface="Arial"/>
                <a:ea typeface="+mn-lt"/>
                <a:cs typeface="+mn-lt"/>
              </a:rPr>
              <a:t>(red mangrove).</a:t>
            </a:r>
            <a:endParaRPr lang="en-US" sz="2200">
              <a:latin typeface="Arial"/>
              <a:ea typeface="+mn-lt"/>
              <a:cs typeface="Arial"/>
            </a:endParaRPr>
          </a:p>
          <a:p>
            <a:pPr marL="342900" indent="-342900">
              <a:buFont typeface="Arial" panose="020B0604020202020204" pitchFamily="34" charset="0"/>
              <a:buChar char="•"/>
            </a:pPr>
            <a:r>
              <a:rPr lang="en-US" sz="2200" i="1">
                <a:latin typeface="Arial"/>
                <a:ea typeface="+mn-lt"/>
                <a:cs typeface="+mn-lt"/>
              </a:rPr>
              <a:t>Avicennia </a:t>
            </a:r>
            <a:r>
              <a:rPr lang="en-US" sz="2200" i="1" err="1">
                <a:latin typeface="Arial"/>
                <a:ea typeface="+mn-lt"/>
                <a:cs typeface="+mn-lt"/>
              </a:rPr>
              <a:t>germinans</a:t>
            </a:r>
            <a:r>
              <a:rPr lang="en-US" sz="2200">
                <a:latin typeface="Arial"/>
                <a:ea typeface="+mn-lt"/>
                <a:cs typeface="+mn-lt"/>
              </a:rPr>
              <a:t> (black mangrove). </a:t>
            </a:r>
            <a:endParaRPr lang="en-US" sz="2200">
              <a:latin typeface="Arial"/>
              <a:ea typeface="+mn-lt"/>
              <a:cs typeface="Arial"/>
            </a:endParaRPr>
          </a:p>
          <a:p>
            <a:pPr lvl="1"/>
            <a:endParaRPr lang="en-US" sz="2400">
              <a:latin typeface="Arial"/>
              <a:ea typeface="+mn-lt"/>
              <a:cs typeface="+mn-lt"/>
            </a:endParaRPr>
          </a:p>
          <a:p>
            <a:r>
              <a:rPr lang="en-US" sz="2400">
                <a:solidFill>
                  <a:srgbClr val="000000"/>
                </a:solidFill>
                <a:latin typeface="Arial"/>
                <a:cs typeface="Calibri"/>
              </a:rPr>
              <a:t>Mangroves serve as a key ecological component in several ecosystems, including serving as a nursery for many game and sport fisheries. Loss of mangroves reduces fishery productivity, increases land erosion and decreases nearshore water quality. </a:t>
            </a:r>
            <a:endParaRPr lang="en-US" sz="2400">
              <a:latin typeface="Arial"/>
              <a:cs typeface="Calibri"/>
            </a:endParaRPr>
          </a:p>
        </p:txBody>
      </p:sp>
      <p:pic>
        <p:nvPicPr>
          <p:cNvPr id="9" name="Picture 9" descr="photo of river">
            <a:extLst>
              <a:ext uri="{FF2B5EF4-FFF2-40B4-BE49-F238E27FC236}">
                <a16:creationId xmlns:a16="http://schemas.microsoft.com/office/drawing/2014/main" id="{0AD0AE38-5337-35EE-C820-2B5C31F35AE9}"/>
              </a:ext>
            </a:extLst>
          </p:cNvPr>
          <p:cNvPicPr>
            <a:picLocks noChangeAspect="1"/>
          </p:cNvPicPr>
          <p:nvPr/>
        </p:nvPicPr>
        <p:blipFill>
          <a:blip r:embed="rId4"/>
          <a:stretch>
            <a:fillRect/>
          </a:stretch>
        </p:blipFill>
        <p:spPr>
          <a:xfrm>
            <a:off x="8741228" y="1551714"/>
            <a:ext cx="3058885" cy="457099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15174490-0D38-9630-603F-379256CA3EAA}"/>
              </a:ext>
            </a:extLst>
          </p:cNvPr>
          <p:cNvSpPr>
            <a:spLocks noGrp="1"/>
          </p:cNvSpPr>
          <p:nvPr>
            <p:ph type="title" idx="4294967295"/>
          </p:nvPr>
        </p:nvSpPr>
        <p:spPr>
          <a:xfrm>
            <a:off x="1582133" y="392387"/>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MANGROVE TRIMMING AND ALTERATION</a:t>
            </a:r>
            <a:r>
              <a:rPr lang="en-US" sz="3500" kern="1200" dirty="0">
                <a:solidFill>
                  <a:srgbClr val="000000"/>
                </a:solidFill>
                <a:effectLst/>
                <a:latin typeface="Arial" panose="020B0604020202020204" pitchFamily="34" charset="0"/>
                <a:ea typeface="+mn-ea"/>
                <a:cs typeface="Calibri" panose="020F0502020204030204" pitchFamily="34" charset="0"/>
              </a:rPr>
              <a:t> </a:t>
            </a:r>
            <a:endParaRPr lang="en-US" dirty="0">
              <a:effectLst/>
            </a:endParaRPr>
          </a:p>
        </p:txBody>
      </p:sp>
    </p:spTree>
    <p:extLst>
      <p:ext uri="{BB962C8B-B14F-4D97-AF65-F5344CB8AC3E}">
        <p14:creationId xmlns:p14="http://schemas.microsoft.com/office/powerpoint/2010/main" val="1323236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81388D-B131-EE4B-DA29-0B9B0A3AE9F9}"/>
              </a:ext>
            </a:extLst>
          </p:cNvPr>
          <p:cNvSpPr txBox="1"/>
          <p:nvPr/>
        </p:nvSpPr>
        <p:spPr>
          <a:xfrm>
            <a:off x="272144" y="1360218"/>
            <a:ext cx="7043056" cy="5247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ea typeface="+mn-lt"/>
                <a:cs typeface="+mn-lt"/>
              </a:rPr>
              <a:t>Forms of Authorization:</a:t>
            </a:r>
            <a:endParaRPr lang="en-US" sz="2400">
              <a:latin typeface="Arial"/>
              <a:cs typeface="Calibri"/>
            </a:endParaRPr>
          </a:p>
          <a:p>
            <a:endParaRPr lang="en-US" sz="2100" b="1">
              <a:latin typeface="Arial"/>
              <a:ea typeface="+mn-lt"/>
              <a:cs typeface="+mn-lt"/>
            </a:endParaRPr>
          </a:p>
          <a:p>
            <a:pPr marL="342900" indent="-342900">
              <a:buFont typeface="Arial" panose="020B0604020202020204" pitchFamily="34" charset="0"/>
              <a:buChar char="•"/>
            </a:pPr>
            <a:r>
              <a:rPr lang="en-US" sz="2100" b="1">
                <a:latin typeface="Arial"/>
                <a:ea typeface="+mn-lt"/>
                <a:cs typeface="+mn-lt"/>
              </a:rPr>
              <a:t>Exemptions:</a:t>
            </a:r>
            <a:r>
              <a:rPr lang="en-US" sz="2100">
                <a:latin typeface="Arial"/>
                <a:ea typeface="+mn-lt"/>
                <a:cs typeface="+mn-lt"/>
              </a:rPr>
              <a:t> No written authorization if meets certain defined thresholds; trimming only.</a:t>
            </a:r>
          </a:p>
          <a:p>
            <a:pPr marL="342900" indent="-342900">
              <a:buFont typeface="Arial" panose="020B0604020202020204" pitchFamily="34" charset="0"/>
              <a:buChar char="•"/>
            </a:pPr>
            <a:r>
              <a:rPr lang="en-US" sz="2100" b="1">
                <a:latin typeface="Arial"/>
                <a:ea typeface="+mn-lt"/>
                <a:cs typeface="+mn-lt"/>
              </a:rPr>
              <a:t>General Permits:</a:t>
            </a:r>
            <a:r>
              <a:rPr lang="en-US" sz="2100">
                <a:latin typeface="Arial"/>
                <a:ea typeface="+mn-lt"/>
                <a:cs typeface="+mn-lt"/>
              </a:rPr>
              <a:t> Trimming activities that are not exempt but still meet certain defined thresholds can receive an expedited review.</a:t>
            </a:r>
          </a:p>
          <a:p>
            <a:pPr marL="342900" indent="-342900">
              <a:buFont typeface="Arial" panose="020B0604020202020204" pitchFamily="34" charset="0"/>
              <a:buChar char="•"/>
            </a:pPr>
            <a:r>
              <a:rPr lang="en-US" sz="2100" b="1">
                <a:latin typeface="Arial"/>
                <a:ea typeface="+mn-lt"/>
                <a:cs typeface="+mn-lt"/>
              </a:rPr>
              <a:t>Individual Permits:</a:t>
            </a:r>
            <a:r>
              <a:rPr lang="en-US" sz="2100">
                <a:latin typeface="Arial"/>
                <a:ea typeface="+mn-lt"/>
                <a:cs typeface="+mn-lt"/>
              </a:rPr>
              <a:t> Trimming activities that are not exempt and do not qualify for General Permit (GP); only authorization for alteration.</a:t>
            </a:r>
            <a:endParaRPr lang="en-US" sz="2100">
              <a:latin typeface="Arial"/>
              <a:cs typeface="Calibri"/>
            </a:endParaRPr>
          </a:p>
          <a:p>
            <a:endParaRPr lang="en-US">
              <a:cs typeface="Calibri"/>
            </a:endParaRPr>
          </a:p>
          <a:p>
            <a:endParaRPr lang="en-US" sz="2000">
              <a:latin typeface="Arial"/>
              <a:cs typeface="Calibri"/>
            </a:endParaRPr>
          </a:p>
          <a:p>
            <a:r>
              <a:rPr lang="en-US" sz="2100">
                <a:latin typeface="Arial"/>
                <a:cs typeface="Arial"/>
              </a:rPr>
              <a:t>A separate permit under the act is not required if the trimming/alteration is associated with work conducted under ERP permit and certain statutory exemptions.</a:t>
            </a:r>
            <a:endParaRPr lang="en-US" sz="2100"/>
          </a:p>
        </p:txBody>
      </p:sp>
      <p:pic>
        <p:nvPicPr>
          <p:cNvPr id="8" name="Picture 8" descr="photo of mangroves">
            <a:extLst>
              <a:ext uri="{FF2B5EF4-FFF2-40B4-BE49-F238E27FC236}">
                <a16:creationId xmlns:a16="http://schemas.microsoft.com/office/drawing/2014/main" id="{7846A295-7329-001E-DE0F-264CDA98FD7B}"/>
              </a:ext>
            </a:extLst>
          </p:cNvPr>
          <p:cNvPicPr>
            <a:picLocks noChangeAspect="1"/>
          </p:cNvPicPr>
          <p:nvPr/>
        </p:nvPicPr>
        <p:blipFill>
          <a:blip r:embed="rId3"/>
          <a:stretch>
            <a:fillRect/>
          </a:stretch>
        </p:blipFill>
        <p:spPr>
          <a:xfrm>
            <a:off x="7587343" y="2203705"/>
            <a:ext cx="4365172" cy="2450592"/>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56DEBD17-3A06-E8DB-4368-79B0061811FD}"/>
              </a:ext>
            </a:extLst>
          </p:cNvPr>
          <p:cNvSpPr txBox="1"/>
          <p:nvPr/>
        </p:nvSpPr>
        <p:spPr>
          <a:xfrm>
            <a:off x="8398329" y="136021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atin typeface="Arial"/>
                <a:cs typeface="Arial"/>
              </a:rPr>
              <a:t> </a:t>
            </a:r>
            <a:r>
              <a:rPr lang="en-US">
                <a:latin typeface="Arial"/>
                <a:cs typeface="Arial"/>
                <a:hlinkClick r:id="rId4"/>
              </a:rPr>
              <a:t>Application for Mangrove Alteration</a:t>
            </a:r>
            <a:r>
              <a:rPr lang="en-US">
                <a:latin typeface="Arial"/>
                <a:cs typeface="Arial"/>
              </a:rPr>
              <a:t> </a:t>
            </a:r>
            <a:endParaRPr lang="en-US"/>
          </a:p>
        </p:txBody>
      </p:sp>
      <p:sp>
        <p:nvSpPr>
          <p:cNvPr id="6" name="TextBox 1">
            <a:extLst>
              <a:ext uri="{FF2B5EF4-FFF2-40B4-BE49-F238E27FC236}">
                <a16:creationId xmlns:a16="http://schemas.microsoft.com/office/drawing/2014/main" id="{17BD0BA2-AB15-5CCB-5865-2B7101786711}"/>
              </a:ext>
            </a:extLst>
          </p:cNvPr>
          <p:cNvSpPr txBox="1"/>
          <p:nvPr/>
        </p:nvSpPr>
        <p:spPr>
          <a:xfrm>
            <a:off x="8398329" y="4771609"/>
            <a:ext cx="274320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atin typeface="Arial"/>
                <a:cs typeface="Arial"/>
                <a:hlinkClick r:id="rId5"/>
              </a:rPr>
              <a:t>State Authorized Professional Mangrove Trimmers (PMTs)</a:t>
            </a:r>
            <a:endParaRPr lang="en-US"/>
          </a:p>
        </p:txBody>
      </p:sp>
      <p:sp>
        <p:nvSpPr>
          <p:cNvPr id="3" name="Title 2">
            <a:extLst>
              <a:ext uri="{FF2B5EF4-FFF2-40B4-BE49-F238E27FC236}">
                <a16:creationId xmlns:a16="http://schemas.microsoft.com/office/drawing/2014/main" id="{6C9BB3B8-AA3F-BDD4-BE76-546FF080DE44}"/>
              </a:ext>
            </a:extLst>
          </p:cNvPr>
          <p:cNvSpPr>
            <a:spLocks noGrp="1"/>
          </p:cNvSpPr>
          <p:nvPr>
            <p:ph type="title" idx="4294967295"/>
          </p:nvPr>
        </p:nvSpPr>
        <p:spPr>
          <a:xfrm>
            <a:off x="1496787" y="357820"/>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MANGROVE TRIMMING AND ALTERATION</a:t>
            </a:r>
            <a:r>
              <a:rPr lang="en-US" sz="3500"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p:txBody>
      </p:sp>
    </p:spTree>
    <p:extLst>
      <p:ext uri="{BB962C8B-B14F-4D97-AF65-F5344CB8AC3E}">
        <p14:creationId xmlns:p14="http://schemas.microsoft.com/office/powerpoint/2010/main" val="258111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CDB53-9FF2-4690-56F8-B62922A6EA6E}"/>
              </a:ext>
            </a:extLst>
          </p:cNvPr>
          <p:cNvSpPr>
            <a:spLocks noGrp="1"/>
          </p:cNvSpPr>
          <p:nvPr>
            <p:ph type="title" idx="4294967295"/>
          </p:nvPr>
        </p:nvSpPr>
        <p:spPr>
          <a:xfrm>
            <a:off x="1577769" y="287103"/>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Verdana" panose="020B0604030504040204" pitchFamily="34" charset="0"/>
                <a:cs typeface="Arial" panose="020B0604020202020204" pitchFamily="34" charset="0"/>
              </a:rPr>
              <a:t>DEP VISION AND MISSION</a:t>
            </a:r>
            <a:endParaRPr lang="en-US" dirty="0">
              <a:effectLst/>
            </a:endParaRPr>
          </a:p>
        </p:txBody>
      </p:sp>
      <p:sp>
        <p:nvSpPr>
          <p:cNvPr id="5" name="TextBox 4">
            <a:extLst>
              <a:ext uri="{FF2B5EF4-FFF2-40B4-BE49-F238E27FC236}">
                <a16:creationId xmlns:a16="http://schemas.microsoft.com/office/drawing/2014/main" id="{2DD9DD95-6FD5-4AC5-9036-D9D6D92EB899}"/>
              </a:ext>
            </a:extLst>
          </p:cNvPr>
          <p:cNvSpPr txBox="1"/>
          <p:nvPr/>
        </p:nvSpPr>
        <p:spPr>
          <a:xfrm>
            <a:off x="3252304" y="4087213"/>
            <a:ext cx="8255000" cy="1938992"/>
          </a:xfrm>
          <a:prstGeom prst="rect">
            <a:avLst/>
          </a:prstGeom>
          <a:noFill/>
        </p:spPr>
        <p:txBody>
          <a:bodyPr wrap="square">
            <a:spAutoFit/>
          </a:bodyPr>
          <a:lstStyle/>
          <a:p>
            <a:r>
              <a:rPr lang="en-US" sz="2400" b="1">
                <a:solidFill>
                  <a:schemeClr val="bg1"/>
                </a:solidFill>
                <a:latin typeface="Arial" panose="020B0604020202020204" pitchFamily="34" charset="0"/>
                <a:ea typeface="Calibri" panose="020F0502020204030204" pitchFamily="34" charset="0"/>
                <a:cs typeface="Arial" panose="020B0604020202020204" pitchFamily="34" charset="0"/>
              </a:rPr>
              <a:t>DEP Mission:</a:t>
            </a:r>
          </a:p>
          <a:p>
            <a:r>
              <a:rPr lang="en-US" sz="2400">
                <a:solidFill>
                  <a:schemeClr val="bg1"/>
                </a:solidFill>
                <a:latin typeface="Arial" panose="020B0604020202020204" pitchFamily="34" charset="0"/>
                <a:cs typeface="Arial" panose="020B0604020202020204" pitchFamily="34" charset="0"/>
              </a:rPr>
              <a:t>DEP’s mission is to protect, conserve and manage the state’s natural resources and enforces its environmental laws. DEP values are leadership, integrity, accountability, communication, innovation and service. </a:t>
            </a:r>
          </a:p>
        </p:txBody>
      </p:sp>
      <p:sp>
        <p:nvSpPr>
          <p:cNvPr id="7" name="TextBox 6">
            <a:extLst>
              <a:ext uri="{FF2B5EF4-FFF2-40B4-BE49-F238E27FC236}">
                <a16:creationId xmlns:a16="http://schemas.microsoft.com/office/drawing/2014/main" id="{154D2DF7-0316-4697-8F51-5952E6AAA3F3}"/>
              </a:ext>
            </a:extLst>
          </p:cNvPr>
          <p:cNvSpPr txBox="1"/>
          <p:nvPr/>
        </p:nvSpPr>
        <p:spPr>
          <a:xfrm>
            <a:off x="470904" y="1349330"/>
            <a:ext cx="7347215" cy="1938992"/>
          </a:xfrm>
          <a:prstGeom prst="rect">
            <a:avLst/>
          </a:prstGeom>
          <a:noFill/>
        </p:spPr>
        <p:txBody>
          <a:bodyPr wrap="square">
            <a:spAutoFit/>
          </a:bodyPr>
          <a:lstStyle/>
          <a:p>
            <a:pPr algn="l"/>
            <a:r>
              <a:rPr lang="en-US" sz="2400" b="1">
                <a:solidFill>
                  <a:srgbClr val="2E5270"/>
                </a:solidFill>
                <a:latin typeface="Arial" panose="020B0604020202020204" pitchFamily="34" charset="0"/>
                <a:cs typeface="Arial" panose="020B0604020202020204" pitchFamily="34" charset="0"/>
              </a:rPr>
              <a:t>Florida Department of Environmental Protection (</a:t>
            </a:r>
            <a:r>
              <a:rPr lang="en-US" sz="2400" b="1" i="0">
                <a:solidFill>
                  <a:srgbClr val="2E5270"/>
                </a:solidFill>
                <a:effectLst/>
                <a:latin typeface="Arial" panose="020B0604020202020204" pitchFamily="34" charset="0"/>
                <a:cs typeface="Arial" panose="020B0604020202020204" pitchFamily="34" charset="0"/>
              </a:rPr>
              <a:t>DEP) Vision:</a:t>
            </a:r>
          </a:p>
          <a:p>
            <a:pPr algn="l"/>
            <a:r>
              <a:rPr lang="en-US" sz="2400" b="0" i="0">
                <a:effectLst/>
                <a:latin typeface="Arial" panose="020B0604020202020204" pitchFamily="34" charset="0"/>
                <a:cs typeface="Arial" panose="020B0604020202020204" pitchFamily="34" charset="0"/>
              </a:rPr>
              <a:t>To advance Florida’s position as a world leader in protecting natural resources while growing the state’s economy.</a:t>
            </a:r>
          </a:p>
        </p:txBody>
      </p:sp>
      <p:pic>
        <p:nvPicPr>
          <p:cNvPr id="2050" name="Picture 2" descr="Oleta River State Park - A new growth of mangroves">
            <a:extLst>
              <a:ext uri="{FF2B5EF4-FFF2-40B4-BE49-F238E27FC236}">
                <a16:creationId xmlns:a16="http://schemas.microsoft.com/office/drawing/2014/main" id="{DA2E3573-031C-426B-9120-C30A39067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35" y="4204944"/>
            <a:ext cx="2861469" cy="190764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52" name="Picture 4" descr="Honeymoon Island State Park - Blue Skies &amp; White Sands on the beach">
            <a:extLst>
              <a:ext uri="{FF2B5EF4-FFF2-40B4-BE49-F238E27FC236}">
                <a16:creationId xmlns:a16="http://schemas.microsoft.com/office/drawing/2014/main" id="{DA0F6896-85AE-4616-9FA8-BA7D0BC57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168" y="1349330"/>
            <a:ext cx="2797212" cy="186480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66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a:extLst>
              <a:ext uri="{FF2B5EF4-FFF2-40B4-BE49-F238E27FC236}">
                <a16:creationId xmlns:a16="http://schemas.microsoft.com/office/drawing/2014/main" id="{660C9DDD-8099-CB40-CA08-6E3EE8264BBC}"/>
              </a:ext>
            </a:extLst>
          </p:cNvPr>
          <p:cNvSpPr txBox="1"/>
          <p:nvPr/>
        </p:nvSpPr>
        <p:spPr>
          <a:xfrm>
            <a:off x="134587" y="1620981"/>
            <a:ext cx="5043055" cy="36625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latin typeface="Arial"/>
                <a:cs typeface="Arial"/>
                <a:hlinkClick r:id="rId3"/>
              </a:rPr>
              <a:t>Submitting an ERP</a:t>
            </a:r>
          </a:p>
          <a:p>
            <a:endParaRPr lang="en-US" sz="2000">
              <a:latin typeface="Arial"/>
              <a:cs typeface="Arial"/>
            </a:endParaRPr>
          </a:p>
          <a:p>
            <a:r>
              <a:rPr lang="en-US" sz="2400" b="1">
                <a:latin typeface="Arial"/>
                <a:cs typeface="Arial"/>
              </a:rPr>
              <a:t>Apply to:</a:t>
            </a:r>
          </a:p>
          <a:p>
            <a:pPr marL="342900" indent="-342900">
              <a:buFont typeface="Arial"/>
              <a:buChar char="•"/>
            </a:pPr>
            <a:r>
              <a:rPr lang="en-US" sz="2000">
                <a:latin typeface="Arial"/>
                <a:cs typeface="Arial"/>
              </a:rPr>
              <a:t>DEP district office.</a:t>
            </a:r>
          </a:p>
          <a:p>
            <a:pPr marL="342900" indent="-342900">
              <a:buFont typeface="Arial"/>
              <a:buChar char="•"/>
            </a:pPr>
            <a:r>
              <a:rPr lang="en-US" sz="2000">
                <a:latin typeface="Arial"/>
                <a:cs typeface="Arial"/>
              </a:rPr>
              <a:t>WMDs. </a:t>
            </a:r>
          </a:p>
          <a:p>
            <a:pPr marL="342900" indent="-342900">
              <a:buFont typeface="Arial"/>
              <a:buChar char="•"/>
            </a:pPr>
            <a:r>
              <a:rPr lang="en-US" sz="2000">
                <a:latin typeface="Arial"/>
                <a:cs typeface="Arial"/>
              </a:rPr>
              <a:t>Delegated local government. </a:t>
            </a:r>
          </a:p>
          <a:p>
            <a:endParaRPr lang="en-US" sz="2000">
              <a:latin typeface="Arial"/>
              <a:cs typeface="Arial"/>
            </a:endParaRPr>
          </a:p>
          <a:p>
            <a:r>
              <a:rPr lang="en-US" sz="2400" b="1">
                <a:latin typeface="Arial"/>
                <a:cs typeface="Arial"/>
              </a:rPr>
              <a:t>Apply by:</a:t>
            </a:r>
          </a:p>
          <a:p>
            <a:pPr marL="342900" indent="-342900">
              <a:buFont typeface="Arial"/>
              <a:buChar char="•"/>
            </a:pPr>
            <a:r>
              <a:rPr lang="en-US" sz="2000">
                <a:latin typeface="Arial"/>
                <a:cs typeface="Arial"/>
              </a:rPr>
              <a:t>Online.</a:t>
            </a:r>
          </a:p>
          <a:p>
            <a:pPr marL="342900" indent="-342900">
              <a:buFont typeface="Arial"/>
              <a:buChar char="•"/>
            </a:pPr>
            <a:r>
              <a:rPr lang="en-US" sz="2000">
                <a:latin typeface="Arial"/>
                <a:cs typeface="Arial"/>
              </a:rPr>
              <a:t>Mail.</a:t>
            </a:r>
          </a:p>
          <a:p>
            <a:pPr marL="342900" indent="-342900">
              <a:buFont typeface="Arial"/>
              <a:buChar char="•"/>
            </a:pPr>
            <a:r>
              <a:rPr lang="en-US" sz="2000">
                <a:latin typeface="Arial"/>
                <a:cs typeface="Arial"/>
              </a:rPr>
              <a:t>Email.</a:t>
            </a:r>
          </a:p>
        </p:txBody>
      </p:sp>
      <p:sp>
        <p:nvSpPr>
          <p:cNvPr id="15" name="TextBox 14">
            <a:extLst>
              <a:ext uri="{FF2B5EF4-FFF2-40B4-BE49-F238E27FC236}">
                <a16:creationId xmlns:a16="http://schemas.microsoft.com/office/drawing/2014/main" id="{35D3A1C2-6B6C-896A-4A91-C1CA0F63456E}"/>
              </a:ext>
            </a:extLst>
          </p:cNvPr>
          <p:cNvSpPr txBox="1"/>
          <p:nvPr/>
        </p:nvSpPr>
        <p:spPr>
          <a:xfrm>
            <a:off x="5857505" y="1372512"/>
            <a:ext cx="3144982"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Dock:</a:t>
            </a:r>
            <a:endParaRPr lang="en-US" sz="2400">
              <a:latin typeface="Arial"/>
              <a:cs typeface="Arial"/>
            </a:endParaRPr>
          </a:p>
          <a:p>
            <a:pPr marL="342900" indent="-342900">
              <a:buFont typeface="Arial"/>
              <a:buChar char="•"/>
            </a:pPr>
            <a:r>
              <a:rPr lang="en-US" sz="2000">
                <a:latin typeface="Arial"/>
                <a:cs typeface="Arial"/>
                <a:hlinkClick r:id="rId4"/>
              </a:rPr>
              <a:t>Required information</a:t>
            </a:r>
            <a:r>
              <a:rPr lang="en-US" sz="2000">
                <a:latin typeface="Arial"/>
                <a:cs typeface="Arial"/>
              </a:rPr>
              <a:t>.</a:t>
            </a:r>
          </a:p>
          <a:p>
            <a:pPr marL="342900" indent="-342900">
              <a:buFont typeface="Arial"/>
              <a:buChar char="•"/>
            </a:pPr>
            <a:r>
              <a:rPr lang="en-US" sz="2000">
                <a:latin typeface="Arial"/>
                <a:cs typeface="Arial"/>
                <a:hlinkClick r:id="rId5"/>
              </a:rPr>
              <a:t>Sample drawings</a:t>
            </a:r>
            <a:r>
              <a:rPr lang="en-US" sz="2000">
                <a:latin typeface="Arial"/>
                <a:cs typeface="Arial"/>
              </a:rPr>
              <a:t>.</a:t>
            </a:r>
          </a:p>
          <a:p>
            <a:pPr marL="342900" indent="-342900">
              <a:buFont typeface="Arial"/>
              <a:buChar char="•"/>
            </a:pPr>
            <a:r>
              <a:rPr lang="en-US" sz="2000">
                <a:latin typeface="Arial"/>
                <a:cs typeface="Arial"/>
                <a:hlinkClick r:id="rId6"/>
              </a:rPr>
              <a:t>Self-certification</a:t>
            </a:r>
            <a:r>
              <a:rPr lang="en-US" sz="2000">
                <a:latin typeface="Arial"/>
                <a:cs typeface="Arial"/>
              </a:rPr>
              <a:t>.</a:t>
            </a:r>
          </a:p>
          <a:p>
            <a:endParaRPr lang="en-US" sz="2000" b="1">
              <a:latin typeface="Arial"/>
              <a:cs typeface="Arial"/>
            </a:endParaRPr>
          </a:p>
          <a:p>
            <a:r>
              <a:rPr lang="en-US" sz="2400" b="1">
                <a:latin typeface="Arial"/>
                <a:cs typeface="Arial"/>
              </a:rPr>
              <a:t>Dredging:</a:t>
            </a:r>
            <a:endParaRPr lang="en-US" sz="2400">
              <a:latin typeface="Arial"/>
              <a:cs typeface="Arial"/>
            </a:endParaRPr>
          </a:p>
          <a:p>
            <a:pPr marL="342900" indent="-342900">
              <a:buFont typeface="Arial"/>
              <a:buChar char="•"/>
            </a:pPr>
            <a:r>
              <a:rPr lang="en-US" sz="2000">
                <a:latin typeface="Arial"/>
                <a:cs typeface="Arial"/>
                <a:hlinkClick r:id="rId4"/>
              </a:rPr>
              <a:t>Required information</a:t>
            </a:r>
            <a:r>
              <a:rPr lang="en-US" sz="2000">
                <a:latin typeface="Arial"/>
                <a:cs typeface="Arial"/>
              </a:rPr>
              <a:t>.</a:t>
            </a:r>
          </a:p>
          <a:p>
            <a:pPr marL="342900" indent="-342900">
              <a:buFont typeface="Arial"/>
              <a:buChar char="•"/>
            </a:pPr>
            <a:r>
              <a:rPr lang="en-US" sz="2000">
                <a:latin typeface="Arial"/>
                <a:cs typeface="Arial"/>
                <a:hlinkClick r:id="rId5"/>
              </a:rPr>
              <a:t>Sample drawings</a:t>
            </a:r>
            <a:r>
              <a:rPr lang="en-US" sz="2000">
                <a:latin typeface="Arial"/>
                <a:cs typeface="Arial"/>
              </a:rPr>
              <a:t>.</a:t>
            </a:r>
          </a:p>
          <a:p>
            <a:pPr marL="342900" indent="-342900">
              <a:buFont typeface="Arial"/>
              <a:buChar char="•"/>
            </a:pPr>
            <a:r>
              <a:rPr lang="en-US" sz="2000">
                <a:latin typeface="Arial"/>
                <a:cs typeface="Arial"/>
                <a:hlinkClick r:id="rId7"/>
              </a:rPr>
              <a:t>What is maintenance dredging?</a:t>
            </a:r>
            <a:endParaRPr lang="en-US" sz="2000">
              <a:latin typeface="Arial"/>
              <a:cs typeface="Arial"/>
            </a:endParaRPr>
          </a:p>
          <a:p>
            <a:endParaRPr lang="en-US" sz="2400" b="1">
              <a:latin typeface="Arial"/>
              <a:cs typeface="Arial"/>
            </a:endParaRPr>
          </a:p>
          <a:p>
            <a:r>
              <a:rPr lang="en-US" sz="2400" b="1">
                <a:latin typeface="Arial"/>
                <a:cs typeface="Arial"/>
              </a:rPr>
              <a:t>Shoreline Stabilization:</a:t>
            </a:r>
            <a:endParaRPr lang="en-US" sz="2400">
              <a:latin typeface="Arial"/>
              <a:cs typeface="Arial"/>
            </a:endParaRPr>
          </a:p>
          <a:p>
            <a:pPr marL="342900" indent="-342900">
              <a:buFont typeface="Arial"/>
              <a:buChar char="•"/>
            </a:pPr>
            <a:r>
              <a:rPr lang="en-US" sz="2000">
                <a:latin typeface="Arial"/>
                <a:cs typeface="Arial"/>
                <a:hlinkClick r:id="rId8"/>
              </a:rPr>
              <a:t>Required information</a:t>
            </a:r>
            <a:r>
              <a:rPr lang="en-US" sz="2000">
                <a:latin typeface="Arial"/>
                <a:cs typeface="Arial"/>
              </a:rPr>
              <a:t>.</a:t>
            </a:r>
          </a:p>
          <a:p>
            <a:pPr marL="342900" indent="-342900">
              <a:buFont typeface="Arial"/>
              <a:buChar char="•"/>
            </a:pPr>
            <a:r>
              <a:rPr lang="en-US" sz="2000">
                <a:latin typeface="Arial"/>
                <a:cs typeface="Arial"/>
                <a:hlinkClick r:id="rId9"/>
              </a:rPr>
              <a:t>Sample drawings</a:t>
            </a:r>
            <a:r>
              <a:rPr lang="en-US" sz="2000">
                <a:latin typeface="Arial"/>
                <a:cs typeface="Arial"/>
              </a:rPr>
              <a:t>.</a:t>
            </a:r>
          </a:p>
          <a:p>
            <a:pPr marL="342900" indent="-342900">
              <a:buFont typeface="Arial"/>
              <a:buChar char="•"/>
            </a:pPr>
            <a:r>
              <a:rPr lang="en-US" sz="2000">
                <a:latin typeface="Arial"/>
                <a:cs typeface="Arial"/>
                <a:hlinkClick r:id="rId6"/>
              </a:rPr>
              <a:t>Self-certification</a:t>
            </a:r>
            <a:r>
              <a:rPr lang="en-US" sz="2000">
                <a:latin typeface="Arial"/>
                <a:cs typeface="Arial"/>
              </a:rPr>
              <a:t>.</a:t>
            </a:r>
          </a:p>
          <a:p>
            <a:endParaRPr lang="en-US">
              <a:cs typeface="Calibri"/>
            </a:endParaRPr>
          </a:p>
        </p:txBody>
      </p:sp>
      <p:sp>
        <p:nvSpPr>
          <p:cNvPr id="16" name="TextBox 15">
            <a:extLst>
              <a:ext uri="{FF2B5EF4-FFF2-40B4-BE49-F238E27FC236}">
                <a16:creationId xmlns:a16="http://schemas.microsoft.com/office/drawing/2014/main" id="{852C2D8C-FD2B-A08A-EA2F-50B7542B5648}"/>
              </a:ext>
            </a:extLst>
          </p:cNvPr>
          <p:cNvSpPr txBox="1"/>
          <p:nvPr/>
        </p:nvSpPr>
        <p:spPr>
          <a:xfrm>
            <a:off x="9002487" y="1603345"/>
            <a:ext cx="2743200"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Wetland Fill:</a:t>
            </a:r>
            <a:endParaRPr lang="en-US" sz="2000"/>
          </a:p>
          <a:p>
            <a:pPr marL="342900" indent="-342900">
              <a:buFont typeface="Arial"/>
              <a:buChar char="•"/>
            </a:pPr>
            <a:r>
              <a:rPr lang="en-US" sz="2000">
                <a:latin typeface="Arial"/>
                <a:cs typeface="Arial"/>
                <a:hlinkClick r:id="rId10"/>
              </a:rPr>
              <a:t>Application form.</a:t>
            </a:r>
          </a:p>
          <a:p>
            <a:pPr marL="342900" indent="-342900">
              <a:buFont typeface="Arial"/>
              <a:buChar char="•"/>
            </a:pPr>
            <a:r>
              <a:rPr lang="en-US" sz="2000">
                <a:latin typeface="Arial"/>
                <a:cs typeface="Arial"/>
                <a:hlinkClick r:id="rId11"/>
              </a:rPr>
              <a:t>Required information.</a:t>
            </a:r>
          </a:p>
          <a:p>
            <a:pPr marL="342900" indent="-342900">
              <a:buFont typeface="Arial"/>
              <a:buChar char="•"/>
            </a:pPr>
            <a:r>
              <a:rPr lang="en-US" sz="2000">
                <a:latin typeface="Arial"/>
                <a:cs typeface="Arial"/>
                <a:hlinkClick r:id="rId5"/>
              </a:rPr>
              <a:t>Sample drawings</a:t>
            </a:r>
            <a:r>
              <a:rPr lang="en-US" sz="2000">
                <a:latin typeface="Arial"/>
                <a:cs typeface="Arial"/>
              </a:rPr>
              <a:t>.</a:t>
            </a:r>
          </a:p>
          <a:p>
            <a:pPr marL="342900" indent="-342900">
              <a:buFont typeface="Arial"/>
              <a:buChar char="•"/>
            </a:pPr>
            <a:r>
              <a:rPr lang="en-US" sz="2000">
                <a:latin typeface="Arial"/>
                <a:cs typeface="Arial"/>
                <a:hlinkClick r:id="rId12"/>
              </a:rPr>
              <a:t>ERP dredge and fill information</a:t>
            </a:r>
            <a:r>
              <a:rPr lang="en-US" sz="2000">
                <a:latin typeface="Arial"/>
                <a:cs typeface="Arial"/>
              </a:rPr>
              <a:t>​.</a:t>
            </a:r>
          </a:p>
          <a:p>
            <a:endParaRPr lang="en-US" sz="2000" b="1">
              <a:latin typeface="Arial"/>
              <a:cs typeface="Arial"/>
            </a:endParaRPr>
          </a:p>
          <a:p>
            <a:r>
              <a:rPr lang="en-US" sz="2400" b="1">
                <a:latin typeface="Arial"/>
                <a:cs typeface="Arial"/>
              </a:rPr>
              <a:t>Other Projects​:</a:t>
            </a:r>
          </a:p>
          <a:p>
            <a:pPr marL="342900" indent="-342900">
              <a:buFont typeface="Arial"/>
              <a:buChar char="•"/>
            </a:pPr>
            <a:r>
              <a:rPr lang="en-US" sz="2000">
                <a:latin typeface="Arial"/>
                <a:cs typeface="Arial"/>
                <a:hlinkClick r:id="rId4"/>
              </a:rPr>
              <a:t>Multi-slip and commercial docking facilities.</a:t>
            </a:r>
          </a:p>
          <a:p>
            <a:pPr marL="342900" indent="-342900">
              <a:buFont typeface="Arial"/>
              <a:buChar char="•"/>
            </a:pPr>
            <a:r>
              <a:rPr lang="en-US" sz="2000">
                <a:latin typeface="Arial"/>
                <a:cs typeface="Arial"/>
                <a:hlinkClick r:id="rId4"/>
              </a:rPr>
              <a:t>Utility projects.</a:t>
            </a:r>
          </a:p>
          <a:p>
            <a:pPr marL="342900" indent="-342900">
              <a:buFont typeface="Arial"/>
              <a:buChar char="•"/>
            </a:pPr>
            <a:r>
              <a:rPr lang="en-US" sz="2000">
                <a:latin typeface="Arial"/>
                <a:cs typeface="Arial"/>
                <a:hlinkClick r:id="rId13"/>
              </a:rPr>
              <a:t>Stormwater requirements.</a:t>
            </a:r>
          </a:p>
          <a:p>
            <a:pPr marL="342900" indent="-342900">
              <a:buFont typeface="Arial"/>
              <a:buChar char="•"/>
            </a:pPr>
            <a:r>
              <a:rPr lang="en-US" sz="2000">
                <a:latin typeface="Arial"/>
                <a:cs typeface="Arial"/>
                <a:hlinkClick r:id="rId14"/>
              </a:rPr>
              <a:t>Mangroves</a:t>
            </a:r>
            <a:r>
              <a:rPr lang="en-US" sz="2000">
                <a:latin typeface="Arial"/>
                <a:cs typeface="Arial"/>
              </a:rPr>
              <a:t>​.</a:t>
            </a:r>
            <a:endParaRPr lang="en-US"/>
          </a:p>
        </p:txBody>
      </p:sp>
      <p:pic>
        <p:nvPicPr>
          <p:cNvPr id="17" name="Picture 17" descr="photo of dock">
            <a:extLst>
              <a:ext uri="{FF2B5EF4-FFF2-40B4-BE49-F238E27FC236}">
                <a16:creationId xmlns:a16="http://schemas.microsoft.com/office/drawing/2014/main" id="{E7596570-9BD6-D3DE-A199-CD5C713A8792}"/>
              </a:ext>
            </a:extLst>
          </p:cNvPr>
          <p:cNvPicPr>
            <a:picLocks noChangeAspect="1"/>
          </p:cNvPicPr>
          <p:nvPr/>
        </p:nvPicPr>
        <p:blipFill>
          <a:blip r:embed="rId15"/>
          <a:stretch>
            <a:fillRect/>
          </a:stretch>
        </p:blipFill>
        <p:spPr>
          <a:xfrm>
            <a:off x="2078183" y="3855029"/>
            <a:ext cx="3408217" cy="257001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4A76A94-744B-761C-658F-B81CD1B6833A}"/>
              </a:ext>
            </a:extLst>
          </p:cNvPr>
          <p:cNvSpPr>
            <a:spLocks noGrp="1"/>
          </p:cNvSpPr>
          <p:nvPr>
            <p:ph type="title" idx="4294967295"/>
          </p:nvPr>
        </p:nvSpPr>
        <p:spPr>
          <a:xfrm>
            <a:off x="1541813" y="366329"/>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ERP APPLICATIONS</a:t>
            </a:r>
            <a:r>
              <a:rPr lang="en-US" sz="3500" b="1" kern="1200" dirty="0">
                <a:solidFill>
                  <a:srgbClr val="000000"/>
                </a:solidFill>
                <a:effectLst/>
                <a:latin typeface="Arial" panose="020B0604020202020204" pitchFamily="34" charset="0"/>
                <a:ea typeface="+mn-ea"/>
                <a:cs typeface="Arial" panose="020B0604020202020204" pitchFamily="34" charset="0"/>
              </a:rPr>
              <a:t> </a:t>
            </a:r>
            <a:endParaRPr lang="en-US" dirty="0">
              <a:effectLst/>
            </a:endParaRPr>
          </a:p>
        </p:txBody>
      </p:sp>
    </p:spTree>
    <p:extLst>
      <p:ext uri="{BB962C8B-B14F-4D97-AF65-F5344CB8AC3E}">
        <p14:creationId xmlns:p14="http://schemas.microsoft.com/office/powerpoint/2010/main" val="3243837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surrounded by trees&#10;">
            <a:extLst>
              <a:ext uri="{FF2B5EF4-FFF2-40B4-BE49-F238E27FC236}">
                <a16:creationId xmlns:a16="http://schemas.microsoft.com/office/drawing/2014/main" id="{05E0A7D8-170D-BE4B-8259-76DFC88873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6822"/>
          <a:stretch/>
        </p:blipFill>
        <p:spPr>
          <a:xfrm>
            <a:off x="8025414" y="1420427"/>
            <a:ext cx="4059068" cy="5326602"/>
          </a:xfrm>
          <a:prstGeom prst="rect">
            <a:avLst/>
          </a:prstGeom>
        </p:spPr>
      </p:pic>
      <p:sp>
        <p:nvSpPr>
          <p:cNvPr id="4" name="TextBox 3">
            <a:extLst>
              <a:ext uri="{FF2B5EF4-FFF2-40B4-BE49-F238E27FC236}">
                <a16:creationId xmlns:a16="http://schemas.microsoft.com/office/drawing/2014/main" id="{D9C1D55C-6DD5-FCFF-BCE4-692D37D23528}"/>
              </a:ext>
            </a:extLst>
          </p:cNvPr>
          <p:cNvSpPr txBox="1"/>
          <p:nvPr/>
        </p:nvSpPr>
        <p:spPr>
          <a:xfrm>
            <a:off x="585558" y="1485572"/>
            <a:ext cx="7315568" cy="546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Arial"/>
                <a:cs typeface="Arial"/>
              </a:rPr>
              <a:t>Compliance Assurance Program:</a:t>
            </a:r>
            <a:br>
              <a:rPr lang="en-US" sz="2000" b="1">
                <a:solidFill>
                  <a:schemeClr val="bg1"/>
                </a:solidFill>
                <a:latin typeface="Arial"/>
                <a:cs typeface="Arial"/>
              </a:rPr>
            </a:br>
            <a:endParaRPr lang="en-US" sz="2400" b="1">
              <a:solidFill>
                <a:schemeClr val="bg1"/>
              </a:solidFill>
              <a:latin typeface="Arial"/>
              <a:cs typeface="Arial"/>
            </a:endParaRPr>
          </a:p>
          <a:p>
            <a:r>
              <a:rPr lang="en-US" sz="2000">
                <a:solidFill>
                  <a:schemeClr val="bg1"/>
                </a:solidFill>
                <a:latin typeface="Arial"/>
                <a:cs typeface="Arial"/>
              </a:rPr>
              <a:t>The role of the Compliance Assurance Program (CAP) is to work proactively to achieve compliance with environmental regulations that protect Florida’s natural resources. </a:t>
            </a:r>
          </a:p>
          <a:p>
            <a:endParaRPr lang="en-US" sz="2000">
              <a:solidFill>
                <a:schemeClr val="bg1"/>
              </a:solidFill>
              <a:latin typeface="Arial"/>
              <a:cs typeface="Arial"/>
            </a:endParaRPr>
          </a:p>
          <a:p>
            <a:r>
              <a:rPr lang="en-US" sz="2000">
                <a:solidFill>
                  <a:schemeClr val="bg1"/>
                </a:solidFill>
                <a:latin typeface="Arial"/>
                <a:cs typeface="Arial"/>
              </a:rPr>
              <a:t>To help residents and business owners avoid penalties and to protect Florida’s resources, DEP provides compliance assistance through site visits, technical support, workshops, pre-application meetings and online, printable materials.</a:t>
            </a:r>
          </a:p>
          <a:p>
            <a:pPr marL="342900" indent="-342900">
              <a:buFont typeface="Courier New" panose="02070309020205020404" pitchFamily="49" charset="0"/>
              <a:buChar char="o"/>
            </a:pPr>
            <a:endParaRPr lang="en-US" sz="2100">
              <a:latin typeface="Arial"/>
              <a:cs typeface="Calibri" panose="020F0502020204030204"/>
            </a:endParaRPr>
          </a:p>
          <a:p>
            <a:r>
              <a:rPr lang="en-US" sz="2000">
                <a:solidFill>
                  <a:schemeClr val="bg1"/>
                </a:solidFill>
                <a:latin typeface="Arial"/>
                <a:cs typeface="Arial"/>
              </a:rPr>
              <a:t>When non-compliance does occur, DEP has a number of enforcement tools that help bring individuals or facilities back into compliance as quickly as possible. </a:t>
            </a:r>
          </a:p>
          <a:p>
            <a:endParaRPr lang="en-US" sz="2100">
              <a:latin typeface="Arial"/>
              <a:cs typeface="Calibri" panose="020F0502020204030204"/>
            </a:endParaRPr>
          </a:p>
          <a:p>
            <a:endParaRPr lang="en-US" sz="2100">
              <a:solidFill>
                <a:srgbClr val="FF0000"/>
              </a:solidFill>
              <a:latin typeface="Arial"/>
              <a:cs typeface="Calibri" panose="020F0502020204030204"/>
            </a:endParaRPr>
          </a:p>
          <a:p>
            <a:endParaRPr lang="en-US">
              <a:cs typeface="Calibri"/>
            </a:endParaRPr>
          </a:p>
        </p:txBody>
      </p:sp>
      <p:sp>
        <p:nvSpPr>
          <p:cNvPr id="5" name="Title 4">
            <a:extLst>
              <a:ext uri="{FF2B5EF4-FFF2-40B4-BE49-F238E27FC236}">
                <a16:creationId xmlns:a16="http://schemas.microsoft.com/office/drawing/2014/main" id="{7CC0099E-DD96-99EF-43A0-04867DA88D15}"/>
              </a:ext>
            </a:extLst>
          </p:cNvPr>
          <p:cNvSpPr>
            <a:spLocks noGrp="1"/>
          </p:cNvSpPr>
          <p:nvPr>
            <p:ph type="title" idx="4294967295"/>
          </p:nvPr>
        </p:nvSpPr>
        <p:spPr>
          <a:xfrm>
            <a:off x="1568882" y="405461"/>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AFTER PERMIT ISSUANCE </a:t>
            </a:r>
            <a:endParaRPr lang="en-US" dirty="0">
              <a:effectLst/>
            </a:endParaRPr>
          </a:p>
        </p:txBody>
      </p:sp>
    </p:spTree>
    <p:extLst>
      <p:ext uri="{BB962C8B-B14F-4D97-AF65-F5344CB8AC3E}">
        <p14:creationId xmlns:p14="http://schemas.microsoft.com/office/powerpoint/2010/main" val="4221636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E60F8A-123A-B82F-62F7-C7A1A74E16CE}"/>
              </a:ext>
            </a:extLst>
          </p:cNvPr>
          <p:cNvSpPr txBox="1"/>
          <p:nvPr/>
        </p:nvSpPr>
        <p:spPr>
          <a:xfrm>
            <a:off x="372495" y="1565472"/>
            <a:ext cx="3580670"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a:solidFill>
                  <a:schemeClr val="bg1"/>
                </a:solidFill>
                <a:latin typeface="Arial"/>
                <a:cs typeface="Arial"/>
              </a:rPr>
              <a:t>Compliance Inspections:</a:t>
            </a:r>
            <a:br>
              <a:rPr lang="en-US" sz="2300" b="1">
                <a:solidFill>
                  <a:schemeClr val="bg1"/>
                </a:solidFill>
                <a:latin typeface="Arial"/>
                <a:cs typeface="Arial"/>
              </a:rPr>
            </a:br>
            <a:endParaRPr lang="en-US" sz="2300">
              <a:solidFill>
                <a:schemeClr val="bg1"/>
              </a:solidFill>
              <a:cs typeface="Calibri" panose="020F0502020204030204"/>
            </a:endParaRPr>
          </a:p>
          <a:p>
            <a:pPr marL="342900" indent="-342900">
              <a:buFont typeface="Arial"/>
              <a:buChar char="•"/>
            </a:pPr>
            <a:r>
              <a:rPr lang="en-US" sz="2200">
                <a:solidFill>
                  <a:schemeClr val="bg1"/>
                </a:solidFill>
                <a:latin typeface="Arial"/>
                <a:cs typeface="Arial"/>
              </a:rPr>
              <a:t>Periodic inspections of the issued department permits.</a:t>
            </a:r>
            <a:br>
              <a:rPr lang="en-US" sz="2200">
                <a:solidFill>
                  <a:schemeClr val="bg1"/>
                </a:solidFill>
                <a:latin typeface="Arial"/>
                <a:cs typeface="Arial"/>
              </a:rPr>
            </a:br>
            <a:endParaRPr lang="en-US" sz="2200">
              <a:solidFill>
                <a:schemeClr val="bg1"/>
              </a:solidFill>
              <a:latin typeface="Arial"/>
              <a:cs typeface="Arial"/>
            </a:endParaRPr>
          </a:p>
          <a:p>
            <a:pPr marL="342900" indent="-342900">
              <a:buFont typeface="Arial"/>
              <a:buChar char="•"/>
            </a:pPr>
            <a:r>
              <a:rPr lang="en-US" sz="2200">
                <a:solidFill>
                  <a:schemeClr val="bg1"/>
                </a:solidFill>
                <a:latin typeface="Arial"/>
                <a:cs typeface="Arial"/>
              </a:rPr>
              <a:t>These are generally docks, seawalls and state land leases.</a:t>
            </a:r>
          </a:p>
          <a:p>
            <a:pPr marL="342900" indent="-342900">
              <a:buFont typeface="Courier New" panose="02070309020205020404" pitchFamily="49" charset="0"/>
              <a:buChar char="o"/>
            </a:pPr>
            <a:endParaRPr lang="en-US" sz="2100">
              <a:solidFill>
                <a:srgbClr val="000000"/>
              </a:solidFill>
              <a:latin typeface="Arial"/>
              <a:cs typeface="Calibri" panose="020F0502020204030204"/>
            </a:endParaRPr>
          </a:p>
          <a:p>
            <a:endParaRPr lang="en-US" sz="2100">
              <a:solidFill>
                <a:srgbClr val="FF0000"/>
              </a:solidFill>
              <a:latin typeface="Arial"/>
              <a:cs typeface="Calibri"/>
            </a:endParaRPr>
          </a:p>
          <a:p>
            <a:endParaRPr lang="en-US">
              <a:cs typeface="Calibri"/>
            </a:endParaRPr>
          </a:p>
        </p:txBody>
      </p:sp>
      <p:sp>
        <p:nvSpPr>
          <p:cNvPr id="4" name="TextBox 3">
            <a:extLst>
              <a:ext uri="{FF2B5EF4-FFF2-40B4-BE49-F238E27FC236}">
                <a16:creationId xmlns:a16="http://schemas.microsoft.com/office/drawing/2014/main" id="{BEC9F60C-9A0A-C10E-12D1-4DFE597A2A0A}"/>
              </a:ext>
            </a:extLst>
          </p:cNvPr>
          <p:cNvSpPr txBox="1"/>
          <p:nvPr/>
        </p:nvSpPr>
        <p:spPr>
          <a:xfrm>
            <a:off x="4294391" y="1565472"/>
            <a:ext cx="3702355" cy="3801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a:solidFill>
                  <a:schemeClr val="bg1"/>
                </a:solidFill>
                <a:latin typeface="Arial"/>
                <a:cs typeface="Arial"/>
              </a:rPr>
              <a:t>Complaint Investigations:</a:t>
            </a:r>
            <a:br>
              <a:rPr lang="en-US" sz="2300" b="1">
                <a:solidFill>
                  <a:schemeClr val="bg1"/>
                </a:solidFill>
                <a:latin typeface="Arial"/>
                <a:cs typeface="Arial"/>
              </a:rPr>
            </a:br>
            <a:endParaRPr lang="en-US" sz="2300" b="1">
              <a:solidFill>
                <a:schemeClr val="bg1"/>
              </a:solidFill>
              <a:latin typeface="Arial"/>
              <a:cs typeface="Arial"/>
            </a:endParaRPr>
          </a:p>
          <a:p>
            <a:pPr marL="342900" indent="-342900">
              <a:buFont typeface="Arial"/>
              <a:buChar char="•"/>
            </a:pPr>
            <a:r>
              <a:rPr lang="en-US" sz="2200">
                <a:solidFill>
                  <a:schemeClr val="bg1"/>
                </a:solidFill>
                <a:latin typeface="Arial"/>
                <a:cs typeface="Arial"/>
              </a:rPr>
              <a:t>Occur when the department receives complaints that a structure may be impacting surface waters or wetlands without proper authorization. </a:t>
            </a:r>
            <a:endParaRPr lang="en-US" sz="2100">
              <a:solidFill>
                <a:srgbClr val="FF0000"/>
              </a:solidFill>
              <a:latin typeface="Arial"/>
              <a:cs typeface="Calibri" panose="020F0502020204030204"/>
            </a:endParaRPr>
          </a:p>
          <a:p>
            <a:endParaRPr lang="en-US">
              <a:solidFill>
                <a:srgbClr val="000000"/>
              </a:solidFill>
              <a:latin typeface="Calibri" panose="020F0502020204030204"/>
              <a:cs typeface="Calibri" panose="020F0502020204030204"/>
            </a:endParaRPr>
          </a:p>
        </p:txBody>
      </p:sp>
      <p:pic>
        <p:nvPicPr>
          <p:cNvPr id="5" name="Picture 4" descr="Homeowner is allowed to fill in wetlands | Media Library | Integration and  Application Network">
            <a:extLst>
              <a:ext uri="{FF2B5EF4-FFF2-40B4-BE49-F238E27FC236}">
                <a16:creationId xmlns:a16="http://schemas.microsoft.com/office/drawing/2014/main" id="{EEAD6EAF-36B1-3DD2-2F56-2BB4CD075274}"/>
              </a:ext>
            </a:extLst>
          </p:cNvPr>
          <p:cNvPicPr>
            <a:picLocks noChangeAspect="1"/>
          </p:cNvPicPr>
          <p:nvPr/>
        </p:nvPicPr>
        <p:blipFill>
          <a:blip r:embed="rId2"/>
          <a:stretch>
            <a:fillRect/>
          </a:stretch>
        </p:blipFill>
        <p:spPr>
          <a:xfrm>
            <a:off x="8248650" y="4000500"/>
            <a:ext cx="3667125" cy="2752725"/>
          </a:xfrm>
          <a:prstGeom prst="rect">
            <a:avLst/>
          </a:prstGeom>
        </p:spPr>
      </p:pic>
      <p:pic>
        <p:nvPicPr>
          <p:cNvPr id="6" name="Picture 5" descr="Guide to Dock Building: Tips for Planning, Construction, &amp; Maintenance">
            <a:extLst>
              <a:ext uri="{FF2B5EF4-FFF2-40B4-BE49-F238E27FC236}">
                <a16:creationId xmlns:a16="http://schemas.microsoft.com/office/drawing/2014/main" id="{86A81F55-6004-82D2-6982-2510081C8F22}"/>
              </a:ext>
            </a:extLst>
          </p:cNvPr>
          <p:cNvPicPr>
            <a:picLocks noChangeAspect="1"/>
          </p:cNvPicPr>
          <p:nvPr/>
        </p:nvPicPr>
        <p:blipFill>
          <a:blip r:embed="rId3"/>
          <a:stretch>
            <a:fillRect/>
          </a:stretch>
        </p:blipFill>
        <p:spPr>
          <a:xfrm>
            <a:off x="8248650" y="1316394"/>
            <a:ext cx="3667125" cy="2682162"/>
          </a:xfrm>
          <a:prstGeom prst="rect">
            <a:avLst/>
          </a:prstGeom>
        </p:spPr>
      </p:pic>
      <p:sp>
        <p:nvSpPr>
          <p:cNvPr id="7" name="Title 6">
            <a:extLst>
              <a:ext uri="{FF2B5EF4-FFF2-40B4-BE49-F238E27FC236}">
                <a16:creationId xmlns:a16="http://schemas.microsoft.com/office/drawing/2014/main" id="{16293E76-09BE-EDED-10EB-207E058B2642}"/>
              </a:ext>
            </a:extLst>
          </p:cNvPr>
          <p:cNvSpPr>
            <a:spLocks noGrp="1"/>
          </p:cNvSpPr>
          <p:nvPr>
            <p:ph type="title" idx="4294967295"/>
          </p:nvPr>
        </p:nvSpPr>
        <p:spPr>
          <a:xfrm>
            <a:off x="1511300" y="358805"/>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INSPECTION TYPES</a:t>
            </a:r>
            <a:endParaRPr lang="en-US" dirty="0">
              <a:effectLst/>
            </a:endParaRPr>
          </a:p>
        </p:txBody>
      </p:sp>
    </p:spTree>
    <p:extLst>
      <p:ext uri="{BB962C8B-B14F-4D97-AF65-F5344CB8AC3E}">
        <p14:creationId xmlns:p14="http://schemas.microsoft.com/office/powerpoint/2010/main" val="3092488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D059D-D6FB-0293-449B-067C4549D883}"/>
              </a:ext>
            </a:extLst>
          </p:cNvPr>
          <p:cNvSpPr txBox="1"/>
          <p:nvPr/>
        </p:nvSpPr>
        <p:spPr>
          <a:xfrm>
            <a:off x="371478" y="1784296"/>
            <a:ext cx="380999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cs typeface="Arial" panose="020B0604020202020204" pitchFamily="34" charset="0"/>
              </a:rPr>
              <a:t>If there is an instance of non-compliance, department staff will first determine if the issue can easily be corrected by the homeowner in a small amount of time. </a:t>
            </a:r>
            <a:br>
              <a:rPr lang="en-US">
                <a:solidFill>
                  <a:schemeClr val="bg1"/>
                </a:solidFill>
                <a:latin typeface="Arial" panose="020B0604020202020204" pitchFamily="34" charset="0"/>
                <a:cs typeface="Arial" panose="020B0604020202020204" pitchFamily="34" charset="0"/>
              </a:rPr>
            </a:b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If so, a Compliance Assistance Offer may be offered. </a:t>
            </a:r>
          </a:p>
        </p:txBody>
      </p:sp>
      <p:sp>
        <p:nvSpPr>
          <p:cNvPr id="4" name="TextBox 3">
            <a:extLst>
              <a:ext uri="{FF2B5EF4-FFF2-40B4-BE49-F238E27FC236}">
                <a16:creationId xmlns:a16="http://schemas.microsoft.com/office/drawing/2014/main" id="{D59B8A65-C8B7-E6B8-42A0-CDEF89D1B99C}"/>
              </a:ext>
            </a:extLst>
          </p:cNvPr>
          <p:cNvSpPr txBox="1"/>
          <p:nvPr/>
        </p:nvSpPr>
        <p:spPr>
          <a:xfrm>
            <a:off x="461961" y="1394552"/>
            <a:ext cx="38957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panose="020B0604020202020204" pitchFamily="34" charset="0"/>
                <a:cs typeface="Arial" panose="020B0604020202020204" pitchFamily="34" charset="0"/>
              </a:rPr>
              <a:t>Compliance Assistance Offer</a:t>
            </a:r>
            <a:endParaRPr lang="en-US" sz="20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3576EE-DFFB-1818-6AEF-B44D10334ABD}"/>
              </a:ext>
            </a:extLst>
          </p:cNvPr>
          <p:cNvSpPr txBox="1"/>
          <p:nvPr/>
        </p:nvSpPr>
        <p:spPr>
          <a:xfrm>
            <a:off x="4324349" y="1784296"/>
            <a:ext cx="38957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cs typeface="Arial" panose="020B0604020202020204" pitchFamily="34" charset="0"/>
              </a:rPr>
              <a:t>Usually occur if permanent structures are built or placed in wetlands or surface waters that did not receive prior authorization.</a:t>
            </a:r>
          </a:p>
          <a:p>
            <a:pPr algn="ctr"/>
            <a:endParaRPr lang="en-US">
              <a:solidFill>
                <a:schemeClr val="bg1"/>
              </a:solidFill>
              <a:latin typeface="Arial" panose="020B0604020202020204" pitchFamily="34" charset="0"/>
              <a:cs typeface="Arial" panose="020B0604020202020204" pitchFamily="34" charset="0"/>
            </a:endParaRPr>
          </a:p>
          <a:p>
            <a:pPr algn="ctr"/>
            <a:r>
              <a:rPr lang="en-US">
                <a:solidFill>
                  <a:schemeClr val="bg1"/>
                </a:solidFill>
                <a:latin typeface="Arial" panose="020B0604020202020204" pitchFamily="34" charset="0"/>
                <a:cs typeface="Arial" panose="020B0604020202020204" pitchFamily="34" charset="0"/>
              </a:rPr>
              <a:t>Consent Orders can be written and executed to authorize the work that was done or will determine appropriate corrective actions to return to compliance. </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3F0FC1-B22F-1FE2-22FD-A516B010FF67}"/>
              </a:ext>
            </a:extLst>
          </p:cNvPr>
          <p:cNvSpPr txBox="1"/>
          <p:nvPr/>
        </p:nvSpPr>
        <p:spPr>
          <a:xfrm>
            <a:off x="4148137" y="1371979"/>
            <a:ext cx="38957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Arial" panose="020B0604020202020204" pitchFamily="34" charset="0"/>
                <a:cs typeface="Arial" panose="020B0604020202020204" pitchFamily="34" charset="0"/>
              </a:rPr>
              <a:t>Consent Order</a:t>
            </a:r>
            <a:endParaRPr lang="en-US" sz="200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E2534DA-8970-47B2-2EAB-8B5F55A366C6}"/>
              </a:ext>
            </a:extLst>
          </p:cNvPr>
          <p:cNvSpPr txBox="1"/>
          <p:nvPr/>
        </p:nvSpPr>
        <p:spPr>
          <a:xfrm>
            <a:off x="8296275" y="1796129"/>
            <a:ext cx="345757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cs typeface="Arial" panose="020B0604020202020204" pitchFamily="34" charset="0"/>
              </a:rPr>
              <a:t>This is for violations that do not have the ability to be consented to or to be removed. Notice of Violations generally occur for very large violations, or for those who chose to not comply. </a:t>
            </a: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46E1E2-ECAB-18C8-EC32-877319B1ABA5}"/>
              </a:ext>
            </a:extLst>
          </p:cNvPr>
          <p:cNvSpPr txBox="1"/>
          <p:nvPr/>
        </p:nvSpPr>
        <p:spPr>
          <a:xfrm>
            <a:off x="8143873" y="1359772"/>
            <a:ext cx="38957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Arial" panose="020B0604020202020204" pitchFamily="34" charset="0"/>
                <a:cs typeface="Arial" panose="020B0604020202020204" pitchFamily="34" charset="0"/>
              </a:rPr>
              <a:t>Notice of Violation</a:t>
            </a:r>
            <a:endParaRPr lang="en-US" sz="2000">
              <a:solidFill>
                <a:schemeClr val="bg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721B9C64-774F-FE4E-AE42-3A9F579F28AC}"/>
              </a:ext>
              <a:ext uri="{C183D7F6-B498-43B3-948B-1728B52AA6E4}">
                <adec:decorative xmlns:adec="http://schemas.microsoft.com/office/drawing/2017/decorative" val="1"/>
              </a:ext>
            </a:extLst>
          </p:cNvPr>
          <p:cNvCxnSpPr/>
          <p:nvPr/>
        </p:nvCxnSpPr>
        <p:spPr>
          <a:xfrm>
            <a:off x="4324349" y="1359772"/>
            <a:ext cx="0" cy="39812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4CF78F-C958-F285-7892-99F99E9E19FC}"/>
              </a:ext>
              <a:ext uri="{C183D7F6-B498-43B3-948B-1728B52AA6E4}">
                <adec:decorative xmlns:adec="http://schemas.microsoft.com/office/drawing/2017/decorative" val="1"/>
              </a:ext>
            </a:extLst>
          </p:cNvPr>
          <p:cNvCxnSpPr/>
          <p:nvPr/>
        </p:nvCxnSpPr>
        <p:spPr>
          <a:xfrm>
            <a:off x="8220074" y="1359772"/>
            <a:ext cx="0" cy="39812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7CF5BD61-09DD-E5B6-18C9-A2D98946E90B}"/>
              </a:ext>
            </a:extLst>
          </p:cNvPr>
          <p:cNvSpPr>
            <a:spLocks noGrp="1"/>
          </p:cNvSpPr>
          <p:nvPr>
            <p:ph type="title" idx="4294967295"/>
          </p:nvPr>
        </p:nvSpPr>
        <p:spPr>
          <a:xfrm>
            <a:off x="1523998" y="427104"/>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ENFORCEMENT</a:t>
            </a:r>
            <a:endParaRPr lang="en-US" dirty="0">
              <a:effectLst/>
            </a:endParaRPr>
          </a:p>
        </p:txBody>
      </p:sp>
    </p:spTree>
    <p:extLst>
      <p:ext uri="{BB962C8B-B14F-4D97-AF65-F5344CB8AC3E}">
        <p14:creationId xmlns:p14="http://schemas.microsoft.com/office/powerpoint/2010/main" val="2775101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12049D-C79B-AD4C-325E-249055DEAA6E}"/>
              </a:ext>
            </a:extLst>
          </p:cNvPr>
          <p:cNvSpPr txBox="1"/>
          <p:nvPr/>
        </p:nvSpPr>
        <p:spPr>
          <a:xfrm>
            <a:off x="5817451" y="1621196"/>
            <a:ext cx="6094520" cy="4678204"/>
          </a:xfrm>
          <a:prstGeom prst="rect">
            <a:avLst/>
          </a:prstGeom>
          <a:noFill/>
        </p:spPr>
        <p:txBody>
          <a:bodyPr wrap="square">
            <a:spAutoFit/>
          </a:bodyPr>
          <a:lstStyle/>
          <a:p>
            <a:pPr marL="285750" indent="-285750">
              <a:buFont typeface="Arial"/>
              <a:buChar char="•"/>
            </a:pPr>
            <a:r>
              <a:rPr lang="en-US" sz="2200">
                <a:latin typeface="Arial" panose="020B0604020202020204" pitchFamily="34" charset="0"/>
                <a:cs typeface="Arial" panose="020B0604020202020204" pitchFamily="34" charset="0"/>
              </a:rPr>
              <a:t>Research permit requirements on the federal, state and local levels.</a:t>
            </a:r>
          </a:p>
          <a:p>
            <a:pPr marL="285750" indent="-285750">
              <a:buFont typeface="Arial"/>
              <a:buChar char="•"/>
            </a:pPr>
            <a:r>
              <a:rPr lang="en-US" sz="2200">
                <a:latin typeface="Arial" panose="020B0604020202020204" pitchFamily="34" charset="0"/>
                <a:cs typeface="Arial" panose="020B0604020202020204" pitchFamily="34" charset="0"/>
              </a:rPr>
              <a:t>Environmental consulting firms can assist you through the permitting process.</a:t>
            </a:r>
          </a:p>
          <a:p>
            <a:pPr marL="285750" indent="-285750">
              <a:buFont typeface="Arial"/>
              <a:buChar char="•"/>
            </a:pPr>
            <a:r>
              <a:rPr lang="en-US" sz="2200">
                <a:latin typeface="Arial" panose="020B0604020202020204" pitchFamily="34" charset="0"/>
                <a:cs typeface="Arial" panose="020B0604020202020204" pitchFamily="34" charset="0"/>
              </a:rPr>
              <a:t>Use resources to determine if your property has wetlands prior to conducting activity. </a:t>
            </a:r>
          </a:p>
          <a:p>
            <a:pPr marL="285750" indent="-285750">
              <a:buFont typeface="Arial"/>
              <a:buChar char="•"/>
            </a:pPr>
            <a:r>
              <a:rPr lang="en-US" sz="2200">
                <a:latin typeface="Arial" panose="020B0604020202020204" pitchFamily="34" charset="0"/>
                <a:cs typeface="Arial" panose="020B0604020202020204" pitchFamily="34" charset="0"/>
              </a:rPr>
              <a:t>Provide all information to your permitting processor and ask questions!</a:t>
            </a:r>
          </a:p>
          <a:p>
            <a:pPr marL="285750" indent="-285750">
              <a:buFont typeface="Arial"/>
              <a:buChar char="•"/>
            </a:pPr>
            <a:r>
              <a:rPr lang="en-US" sz="2200">
                <a:latin typeface="Arial" panose="020B0604020202020204" pitchFamily="34" charset="0"/>
                <a:cs typeface="Arial" panose="020B0604020202020204" pitchFamily="34" charset="0"/>
              </a:rPr>
              <a:t>Review all parts of issued permits:</a:t>
            </a:r>
          </a:p>
          <a:p>
            <a:pPr marL="800100" lvl="1" indent="-342900">
              <a:buFont typeface="Courier New" panose="02070309020205020404" pitchFamily="49" charset="0"/>
              <a:buChar char="o"/>
            </a:pPr>
            <a:r>
              <a:rPr lang="en-US" sz="2000">
                <a:latin typeface="Arial" panose="020B0604020202020204" pitchFamily="34" charset="0"/>
                <a:cs typeface="Arial" panose="020B0604020202020204" pitchFamily="34" charset="0"/>
              </a:rPr>
              <a:t>Permits require submission of forms for the commencement of construction and the completion of construction.</a:t>
            </a:r>
          </a:p>
          <a:p>
            <a:pPr marL="800100" lvl="1" indent="-342900">
              <a:buFont typeface="Courier New" panose="02070309020205020404" pitchFamily="49" charset="0"/>
              <a:buChar char="o"/>
            </a:pPr>
            <a:r>
              <a:rPr lang="en-US" sz="2000">
                <a:latin typeface="Arial" panose="020B0604020202020204" pitchFamily="34" charset="0"/>
                <a:cs typeface="Arial" panose="020B0604020202020204" pitchFamily="34" charset="0"/>
              </a:rPr>
              <a:t>Review special conditions associated with issued permits.</a:t>
            </a:r>
          </a:p>
        </p:txBody>
      </p:sp>
      <p:pic>
        <p:nvPicPr>
          <p:cNvPr id="6" name="Picture 5" descr="DEP employee reviewing soil profile">
            <a:extLst>
              <a:ext uri="{FF2B5EF4-FFF2-40B4-BE49-F238E27FC236}">
                <a16:creationId xmlns:a16="http://schemas.microsoft.com/office/drawing/2014/main" id="{5CE45FEB-9AA4-0B61-311D-817C3F89D711}"/>
              </a:ext>
            </a:extLst>
          </p:cNvPr>
          <p:cNvPicPr>
            <a:picLocks noChangeAspect="1"/>
          </p:cNvPicPr>
          <p:nvPr/>
        </p:nvPicPr>
        <p:blipFill>
          <a:blip r:embed="rId2"/>
          <a:stretch>
            <a:fillRect/>
          </a:stretch>
        </p:blipFill>
        <p:spPr>
          <a:xfrm>
            <a:off x="942163" y="1481328"/>
            <a:ext cx="3831499" cy="5136494"/>
          </a:xfrm>
          <a:prstGeom prst="rect">
            <a:avLst/>
          </a:prstGeom>
        </p:spPr>
      </p:pic>
      <p:sp>
        <p:nvSpPr>
          <p:cNvPr id="2" name="Title 1">
            <a:extLst>
              <a:ext uri="{FF2B5EF4-FFF2-40B4-BE49-F238E27FC236}">
                <a16:creationId xmlns:a16="http://schemas.microsoft.com/office/drawing/2014/main" id="{7D6681F4-AB58-11C7-5AC3-6802B6FBD4B2}"/>
              </a:ext>
            </a:extLst>
          </p:cNvPr>
          <p:cNvSpPr>
            <a:spLocks noGrp="1"/>
          </p:cNvSpPr>
          <p:nvPr>
            <p:ph type="title" idx="4294967295"/>
          </p:nvPr>
        </p:nvSpPr>
        <p:spPr>
          <a:xfrm>
            <a:off x="1539063" y="409365"/>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TIPS TO HELP ENSURE COMPLIANCE</a:t>
            </a:r>
            <a:endParaRPr lang="en-US" dirty="0">
              <a:effectLst/>
            </a:endParaRPr>
          </a:p>
        </p:txBody>
      </p:sp>
    </p:spTree>
    <p:extLst>
      <p:ext uri="{BB962C8B-B14F-4D97-AF65-F5344CB8AC3E}">
        <p14:creationId xmlns:p14="http://schemas.microsoft.com/office/powerpoint/2010/main" val="340445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shot of FDEP information protal">
            <a:extLst>
              <a:ext uri="{FF2B5EF4-FFF2-40B4-BE49-F238E27FC236}">
                <a16:creationId xmlns:a16="http://schemas.microsoft.com/office/drawing/2014/main" id="{B8C836CC-4D70-AC4D-81E5-E2BBD9CCED6A}"/>
              </a:ext>
            </a:extLst>
          </p:cNvPr>
          <p:cNvPicPr>
            <a:picLocks noChangeAspect="1"/>
          </p:cNvPicPr>
          <p:nvPr/>
        </p:nvPicPr>
        <p:blipFill>
          <a:blip r:embed="rId2"/>
          <a:stretch>
            <a:fillRect/>
          </a:stretch>
        </p:blipFill>
        <p:spPr>
          <a:xfrm>
            <a:off x="142755" y="1373481"/>
            <a:ext cx="4132161" cy="5287799"/>
          </a:xfrm>
          <a:prstGeom prst="rect">
            <a:avLst/>
          </a:prstGeom>
          <a:ln>
            <a:noFill/>
          </a:ln>
          <a:effectLst>
            <a:outerShdw blurRad="190500" algn="tl" rotWithShape="0">
              <a:srgbClr val="000000">
                <a:alpha val="70000"/>
              </a:srgbClr>
            </a:outerShdw>
          </a:effectLst>
        </p:spPr>
      </p:pic>
      <p:pic>
        <p:nvPicPr>
          <p:cNvPr id="3" name="Picture 3" descr="screenshot of FDEP OCULUS system">
            <a:extLst>
              <a:ext uri="{FF2B5EF4-FFF2-40B4-BE49-F238E27FC236}">
                <a16:creationId xmlns:a16="http://schemas.microsoft.com/office/drawing/2014/main" id="{D682F16A-CE98-7609-9E41-7C9ACB4D64F8}"/>
              </a:ext>
            </a:extLst>
          </p:cNvPr>
          <p:cNvPicPr>
            <a:picLocks noChangeAspect="1"/>
          </p:cNvPicPr>
          <p:nvPr/>
        </p:nvPicPr>
        <p:blipFill>
          <a:blip r:embed="rId3"/>
          <a:stretch>
            <a:fillRect/>
          </a:stretch>
        </p:blipFill>
        <p:spPr>
          <a:xfrm>
            <a:off x="5297993" y="3825240"/>
            <a:ext cx="5983793" cy="2868588"/>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D422D80-CDB2-4A26-2096-06AB0E9E4859}"/>
              </a:ext>
            </a:extLst>
          </p:cNvPr>
          <p:cNvSpPr txBox="1"/>
          <p:nvPr/>
        </p:nvSpPr>
        <p:spPr>
          <a:xfrm>
            <a:off x="4456445" y="1291213"/>
            <a:ext cx="7666891"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Most DEP records are available online and can be accessed at any time and at no cost. These are the same databases used by DEP staff for storing and sharing records.</a:t>
            </a:r>
            <a:endParaRPr lang="en-US">
              <a:cs typeface="Calibri" panose="020F0502020204030204"/>
            </a:endParaRPr>
          </a:p>
          <a:p>
            <a:pPr marL="285750" indent="-285750">
              <a:lnSpc>
                <a:spcPct val="150000"/>
              </a:lnSpc>
              <a:buFont typeface="Arial" panose="020B0604020202020204" pitchFamily="34" charset="0"/>
              <a:buChar char="•"/>
            </a:pPr>
            <a:r>
              <a:rPr lang="en-US" b="1">
                <a:latin typeface="Arial"/>
                <a:cs typeface="Arial"/>
                <a:hlinkClick r:id="rId4"/>
              </a:rPr>
              <a:t>Oculus</a:t>
            </a:r>
            <a:r>
              <a:rPr lang="en-US" b="1">
                <a:latin typeface="Arial"/>
                <a:cs typeface="Arial"/>
              </a:rPr>
              <a:t> </a:t>
            </a:r>
            <a:r>
              <a:rPr lang="en-US">
                <a:latin typeface="Arial"/>
                <a:cs typeface="Arial"/>
              </a:rPr>
              <a:t>— Search for records related to permitting, permitted facilities and other regulated activities.</a:t>
            </a:r>
          </a:p>
          <a:p>
            <a:pPr marL="285750" indent="-285750">
              <a:lnSpc>
                <a:spcPct val="150000"/>
              </a:lnSpc>
              <a:buFont typeface="Arial" panose="020B0604020202020204" pitchFamily="34" charset="0"/>
              <a:buChar char="•"/>
            </a:pPr>
            <a:r>
              <a:rPr lang="en-US" b="1">
                <a:latin typeface="Arial"/>
                <a:cs typeface="Arial"/>
                <a:hlinkClick r:id="rId5"/>
              </a:rPr>
              <a:t>Information Portal</a:t>
            </a:r>
            <a:r>
              <a:rPr lang="en-US" b="1">
                <a:latin typeface="Arial"/>
                <a:cs typeface="Arial"/>
              </a:rPr>
              <a:t> </a:t>
            </a:r>
            <a:r>
              <a:rPr lang="en-US">
                <a:latin typeface="Arial"/>
                <a:cs typeface="Arial"/>
              </a:rPr>
              <a:t>—  Search for records by facility, site names, street addresses or document type.</a:t>
            </a:r>
          </a:p>
        </p:txBody>
      </p:sp>
      <p:sp>
        <p:nvSpPr>
          <p:cNvPr id="5" name="Title 4">
            <a:extLst>
              <a:ext uri="{FF2B5EF4-FFF2-40B4-BE49-F238E27FC236}">
                <a16:creationId xmlns:a16="http://schemas.microsoft.com/office/drawing/2014/main" id="{EB4AF64A-CC6F-9F69-E42F-D3DBBD0966CF}"/>
              </a:ext>
            </a:extLst>
          </p:cNvPr>
          <p:cNvSpPr>
            <a:spLocks noGrp="1"/>
          </p:cNvSpPr>
          <p:nvPr>
            <p:ph type="title" idx="4294967295"/>
          </p:nvPr>
        </p:nvSpPr>
        <p:spPr>
          <a:xfrm>
            <a:off x="1533645" y="393199"/>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RESOURCES </a:t>
            </a:r>
            <a:endParaRPr lang="en-US" dirty="0">
              <a:effectLst/>
            </a:endParaRPr>
          </a:p>
        </p:txBody>
      </p:sp>
    </p:spTree>
    <p:extLst>
      <p:ext uri="{BB962C8B-B14F-4D97-AF65-F5344CB8AC3E}">
        <p14:creationId xmlns:p14="http://schemas.microsoft.com/office/powerpoint/2010/main" val="1799790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B0702-AECC-D5CA-4177-80BB11EA9B6A}"/>
              </a:ext>
              <a:ext uri="{C183D7F6-B498-43B3-948B-1728B52AA6E4}">
                <adec:decorative xmlns:adec="http://schemas.microsoft.com/office/drawing/2017/decorative" val="1"/>
              </a:ext>
            </a:extLst>
          </p:cNvPr>
          <p:cNvSpPr txBox="1"/>
          <p:nvPr/>
        </p:nvSpPr>
        <p:spPr>
          <a:xfrm>
            <a:off x="3349083" y="54771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4" name="TextBox 3">
            <a:extLst>
              <a:ext uri="{FF2B5EF4-FFF2-40B4-BE49-F238E27FC236}">
                <a16:creationId xmlns:a16="http://schemas.microsoft.com/office/drawing/2014/main" id="{69D636FA-06CB-A397-E5A9-88A2E48597EB}"/>
              </a:ext>
            </a:extLst>
          </p:cNvPr>
          <p:cNvSpPr txBox="1"/>
          <p:nvPr/>
        </p:nvSpPr>
        <p:spPr>
          <a:xfrm>
            <a:off x="63968" y="1654956"/>
            <a:ext cx="475971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Access </a:t>
            </a:r>
            <a:r>
              <a:rPr lang="en-US" sz="2000">
                <a:latin typeface="Arial"/>
                <a:cs typeface="Arial"/>
                <a:hlinkClick r:id="rId3"/>
              </a:rPr>
              <a:t>Map Direct</a:t>
            </a:r>
            <a:r>
              <a:rPr lang="en-US" sz="2000">
                <a:latin typeface="Arial"/>
                <a:cs typeface="Arial"/>
              </a:rPr>
              <a:t> from the DEP </a:t>
            </a:r>
            <a:r>
              <a:rPr lang="en-US" sz="2000">
                <a:latin typeface="Arial"/>
                <a:cs typeface="Arial"/>
                <a:hlinkClick r:id="rId4"/>
              </a:rPr>
              <a:t>Northeast District homepage</a:t>
            </a:r>
            <a:r>
              <a:rPr lang="en-US" sz="2000">
                <a:latin typeface="Arial"/>
                <a:cs typeface="Arial"/>
              </a:rPr>
              <a:t>. </a:t>
            </a:r>
          </a:p>
          <a:p>
            <a:endParaRPr lang="en-US" sz="2000">
              <a:latin typeface="Arial"/>
              <a:cs typeface="Arial"/>
            </a:endParaRPr>
          </a:p>
          <a:p>
            <a:r>
              <a:rPr lang="en-US" sz="2000">
                <a:latin typeface="Arial"/>
                <a:cs typeface="Arial"/>
              </a:rPr>
              <a:t>Helpful filters and Map Direct maps can include: </a:t>
            </a:r>
          </a:p>
          <a:p>
            <a:pPr marL="285750" indent="-285750">
              <a:buFont typeface="Arial"/>
              <a:buChar char="•"/>
            </a:pPr>
            <a:r>
              <a:rPr lang="en-US">
                <a:latin typeface="Arial"/>
                <a:cs typeface="Arial"/>
              </a:rPr>
              <a:t>Florida Soil Survey Geographic Database (SSURGO).</a:t>
            </a:r>
          </a:p>
          <a:p>
            <a:pPr marL="285750" indent="-285750">
              <a:buFont typeface="Arial"/>
              <a:buChar char="•"/>
            </a:pPr>
            <a:r>
              <a:rPr lang="en-US">
                <a:latin typeface="Arial"/>
                <a:cs typeface="Calibri"/>
              </a:rPr>
              <a:t>National Wetlands Inventory. </a:t>
            </a:r>
          </a:p>
          <a:p>
            <a:pPr marL="285750" indent="-285750">
              <a:buFont typeface="Arial"/>
              <a:buChar char="•"/>
            </a:pPr>
            <a:r>
              <a:rPr lang="en-US">
                <a:latin typeface="Arial"/>
                <a:cs typeface="Calibri"/>
              </a:rPr>
              <a:t>Environmental Resource Permitting. </a:t>
            </a:r>
          </a:p>
          <a:p>
            <a:pPr marL="285750" indent="-285750">
              <a:buFont typeface="Arial"/>
              <a:buChar char="•"/>
            </a:pPr>
            <a:endParaRPr lang="en-US" sz="2000">
              <a:latin typeface="Arial"/>
              <a:cs typeface="Calibri"/>
            </a:endParaRPr>
          </a:p>
          <a:p>
            <a:r>
              <a:rPr lang="en-US" sz="2000">
                <a:latin typeface="Arial"/>
                <a:cs typeface="Arial"/>
              </a:rPr>
              <a:t>Under the Map Direct link above there are also tutorials on YouTube for working in this software.</a:t>
            </a:r>
          </a:p>
          <a:p>
            <a:pPr>
              <a:buChar char="•"/>
            </a:pPr>
            <a:r>
              <a:rPr lang="en-US">
                <a:latin typeface="Arial"/>
                <a:cs typeface="Arial"/>
                <a:hlinkClick r:id="rId5" tooltip="Map Direct Quick Start Help Documentation"/>
              </a:rPr>
              <a:t> Map Direct Quick Start Documents.</a:t>
            </a:r>
            <a:endParaRPr lang="en-US">
              <a:latin typeface="Arial"/>
              <a:cs typeface="Arial"/>
            </a:endParaRPr>
          </a:p>
          <a:p>
            <a:pPr>
              <a:buChar char="•"/>
            </a:pPr>
            <a:r>
              <a:rPr lang="en-US">
                <a:latin typeface="Arial"/>
                <a:cs typeface="Arial"/>
              </a:rPr>
              <a:t> </a:t>
            </a:r>
            <a:r>
              <a:rPr lang="en-US">
                <a:latin typeface="Arial"/>
                <a:cs typeface="Arial"/>
                <a:hlinkClick r:id="rId6"/>
              </a:rPr>
              <a:t> YouTube Tutorial Series.</a:t>
            </a:r>
          </a:p>
        </p:txBody>
      </p:sp>
      <p:pic>
        <p:nvPicPr>
          <p:cNvPr id="5" name="Picture 5" descr="screenshot of FDEP Map Direct GIS web app">
            <a:extLst>
              <a:ext uri="{FF2B5EF4-FFF2-40B4-BE49-F238E27FC236}">
                <a16:creationId xmlns:a16="http://schemas.microsoft.com/office/drawing/2014/main" id="{9520888A-9FF6-ED21-474C-4C4AF89E4442}"/>
              </a:ext>
            </a:extLst>
          </p:cNvPr>
          <p:cNvPicPr>
            <a:picLocks noChangeAspect="1"/>
          </p:cNvPicPr>
          <p:nvPr/>
        </p:nvPicPr>
        <p:blipFill>
          <a:blip r:embed="rId7"/>
          <a:stretch>
            <a:fillRect/>
          </a:stretch>
        </p:blipFill>
        <p:spPr>
          <a:xfrm>
            <a:off x="4956719" y="1771518"/>
            <a:ext cx="7101467" cy="4420794"/>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557DA1EA-6E89-12AC-9DE1-5CD9F876D6E8}"/>
              </a:ext>
            </a:extLst>
          </p:cNvPr>
          <p:cNvSpPr txBox="1"/>
          <p:nvPr/>
        </p:nvSpPr>
        <p:spPr>
          <a:xfrm>
            <a:off x="1492430" y="672188"/>
            <a:ext cx="6125592" cy="523157"/>
          </a:xfrm>
          <a:prstGeom prst="rect">
            <a:avLst/>
          </a:prstGeom>
          <a:noFill/>
        </p:spPr>
        <p:txBody>
          <a:bodyPr wrap="square">
            <a:spAutoFit/>
          </a:bodyPr>
          <a:lstStyle/>
          <a:p>
            <a:pPr>
              <a:lnSpc>
                <a:spcPct val="123577"/>
              </a:lnSpc>
            </a:pPr>
            <a:r>
              <a:rPr lang="en-US" sz="2500" b="1">
                <a:solidFill>
                  <a:schemeClr val="accent2"/>
                </a:solidFill>
                <a:latin typeface="Arial"/>
                <a:ea typeface="Verdana"/>
                <a:cs typeface="Arial"/>
              </a:rPr>
              <a:t>CONTINUED</a:t>
            </a:r>
            <a:endParaRPr lang="en-US" sz="2500" b="1">
              <a:solidFill>
                <a:schemeClr val="accent2"/>
              </a:solidFill>
              <a:latin typeface="Arial"/>
              <a:ea typeface="Verdana" panose="020B0604030504040204" pitchFamily="34" charset="0"/>
              <a:cs typeface="Arial"/>
            </a:endParaRPr>
          </a:p>
        </p:txBody>
      </p:sp>
      <p:sp>
        <p:nvSpPr>
          <p:cNvPr id="2" name="Title 1">
            <a:extLst>
              <a:ext uri="{FF2B5EF4-FFF2-40B4-BE49-F238E27FC236}">
                <a16:creationId xmlns:a16="http://schemas.microsoft.com/office/drawing/2014/main" id="{09566B0E-D317-66E4-E20A-B256F19A2053}"/>
              </a:ext>
            </a:extLst>
          </p:cNvPr>
          <p:cNvSpPr>
            <a:spLocks noGrp="1"/>
          </p:cNvSpPr>
          <p:nvPr>
            <p:ph type="title" idx="4294967295"/>
          </p:nvPr>
        </p:nvSpPr>
        <p:spPr>
          <a:xfrm>
            <a:off x="1492430" y="270984"/>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RESOURCES </a:t>
            </a:r>
            <a:endParaRPr lang="en-US" dirty="0">
              <a:effectLst/>
            </a:endParaRPr>
          </a:p>
        </p:txBody>
      </p:sp>
    </p:spTree>
    <p:extLst>
      <p:ext uri="{BB962C8B-B14F-4D97-AF65-F5344CB8AC3E}">
        <p14:creationId xmlns:p14="http://schemas.microsoft.com/office/powerpoint/2010/main" val="3690581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8B2885-E67C-DD55-CD12-E7FC5758781A}"/>
              </a:ext>
            </a:extLst>
          </p:cNvPr>
          <p:cNvSpPr txBox="1"/>
          <p:nvPr/>
        </p:nvSpPr>
        <p:spPr>
          <a:xfrm>
            <a:off x="205764" y="5878667"/>
            <a:ext cx="19803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hlinkClick r:id="rId2"/>
              </a:rPr>
              <a:t>Business Portal</a:t>
            </a:r>
            <a:r>
              <a:rPr lang="en-US">
                <a:latin typeface="Arial"/>
                <a:cs typeface="Calibri"/>
              </a:rPr>
              <a:t>. </a:t>
            </a:r>
          </a:p>
        </p:txBody>
      </p:sp>
      <p:sp>
        <p:nvSpPr>
          <p:cNvPr id="6" name="TextBox 5">
            <a:extLst>
              <a:ext uri="{FF2B5EF4-FFF2-40B4-BE49-F238E27FC236}">
                <a16:creationId xmlns:a16="http://schemas.microsoft.com/office/drawing/2014/main" id="{741469D1-11B5-22E2-5F12-06BF02C56E7F}"/>
              </a:ext>
            </a:extLst>
          </p:cNvPr>
          <p:cNvSpPr txBox="1"/>
          <p:nvPr/>
        </p:nvSpPr>
        <p:spPr>
          <a:xfrm>
            <a:off x="205153" y="5297993"/>
            <a:ext cx="3085681" cy="377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hlinkClick r:id="rId3"/>
              </a:rPr>
              <a:t>ERP E-Permitting</a:t>
            </a:r>
            <a:r>
              <a:rPr lang="en-US">
                <a:latin typeface="Arial"/>
                <a:cs typeface="Calibri"/>
              </a:rPr>
              <a:t>. </a:t>
            </a:r>
          </a:p>
        </p:txBody>
      </p:sp>
      <p:sp>
        <p:nvSpPr>
          <p:cNvPr id="7" name="TextBox 6">
            <a:extLst>
              <a:ext uri="{FF2B5EF4-FFF2-40B4-BE49-F238E27FC236}">
                <a16:creationId xmlns:a16="http://schemas.microsoft.com/office/drawing/2014/main" id="{7F1470F6-2710-DC3D-7E89-FDF83416E36F}"/>
              </a:ext>
            </a:extLst>
          </p:cNvPr>
          <p:cNvSpPr txBox="1"/>
          <p:nvPr/>
        </p:nvSpPr>
        <p:spPr>
          <a:xfrm>
            <a:off x="8624531" y="1558104"/>
            <a:ext cx="334610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To determine what type of permit you need, please </a:t>
            </a:r>
            <a:r>
              <a:rPr lang="en-US" sz="2000">
                <a:latin typeface="Arial"/>
                <a:ea typeface="+mn-lt"/>
                <a:cs typeface="+mn-lt"/>
              </a:rPr>
              <a:t>schedule a </a:t>
            </a:r>
            <a:r>
              <a:rPr lang="en-US" sz="2000">
                <a:latin typeface="Arial"/>
                <a:ea typeface="+mn-lt"/>
                <a:cs typeface="+mn-lt"/>
                <a:hlinkClick r:id="rId4"/>
              </a:rPr>
              <a:t>pre-application meeting.</a:t>
            </a:r>
            <a:r>
              <a:rPr lang="en-US" sz="2000">
                <a:latin typeface="Arial"/>
                <a:ea typeface="+mn-lt"/>
                <a:cs typeface="+mn-lt"/>
              </a:rPr>
              <a:t> </a:t>
            </a:r>
          </a:p>
          <a:p>
            <a:endParaRPr lang="en-US" sz="2000">
              <a:latin typeface="Arial"/>
              <a:ea typeface="+mn-lt"/>
              <a:cs typeface="+mn-lt"/>
            </a:endParaRPr>
          </a:p>
          <a:p>
            <a:r>
              <a:rPr lang="en-US" sz="2000">
                <a:latin typeface="Arial"/>
                <a:ea typeface="+mn-lt"/>
                <a:cs typeface="+mn-lt"/>
              </a:rPr>
              <a:t>The purpose of the pre-application meeting is to minimize processing steps and potential time delays of your application for a specific project. </a:t>
            </a:r>
          </a:p>
          <a:p>
            <a:pPr marL="285750" indent="-285750">
              <a:buFont typeface="Arial"/>
              <a:buChar char="•"/>
            </a:pPr>
            <a:r>
              <a:rPr lang="en-US">
                <a:latin typeface="Arial"/>
                <a:ea typeface="+mn-lt"/>
                <a:cs typeface="+mn-lt"/>
              </a:rPr>
              <a:t>Meetings are free and virtual.</a:t>
            </a:r>
          </a:p>
          <a:p>
            <a:pPr marL="285750" indent="-285750">
              <a:buFont typeface="Arial"/>
              <a:buChar char="•"/>
            </a:pPr>
            <a:r>
              <a:rPr lang="en-US">
                <a:latin typeface="Arial"/>
                <a:cs typeface="Calibri"/>
              </a:rPr>
              <a:t>Discuss potential projects with Northeast District permitting staff. </a:t>
            </a:r>
          </a:p>
          <a:p>
            <a:endParaRPr lang="en-US">
              <a:cs typeface="Calibri"/>
            </a:endParaRPr>
          </a:p>
        </p:txBody>
      </p:sp>
      <p:sp>
        <p:nvSpPr>
          <p:cNvPr id="8" name="TextBox 7">
            <a:extLst>
              <a:ext uri="{FF2B5EF4-FFF2-40B4-BE49-F238E27FC236}">
                <a16:creationId xmlns:a16="http://schemas.microsoft.com/office/drawing/2014/main" id="{7A841330-9786-9535-E261-5D3ED979CFE4}"/>
              </a:ext>
            </a:extLst>
          </p:cNvPr>
          <p:cNvSpPr txBox="1"/>
          <p:nvPr/>
        </p:nvSpPr>
        <p:spPr>
          <a:xfrm>
            <a:off x="186123" y="1499183"/>
            <a:ext cx="254223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Statewide ERP allows users to submit any type of ERP verification of exemption or permit application online. </a:t>
            </a:r>
            <a:r>
              <a:rPr lang="en-US" sz="2000">
                <a:latin typeface="Arial"/>
                <a:ea typeface="+mn-lt"/>
                <a:cs typeface="+mn-lt"/>
              </a:rPr>
              <a:t>Users can upload supporting documents and pay processing fees online</a:t>
            </a:r>
            <a:r>
              <a:rPr lang="en-US">
                <a:latin typeface="Arial"/>
                <a:ea typeface="+mn-lt"/>
                <a:cs typeface="+mn-lt"/>
              </a:rPr>
              <a:t>.</a:t>
            </a:r>
            <a:endParaRPr lang="en-US">
              <a:latin typeface="Arial"/>
            </a:endParaRPr>
          </a:p>
        </p:txBody>
      </p:sp>
      <p:pic>
        <p:nvPicPr>
          <p:cNvPr id="9" name="Picture 9" descr="screenshot of FDEP business portal">
            <a:extLst>
              <a:ext uri="{FF2B5EF4-FFF2-40B4-BE49-F238E27FC236}">
                <a16:creationId xmlns:a16="http://schemas.microsoft.com/office/drawing/2014/main" id="{7B60A018-CEB9-DEC9-F933-BC7F830CB6A0}"/>
              </a:ext>
            </a:extLst>
          </p:cNvPr>
          <p:cNvPicPr>
            <a:picLocks noChangeAspect="1"/>
          </p:cNvPicPr>
          <p:nvPr/>
        </p:nvPicPr>
        <p:blipFill>
          <a:blip r:embed="rId5"/>
          <a:stretch>
            <a:fillRect/>
          </a:stretch>
        </p:blipFill>
        <p:spPr>
          <a:xfrm>
            <a:off x="2731784" y="1839052"/>
            <a:ext cx="5703959" cy="4425284"/>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8F06BF78-CC1D-263A-5962-475ED7C3AF23}"/>
              </a:ext>
            </a:extLst>
          </p:cNvPr>
          <p:cNvSpPr txBox="1"/>
          <p:nvPr/>
        </p:nvSpPr>
        <p:spPr>
          <a:xfrm>
            <a:off x="1452892" y="624198"/>
            <a:ext cx="10450812" cy="538865"/>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a:cs typeface="Arial"/>
              </a:rPr>
              <a:t>CONTINUED</a:t>
            </a:r>
            <a:endParaRPr lang="en-US" sz="2500" b="1">
              <a:solidFill>
                <a:schemeClr val="accent2"/>
              </a:solidFill>
              <a:latin typeface="Arial"/>
              <a:ea typeface="Verdana" panose="020B0604030504040204" pitchFamily="34" charset="0"/>
              <a:cs typeface="Arial"/>
            </a:endParaRPr>
          </a:p>
        </p:txBody>
      </p:sp>
      <p:sp>
        <p:nvSpPr>
          <p:cNvPr id="2" name="Title 1">
            <a:extLst>
              <a:ext uri="{FF2B5EF4-FFF2-40B4-BE49-F238E27FC236}">
                <a16:creationId xmlns:a16="http://schemas.microsoft.com/office/drawing/2014/main" id="{A6903D76-CC68-8F3A-1973-1D70EEC2CC55}"/>
              </a:ext>
            </a:extLst>
          </p:cNvPr>
          <p:cNvSpPr>
            <a:spLocks noGrp="1"/>
          </p:cNvSpPr>
          <p:nvPr>
            <p:ph type="title" idx="4294967295"/>
          </p:nvPr>
        </p:nvSpPr>
        <p:spPr>
          <a:xfrm>
            <a:off x="1490277" y="274661"/>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RESOURCES </a:t>
            </a:r>
            <a:endParaRPr lang="en-US" dirty="0">
              <a:effectLst/>
            </a:endParaRPr>
          </a:p>
        </p:txBody>
      </p:sp>
    </p:spTree>
    <p:extLst>
      <p:ext uri="{BB962C8B-B14F-4D97-AF65-F5344CB8AC3E}">
        <p14:creationId xmlns:p14="http://schemas.microsoft.com/office/powerpoint/2010/main" val="3578211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064C4B-A33D-E1EE-4C59-08E9BDA7B754}"/>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4500" b="1" kern="1200" dirty="0">
                <a:solidFill>
                  <a:srgbClr val="FFFFFF"/>
                </a:solidFill>
                <a:effectLst/>
                <a:latin typeface="Arial" panose="020B0604020202020204" pitchFamily="34" charset="0"/>
                <a:ea typeface="Verdana" panose="020B0604030504040204" pitchFamily="34" charset="0"/>
                <a:cs typeface="Arial" panose="020B0604020202020204" pitchFamily="34" charset="0"/>
              </a:rPr>
              <a:t>THANK YOU</a:t>
            </a:r>
            <a:endParaRPr lang="en-US" dirty="0">
              <a:effectLst/>
            </a:endParaRPr>
          </a:p>
          <a:p>
            <a:endParaRPr lang="en-US" dirty="0"/>
          </a:p>
        </p:txBody>
      </p:sp>
      <p:sp>
        <p:nvSpPr>
          <p:cNvPr id="6" name="TextBox 5">
            <a:extLst>
              <a:ext uri="{FF2B5EF4-FFF2-40B4-BE49-F238E27FC236}">
                <a16:creationId xmlns:a16="http://schemas.microsoft.com/office/drawing/2014/main" id="{19D379BC-BFF4-F54E-A7CD-CFDEA1AEDA4D}"/>
              </a:ext>
            </a:extLst>
          </p:cNvPr>
          <p:cNvSpPr txBox="1"/>
          <p:nvPr/>
        </p:nvSpPr>
        <p:spPr>
          <a:xfrm>
            <a:off x="1755569" y="115709"/>
            <a:ext cx="9013371" cy="1118255"/>
          </a:xfrm>
          <a:prstGeom prst="rect">
            <a:avLst/>
          </a:prstGeom>
          <a:noFill/>
        </p:spPr>
        <p:txBody>
          <a:bodyPr wrap="square" lIns="91440" tIns="45720" rIns="91440" bIns="45720" rtlCol="0" anchor="t">
            <a:spAutoFit/>
          </a:bodyPr>
          <a:lstStyle/>
          <a:p>
            <a:pPr>
              <a:lnSpc>
                <a:spcPct val="81300"/>
              </a:lnSpc>
            </a:pPr>
            <a:r>
              <a:rPr lang="en-US" sz="4000" b="1">
                <a:solidFill>
                  <a:schemeClr val="bg1"/>
                </a:solidFill>
                <a:latin typeface="Arial" panose="020B0604020202020204" pitchFamily="34" charset="0"/>
                <a:ea typeface="Verdana" panose="020B0604030504040204" pitchFamily="34" charset="0"/>
                <a:cs typeface="Arial" panose="020B0604020202020204" pitchFamily="34" charset="0"/>
              </a:rPr>
              <a:t>THE FLORIDA DEPARTMENT OF ENVIRONMENTAL PROTECTION </a:t>
            </a:r>
            <a:endParaRPr lang="en-US" sz="40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A body of water surrounded by trees&#10;">
            <a:extLst>
              <a:ext uri="{FF2B5EF4-FFF2-40B4-BE49-F238E27FC236}">
                <a16:creationId xmlns:a16="http://schemas.microsoft.com/office/drawing/2014/main" id="{626E2840-F34C-7947-BC4E-6D9E93FB1F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grpSp>
        <p:nvGrpSpPr>
          <p:cNvPr id="2" name="Group 1">
            <a:extLst>
              <a:ext uri="{FF2B5EF4-FFF2-40B4-BE49-F238E27FC236}">
                <a16:creationId xmlns:a16="http://schemas.microsoft.com/office/drawing/2014/main" id="{EFAD8294-54E0-6C4A-A4DA-5FD558AA258E}"/>
              </a:ext>
              <a:ext uri="{C183D7F6-B498-43B3-948B-1728B52AA6E4}">
                <adec:decorative xmlns:adec="http://schemas.microsoft.com/office/drawing/2017/decorative" val="1"/>
              </a:ext>
            </a:extLst>
          </p:cNvPr>
          <p:cNvGrpSpPr/>
          <p:nvPr/>
        </p:nvGrpSpPr>
        <p:grpSpPr>
          <a:xfrm>
            <a:off x="1931533" y="1481446"/>
            <a:ext cx="8328935" cy="3895108"/>
            <a:chOff x="1755569" y="1888178"/>
            <a:chExt cx="8328935" cy="3895108"/>
          </a:xfrm>
        </p:grpSpPr>
        <p:sp>
          <p:nvSpPr>
            <p:cNvPr id="7" name="Rectangle 6">
              <a:extLst>
                <a:ext uri="{FF2B5EF4-FFF2-40B4-BE49-F238E27FC236}">
                  <a16:creationId xmlns:a16="http://schemas.microsoft.com/office/drawing/2014/main" id="{65072387-9470-DA47-AF3A-570BDC75D3C4}"/>
                </a:ext>
              </a:extLst>
            </p:cNvPr>
            <p:cNvSpPr/>
            <p:nvPr/>
          </p:nvSpPr>
          <p:spPr>
            <a:xfrm>
              <a:off x="1755569" y="1888178"/>
              <a:ext cx="8328935" cy="3895108"/>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31A7523-D528-7547-8E87-8DC1C815F909}"/>
                </a:ext>
              </a:extLst>
            </p:cNvPr>
            <p:cNvGrpSpPr/>
            <p:nvPr/>
          </p:nvGrpSpPr>
          <p:grpSpPr>
            <a:xfrm>
              <a:off x="2004764" y="2518315"/>
              <a:ext cx="7853140" cy="3165298"/>
              <a:chOff x="1136821" y="2663643"/>
              <a:chExt cx="7853140" cy="3165298"/>
            </a:xfrm>
          </p:grpSpPr>
          <p:grpSp>
            <p:nvGrpSpPr>
              <p:cNvPr id="9" name="Group 8">
                <a:extLst>
                  <a:ext uri="{FF2B5EF4-FFF2-40B4-BE49-F238E27FC236}">
                    <a16:creationId xmlns:a16="http://schemas.microsoft.com/office/drawing/2014/main" id="{CF482474-7996-9E40-98BD-C79F83FFFFC4}"/>
                  </a:ext>
                </a:extLst>
              </p:cNvPr>
              <p:cNvGrpSpPr/>
              <p:nvPr/>
            </p:nvGrpSpPr>
            <p:grpSpPr>
              <a:xfrm>
                <a:off x="3370909" y="2663643"/>
                <a:ext cx="5619052" cy="3165298"/>
                <a:chOff x="4985224" y="1444174"/>
                <a:chExt cx="3193834" cy="2588444"/>
              </a:xfrm>
            </p:grpSpPr>
            <p:sp>
              <p:nvSpPr>
                <p:cNvPr id="11" name="TextBox 10">
                  <a:extLst>
                    <a:ext uri="{FF2B5EF4-FFF2-40B4-BE49-F238E27FC236}">
                      <a16:creationId xmlns:a16="http://schemas.microsoft.com/office/drawing/2014/main" id="{B1DB169D-2475-3642-824C-13E842041D07}"/>
                    </a:ext>
                  </a:extLst>
                </p:cNvPr>
                <p:cNvSpPr txBox="1"/>
                <p:nvPr/>
              </p:nvSpPr>
              <p:spPr>
                <a:xfrm>
                  <a:off x="5424443" y="1444174"/>
                  <a:ext cx="2315398" cy="547417"/>
                </a:xfrm>
                <a:prstGeom prst="rect">
                  <a:avLst/>
                </a:prstGeom>
                <a:noFill/>
              </p:spPr>
              <p:txBody>
                <a:bodyPr wrap="square" lIns="91440" tIns="45720" rIns="91440" bIns="45720" rtlCol="0" anchor="t">
                  <a:spAutoFit/>
                </a:bodyPr>
                <a:lstStyle/>
                <a:p>
                  <a:pPr algn="ctr">
                    <a:lnSpc>
                      <a:spcPct val="81300"/>
                    </a:lnSpc>
                  </a:pPr>
                  <a:r>
                    <a:rPr lang="en-US" sz="4500" b="1" dirty="0">
                      <a:solidFill>
                        <a:schemeClr val="bg1"/>
                      </a:solidFill>
                      <a:latin typeface="Arial" panose="020B0604020202020204" pitchFamily="34" charset="0"/>
                      <a:ea typeface="Verdana" panose="020B0604030504040204" pitchFamily="34" charset="0"/>
                      <a:cs typeface="Arial" panose="020B0604020202020204" pitchFamily="34" charset="0"/>
                    </a:rPr>
                    <a:t>THANK YOU</a:t>
                  </a:r>
                  <a:endParaRPr lang="en-US" dirty="0"/>
                </a:p>
              </p:txBody>
            </p:sp>
            <p:sp>
              <p:nvSpPr>
                <p:cNvPr id="12" name="TextBox 11">
                  <a:extLst>
                    <a:ext uri="{FF2B5EF4-FFF2-40B4-BE49-F238E27FC236}">
                      <a16:creationId xmlns:a16="http://schemas.microsoft.com/office/drawing/2014/main" id="{A80C45ED-A6DD-F64D-9328-ECBAB298B1E0}"/>
                    </a:ext>
                  </a:extLst>
                </p:cNvPr>
                <p:cNvSpPr txBox="1"/>
                <p:nvPr/>
              </p:nvSpPr>
              <p:spPr>
                <a:xfrm>
                  <a:off x="4985224" y="2094633"/>
                  <a:ext cx="3193834" cy="1937985"/>
                </a:xfrm>
                <a:prstGeom prst="rect">
                  <a:avLst/>
                </a:prstGeom>
                <a:noFill/>
              </p:spPr>
              <p:txBody>
                <a:bodyPr wrap="square" lIns="91440" tIns="45720" rIns="91440" bIns="45720" rtlCol="0" anchor="t">
                  <a:spAutoFit/>
                </a:bodyPr>
                <a:lstStyle/>
                <a:p>
                  <a:pPr algn="ctr"/>
                  <a:r>
                    <a:rPr lang="en-US" sz="2000" b="1">
                      <a:solidFill>
                        <a:schemeClr val="bg1">
                          <a:lumMod val="95000"/>
                        </a:schemeClr>
                      </a:solidFill>
                      <a:latin typeface="Arial"/>
                      <a:cs typeface="Arial"/>
                    </a:rPr>
                    <a:t>Katie Craver</a:t>
                  </a:r>
                </a:p>
                <a:p>
                  <a:pPr algn="ctr"/>
                  <a:r>
                    <a:rPr lang="en-US">
                      <a:solidFill>
                        <a:schemeClr val="bg1">
                          <a:lumMod val="95000"/>
                        </a:schemeClr>
                      </a:solidFill>
                      <a:latin typeface="Arial"/>
                      <a:cs typeface="Arial"/>
                    </a:rPr>
                    <a:t>Northeast District</a:t>
                  </a:r>
                </a:p>
                <a:p>
                  <a:pPr algn="ctr"/>
                  <a:r>
                    <a:rPr lang="en-US">
                      <a:solidFill>
                        <a:schemeClr val="bg1">
                          <a:lumMod val="95000"/>
                        </a:schemeClr>
                      </a:solidFill>
                      <a:latin typeface="Arial"/>
                      <a:cs typeface="Arial"/>
                    </a:rPr>
                    <a:t>Florida Department of Environmental Protection</a:t>
                  </a:r>
                </a:p>
                <a:p>
                  <a:pPr algn="ctr"/>
                  <a:endParaRPr lang="en-US">
                    <a:solidFill>
                      <a:schemeClr val="bg1">
                        <a:lumMod val="95000"/>
                      </a:schemeClr>
                    </a:solidFill>
                    <a:latin typeface="Arial" panose="020B0604020202020204" pitchFamily="34" charset="0"/>
                    <a:cs typeface="Arial" panose="020B0604020202020204" pitchFamily="34" charset="0"/>
                  </a:endParaRPr>
                </a:p>
                <a:p>
                  <a:pPr algn="ctr"/>
                  <a:r>
                    <a:rPr lang="en-US">
                      <a:solidFill>
                        <a:schemeClr val="bg1">
                          <a:lumMod val="95000"/>
                        </a:schemeClr>
                      </a:solidFill>
                      <a:latin typeface="Arial"/>
                      <a:cs typeface="Arial"/>
                    </a:rPr>
                    <a:t>Contact Information: </a:t>
                  </a:r>
                  <a:endParaRPr lang="en-US">
                    <a:solidFill>
                      <a:schemeClr val="bg1">
                        <a:lumMod val="95000"/>
                      </a:schemeClr>
                    </a:solidFill>
                    <a:latin typeface="Arial" panose="020B0604020202020204" pitchFamily="34" charset="0"/>
                    <a:cs typeface="Arial" panose="020B0604020202020204" pitchFamily="34" charset="0"/>
                  </a:endParaRPr>
                </a:p>
                <a:p>
                  <a:pPr algn="ctr"/>
                  <a:r>
                    <a:rPr lang="en-US">
                      <a:solidFill>
                        <a:schemeClr val="bg1">
                          <a:lumMod val="95000"/>
                        </a:schemeClr>
                      </a:solidFill>
                      <a:latin typeface="Arial"/>
                      <a:cs typeface="Arial"/>
                    </a:rPr>
                    <a:t>904-256-1700</a:t>
                  </a:r>
                  <a:endParaRPr lang="en-US">
                    <a:solidFill>
                      <a:schemeClr val="bg1">
                        <a:lumMod val="95000"/>
                      </a:schemeClr>
                    </a:solidFill>
                    <a:latin typeface="Arial" panose="020B0604020202020204" pitchFamily="34" charset="0"/>
                    <a:cs typeface="Arial" panose="020B0604020202020204" pitchFamily="34" charset="0"/>
                  </a:endParaRPr>
                </a:p>
                <a:p>
                  <a:pPr algn="ctr"/>
                  <a:r>
                    <a:rPr lang="en-US">
                      <a:solidFill>
                        <a:schemeClr val="bg1">
                          <a:lumMod val="95000"/>
                        </a:schemeClr>
                      </a:solidFill>
                      <a:latin typeface="Arial"/>
                      <a:cs typeface="Arial"/>
                    </a:rPr>
                    <a:t>Kathryn.Craver@FloridaDEP.gov</a:t>
                  </a:r>
                  <a:endParaRPr lang="en-US">
                    <a:solidFill>
                      <a:schemeClr val="bg1">
                        <a:lumMod val="95000"/>
                      </a:schemeClr>
                    </a:solidFill>
                    <a:latin typeface="Arial" panose="020B0604020202020204" pitchFamily="34" charset="0"/>
                    <a:cs typeface="Arial" panose="020B0604020202020204" pitchFamily="34" charset="0"/>
                  </a:endParaRPr>
                </a:p>
                <a:p>
                  <a:pPr algn="ctr"/>
                  <a:endParaRPr lang="en-US"/>
                </a:p>
              </p:txBody>
            </p:sp>
          </p:gr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821" y="2663644"/>
                <a:ext cx="2316129" cy="2316129"/>
              </a:xfrm>
              <a:prstGeom prst="rect">
                <a:avLst/>
              </a:prstGeom>
            </p:spPr>
          </p:pic>
        </p:grpSp>
      </p:grpSp>
    </p:spTree>
    <p:extLst>
      <p:ext uri="{BB962C8B-B14F-4D97-AF65-F5344CB8AC3E}">
        <p14:creationId xmlns:p14="http://schemas.microsoft.com/office/powerpoint/2010/main" val="287956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FE9622-0FF4-D169-426F-884E2AF24BD4}"/>
              </a:ext>
            </a:extLst>
          </p:cNvPr>
          <p:cNvSpPr>
            <a:spLocks noGrp="1"/>
          </p:cNvSpPr>
          <p:nvPr>
            <p:ph type="title" idx="4294967295"/>
          </p:nvPr>
        </p:nvSpPr>
        <p:spPr>
          <a:xfrm>
            <a:off x="1676400" y="249382"/>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Verdana" panose="020B0604030504040204" pitchFamily="34" charset="0"/>
                <a:cs typeface="Arial" panose="020B0604020202020204" pitchFamily="34" charset="0"/>
              </a:rPr>
              <a:t>THE THREE PILLARS</a:t>
            </a:r>
            <a:endParaRPr lang="en-US" dirty="0">
              <a:effectLst/>
            </a:endParaRPr>
          </a:p>
        </p:txBody>
      </p:sp>
      <p:sp>
        <p:nvSpPr>
          <p:cNvPr id="2" name="TextBox 1">
            <a:extLst>
              <a:ext uri="{FF2B5EF4-FFF2-40B4-BE49-F238E27FC236}">
                <a16:creationId xmlns:a16="http://schemas.microsoft.com/office/drawing/2014/main" id="{FFBD3617-ECA8-7747-BED7-1F0CD2E71CCA}"/>
              </a:ext>
            </a:extLst>
          </p:cNvPr>
          <p:cNvSpPr txBox="1"/>
          <p:nvPr/>
        </p:nvSpPr>
        <p:spPr>
          <a:xfrm>
            <a:off x="8309288" y="5544844"/>
            <a:ext cx="3581017" cy="461665"/>
          </a:xfrm>
          <a:prstGeom prst="rect">
            <a:avLst/>
          </a:prstGeom>
          <a:noFill/>
        </p:spPr>
        <p:txBody>
          <a:bodyPr wrap="square" rtlCol="0">
            <a:spAutoFit/>
          </a:bodyPr>
          <a:lstStyle/>
          <a:p>
            <a:pPr algn="ctr"/>
            <a:r>
              <a:rPr lang="en-US" sz="2400">
                <a:solidFill>
                  <a:srgbClr val="42463A"/>
                </a:solidFill>
                <a:latin typeface="Arial" panose="020B0604020202020204" pitchFamily="34" charset="0"/>
                <a:ea typeface="Verdana" panose="020B0604030504040204" pitchFamily="34" charset="0"/>
                <a:cs typeface="Arial" panose="020B0604020202020204" pitchFamily="34" charset="0"/>
              </a:rPr>
              <a:t>Ecosystems Restoration</a:t>
            </a:r>
            <a:endParaRPr lang="en-US">
              <a:solidFill>
                <a:srgbClr val="42463A"/>
              </a:solidFill>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19B6C2-D7B8-0942-82DF-F1D3C0381699}"/>
              </a:ext>
            </a:extLst>
          </p:cNvPr>
          <p:cNvSpPr txBox="1"/>
          <p:nvPr/>
        </p:nvSpPr>
        <p:spPr>
          <a:xfrm>
            <a:off x="554487" y="5559767"/>
            <a:ext cx="3019753" cy="461665"/>
          </a:xfrm>
          <a:prstGeom prst="rect">
            <a:avLst/>
          </a:prstGeom>
          <a:noFill/>
        </p:spPr>
        <p:txBody>
          <a:bodyPr wrap="square" rtlCol="0">
            <a:spAutoFit/>
          </a:bodyPr>
          <a:lstStyle/>
          <a:p>
            <a:pPr algn="ctr"/>
            <a:r>
              <a:rPr lang="en-US" sz="2400">
                <a:solidFill>
                  <a:srgbClr val="42463A"/>
                </a:solidFill>
                <a:latin typeface="Arial" panose="020B0604020202020204" pitchFamily="34" charset="0"/>
                <a:ea typeface="Verdana" panose="020B0604030504040204" pitchFamily="34" charset="0"/>
                <a:cs typeface="Arial" panose="020B0604020202020204" pitchFamily="34" charset="0"/>
              </a:rPr>
              <a:t>Land and Recreation</a:t>
            </a:r>
          </a:p>
        </p:txBody>
      </p:sp>
      <p:sp>
        <p:nvSpPr>
          <p:cNvPr id="4" name="TextBox 3">
            <a:extLst>
              <a:ext uri="{FF2B5EF4-FFF2-40B4-BE49-F238E27FC236}">
                <a16:creationId xmlns:a16="http://schemas.microsoft.com/office/drawing/2014/main" id="{A1F30DDD-AB98-7746-BF93-9CE4C310E228}"/>
              </a:ext>
            </a:extLst>
          </p:cNvPr>
          <p:cNvSpPr txBox="1"/>
          <p:nvPr/>
        </p:nvSpPr>
        <p:spPr>
          <a:xfrm>
            <a:off x="5233329" y="5559766"/>
            <a:ext cx="1725342" cy="461665"/>
          </a:xfrm>
          <a:prstGeom prst="rect">
            <a:avLst/>
          </a:prstGeom>
          <a:noFill/>
        </p:spPr>
        <p:txBody>
          <a:bodyPr wrap="square" rtlCol="0">
            <a:spAutoFit/>
          </a:bodyPr>
          <a:lstStyle/>
          <a:p>
            <a:pPr algn="ctr"/>
            <a:r>
              <a:rPr lang="en-US" sz="2400">
                <a:solidFill>
                  <a:srgbClr val="42463A"/>
                </a:solidFill>
                <a:latin typeface="Arial" panose="020B0604020202020204" pitchFamily="34" charset="0"/>
                <a:ea typeface="Verdana" panose="020B0604030504040204" pitchFamily="34" charset="0"/>
                <a:cs typeface="Arial" panose="020B0604020202020204" pitchFamily="34" charset="0"/>
              </a:rPr>
              <a:t>Regulatory</a:t>
            </a:r>
            <a:endParaRPr lang="en-US">
              <a:solidFill>
                <a:srgbClr val="42463A"/>
              </a:solidFill>
              <a:latin typeface="Arial" panose="020B0604020202020204" pitchFamily="34" charset="0"/>
              <a:ea typeface="Verdana" panose="020B0604030504040204" pitchFamily="34" charset="0"/>
              <a:cs typeface="Arial" panose="020B0604020202020204" pitchFamily="34" charset="0"/>
            </a:endParaRPr>
          </a:p>
        </p:txBody>
      </p:sp>
      <p:pic>
        <p:nvPicPr>
          <p:cNvPr id="11" name="Picture 10" descr="Florida State Parks logo">
            <a:extLst>
              <a:ext uri="{FF2B5EF4-FFF2-40B4-BE49-F238E27FC236}">
                <a16:creationId xmlns:a16="http://schemas.microsoft.com/office/drawing/2014/main" id="{81460550-7AB0-4712-B796-643B2564B5A6}"/>
              </a:ext>
            </a:extLst>
          </p:cNvPr>
          <p:cNvPicPr>
            <a:picLocks noChangeAspect="1"/>
          </p:cNvPicPr>
          <p:nvPr/>
        </p:nvPicPr>
        <p:blipFill>
          <a:blip r:embed="rId3"/>
          <a:stretch>
            <a:fillRect/>
          </a:stretch>
        </p:blipFill>
        <p:spPr>
          <a:xfrm>
            <a:off x="631905" y="1574945"/>
            <a:ext cx="2869460" cy="2909500"/>
          </a:xfrm>
          <a:prstGeom prst="rect">
            <a:avLst/>
          </a:prstGeom>
          <a:effectLst>
            <a:innerShdw blurRad="114300">
              <a:prstClr val="black"/>
            </a:innerShdw>
          </a:effectLst>
        </p:spPr>
      </p:pic>
      <p:pic>
        <p:nvPicPr>
          <p:cNvPr id="13" name="Picture 12" descr="FDEP regulatory districts map">
            <a:extLst>
              <a:ext uri="{FF2B5EF4-FFF2-40B4-BE49-F238E27FC236}">
                <a16:creationId xmlns:a16="http://schemas.microsoft.com/office/drawing/2014/main" id="{6CC6CDBC-2C18-4221-8237-C8E826AC5CA0}"/>
              </a:ext>
            </a:extLst>
          </p:cNvPr>
          <p:cNvPicPr>
            <a:picLocks noChangeAspect="1"/>
          </p:cNvPicPr>
          <p:nvPr/>
        </p:nvPicPr>
        <p:blipFill>
          <a:blip r:embed="rId4"/>
          <a:stretch>
            <a:fillRect/>
          </a:stretch>
        </p:blipFill>
        <p:spPr>
          <a:xfrm>
            <a:off x="4616066" y="1574945"/>
            <a:ext cx="3034547" cy="2909500"/>
          </a:xfrm>
          <a:prstGeom prst="rect">
            <a:avLst/>
          </a:prstGeom>
          <a:effectLst>
            <a:innerShdw blurRad="114300">
              <a:prstClr val="black"/>
            </a:innerShdw>
          </a:effectLst>
        </p:spPr>
      </p:pic>
      <p:pic>
        <p:nvPicPr>
          <p:cNvPr id="15" name="Picture 14" descr="picture of a river with cypress trees">
            <a:extLst>
              <a:ext uri="{FF2B5EF4-FFF2-40B4-BE49-F238E27FC236}">
                <a16:creationId xmlns:a16="http://schemas.microsoft.com/office/drawing/2014/main" id="{B99BDF63-0491-4E2C-B215-8BD300FC0651}"/>
              </a:ext>
            </a:extLst>
          </p:cNvPr>
          <p:cNvPicPr>
            <a:picLocks noChangeAspect="1"/>
          </p:cNvPicPr>
          <p:nvPr/>
        </p:nvPicPr>
        <p:blipFill>
          <a:blip r:embed="rId5"/>
          <a:stretch>
            <a:fillRect/>
          </a:stretch>
        </p:blipFill>
        <p:spPr>
          <a:xfrm>
            <a:off x="8582522" y="1574945"/>
            <a:ext cx="3034547" cy="2909500"/>
          </a:xfrm>
          <a:prstGeom prst="rect">
            <a:avLst/>
          </a:prstGeom>
          <a:effectLst>
            <a:innerShdw blurRad="114300">
              <a:prstClr val="black"/>
            </a:innerShdw>
          </a:effectLst>
        </p:spPr>
      </p:pic>
    </p:spTree>
    <p:extLst>
      <p:ext uri="{BB962C8B-B14F-4D97-AF65-F5344CB8AC3E}">
        <p14:creationId xmlns:p14="http://schemas.microsoft.com/office/powerpoint/2010/main" val="1163188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13387-C581-794B-B8A6-C04754052AE0}"/>
              </a:ext>
            </a:extLst>
          </p:cNvPr>
          <p:cNvSpPr txBox="1"/>
          <p:nvPr/>
        </p:nvSpPr>
        <p:spPr>
          <a:xfrm>
            <a:off x="606766" y="867360"/>
            <a:ext cx="6580349" cy="5355312"/>
          </a:xfrm>
          <a:prstGeom prst="rect">
            <a:avLst/>
          </a:prstGeom>
          <a:noFill/>
        </p:spPr>
        <p:txBody>
          <a:bodyPr wrap="square">
            <a:spAutoFit/>
          </a:bodyPr>
          <a:lstStyle/>
          <a:p>
            <a:endParaRPr lang="en-US" sz="2300" b="1">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b="1">
                <a:solidFill>
                  <a:srgbClr val="42463A"/>
                </a:solidFill>
                <a:latin typeface="Arial" panose="020B0604020202020204" pitchFamily="34" charset="0"/>
                <a:ea typeface="Calibri" panose="020F0502020204030204" pitchFamily="34" charset="0"/>
                <a:cs typeface="Arial" panose="020B0604020202020204" pitchFamily="34" charset="0"/>
              </a:rPr>
              <a:t>Central District - Orlando.</a:t>
            </a:r>
          </a:p>
          <a:p>
            <a:endParaRPr lang="en-US" sz="2300" b="1">
              <a:solidFill>
                <a:srgbClr val="42463A"/>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b="1">
                <a:solidFill>
                  <a:srgbClr val="42463A"/>
                </a:solidFill>
                <a:latin typeface="Arial" panose="020B0604020202020204" pitchFamily="34" charset="0"/>
                <a:ea typeface="Calibri" panose="020F0502020204030204" pitchFamily="34" charset="0"/>
                <a:cs typeface="Arial" panose="020B0604020202020204" pitchFamily="34" charset="0"/>
              </a:rPr>
              <a:t>Southeast District – West Palm Beach</a:t>
            </a:r>
            <a:r>
              <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rPr>
              <a:t>.</a:t>
            </a:r>
          </a:p>
          <a:p>
            <a:endPar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b="1">
                <a:solidFill>
                  <a:srgbClr val="42463A"/>
                </a:solidFill>
                <a:latin typeface="Arial" panose="020B0604020202020204" pitchFamily="34" charset="0"/>
                <a:ea typeface="Calibri" panose="020F0502020204030204" pitchFamily="34" charset="0"/>
                <a:cs typeface="Arial" panose="020B0604020202020204" pitchFamily="34" charset="0"/>
              </a:rPr>
              <a:t>South District – Fort Myers.</a:t>
            </a:r>
            <a:r>
              <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endPar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b="1">
                <a:solidFill>
                  <a:srgbClr val="42463A"/>
                </a:solidFill>
                <a:latin typeface="Arial" panose="020B0604020202020204" pitchFamily="34" charset="0"/>
                <a:ea typeface="Calibri" panose="020F0502020204030204" pitchFamily="34" charset="0"/>
                <a:cs typeface="Arial" panose="020B0604020202020204" pitchFamily="34" charset="0"/>
              </a:rPr>
              <a:t>Southwest District – Temple Terrace (Tampa). </a:t>
            </a:r>
          </a:p>
          <a:p>
            <a:pPr marL="342900" indent="-342900">
              <a:buFont typeface="Arial" panose="020B0604020202020204" pitchFamily="34" charset="0"/>
              <a:buChar char="•"/>
            </a:pPr>
            <a:endPar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b="1">
                <a:solidFill>
                  <a:srgbClr val="42463A"/>
                </a:solidFill>
                <a:highlight>
                  <a:srgbClr val="FFFF00"/>
                </a:highlight>
                <a:latin typeface="Arial" panose="020B0604020202020204" pitchFamily="34" charset="0"/>
                <a:ea typeface="Calibri" panose="020F0502020204030204" pitchFamily="34" charset="0"/>
                <a:cs typeface="Arial" panose="020B0604020202020204" pitchFamily="34" charset="0"/>
              </a:rPr>
              <a:t>Northeast District – Jacksonville.</a:t>
            </a:r>
          </a:p>
          <a:p>
            <a:pPr marL="342900" indent="-342900">
              <a:buFont typeface="Arial" panose="020B0604020202020204" pitchFamily="34" charset="0"/>
              <a:buChar char="•"/>
            </a:pPr>
            <a:endPar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b="1">
                <a:solidFill>
                  <a:srgbClr val="42463A"/>
                </a:solidFill>
                <a:latin typeface="Arial" panose="020B0604020202020204" pitchFamily="34" charset="0"/>
                <a:ea typeface="Calibri" panose="020F0502020204030204" pitchFamily="34" charset="0"/>
                <a:cs typeface="Arial" panose="020B0604020202020204" pitchFamily="34" charset="0"/>
              </a:rPr>
              <a:t>Northwest District – Pensacola.</a:t>
            </a:r>
            <a:endParaRPr lang="en-US" sz="2300" b="1">
              <a:solidFill>
                <a:srgbClr val="42463A"/>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000" b="1">
              <a:solidFill>
                <a:srgbClr val="42463A"/>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6750BB-6DE0-5C44-B0BE-211366ED4EC8}"/>
              </a:ext>
            </a:extLst>
          </p:cNvPr>
          <p:cNvSpPr txBox="1"/>
          <p:nvPr/>
        </p:nvSpPr>
        <p:spPr>
          <a:xfrm>
            <a:off x="391886" y="5992683"/>
            <a:ext cx="11647714" cy="707886"/>
          </a:xfrm>
          <a:prstGeom prst="rect">
            <a:avLst/>
          </a:prstGeom>
          <a:noFill/>
        </p:spPr>
        <p:txBody>
          <a:bodyPr wrap="square">
            <a:spAutoFit/>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FloridaDEP.gov/northeast</a:t>
            </a:r>
          </a:p>
          <a:p>
            <a:pPr algn="ctr"/>
            <a:endPar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7" descr="map of florida with northeast regulatory district highlighted">
            <a:extLst>
              <a:ext uri="{FF2B5EF4-FFF2-40B4-BE49-F238E27FC236}">
                <a16:creationId xmlns:a16="http://schemas.microsoft.com/office/drawing/2014/main" id="{09D17505-0B04-3B24-3A19-5F78FE2A0B8D}"/>
              </a:ext>
            </a:extLst>
          </p:cNvPr>
          <p:cNvPicPr>
            <a:picLocks noChangeAspect="1"/>
          </p:cNvPicPr>
          <p:nvPr/>
        </p:nvPicPr>
        <p:blipFill>
          <a:blip r:embed="rId3"/>
          <a:stretch>
            <a:fillRect/>
          </a:stretch>
        </p:blipFill>
        <p:spPr>
          <a:xfrm>
            <a:off x="8003006" y="1498722"/>
            <a:ext cx="3785936" cy="3700135"/>
          </a:xfrm>
          <a:prstGeom prst="rect">
            <a:avLst/>
          </a:prstGeom>
        </p:spPr>
      </p:pic>
      <p:pic>
        <p:nvPicPr>
          <p:cNvPr id="8" name="Picture 8">
            <a:extLst>
              <a:ext uri="{FF2B5EF4-FFF2-40B4-BE49-F238E27FC236}">
                <a16:creationId xmlns:a16="http://schemas.microsoft.com/office/drawing/2014/main" id="{0430D86D-1938-485B-4C6C-2CEC1FD4D8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8856" y="1775410"/>
            <a:ext cx="200025" cy="219075"/>
          </a:xfrm>
          <a:prstGeom prst="rect">
            <a:avLst/>
          </a:prstGeom>
        </p:spPr>
      </p:pic>
      <p:pic>
        <p:nvPicPr>
          <p:cNvPr id="9" name="Picture 9">
            <a:extLst>
              <a:ext uri="{FF2B5EF4-FFF2-40B4-BE49-F238E27FC236}">
                <a16:creationId xmlns:a16="http://schemas.microsoft.com/office/drawing/2014/main" id="{FEEAD377-414F-CF86-D7D2-E989CE33338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61370" y="1955633"/>
            <a:ext cx="1211681" cy="1683420"/>
          </a:xfrm>
          <a:prstGeom prst="rect">
            <a:avLst/>
          </a:prstGeom>
        </p:spPr>
      </p:pic>
      <p:pic>
        <p:nvPicPr>
          <p:cNvPr id="10" name="Picture 10" descr="aerial view of hart bridge in jacksonville fl">
            <a:extLst>
              <a:ext uri="{FF2B5EF4-FFF2-40B4-BE49-F238E27FC236}">
                <a16:creationId xmlns:a16="http://schemas.microsoft.com/office/drawing/2014/main" id="{BCA3B5CC-80AC-71BE-47CB-28E8A6B643FB}"/>
              </a:ext>
            </a:extLst>
          </p:cNvPr>
          <p:cNvPicPr>
            <a:picLocks noChangeAspect="1"/>
          </p:cNvPicPr>
          <p:nvPr/>
        </p:nvPicPr>
        <p:blipFill>
          <a:blip r:embed="rId6"/>
          <a:stretch>
            <a:fillRect/>
          </a:stretch>
        </p:blipFill>
        <p:spPr>
          <a:xfrm>
            <a:off x="7120689" y="3590150"/>
            <a:ext cx="2743200" cy="1763173"/>
          </a:xfrm>
          <a:prstGeom prst="rect">
            <a:avLst/>
          </a:prstGeom>
        </p:spPr>
      </p:pic>
      <p:pic>
        <p:nvPicPr>
          <p:cNvPr id="4" name="Picture 3" descr="QR code to FloridaDEP.gov/northeast">
            <a:extLst>
              <a:ext uri="{FF2B5EF4-FFF2-40B4-BE49-F238E27FC236}">
                <a16:creationId xmlns:a16="http://schemas.microsoft.com/office/drawing/2014/main" id="{7F2292FF-2AD6-84ED-0F15-E6C4F284F3F2}"/>
              </a:ext>
            </a:extLst>
          </p:cNvPr>
          <p:cNvPicPr>
            <a:picLocks noChangeAspect="1"/>
          </p:cNvPicPr>
          <p:nvPr/>
        </p:nvPicPr>
        <p:blipFill>
          <a:blip r:embed="rId7"/>
          <a:stretch>
            <a:fillRect/>
          </a:stretch>
        </p:blipFill>
        <p:spPr>
          <a:xfrm>
            <a:off x="3664800" y="5765019"/>
            <a:ext cx="915306" cy="915306"/>
          </a:xfrm>
          <a:prstGeom prst="rect">
            <a:avLst/>
          </a:prstGeom>
        </p:spPr>
      </p:pic>
      <p:sp>
        <p:nvSpPr>
          <p:cNvPr id="6" name="Title 5">
            <a:extLst>
              <a:ext uri="{FF2B5EF4-FFF2-40B4-BE49-F238E27FC236}">
                <a16:creationId xmlns:a16="http://schemas.microsoft.com/office/drawing/2014/main" id="{6D2FD466-7201-BE6B-3FA2-644FFBB18861}"/>
              </a:ext>
            </a:extLst>
          </p:cNvPr>
          <p:cNvSpPr>
            <a:spLocks noGrp="1"/>
          </p:cNvSpPr>
          <p:nvPr>
            <p:ph type="title" idx="4294967295"/>
          </p:nvPr>
        </p:nvSpPr>
        <p:spPr>
          <a:xfrm>
            <a:off x="1676400" y="354468"/>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Verdana" panose="020B0604030504040204" pitchFamily="34" charset="0"/>
                <a:cs typeface="Arial" panose="020B0604020202020204" pitchFamily="34" charset="0"/>
              </a:rPr>
              <a:t>REGULATORY DISTRICTS</a:t>
            </a:r>
            <a:endParaRPr lang="en-US" dirty="0">
              <a:effectLst/>
            </a:endParaRPr>
          </a:p>
        </p:txBody>
      </p:sp>
    </p:spTree>
    <p:extLst>
      <p:ext uri="{BB962C8B-B14F-4D97-AF65-F5344CB8AC3E}">
        <p14:creationId xmlns:p14="http://schemas.microsoft.com/office/powerpoint/2010/main" val="285248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3783000-1587-49F4-B52C-0FA1EA007AE7}"/>
              </a:ext>
            </a:extLst>
          </p:cNvPr>
          <p:cNvSpPr txBox="1"/>
          <p:nvPr/>
        </p:nvSpPr>
        <p:spPr>
          <a:xfrm>
            <a:off x="834593" y="3405969"/>
            <a:ext cx="27923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Solid/Hazardous Waste</a:t>
            </a:r>
          </a:p>
        </p:txBody>
      </p:sp>
      <p:sp>
        <p:nvSpPr>
          <p:cNvPr id="17" name="TextBox 16">
            <a:extLst>
              <a:ext uri="{FF2B5EF4-FFF2-40B4-BE49-F238E27FC236}">
                <a16:creationId xmlns:a16="http://schemas.microsoft.com/office/drawing/2014/main" id="{536F8B38-AEFD-4E6D-81EE-682B3038631D}"/>
              </a:ext>
            </a:extLst>
          </p:cNvPr>
          <p:cNvSpPr txBox="1"/>
          <p:nvPr/>
        </p:nvSpPr>
        <p:spPr>
          <a:xfrm>
            <a:off x="4773053" y="3405969"/>
            <a:ext cx="27923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Air Resources</a:t>
            </a:r>
          </a:p>
        </p:txBody>
      </p:sp>
      <p:sp>
        <p:nvSpPr>
          <p:cNvPr id="18" name="TextBox 17">
            <a:extLst>
              <a:ext uri="{FF2B5EF4-FFF2-40B4-BE49-F238E27FC236}">
                <a16:creationId xmlns:a16="http://schemas.microsoft.com/office/drawing/2014/main" id="{C2A32536-823F-4429-9616-B61C9EAB4E70}"/>
              </a:ext>
            </a:extLst>
          </p:cNvPr>
          <p:cNvSpPr txBox="1"/>
          <p:nvPr/>
        </p:nvSpPr>
        <p:spPr>
          <a:xfrm>
            <a:off x="8267700" y="3326932"/>
            <a:ext cx="3627586" cy="646331"/>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Environmental Resource Program (ERP)</a:t>
            </a:r>
          </a:p>
        </p:txBody>
      </p:sp>
      <p:sp>
        <p:nvSpPr>
          <p:cNvPr id="19" name="TextBox 18">
            <a:extLst>
              <a:ext uri="{FF2B5EF4-FFF2-40B4-BE49-F238E27FC236}">
                <a16:creationId xmlns:a16="http://schemas.microsoft.com/office/drawing/2014/main" id="{33009C1E-0403-4AF4-B680-A72502E256B5}"/>
              </a:ext>
            </a:extLst>
          </p:cNvPr>
          <p:cNvSpPr txBox="1"/>
          <p:nvPr/>
        </p:nvSpPr>
        <p:spPr>
          <a:xfrm>
            <a:off x="787555" y="6161839"/>
            <a:ext cx="27923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Wastewater</a:t>
            </a:r>
          </a:p>
        </p:txBody>
      </p:sp>
      <p:sp>
        <p:nvSpPr>
          <p:cNvPr id="20" name="TextBox 19">
            <a:extLst>
              <a:ext uri="{FF2B5EF4-FFF2-40B4-BE49-F238E27FC236}">
                <a16:creationId xmlns:a16="http://schemas.microsoft.com/office/drawing/2014/main" id="{98A4D61C-B9E8-41B2-B566-A5CBFE253374}"/>
              </a:ext>
            </a:extLst>
          </p:cNvPr>
          <p:cNvSpPr txBox="1"/>
          <p:nvPr/>
        </p:nvSpPr>
        <p:spPr>
          <a:xfrm>
            <a:off x="4699816" y="6167746"/>
            <a:ext cx="27923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Tanks</a:t>
            </a:r>
          </a:p>
        </p:txBody>
      </p:sp>
      <p:sp>
        <p:nvSpPr>
          <p:cNvPr id="21" name="TextBox 20">
            <a:extLst>
              <a:ext uri="{FF2B5EF4-FFF2-40B4-BE49-F238E27FC236}">
                <a16:creationId xmlns:a16="http://schemas.microsoft.com/office/drawing/2014/main" id="{A2896003-EC8D-4597-AA1B-C10030FA2737}"/>
              </a:ext>
            </a:extLst>
          </p:cNvPr>
          <p:cNvSpPr txBox="1"/>
          <p:nvPr/>
        </p:nvSpPr>
        <p:spPr>
          <a:xfrm>
            <a:off x="8604525" y="6167746"/>
            <a:ext cx="27923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Potable Water</a:t>
            </a:r>
          </a:p>
        </p:txBody>
      </p:sp>
      <p:pic>
        <p:nvPicPr>
          <p:cNvPr id="15" name="Picture 14" descr="photo of marsh">
            <a:extLst>
              <a:ext uri="{FF2B5EF4-FFF2-40B4-BE49-F238E27FC236}">
                <a16:creationId xmlns:a16="http://schemas.microsoft.com/office/drawing/2014/main" id="{A64CD8B9-9641-41F9-8905-1FE9C28464E0}"/>
              </a:ext>
            </a:extLst>
          </p:cNvPr>
          <p:cNvPicPr>
            <a:picLocks noChangeAspect="1"/>
          </p:cNvPicPr>
          <p:nvPr/>
        </p:nvPicPr>
        <p:blipFill>
          <a:blip r:embed="rId2"/>
          <a:stretch>
            <a:fillRect/>
          </a:stretch>
        </p:blipFill>
        <p:spPr>
          <a:xfrm>
            <a:off x="8605256" y="1537209"/>
            <a:ext cx="2792366" cy="1798520"/>
          </a:xfrm>
          <a:prstGeom prst="rect">
            <a:avLst/>
          </a:prstGeom>
        </p:spPr>
      </p:pic>
      <p:pic>
        <p:nvPicPr>
          <p:cNvPr id="16" name="Picture 2" descr="City of Scottsdale - Water Department">
            <a:extLst>
              <a:ext uri="{FF2B5EF4-FFF2-40B4-BE49-F238E27FC236}">
                <a16:creationId xmlns:a16="http://schemas.microsoft.com/office/drawing/2014/main" id="{EA83BB95-5691-4BB5-8C76-5D67784FF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258" y="4232265"/>
            <a:ext cx="2792364" cy="1798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EP Third Party Insurance Requirements for Underground Storage Tanks">
            <a:extLst>
              <a:ext uri="{FF2B5EF4-FFF2-40B4-BE49-F238E27FC236}">
                <a16:creationId xmlns:a16="http://schemas.microsoft.com/office/drawing/2014/main" id="{ACA62D8E-C864-4A4C-B3CB-E50236832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818" y="4234214"/>
            <a:ext cx="2792364" cy="1798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US' Rayonier gets Nordic Swan qualification for sustainable fluff pulp -  TechnicalTextile.net">
            <a:extLst>
              <a:ext uri="{FF2B5EF4-FFF2-40B4-BE49-F238E27FC236}">
                <a16:creationId xmlns:a16="http://schemas.microsoft.com/office/drawing/2014/main" id="{00231182-BB6B-498D-BFF8-52D5E97BA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818" y="1537210"/>
            <a:ext cx="2792364" cy="17985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Solid-waste management | Definition, Methods, Importance, &amp; Facts |  Britannica">
            <a:extLst>
              <a:ext uri="{FF2B5EF4-FFF2-40B4-BE49-F238E27FC236}">
                <a16:creationId xmlns:a16="http://schemas.microsoft.com/office/drawing/2014/main" id="{156AE0C9-68F4-42D5-A4C8-7D00063E5E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987" b="21804"/>
          <a:stretch/>
        </p:blipFill>
        <p:spPr bwMode="auto">
          <a:xfrm>
            <a:off x="740518" y="1540576"/>
            <a:ext cx="2886436" cy="17264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Metropolitan Water Reclamation District of Greater Chicago">
            <a:extLst>
              <a:ext uri="{FF2B5EF4-FFF2-40B4-BE49-F238E27FC236}">
                <a16:creationId xmlns:a16="http://schemas.microsoft.com/office/drawing/2014/main" id="{C5DB18FF-1769-43AD-8A0E-92758EB9F4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48" r="9748"/>
          <a:stretch/>
        </p:blipFill>
        <p:spPr bwMode="auto">
          <a:xfrm>
            <a:off x="733992" y="4234216"/>
            <a:ext cx="2899488" cy="17985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EA359F8-14BA-1D5D-377D-9353AD6894EF}"/>
              </a:ext>
            </a:extLst>
          </p:cNvPr>
          <p:cNvSpPr>
            <a:spLocks noGrp="1"/>
          </p:cNvSpPr>
          <p:nvPr>
            <p:ph type="title" idx="4294967295"/>
          </p:nvPr>
        </p:nvSpPr>
        <p:spPr>
          <a:xfrm>
            <a:off x="1524000" y="106727"/>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Verdana" panose="020B0604030504040204" pitchFamily="34" charset="0"/>
                <a:cs typeface="Arial" panose="020B0604020202020204" pitchFamily="34" charset="0"/>
              </a:rPr>
              <a:t>DISTRICT PERMITTING AND COMPLIANCE PROGRAMS:</a:t>
            </a:r>
            <a:endParaRPr lang="en-US" dirty="0">
              <a:effectLst/>
            </a:endParaRPr>
          </a:p>
        </p:txBody>
      </p:sp>
    </p:spTree>
    <p:extLst>
      <p:ext uri="{BB962C8B-B14F-4D97-AF65-F5344CB8AC3E}">
        <p14:creationId xmlns:p14="http://schemas.microsoft.com/office/powerpoint/2010/main" val="177708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 uri="{C183D7F6-B498-43B3-948B-1728B52AA6E4}">
                <adec:decorative xmlns:adec="http://schemas.microsoft.com/office/drawing/2017/decorative" val="1"/>
              </a:ext>
            </a:extLst>
          </p:cNvPr>
          <p:cNvSpPr txBox="1"/>
          <p:nvPr/>
        </p:nvSpPr>
        <p:spPr>
          <a:xfrm>
            <a:off x="400879" y="1448972"/>
            <a:ext cx="5695121" cy="461665"/>
          </a:xfrm>
          <a:prstGeom prst="rect">
            <a:avLst/>
          </a:prstGeom>
          <a:noFill/>
        </p:spPr>
        <p:txBody>
          <a:bodyPr wrap="square" lIns="91440" tIns="45720" rIns="91440" bIns="45720" rtlCol="0" anchor="t">
            <a:spAutoFit/>
          </a:bodyPr>
          <a:lstStyle/>
          <a:p>
            <a:endParaRPr lang="en-US" sz="2400" b="1">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9052E8F3-B95E-BC3A-2A92-A56F5A7338F6}"/>
              </a:ext>
            </a:extLst>
          </p:cNvPr>
          <p:cNvSpPr txBox="1"/>
          <p:nvPr/>
        </p:nvSpPr>
        <p:spPr>
          <a:xfrm>
            <a:off x="160305" y="1562674"/>
            <a:ext cx="593569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latin typeface="Arial"/>
                <a:ea typeface="+mn-lt"/>
                <a:cs typeface="+mn-lt"/>
              </a:rPr>
              <a:t>The Submerged Lands and Environmental Resources Coordination Program (SLERC) is responsible for the implementation of the state’s Environmental Resource Permitting. </a:t>
            </a:r>
            <a:endParaRPr lang="en-US" sz="2200">
              <a:latin typeface="Arial"/>
              <a:cs typeface="Calibri" panose="020F0502020204030204"/>
            </a:endParaRPr>
          </a:p>
          <a:p>
            <a:endParaRPr lang="en-US" sz="2200">
              <a:latin typeface="Arial"/>
              <a:ea typeface="+mn-lt"/>
              <a:cs typeface="+mn-lt"/>
            </a:endParaRPr>
          </a:p>
          <a:p>
            <a:pPr marL="285750" indent="-285750">
              <a:buFont typeface="Arial"/>
              <a:buChar char="•"/>
            </a:pPr>
            <a:r>
              <a:rPr lang="en-US" sz="2200">
                <a:latin typeface="Arial"/>
                <a:ea typeface="+mn-lt"/>
                <a:cs typeface="+mn-lt"/>
              </a:rPr>
              <a:t>SLERC regulates activities in, on or over surface waters or wetlands, as well as any activity involving the alteration of surface water flows.</a:t>
            </a:r>
          </a:p>
          <a:p>
            <a:endParaRPr lang="en-US" sz="2200">
              <a:latin typeface="Arial"/>
              <a:cs typeface="Calibri"/>
            </a:endParaRPr>
          </a:p>
          <a:p>
            <a:pPr marL="342900" indent="-342900">
              <a:buFont typeface="Arial"/>
              <a:buChar char="•"/>
            </a:pPr>
            <a:r>
              <a:rPr lang="en-US" sz="2200">
                <a:latin typeface="Arial"/>
                <a:ea typeface="+mn-lt"/>
                <a:cs typeface="+mn-lt"/>
              </a:rPr>
              <a:t>SLERC implements the environmental permitting criteria to ensure there is no net loss in wetland and other surface water functions. </a:t>
            </a:r>
            <a:endParaRPr lang="en-US" sz="2200">
              <a:cs typeface="Calibri" panose="020F0502020204030204"/>
            </a:endParaRPr>
          </a:p>
        </p:txBody>
      </p:sp>
      <p:pic>
        <p:nvPicPr>
          <p:cNvPr id="1028" name="Picture 4" descr="photo of trees">
            <a:extLst>
              <a:ext uri="{FF2B5EF4-FFF2-40B4-BE49-F238E27FC236}">
                <a16:creationId xmlns:a16="http://schemas.microsoft.com/office/drawing/2014/main" id="{06686906-FE03-4584-BF79-F3C2FC82B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944" y="1910637"/>
            <a:ext cx="5246913" cy="42294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8B4C09B-F09B-044B-42E7-653B187AA5E5}"/>
              </a:ext>
            </a:extLst>
          </p:cNvPr>
          <p:cNvSpPr>
            <a:spLocks noGrp="1"/>
          </p:cNvSpPr>
          <p:nvPr>
            <p:ph type="title" idx="4294967295"/>
          </p:nvPr>
        </p:nvSpPr>
        <p:spPr>
          <a:xfrm>
            <a:off x="1676400" y="374332"/>
            <a:ext cx="10515600" cy="687159"/>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SLERC PROGRAM</a:t>
            </a:r>
            <a:endParaRPr lang="en-US" dirty="0">
              <a:effectLst/>
            </a:endParaRPr>
          </a:p>
        </p:txBody>
      </p:sp>
    </p:spTree>
    <p:extLst>
      <p:ext uri="{BB962C8B-B14F-4D97-AF65-F5344CB8AC3E}">
        <p14:creationId xmlns:p14="http://schemas.microsoft.com/office/powerpoint/2010/main" val="251998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11F92-DCB6-00D0-6432-C6F371376337}"/>
              </a:ext>
            </a:extLst>
          </p:cNvPr>
          <p:cNvSpPr txBox="1"/>
          <p:nvPr/>
        </p:nvSpPr>
        <p:spPr>
          <a:xfrm>
            <a:off x="399370" y="1337853"/>
            <a:ext cx="11393260"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a:cs typeface="Calibri"/>
              </a:rPr>
              <a:t>The ERP program is implemented by DEP and the state’s five water management districts (WMDs).</a:t>
            </a:r>
            <a:endParaRPr lang="en-US" sz="2200">
              <a:latin typeface="Arial"/>
              <a:cs typeface="Arial"/>
            </a:endParaRPr>
          </a:p>
          <a:p>
            <a:endParaRPr lang="en-US" sz="2200">
              <a:latin typeface="Arial"/>
              <a:cs typeface="Arial"/>
            </a:endParaRPr>
          </a:p>
          <a:p>
            <a:pPr marL="800100" lvl="1" indent="-342900">
              <a:buFont typeface="Arial"/>
              <a:buChar char="•"/>
            </a:pPr>
            <a:r>
              <a:rPr lang="en-US" sz="2200" b="1">
                <a:latin typeface="Arial"/>
                <a:cs typeface="Calibri"/>
              </a:rPr>
              <a:t>DEP:</a:t>
            </a:r>
            <a:endParaRPr lang="en-US" sz="2200" b="1">
              <a:latin typeface="Arial"/>
              <a:cs typeface="Arial"/>
            </a:endParaRPr>
          </a:p>
          <a:p>
            <a:pPr marL="1257300" lvl="2" indent="-342900">
              <a:buFont typeface="Courier New"/>
              <a:buChar char="o"/>
            </a:pPr>
            <a:r>
              <a:rPr lang="en-US">
                <a:latin typeface="Arial" panose="020B0604020202020204" pitchFamily="34" charset="0"/>
                <a:cs typeface="Arial" panose="020B0604020202020204" pitchFamily="34" charset="0"/>
              </a:rPr>
              <a:t>Individual single-family residence (SFR).</a:t>
            </a:r>
          </a:p>
          <a:p>
            <a:pPr marL="1257300" lvl="2" indent="-342900">
              <a:buFont typeface="Courier New"/>
              <a:buChar char="o"/>
            </a:pPr>
            <a:r>
              <a:rPr lang="en-US">
                <a:latin typeface="Arial" panose="020B0604020202020204" pitchFamily="34" charset="0"/>
                <a:cs typeface="Arial" panose="020B0604020202020204" pitchFamily="34" charset="0"/>
              </a:rPr>
              <a:t>Marinas not associated with other upland development.</a:t>
            </a:r>
          </a:p>
          <a:p>
            <a:pPr marL="1257300" lvl="2" indent="-342900">
              <a:buFont typeface="Courier New"/>
              <a:buChar char="o"/>
            </a:pPr>
            <a:r>
              <a:rPr lang="en-US">
                <a:latin typeface="Arial" panose="020B0604020202020204" pitchFamily="34" charset="0"/>
                <a:cs typeface="Arial" panose="020B0604020202020204" pitchFamily="34" charset="0"/>
              </a:rPr>
              <a:t>Utilities.</a:t>
            </a:r>
          </a:p>
          <a:p>
            <a:pPr marL="1257300" lvl="2" indent="-342900">
              <a:buFont typeface="Courier New"/>
              <a:buChar char="o"/>
            </a:pPr>
            <a:r>
              <a:rPr lang="en-US">
                <a:latin typeface="Arial" panose="020B0604020202020204" pitchFamily="34" charset="0"/>
                <a:cs typeface="Arial" panose="020B0604020202020204" pitchFamily="34" charset="0"/>
              </a:rPr>
              <a:t>Governmental dredging and other “in water” activities.</a:t>
            </a:r>
          </a:p>
          <a:p>
            <a:pPr marL="1257300" lvl="2" indent="-342900">
              <a:buFont typeface="Courier New"/>
              <a:buChar char="o"/>
            </a:pPr>
            <a:r>
              <a:rPr lang="en-US">
                <a:latin typeface="Arial" panose="020B0604020202020204" pitchFamily="34" charset="0"/>
                <a:cs typeface="Arial" panose="020B0604020202020204" pitchFamily="34" charset="0"/>
              </a:rPr>
              <a:t>Associated sovereign submerged lands (SSL)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authorization with the above.</a:t>
            </a:r>
          </a:p>
          <a:p>
            <a:pPr marL="1257300" lvl="2" indent="-342900">
              <a:buFont typeface="Courier New"/>
              <a:buChar char="o"/>
            </a:pPr>
            <a:endParaRPr lang="en-US">
              <a:latin typeface="Arial"/>
              <a:cs typeface="Arial"/>
            </a:endParaRPr>
          </a:p>
          <a:p>
            <a:pPr marL="742950" lvl="1" indent="-342900">
              <a:buFont typeface="Arial,Sans-Serif"/>
              <a:buChar char="•"/>
            </a:pPr>
            <a:r>
              <a:rPr lang="en-US" sz="2200" b="1">
                <a:latin typeface="Arial"/>
                <a:cs typeface="Calibri"/>
              </a:rPr>
              <a:t>WMDs:</a:t>
            </a:r>
            <a:endParaRPr lang="en-US" sz="2200" b="1">
              <a:latin typeface="Arial"/>
              <a:cs typeface="Arial"/>
            </a:endParaRPr>
          </a:p>
          <a:p>
            <a:pPr marL="1200150" lvl="2" indent="-342900">
              <a:buFont typeface="Courier New"/>
              <a:buChar char="o"/>
            </a:pPr>
            <a:r>
              <a:rPr lang="en-US">
                <a:latin typeface="Arial"/>
                <a:cs typeface="Calibri"/>
              </a:rPr>
              <a:t>Residential and commercial development.</a:t>
            </a:r>
            <a:endParaRPr lang="en-US">
              <a:latin typeface="Arial"/>
              <a:cs typeface="Arial"/>
            </a:endParaRPr>
          </a:p>
          <a:p>
            <a:pPr marL="1200150" lvl="2" indent="-342900">
              <a:buFont typeface="Courier New"/>
              <a:buChar char="o"/>
            </a:pPr>
            <a:r>
              <a:rPr lang="en-US">
                <a:latin typeface="Arial"/>
                <a:cs typeface="Calibri"/>
              </a:rPr>
              <a:t>Roads.</a:t>
            </a:r>
          </a:p>
          <a:p>
            <a:pPr marL="1200150" lvl="2" indent="-342900">
              <a:buFont typeface="Courier New"/>
              <a:buChar char="o"/>
            </a:pPr>
            <a:r>
              <a:rPr lang="en-US">
                <a:latin typeface="Arial"/>
                <a:cs typeface="Calibri"/>
              </a:rPr>
              <a:t>Agriculture.</a:t>
            </a:r>
          </a:p>
          <a:p>
            <a:pPr marL="1200150" lvl="2" indent="-342900">
              <a:buFont typeface="Courier New"/>
              <a:buChar char="o"/>
            </a:pPr>
            <a:r>
              <a:rPr lang="en-US">
                <a:latin typeface="Arial"/>
                <a:cs typeface="Calibri"/>
              </a:rPr>
              <a:t>Associated SSL authorization with the above.</a:t>
            </a:r>
            <a:endParaRPr lang="en-US">
              <a:latin typeface="Arial"/>
              <a:cs typeface="Arial"/>
            </a:endParaRPr>
          </a:p>
          <a:p>
            <a:endParaRPr lang="en-US" sz="2200">
              <a:latin typeface="Calibri"/>
              <a:cs typeface="Calibri"/>
            </a:endParaRPr>
          </a:p>
        </p:txBody>
      </p:sp>
      <p:pic>
        <p:nvPicPr>
          <p:cNvPr id="3" name="Picture 3" descr="state of florida map with water management districts highlighted">
            <a:extLst>
              <a:ext uri="{FF2B5EF4-FFF2-40B4-BE49-F238E27FC236}">
                <a16:creationId xmlns:a16="http://schemas.microsoft.com/office/drawing/2014/main" id="{B67F2DF5-C736-259E-BF20-A8E3F77A31FB}"/>
              </a:ext>
            </a:extLst>
          </p:cNvPr>
          <p:cNvPicPr>
            <a:picLocks noChangeAspect="1"/>
          </p:cNvPicPr>
          <p:nvPr/>
        </p:nvPicPr>
        <p:blipFill>
          <a:blip r:embed="rId2"/>
          <a:stretch>
            <a:fillRect/>
          </a:stretch>
        </p:blipFill>
        <p:spPr>
          <a:xfrm>
            <a:off x="7991594" y="2316372"/>
            <a:ext cx="3657600" cy="394612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E70EAC8-9119-D897-F9FB-CF9A0C043DB2}"/>
              </a:ext>
            </a:extLst>
          </p:cNvPr>
          <p:cNvSpPr txBox="1"/>
          <p:nvPr/>
        </p:nvSpPr>
        <p:spPr>
          <a:xfrm>
            <a:off x="1496435" y="595499"/>
            <a:ext cx="10727903" cy="542264"/>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panose="020B0604030504040204" pitchFamily="34" charset="0"/>
                <a:cs typeface="Arial"/>
              </a:rPr>
              <a:t>OPERATING AGREEMENT</a:t>
            </a:r>
          </a:p>
        </p:txBody>
      </p:sp>
      <p:sp>
        <p:nvSpPr>
          <p:cNvPr id="4" name="Title 3">
            <a:extLst>
              <a:ext uri="{FF2B5EF4-FFF2-40B4-BE49-F238E27FC236}">
                <a16:creationId xmlns:a16="http://schemas.microsoft.com/office/drawing/2014/main" id="{820D1F31-9776-1126-C3B8-CB2E13CCCB19}"/>
              </a:ext>
            </a:extLst>
          </p:cNvPr>
          <p:cNvSpPr>
            <a:spLocks noGrp="1"/>
          </p:cNvSpPr>
          <p:nvPr>
            <p:ph type="title" idx="4294967295"/>
          </p:nvPr>
        </p:nvSpPr>
        <p:spPr>
          <a:xfrm>
            <a:off x="1496435" y="227983"/>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REGULATORY AUTHORITY </a:t>
            </a:r>
            <a:endParaRPr lang="en-US" dirty="0">
              <a:effectLst/>
            </a:endParaRPr>
          </a:p>
        </p:txBody>
      </p:sp>
    </p:spTree>
    <p:extLst>
      <p:ext uri="{BB962C8B-B14F-4D97-AF65-F5344CB8AC3E}">
        <p14:creationId xmlns:p14="http://schemas.microsoft.com/office/powerpoint/2010/main" val="203095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5CB4B8-9F7A-564F-BE48-48B534B3A1F0}"/>
              </a:ext>
            </a:extLst>
          </p:cNvPr>
          <p:cNvSpPr txBox="1"/>
          <p:nvPr/>
        </p:nvSpPr>
        <p:spPr>
          <a:xfrm>
            <a:off x="272142" y="1582246"/>
            <a:ext cx="11647714" cy="830997"/>
          </a:xfrm>
          <a:prstGeom prst="rect">
            <a:avLst/>
          </a:prstGeom>
          <a:solidFill>
            <a:schemeClr val="accent2"/>
          </a:solidFill>
        </p:spPr>
        <p:txBody>
          <a:bodyPr wrap="square" lIns="91440" tIns="45720" rIns="91440" bIns="45720" anchor="t">
            <a:spAutoFit/>
          </a:bodyPr>
          <a:lstStyle/>
          <a:p>
            <a:r>
              <a:rPr lang="en-US" sz="2400">
                <a:latin typeface="Arial"/>
                <a:ea typeface="+mn-lt"/>
                <a:cs typeface="+mn-lt"/>
                <a:hlinkClick r:id="rId3"/>
              </a:rPr>
              <a:t>ERP rules</a:t>
            </a:r>
            <a:r>
              <a:rPr lang="en-US" sz="2400">
                <a:latin typeface="Arial"/>
                <a:ea typeface="+mn-lt"/>
                <a:cs typeface="+mn-lt"/>
              </a:rPr>
              <a:t> are established through Florida Administrative Code (F.A.C.)</a:t>
            </a:r>
            <a:br>
              <a:rPr lang="en-US" sz="2400">
                <a:latin typeface="Arial"/>
                <a:ea typeface="+mn-lt"/>
                <a:cs typeface="+mn-lt"/>
              </a:rPr>
            </a:br>
            <a:r>
              <a:rPr lang="en-US" sz="2400">
                <a:latin typeface="Arial"/>
                <a:ea typeface="+mn-lt"/>
                <a:cs typeface="+mn-lt"/>
              </a:rPr>
              <a:t>and implemented through Florida Statutes (F.S.) </a:t>
            </a:r>
            <a:endParaRPr lang="en-US" sz="2400">
              <a:latin typeface="Arial"/>
              <a:cs typeface="Calibri"/>
            </a:endParaRPr>
          </a:p>
        </p:txBody>
      </p:sp>
      <p:sp>
        <p:nvSpPr>
          <p:cNvPr id="2" name="TextBox 1">
            <a:extLst>
              <a:ext uri="{FF2B5EF4-FFF2-40B4-BE49-F238E27FC236}">
                <a16:creationId xmlns:a16="http://schemas.microsoft.com/office/drawing/2014/main" id="{68FD1AE3-CC30-DE7F-CB6D-32AC4AB4A77C}"/>
              </a:ext>
            </a:extLst>
          </p:cNvPr>
          <p:cNvSpPr txBox="1"/>
          <p:nvPr/>
        </p:nvSpPr>
        <p:spPr>
          <a:xfrm>
            <a:off x="157046" y="2684319"/>
            <a:ext cx="1187790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b="1">
                <a:latin typeface="Arial"/>
                <a:cs typeface="Calibri"/>
              </a:rPr>
              <a:t>Chapter 62-302, F.A.C.</a:t>
            </a:r>
            <a:r>
              <a:rPr lang="en-US" sz="2200">
                <a:latin typeface="Arial"/>
                <a:cs typeface="Calibri"/>
              </a:rPr>
              <a:t> State Water Quality Standards: </a:t>
            </a:r>
            <a:r>
              <a:rPr lang="en-US" sz="2200">
                <a:latin typeface="Arial"/>
                <a:ea typeface="+mn-lt"/>
                <a:cs typeface="+mn-lt"/>
              </a:rPr>
              <a:t>Establishes the minimum surface water quality criteria that are necessary to protect the designated uses of a waterbody.</a:t>
            </a:r>
          </a:p>
          <a:p>
            <a:endParaRPr lang="en-US" sz="2200" b="1">
              <a:latin typeface="Arial"/>
              <a:cs typeface="Calibri"/>
            </a:endParaRPr>
          </a:p>
          <a:p>
            <a:pPr marL="285750" indent="-285750">
              <a:buFont typeface="Arial"/>
              <a:buChar char="•"/>
            </a:pPr>
            <a:r>
              <a:rPr lang="en-US" sz="2200" b="1">
                <a:latin typeface="Arial"/>
                <a:cs typeface="Calibri"/>
              </a:rPr>
              <a:t>Chapter 62-330, F.A.C. </a:t>
            </a:r>
            <a:r>
              <a:rPr lang="en-US" sz="2200">
                <a:latin typeface="Arial"/>
                <a:cs typeface="Calibri"/>
              </a:rPr>
              <a:t>ERP: </a:t>
            </a:r>
            <a:r>
              <a:rPr lang="en-US" sz="2200">
                <a:latin typeface="Arial"/>
                <a:ea typeface="+mn-lt"/>
                <a:cs typeface="+mn-lt"/>
              </a:rPr>
              <a:t>Establishes the statewide thresholds, criteria and conditions for the processing and issuance of ERP permits.</a:t>
            </a:r>
          </a:p>
          <a:p>
            <a:pPr marL="800100" lvl="1" indent="-342900">
              <a:buFont typeface="Courier New"/>
              <a:buChar char="o"/>
            </a:pPr>
            <a:r>
              <a:rPr lang="en-US" sz="2200" u="sng">
                <a:latin typeface="Arial"/>
                <a:ea typeface="+mn-lt"/>
                <a:cs typeface="+mn-lt"/>
                <a:hlinkClick r:id="rId4"/>
              </a:rPr>
              <a:t>ERP Applicants Handbook Volume I.</a:t>
            </a:r>
            <a:endParaRPr lang="en-US" sz="2200" b="1">
              <a:latin typeface="Arial"/>
              <a:cs typeface="Calibri"/>
            </a:endParaRPr>
          </a:p>
          <a:p>
            <a:pPr marL="742950" lvl="1" indent="-285750">
              <a:buFont typeface="Arial"/>
              <a:buChar char="•"/>
            </a:pPr>
            <a:endParaRPr lang="en-US" sz="2200" b="1">
              <a:latin typeface="Arial"/>
              <a:ea typeface="+mn-lt"/>
              <a:cs typeface="+mn-lt"/>
            </a:endParaRPr>
          </a:p>
          <a:p>
            <a:pPr marL="285750" indent="-285750">
              <a:buFont typeface="Arial,Sans-Serif"/>
              <a:buChar char="•"/>
            </a:pPr>
            <a:r>
              <a:rPr lang="en-US" sz="2200" b="1">
                <a:latin typeface="Arial"/>
                <a:ea typeface="+mn-lt"/>
                <a:cs typeface="+mn-lt"/>
              </a:rPr>
              <a:t>Chapter 62-340, F.A.C.</a:t>
            </a:r>
            <a:r>
              <a:rPr lang="en-US" sz="2200">
                <a:latin typeface="Arial"/>
                <a:ea typeface="+mn-lt"/>
                <a:cs typeface="+mn-lt"/>
              </a:rPr>
              <a:t> Delineation of Landward Extent of Wetlands and Surface Waters.</a:t>
            </a:r>
          </a:p>
          <a:p>
            <a:pPr marL="285750" indent="-285750">
              <a:buFont typeface="Arial,Sans-Serif"/>
              <a:buChar char="•"/>
            </a:pPr>
            <a:endParaRPr lang="en-US" sz="2200" b="1">
              <a:latin typeface="Arial"/>
              <a:ea typeface="+mn-lt"/>
              <a:cs typeface="+mn-lt"/>
            </a:endParaRPr>
          </a:p>
          <a:p>
            <a:pPr marL="285750" indent="-285750">
              <a:buFont typeface="Arial,Sans-Serif"/>
              <a:buChar char="•"/>
            </a:pPr>
            <a:r>
              <a:rPr lang="en-US" sz="2200" b="1">
                <a:latin typeface="Arial"/>
                <a:ea typeface="+mn-lt"/>
                <a:cs typeface="+mn-lt"/>
              </a:rPr>
              <a:t>Chapter 62-345, F.A.C. </a:t>
            </a:r>
            <a:r>
              <a:rPr lang="en-US" sz="2200">
                <a:latin typeface="Arial"/>
                <a:ea typeface="+mn-lt"/>
                <a:cs typeface="+mn-lt"/>
              </a:rPr>
              <a:t>Uniform Mitigation Assessment Method. </a:t>
            </a:r>
          </a:p>
        </p:txBody>
      </p:sp>
      <p:sp>
        <p:nvSpPr>
          <p:cNvPr id="3" name="Title 2">
            <a:extLst>
              <a:ext uri="{FF2B5EF4-FFF2-40B4-BE49-F238E27FC236}">
                <a16:creationId xmlns:a16="http://schemas.microsoft.com/office/drawing/2014/main" id="{CCC75913-2866-2743-3161-111F9B54F8BA}"/>
              </a:ext>
            </a:extLst>
          </p:cNvPr>
          <p:cNvSpPr>
            <a:spLocks noGrp="1"/>
          </p:cNvSpPr>
          <p:nvPr>
            <p:ph type="title" idx="4294967295"/>
          </p:nvPr>
        </p:nvSpPr>
        <p:spPr>
          <a:xfrm>
            <a:off x="1676400" y="365125"/>
            <a:ext cx="10515600" cy="1325563"/>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RULES</a:t>
            </a:r>
            <a:endParaRPr lang="en-US" dirty="0">
              <a:effectLst/>
            </a:endParaRPr>
          </a:p>
        </p:txBody>
      </p:sp>
    </p:spTree>
    <p:extLst>
      <p:ext uri="{BB962C8B-B14F-4D97-AF65-F5344CB8AC3E}">
        <p14:creationId xmlns:p14="http://schemas.microsoft.com/office/powerpoint/2010/main" val="52976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FB343D-C40A-FC4E-76E6-DB589CEAB3A1}"/>
              </a:ext>
            </a:extLst>
          </p:cNvPr>
          <p:cNvSpPr txBox="1"/>
          <p:nvPr/>
        </p:nvSpPr>
        <p:spPr>
          <a:xfrm>
            <a:off x="161942" y="1742312"/>
            <a:ext cx="407836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a:rPr>
              <a:t>Common Projects and Activities:</a:t>
            </a:r>
            <a:endParaRPr lang="en-US" sz="2400">
              <a:cs typeface="Calibri" panose="020F0502020204030204"/>
            </a:endParaRPr>
          </a:p>
          <a:p>
            <a:pPr marL="457200" indent="-457200">
              <a:buFont typeface="Arial"/>
              <a:buChar char="•"/>
            </a:pPr>
            <a:r>
              <a:rPr lang="en-US" sz="2200">
                <a:latin typeface="Arial"/>
                <a:cs typeface="Calibri"/>
              </a:rPr>
              <a:t>Docks.</a:t>
            </a:r>
          </a:p>
          <a:p>
            <a:pPr marL="457200" indent="-457200">
              <a:buFont typeface="Arial"/>
              <a:buChar char="•"/>
            </a:pPr>
            <a:r>
              <a:rPr lang="en-US" sz="2200">
                <a:latin typeface="Arial"/>
                <a:cs typeface="Calibri"/>
              </a:rPr>
              <a:t>Seawalls.</a:t>
            </a:r>
          </a:p>
          <a:p>
            <a:pPr marL="457200" indent="-457200">
              <a:buFont typeface="Arial"/>
              <a:buChar char="•"/>
            </a:pPr>
            <a:r>
              <a:rPr lang="en-US" sz="2200">
                <a:latin typeface="Arial"/>
                <a:cs typeface="Calibri"/>
              </a:rPr>
              <a:t>Boat lifts and canopies. </a:t>
            </a:r>
          </a:p>
          <a:p>
            <a:pPr marL="457200" indent="-457200">
              <a:buFont typeface="Arial"/>
              <a:buChar char="•"/>
            </a:pPr>
            <a:r>
              <a:rPr lang="en-US" sz="2200">
                <a:latin typeface="Arial"/>
                <a:cs typeface="Calibri"/>
              </a:rPr>
              <a:t>Upland construction generating stormwater runoff.</a:t>
            </a:r>
          </a:p>
          <a:p>
            <a:pPr marL="457200" indent="-457200">
              <a:buFont typeface="Arial"/>
              <a:buChar char="•"/>
            </a:pPr>
            <a:r>
              <a:rPr lang="en-US" sz="2200">
                <a:latin typeface="Arial"/>
                <a:cs typeface="Calibri"/>
              </a:rPr>
              <a:t>Dredge and fill of wetland or surface waters.</a:t>
            </a:r>
          </a:p>
          <a:p>
            <a:pPr marL="457200" indent="-457200">
              <a:buFont typeface="Arial"/>
              <a:buChar char="•"/>
            </a:pPr>
            <a:r>
              <a:rPr lang="en-US" sz="2200">
                <a:latin typeface="Arial"/>
                <a:cs typeface="Calibri"/>
              </a:rPr>
              <a:t>Artificial reefs and living shorelines.</a:t>
            </a:r>
          </a:p>
          <a:p>
            <a:pPr marL="457200" indent="-457200">
              <a:buFont typeface="Arial"/>
              <a:buChar char="•"/>
            </a:pPr>
            <a:r>
              <a:rPr lang="en-US" sz="2200">
                <a:latin typeface="Arial"/>
                <a:cs typeface="Calibri"/>
              </a:rPr>
              <a:t>Utilities.</a:t>
            </a:r>
          </a:p>
        </p:txBody>
      </p:sp>
      <p:pic>
        <p:nvPicPr>
          <p:cNvPr id="6" name="Picture 9" descr="aerial photo of docks on river">
            <a:extLst>
              <a:ext uri="{FF2B5EF4-FFF2-40B4-BE49-F238E27FC236}">
                <a16:creationId xmlns:a16="http://schemas.microsoft.com/office/drawing/2014/main" id="{D2A06CEC-9B92-4DA5-708F-AB9B0CCC8D11}"/>
              </a:ext>
            </a:extLst>
          </p:cNvPr>
          <p:cNvPicPr>
            <a:picLocks noChangeAspect="1"/>
          </p:cNvPicPr>
          <p:nvPr/>
        </p:nvPicPr>
        <p:blipFill>
          <a:blip r:embed="rId2"/>
          <a:stretch>
            <a:fillRect/>
          </a:stretch>
        </p:blipFill>
        <p:spPr>
          <a:xfrm>
            <a:off x="4473499" y="2527373"/>
            <a:ext cx="7129345" cy="3159986"/>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66337B08-C64A-C46D-6217-D327B50AD17F}"/>
              </a:ext>
            </a:extLst>
          </p:cNvPr>
          <p:cNvSpPr>
            <a:spLocks noGrp="1"/>
          </p:cNvSpPr>
          <p:nvPr>
            <p:ph type="title" idx="4294967295"/>
          </p:nvPr>
        </p:nvSpPr>
        <p:spPr>
          <a:xfrm>
            <a:off x="1574800" y="405844"/>
            <a:ext cx="10515600" cy="764797"/>
          </a:xfrm>
          <a:prstGeom prst="rect">
            <a:avLst/>
          </a:prstGeom>
        </p:spPr>
        <p:txBody>
          <a:bodyPr/>
          <a:lstStyle/>
          <a:p>
            <a:pPr rtl="0" eaLnBrk="1" latinLnBrk="0" hangingPunct="1"/>
            <a:r>
              <a:rPr lang="en-US" sz="3500" b="1" kern="1200" dirty="0">
                <a:solidFill>
                  <a:srgbClr val="FFFFFF"/>
                </a:solidFill>
                <a:effectLst/>
                <a:latin typeface="Arial" panose="020B0604020202020204" pitchFamily="34" charset="0"/>
                <a:ea typeface="+mn-ea"/>
                <a:cs typeface="Calibri" panose="020F0502020204030204" pitchFamily="34" charset="0"/>
              </a:rPr>
              <a:t>PROJECTS AND ACTIVITIES</a:t>
            </a:r>
            <a:endParaRPr lang="en-US" dirty="0">
              <a:effectLst/>
            </a:endParaRPr>
          </a:p>
        </p:txBody>
      </p:sp>
    </p:spTree>
    <p:extLst>
      <p:ext uri="{BB962C8B-B14F-4D97-AF65-F5344CB8AC3E}">
        <p14:creationId xmlns:p14="http://schemas.microsoft.com/office/powerpoint/2010/main" val="1556396959"/>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ed83551b-1c74-4eb0-a689-e3b00317a30f">NPVFY6KNS3ZM-1645903343-217</_dlc_DocId>
    <_dlc_DocIdUrl xmlns="ed83551b-1c74-4eb0-a689-e3b00317a30f">
      <Url>https://floridadep.sharepoint.com/comm/_layouts/15/DocIdRedir.aspx?ID=NPVFY6KNS3ZM-1645903343-217</Url>
      <Description>NPVFY6KNS3ZM-1645903343-217</Description>
    </_dlc_DocIdUrl>
    <SharedWithUsers xmlns="ed83551b-1c74-4eb0-a689-e3b00317a30f">
      <UserInfo>
        <DisplayName>Alonso, Xenia</DisplayName>
        <AccountId>39311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DEA0B50153964892AE62E2076240A5" ma:contentTypeVersion="6" ma:contentTypeDescription="Create a new document." ma:contentTypeScope="" ma:versionID="c6e74db2f22fd49e1f1dc0225c871f1e">
  <xsd:schema xmlns:xsd="http://www.w3.org/2001/XMLSchema" xmlns:xs="http://www.w3.org/2001/XMLSchema" xmlns:p="http://schemas.microsoft.com/office/2006/metadata/properties" xmlns:ns2="ed83551b-1c74-4eb0-a689-e3b00317a30f" xmlns:ns3="ef4b5ca4-ba61-43ea-a705-463080e6ae4f" targetNamespace="http://schemas.microsoft.com/office/2006/metadata/properties" ma:root="true" ma:fieldsID="a5bd6512ff6acb3acf23ccfd726b91c7" ns2:_="" ns3:_="">
    <xsd:import namespace="ed83551b-1c74-4eb0-a689-e3b00317a30f"/>
    <xsd:import namespace="ef4b5ca4-ba61-43ea-a705-463080e6ae4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4b5ca4-ba61-43ea-a705-463080e6ae4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4FD4EFD-1259-4EFF-AB1D-58F98AC4E275}">
  <ds:schemaRefs>
    <ds:schemaRef ds:uri="http://schemas.openxmlformats.org/package/2006/metadata/core-properties"/>
    <ds:schemaRef ds:uri="http://purl.org/dc/dcmitype/"/>
    <ds:schemaRef ds:uri="http://schemas.microsoft.com/office/2006/documentManagement/types"/>
    <ds:schemaRef ds:uri="http://purl.org/dc/elements/1.1/"/>
    <ds:schemaRef ds:uri="http://www.w3.org/XML/1998/namespace"/>
    <ds:schemaRef ds:uri="http://schemas.microsoft.com/office/2006/metadata/properties"/>
    <ds:schemaRef ds:uri="http://schemas.microsoft.com/office/infopath/2007/PartnerControls"/>
    <ds:schemaRef ds:uri="ef4b5ca4-ba61-43ea-a705-463080e6ae4f"/>
    <ds:schemaRef ds:uri="ed83551b-1c74-4eb0-a689-e3b00317a30f"/>
    <ds:schemaRef ds:uri="http://purl.org/dc/terms/"/>
  </ds:schemaRefs>
</ds:datastoreItem>
</file>

<file path=customXml/itemProps2.xml><?xml version="1.0" encoding="utf-8"?>
<ds:datastoreItem xmlns:ds="http://schemas.openxmlformats.org/officeDocument/2006/customXml" ds:itemID="{9B9AED7B-8F67-4778-99C8-A1E59D05A156}">
  <ds:schemaRefs>
    <ds:schemaRef ds:uri="ed83551b-1c74-4eb0-a689-e3b00317a30f"/>
    <ds:schemaRef ds:uri="ef4b5ca4-ba61-43ea-a705-463080e6ae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465B40-6A87-4639-8A1E-70FB6E87F805}">
  <ds:schemaRefs>
    <ds:schemaRef ds:uri="http://schemas.microsoft.com/sharepoint/v3/contenttype/forms"/>
  </ds:schemaRefs>
</ds:datastoreItem>
</file>

<file path=customXml/itemProps4.xml><?xml version="1.0" encoding="utf-8"?>
<ds:datastoreItem xmlns:ds="http://schemas.openxmlformats.org/officeDocument/2006/customXml" ds:itemID="{BFA7A296-58D5-4496-A961-83C1920D472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72</TotalTime>
  <Words>3257</Words>
  <Application>Microsoft Office PowerPoint</Application>
  <PresentationFormat>Widescreen</PresentationFormat>
  <Paragraphs>357</Paragraphs>
  <Slides>28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Arial,Sans-Serif</vt:lpstr>
      <vt:lpstr>Calibri</vt:lpstr>
      <vt:lpstr>Courier New</vt:lpstr>
      <vt:lpstr>Source Sans Pro</vt:lpstr>
      <vt:lpstr>Office Theme</vt:lpstr>
      <vt:lpstr>THE ENVIRONMENTAL RESOURCE PROGRAM</vt:lpstr>
      <vt:lpstr>DEP VISION AND MISSION</vt:lpstr>
      <vt:lpstr>THE THREE PILLARS</vt:lpstr>
      <vt:lpstr>REGULATORY DISTRICTS</vt:lpstr>
      <vt:lpstr>DISTRICT PERMITTING AND COMPLIANCE PROGRAMS:</vt:lpstr>
      <vt:lpstr>SLERC PROGRAM</vt:lpstr>
      <vt:lpstr>REGULATORY AUTHORITY </vt:lpstr>
      <vt:lpstr>RULES</vt:lpstr>
      <vt:lpstr>PROJECTS AND ACTIVITIES</vt:lpstr>
      <vt:lpstr>WETLANDS</vt:lpstr>
      <vt:lpstr>ERP CHAPTER 62-330, F.A.C. </vt:lpstr>
      <vt:lpstr>REGULATORY</vt:lpstr>
      <vt:lpstr>ERP CHAPTER 62-330, F.A.C. </vt:lpstr>
      <vt:lpstr>PROPRIETARY </vt:lpstr>
      <vt:lpstr>AQUATIC PRESERVES</vt:lpstr>
      <vt:lpstr>FEDERAL AUTHORIZATION: SPGP</vt:lpstr>
      <vt:lpstr>ERP, CHAPTER 62-330 F.A.C. </vt:lpstr>
      <vt:lpstr>MANGROVE TRIMMING AND ALTERATION </vt:lpstr>
      <vt:lpstr>MANGROVE TRIMMING AND ALTERATION </vt:lpstr>
      <vt:lpstr>ERP APPLICATIONS </vt:lpstr>
      <vt:lpstr>AFTER PERMIT ISSUANCE </vt:lpstr>
      <vt:lpstr>INSPECTION TYPES</vt:lpstr>
      <vt:lpstr>ENFORCEMENT</vt:lpstr>
      <vt:lpstr>TIPS TO HELP ENSURE COMPLIANCE</vt:lpstr>
      <vt:lpstr>RESOURCES </vt:lpstr>
      <vt:lpstr>RESOURCES </vt:lpstr>
      <vt:lpstr>RESOURCES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lastModifiedBy>Foote, Joe</cp:lastModifiedBy>
  <cp:revision>2</cp:revision>
  <dcterms:created xsi:type="dcterms:W3CDTF">2021-11-02T20:05:09Z</dcterms:created>
  <dcterms:modified xsi:type="dcterms:W3CDTF">2025-02-19T19:20:47Z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0x01010092DEA0B50153964892AE62E2076240A5</vt:lpwstr>
  </property>
  <property fmtid="{D5CDD505-2E9C-101B-9397-08002B2CF9AE}" pid="3" name="_dlc_DocIdItemGuid">
    <vt:lpwstr>aee6d4f4-3afa-4209-bef5-ac60277998ec</vt:lpwstr>
  </property>
  <property fmtid="{D5CDD505-2E9C-101B-9397-08002B2CF9AE}" pid="4" name="Order">
    <vt:lpwstr>67100.0000000000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