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8"/>
  </p:notesMasterIdLst>
  <p:handoutMasterIdLst>
    <p:handoutMasterId r:id="rId49"/>
  </p:handoutMasterIdLst>
  <p:sldIdLst>
    <p:sldId id="262" r:id="rId3"/>
    <p:sldId id="313" r:id="rId4"/>
    <p:sldId id="335" r:id="rId5"/>
    <p:sldId id="336" r:id="rId6"/>
    <p:sldId id="338" r:id="rId7"/>
    <p:sldId id="266" r:id="rId8"/>
    <p:sldId id="346" r:id="rId9"/>
    <p:sldId id="339" r:id="rId10"/>
    <p:sldId id="269" r:id="rId11"/>
    <p:sldId id="347" r:id="rId12"/>
    <p:sldId id="270" r:id="rId13"/>
    <p:sldId id="271" r:id="rId14"/>
    <p:sldId id="272" r:id="rId15"/>
    <p:sldId id="274" r:id="rId16"/>
    <p:sldId id="348" r:id="rId17"/>
    <p:sldId id="343" r:id="rId18"/>
    <p:sldId id="316" r:id="rId19"/>
    <p:sldId id="278" r:id="rId20"/>
    <p:sldId id="318" r:id="rId21"/>
    <p:sldId id="319" r:id="rId22"/>
    <p:sldId id="320" r:id="rId23"/>
    <p:sldId id="322" r:id="rId24"/>
    <p:sldId id="321" r:id="rId25"/>
    <p:sldId id="332" r:id="rId26"/>
    <p:sldId id="349" r:id="rId27"/>
    <p:sldId id="323" r:id="rId28"/>
    <p:sldId id="324" r:id="rId29"/>
    <p:sldId id="344" r:id="rId30"/>
    <p:sldId id="326" r:id="rId31"/>
    <p:sldId id="327" r:id="rId32"/>
    <p:sldId id="328" r:id="rId33"/>
    <p:sldId id="329" r:id="rId34"/>
    <p:sldId id="330" r:id="rId35"/>
    <p:sldId id="331" r:id="rId36"/>
    <p:sldId id="345" r:id="rId37"/>
    <p:sldId id="333" r:id="rId38"/>
    <p:sldId id="294" r:id="rId39"/>
    <p:sldId id="350" r:id="rId40"/>
    <p:sldId id="298" r:id="rId41"/>
    <p:sldId id="300" r:id="rId42"/>
    <p:sldId id="351" r:id="rId43"/>
    <p:sldId id="352" r:id="rId44"/>
    <p:sldId id="303" r:id="rId45"/>
    <p:sldId id="304" r:id="rId46"/>
    <p:sldId id="305" r:id="rId47"/>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4720" autoAdjust="0"/>
  </p:normalViewPr>
  <p:slideViewPr>
    <p:cSldViewPr snapToGrid="0">
      <p:cViewPr varScale="1">
        <p:scale>
          <a:sx n="97" d="100"/>
          <a:sy n="97" d="100"/>
        </p:scale>
        <p:origin x="1752" y="78"/>
      </p:cViewPr>
      <p:guideLst>
        <p:guide orient="horz" pos="2160"/>
        <p:guide pos="2880"/>
      </p:guideLst>
    </p:cSldViewPr>
  </p:slideViewPr>
  <p:notesTextViewPr>
    <p:cViewPr>
      <p:scale>
        <a:sx n="1" d="1"/>
        <a:sy n="1" d="1"/>
      </p:scale>
      <p:origin x="0" y="0"/>
    </p:cViewPr>
  </p:notesTextViewPr>
  <p:sorterViewPr>
    <p:cViewPr>
      <p:scale>
        <a:sx n="140" d="100"/>
        <a:sy n="140" d="100"/>
      </p:scale>
      <p:origin x="0" y="-16088"/>
    </p:cViewPr>
  </p:sorterViewPr>
  <p:notesViewPr>
    <p:cSldViewPr snapToGrid="0">
      <p:cViewPr varScale="1">
        <p:scale>
          <a:sx n="66" d="100"/>
          <a:sy n="66" d="100"/>
        </p:scale>
        <p:origin x="3134"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sz="quarter" idx="1"/>
          </p:nvPr>
        </p:nvSpPr>
        <p:spPr>
          <a:xfrm>
            <a:off x="3939466" y="0"/>
            <a:ext cx="3013763" cy="463647"/>
          </a:xfrm>
          <a:prstGeom prst="rect">
            <a:avLst/>
          </a:prstGeom>
        </p:spPr>
        <p:txBody>
          <a:bodyPr vert="horz" lIns="92546" tIns="46273" rIns="92546" bIns="46273" rtlCol="0"/>
          <a:lstStyle>
            <a:lvl1pPr algn="r">
              <a:defRPr sz="1200"/>
            </a:lvl1pPr>
          </a:lstStyle>
          <a:p>
            <a:endParaRPr lang="en-US" dirty="0"/>
          </a:p>
        </p:txBody>
      </p:sp>
      <p:sp>
        <p:nvSpPr>
          <p:cNvPr id="4" name="Footer Placeholder 3"/>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ACDD271C-DAA0-4DD4-A944-97072DE3C41B}" type="slidenum">
              <a:rPr lang="en-US" smtClean="0"/>
              <a:t>‹#›</a:t>
            </a:fld>
            <a:endParaRPr lang="en-US" dirty="0"/>
          </a:p>
        </p:txBody>
      </p:sp>
    </p:spTree>
    <p:extLst>
      <p:ext uri="{BB962C8B-B14F-4D97-AF65-F5344CB8AC3E}">
        <p14:creationId xmlns:p14="http://schemas.microsoft.com/office/powerpoint/2010/main" val="239365898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398588" y="1155700"/>
            <a:ext cx="4157662" cy="3117850"/>
          </a:xfrm>
          <a:prstGeom prst="rect">
            <a:avLst/>
          </a:prstGeom>
          <a:noFill/>
          <a:ln w="12700">
            <a:solidFill>
              <a:prstClr val="black"/>
            </a:solidFill>
          </a:ln>
        </p:spPr>
        <p:txBody>
          <a:bodyPr vert="horz" lIns="92546" tIns="46273" rIns="92546" bIns="46273" rtlCol="0" anchor="ctr"/>
          <a:lstStyle/>
          <a:p>
            <a:endParaRPr lang="en-US" dirty="0"/>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E3ACF350-82AE-4204-B09B-A7DFAED0117F}" type="slidenum">
              <a:rPr lang="en-US" smtClean="0"/>
              <a:t>‹#›</a:t>
            </a:fld>
            <a:endParaRPr lang="en-US" dirty="0"/>
          </a:p>
        </p:txBody>
      </p:sp>
    </p:spTree>
    <p:extLst>
      <p:ext uri="{BB962C8B-B14F-4D97-AF65-F5344CB8AC3E}">
        <p14:creationId xmlns:p14="http://schemas.microsoft.com/office/powerpoint/2010/main" val="925119783"/>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20475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30438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19105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u="sng" dirty="0"/>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748508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81936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432656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525" indent="-173525">
              <a:buFontTx/>
              <a:buChar cha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90922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525" indent="-173525">
              <a:buFontTx/>
              <a:buChar cha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245282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9F12737A-4627-4DE6-8F10-2FCE1B0640DF}" type="slidenum">
              <a:rPr lang="en-US" altLang="en-US" smtClean="0">
                <a:latin typeface="Calibri" panose="020F0502020204030204" pitchFamily="34" charset="0"/>
              </a:rPr>
              <a:pPr/>
              <a:t>17</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341695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8"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56448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902FCEFA-FD11-45CE-9EDC-659BA8B90A40}" type="slidenum">
              <a:rPr lang="en-US" altLang="en-US" smtClean="0">
                <a:latin typeface="Calibri" panose="020F0502020204030204" pitchFamily="34" charset="0"/>
              </a:rPr>
              <a:pPr/>
              <a:t>19</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81696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525" indent="-173525">
              <a:buFontTx/>
              <a:buChar cha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920756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64E43770-C357-4F74-8AB6-39C0F5F1A44D}" type="slidenum">
              <a:rPr lang="en-US" altLang="en-US" smtClean="0">
                <a:latin typeface="Calibri" panose="020F0502020204030204" pitchFamily="34" charset="0"/>
              </a:rPr>
              <a:pPr/>
              <a:t>20</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72000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45B5747F-B7C1-4BA4-B106-4391D4664D2C}" type="slidenum">
              <a:rPr lang="en-US" altLang="en-US" smtClean="0">
                <a:latin typeface="Calibri" panose="020F0502020204030204" pitchFamily="34" charset="0"/>
              </a:rPr>
              <a:pPr/>
              <a:t>21</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17375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5EF3ECD0-7F4D-49AF-9CBE-F29B524E0910}" type="slidenum">
              <a:rPr lang="en-US" altLang="en-US" smtClean="0">
                <a:latin typeface="Calibri" panose="020F0502020204030204" pitchFamily="34" charset="0"/>
              </a:rPr>
              <a:pPr/>
              <a:t>22</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234702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5DEF771E-8714-43EF-84D9-BE7D928BCCC3}" type="slidenum">
              <a:rPr lang="en-US" altLang="en-US" smtClean="0">
                <a:latin typeface="Calibri" panose="020F0502020204030204" pitchFamily="34" charset="0"/>
              </a:rPr>
              <a:pPr/>
              <a:t>23</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3234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2420E1F5-699C-4DA7-B688-AD8FC77CB4FB}" type="slidenum">
              <a:rPr lang="en-US" altLang="en-US" smtClean="0">
                <a:latin typeface="Calibri" panose="020F0502020204030204" pitchFamily="34" charset="0"/>
              </a:rPr>
              <a:pPr/>
              <a:t>24</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552759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2420E1F5-699C-4DA7-B688-AD8FC77CB4FB}" type="slidenum">
              <a:rPr lang="en-US" altLang="en-US" smtClean="0">
                <a:latin typeface="Calibri" panose="020F0502020204030204" pitchFamily="34" charset="0"/>
              </a:rPr>
              <a:pPr/>
              <a:t>25</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36112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endParaRPr lang="en-US" altLang="en-US" dirty="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185A961A-777B-4FBA-A0D2-9B8B6FCC5A35}" type="slidenum">
              <a:rPr lang="en-US" altLang="en-US" smtClean="0">
                <a:latin typeface="Calibri" panose="020F0502020204030204" pitchFamily="34" charset="0"/>
              </a:rPr>
              <a:pPr/>
              <a:t>26</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041207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9037"/>
            <a:r>
              <a:rPr lang="en-US" altLang="en-US" dirty="0"/>
              <a:t>Who is the Emergency Response contractor? If the Fire Dept is the initial responder, they won’t clean-up the aftermath, so, who is your response contractor and are they prepared to respond to large quantities of contaminated water, solids, and debris…..a mess.  How and where will it be stored until sample results come in?  Or how / what other manner would you use to characterize it for disposal?</a:t>
            </a:r>
          </a:p>
          <a:p>
            <a:pPr defTabSz="919037"/>
            <a:endParaRPr lang="en-US" altLang="en-US" dirty="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016D50FC-42E2-4EF9-BD15-DAB9F706BA59}" type="slidenum">
              <a:rPr lang="en-US" altLang="en-US" smtClean="0">
                <a:latin typeface="Calibri" panose="020F0502020204030204" pitchFamily="34" charset="0"/>
              </a:rPr>
              <a:pPr/>
              <a:t>27</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555139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525" indent="-173525">
              <a:buFontTx/>
              <a:buChar cha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088208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986861E8-1C08-4AA6-9B33-99C568CD08EB}" type="slidenum">
              <a:rPr lang="en-US" altLang="en-US" smtClean="0">
                <a:latin typeface="Calibri" panose="020F0502020204030204" pitchFamily="34" charset="0"/>
              </a:rPr>
              <a:pPr/>
              <a:t>29</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06748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2997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49583E79-FF4F-45FD-8986-840FB9B8E673}" type="slidenum">
              <a:rPr lang="en-US" altLang="en-US" smtClean="0">
                <a:latin typeface="Calibri" panose="020F0502020204030204" pitchFamily="34" charset="0"/>
              </a:rPr>
              <a:pPr/>
              <a:t>30</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162643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Need at least one paper copy of the Contingency Plan in case of a power outage</a:t>
            </a:r>
          </a:p>
          <a:p>
            <a:endParaRPr lang="en-US" altLang="en-US" dirty="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8E1C17F2-36BB-4712-88EE-166A04D00991}" type="slidenum">
              <a:rPr lang="en-US" altLang="en-US" smtClean="0">
                <a:latin typeface="Calibri" panose="020F0502020204030204" pitchFamily="34" charset="0"/>
              </a:rPr>
              <a:pPr/>
              <a:t>31</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533220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BD77B69E-4283-4AEE-935E-9010224AAE02}" type="slidenum">
              <a:rPr lang="en-US" altLang="en-US" smtClean="0">
                <a:latin typeface="Calibri" panose="020F0502020204030204" pitchFamily="34" charset="0"/>
              </a:rPr>
              <a:pPr/>
              <a:t>32</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936908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 LOT of duties and requires a significant amount of responsibility – make sure the right person is assigned to this critical position appropriately.  If you have been designated the EC, make sure you understand the responsibilities of this position and ensure you are adequately trained to perform your duties.</a:t>
            </a: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9289AE6E-C75D-419D-BD1D-E43771D9147B}" type="slidenum">
              <a:rPr lang="en-US" altLang="en-US" smtClean="0">
                <a:latin typeface="Calibri" panose="020F0502020204030204" pitchFamily="34" charset="0"/>
              </a:rPr>
              <a:pPr/>
              <a:t>33</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55679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A05B9B2D-4183-481E-9EA8-591111361A4A}" type="slidenum">
              <a:rPr lang="en-US" altLang="en-US" smtClean="0">
                <a:latin typeface="Calibri" panose="020F0502020204030204" pitchFamily="34" charset="0"/>
              </a:rPr>
              <a:pPr/>
              <a:t>34</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845267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525" indent="-173525">
              <a:buFontTx/>
              <a:buChar cha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906329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4969600A-C05D-459C-96D2-04102D092EA0}" type="slidenum">
              <a:rPr lang="en-US" altLang="en-US" smtClean="0">
                <a:latin typeface="Calibri" panose="020F0502020204030204" pitchFamily="34" charset="0"/>
              </a:rPr>
              <a:pPr/>
              <a:t>36</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23714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8"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617005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Times New Roman" pitchFamily="18"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062289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Times New Roman" pitchFamily="18"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51667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8291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8"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458031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8"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976275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513" indent="-285994">
              <a:defRPr>
                <a:solidFill>
                  <a:schemeClr val="tx1"/>
                </a:solidFill>
                <a:latin typeface="Arial" panose="020B0604020202020204" pitchFamily="34" charset="0"/>
              </a:defRPr>
            </a:lvl2pPr>
            <a:lvl3pPr marL="1148797" indent="-229760">
              <a:defRPr>
                <a:solidFill>
                  <a:schemeClr val="tx1"/>
                </a:solidFill>
                <a:latin typeface="Arial" panose="020B0604020202020204" pitchFamily="34" charset="0"/>
              </a:defRPr>
            </a:lvl3pPr>
            <a:lvl4pPr marL="1608316" indent="-229760">
              <a:defRPr>
                <a:solidFill>
                  <a:schemeClr val="tx1"/>
                </a:solidFill>
                <a:latin typeface="Arial" panose="020B0604020202020204" pitchFamily="34" charset="0"/>
              </a:defRPr>
            </a:lvl4pPr>
            <a:lvl5pPr marL="2067835" indent="-229760">
              <a:defRPr>
                <a:solidFill>
                  <a:schemeClr val="tx1"/>
                </a:solidFill>
                <a:latin typeface="Arial" panose="020B0604020202020204" pitchFamily="34" charset="0"/>
              </a:defRPr>
            </a:lvl5pPr>
            <a:lvl6pPr marL="2530567" indent="-229760" eaLnBrk="0" fontAlgn="base" hangingPunct="0">
              <a:spcBef>
                <a:spcPct val="0"/>
              </a:spcBef>
              <a:spcAft>
                <a:spcPct val="0"/>
              </a:spcAft>
              <a:defRPr>
                <a:solidFill>
                  <a:schemeClr val="tx1"/>
                </a:solidFill>
                <a:latin typeface="Arial" panose="020B0604020202020204" pitchFamily="34" charset="0"/>
              </a:defRPr>
            </a:lvl6pPr>
            <a:lvl7pPr marL="2993299" indent="-229760" eaLnBrk="0" fontAlgn="base" hangingPunct="0">
              <a:spcBef>
                <a:spcPct val="0"/>
              </a:spcBef>
              <a:spcAft>
                <a:spcPct val="0"/>
              </a:spcAft>
              <a:defRPr>
                <a:solidFill>
                  <a:schemeClr val="tx1"/>
                </a:solidFill>
                <a:latin typeface="Arial" panose="020B0604020202020204" pitchFamily="34" charset="0"/>
              </a:defRPr>
            </a:lvl7pPr>
            <a:lvl8pPr marL="3456031" indent="-229760" eaLnBrk="0" fontAlgn="base" hangingPunct="0">
              <a:spcBef>
                <a:spcPct val="0"/>
              </a:spcBef>
              <a:spcAft>
                <a:spcPct val="0"/>
              </a:spcAft>
              <a:defRPr>
                <a:solidFill>
                  <a:schemeClr val="tx1"/>
                </a:solidFill>
                <a:latin typeface="Arial" panose="020B0604020202020204" pitchFamily="34" charset="0"/>
              </a:defRPr>
            </a:lvl8pPr>
            <a:lvl9pPr marL="3918763" indent="-229760" eaLnBrk="0" fontAlgn="base" hangingPunct="0">
              <a:spcBef>
                <a:spcPct val="0"/>
              </a:spcBef>
              <a:spcAft>
                <a:spcPct val="0"/>
              </a:spcAft>
              <a:defRPr>
                <a:solidFill>
                  <a:schemeClr val="tx1"/>
                </a:solidFill>
                <a:latin typeface="Arial" panose="020B0604020202020204" pitchFamily="34" charset="0"/>
              </a:defRPr>
            </a:lvl9pPr>
          </a:lstStyle>
          <a:p>
            <a:fld id="{8E1C17F2-36BB-4712-88EE-166A04D00991}" type="slidenum">
              <a:rPr lang="en-US" altLang="en-US" smtClean="0">
                <a:latin typeface="Calibri" panose="020F0502020204030204" pitchFamily="34" charset="0"/>
              </a:rPr>
              <a:pPr/>
              <a:t>42</a:t>
            </a:fld>
            <a:endParaRPr lang="en-US" altLang="en-US" dirty="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598247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725283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568658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05755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709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27733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473623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525" indent="-173525">
              <a:buFontTx/>
              <a:buChar char="-"/>
            </a:pPr>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088574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807101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890"/>
            <a:ext cx="7772400" cy="547006"/>
          </a:xfrm>
        </p:spPr>
        <p:txBody>
          <a:bodyPr anchor="b">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473779"/>
            <a:ext cx="6858000" cy="2024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773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864859"/>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2090057"/>
            <a:ext cx="4629150" cy="377099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3465059"/>
            <a:ext cx="2949178" cy="24039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542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90057"/>
            <a:ext cx="7886700" cy="3567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690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139043"/>
            <a:ext cx="1971675" cy="34943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39043"/>
            <a:ext cx="5800725" cy="3494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50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8055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91512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447456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82838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54701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1884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6194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692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475264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86665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04799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1229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63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211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68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0"/>
            <a:ext cx="7886700" cy="82686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99616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90157"/>
            <a:ext cx="3868340"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9616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90157"/>
            <a:ext cx="3887391"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850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563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7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5126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2081893"/>
            <a:ext cx="4629150" cy="37791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633106"/>
            <a:ext cx="2949178" cy="22358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3435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788868"/>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endParaRPr lang="en-US" dirty="0"/>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pPr/>
              <a:t>‹#›</a:t>
            </a:fld>
            <a:endParaRPr lang="en-US" dirty="0"/>
          </a:p>
        </p:txBody>
      </p:sp>
    </p:spTree>
    <p:extLst>
      <p:ext uri="{BB962C8B-B14F-4D97-AF65-F5344CB8AC3E}">
        <p14:creationId xmlns:p14="http://schemas.microsoft.com/office/powerpoint/2010/main" val="4274721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22.png"/><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hyperlink" Target="http://www.dep.state.fl.us/waste/quick_topics/forms/documents/62-730/730_1b.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77578"/>
            <a:ext cx="8950362" cy="1056247"/>
          </a:xfrm>
        </p:spPr>
        <p:txBody>
          <a:bodyPr>
            <a:noAutofit/>
          </a:bodyPr>
          <a:lstStyle/>
          <a:p>
            <a:r>
              <a:rPr lang="en-US" sz="3000" b="1" dirty="0"/>
              <a:t>40 CFR 263.12; 40 CFR Part 265; and </a:t>
            </a:r>
          </a:p>
          <a:p>
            <a:r>
              <a:rPr lang="en-US" sz="3000" b="1" dirty="0"/>
              <a:t>62-730.171, FAC</a:t>
            </a:r>
          </a:p>
        </p:txBody>
      </p:sp>
      <p:sp>
        <p:nvSpPr>
          <p:cNvPr id="2" name="Title 1"/>
          <p:cNvSpPr>
            <a:spLocks noGrp="1"/>
          </p:cNvSpPr>
          <p:nvPr>
            <p:ph type="ctrTitle"/>
          </p:nvPr>
        </p:nvSpPr>
        <p:spPr>
          <a:xfrm>
            <a:off x="685798" y="2226834"/>
            <a:ext cx="7772400" cy="1624404"/>
          </a:xfrm>
        </p:spPr>
        <p:txBody>
          <a:bodyPr/>
          <a:lstStyle/>
          <a:p>
            <a:r>
              <a:rPr lang="en-US" sz="4800" dirty="0"/>
              <a:t>Hazardous Waste Transfer Facilities</a:t>
            </a:r>
          </a:p>
        </p:txBody>
      </p:sp>
    </p:spTree>
    <p:extLst>
      <p:ext uri="{BB962C8B-B14F-4D97-AF65-F5344CB8AC3E}">
        <p14:creationId xmlns:p14="http://schemas.microsoft.com/office/powerpoint/2010/main" val="33217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954" y="1241362"/>
            <a:ext cx="8783276" cy="5253775"/>
          </a:xfrm>
        </p:spPr>
        <p:txBody>
          <a:bodyPr>
            <a:normAutofit/>
          </a:bodyPr>
          <a:lstStyle/>
          <a:p>
            <a:pPr>
              <a:lnSpc>
                <a:spcPct val="100000"/>
              </a:lnSpc>
              <a:spcBef>
                <a:spcPts val="0"/>
              </a:spcBef>
            </a:pPr>
            <a:r>
              <a:rPr lang="en-US" sz="2700" dirty="0">
                <a:latin typeface="Arial" panose="020B0604020202020204" pitchFamily="34" charset="0"/>
                <a:cs typeface="Arial" panose="020B0604020202020204" pitchFamily="34" charset="0"/>
              </a:rPr>
              <a:t>Prevent unknowing entry and minimize unauthorized entry to your facility;</a:t>
            </a:r>
          </a:p>
          <a:p>
            <a:pPr>
              <a:lnSpc>
                <a:spcPct val="100000"/>
              </a:lnSpc>
              <a:spcBef>
                <a:spcPts val="0"/>
              </a:spcBef>
            </a:pPr>
            <a:r>
              <a:rPr lang="en-US" sz="2700" dirty="0">
                <a:latin typeface="Arial" panose="020B0604020202020204" pitchFamily="34" charset="0"/>
                <a:cs typeface="Arial" panose="020B0604020202020204" pitchFamily="34" charset="0"/>
              </a:rPr>
              <a:t>Must have 24-hour surveillance system to monitor and control entry; or</a:t>
            </a:r>
          </a:p>
          <a:p>
            <a:pPr>
              <a:lnSpc>
                <a:spcPct val="100000"/>
              </a:lnSpc>
              <a:spcBef>
                <a:spcPts val="0"/>
              </a:spcBef>
            </a:pPr>
            <a:r>
              <a:rPr lang="en-US" sz="2700" dirty="0">
                <a:latin typeface="Arial" panose="020B0604020202020204" pitchFamily="34" charset="0"/>
                <a:cs typeface="Arial" panose="020B0604020202020204" pitchFamily="34" charset="0"/>
              </a:rPr>
              <a:t>Barrier surrounding the </a:t>
            </a:r>
          </a:p>
          <a:p>
            <a:pPr marL="0" indent="0">
              <a:lnSpc>
                <a:spcPct val="100000"/>
              </a:lnSpc>
              <a:spcBef>
                <a:spcPts val="0"/>
              </a:spcBef>
              <a:buNone/>
            </a:pPr>
            <a:r>
              <a:rPr lang="en-US" sz="2700" dirty="0">
                <a:latin typeface="Arial" panose="020B0604020202020204" pitchFamily="34" charset="0"/>
                <a:cs typeface="Arial" panose="020B0604020202020204" pitchFamily="34" charset="0"/>
              </a:rPr>
              <a:t>  facility (usually a fence); and</a:t>
            </a:r>
          </a:p>
          <a:p>
            <a:pPr>
              <a:lnSpc>
                <a:spcPct val="100000"/>
              </a:lnSpc>
              <a:spcBef>
                <a:spcPts val="0"/>
              </a:spcBef>
            </a:pPr>
            <a:r>
              <a:rPr lang="en-US" sz="2700" dirty="0">
                <a:latin typeface="Arial" panose="020B0604020202020204" pitchFamily="34" charset="0"/>
                <a:cs typeface="Arial" panose="020B0604020202020204" pitchFamily="34" charset="0"/>
              </a:rPr>
              <a:t>Means to control the entry to </a:t>
            </a:r>
          </a:p>
          <a:p>
            <a:pPr>
              <a:lnSpc>
                <a:spcPct val="100000"/>
              </a:lnSpc>
              <a:spcBef>
                <a:spcPts val="0"/>
              </a:spcBef>
              <a:buNone/>
            </a:pPr>
            <a:r>
              <a:rPr lang="en-US" sz="2700" dirty="0">
                <a:latin typeface="Arial" panose="020B0604020202020204" pitchFamily="34" charset="0"/>
                <a:cs typeface="Arial" panose="020B0604020202020204" pitchFamily="34" charset="0"/>
              </a:rPr>
              <a:t>	facility;</a:t>
            </a:r>
          </a:p>
          <a:p>
            <a:pPr>
              <a:lnSpc>
                <a:spcPct val="100000"/>
              </a:lnSpc>
              <a:spcBef>
                <a:spcPts val="0"/>
              </a:spcBef>
            </a:pPr>
            <a:r>
              <a:rPr lang="en-US" sz="2700" dirty="0">
                <a:latin typeface="Arial" panose="020B0604020202020204" pitchFamily="34" charset="0"/>
                <a:cs typeface="Arial" panose="020B0604020202020204" pitchFamily="34" charset="0"/>
              </a:rPr>
              <a:t>Warning signs posted at </a:t>
            </a:r>
          </a:p>
          <a:p>
            <a:pPr marL="0" indent="0">
              <a:lnSpc>
                <a:spcPct val="100000"/>
              </a:lnSpc>
              <a:spcBef>
                <a:spcPts val="0"/>
              </a:spcBef>
              <a:buNone/>
            </a:pPr>
            <a:r>
              <a:rPr lang="en-US" sz="2700" dirty="0">
                <a:latin typeface="Arial" panose="020B0604020202020204" pitchFamily="34" charset="0"/>
                <a:cs typeface="Arial" panose="020B0604020202020204" pitchFamily="34" charset="0"/>
              </a:rPr>
              <a:t>   entrance(s) and legible at 25’.</a:t>
            </a:r>
          </a:p>
        </p:txBody>
      </p:sp>
      <p:pic>
        <p:nvPicPr>
          <p:cNvPr id="2051" name="Picture 3" descr="Fence with sign that reads: &quot;WARNING! NO TRESPASSING!&quot; "/>
          <p:cNvPicPr>
            <a:picLocks noChangeAspect="1" noChangeArrowheads="1"/>
          </p:cNvPicPr>
          <p:nvPr/>
        </p:nvPicPr>
        <p:blipFill>
          <a:blip r:embed="rId3" cstate="print"/>
          <a:srcRect/>
          <a:stretch>
            <a:fillRect/>
          </a:stretch>
        </p:blipFill>
        <p:spPr bwMode="auto">
          <a:xfrm>
            <a:off x="5063900" y="3022899"/>
            <a:ext cx="4011834" cy="3472239"/>
          </a:xfrm>
          <a:prstGeom prst="rect">
            <a:avLst/>
          </a:prstGeom>
          <a:noFill/>
          <a:ln w="12700">
            <a:solidFill>
              <a:schemeClr val="tx1"/>
            </a:solidFill>
          </a:ln>
        </p:spPr>
      </p:pic>
      <p:sp>
        <p:nvSpPr>
          <p:cNvPr id="2" name="Title 1"/>
          <p:cNvSpPr>
            <a:spLocks noGrp="1"/>
          </p:cNvSpPr>
          <p:nvPr>
            <p:ph type="title"/>
          </p:nvPr>
        </p:nvSpPr>
        <p:spPr>
          <a:xfrm>
            <a:off x="906236" y="-118338"/>
            <a:ext cx="7609114" cy="1325563"/>
          </a:xfrm>
        </p:spPr>
        <p:txBody>
          <a:bodyPr>
            <a:normAutofit/>
          </a:bodyPr>
          <a:lstStyle/>
          <a:p>
            <a:r>
              <a:rPr lang="en-US" sz="3200" dirty="0"/>
              <a:t>Security:  40 CFR 265.14</a:t>
            </a:r>
          </a:p>
        </p:txBody>
      </p:sp>
    </p:spTree>
    <p:extLst>
      <p:ext uri="{BB962C8B-B14F-4D97-AF65-F5344CB8AC3E}">
        <p14:creationId xmlns:p14="http://schemas.microsoft.com/office/powerpoint/2010/main" val="399661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depiction of Inspector Gadge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456" y="4624073"/>
            <a:ext cx="2218544" cy="22185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35249" y="1285080"/>
            <a:ext cx="8752634" cy="5244812"/>
          </a:xfrm>
        </p:spPr>
        <p:txBody>
          <a:bodyPr>
            <a:normAutofit/>
          </a:bodyPr>
          <a:lstStyle/>
          <a:p>
            <a:pPr>
              <a:lnSpc>
                <a:spcPct val="108000"/>
              </a:lnSpc>
              <a:spcBef>
                <a:spcPts val="0"/>
              </a:spcBef>
            </a:pPr>
            <a:r>
              <a:rPr lang="en-US" sz="2000" dirty="0">
                <a:latin typeface="Arial" panose="020B0604020202020204" pitchFamily="34" charset="0"/>
                <a:cs typeface="Arial" panose="020B0604020202020204" pitchFamily="34" charset="0"/>
              </a:rPr>
              <a:t>Conduct inspections often enough to identify and correct problems before they harm human health or the environment;</a:t>
            </a:r>
          </a:p>
          <a:p>
            <a:pPr>
              <a:lnSpc>
                <a:spcPct val="108000"/>
              </a:lnSpc>
              <a:spcBef>
                <a:spcPts val="0"/>
              </a:spcBef>
            </a:pPr>
            <a:r>
              <a:rPr lang="en-US" sz="2000" dirty="0">
                <a:latin typeface="Arial" panose="020B0604020202020204" pitchFamily="34" charset="0"/>
                <a:cs typeface="Arial" panose="020B0604020202020204" pitchFamily="34" charset="0"/>
              </a:rPr>
              <a:t>Develop a written schedule to inspect emergency, safety, and security equipment that is important to prevent/detect/respond to environmental or human health hazards;</a:t>
            </a:r>
          </a:p>
          <a:p>
            <a:pPr>
              <a:lnSpc>
                <a:spcPct val="108000"/>
              </a:lnSpc>
              <a:spcBef>
                <a:spcPts val="0"/>
              </a:spcBef>
            </a:pPr>
            <a:r>
              <a:rPr lang="en-US" sz="2000" dirty="0">
                <a:latin typeface="Arial" panose="020B0604020202020204" pitchFamily="34" charset="0"/>
                <a:cs typeface="Arial" panose="020B0604020202020204" pitchFamily="34" charset="0"/>
              </a:rPr>
              <a:t>The schedule must identify the types of problems (e.g., malfunctions or deterioration) to look for during the inspection;</a:t>
            </a:r>
          </a:p>
          <a:p>
            <a:pPr>
              <a:lnSpc>
                <a:spcPct val="108000"/>
              </a:lnSpc>
              <a:spcBef>
                <a:spcPts val="0"/>
              </a:spcBef>
            </a:pPr>
            <a:r>
              <a:rPr lang="en-US" sz="2000" dirty="0">
                <a:latin typeface="Arial" panose="020B0604020202020204" pitchFamily="34" charset="0"/>
                <a:cs typeface="Arial" panose="020B0604020202020204" pitchFamily="34" charset="0"/>
              </a:rPr>
              <a:t>The schedule must include the type of items to be inspected and frequency of inspection;</a:t>
            </a:r>
          </a:p>
          <a:p>
            <a:pPr>
              <a:lnSpc>
                <a:spcPct val="108000"/>
              </a:lnSpc>
              <a:spcBef>
                <a:spcPts val="0"/>
              </a:spcBef>
            </a:pPr>
            <a:r>
              <a:rPr lang="en-US" sz="2000" dirty="0">
                <a:latin typeface="Arial" panose="020B0604020202020204" pitchFamily="34" charset="0"/>
                <a:cs typeface="Arial" panose="020B0604020202020204" pitchFamily="34" charset="0"/>
              </a:rPr>
              <a:t>Where a hazard is imminent, or has already occurred, remedial action must be taken immediately;</a:t>
            </a:r>
          </a:p>
        </p:txBody>
      </p:sp>
      <p:sp>
        <p:nvSpPr>
          <p:cNvPr id="2" name="Title 1"/>
          <p:cNvSpPr>
            <a:spLocks noGrp="1"/>
          </p:cNvSpPr>
          <p:nvPr>
            <p:ph type="title"/>
          </p:nvPr>
        </p:nvSpPr>
        <p:spPr>
          <a:xfrm>
            <a:off x="992298" y="-118338"/>
            <a:ext cx="8081647" cy="1325563"/>
          </a:xfrm>
        </p:spPr>
        <p:txBody>
          <a:bodyPr>
            <a:normAutofit/>
          </a:bodyPr>
          <a:lstStyle/>
          <a:p>
            <a:r>
              <a:rPr lang="en-US" sz="3200" dirty="0"/>
              <a:t>General Inspection Requirements:</a:t>
            </a:r>
            <a:br>
              <a:rPr lang="en-US" sz="3200" dirty="0"/>
            </a:br>
            <a:r>
              <a:rPr lang="en-US" sz="3200" dirty="0"/>
              <a:t>40 CFR 265.15</a:t>
            </a:r>
          </a:p>
        </p:txBody>
      </p:sp>
      <p:sp>
        <p:nvSpPr>
          <p:cNvPr id="4" name="TextBox 3">
            <a:extLst>
              <a:ext uri="{FF2B5EF4-FFF2-40B4-BE49-F238E27FC236}">
                <a16:creationId xmlns:a16="http://schemas.microsoft.com/office/drawing/2014/main" id="{CBF8B383-136F-41D9-AA9D-9E8760AFD358}"/>
              </a:ext>
            </a:extLst>
          </p:cNvPr>
          <p:cNvSpPr txBox="1"/>
          <p:nvPr/>
        </p:nvSpPr>
        <p:spPr>
          <a:xfrm>
            <a:off x="236669" y="4927003"/>
            <a:ext cx="6347012" cy="1397242"/>
          </a:xfrm>
          <a:prstGeom prst="rect">
            <a:avLst/>
          </a:prstGeom>
          <a:noFill/>
        </p:spPr>
        <p:txBody>
          <a:bodyPr wrap="square" rtlCol="0">
            <a:spAutoFit/>
          </a:bodyPr>
          <a:lstStyle/>
          <a:p>
            <a:pPr marL="228600" indent="-228600">
              <a:lnSpc>
                <a:spcPct val="108000"/>
              </a:lnSpc>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Record inspections in a log and keep at least three years from the date of inspection. (date, time, inspector name, observations made, date/type of any repairs/actions.</a:t>
            </a:r>
          </a:p>
        </p:txBody>
      </p:sp>
    </p:spTree>
    <p:extLst>
      <p:ext uri="{BB962C8B-B14F-4D97-AF65-F5344CB8AC3E}">
        <p14:creationId xmlns:p14="http://schemas.microsoft.com/office/powerpoint/2010/main" val="566015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285642" y="1243774"/>
            <a:ext cx="8535626" cy="5146623"/>
          </a:xfrm>
        </p:spPr>
        <p:txBody>
          <a:bodyPr lIns="90488" tIns="44450" rIns="90488" bIns="44450">
            <a:normAutofit fontScale="92500"/>
          </a:bodyPr>
          <a:lstStyle/>
          <a:p>
            <a:pPr eaLnBrk="1" hangingPunct="1"/>
            <a:r>
              <a:rPr lang="en-US" dirty="0">
                <a:latin typeface="Arial" panose="020B0604020202020204" pitchFamily="34" charset="0"/>
                <a:cs typeface="Arial" panose="020B0604020202020204" pitchFamily="34" charset="0"/>
              </a:rPr>
              <a:t>Do facility personnel complete hazardous waste training?</a:t>
            </a:r>
          </a:p>
          <a:p>
            <a:pPr eaLnBrk="1" hangingPunct="1"/>
            <a:r>
              <a:rPr lang="en-US" dirty="0">
                <a:latin typeface="Arial" panose="020B0604020202020204" pitchFamily="34" charset="0"/>
                <a:cs typeface="Arial" panose="020B0604020202020204" pitchFamily="34" charset="0"/>
              </a:rPr>
              <a:t>Is the trainer adequately trained in hazardous waste management procedures?</a:t>
            </a:r>
          </a:p>
          <a:p>
            <a:pPr eaLnBrk="1" hangingPunct="1"/>
            <a:r>
              <a:rPr lang="en-US" dirty="0">
                <a:latin typeface="Arial" panose="020B0604020202020204" pitchFamily="34" charset="0"/>
                <a:cs typeface="Arial" panose="020B0604020202020204" pitchFamily="34" charset="0"/>
              </a:rPr>
              <a:t>Does the training cover safety?</a:t>
            </a:r>
          </a:p>
          <a:p>
            <a:pPr eaLnBrk="1" hangingPunct="1"/>
            <a:r>
              <a:rPr lang="en-US" dirty="0">
                <a:latin typeface="Arial" panose="020B0604020202020204" pitchFamily="34" charset="0"/>
                <a:cs typeface="Arial" panose="020B0604020202020204" pitchFamily="34" charset="0"/>
              </a:rPr>
              <a:t>Does the training cover emergency response procedures, including equipment handling and inspection?</a:t>
            </a:r>
          </a:p>
          <a:p>
            <a:r>
              <a:rPr lang="en-US" dirty="0">
                <a:latin typeface="Arial" panose="020B0604020202020204" pitchFamily="34" charset="0"/>
                <a:cs typeface="Arial" panose="020B0604020202020204" pitchFamily="34" charset="0"/>
              </a:rPr>
              <a:t>Does the training cover hazardous waste identification and handling procedures?</a:t>
            </a:r>
          </a:p>
          <a:p>
            <a:r>
              <a:rPr lang="en-US" dirty="0">
                <a:latin typeface="Arial" panose="020B0604020202020204" pitchFamily="34" charset="0"/>
                <a:cs typeface="Arial" panose="020B0604020202020204" pitchFamily="34" charset="0"/>
              </a:rPr>
              <a:t>Does the facility maintain job titles and job descriptions for employees managing hazardous waste?</a:t>
            </a:r>
          </a:p>
          <a:p>
            <a:pPr eaLnBrk="1" hangingPunct="1"/>
            <a:endParaRPr lang="en-US" dirty="0">
              <a:latin typeface="Arial" panose="020B0604020202020204" pitchFamily="34" charset="0"/>
              <a:cs typeface="Arial" panose="020B0604020202020204" pitchFamily="34" charset="0"/>
            </a:endParaRPr>
          </a:p>
        </p:txBody>
      </p:sp>
      <p:sp>
        <p:nvSpPr>
          <p:cNvPr id="60418" name="Rectangle 2"/>
          <p:cNvSpPr>
            <a:spLocks noGrp="1" noChangeArrowheads="1"/>
          </p:cNvSpPr>
          <p:nvPr>
            <p:ph type="title"/>
          </p:nvPr>
        </p:nvSpPr>
        <p:spPr>
          <a:xfrm>
            <a:off x="1089117" y="-96822"/>
            <a:ext cx="7609114" cy="1325563"/>
          </a:xfrm>
        </p:spPr>
        <p:txBody>
          <a:bodyPr lIns="90488" tIns="44450" rIns="90488" bIns="44450">
            <a:normAutofit/>
          </a:bodyPr>
          <a:lstStyle/>
          <a:p>
            <a:r>
              <a:rPr lang="en-US" sz="3200" dirty="0"/>
              <a:t>Personnel Training</a:t>
            </a:r>
            <a:r>
              <a:rPr lang="en-US" sz="3200" dirty="0">
                <a:latin typeface="Arial" charset="0"/>
                <a:cs typeface="Arial" charset="0"/>
              </a:rPr>
              <a:t>: </a:t>
            </a:r>
            <a:r>
              <a:rPr lang="en-US" sz="3200" dirty="0"/>
              <a:t>40 CFR 265.16</a:t>
            </a:r>
            <a:endParaRPr lang="en-US" sz="3200" dirty="0">
              <a:latin typeface="Arial" charset="0"/>
              <a:cs typeface="Arial" charset="0"/>
            </a:endParaRPr>
          </a:p>
        </p:txBody>
      </p:sp>
    </p:spTree>
    <p:extLst>
      <p:ext uri="{BB962C8B-B14F-4D97-AF65-F5344CB8AC3E}">
        <p14:creationId xmlns:p14="http://schemas.microsoft.com/office/powerpoint/2010/main" val="1032942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202368" y="1194216"/>
            <a:ext cx="8610600" cy="5257800"/>
          </a:xfrm>
        </p:spPr>
        <p:txBody>
          <a:bodyPr lIns="90488" tIns="44450" rIns="90488" bIns="44450">
            <a:normAutofit lnSpcReduction="10000"/>
          </a:bodyPr>
          <a:lstStyle/>
          <a:p>
            <a:pPr eaLnBrk="1" hangingPunct="1"/>
            <a:r>
              <a:rPr lang="en-US" dirty="0">
                <a:latin typeface="Arial" panose="020B0604020202020204" pitchFamily="34" charset="0"/>
                <a:cs typeface="Arial" panose="020B0604020202020204" pitchFamily="34" charset="0"/>
              </a:rPr>
              <a:t>Do the job descriptions include the requisite skills, education, and experience?</a:t>
            </a:r>
          </a:p>
          <a:p>
            <a:pPr eaLnBrk="1" hangingPunct="1"/>
            <a:r>
              <a:rPr lang="en-US" dirty="0">
                <a:latin typeface="Arial" panose="020B0604020202020204" pitchFamily="34" charset="0"/>
                <a:cs typeface="Arial" panose="020B0604020202020204" pitchFamily="34" charset="0"/>
              </a:rPr>
              <a:t>Do the job descriptions include a list of the person’s duties?</a:t>
            </a:r>
          </a:p>
          <a:p>
            <a:r>
              <a:rPr lang="en-US" dirty="0">
                <a:latin typeface="Arial" panose="020B0604020202020204" pitchFamily="34" charset="0"/>
                <a:cs typeface="Arial" panose="020B0604020202020204" pitchFamily="34" charset="0"/>
              </a:rPr>
              <a:t>Do employees complete initial training within six months of hiring or assignment of hazardous waste management responsibility? </a:t>
            </a:r>
          </a:p>
          <a:p>
            <a:r>
              <a:rPr lang="en-US" dirty="0">
                <a:latin typeface="Arial" panose="020B0604020202020204" pitchFamily="34" charset="0"/>
                <a:cs typeface="Arial" panose="020B0604020202020204" pitchFamily="34" charset="0"/>
              </a:rPr>
              <a:t>Do they work unsupervised until training is complete?</a:t>
            </a:r>
          </a:p>
          <a:p>
            <a:r>
              <a:rPr lang="en-US" dirty="0">
                <a:latin typeface="Arial" panose="020B0604020202020204" pitchFamily="34" charset="0"/>
                <a:cs typeface="Arial" panose="020B0604020202020204" pitchFamily="34" charset="0"/>
              </a:rPr>
              <a:t>Is the training reviewed annually?</a:t>
            </a:r>
          </a:p>
          <a:p>
            <a:r>
              <a:rPr lang="en-US" dirty="0">
                <a:latin typeface="Arial" panose="020B0604020202020204" pitchFamily="34" charset="0"/>
                <a:cs typeface="Arial" panose="020B0604020202020204" pitchFamily="34" charset="0"/>
              </a:rPr>
              <a:t>Are all required training records kept at the facility? Until closure/three years?</a:t>
            </a:r>
          </a:p>
          <a:p>
            <a:pPr eaLnBrk="1" hangingPunct="1"/>
            <a:endParaRPr lang="en-US"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10C4AC03-6170-4002-BB7E-756F45C4906B}"/>
              </a:ext>
            </a:extLst>
          </p:cNvPr>
          <p:cNvSpPr>
            <a:spLocks noGrp="1" noChangeArrowheads="1"/>
          </p:cNvSpPr>
          <p:nvPr>
            <p:ph type="title"/>
          </p:nvPr>
        </p:nvSpPr>
        <p:spPr>
          <a:xfrm>
            <a:off x="1089117" y="-96822"/>
            <a:ext cx="7609114" cy="1325563"/>
          </a:xfrm>
        </p:spPr>
        <p:txBody>
          <a:bodyPr lIns="90488" tIns="44450" rIns="90488" bIns="44450">
            <a:normAutofit/>
          </a:bodyPr>
          <a:lstStyle/>
          <a:p>
            <a:r>
              <a:rPr lang="en-US" sz="3200" dirty="0"/>
              <a:t>Personnel Training</a:t>
            </a:r>
            <a:r>
              <a:rPr lang="en-US" sz="3200" dirty="0">
                <a:latin typeface="Arial" charset="0"/>
                <a:cs typeface="Arial" charset="0"/>
              </a:rPr>
              <a:t>: </a:t>
            </a:r>
            <a:r>
              <a:rPr lang="en-US" sz="3200" dirty="0"/>
              <a:t>40 CFR 265.16</a:t>
            </a:r>
            <a:endParaRPr lang="en-US" sz="3200" dirty="0">
              <a:latin typeface="Arial" charset="0"/>
              <a:cs typeface="Arial" charset="0"/>
            </a:endParaRPr>
          </a:p>
        </p:txBody>
      </p:sp>
    </p:spTree>
    <p:extLst>
      <p:ext uri="{BB962C8B-B14F-4D97-AF65-F5344CB8AC3E}">
        <p14:creationId xmlns:p14="http://schemas.microsoft.com/office/powerpoint/2010/main" val="148137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Content Placeholder 6" descr="Paint cans left open to evaporate. This is incorrect. "/>
          <p:cNvPicPr>
            <a:picLocks noGrp="1" noChangeAspect="1"/>
          </p:cNvPicPr>
          <p:nvPr>
            <p:ph sz="half" idx="1"/>
          </p:nvPr>
        </p:nvPicPr>
        <p:blipFill>
          <a:blip r:embed="rId3" cstate="print"/>
          <a:srcRect/>
          <a:stretch>
            <a:fillRect/>
          </a:stretch>
        </p:blipFill>
        <p:spPr>
          <a:xfrm>
            <a:off x="77284" y="2062976"/>
            <a:ext cx="4418516" cy="3313887"/>
          </a:xfrm>
          <a:ln w="12700">
            <a:solidFill>
              <a:schemeClr val="tx1"/>
            </a:solidFill>
          </a:ln>
        </p:spPr>
      </p:pic>
      <p:pic>
        <p:nvPicPr>
          <p:cNvPr id="64516" name="Content Placeholder 7" descr="Paint cans left open to evaporate. This is incorrect. "/>
          <p:cNvPicPr>
            <a:picLocks noGrp="1" noChangeAspect="1"/>
          </p:cNvPicPr>
          <p:nvPr>
            <p:ph sz="half" idx="2"/>
          </p:nvPr>
        </p:nvPicPr>
        <p:blipFill>
          <a:blip r:embed="rId4" cstate="print"/>
          <a:srcRect/>
          <a:stretch>
            <a:fillRect/>
          </a:stretch>
        </p:blipFill>
        <p:spPr>
          <a:xfrm>
            <a:off x="4614334" y="2062976"/>
            <a:ext cx="4418516" cy="3313887"/>
          </a:xfrm>
          <a:ln w="12700">
            <a:solidFill>
              <a:schemeClr val="tx1"/>
            </a:solidFill>
          </a:ln>
        </p:spPr>
      </p:pic>
      <p:sp>
        <p:nvSpPr>
          <p:cNvPr id="6" name="TextBox 4"/>
          <p:cNvSpPr txBox="1">
            <a:spLocks noChangeArrowheads="1"/>
          </p:cNvSpPr>
          <p:nvPr/>
        </p:nvSpPr>
        <p:spPr bwMode="auto">
          <a:xfrm>
            <a:off x="77284" y="5822195"/>
            <a:ext cx="8955565" cy="40011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latin typeface="Arial" panose="020B0604020202020204" pitchFamily="34" charset="0"/>
                <a:cs typeface="Arial" panose="020B0604020202020204" pitchFamily="34" charset="0"/>
              </a:rPr>
              <a:t>Evaporating paint/open containers…an indication of inadequate training.</a:t>
            </a:r>
          </a:p>
        </p:txBody>
      </p:sp>
      <p:sp>
        <p:nvSpPr>
          <p:cNvPr id="9" name="Rectangle 2">
            <a:extLst>
              <a:ext uri="{FF2B5EF4-FFF2-40B4-BE49-F238E27FC236}">
                <a16:creationId xmlns:a16="http://schemas.microsoft.com/office/drawing/2014/main" id="{35DB31C9-174A-401D-82F9-D6F590B6820C}"/>
              </a:ext>
            </a:extLst>
          </p:cNvPr>
          <p:cNvSpPr>
            <a:spLocks noGrp="1" noChangeArrowheads="1"/>
          </p:cNvSpPr>
          <p:nvPr>
            <p:ph type="title"/>
          </p:nvPr>
        </p:nvSpPr>
        <p:spPr>
          <a:xfrm>
            <a:off x="1089117" y="-96822"/>
            <a:ext cx="7609114" cy="1325563"/>
          </a:xfrm>
        </p:spPr>
        <p:txBody>
          <a:bodyPr lIns="90488" tIns="44450" rIns="90488" bIns="44450">
            <a:normAutofit/>
          </a:bodyPr>
          <a:lstStyle/>
          <a:p>
            <a:r>
              <a:rPr lang="en-US" sz="3200" dirty="0"/>
              <a:t>Personnel Training</a:t>
            </a:r>
            <a:r>
              <a:rPr lang="en-US" sz="3200" dirty="0">
                <a:latin typeface="Arial" charset="0"/>
                <a:cs typeface="Arial" charset="0"/>
              </a:rPr>
              <a:t>: </a:t>
            </a:r>
            <a:r>
              <a:rPr lang="en-US" sz="3200" dirty="0"/>
              <a:t>40 CFR 265.16</a:t>
            </a:r>
            <a:endParaRPr lang="en-US" sz="3200" dirty="0">
              <a:latin typeface="Arial" charset="0"/>
              <a:cs typeface="Arial" charset="0"/>
            </a:endParaRPr>
          </a:p>
        </p:txBody>
      </p:sp>
    </p:spTree>
    <p:extLst>
      <p:ext uri="{BB962C8B-B14F-4D97-AF65-F5344CB8AC3E}">
        <p14:creationId xmlns:p14="http://schemas.microsoft.com/office/powerpoint/2010/main" val="351197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924" y="1261017"/>
            <a:ext cx="8626589" cy="5032209"/>
          </a:xfrm>
        </p:spPr>
        <p:txBody>
          <a:bodyPr>
            <a:noAutofit/>
          </a:bodyPr>
          <a:lstStyle/>
          <a:p>
            <a:pPr marL="0">
              <a:lnSpc>
                <a:spcPct val="100000"/>
              </a:lnSpc>
              <a:spcBef>
                <a:spcPts val="0"/>
              </a:spcBef>
            </a:pPr>
            <a:r>
              <a:rPr lang="en-US" sz="2000" b="1" dirty="0">
                <a:latin typeface="Arial" panose="020B0604020202020204" pitchFamily="34" charset="0"/>
                <a:cs typeface="Arial" panose="020B0604020202020204" pitchFamily="34" charset="0"/>
              </a:rPr>
              <a:t>40 CFR 265.17 </a:t>
            </a:r>
            <a:r>
              <a:rPr lang="en-US" sz="2000" dirty="0">
                <a:latin typeface="Arial" panose="020B0604020202020204" pitchFamily="34" charset="0"/>
                <a:cs typeface="Arial" panose="020B0604020202020204" pitchFamily="34" charset="0"/>
              </a:rPr>
              <a:t>- General requirements for ignitable, reactive, or incompatible wastes.</a:t>
            </a:r>
          </a:p>
          <a:p>
            <a:pPr>
              <a:lnSpc>
                <a:spcPct val="100000"/>
              </a:lnSpc>
              <a:spcBef>
                <a:spcPts val="0"/>
              </a:spcBef>
            </a:pPr>
            <a:r>
              <a:rPr lang="en-US" sz="2000" dirty="0">
                <a:latin typeface="Arial" panose="020B0604020202020204" pitchFamily="34" charset="0"/>
                <a:cs typeface="Arial" panose="020B0604020202020204" pitchFamily="34" charset="0"/>
              </a:rPr>
              <a:t>(a) Take precautions to prevent accidental ignition or reaction of ignitable or reactive waste. “No Smoking” signs must be conspicuously placed wherever there is a hazard from ignitable or reactive waste.</a:t>
            </a:r>
          </a:p>
          <a:p>
            <a:pPr>
              <a:lnSpc>
                <a:spcPct val="100000"/>
              </a:lnSpc>
              <a:spcBef>
                <a:spcPts val="0"/>
              </a:spcBef>
            </a:pPr>
            <a:r>
              <a:rPr lang="en-US" sz="2000" dirty="0">
                <a:latin typeface="Arial" panose="020B0604020202020204" pitchFamily="34" charset="0"/>
                <a:cs typeface="Arial" panose="020B0604020202020204" pitchFamily="34" charset="0"/>
              </a:rPr>
              <a:t>(b) Management of ignitable or reactive waste must be conducted safely and in such a manner as to prevent any threat to human health or the environment. </a:t>
            </a:r>
          </a:p>
          <a:p>
            <a:pPr marL="0" indent="0">
              <a:lnSpc>
                <a:spcPct val="100000"/>
              </a:lnSpc>
              <a:spcBef>
                <a:spcPts val="0"/>
              </a:spcBef>
              <a:buNone/>
            </a:pPr>
            <a:endParaRPr lang="en-US" sz="2000" dirty="0">
              <a:latin typeface="Arial" panose="020B0604020202020204" pitchFamily="34" charset="0"/>
              <a:cs typeface="Arial" panose="020B0604020202020204" pitchFamily="34" charset="0"/>
            </a:endParaRPr>
          </a:p>
          <a:p>
            <a:pPr marL="0">
              <a:lnSpc>
                <a:spcPct val="100000"/>
              </a:lnSpc>
              <a:spcBef>
                <a:spcPts val="0"/>
              </a:spcBef>
            </a:pPr>
            <a:r>
              <a:rPr lang="en-US" sz="2000" b="1" dirty="0">
                <a:latin typeface="Arial" panose="020B0604020202020204" pitchFamily="34" charset="0"/>
                <a:cs typeface="Arial" panose="020B0604020202020204" pitchFamily="34" charset="0"/>
              </a:rPr>
              <a:t>40 CFR 265.18 </a:t>
            </a:r>
            <a:r>
              <a:rPr lang="en-US" sz="2000" dirty="0">
                <a:latin typeface="Arial" panose="020B0604020202020204" pitchFamily="34" charset="0"/>
                <a:cs typeface="Arial" panose="020B0604020202020204" pitchFamily="34" charset="0"/>
              </a:rPr>
              <a:t>- Location standards.  The placement of any hazardous waste in a salt dome, salt bed formation, underground mine or cave is prohibited, except for the Department of Energy Waste Isolation Pilot Project in New Mexico. </a:t>
            </a:r>
          </a:p>
          <a:p>
            <a:pPr marL="0">
              <a:lnSpc>
                <a:spcPct val="100000"/>
              </a:lnSpc>
              <a:spcBef>
                <a:spcPts val="0"/>
              </a:spcBef>
            </a:pPr>
            <a:endParaRPr lang="en-US" sz="2000" dirty="0">
              <a:latin typeface="Arial" panose="020B0604020202020204" pitchFamily="34" charset="0"/>
              <a:cs typeface="Arial" panose="020B0604020202020204" pitchFamily="34" charset="0"/>
            </a:endParaRPr>
          </a:p>
          <a:p>
            <a:pPr marL="0">
              <a:lnSpc>
                <a:spcPct val="100000"/>
              </a:lnSpc>
              <a:spcBef>
                <a:spcPts val="0"/>
              </a:spcBef>
            </a:pPr>
            <a:r>
              <a:rPr lang="en-US" sz="2000" b="1" dirty="0">
                <a:latin typeface="Arial" panose="020B0604020202020204" pitchFamily="34" charset="0"/>
                <a:cs typeface="Arial" panose="020B0604020202020204" pitchFamily="34" charset="0"/>
              </a:rPr>
              <a:t>40 CFR 265.19 </a:t>
            </a:r>
            <a:r>
              <a:rPr lang="en-US" sz="2000" dirty="0">
                <a:latin typeface="Arial" panose="020B0604020202020204" pitchFamily="34" charset="0"/>
                <a:cs typeface="Arial" panose="020B0604020202020204" pitchFamily="34" charset="0"/>
              </a:rPr>
              <a:t>- Construction Quality Assurance program applies to surface impoundments, waste piles, and landfill units that are required to comply with §§265.221(a), 265.254, and 265.301(a).</a:t>
            </a:r>
          </a:p>
        </p:txBody>
      </p:sp>
      <p:sp>
        <p:nvSpPr>
          <p:cNvPr id="2" name="Title 1"/>
          <p:cNvSpPr>
            <a:spLocks noGrp="1"/>
          </p:cNvSpPr>
          <p:nvPr>
            <p:ph type="title"/>
          </p:nvPr>
        </p:nvSpPr>
        <p:spPr>
          <a:xfrm>
            <a:off x="906236" y="-129094"/>
            <a:ext cx="7689124" cy="1325563"/>
          </a:xfrm>
        </p:spPr>
        <p:txBody>
          <a:bodyPr>
            <a:normAutofit/>
          </a:bodyPr>
          <a:lstStyle/>
          <a:p>
            <a:r>
              <a:rPr lang="en-US" sz="3600" dirty="0"/>
              <a:t>40 CFR 265 (Subpart B) </a:t>
            </a:r>
            <a:br>
              <a:rPr lang="en-US" sz="3600" dirty="0"/>
            </a:br>
            <a:r>
              <a:rPr lang="en-US" sz="3600" dirty="0"/>
              <a:t>General Facility Standards</a:t>
            </a:r>
          </a:p>
        </p:txBody>
      </p:sp>
    </p:spTree>
    <p:extLst>
      <p:ext uri="{BB962C8B-B14F-4D97-AF65-F5344CB8AC3E}">
        <p14:creationId xmlns:p14="http://schemas.microsoft.com/office/powerpoint/2010/main" val="411652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924" y="1196469"/>
            <a:ext cx="8809463" cy="4849330"/>
          </a:xfrm>
        </p:spPr>
        <p:txBody>
          <a:bodyPr>
            <a:noAutofit/>
          </a:bodyPr>
          <a:lstStyle/>
          <a:p>
            <a:pPr>
              <a:lnSpc>
                <a:spcPct val="100000"/>
              </a:lnSpc>
              <a:spcBef>
                <a:spcPts val="600"/>
              </a:spcBef>
            </a:pPr>
            <a:r>
              <a:rPr lang="en-US" sz="2600" dirty="0">
                <a:latin typeface="Arial" panose="020B0604020202020204" pitchFamily="34" charset="0"/>
                <a:cs typeface="Arial" panose="020B0604020202020204" pitchFamily="34" charset="0"/>
              </a:rPr>
              <a:t>40 CFR 265.30 – Applicability.</a:t>
            </a:r>
          </a:p>
          <a:p>
            <a:pPr>
              <a:lnSpc>
                <a:spcPct val="100000"/>
              </a:lnSpc>
              <a:spcBef>
                <a:spcPts val="600"/>
              </a:spcBef>
            </a:pPr>
            <a:r>
              <a:rPr lang="en-US" sz="2600" dirty="0">
                <a:latin typeface="Arial" panose="020B0604020202020204" pitchFamily="34" charset="0"/>
                <a:cs typeface="Arial" panose="020B0604020202020204" pitchFamily="34" charset="0"/>
              </a:rPr>
              <a:t>40 CFR 265.31 - </a:t>
            </a:r>
            <a:r>
              <a:rPr lang="en-US" altLang="en-US" sz="2600" dirty="0">
                <a:latin typeface="Arial" panose="020B0604020202020204" pitchFamily="34" charset="0"/>
                <a:cs typeface="Arial" panose="020B0604020202020204" pitchFamily="34" charset="0"/>
              </a:rPr>
              <a:t>Maintenance and Operation of Facility. </a:t>
            </a:r>
            <a:endParaRPr lang="en-US" sz="2600" dirty="0">
              <a:latin typeface="Arial" panose="020B0604020202020204" pitchFamily="34" charset="0"/>
              <a:cs typeface="Arial" panose="020B0604020202020204" pitchFamily="34" charset="0"/>
            </a:endParaRPr>
          </a:p>
          <a:p>
            <a:pPr>
              <a:lnSpc>
                <a:spcPct val="100000"/>
              </a:lnSpc>
              <a:spcBef>
                <a:spcPts val="600"/>
              </a:spcBef>
            </a:pPr>
            <a:r>
              <a:rPr lang="en-US" sz="2600" dirty="0">
                <a:latin typeface="Arial" panose="020B0604020202020204" pitchFamily="34" charset="0"/>
                <a:cs typeface="Arial" panose="020B0604020202020204" pitchFamily="34" charset="0"/>
              </a:rPr>
              <a:t>40 CFR 265.32 - </a:t>
            </a:r>
            <a:r>
              <a:rPr lang="en-US" altLang="en-US" sz="2600" dirty="0">
                <a:latin typeface="Arial" panose="020B0604020202020204" pitchFamily="34" charset="0"/>
                <a:cs typeface="Arial" panose="020B0604020202020204" pitchFamily="34" charset="0"/>
              </a:rPr>
              <a:t>Required Equipment.</a:t>
            </a:r>
            <a:endParaRPr lang="en-US" sz="2600" dirty="0">
              <a:latin typeface="Arial" panose="020B0604020202020204" pitchFamily="34" charset="0"/>
              <a:cs typeface="Arial" panose="020B0604020202020204" pitchFamily="34" charset="0"/>
            </a:endParaRPr>
          </a:p>
          <a:p>
            <a:pPr>
              <a:lnSpc>
                <a:spcPct val="100000"/>
              </a:lnSpc>
              <a:spcBef>
                <a:spcPts val="600"/>
              </a:spcBef>
            </a:pPr>
            <a:r>
              <a:rPr lang="en-US" sz="2600" dirty="0">
                <a:latin typeface="Arial" panose="020B0604020202020204" pitchFamily="34" charset="0"/>
                <a:cs typeface="Arial" panose="020B0604020202020204" pitchFamily="34" charset="0"/>
              </a:rPr>
              <a:t>40 CFR 265.33 - </a:t>
            </a:r>
            <a:r>
              <a:rPr lang="en-US" altLang="en-US" sz="2600" dirty="0">
                <a:latin typeface="Arial" panose="020B0604020202020204" pitchFamily="34" charset="0"/>
                <a:cs typeface="Arial" panose="020B0604020202020204" pitchFamily="34" charset="0"/>
              </a:rPr>
              <a:t>Testing and Maintenance of Equipment. </a:t>
            </a:r>
            <a:endParaRPr lang="en-US" sz="2600" dirty="0">
              <a:latin typeface="Arial" panose="020B0604020202020204" pitchFamily="34" charset="0"/>
              <a:cs typeface="Arial" panose="020B0604020202020204" pitchFamily="34" charset="0"/>
            </a:endParaRPr>
          </a:p>
          <a:p>
            <a:pPr>
              <a:lnSpc>
                <a:spcPct val="100000"/>
              </a:lnSpc>
              <a:spcBef>
                <a:spcPts val="600"/>
              </a:spcBef>
            </a:pPr>
            <a:r>
              <a:rPr lang="en-US" sz="2600" dirty="0">
                <a:latin typeface="Arial" panose="020B0604020202020204" pitchFamily="34" charset="0"/>
                <a:cs typeface="Arial" panose="020B0604020202020204" pitchFamily="34" charset="0"/>
              </a:rPr>
              <a:t>40 CFR 265.34 - </a:t>
            </a:r>
            <a:r>
              <a:rPr lang="en-US" altLang="en-US" sz="2600" dirty="0">
                <a:solidFill>
                  <a:srgbClr val="000000"/>
                </a:solidFill>
                <a:latin typeface="Arial" panose="020B0604020202020204" pitchFamily="34" charset="0"/>
                <a:cs typeface="Arial" panose="020B0604020202020204" pitchFamily="34" charset="0"/>
              </a:rPr>
              <a:t>Access to Communications or Alarm 				System.</a:t>
            </a:r>
            <a:endParaRPr lang="en-US" sz="2600" dirty="0">
              <a:latin typeface="Arial" panose="020B0604020202020204" pitchFamily="34" charset="0"/>
              <a:cs typeface="Arial" panose="020B0604020202020204" pitchFamily="34" charset="0"/>
            </a:endParaRPr>
          </a:p>
          <a:p>
            <a:pPr>
              <a:lnSpc>
                <a:spcPct val="100000"/>
              </a:lnSpc>
              <a:spcBef>
                <a:spcPts val="600"/>
              </a:spcBef>
            </a:pPr>
            <a:r>
              <a:rPr lang="en-US" sz="2600" dirty="0">
                <a:latin typeface="Arial" panose="020B0604020202020204" pitchFamily="34" charset="0"/>
                <a:cs typeface="Arial" panose="020B0604020202020204" pitchFamily="34" charset="0"/>
              </a:rPr>
              <a:t>40 CFR 265.35 - </a:t>
            </a:r>
            <a:r>
              <a:rPr lang="en-US" altLang="en-US" sz="2600" dirty="0">
                <a:solidFill>
                  <a:srgbClr val="000000"/>
                </a:solidFill>
                <a:latin typeface="Arial" panose="020B0604020202020204" pitchFamily="34" charset="0"/>
                <a:cs typeface="Arial" panose="020B0604020202020204" pitchFamily="34" charset="0"/>
              </a:rPr>
              <a:t>Required Aisle Space. </a:t>
            </a:r>
            <a:endParaRPr lang="en-US" sz="2600" dirty="0">
              <a:latin typeface="Arial" panose="020B0604020202020204" pitchFamily="34" charset="0"/>
              <a:cs typeface="Arial" panose="020B0604020202020204" pitchFamily="34" charset="0"/>
            </a:endParaRPr>
          </a:p>
          <a:p>
            <a:pPr>
              <a:lnSpc>
                <a:spcPct val="100000"/>
              </a:lnSpc>
              <a:spcBef>
                <a:spcPts val="600"/>
              </a:spcBef>
            </a:pPr>
            <a:r>
              <a:rPr lang="en-US" sz="2600" dirty="0">
                <a:latin typeface="Arial" panose="020B0604020202020204" pitchFamily="34" charset="0"/>
                <a:cs typeface="Arial" panose="020B0604020202020204" pitchFamily="34" charset="0"/>
              </a:rPr>
              <a:t>40 CFR 265.36 - [Reserved]</a:t>
            </a:r>
          </a:p>
          <a:p>
            <a:pPr>
              <a:lnSpc>
                <a:spcPct val="100000"/>
              </a:lnSpc>
              <a:spcBef>
                <a:spcPts val="600"/>
              </a:spcBef>
            </a:pPr>
            <a:r>
              <a:rPr lang="en-US" sz="2600" dirty="0">
                <a:latin typeface="Arial" panose="020B0604020202020204" pitchFamily="34" charset="0"/>
                <a:cs typeface="Arial" panose="020B0604020202020204" pitchFamily="34" charset="0"/>
              </a:rPr>
              <a:t>40 CFR 265.37 - </a:t>
            </a:r>
            <a:r>
              <a:rPr lang="en-US" altLang="en-US" sz="2600" dirty="0">
                <a:solidFill>
                  <a:srgbClr val="000000"/>
                </a:solidFill>
                <a:latin typeface="Arial" panose="020B0604020202020204" pitchFamily="34" charset="0"/>
                <a:cs typeface="Arial" panose="020B0604020202020204" pitchFamily="34" charset="0"/>
              </a:rPr>
              <a:t>Arrangements with Local Authorities. </a:t>
            </a:r>
            <a:endParaRPr lang="en-US" sz="2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906236" y="-129094"/>
            <a:ext cx="7689124" cy="1325563"/>
          </a:xfrm>
        </p:spPr>
        <p:txBody>
          <a:bodyPr>
            <a:normAutofit/>
          </a:bodyPr>
          <a:lstStyle/>
          <a:p>
            <a:r>
              <a:rPr lang="en-US" sz="3600" dirty="0"/>
              <a:t>40 CFR 265 (Subpart C) Preparedness and Prevention</a:t>
            </a:r>
          </a:p>
        </p:txBody>
      </p:sp>
    </p:spTree>
    <p:extLst>
      <p:ext uri="{BB962C8B-B14F-4D97-AF65-F5344CB8AC3E}">
        <p14:creationId xmlns:p14="http://schemas.microsoft.com/office/powerpoint/2010/main" val="185117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1086525" y="-76200"/>
            <a:ext cx="7848600" cy="1143000"/>
          </a:xfrm>
        </p:spPr>
        <p:txBody>
          <a:bodyPr>
            <a:normAutofit/>
          </a:bodyPr>
          <a:lstStyle/>
          <a:p>
            <a:r>
              <a:rPr lang="en-US" altLang="en-US" sz="3000" dirty="0"/>
              <a:t>Maintenance and Operation of Facility -</a:t>
            </a:r>
            <a:br>
              <a:rPr lang="en-US" altLang="en-US" sz="3000" dirty="0"/>
            </a:br>
            <a:r>
              <a:rPr lang="en-US" altLang="en-US" sz="3000" dirty="0"/>
              <a:t>40 CFR 265.31</a:t>
            </a:r>
          </a:p>
        </p:txBody>
      </p:sp>
      <p:sp>
        <p:nvSpPr>
          <p:cNvPr id="131075" name="Content Placeholder 2"/>
          <p:cNvSpPr>
            <a:spLocks noGrp="1"/>
          </p:cNvSpPr>
          <p:nvPr>
            <p:ph idx="1"/>
          </p:nvPr>
        </p:nvSpPr>
        <p:spPr>
          <a:xfrm>
            <a:off x="381000" y="1600200"/>
            <a:ext cx="8382000" cy="4525963"/>
          </a:xfrm>
        </p:spPr>
        <p:txBody>
          <a:bodyPr/>
          <a:lstStyle/>
          <a:p>
            <a:pPr marL="0" indent="0" eaLnBrk="1" hangingPunct="1">
              <a:lnSpc>
                <a:spcPct val="150000"/>
              </a:lnSpc>
              <a:buFont typeface="Arial" panose="020B0604020202020204" pitchFamily="34" charset="0"/>
              <a:buNone/>
            </a:pPr>
            <a:r>
              <a:rPr lang="en-US" altLang="en-US" b="1" dirty="0">
                <a:latin typeface="Arial" panose="020B0604020202020204" pitchFamily="34" charset="0"/>
                <a:cs typeface="Arial" panose="020B0604020202020204" pitchFamily="34" charset="0"/>
              </a:rPr>
              <a:t>The Facility must be maintained </a:t>
            </a:r>
            <a:r>
              <a:rPr lang="en-US" altLang="en-US" b="1" i="1" u="sng" dirty="0">
                <a:latin typeface="Arial" panose="020B0604020202020204" pitchFamily="34" charset="0"/>
                <a:cs typeface="Arial" panose="020B0604020202020204" pitchFamily="34" charset="0"/>
              </a:rPr>
              <a:t>and</a:t>
            </a:r>
            <a:r>
              <a:rPr lang="en-US" altLang="en-US" b="1" dirty="0">
                <a:latin typeface="Arial" panose="020B0604020202020204" pitchFamily="34" charset="0"/>
                <a:cs typeface="Arial" panose="020B0604020202020204" pitchFamily="34" charset="0"/>
              </a:rPr>
              <a:t> operated in a manner that minimizes the possibility of fire, explosion, or any release of hazardous waste or hazardous waste constituents to the air, soil, surface water or groundwater which could threaten human health or the environment.</a:t>
            </a:r>
          </a:p>
        </p:txBody>
      </p:sp>
    </p:spTree>
    <p:extLst>
      <p:ext uri="{BB962C8B-B14F-4D97-AF65-F5344CB8AC3E}">
        <p14:creationId xmlns:p14="http://schemas.microsoft.com/office/powerpoint/2010/main" val="1236615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Content Placeholder 7" descr="Several 55 gallon drums leaking hazardous waste onto the concrete floor.  "/>
          <p:cNvPicPr>
            <a:picLocks noGrp="1" noChangeAspect="1"/>
          </p:cNvPicPr>
          <p:nvPr>
            <p:ph idx="1"/>
          </p:nvPr>
        </p:nvPicPr>
        <p:blipFill>
          <a:blip r:embed="rId3" cstate="print"/>
          <a:srcRect/>
          <a:stretch>
            <a:fillRect/>
          </a:stretch>
        </p:blipFill>
        <p:spPr>
          <a:xfrm>
            <a:off x="1691268" y="1670824"/>
            <a:ext cx="5690840" cy="4267382"/>
          </a:xfrm>
          <a:ln w="12700">
            <a:solidFill>
              <a:schemeClr val="dk1"/>
            </a:solidFill>
          </a:ln>
        </p:spPr>
      </p:pic>
      <p:sp>
        <p:nvSpPr>
          <p:cNvPr id="70660" name="TextBox 3"/>
          <p:cNvSpPr txBox="1">
            <a:spLocks noChangeArrowheads="1"/>
          </p:cNvSpPr>
          <p:nvPr/>
        </p:nvSpPr>
        <p:spPr bwMode="auto">
          <a:xfrm>
            <a:off x="2194561" y="6096665"/>
            <a:ext cx="4550484" cy="46166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latin typeface="Arial" panose="020B0604020202020204" pitchFamily="34" charset="0"/>
                <a:cs typeface="Arial" panose="020B0604020202020204" pitchFamily="34" charset="0"/>
              </a:rPr>
              <a:t>Bad - spills not addressed</a:t>
            </a:r>
          </a:p>
        </p:txBody>
      </p:sp>
      <p:sp>
        <p:nvSpPr>
          <p:cNvPr id="5" name="Rectangle 3"/>
          <p:cNvSpPr txBox="1">
            <a:spLocks noChangeArrowheads="1"/>
          </p:cNvSpPr>
          <p:nvPr/>
        </p:nvSpPr>
        <p:spPr>
          <a:xfrm>
            <a:off x="427037" y="1133282"/>
            <a:ext cx="8229600" cy="452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Arial" panose="020B0604020202020204" pitchFamily="34" charset="0"/>
                <a:cs typeface="Arial" panose="020B0604020202020204" pitchFamily="34" charset="0"/>
              </a:rPr>
              <a:t>40 CFR 265.31 - Maintenance and Operation </a:t>
            </a:r>
          </a:p>
        </p:txBody>
      </p:sp>
      <p:sp>
        <p:nvSpPr>
          <p:cNvPr id="11" name="Title 1">
            <a:extLst>
              <a:ext uri="{FF2B5EF4-FFF2-40B4-BE49-F238E27FC236}">
                <a16:creationId xmlns:a16="http://schemas.microsoft.com/office/drawing/2014/main" id="{58ED50FA-4A94-4A09-946F-65FF0EAC0968}"/>
              </a:ext>
            </a:extLst>
          </p:cNvPr>
          <p:cNvSpPr>
            <a:spLocks noGrp="1"/>
          </p:cNvSpPr>
          <p:nvPr>
            <p:ph type="title"/>
          </p:nvPr>
        </p:nvSpPr>
        <p:spPr>
          <a:xfrm>
            <a:off x="1086525" y="-76200"/>
            <a:ext cx="7848600" cy="1143000"/>
          </a:xfrm>
        </p:spPr>
        <p:txBody>
          <a:bodyPr>
            <a:normAutofit/>
          </a:bodyPr>
          <a:lstStyle/>
          <a:p>
            <a:r>
              <a:rPr lang="en-US" altLang="en-US" sz="3000" dirty="0"/>
              <a:t>Maintenance and Operation of Facility -</a:t>
            </a:r>
            <a:br>
              <a:rPr lang="en-US" altLang="en-US" sz="3000" dirty="0"/>
            </a:br>
            <a:r>
              <a:rPr lang="en-US" altLang="en-US" sz="3000" dirty="0"/>
              <a:t>40 CFR 265.31</a:t>
            </a:r>
          </a:p>
        </p:txBody>
      </p:sp>
    </p:spTree>
    <p:extLst>
      <p:ext uri="{BB962C8B-B14F-4D97-AF65-F5344CB8AC3E}">
        <p14:creationId xmlns:p14="http://schemas.microsoft.com/office/powerpoint/2010/main" val="3457765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Content Placeholder 6" descr="Neat, orderly and complaint area with several 55 gallon drums. "/>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143000"/>
            <a:ext cx="6035675" cy="4525963"/>
          </a:xfrm>
          <a:ln w="12700">
            <a:solidFill>
              <a:schemeClr val="tx1"/>
            </a:solidFill>
            <a:miter lim="800000"/>
            <a:headEnd/>
            <a:tailEnd/>
          </a:ln>
        </p:spPr>
      </p:pic>
      <p:sp>
        <p:nvSpPr>
          <p:cNvPr id="147459" name="TextBox 3"/>
          <p:cNvSpPr txBox="1">
            <a:spLocks noChangeArrowheads="1"/>
          </p:cNvSpPr>
          <p:nvPr/>
        </p:nvSpPr>
        <p:spPr bwMode="auto">
          <a:xfrm>
            <a:off x="2057400" y="5851525"/>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Good – neat, orderly and compliant.</a:t>
            </a:r>
          </a:p>
        </p:txBody>
      </p:sp>
      <p:sp>
        <p:nvSpPr>
          <p:cNvPr id="8" name="Title 1">
            <a:extLst>
              <a:ext uri="{FF2B5EF4-FFF2-40B4-BE49-F238E27FC236}">
                <a16:creationId xmlns:a16="http://schemas.microsoft.com/office/drawing/2014/main" id="{2E83A842-8F81-4D30-A2DE-4EA891CD784D}"/>
              </a:ext>
            </a:extLst>
          </p:cNvPr>
          <p:cNvSpPr>
            <a:spLocks noGrp="1"/>
          </p:cNvSpPr>
          <p:nvPr>
            <p:ph type="title"/>
          </p:nvPr>
        </p:nvSpPr>
        <p:spPr>
          <a:xfrm>
            <a:off x="1086525" y="-76200"/>
            <a:ext cx="7848600" cy="1143000"/>
          </a:xfrm>
        </p:spPr>
        <p:txBody>
          <a:bodyPr>
            <a:normAutofit/>
          </a:bodyPr>
          <a:lstStyle/>
          <a:p>
            <a:r>
              <a:rPr lang="en-US" altLang="en-US" sz="3000" dirty="0"/>
              <a:t>Maintenance and Operation of Facility -</a:t>
            </a:r>
            <a:br>
              <a:rPr lang="en-US" altLang="en-US" sz="3000" dirty="0"/>
            </a:br>
            <a:r>
              <a:rPr lang="en-US" altLang="en-US" sz="3000" dirty="0"/>
              <a:t>40 CFR 265.31</a:t>
            </a:r>
          </a:p>
        </p:txBody>
      </p:sp>
    </p:spTree>
    <p:extLst>
      <p:ext uri="{BB962C8B-B14F-4D97-AF65-F5344CB8AC3E}">
        <p14:creationId xmlns:p14="http://schemas.microsoft.com/office/powerpoint/2010/main" val="166852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924" y="1196468"/>
            <a:ext cx="8809463" cy="5440999"/>
          </a:xfrm>
        </p:spPr>
        <p:txBody>
          <a:bodyPr>
            <a:noAutofit/>
          </a:bodyPr>
          <a:lstStyle/>
          <a:p>
            <a:pPr marL="0" indent="0">
              <a:lnSpc>
                <a:spcPct val="100000"/>
              </a:lnSpc>
              <a:spcBef>
                <a:spcPts val="0"/>
              </a:spcBef>
              <a:buNone/>
              <a:tabLst>
                <a:tab pos="1254125" algn="l"/>
              </a:tabLst>
            </a:pPr>
            <a:r>
              <a:rPr lang="en-US" sz="2200" b="1" dirty="0">
                <a:latin typeface="Arial" panose="020B0604020202020204" pitchFamily="34" charset="0"/>
                <a:cs typeface="Arial" panose="020B0604020202020204" pitchFamily="34" charset="0"/>
              </a:rPr>
              <a:t>40 CFR Part 260.10, Definition:  </a:t>
            </a:r>
          </a:p>
          <a:p>
            <a:pPr marL="0" indent="0">
              <a:lnSpc>
                <a:spcPct val="100000"/>
              </a:lnSpc>
              <a:spcBef>
                <a:spcPts val="0"/>
              </a:spcBef>
              <a:buNone/>
              <a:tabLst>
                <a:tab pos="1254125" algn="l"/>
              </a:tabLst>
            </a:pPr>
            <a:r>
              <a:rPr lang="en-US" sz="2200" i="1" u="sng" dirty="0">
                <a:latin typeface="Arial" panose="020B0604020202020204" pitchFamily="34" charset="0"/>
                <a:cs typeface="Arial" panose="020B0604020202020204" pitchFamily="34" charset="0"/>
              </a:rPr>
              <a:t>Hazardous Waste Transfer Facility</a:t>
            </a:r>
            <a:r>
              <a:rPr lang="en-US" sz="2200" dirty="0">
                <a:latin typeface="Arial" panose="020B0604020202020204" pitchFamily="34" charset="0"/>
                <a:cs typeface="Arial" panose="020B0604020202020204" pitchFamily="34" charset="0"/>
              </a:rPr>
              <a:t> means any transportation-related facility, including loading docks, parking areas, storage areas, and other similar areas where shipments of hazardous waste or hazardous secondary materials are held during the normal course of transportation.</a:t>
            </a:r>
          </a:p>
          <a:p>
            <a:pPr>
              <a:lnSpc>
                <a:spcPct val="100000"/>
              </a:lnSpc>
              <a:spcBef>
                <a:spcPts val="0"/>
              </a:spcBef>
            </a:pPr>
            <a:endParaRPr lang="en-US" sz="2200" dirty="0">
              <a:latin typeface="Arial" panose="020B0604020202020204" pitchFamily="34" charset="0"/>
              <a:cs typeface="Arial" panose="020B0604020202020204" pitchFamily="34" charset="0"/>
            </a:endParaRPr>
          </a:p>
          <a:p>
            <a:pPr>
              <a:lnSpc>
                <a:spcPct val="100000"/>
              </a:lnSpc>
              <a:spcBef>
                <a:spcPts val="600"/>
              </a:spcBef>
            </a:pPr>
            <a:r>
              <a:rPr lang="en-US" sz="2200" dirty="0">
                <a:latin typeface="Arial" panose="020B0604020202020204" pitchFamily="34" charset="0"/>
                <a:cs typeface="Arial" panose="020B0604020202020204" pitchFamily="34" charset="0"/>
              </a:rPr>
              <a:t>Title 40 Code of Federal Regulations (CFR) Part 263.12;</a:t>
            </a:r>
          </a:p>
          <a:p>
            <a:pPr>
              <a:lnSpc>
                <a:spcPct val="100000"/>
              </a:lnSpc>
              <a:spcBef>
                <a:spcPts val="600"/>
              </a:spcBef>
            </a:pPr>
            <a:r>
              <a:rPr lang="en-US" sz="2200" dirty="0">
                <a:latin typeface="Arial" panose="020B0604020202020204" pitchFamily="34" charset="0"/>
                <a:cs typeface="Arial" panose="020B0604020202020204" pitchFamily="34" charset="0"/>
              </a:rPr>
              <a:t>40 CFR 265.10-19 (Subpart B) General Facility Standards </a:t>
            </a:r>
            <a:r>
              <a:rPr lang="en-US" sz="1800" dirty="0">
                <a:latin typeface="Arial" panose="020B0604020202020204" pitchFamily="34" charset="0"/>
                <a:cs typeface="Arial" panose="020B0604020202020204" pitchFamily="34" charset="0"/>
              </a:rPr>
              <a:t>(except 265.13 - General Waste Analysis)</a:t>
            </a:r>
            <a:r>
              <a:rPr lang="en-US" sz="26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nSpc>
                <a:spcPct val="100000"/>
              </a:lnSpc>
              <a:spcBef>
                <a:spcPts val="600"/>
              </a:spcBef>
            </a:pPr>
            <a:r>
              <a:rPr lang="en-US" sz="2200" dirty="0">
                <a:latin typeface="Arial" panose="020B0604020202020204" pitchFamily="34" charset="0"/>
                <a:cs typeface="Arial" panose="020B0604020202020204" pitchFamily="34" charset="0"/>
              </a:rPr>
              <a:t>40 CFR 265.30-37 (Subpart C) Preparedness and Prevention;</a:t>
            </a:r>
          </a:p>
          <a:p>
            <a:pPr>
              <a:lnSpc>
                <a:spcPct val="100000"/>
              </a:lnSpc>
              <a:spcBef>
                <a:spcPts val="600"/>
              </a:spcBef>
            </a:pPr>
            <a:r>
              <a:rPr lang="en-US" sz="2200" dirty="0">
                <a:latin typeface="Arial" panose="020B0604020202020204" pitchFamily="34" charset="0"/>
                <a:cs typeface="Arial" panose="020B0604020202020204" pitchFamily="34" charset="0"/>
              </a:rPr>
              <a:t>40 CFR 265.50-56 (Subpart D) Contingency and Emergency Plan;</a:t>
            </a:r>
          </a:p>
          <a:p>
            <a:pPr>
              <a:lnSpc>
                <a:spcPct val="100000"/>
              </a:lnSpc>
              <a:spcBef>
                <a:spcPts val="600"/>
              </a:spcBef>
            </a:pPr>
            <a:r>
              <a:rPr lang="en-US" sz="2200" dirty="0">
                <a:latin typeface="Arial" panose="020B0604020202020204" pitchFamily="34" charset="0"/>
                <a:cs typeface="Arial" panose="020B0604020202020204" pitchFamily="34" charset="0"/>
              </a:rPr>
              <a:t>40 CFR 265.170-178 (Subpart I) Management of Containers; and</a:t>
            </a:r>
          </a:p>
          <a:p>
            <a:pPr>
              <a:lnSpc>
                <a:spcPct val="100000"/>
              </a:lnSpc>
              <a:spcBef>
                <a:spcPts val="600"/>
              </a:spcBef>
            </a:pPr>
            <a:r>
              <a:rPr lang="en-US" sz="2200" dirty="0">
                <a:latin typeface="Arial" panose="020B0604020202020204" pitchFamily="34" charset="0"/>
                <a:cs typeface="Arial" panose="020B0604020202020204" pitchFamily="34" charset="0"/>
              </a:rPr>
              <a:t>Chapter 62-730.171, Florida Administrative Code (FAC).</a:t>
            </a:r>
          </a:p>
        </p:txBody>
      </p:sp>
      <p:sp>
        <p:nvSpPr>
          <p:cNvPr id="2" name="Title 1"/>
          <p:cNvSpPr>
            <a:spLocks noGrp="1"/>
          </p:cNvSpPr>
          <p:nvPr>
            <p:ph type="title"/>
          </p:nvPr>
        </p:nvSpPr>
        <p:spPr>
          <a:xfrm>
            <a:off x="906236" y="-129094"/>
            <a:ext cx="7689124" cy="1325563"/>
          </a:xfrm>
        </p:spPr>
        <p:txBody>
          <a:bodyPr/>
          <a:lstStyle/>
          <a:p>
            <a:r>
              <a:rPr lang="en-US" dirty="0"/>
              <a:t>Overview</a:t>
            </a:r>
          </a:p>
        </p:txBody>
      </p:sp>
    </p:spTree>
    <p:extLst>
      <p:ext uri="{BB962C8B-B14F-4D97-AF65-F5344CB8AC3E}">
        <p14:creationId xmlns:p14="http://schemas.microsoft.com/office/powerpoint/2010/main" val="3557552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838200" y="0"/>
            <a:ext cx="7848600" cy="990600"/>
          </a:xfrm>
        </p:spPr>
        <p:txBody>
          <a:bodyPr>
            <a:normAutofit fontScale="90000"/>
          </a:bodyPr>
          <a:lstStyle/>
          <a:p>
            <a:r>
              <a:rPr lang="en-US" altLang="en-US" sz="3600" dirty="0"/>
              <a:t>Required Equipment - </a:t>
            </a:r>
            <a:br>
              <a:rPr lang="en-US" altLang="en-US" sz="3600" dirty="0"/>
            </a:br>
            <a:r>
              <a:rPr lang="en-US" altLang="en-US" sz="3600" dirty="0"/>
              <a:t> 40 CFR 265.32</a:t>
            </a:r>
          </a:p>
        </p:txBody>
      </p:sp>
      <p:sp>
        <p:nvSpPr>
          <p:cNvPr id="149507" name="Content Placeholder 2"/>
          <p:cNvSpPr>
            <a:spLocks noGrp="1"/>
          </p:cNvSpPr>
          <p:nvPr>
            <p:ph idx="1"/>
          </p:nvPr>
        </p:nvSpPr>
        <p:spPr>
          <a:xfrm>
            <a:off x="304800" y="1359054"/>
            <a:ext cx="8686800" cy="4482353"/>
          </a:xfrm>
        </p:spPr>
        <p:txBody>
          <a:bodyPr/>
          <a:lstStyle/>
          <a:p>
            <a:pPr>
              <a:lnSpc>
                <a:spcPct val="100000"/>
              </a:lnSpc>
              <a:spcBef>
                <a:spcPts val="600"/>
              </a:spcBef>
            </a:pPr>
            <a:r>
              <a:rPr lang="en-US" altLang="en-US" sz="2500" dirty="0">
                <a:latin typeface="Arial" panose="020B0604020202020204" pitchFamily="34" charset="0"/>
                <a:cs typeface="Arial" panose="020B0604020202020204" pitchFamily="34" charset="0"/>
              </a:rPr>
              <a:t>40 CFR 265.32(a)  Internal communications or alarm system to notify employees of emergency situation.</a:t>
            </a:r>
          </a:p>
          <a:p>
            <a:pPr>
              <a:lnSpc>
                <a:spcPct val="100000"/>
              </a:lnSpc>
              <a:spcBef>
                <a:spcPts val="600"/>
              </a:spcBef>
            </a:pPr>
            <a:r>
              <a:rPr lang="en-US" altLang="en-US" sz="2500" dirty="0">
                <a:latin typeface="Arial" panose="020B0604020202020204" pitchFamily="34" charset="0"/>
                <a:cs typeface="Arial" panose="020B0604020202020204" pitchFamily="34" charset="0"/>
              </a:rPr>
              <a:t>40 CFR 265.32(b)  Telephone or two-way radio to summon emergency assistance.</a:t>
            </a:r>
          </a:p>
          <a:p>
            <a:pPr>
              <a:lnSpc>
                <a:spcPct val="100000"/>
              </a:lnSpc>
              <a:spcBef>
                <a:spcPts val="600"/>
              </a:spcBef>
            </a:pPr>
            <a:r>
              <a:rPr lang="en-US" altLang="en-US" sz="2500" dirty="0">
                <a:latin typeface="Arial" panose="020B0604020202020204" pitchFamily="34" charset="0"/>
                <a:cs typeface="Arial" panose="020B0604020202020204" pitchFamily="34" charset="0"/>
              </a:rPr>
              <a:t>40 CFR 265.32(c)  Fire extinguishers, fire control equipment, spill control equipment, and decontamination equipment.</a:t>
            </a:r>
          </a:p>
          <a:p>
            <a:pPr>
              <a:lnSpc>
                <a:spcPct val="100000"/>
              </a:lnSpc>
              <a:spcBef>
                <a:spcPts val="600"/>
              </a:spcBef>
            </a:pPr>
            <a:r>
              <a:rPr lang="en-US" altLang="en-US" sz="2500" dirty="0">
                <a:solidFill>
                  <a:srgbClr val="000000"/>
                </a:solidFill>
                <a:latin typeface="Arial" panose="020B0604020202020204" pitchFamily="34" charset="0"/>
                <a:cs typeface="Arial" panose="020B0604020202020204" pitchFamily="34" charset="0"/>
              </a:rPr>
              <a:t>40 CFR 265.32(d)  Water at adequate volume and pressure to supply water hose streams, or foam producing equipment, automatic sprinklers, or water spray systems.</a:t>
            </a:r>
          </a:p>
        </p:txBody>
      </p:sp>
    </p:spTree>
    <p:extLst>
      <p:ext uri="{BB962C8B-B14F-4D97-AF65-F5344CB8AC3E}">
        <p14:creationId xmlns:p14="http://schemas.microsoft.com/office/powerpoint/2010/main" val="4255774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Content Placeholder 4" descr="Spill kit sitting atop a pallet. "/>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290638"/>
            <a:ext cx="4324350" cy="3243262"/>
          </a:xfrm>
          <a:ln w="12700">
            <a:solidFill>
              <a:schemeClr val="tx1"/>
            </a:solidFill>
            <a:miter lim="800000"/>
            <a:headEnd/>
            <a:tailEnd/>
          </a:ln>
        </p:spPr>
      </p:pic>
      <p:pic>
        <p:nvPicPr>
          <p:cNvPr id="151556" name="Content Placeholder 6" descr="Implements and tools to be used in a spill clean up.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0"/>
            <a:ext cx="4324350" cy="3243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57" name="TextBox 4"/>
          <p:cNvSpPr txBox="1">
            <a:spLocks noChangeArrowheads="1"/>
          </p:cNvSpPr>
          <p:nvPr/>
        </p:nvSpPr>
        <p:spPr bwMode="auto">
          <a:xfrm>
            <a:off x="152400" y="510540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Good – appropriate safety equipment for waste being generated.</a:t>
            </a:r>
          </a:p>
        </p:txBody>
      </p:sp>
      <p:sp>
        <p:nvSpPr>
          <p:cNvPr id="9" name="Title 1">
            <a:extLst>
              <a:ext uri="{FF2B5EF4-FFF2-40B4-BE49-F238E27FC236}">
                <a16:creationId xmlns:a16="http://schemas.microsoft.com/office/drawing/2014/main" id="{CB201205-E243-4D3D-BF9A-2FBC05799479}"/>
              </a:ext>
            </a:extLst>
          </p:cNvPr>
          <p:cNvSpPr>
            <a:spLocks noGrp="1"/>
          </p:cNvSpPr>
          <p:nvPr>
            <p:ph type="title"/>
          </p:nvPr>
        </p:nvSpPr>
        <p:spPr>
          <a:xfrm>
            <a:off x="838200" y="0"/>
            <a:ext cx="7848600" cy="990600"/>
          </a:xfrm>
        </p:spPr>
        <p:txBody>
          <a:bodyPr>
            <a:normAutofit fontScale="90000"/>
          </a:bodyPr>
          <a:lstStyle/>
          <a:p>
            <a:r>
              <a:rPr lang="en-US" altLang="en-US" sz="3600" dirty="0"/>
              <a:t>Required Equipment - </a:t>
            </a:r>
            <a:br>
              <a:rPr lang="en-US" altLang="en-US" sz="3600" dirty="0"/>
            </a:br>
            <a:r>
              <a:rPr lang="en-US" altLang="en-US" sz="3600" dirty="0"/>
              <a:t> 40 CFR 265.32</a:t>
            </a:r>
          </a:p>
        </p:txBody>
      </p:sp>
    </p:spTree>
    <p:extLst>
      <p:ext uri="{BB962C8B-B14F-4D97-AF65-F5344CB8AC3E}">
        <p14:creationId xmlns:p14="http://schemas.microsoft.com/office/powerpoint/2010/main" val="324945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Content Placeholder 4" descr="A fire extinguisher that is blocked by light bulbs. This poor housekeeping is blocking clear access i.e. inadequate. "/>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192213"/>
            <a:ext cx="3830638" cy="5108575"/>
          </a:xfrm>
          <a:ln w="12700">
            <a:solidFill>
              <a:schemeClr val="tx1"/>
            </a:solidFill>
            <a:miter lim="800000"/>
            <a:headEnd/>
            <a:tailEnd/>
          </a:ln>
        </p:spPr>
      </p:pic>
      <p:sp>
        <p:nvSpPr>
          <p:cNvPr id="161796" name="TextBox 3"/>
          <p:cNvSpPr txBox="1">
            <a:spLocks noChangeArrowheads="1"/>
          </p:cNvSpPr>
          <p:nvPr/>
        </p:nvSpPr>
        <p:spPr bwMode="auto">
          <a:xfrm>
            <a:off x="4419600" y="3048000"/>
            <a:ext cx="4398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Bad – cannot access fire extinguisher.</a:t>
            </a:r>
          </a:p>
        </p:txBody>
      </p:sp>
      <p:sp>
        <p:nvSpPr>
          <p:cNvPr id="8" name="Title 1">
            <a:extLst>
              <a:ext uri="{FF2B5EF4-FFF2-40B4-BE49-F238E27FC236}">
                <a16:creationId xmlns:a16="http://schemas.microsoft.com/office/drawing/2014/main" id="{5CCC57DD-210A-4D76-BAC3-57A767FC92F9}"/>
              </a:ext>
            </a:extLst>
          </p:cNvPr>
          <p:cNvSpPr>
            <a:spLocks noGrp="1"/>
          </p:cNvSpPr>
          <p:nvPr>
            <p:ph type="title"/>
          </p:nvPr>
        </p:nvSpPr>
        <p:spPr>
          <a:xfrm>
            <a:off x="838200" y="0"/>
            <a:ext cx="7848600" cy="990600"/>
          </a:xfrm>
        </p:spPr>
        <p:txBody>
          <a:bodyPr>
            <a:normAutofit fontScale="90000"/>
          </a:bodyPr>
          <a:lstStyle/>
          <a:p>
            <a:r>
              <a:rPr lang="en-US" altLang="en-US" sz="3600" dirty="0"/>
              <a:t>Required Equipment - </a:t>
            </a:r>
            <a:br>
              <a:rPr lang="en-US" altLang="en-US" sz="3600" dirty="0"/>
            </a:br>
            <a:r>
              <a:rPr lang="en-US" altLang="en-US" sz="3600" dirty="0"/>
              <a:t> 40 CFR 265.32</a:t>
            </a:r>
          </a:p>
        </p:txBody>
      </p:sp>
    </p:spTree>
    <p:extLst>
      <p:ext uri="{BB962C8B-B14F-4D97-AF65-F5344CB8AC3E}">
        <p14:creationId xmlns:p14="http://schemas.microsoft.com/office/powerpoint/2010/main" val="194833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838200" y="0"/>
            <a:ext cx="7848600" cy="990600"/>
          </a:xfrm>
        </p:spPr>
        <p:txBody>
          <a:bodyPr>
            <a:normAutofit fontScale="90000"/>
          </a:bodyPr>
          <a:lstStyle/>
          <a:p>
            <a:r>
              <a:rPr lang="en-US" altLang="en-US" sz="3600" dirty="0"/>
              <a:t>Testing and Maintenance - </a:t>
            </a:r>
            <a:br>
              <a:rPr lang="en-US" altLang="en-US" sz="3600" dirty="0"/>
            </a:br>
            <a:r>
              <a:rPr lang="en-US" altLang="en-US" sz="3600" dirty="0"/>
              <a:t>40 CFR 265.33</a:t>
            </a:r>
          </a:p>
        </p:txBody>
      </p:sp>
      <p:pic>
        <p:nvPicPr>
          <p:cNvPr id="7" name="Picture 7" descr="An eyewash station with cigarettes, plastic piping, and organic debris that are in the way. This eyewash station is not tested or maintained. "/>
          <p:cNvPicPr>
            <a:picLocks noGrp="1" noChangeAspect="1" noChangeArrowheads="1"/>
          </p:cNvPicPr>
          <p:nvPr>
            <p:ph idx="1"/>
          </p:nvPr>
        </p:nvPicPr>
        <p:blipFill>
          <a:blip r:embed="rId3"/>
          <a:stretch>
            <a:fillRect/>
          </a:stretch>
        </p:blipFill>
        <p:spPr>
          <a:xfrm>
            <a:off x="1809750" y="1227138"/>
            <a:ext cx="6000750" cy="4498975"/>
          </a:xfrm>
          <a:ln w="12700" cap="sq">
            <a:solidFill>
              <a:srgbClr val="000000"/>
            </a:solidFill>
          </a:ln>
          <a:effectLst>
            <a:outerShdw blurRad="50800" dist="38100" dir="2700000" algn="tl" rotWithShape="0">
              <a:srgbClr val="000000">
                <a:alpha val="43000"/>
              </a:srgbClr>
            </a:outerShdw>
          </a:effectLst>
        </p:spPr>
      </p:pic>
      <p:sp>
        <p:nvSpPr>
          <p:cNvPr id="167940" name="TextBox 3"/>
          <p:cNvSpPr txBox="1">
            <a:spLocks noChangeArrowheads="1"/>
          </p:cNvSpPr>
          <p:nvPr/>
        </p:nvSpPr>
        <p:spPr bwMode="auto">
          <a:xfrm>
            <a:off x="1809750" y="5938838"/>
            <a:ext cx="6000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Bad – eyewash not tested OR maintained.</a:t>
            </a:r>
          </a:p>
        </p:txBody>
      </p:sp>
    </p:spTree>
    <p:extLst>
      <p:ext uri="{BB962C8B-B14F-4D97-AF65-F5344CB8AC3E}">
        <p14:creationId xmlns:p14="http://schemas.microsoft.com/office/powerpoint/2010/main" val="2785516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Box 4"/>
          <p:cNvSpPr txBox="1">
            <a:spLocks noChangeArrowheads="1"/>
          </p:cNvSpPr>
          <p:nvPr/>
        </p:nvSpPr>
        <p:spPr bwMode="auto">
          <a:xfrm>
            <a:off x="505608" y="1407459"/>
            <a:ext cx="8003691" cy="430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200" dirty="0">
                <a:latin typeface="Arial" panose="020B0604020202020204" pitchFamily="34" charset="0"/>
                <a:cs typeface="Arial" panose="020B0604020202020204" pitchFamily="34" charset="0"/>
              </a:rPr>
              <a:t>(a)  Whenever hazardous waste is being poured, mixed, spread, or otherwise handled, all personnel involved in the operation must have immediate access to an internal alarm or emergency communication device, either directly or through visual or voice contact with another employee, </a:t>
            </a:r>
            <a:r>
              <a:rPr lang="en-US" sz="2200" i="1" dirty="0">
                <a:latin typeface="Arial" panose="020B0604020202020204" pitchFamily="34" charset="0"/>
                <a:cs typeface="Arial" panose="020B0604020202020204" pitchFamily="34" charset="0"/>
              </a:rPr>
              <a:t>unless</a:t>
            </a:r>
            <a:r>
              <a:rPr lang="en-US" sz="2200" dirty="0">
                <a:latin typeface="Arial" panose="020B0604020202020204" pitchFamily="34" charset="0"/>
                <a:cs typeface="Arial" panose="020B0604020202020204" pitchFamily="34" charset="0"/>
              </a:rPr>
              <a:t> such a device is not required under §265.32.</a:t>
            </a:r>
          </a:p>
          <a:p>
            <a:pPr>
              <a:buNone/>
            </a:pPr>
            <a:endParaRPr lang="en-US" sz="2200" dirty="0">
              <a:latin typeface="Arial" panose="020B0604020202020204" pitchFamily="34" charset="0"/>
              <a:cs typeface="Arial" panose="020B0604020202020204" pitchFamily="34" charset="0"/>
            </a:endParaRPr>
          </a:p>
          <a:p>
            <a:pPr>
              <a:buNone/>
            </a:pPr>
            <a:r>
              <a:rPr lang="en-US" sz="2200" dirty="0">
                <a:latin typeface="Arial" panose="020B0604020202020204" pitchFamily="34" charset="0"/>
                <a:cs typeface="Arial" panose="020B0604020202020204" pitchFamily="34" charset="0"/>
              </a:rPr>
              <a:t>(b)  If there is ever just one employee on the premises while the facility is operating, he must have immediate access to a device, such as a telephone (immediately available at the scene of operation) or a hand-held two-way radio, capable of summoning external emergency assistance, </a:t>
            </a:r>
            <a:r>
              <a:rPr lang="en-US" sz="2200" i="1" dirty="0">
                <a:latin typeface="Arial" panose="020B0604020202020204" pitchFamily="34" charset="0"/>
                <a:cs typeface="Arial" panose="020B0604020202020204" pitchFamily="34" charset="0"/>
              </a:rPr>
              <a:t>unless</a:t>
            </a:r>
            <a:r>
              <a:rPr lang="en-US" sz="2200" dirty="0">
                <a:latin typeface="Arial" panose="020B0604020202020204" pitchFamily="34" charset="0"/>
                <a:cs typeface="Arial" panose="020B0604020202020204" pitchFamily="34" charset="0"/>
              </a:rPr>
              <a:t> such a device is not required under §265.32.</a:t>
            </a:r>
          </a:p>
        </p:txBody>
      </p:sp>
      <p:sp>
        <p:nvSpPr>
          <p:cNvPr id="3" name="Title 2"/>
          <p:cNvSpPr>
            <a:spLocks noGrp="1"/>
          </p:cNvSpPr>
          <p:nvPr>
            <p:ph type="title"/>
          </p:nvPr>
        </p:nvSpPr>
        <p:spPr>
          <a:xfrm>
            <a:off x="1293515" y="-75306"/>
            <a:ext cx="7609114" cy="1325563"/>
          </a:xfrm>
        </p:spPr>
        <p:txBody>
          <a:bodyPr>
            <a:normAutofit/>
          </a:bodyPr>
          <a:lstStyle/>
          <a:p>
            <a:r>
              <a:rPr lang="en-US" altLang="en-US" sz="3000" dirty="0"/>
              <a:t>Access to Communications or Alarm –</a:t>
            </a:r>
            <a:br>
              <a:rPr lang="en-US" altLang="en-US" sz="3000" dirty="0"/>
            </a:br>
            <a:r>
              <a:rPr lang="en-US" altLang="en-US" sz="3000" dirty="0"/>
              <a:t>40 CFR 265.34</a:t>
            </a:r>
            <a:endParaRPr lang="en-US" sz="3000" dirty="0"/>
          </a:p>
        </p:txBody>
      </p:sp>
    </p:spTree>
    <p:extLst>
      <p:ext uri="{BB962C8B-B14F-4D97-AF65-F5344CB8AC3E}">
        <p14:creationId xmlns:p14="http://schemas.microsoft.com/office/powerpoint/2010/main" val="4100354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lean and orderly 55 gallon drums on a area that actually has inadequate aisle space among the drums. "/>
          <p:cNvPicPr>
            <a:picLocks noChangeAspect="1" noChangeArrowheads="1"/>
          </p:cNvPicPr>
          <p:nvPr/>
        </p:nvPicPr>
        <p:blipFill>
          <a:blip r:embed="rId3"/>
          <a:srcRect/>
          <a:stretch>
            <a:fillRect/>
          </a:stretch>
        </p:blipFill>
        <p:spPr bwMode="auto">
          <a:xfrm>
            <a:off x="2209800" y="1219200"/>
            <a:ext cx="6654800" cy="5105400"/>
          </a:xfrm>
          <a:prstGeom prst="rect">
            <a:avLst/>
          </a:prstGeom>
          <a:ln w="12700"/>
        </p:spPr>
        <p:style>
          <a:lnRef idx="2">
            <a:schemeClr val="dk1"/>
          </a:lnRef>
          <a:fillRef idx="1">
            <a:schemeClr val="lt1"/>
          </a:fillRef>
          <a:effectRef idx="0">
            <a:schemeClr val="dk1"/>
          </a:effectRef>
          <a:fontRef idx="minor">
            <a:schemeClr val="dk1"/>
          </a:fontRef>
        </p:style>
      </p:pic>
      <p:sp>
        <p:nvSpPr>
          <p:cNvPr id="172036" name="TextBox 4"/>
          <p:cNvSpPr txBox="1">
            <a:spLocks noChangeArrowheads="1"/>
          </p:cNvSpPr>
          <p:nvPr/>
        </p:nvSpPr>
        <p:spPr bwMode="auto">
          <a:xfrm>
            <a:off x="0" y="2590800"/>
            <a:ext cx="2209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Bad – insufficient aisle space.</a:t>
            </a:r>
          </a:p>
          <a:p>
            <a:pPr eaLnBrk="1" hangingPunct="1">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Also 62-730.160(7), FAC</a:t>
            </a:r>
          </a:p>
        </p:txBody>
      </p:sp>
      <p:sp>
        <p:nvSpPr>
          <p:cNvPr id="3" name="Title 2"/>
          <p:cNvSpPr>
            <a:spLocks noGrp="1"/>
          </p:cNvSpPr>
          <p:nvPr>
            <p:ph type="title"/>
          </p:nvPr>
        </p:nvSpPr>
        <p:spPr>
          <a:xfrm>
            <a:off x="906236" y="-75306"/>
            <a:ext cx="7609114" cy="1325563"/>
          </a:xfrm>
        </p:spPr>
        <p:txBody>
          <a:bodyPr>
            <a:normAutofit/>
          </a:bodyPr>
          <a:lstStyle/>
          <a:p>
            <a:r>
              <a:rPr lang="en-US" altLang="en-US" sz="3600" dirty="0"/>
              <a:t>Aisle Space – 40 CFR 265.35</a:t>
            </a:r>
            <a:endParaRPr lang="en-US" sz="3600" dirty="0"/>
          </a:p>
        </p:txBody>
      </p:sp>
    </p:spTree>
    <p:extLst>
      <p:ext uri="{BB962C8B-B14F-4D97-AF65-F5344CB8AC3E}">
        <p14:creationId xmlns:p14="http://schemas.microsoft.com/office/powerpoint/2010/main" val="3768730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1143000" y="-195941"/>
            <a:ext cx="7848600" cy="1066801"/>
          </a:xfrm>
        </p:spPr>
        <p:txBody>
          <a:bodyPr>
            <a:normAutofit fontScale="90000"/>
          </a:bodyPr>
          <a:lstStyle/>
          <a:p>
            <a:r>
              <a:rPr lang="en-US" altLang="en-US" sz="3300" dirty="0"/>
              <a:t> </a:t>
            </a:r>
            <a:br>
              <a:rPr lang="en-US" altLang="en-US" sz="3300" dirty="0"/>
            </a:br>
            <a:r>
              <a:rPr lang="en-US" altLang="en-US" sz="3300" dirty="0"/>
              <a:t>Arrangements with Local Authorities –</a:t>
            </a:r>
            <a:br>
              <a:rPr lang="en-US" altLang="en-US" sz="3300" dirty="0"/>
            </a:br>
            <a:r>
              <a:rPr lang="en-US" altLang="en-US" sz="3300" dirty="0"/>
              <a:t>40 CFR 265.37</a:t>
            </a:r>
          </a:p>
        </p:txBody>
      </p:sp>
      <p:sp>
        <p:nvSpPr>
          <p:cNvPr id="169987" name="Content Placeholder 2"/>
          <p:cNvSpPr>
            <a:spLocks noGrp="1"/>
          </p:cNvSpPr>
          <p:nvPr>
            <p:ph idx="1"/>
          </p:nvPr>
        </p:nvSpPr>
        <p:spPr>
          <a:xfrm>
            <a:off x="228600" y="1295400"/>
            <a:ext cx="8686800" cy="5410200"/>
          </a:xfrm>
        </p:spPr>
        <p:txBody>
          <a:bodyPr>
            <a:normAutofit lnSpcReduction="10000"/>
          </a:bodyPr>
          <a:lstStyle/>
          <a:p>
            <a:pPr marL="0" indent="0" eaLnBrk="1" hangingPunct="1">
              <a:lnSpc>
                <a:spcPct val="100000"/>
              </a:lnSpc>
              <a:spcBef>
                <a:spcPts val="600"/>
              </a:spcBef>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(a)  Make arrangements – and document attempt to do so - for the type of waste and specific need for services from these organizations:</a:t>
            </a:r>
          </a:p>
          <a:p>
            <a:pPr marL="457200" lvl="1" indent="0">
              <a:lnSpc>
                <a:spcPct val="100000"/>
              </a:lnSpc>
              <a:spcBef>
                <a:spcPts val="600"/>
              </a:spcBef>
              <a:buNone/>
              <a:defRPr/>
            </a:pPr>
            <a:r>
              <a:rPr lang="en-US" altLang="en-US" sz="2200" dirty="0">
                <a:latin typeface="Arial" panose="020B0604020202020204" pitchFamily="34" charset="0"/>
                <a:cs typeface="Arial" panose="020B0604020202020204" pitchFamily="34" charset="0"/>
              </a:rPr>
              <a:t>40 CFR 265.37(a)(1)  Police, fire, emergency response teams – familiarize them with the facility layout, waste properties / hazards, occupied locations around the facility, entrance / evacuation routes.</a:t>
            </a:r>
          </a:p>
          <a:p>
            <a:pPr marL="457200" lvl="1" indent="0">
              <a:lnSpc>
                <a:spcPct val="100000"/>
              </a:lnSpc>
              <a:spcBef>
                <a:spcPts val="600"/>
              </a:spcBef>
              <a:buNone/>
              <a:defRPr/>
            </a:pPr>
            <a:r>
              <a:rPr lang="en-US" altLang="en-US" sz="2200" dirty="0">
                <a:solidFill>
                  <a:prstClr val="black"/>
                </a:solidFill>
                <a:latin typeface="Arial" panose="020B0604020202020204" pitchFamily="34" charset="0"/>
                <a:cs typeface="Arial" panose="020B0604020202020204" pitchFamily="34" charset="0"/>
              </a:rPr>
              <a:t>40 CFR 265.37(a)(2)  </a:t>
            </a:r>
            <a:r>
              <a:rPr lang="en-US" altLang="en-US" sz="2200" dirty="0">
                <a:latin typeface="Arial" panose="020B0604020202020204" pitchFamily="34" charset="0"/>
                <a:cs typeface="Arial" panose="020B0604020202020204" pitchFamily="34" charset="0"/>
              </a:rPr>
              <a:t>If more than one response organization, designate a primary and back-up.</a:t>
            </a:r>
            <a:endParaRPr lang="en-US" altLang="en-US" sz="2200" dirty="0">
              <a:solidFill>
                <a:prstClr val="black"/>
              </a:solidFill>
              <a:latin typeface="Arial" panose="020B0604020202020204" pitchFamily="34" charset="0"/>
              <a:cs typeface="Arial" panose="020B0604020202020204" pitchFamily="34" charset="0"/>
            </a:endParaRPr>
          </a:p>
          <a:p>
            <a:pPr marL="457200" lvl="1" indent="0">
              <a:lnSpc>
                <a:spcPct val="100000"/>
              </a:lnSpc>
              <a:spcBef>
                <a:spcPts val="600"/>
              </a:spcBef>
              <a:buNone/>
              <a:defRPr/>
            </a:pPr>
            <a:r>
              <a:rPr lang="en-US" altLang="en-US" sz="2200" dirty="0">
                <a:latin typeface="Arial" panose="020B0604020202020204" pitchFamily="34" charset="0"/>
                <a:cs typeface="Arial" panose="020B0604020202020204" pitchFamily="34" charset="0"/>
              </a:rPr>
              <a:t>40 CFR 265.37(a)(3)  Agreements with State and/or emergency response contractors and necessary equipment.</a:t>
            </a:r>
            <a:endParaRPr lang="en-US" altLang="en-US" sz="2200" dirty="0">
              <a:solidFill>
                <a:prstClr val="black"/>
              </a:solidFill>
              <a:latin typeface="Arial" panose="020B0604020202020204" pitchFamily="34" charset="0"/>
              <a:cs typeface="Arial" panose="020B0604020202020204" pitchFamily="34" charset="0"/>
            </a:endParaRPr>
          </a:p>
          <a:p>
            <a:pPr marL="457200" lvl="1" indent="0">
              <a:lnSpc>
                <a:spcPct val="100000"/>
              </a:lnSpc>
              <a:spcBef>
                <a:spcPts val="600"/>
              </a:spcBef>
              <a:buNone/>
              <a:defRPr/>
            </a:pPr>
            <a:r>
              <a:rPr lang="en-US" altLang="en-US" sz="2200" dirty="0">
                <a:solidFill>
                  <a:prstClr val="black"/>
                </a:solidFill>
                <a:latin typeface="Arial" panose="020B0604020202020204" pitchFamily="34" charset="0"/>
                <a:cs typeface="Arial" panose="020B0604020202020204" pitchFamily="34" charset="0"/>
              </a:rPr>
              <a:t>40 CFR 265.37(a)(4)  </a:t>
            </a:r>
            <a:r>
              <a:rPr lang="en-US" altLang="en-US" sz="2200" dirty="0">
                <a:latin typeface="Arial" panose="020B0604020202020204" pitchFamily="34" charset="0"/>
                <a:cs typeface="Arial" panose="020B0604020202020204" pitchFamily="34" charset="0"/>
              </a:rPr>
              <a:t>Hospitals – familiarize them with waste properties  /  hazards, potential injuries.</a:t>
            </a:r>
          </a:p>
          <a:p>
            <a:pPr marL="0" indent="0">
              <a:lnSpc>
                <a:spcPct val="100000"/>
              </a:lnSpc>
              <a:spcBef>
                <a:spcPts val="600"/>
              </a:spcBef>
              <a:buNone/>
              <a:defRPr/>
            </a:pPr>
            <a:r>
              <a:rPr lang="en-US" sz="2400" dirty="0"/>
              <a:t>(b)  Where State or local authorities decline to enter into such arrangements, document the refusal in the operating record. </a:t>
            </a:r>
            <a:endParaRPr lang="en-US"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92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A flooded hazardous waste storage area at a facility.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235091"/>
            <a:ext cx="6858000" cy="5143500"/>
          </a:xfrm>
          <a:ln w="12700">
            <a:solidFill>
              <a:schemeClr val="tx1"/>
            </a:solidFill>
            <a:miter lim="800000"/>
            <a:headEnd/>
            <a:tailEnd/>
          </a:ln>
        </p:spPr>
      </p:pic>
      <p:sp>
        <p:nvSpPr>
          <p:cNvPr id="6" name="Title 1">
            <a:extLst>
              <a:ext uri="{FF2B5EF4-FFF2-40B4-BE49-F238E27FC236}">
                <a16:creationId xmlns:a16="http://schemas.microsoft.com/office/drawing/2014/main" id="{550D11F7-4078-4113-BF27-CDEFE7193225}"/>
              </a:ext>
            </a:extLst>
          </p:cNvPr>
          <p:cNvSpPr>
            <a:spLocks noGrp="1"/>
          </p:cNvSpPr>
          <p:nvPr>
            <p:ph type="title"/>
          </p:nvPr>
        </p:nvSpPr>
        <p:spPr>
          <a:xfrm>
            <a:off x="1143000" y="-195941"/>
            <a:ext cx="7848600" cy="1066801"/>
          </a:xfrm>
        </p:spPr>
        <p:txBody>
          <a:bodyPr>
            <a:normAutofit fontScale="90000"/>
          </a:bodyPr>
          <a:lstStyle/>
          <a:p>
            <a:r>
              <a:rPr lang="en-US" altLang="en-US" sz="3300" dirty="0"/>
              <a:t> </a:t>
            </a:r>
            <a:br>
              <a:rPr lang="en-US" altLang="en-US" sz="3300" dirty="0"/>
            </a:br>
            <a:r>
              <a:rPr lang="en-US" altLang="en-US" sz="3300" dirty="0"/>
              <a:t>Arrangements with Local Authorities –</a:t>
            </a:r>
            <a:br>
              <a:rPr lang="en-US" altLang="en-US" sz="3300" dirty="0"/>
            </a:br>
            <a:r>
              <a:rPr lang="en-US" altLang="en-US" sz="3300" dirty="0"/>
              <a:t>40 CFR 265.37</a:t>
            </a:r>
          </a:p>
        </p:txBody>
      </p:sp>
    </p:spTree>
    <p:extLst>
      <p:ext uri="{BB962C8B-B14F-4D97-AF65-F5344CB8AC3E}">
        <p14:creationId xmlns:p14="http://schemas.microsoft.com/office/powerpoint/2010/main" val="2936746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924" y="1282533"/>
            <a:ext cx="8809463" cy="4849330"/>
          </a:xfrm>
        </p:spPr>
        <p:txBody>
          <a:bodyPr>
            <a:noAutofit/>
          </a:bodyPr>
          <a:lstStyle/>
          <a:p>
            <a:pPr>
              <a:lnSpc>
                <a:spcPct val="100000"/>
              </a:lnSpc>
              <a:spcBef>
                <a:spcPts val="600"/>
              </a:spcBef>
            </a:pPr>
            <a:r>
              <a:rPr lang="en-US" sz="2600" dirty="0">
                <a:latin typeface="Arial" panose="020B0604020202020204" pitchFamily="34" charset="0"/>
                <a:cs typeface="Arial" panose="020B0604020202020204" pitchFamily="34" charset="0"/>
              </a:rPr>
              <a:t>40 CFR 265.50 - Applicability.</a:t>
            </a:r>
          </a:p>
          <a:p>
            <a:pPr>
              <a:lnSpc>
                <a:spcPct val="100000"/>
              </a:lnSpc>
              <a:spcBef>
                <a:spcPts val="600"/>
              </a:spcBef>
            </a:pPr>
            <a:r>
              <a:rPr lang="en-US" sz="2600" dirty="0">
                <a:latin typeface="Arial" panose="020B0604020202020204" pitchFamily="34" charset="0"/>
                <a:cs typeface="Arial" panose="020B0604020202020204" pitchFamily="34" charset="0"/>
              </a:rPr>
              <a:t>40 CFR 265.51 - Purpose And Implementation Of 				Contingency Plan.</a:t>
            </a:r>
          </a:p>
          <a:p>
            <a:pPr>
              <a:lnSpc>
                <a:spcPct val="100000"/>
              </a:lnSpc>
              <a:spcBef>
                <a:spcPts val="600"/>
              </a:spcBef>
            </a:pPr>
            <a:r>
              <a:rPr lang="en-US" sz="2600" dirty="0">
                <a:latin typeface="Arial" panose="020B0604020202020204" pitchFamily="34" charset="0"/>
                <a:cs typeface="Arial" panose="020B0604020202020204" pitchFamily="34" charset="0"/>
              </a:rPr>
              <a:t>40 CFR 265.52 - Content Of Contingency Plan.</a:t>
            </a:r>
          </a:p>
          <a:p>
            <a:pPr>
              <a:lnSpc>
                <a:spcPct val="100000"/>
              </a:lnSpc>
              <a:spcBef>
                <a:spcPts val="600"/>
              </a:spcBef>
            </a:pPr>
            <a:r>
              <a:rPr lang="en-US" sz="2600" dirty="0">
                <a:latin typeface="Arial" panose="020B0604020202020204" pitchFamily="34" charset="0"/>
                <a:cs typeface="Arial" panose="020B0604020202020204" pitchFamily="34" charset="0"/>
              </a:rPr>
              <a:t>40 CFR 265.53 - Copies Of Contingency Plan.</a:t>
            </a:r>
          </a:p>
          <a:p>
            <a:pPr>
              <a:lnSpc>
                <a:spcPct val="100000"/>
              </a:lnSpc>
              <a:spcBef>
                <a:spcPts val="600"/>
              </a:spcBef>
            </a:pPr>
            <a:r>
              <a:rPr lang="en-US" sz="2600" dirty="0">
                <a:latin typeface="Arial" panose="020B0604020202020204" pitchFamily="34" charset="0"/>
                <a:cs typeface="Arial" panose="020B0604020202020204" pitchFamily="34" charset="0"/>
              </a:rPr>
              <a:t>40 CFR 265.54 - Amendment Of Contingency Plan.</a:t>
            </a:r>
          </a:p>
          <a:p>
            <a:pPr>
              <a:lnSpc>
                <a:spcPct val="100000"/>
              </a:lnSpc>
              <a:spcBef>
                <a:spcPts val="600"/>
              </a:spcBef>
            </a:pPr>
            <a:r>
              <a:rPr lang="en-US" sz="2600" dirty="0">
                <a:latin typeface="Arial" panose="020B0604020202020204" pitchFamily="34" charset="0"/>
                <a:cs typeface="Arial" panose="020B0604020202020204" pitchFamily="34" charset="0"/>
              </a:rPr>
              <a:t>40 CFR 265.55 - Emergency Coordinator. </a:t>
            </a:r>
          </a:p>
          <a:p>
            <a:pPr>
              <a:lnSpc>
                <a:spcPct val="100000"/>
              </a:lnSpc>
              <a:spcBef>
                <a:spcPts val="600"/>
              </a:spcBef>
            </a:pPr>
            <a:r>
              <a:rPr lang="en-US" sz="2600" dirty="0">
                <a:latin typeface="Arial" panose="020B0604020202020204" pitchFamily="34" charset="0"/>
                <a:cs typeface="Arial" panose="020B0604020202020204" pitchFamily="34" charset="0"/>
              </a:rPr>
              <a:t>40 CFR 265.56 - Emergency Procedures.</a:t>
            </a:r>
          </a:p>
        </p:txBody>
      </p:sp>
      <p:sp>
        <p:nvSpPr>
          <p:cNvPr id="5" name="Title 4">
            <a:extLst>
              <a:ext uri="{FF2B5EF4-FFF2-40B4-BE49-F238E27FC236}">
                <a16:creationId xmlns:a16="http://schemas.microsoft.com/office/drawing/2014/main" id="{4F31E1DA-6D80-4AFA-AD80-6F3938935019}"/>
              </a:ext>
            </a:extLst>
          </p:cNvPr>
          <p:cNvSpPr>
            <a:spLocks noGrp="1"/>
          </p:cNvSpPr>
          <p:nvPr>
            <p:ph type="title"/>
          </p:nvPr>
        </p:nvSpPr>
        <p:spPr>
          <a:xfrm>
            <a:off x="1089120" y="-129096"/>
            <a:ext cx="7609114" cy="1325563"/>
          </a:xfrm>
        </p:spPr>
        <p:txBody>
          <a:bodyPr>
            <a:normAutofit fontScale="90000"/>
          </a:bodyPr>
          <a:lstStyle/>
          <a:p>
            <a:r>
              <a:rPr lang="en-US" dirty="0"/>
              <a:t>40 CFR 265 (Subpart D) Contingency and Emergency Plan</a:t>
            </a:r>
          </a:p>
        </p:txBody>
      </p:sp>
    </p:spTree>
    <p:extLst>
      <p:ext uri="{BB962C8B-B14F-4D97-AF65-F5344CB8AC3E}">
        <p14:creationId xmlns:p14="http://schemas.microsoft.com/office/powerpoint/2010/main" val="920370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891990" y="0"/>
            <a:ext cx="8153400" cy="990600"/>
          </a:xfrm>
        </p:spPr>
        <p:txBody>
          <a:bodyPr lIns="90488" tIns="44450" rIns="90488" bIns="44450">
            <a:normAutofit fontScale="90000"/>
          </a:bodyPr>
          <a:lstStyle/>
          <a:p>
            <a:r>
              <a:rPr lang="en-US" altLang="en-US" sz="3600" dirty="0"/>
              <a:t>Purpose and Implementation – </a:t>
            </a:r>
            <a:br>
              <a:rPr lang="en-US" altLang="en-US" sz="3600" dirty="0"/>
            </a:br>
            <a:r>
              <a:rPr lang="en-US" altLang="en-US" sz="3600" dirty="0"/>
              <a:t>40 CFR 265.51</a:t>
            </a:r>
          </a:p>
        </p:txBody>
      </p:sp>
      <p:sp>
        <p:nvSpPr>
          <p:cNvPr id="182275" name="Content Placeholder 7"/>
          <p:cNvSpPr>
            <a:spLocks noGrp="1"/>
          </p:cNvSpPr>
          <p:nvPr>
            <p:ph idx="1"/>
          </p:nvPr>
        </p:nvSpPr>
        <p:spPr>
          <a:xfrm>
            <a:off x="304800" y="1295400"/>
            <a:ext cx="8686800" cy="2803264"/>
          </a:xfrm>
        </p:spPr>
        <p:txBody>
          <a:bodyPr>
            <a:normAutofit/>
          </a:bodyPr>
          <a:lstStyle/>
          <a:p>
            <a:pPr marL="228600" lvl="2" eaLnBrk="1" hangingPunct="1">
              <a:lnSpc>
                <a:spcPct val="110000"/>
              </a:lnSpc>
              <a:spcBef>
                <a:spcPct val="0"/>
              </a:spcBef>
            </a:pPr>
            <a:r>
              <a:rPr lang="en-US" altLang="en-US" sz="2300" dirty="0">
                <a:latin typeface="Arial" panose="020B0604020202020204" pitchFamily="34" charset="0"/>
                <a:cs typeface="Arial" panose="020B0604020202020204" pitchFamily="34" charset="0"/>
              </a:rPr>
              <a:t>Each owner/operator MUST have a Contingency Plan for their facility;</a:t>
            </a:r>
          </a:p>
          <a:p>
            <a:pPr marL="228600" lvl="2" eaLnBrk="1" hangingPunct="1">
              <a:lnSpc>
                <a:spcPct val="110000"/>
              </a:lnSpc>
              <a:spcBef>
                <a:spcPct val="0"/>
              </a:spcBef>
            </a:pPr>
            <a:r>
              <a:rPr lang="en-US" altLang="en-US" sz="2300" dirty="0">
                <a:latin typeface="Arial" panose="020B0604020202020204" pitchFamily="34" charset="0"/>
                <a:cs typeface="Arial" panose="020B0604020202020204" pitchFamily="34" charset="0"/>
              </a:rPr>
              <a:t>Designed to minimize hazards from fire, explosions, or release of hazardous wastes to the environment;</a:t>
            </a:r>
          </a:p>
          <a:p>
            <a:pPr marL="228600" lvl="2" eaLnBrk="1" hangingPunct="1">
              <a:lnSpc>
                <a:spcPct val="110000"/>
              </a:lnSpc>
              <a:spcBef>
                <a:spcPct val="0"/>
              </a:spcBef>
            </a:pPr>
            <a:r>
              <a:rPr lang="en-US" altLang="en-US" sz="2300" dirty="0">
                <a:latin typeface="Arial" panose="020B0604020202020204" pitchFamily="34" charset="0"/>
                <a:cs typeface="Arial" panose="020B0604020202020204" pitchFamily="34" charset="0"/>
              </a:rPr>
              <a:t>Plan must be implemented </a:t>
            </a:r>
            <a:r>
              <a:rPr lang="en-US" altLang="en-US" sz="2300" b="1" dirty="0">
                <a:latin typeface="Arial" panose="020B0604020202020204" pitchFamily="34" charset="0"/>
                <a:cs typeface="Arial" panose="020B0604020202020204" pitchFamily="34" charset="0"/>
              </a:rPr>
              <a:t>immediately</a:t>
            </a:r>
            <a:r>
              <a:rPr lang="en-US" altLang="en-US" sz="2300" dirty="0">
                <a:latin typeface="Arial" panose="020B0604020202020204" pitchFamily="34" charset="0"/>
                <a:cs typeface="Arial" panose="020B0604020202020204" pitchFamily="34" charset="0"/>
              </a:rPr>
              <a:t> when there is fire, explosions, or release of hazardous wastes to the environment.</a:t>
            </a:r>
          </a:p>
          <a:p>
            <a:pPr marL="914400" lvl="2" indent="-457200" eaLnBrk="1" hangingPunct="1">
              <a:lnSpc>
                <a:spcPct val="114000"/>
              </a:lnSpc>
            </a:pPr>
            <a:endParaRPr lang="en-US" altLang="en-US" sz="2300"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300" dirty="0"/>
          </a:p>
        </p:txBody>
      </p:sp>
      <p:pic>
        <p:nvPicPr>
          <p:cNvPr id="4" name="Content Placeholder 4" descr="A facility erupting in flames.">
            <a:extLst>
              <a:ext uri="{FF2B5EF4-FFF2-40B4-BE49-F238E27FC236}">
                <a16:creationId xmlns:a16="http://schemas.microsoft.com/office/drawing/2014/main" id="{199949C3-A6F5-4402-8A2B-C5BE2CF6A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3711387"/>
            <a:ext cx="4309055" cy="2840019"/>
          </a:xfrm>
          <a:prstGeom prst="rect">
            <a:avLst/>
          </a:prstGeom>
          <a:ln w="12700">
            <a:solidFill>
              <a:schemeClr val="tx1"/>
            </a:solidFill>
            <a:miter lim="800000"/>
            <a:headEnd/>
            <a:tailEnd/>
          </a:ln>
        </p:spPr>
      </p:pic>
    </p:spTree>
    <p:extLst>
      <p:ext uri="{BB962C8B-B14F-4D97-AF65-F5344CB8AC3E}">
        <p14:creationId xmlns:p14="http://schemas.microsoft.com/office/powerpoint/2010/main" val="432298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depiction of a calender with a certain day circled in red. ">
            <a:extLst>
              <a:ext uri="{FF2B5EF4-FFF2-40B4-BE49-F238E27FC236}">
                <a16:creationId xmlns:a16="http://schemas.microsoft.com/office/drawing/2014/main" id="{9F73C254-063B-47B7-807D-724FED505BFF}"/>
              </a:ext>
            </a:extLst>
          </p:cNvPr>
          <p:cNvPicPr>
            <a:picLocks noChangeAspect="1"/>
          </p:cNvPicPr>
          <p:nvPr/>
        </p:nvPicPr>
        <p:blipFill>
          <a:blip r:embed="rId3"/>
          <a:stretch>
            <a:fillRect/>
          </a:stretch>
        </p:blipFill>
        <p:spPr>
          <a:xfrm>
            <a:off x="490144" y="3937299"/>
            <a:ext cx="2073141" cy="2408298"/>
          </a:xfrm>
          <a:prstGeom prst="rect">
            <a:avLst/>
          </a:prstGeom>
        </p:spPr>
      </p:pic>
      <p:sp>
        <p:nvSpPr>
          <p:cNvPr id="2" name="Title 1"/>
          <p:cNvSpPr>
            <a:spLocks noGrp="1"/>
          </p:cNvSpPr>
          <p:nvPr>
            <p:ph type="title"/>
          </p:nvPr>
        </p:nvSpPr>
        <p:spPr>
          <a:xfrm>
            <a:off x="906236" y="-118338"/>
            <a:ext cx="7609114" cy="1325563"/>
          </a:xfrm>
        </p:spPr>
        <p:txBody>
          <a:bodyPr>
            <a:normAutofit/>
          </a:bodyPr>
          <a:lstStyle/>
          <a:p>
            <a:r>
              <a:rPr lang="en-US" sz="3200" dirty="0"/>
              <a:t>Transfer Facility Requirements – </a:t>
            </a:r>
            <a:br>
              <a:rPr lang="en-US" sz="3200" dirty="0"/>
            </a:br>
            <a:r>
              <a:rPr lang="en-US" sz="3200" dirty="0"/>
              <a:t>40 CFR 263.12</a:t>
            </a:r>
          </a:p>
        </p:txBody>
      </p:sp>
      <p:sp>
        <p:nvSpPr>
          <p:cNvPr id="3" name="Content Placeholder 2"/>
          <p:cNvSpPr>
            <a:spLocks noGrp="1"/>
          </p:cNvSpPr>
          <p:nvPr>
            <p:ph idx="1"/>
          </p:nvPr>
        </p:nvSpPr>
        <p:spPr>
          <a:xfrm>
            <a:off x="490144" y="1221873"/>
            <a:ext cx="8470976" cy="2371182"/>
          </a:xfrm>
        </p:spPr>
        <p:txBody>
          <a:bodyPr>
            <a:noAutofit/>
          </a:bodyPr>
          <a:lstStyle/>
          <a:p>
            <a:pPr marL="514350" indent="-514350">
              <a:lnSpc>
                <a:spcPct val="100000"/>
              </a:lnSpc>
              <a:spcBef>
                <a:spcPts val="0"/>
              </a:spcBef>
              <a:buAutoNum type="alphaLcParenBoth"/>
            </a:pPr>
            <a:r>
              <a:rPr lang="en-US" sz="2200" dirty="0">
                <a:latin typeface="Arial" panose="020B0604020202020204" pitchFamily="34" charset="0"/>
                <a:cs typeface="Arial" panose="020B0604020202020204" pitchFamily="34" charset="0"/>
              </a:rPr>
              <a:t>A Transporter who stores manifested shipments in proper containers at a transfer facility for </a:t>
            </a:r>
            <a:r>
              <a:rPr lang="en-US" sz="2200" b="1" dirty="0">
                <a:latin typeface="Arial" panose="020B0604020202020204" pitchFamily="34" charset="0"/>
                <a:cs typeface="Arial" panose="020B0604020202020204" pitchFamily="34" charset="0"/>
              </a:rPr>
              <a:t>≤10 days </a:t>
            </a:r>
            <a:r>
              <a:rPr lang="en-US" sz="2200" dirty="0">
                <a:latin typeface="Arial" panose="020B0604020202020204" pitchFamily="34" charset="0"/>
                <a:cs typeface="Arial" panose="020B0604020202020204" pitchFamily="34" charset="0"/>
              </a:rPr>
              <a:t>are not subject to the permitted hazardous storage facility requirements.</a:t>
            </a:r>
          </a:p>
          <a:p>
            <a:pPr marL="0" indent="0">
              <a:lnSpc>
                <a:spcPct val="100000"/>
              </a:lnSpc>
              <a:spcBef>
                <a:spcPts val="0"/>
              </a:spcBef>
              <a:buNone/>
            </a:pPr>
            <a:endParaRPr lang="en-US" sz="2200" dirty="0">
              <a:latin typeface="Arial" panose="020B0604020202020204" pitchFamily="34" charset="0"/>
              <a:cs typeface="Arial" panose="020B0604020202020204" pitchFamily="34" charset="0"/>
            </a:endParaRPr>
          </a:p>
          <a:p>
            <a:pPr marL="0" indent="0">
              <a:lnSpc>
                <a:spcPct val="100000"/>
              </a:lnSpc>
              <a:spcBef>
                <a:spcPts val="0"/>
              </a:spcBef>
              <a:buNone/>
            </a:pPr>
            <a:r>
              <a:rPr lang="en-US" sz="2200" dirty="0">
                <a:latin typeface="Arial" panose="020B0604020202020204" pitchFamily="34" charset="0"/>
                <a:cs typeface="Arial" panose="020B0604020202020204" pitchFamily="34" charset="0"/>
              </a:rPr>
              <a:t>If the waste is stored for more than 10 days, the facility is subject to the permitting requirements for a hazardous waste storage facility.</a:t>
            </a:r>
          </a:p>
        </p:txBody>
      </p:sp>
      <p:pic>
        <p:nvPicPr>
          <p:cNvPr id="6" name="Picture 5" descr="Transporter trailers sitting at a loading dock. ">
            <a:extLst>
              <a:ext uri="{FF2B5EF4-FFF2-40B4-BE49-F238E27FC236}">
                <a16:creationId xmlns:a16="http://schemas.microsoft.com/office/drawing/2014/main" id="{F7088B59-4A85-4E8C-BCD8-9D2B837B574B}"/>
              </a:ext>
            </a:extLst>
          </p:cNvPr>
          <p:cNvPicPr>
            <a:picLocks noChangeAspect="1"/>
          </p:cNvPicPr>
          <p:nvPr/>
        </p:nvPicPr>
        <p:blipFill>
          <a:blip r:embed="rId4"/>
          <a:stretch>
            <a:fillRect/>
          </a:stretch>
        </p:blipFill>
        <p:spPr>
          <a:xfrm>
            <a:off x="4253939" y="3593055"/>
            <a:ext cx="4427482" cy="2955409"/>
          </a:xfrm>
          <a:prstGeom prst="rect">
            <a:avLst/>
          </a:prstGeom>
          <a:ln w="12700">
            <a:solidFill>
              <a:schemeClr val="tx1"/>
            </a:solidFill>
          </a:ln>
        </p:spPr>
      </p:pic>
    </p:spTree>
    <p:extLst>
      <p:ext uri="{BB962C8B-B14F-4D97-AF65-F5344CB8AC3E}">
        <p14:creationId xmlns:p14="http://schemas.microsoft.com/office/powerpoint/2010/main" val="184264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838200" y="0"/>
            <a:ext cx="8153400" cy="990600"/>
          </a:xfrm>
        </p:spPr>
        <p:txBody>
          <a:bodyPr lIns="90488" tIns="44450" rIns="90488" bIns="44450">
            <a:normAutofit/>
          </a:bodyPr>
          <a:lstStyle/>
          <a:p>
            <a:pPr eaLnBrk="1" hangingPunct="1"/>
            <a:r>
              <a:rPr lang="en-US" altLang="en-US" sz="3600" dirty="0"/>
              <a:t>Content of Plan - 40 CFR 265.52</a:t>
            </a:r>
          </a:p>
        </p:txBody>
      </p:sp>
      <p:sp>
        <p:nvSpPr>
          <p:cNvPr id="184323" name="Content Placeholder 7"/>
          <p:cNvSpPr>
            <a:spLocks noGrp="1"/>
          </p:cNvSpPr>
          <p:nvPr>
            <p:ph idx="1"/>
          </p:nvPr>
        </p:nvSpPr>
        <p:spPr>
          <a:xfrm>
            <a:off x="304800" y="1295400"/>
            <a:ext cx="8686800" cy="5181600"/>
          </a:xfrm>
        </p:spPr>
        <p:txBody>
          <a:bodyPr>
            <a:normAutofit/>
          </a:bodyPr>
          <a:lstStyle/>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Fire, Spill, Explosion Response Procedures;</a:t>
            </a:r>
          </a:p>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A description of arrangements with local authorities;</a:t>
            </a:r>
          </a:p>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Emergency Coordinator’s name, addresses and telephone numbers;</a:t>
            </a:r>
          </a:p>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Emergency equipment list;</a:t>
            </a:r>
          </a:p>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Specifications and capabilities of emergency;</a:t>
            </a:r>
          </a:p>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Locations of emergency equipment;</a:t>
            </a:r>
          </a:p>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An evacuation plan and routes;</a:t>
            </a:r>
          </a:p>
          <a:p>
            <a:pPr marL="228600" lvl="2" eaLnBrk="1" hangingPunct="1">
              <a:lnSpc>
                <a:spcPct val="100000"/>
              </a:lnSpc>
              <a:spcBef>
                <a:spcPts val="600"/>
              </a:spcBef>
            </a:pPr>
            <a:r>
              <a:rPr lang="en-US" altLang="en-US" sz="2600" dirty="0">
                <a:latin typeface="Arial" panose="020B0604020202020204" pitchFamily="34" charset="0"/>
                <a:cs typeface="Arial" panose="020B0604020202020204" pitchFamily="34" charset="0"/>
              </a:rPr>
              <a:t>Evacuation / alarm signals.</a:t>
            </a:r>
          </a:p>
        </p:txBody>
      </p:sp>
    </p:spTree>
    <p:extLst>
      <p:ext uri="{BB962C8B-B14F-4D97-AF65-F5344CB8AC3E}">
        <p14:creationId xmlns:p14="http://schemas.microsoft.com/office/powerpoint/2010/main" val="844429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838200" y="0"/>
            <a:ext cx="8153400" cy="990600"/>
          </a:xfrm>
        </p:spPr>
        <p:txBody>
          <a:bodyPr lIns="90488" tIns="44450" rIns="90488" bIns="44450">
            <a:normAutofit fontScale="90000"/>
          </a:bodyPr>
          <a:lstStyle/>
          <a:p>
            <a:pPr eaLnBrk="1" hangingPunct="1"/>
            <a:r>
              <a:rPr lang="en-US" altLang="en-US" sz="3600" dirty="0"/>
              <a:t>Copies and Amendment of Plan –</a:t>
            </a:r>
            <a:br>
              <a:rPr lang="en-US" altLang="en-US" sz="3600" dirty="0"/>
            </a:br>
            <a:r>
              <a:rPr lang="en-US" altLang="en-US" sz="3600" dirty="0"/>
              <a:t>40 CFR 265.53 - 54</a:t>
            </a:r>
          </a:p>
        </p:txBody>
      </p:sp>
      <p:sp>
        <p:nvSpPr>
          <p:cNvPr id="180227" name="Content Placeholder 7"/>
          <p:cNvSpPr>
            <a:spLocks noGrp="1"/>
          </p:cNvSpPr>
          <p:nvPr>
            <p:ph idx="1"/>
          </p:nvPr>
        </p:nvSpPr>
        <p:spPr>
          <a:xfrm>
            <a:off x="152400" y="1143000"/>
            <a:ext cx="8839200" cy="5257800"/>
          </a:xfrm>
        </p:spPr>
        <p:txBody>
          <a:bodyPr>
            <a:noAutofit/>
          </a:bodyPr>
          <a:lstStyle/>
          <a:p>
            <a:pPr marL="228600" lvl="1">
              <a:lnSpc>
                <a:spcPct val="100000"/>
              </a:lnSpc>
              <a:spcBef>
                <a:spcPts val="600"/>
              </a:spcBef>
              <a:buNone/>
              <a:defRPr/>
            </a:pPr>
            <a:r>
              <a:rPr lang="en-US" altLang="en-US" sz="2200" b="1" dirty="0">
                <a:latin typeface="Arial" panose="020B0604020202020204" pitchFamily="34" charset="0"/>
                <a:cs typeface="Arial" panose="020B0604020202020204" pitchFamily="34" charset="0"/>
              </a:rPr>
              <a:t>40 CFR 265.53  </a:t>
            </a:r>
            <a:r>
              <a:rPr lang="en-US" altLang="en-US" sz="2200" dirty="0">
                <a:latin typeface="Arial" panose="020B0604020202020204" pitchFamily="34" charset="0"/>
                <a:cs typeface="Arial" panose="020B0604020202020204" pitchFamily="34" charset="0"/>
              </a:rPr>
              <a:t>Copies of Contingency Plan.</a:t>
            </a:r>
          </a:p>
          <a:p>
            <a:pPr marL="228600" lvl="2" eaLnBrk="1" hangingPunct="1">
              <a:lnSpc>
                <a:spcPct val="100000"/>
              </a:lnSpc>
              <a:spcBef>
                <a:spcPts val="600"/>
              </a:spcBef>
              <a:defRPr/>
            </a:pPr>
            <a:r>
              <a:rPr lang="en-US" altLang="en-US" sz="2200" dirty="0">
                <a:latin typeface="Arial" panose="020B0604020202020204" pitchFamily="34" charset="0"/>
                <a:cs typeface="Arial" panose="020B0604020202020204" pitchFamily="34" charset="0"/>
              </a:rPr>
              <a:t>Maintained at the facility (keep hard copies);</a:t>
            </a:r>
          </a:p>
          <a:p>
            <a:pPr marL="228600" lvl="2" eaLnBrk="1" hangingPunct="1">
              <a:lnSpc>
                <a:spcPct val="100000"/>
              </a:lnSpc>
              <a:spcBef>
                <a:spcPts val="600"/>
              </a:spcBef>
              <a:defRPr/>
            </a:pPr>
            <a:r>
              <a:rPr lang="en-US" altLang="en-US" sz="2200" dirty="0">
                <a:latin typeface="Arial" panose="020B0604020202020204" pitchFamily="34" charset="0"/>
                <a:cs typeface="Arial" panose="020B0604020202020204" pitchFamily="34" charset="0"/>
              </a:rPr>
              <a:t>Submitted to all local police and fire departments, state and local emergency response teams.</a:t>
            </a:r>
          </a:p>
          <a:p>
            <a:pPr marL="228600" lvl="2" eaLnBrk="1" hangingPunct="1">
              <a:lnSpc>
                <a:spcPct val="100000"/>
              </a:lnSpc>
              <a:spcBef>
                <a:spcPts val="600"/>
              </a:spcBef>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228600" lvl="1">
              <a:lnSpc>
                <a:spcPct val="100000"/>
              </a:lnSpc>
              <a:spcBef>
                <a:spcPts val="600"/>
              </a:spcBef>
              <a:buNone/>
              <a:defRPr/>
            </a:pPr>
            <a:r>
              <a:rPr lang="en-US" altLang="en-US" sz="2200" b="1" dirty="0">
                <a:latin typeface="Arial" panose="020B0604020202020204" pitchFamily="34" charset="0"/>
                <a:cs typeface="Arial" panose="020B0604020202020204" pitchFamily="34" charset="0"/>
              </a:rPr>
              <a:t>40 CFR 265.54 </a:t>
            </a:r>
            <a:r>
              <a:rPr lang="en-US" altLang="en-US" sz="2200" dirty="0">
                <a:latin typeface="Arial" panose="020B0604020202020204" pitchFamily="34" charset="0"/>
                <a:cs typeface="Arial" panose="020B0604020202020204" pitchFamily="34" charset="0"/>
              </a:rPr>
              <a:t> Amendment of Contingency Plan.</a:t>
            </a:r>
          </a:p>
          <a:p>
            <a:pPr marL="228600" lvl="1" eaLnBrk="1" hangingPunct="1">
              <a:lnSpc>
                <a:spcPct val="100000"/>
              </a:lnSpc>
              <a:spcBef>
                <a:spcPts val="600"/>
              </a:spcBef>
              <a:defRPr/>
            </a:pPr>
            <a:r>
              <a:rPr lang="en-US" altLang="en-US" sz="2200" dirty="0">
                <a:latin typeface="Arial" panose="020B0604020202020204" pitchFamily="34" charset="0"/>
                <a:cs typeface="Arial" panose="020B0604020202020204" pitchFamily="34" charset="0"/>
              </a:rPr>
              <a:t>When applicable regulations change (i.e., new Generator Rule);</a:t>
            </a:r>
          </a:p>
          <a:p>
            <a:pPr marL="228600" lvl="1" eaLnBrk="1" hangingPunct="1">
              <a:lnSpc>
                <a:spcPct val="100000"/>
              </a:lnSpc>
              <a:spcBef>
                <a:spcPts val="600"/>
              </a:spcBef>
              <a:defRPr/>
            </a:pPr>
            <a:r>
              <a:rPr lang="en-US" altLang="en-US" sz="2200" dirty="0">
                <a:latin typeface="Arial" panose="020B0604020202020204" pitchFamily="34" charset="0"/>
                <a:cs typeface="Arial" panose="020B0604020202020204" pitchFamily="34" charset="0"/>
              </a:rPr>
              <a:t>The Plan (or part of it) fails in an actual emergency;</a:t>
            </a:r>
          </a:p>
          <a:p>
            <a:pPr marL="228600" lvl="1" eaLnBrk="1" hangingPunct="1">
              <a:lnSpc>
                <a:spcPct val="100000"/>
              </a:lnSpc>
              <a:spcBef>
                <a:spcPts val="600"/>
              </a:spcBef>
              <a:defRPr/>
            </a:pPr>
            <a:r>
              <a:rPr lang="en-US" altLang="en-US" sz="2200" dirty="0">
                <a:latin typeface="Arial" panose="020B0604020202020204" pitchFamily="34" charset="0"/>
                <a:cs typeface="Arial" panose="020B0604020202020204" pitchFamily="34" charset="0"/>
              </a:rPr>
              <a:t>The facility changes (layout, infrastructure, etc.) in a manner that increases the potential for fires, explosions or releases of waste, or changes the response requirements;</a:t>
            </a:r>
          </a:p>
          <a:p>
            <a:pPr marL="228600" lvl="1" eaLnBrk="1" hangingPunct="1">
              <a:lnSpc>
                <a:spcPct val="100000"/>
              </a:lnSpc>
              <a:spcBef>
                <a:spcPts val="600"/>
              </a:spcBef>
              <a:defRPr/>
            </a:pPr>
            <a:r>
              <a:rPr lang="en-US" altLang="en-US" sz="2200" dirty="0">
                <a:latin typeface="Arial" panose="020B0604020202020204" pitchFamily="34" charset="0"/>
                <a:cs typeface="Arial" panose="020B0604020202020204" pitchFamily="34" charset="0"/>
              </a:rPr>
              <a:t>The Emergency Coordinator(s) changes;</a:t>
            </a:r>
          </a:p>
          <a:p>
            <a:pPr marL="228600" lvl="1" eaLnBrk="1" hangingPunct="1">
              <a:lnSpc>
                <a:spcPct val="100000"/>
              </a:lnSpc>
              <a:spcBef>
                <a:spcPts val="600"/>
              </a:spcBef>
              <a:defRPr/>
            </a:pPr>
            <a:r>
              <a:rPr lang="en-US" altLang="en-US" sz="2200" dirty="0">
                <a:latin typeface="Arial" panose="020B0604020202020204" pitchFamily="34" charset="0"/>
                <a:cs typeface="Arial" panose="020B0604020202020204" pitchFamily="34" charset="0"/>
              </a:rPr>
              <a:t>The emergency equipment changes.</a:t>
            </a:r>
          </a:p>
        </p:txBody>
      </p:sp>
    </p:spTree>
    <p:extLst>
      <p:ext uri="{BB962C8B-B14F-4D97-AF65-F5344CB8AC3E}">
        <p14:creationId xmlns:p14="http://schemas.microsoft.com/office/powerpoint/2010/main" val="3793469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838200" y="0"/>
            <a:ext cx="7848600" cy="1143000"/>
          </a:xfrm>
        </p:spPr>
        <p:txBody>
          <a:bodyPr/>
          <a:lstStyle/>
          <a:p>
            <a:r>
              <a:rPr lang="en-US" altLang="en-US" sz="3600" dirty="0"/>
              <a:t>Emergency Coordinator –</a:t>
            </a:r>
            <a:br>
              <a:rPr lang="en-US" altLang="en-US" sz="3600" dirty="0"/>
            </a:br>
            <a:r>
              <a:rPr lang="en-US" altLang="en-US" sz="3600" dirty="0"/>
              <a:t>40 CFR 265.55</a:t>
            </a:r>
          </a:p>
        </p:txBody>
      </p:sp>
      <p:sp>
        <p:nvSpPr>
          <p:cNvPr id="188419" name="Content Placeholder 2"/>
          <p:cNvSpPr>
            <a:spLocks noGrp="1"/>
          </p:cNvSpPr>
          <p:nvPr>
            <p:ph idx="1"/>
          </p:nvPr>
        </p:nvSpPr>
        <p:spPr>
          <a:xfrm>
            <a:off x="76200" y="1295400"/>
            <a:ext cx="8991600" cy="5105400"/>
          </a:xfrm>
        </p:spPr>
        <p:txBody>
          <a:bodyPr>
            <a:normAutofit lnSpcReduction="10000"/>
          </a:bodyPr>
          <a:lstStyle/>
          <a:p>
            <a:pPr>
              <a:lnSpc>
                <a:spcPct val="110000"/>
              </a:lnSpc>
              <a:spcBef>
                <a:spcPts val="600"/>
              </a:spcBef>
              <a:buNone/>
            </a:pPr>
            <a:r>
              <a:rPr lang="en-US" sz="3200" b="1" dirty="0"/>
              <a:t>At all times….</a:t>
            </a:r>
          </a:p>
          <a:p>
            <a:pPr>
              <a:lnSpc>
                <a:spcPct val="110000"/>
              </a:lnSpc>
              <a:spcBef>
                <a:spcPts val="600"/>
              </a:spcBef>
            </a:pPr>
            <a:r>
              <a:rPr lang="en-US" sz="3200" dirty="0"/>
              <a:t>At least one employee either on the facility premises or on call (near-by) to coordinate all emergency response measures; </a:t>
            </a:r>
          </a:p>
          <a:p>
            <a:pPr>
              <a:lnSpc>
                <a:spcPct val="110000"/>
              </a:lnSpc>
              <a:spcBef>
                <a:spcPts val="600"/>
              </a:spcBef>
            </a:pPr>
            <a:r>
              <a:rPr lang="en-US" sz="3200" dirty="0"/>
              <a:t>Must be thoroughly familiar with the contingency plan, all operations at the facility, waste handled, the location of records, and facility layout;</a:t>
            </a:r>
          </a:p>
          <a:p>
            <a:pPr>
              <a:lnSpc>
                <a:spcPct val="110000"/>
              </a:lnSpc>
              <a:spcBef>
                <a:spcPts val="600"/>
              </a:spcBef>
            </a:pPr>
            <a:r>
              <a:rPr lang="en-US" sz="3200" dirty="0"/>
              <a:t>Must have the authority to commit the resources to carry out the contingency plan. </a:t>
            </a:r>
            <a:endParaRPr lang="en-US"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103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838200" y="0"/>
            <a:ext cx="8153400" cy="990600"/>
          </a:xfrm>
        </p:spPr>
        <p:txBody>
          <a:bodyPr lIns="90488" tIns="44450" rIns="90488" bIns="44450">
            <a:normAutofit fontScale="90000"/>
          </a:bodyPr>
          <a:lstStyle/>
          <a:p>
            <a:r>
              <a:rPr lang="en-US" altLang="en-US" sz="3600" dirty="0"/>
              <a:t>Emergency Procedures</a:t>
            </a:r>
            <a:br>
              <a:rPr lang="en-US" altLang="en-US" sz="3600" dirty="0"/>
            </a:br>
            <a:r>
              <a:rPr lang="en-US" altLang="en-US" sz="3600" dirty="0"/>
              <a:t>40 CFR 265.56 </a:t>
            </a:r>
          </a:p>
        </p:txBody>
      </p:sp>
      <p:sp>
        <p:nvSpPr>
          <p:cNvPr id="190467" name="Content Placeholder 7"/>
          <p:cNvSpPr>
            <a:spLocks noGrp="1"/>
          </p:cNvSpPr>
          <p:nvPr>
            <p:ph idx="1"/>
          </p:nvPr>
        </p:nvSpPr>
        <p:spPr>
          <a:xfrm>
            <a:off x="152400" y="1143000"/>
            <a:ext cx="8839200" cy="5486400"/>
          </a:xfrm>
        </p:spPr>
        <p:txBody>
          <a:bodyPr>
            <a:normAutofit fontScale="92500" lnSpcReduction="10000"/>
          </a:bodyPr>
          <a:lstStyle/>
          <a:p>
            <a:pPr marL="0" lvl="1" indent="0" eaLnBrk="1" hangingPunct="1">
              <a:lnSpc>
                <a:spcPct val="114000"/>
              </a:lnSpc>
              <a:spcBef>
                <a:spcPct val="0"/>
              </a:spcBef>
              <a:buFont typeface="Arial" panose="020B0604020202020204" pitchFamily="34" charset="0"/>
              <a:buNone/>
            </a:pPr>
            <a:r>
              <a:rPr lang="en-US" altLang="en-US" sz="2200" dirty="0">
                <a:latin typeface="Arial" panose="020B0604020202020204" pitchFamily="34" charset="0"/>
                <a:cs typeface="Arial" panose="020B0604020202020204" pitchFamily="34" charset="0"/>
              </a:rPr>
              <a:t>For imminent or actual emergency, the </a:t>
            </a:r>
            <a:r>
              <a:rPr lang="en-US" altLang="en-US" sz="2200" u="sng" dirty="0">
                <a:latin typeface="Arial" panose="020B0604020202020204" pitchFamily="34" charset="0"/>
                <a:cs typeface="Arial" panose="020B0604020202020204" pitchFamily="34" charset="0"/>
              </a:rPr>
              <a:t>Emergency Coordinator</a:t>
            </a:r>
            <a:r>
              <a:rPr lang="en-US" altLang="en-US" sz="2200" dirty="0">
                <a:latin typeface="Arial" panose="020B0604020202020204" pitchFamily="34" charset="0"/>
                <a:cs typeface="Arial" panose="020B0604020202020204" pitchFamily="34" charset="0"/>
              </a:rPr>
              <a:t> must:</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Activate internal alarms or communication system;</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Notify appropriate State or locate agencies with designated response roles, if needed;</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Identify source, quantity, extent, characteristics of released materials;</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Assess possible hazardous to humans and/or environmental, direct or indirect affects from incident (e.g., impacts to air and/or water);</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Coordinate with local authorities if local evacuation is required;</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Notify government on-scene coordinator or National Response Center and report all known pertinent data of the incident;</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Take all measures practicable to incident doesn’t spread to other areas;</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Monitor potential impacts to other internal systems;</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Arrange for management of contaminated waste resulting from incident;</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No waste that may be incompatible with released material is stored, treated or disposed until cleanup procedures are complete;</a:t>
            </a:r>
          </a:p>
          <a:p>
            <a:pPr marL="342900" lvl="1" indent="-342900">
              <a:lnSpc>
                <a:spcPct val="114000"/>
              </a:lnSpc>
              <a:spcBef>
                <a:spcPct val="0"/>
              </a:spcBef>
            </a:pPr>
            <a:r>
              <a:rPr lang="en-US" altLang="en-US" sz="2200" dirty="0">
                <a:latin typeface="Arial" panose="020B0604020202020204" pitchFamily="34" charset="0"/>
                <a:cs typeface="Arial" panose="020B0604020202020204" pitchFamily="34" charset="0"/>
              </a:rPr>
              <a:t>All emergency equipment in Contingency Plan is cleaned and/or restocked </a:t>
            </a:r>
            <a:r>
              <a:rPr lang="en-US" altLang="en-US" sz="2200" b="1" dirty="0">
                <a:latin typeface="Arial" panose="020B0604020202020204" pitchFamily="34" charset="0"/>
                <a:cs typeface="Arial" panose="020B0604020202020204" pitchFamily="34" charset="0"/>
              </a:rPr>
              <a:t>before</a:t>
            </a:r>
            <a:r>
              <a:rPr lang="en-US" altLang="en-US" sz="2200" dirty="0">
                <a:latin typeface="Arial" panose="020B0604020202020204" pitchFamily="34" charset="0"/>
                <a:cs typeface="Arial" panose="020B0604020202020204" pitchFamily="34" charset="0"/>
              </a:rPr>
              <a:t> normal operations are resumed.</a:t>
            </a:r>
          </a:p>
        </p:txBody>
      </p:sp>
    </p:spTree>
    <p:extLst>
      <p:ext uri="{BB962C8B-B14F-4D97-AF65-F5344CB8AC3E}">
        <p14:creationId xmlns:p14="http://schemas.microsoft.com/office/powerpoint/2010/main" val="1278316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Content Placeholder 7"/>
          <p:cNvSpPr>
            <a:spLocks noGrp="1"/>
          </p:cNvSpPr>
          <p:nvPr>
            <p:ph idx="1"/>
          </p:nvPr>
        </p:nvSpPr>
        <p:spPr>
          <a:xfrm>
            <a:off x="152400" y="1143000"/>
            <a:ext cx="8839200" cy="5257800"/>
          </a:xfrm>
        </p:spPr>
        <p:txBody>
          <a:bodyPr>
            <a:normAutofit/>
          </a:bodyPr>
          <a:lstStyle/>
          <a:p>
            <a:pPr marL="0" indent="-457200">
              <a:lnSpc>
                <a:spcPct val="100000"/>
              </a:lnSpc>
              <a:spcBef>
                <a:spcPts val="600"/>
              </a:spcBef>
              <a:buNone/>
            </a:pPr>
            <a:r>
              <a:rPr lang="en-US" altLang="en-US" sz="2200" dirty="0">
                <a:latin typeface="Arial" panose="020B0604020202020204" pitchFamily="34" charset="0"/>
                <a:cs typeface="Arial" panose="020B0604020202020204" pitchFamily="34" charset="0"/>
              </a:rPr>
              <a:t>After emergency that requires implementation of the Contingency Plan, the </a:t>
            </a:r>
            <a:r>
              <a:rPr lang="en-US" altLang="en-US" sz="2200" u="sng" dirty="0">
                <a:latin typeface="Arial" panose="020B0604020202020204" pitchFamily="34" charset="0"/>
                <a:cs typeface="Arial" panose="020B0604020202020204" pitchFamily="34" charset="0"/>
              </a:rPr>
              <a:t>Owner / Operator</a:t>
            </a:r>
            <a:r>
              <a:rPr lang="en-US" altLang="en-US" sz="2200" dirty="0">
                <a:latin typeface="Arial" panose="020B0604020202020204" pitchFamily="34" charset="0"/>
                <a:cs typeface="Arial" panose="020B0604020202020204" pitchFamily="34" charset="0"/>
              </a:rPr>
              <a:t> must:</a:t>
            </a:r>
          </a:p>
          <a:p>
            <a:pPr marL="685800" lvl="3">
              <a:lnSpc>
                <a:spcPct val="100000"/>
              </a:lnSpc>
              <a:spcBef>
                <a:spcPts val="600"/>
              </a:spcBef>
            </a:pPr>
            <a:r>
              <a:rPr lang="en-US" altLang="en-US" sz="2200" dirty="0">
                <a:latin typeface="Arial" panose="020B0604020202020204" pitchFamily="34" charset="0"/>
                <a:cs typeface="Arial" panose="020B0604020202020204" pitchFamily="34" charset="0"/>
              </a:rPr>
              <a:t>Note in the facility’s Operating Record the date, time, details of the incident.</a:t>
            </a:r>
          </a:p>
          <a:p>
            <a:pPr marL="685800" lvl="3">
              <a:lnSpc>
                <a:spcPct val="100000"/>
              </a:lnSpc>
              <a:spcBef>
                <a:spcPts val="600"/>
              </a:spcBef>
            </a:pPr>
            <a:r>
              <a:rPr lang="en-US" altLang="en-US" sz="2200" dirty="0">
                <a:latin typeface="Arial" panose="020B0604020202020204" pitchFamily="34" charset="0"/>
                <a:cs typeface="Arial" panose="020B0604020202020204" pitchFamily="34" charset="0"/>
              </a:rPr>
              <a:t>Within 15 days of the incident, submit a written report to FDEP with the following details:</a:t>
            </a:r>
          </a:p>
          <a:p>
            <a:pPr marL="685800" lvl="4">
              <a:lnSpc>
                <a:spcPct val="100000"/>
              </a:lnSpc>
              <a:spcBef>
                <a:spcPts val="600"/>
              </a:spcBef>
            </a:pPr>
            <a:r>
              <a:rPr lang="en-US" altLang="en-US" sz="2200" dirty="0">
                <a:latin typeface="Arial" panose="020B0604020202020204" pitchFamily="34" charset="0"/>
                <a:cs typeface="Arial" panose="020B0604020202020204" pitchFamily="34" charset="0"/>
              </a:rPr>
              <a:t>Owner / Operator’s name, address, telephone number;</a:t>
            </a:r>
          </a:p>
          <a:p>
            <a:pPr marL="685800" lvl="4">
              <a:lnSpc>
                <a:spcPct val="100000"/>
              </a:lnSpc>
              <a:spcBef>
                <a:spcPts val="600"/>
              </a:spcBef>
            </a:pPr>
            <a:r>
              <a:rPr lang="en-US" altLang="en-US" sz="2200" dirty="0">
                <a:latin typeface="Arial" panose="020B0604020202020204" pitchFamily="34" charset="0"/>
                <a:cs typeface="Arial" panose="020B0604020202020204" pitchFamily="34" charset="0"/>
              </a:rPr>
              <a:t>Date, time, type of incident;</a:t>
            </a:r>
          </a:p>
          <a:p>
            <a:pPr marL="685800" lvl="4">
              <a:lnSpc>
                <a:spcPct val="100000"/>
              </a:lnSpc>
              <a:spcBef>
                <a:spcPts val="600"/>
              </a:spcBef>
            </a:pPr>
            <a:r>
              <a:rPr lang="en-US" altLang="en-US" sz="2200" dirty="0">
                <a:latin typeface="Arial" panose="020B0604020202020204" pitchFamily="34" charset="0"/>
                <a:cs typeface="Arial" panose="020B0604020202020204" pitchFamily="34" charset="0"/>
              </a:rPr>
              <a:t>Name and quantity of material(s) involved;</a:t>
            </a:r>
          </a:p>
          <a:p>
            <a:pPr marL="685800" lvl="4">
              <a:lnSpc>
                <a:spcPct val="100000"/>
              </a:lnSpc>
              <a:spcBef>
                <a:spcPts val="600"/>
              </a:spcBef>
            </a:pPr>
            <a:r>
              <a:rPr lang="en-US" altLang="en-US" sz="2200" dirty="0">
                <a:latin typeface="Arial" panose="020B0604020202020204" pitchFamily="34" charset="0"/>
                <a:cs typeface="Arial" panose="020B0604020202020204" pitchFamily="34" charset="0"/>
              </a:rPr>
              <a:t>Extent of injuries, if any;</a:t>
            </a:r>
          </a:p>
          <a:p>
            <a:pPr marL="685800" lvl="4">
              <a:lnSpc>
                <a:spcPct val="100000"/>
              </a:lnSpc>
              <a:spcBef>
                <a:spcPts val="600"/>
              </a:spcBef>
            </a:pPr>
            <a:r>
              <a:rPr lang="en-US" altLang="en-US" sz="2200" dirty="0">
                <a:latin typeface="Arial" panose="020B0604020202020204" pitchFamily="34" charset="0"/>
                <a:cs typeface="Arial" panose="020B0604020202020204" pitchFamily="34" charset="0"/>
              </a:rPr>
              <a:t>Assessment of actual or resultant hazards to human health / environment;</a:t>
            </a:r>
          </a:p>
          <a:p>
            <a:pPr marL="685800" lvl="4">
              <a:lnSpc>
                <a:spcPct val="100000"/>
              </a:lnSpc>
              <a:spcBef>
                <a:spcPts val="600"/>
              </a:spcBef>
            </a:pPr>
            <a:r>
              <a:rPr lang="en-US" altLang="en-US" sz="2200" dirty="0">
                <a:latin typeface="Arial" panose="020B0604020202020204" pitchFamily="34" charset="0"/>
                <a:cs typeface="Arial" panose="020B0604020202020204" pitchFamily="34" charset="0"/>
              </a:rPr>
              <a:t>Estimated quantity and disposition of recovered material.</a:t>
            </a:r>
          </a:p>
        </p:txBody>
      </p:sp>
      <p:sp>
        <p:nvSpPr>
          <p:cNvPr id="6" name="Rectangle 2">
            <a:extLst>
              <a:ext uri="{FF2B5EF4-FFF2-40B4-BE49-F238E27FC236}">
                <a16:creationId xmlns:a16="http://schemas.microsoft.com/office/drawing/2014/main" id="{BA9AD54A-9C9C-4AEA-9FE0-4A9421968A8B}"/>
              </a:ext>
            </a:extLst>
          </p:cNvPr>
          <p:cNvSpPr>
            <a:spLocks noGrp="1" noChangeArrowheads="1"/>
          </p:cNvSpPr>
          <p:nvPr>
            <p:ph type="title"/>
          </p:nvPr>
        </p:nvSpPr>
        <p:spPr>
          <a:xfrm>
            <a:off x="838200" y="0"/>
            <a:ext cx="8153400" cy="990600"/>
          </a:xfrm>
        </p:spPr>
        <p:txBody>
          <a:bodyPr lIns="90488" tIns="44450" rIns="90488" bIns="44450">
            <a:normAutofit fontScale="90000"/>
          </a:bodyPr>
          <a:lstStyle/>
          <a:p>
            <a:r>
              <a:rPr lang="en-US" altLang="en-US" sz="3600" dirty="0"/>
              <a:t>Emergency Procedures</a:t>
            </a:r>
            <a:br>
              <a:rPr lang="en-US" altLang="en-US" sz="3600" dirty="0"/>
            </a:br>
            <a:r>
              <a:rPr lang="en-US" altLang="en-US" sz="3600" dirty="0"/>
              <a:t>40 CFR 265.56 </a:t>
            </a:r>
          </a:p>
        </p:txBody>
      </p:sp>
    </p:spTree>
    <p:extLst>
      <p:ext uri="{BB962C8B-B14F-4D97-AF65-F5344CB8AC3E}">
        <p14:creationId xmlns:p14="http://schemas.microsoft.com/office/powerpoint/2010/main" val="3851932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924" y="1196469"/>
            <a:ext cx="8809463" cy="4849330"/>
          </a:xfrm>
        </p:spPr>
        <p:txBody>
          <a:bodyPr>
            <a:noAutofit/>
          </a:bodyPr>
          <a:lstStyle/>
          <a:p>
            <a:pPr>
              <a:lnSpc>
                <a:spcPct val="100000"/>
              </a:lnSpc>
              <a:spcBef>
                <a:spcPts val="600"/>
              </a:spcBef>
            </a:pPr>
            <a:r>
              <a:rPr lang="en-US" sz="2400" dirty="0">
                <a:latin typeface="Arial" panose="020B0604020202020204" pitchFamily="34" charset="0"/>
                <a:cs typeface="Arial" panose="020B0604020202020204" pitchFamily="34" charset="0"/>
              </a:rPr>
              <a:t>40 CFR 265.170 - Applicability</a:t>
            </a:r>
          </a:p>
          <a:p>
            <a:pPr>
              <a:lnSpc>
                <a:spcPct val="100000"/>
              </a:lnSpc>
              <a:spcBef>
                <a:spcPts val="600"/>
              </a:spcBef>
            </a:pPr>
            <a:r>
              <a:rPr lang="en-US" sz="2400" dirty="0">
                <a:latin typeface="Arial" panose="020B0604020202020204" pitchFamily="34" charset="0"/>
                <a:cs typeface="Arial" panose="020B0604020202020204" pitchFamily="34" charset="0"/>
              </a:rPr>
              <a:t>40 CFR 265.171 - Condition of containers</a:t>
            </a:r>
          </a:p>
          <a:p>
            <a:pPr>
              <a:lnSpc>
                <a:spcPct val="100000"/>
              </a:lnSpc>
              <a:spcBef>
                <a:spcPts val="600"/>
              </a:spcBef>
            </a:pPr>
            <a:r>
              <a:rPr lang="en-US" sz="2400" dirty="0">
                <a:latin typeface="Arial" panose="020B0604020202020204" pitchFamily="34" charset="0"/>
                <a:cs typeface="Arial" panose="020B0604020202020204" pitchFamily="34" charset="0"/>
              </a:rPr>
              <a:t>40 CFR 265.172 - Compatibility of containers</a:t>
            </a:r>
          </a:p>
          <a:p>
            <a:pPr>
              <a:lnSpc>
                <a:spcPct val="100000"/>
              </a:lnSpc>
              <a:spcBef>
                <a:spcPts val="600"/>
              </a:spcBef>
            </a:pPr>
            <a:r>
              <a:rPr lang="en-US" sz="2400" dirty="0">
                <a:latin typeface="Arial" panose="020B0604020202020204" pitchFamily="34" charset="0"/>
                <a:cs typeface="Arial" panose="020B0604020202020204" pitchFamily="34" charset="0"/>
              </a:rPr>
              <a:t>40 CFR 265.173 - Management of containers</a:t>
            </a:r>
          </a:p>
          <a:p>
            <a:pPr>
              <a:lnSpc>
                <a:spcPct val="100000"/>
              </a:lnSpc>
              <a:spcBef>
                <a:spcPts val="600"/>
              </a:spcBef>
            </a:pPr>
            <a:r>
              <a:rPr lang="en-US" sz="2400" dirty="0">
                <a:latin typeface="Arial" panose="020B0604020202020204" pitchFamily="34" charset="0"/>
                <a:cs typeface="Arial" panose="020B0604020202020204" pitchFamily="34" charset="0"/>
              </a:rPr>
              <a:t>40 CFR 265.174 - Weekly inspections</a:t>
            </a:r>
          </a:p>
          <a:p>
            <a:pPr>
              <a:lnSpc>
                <a:spcPct val="100000"/>
              </a:lnSpc>
              <a:spcBef>
                <a:spcPts val="600"/>
              </a:spcBef>
            </a:pPr>
            <a:r>
              <a:rPr lang="en-US" sz="2400" dirty="0">
                <a:latin typeface="Arial" panose="020B0604020202020204" pitchFamily="34" charset="0"/>
                <a:cs typeface="Arial" panose="020B0604020202020204" pitchFamily="34" charset="0"/>
              </a:rPr>
              <a:t>40 CFR 265.175 - [Reserved]</a:t>
            </a:r>
          </a:p>
          <a:p>
            <a:pPr>
              <a:lnSpc>
                <a:spcPct val="100000"/>
              </a:lnSpc>
              <a:spcBef>
                <a:spcPts val="600"/>
              </a:spcBef>
            </a:pPr>
            <a:r>
              <a:rPr lang="en-US" sz="2400" dirty="0">
                <a:latin typeface="Arial" panose="020B0604020202020204" pitchFamily="34" charset="0"/>
                <a:cs typeface="Arial" panose="020B0604020202020204" pitchFamily="34" charset="0"/>
              </a:rPr>
              <a:t>40 CFR 265.176 - Special requirements for ignitable or 				reactive waste (50 foot setback)</a:t>
            </a:r>
          </a:p>
          <a:p>
            <a:pPr>
              <a:lnSpc>
                <a:spcPct val="100000"/>
              </a:lnSpc>
              <a:spcBef>
                <a:spcPts val="600"/>
              </a:spcBef>
            </a:pPr>
            <a:r>
              <a:rPr lang="en-US" sz="2400" dirty="0">
                <a:latin typeface="Arial" panose="020B0604020202020204" pitchFamily="34" charset="0"/>
                <a:cs typeface="Arial" panose="020B0604020202020204" pitchFamily="34" charset="0"/>
              </a:rPr>
              <a:t>40 CFR 265.178 - Air emission standards</a:t>
            </a:r>
          </a:p>
        </p:txBody>
      </p:sp>
      <p:sp>
        <p:nvSpPr>
          <p:cNvPr id="5" name="Title 4">
            <a:extLst>
              <a:ext uri="{FF2B5EF4-FFF2-40B4-BE49-F238E27FC236}">
                <a16:creationId xmlns:a16="http://schemas.microsoft.com/office/drawing/2014/main" id="{4F31E1DA-6D80-4AFA-AD80-6F3938935019}"/>
              </a:ext>
            </a:extLst>
          </p:cNvPr>
          <p:cNvSpPr>
            <a:spLocks noGrp="1"/>
          </p:cNvSpPr>
          <p:nvPr>
            <p:ph type="title"/>
          </p:nvPr>
        </p:nvSpPr>
        <p:spPr>
          <a:xfrm>
            <a:off x="1089120" y="-129096"/>
            <a:ext cx="7764424" cy="1325563"/>
          </a:xfrm>
        </p:spPr>
        <p:txBody>
          <a:bodyPr>
            <a:normAutofit/>
          </a:bodyPr>
          <a:lstStyle/>
          <a:p>
            <a:r>
              <a:rPr lang="en-US" sz="3600" dirty="0"/>
              <a:t>40 CFR 265 (Subpart I) Management of Containers</a:t>
            </a:r>
          </a:p>
        </p:txBody>
      </p:sp>
    </p:spTree>
    <p:extLst>
      <p:ext uri="{BB962C8B-B14F-4D97-AF65-F5344CB8AC3E}">
        <p14:creationId xmlns:p14="http://schemas.microsoft.com/office/powerpoint/2010/main" val="1648449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1" descr="A 55 gallon drum that has deterioration on the bottom.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325" y="1143000"/>
            <a:ext cx="3597275"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2727323" y="6084234"/>
            <a:ext cx="3649666" cy="40011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latin typeface="Arial" panose="020B0604020202020204" pitchFamily="34" charset="0"/>
                <a:cs typeface="Arial" panose="020B0604020202020204" pitchFamily="34" charset="0"/>
              </a:rPr>
              <a:t>Bad condition</a:t>
            </a:r>
          </a:p>
        </p:txBody>
      </p:sp>
      <p:pic>
        <p:nvPicPr>
          <p:cNvPr id="3" name="Picture 2" descr="A dented drum. ">
            <a:extLst>
              <a:ext uri="{FF2B5EF4-FFF2-40B4-BE49-F238E27FC236}">
                <a16:creationId xmlns:a16="http://schemas.microsoft.com/office/drawing/2014/main" id="{24917D81-5473-47BE-AA42-ADC14D77C506}"/>
              </a:ext>
            </a:extLst>
          </p:cNvPr>
          <p:cNvPicPr>
            <a:picLocks noChangeAspect="1"/>
          </p:cNvPicPr>
          <p:nvPr/>
        </p:nvPicPr>
        <p:blipFill rotWithShape="1">
          <a:blip r:embed="rId4">
            <a:extLst>
              <a:ext uri="{28A0092B-C50C-407E-A947-70E740481C1C}">
                <a14:useLocalDpi xmlns:a14="http://schemas.microsoft.com/office/drawing/2010/main" val="0"/>
              </a:ext>
            </a:extLst>
          </a:blip>
          <a:srcRect l="14873" t="-715" r="6110" b="632"/>
          <a:stretch/>
        </p:blipFill>
        <p:spPr>
          <a:xfrm>
            <a:off x="4425239" y="1288395"/>
            <a:ext cx="4566361" cy="4337854"/>
          </a:xfrm>
          <a:prstGeom prst="rect">
            <a:avLst/>
          </a:prstGeom>
        </p:spPr>
      </p:pic>
      <p:sp>
        <p:nvSpPr>
          <p:cNvPr id="8" name="Title 3">
            <a:extLst>
              <a:ext uri="{FF2B5EF4-FFF2-40B4-BE49-F238E27FC236}">
                <a16:creationId xmlns:a16="http://schemas.microsoft.com/office/drawing/2014/main" id="{61C5EB9A-9EED-454D-9171-F08AB821C501}"/>
              </a:ext>
            </a:extLst>
          </p:cNvPr>
          <p:cNvSpPr>
            <a:spLocks noGrp="1"/>
          </p:cNvSpPr>
          <p:nvPr>
            <p:ph type="title"/>
          </p:nvPr>
        </p:nvSpPr>
        <p:spPr>
          <a:xfrm>
            <a:off x="906236" y="-139854"/>
            <a:ext cx="7609114" cy="1325563"/>
          </a:xfrm>
        </p:spPr>
        <p:txBody>
          <a:bodyPr>
            <a:normAutofit/>
          </a:bodyPr>
          <a:lstStyle/>
          <a:p>
            <a:r>
              <a:rPr lang="en-US" sz="3600" dirty="0"/>
              <a:t>Condition of Containers –</a:t>
            </a:r>
            <a:br>
              <a:rPr lang="en-US" sz="3600" dirty="0"/>
            </a:br>
            <a:r>
              <a:rPr lang="en-US" sz="3600" dirty="0"/>
              <a:t>40 CFR 265.171</a:t>
            </a:r>
          </a:p>
        </p:txBody>
      </p:sp>
    </p:spTree>
    <p:extLst>
      <p:ext uri="{BB962C8B-B14F-4D97-AF65-F5344CB8AC3E}">
        <p14:creationId xmlns:p14="http://schemas.microsoft.com/office/powerpoint/2010/main" val="2754997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Content Placeholder 4" descr="Two drums, closed, labeled, and in secondary containment."/>
          <p:cNvPicPr>
            <a:picLocks noGrp="1" noChangeAspect="1"/>
          </p:cNvPicPr>
          <p:nvPr>
            <p:ph idx="1"/>
          </p:nvPr>
        </p:nvPicPr>
        <p:blipFill>
          <a:blip r:embed="rId3" cstate="print"/>
          <a:srcRect/>
          <a:stretch>
            <a:fillRect/>
          </a:stretch>
        </p:blipFill>
        <p:spPr>
          <a:xfrm>
            <a:off x="1362906" y="1630601"/>
            <a:ext cx="6378499" cy="4366896"/>
          </a:xfrm>
          <a:ln w="12700">
            <a:solidFill>
              <a:schemeClr val="tx1"/>
            </a:solidFill>
          </a:ln>
        </p:spPr>
      </p:pic>
      <p:sp>
        <p:nvSpPr>
          <p:cNvPr id="6" name="TextBox 3"/>
          <p:cNvSpPr txBox="1">
            <a:spLocks noChangeArrowheads="1"/>
          </p:cNvSpPr>
          <p:nvPr/>
        </p:nvSpPr>
        <p:spPr bwMode="auto">
          <a:xfrm>
            <a:off x="2727323" y="6084234"/>
            <a:ext cx="3649666" cy="40011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latin typeface="Arial" panose="020B0604020202020204" pitchFamily="34" charset="0"/>
                <a:cs typeface="Arial" panose="020B0604020202020204" pitchFamily="34" charset="0"/>
              </a:rPr>
              <a:t>Good condition</a:t>
            </a:r>
          </a:p>
        </p:txBody>
      </p:sp>
      <p:sp>
        <p:nvSpPr>
          <p:cNvPr id="4" name="Title 3">
            <a:extLst>
              <a:ext uri="{FF2B5EF4-FFF2-40B4-BE49-F238E27FC236}">
                <a16:creationId xmlns:a16="http://schemas.microsoft.com/office/drawing/2014/main" id="{915107C0-399E-4418-BDD8-33FBC1915833}"/>
              </a:ext>
            </a:extLst>
          </p:cNvPr>
          <p:cNvSpPr>
            <a:spLocks noGrp="1"/>
          </p:cNvSpPr>
          <p:nvPr>
            <p:ph type="title"/>
          </p:nvPr>
        </p:nvSpPr>
        <p:spPr>
          <a:xfrm>
            <a:off x="906236" y="-139854"/>
            <a:ext cx="7609114" cy="1325563"/>
          </a:xfrm>
        </p:spPr>
        <p:txBody>
          <a:bodyPr>
            <a:normAutofit/>
          </a:bodyPr>
          <a:lstStyle/>
          <a:p>
            <a:r>
              <a:rPr lang="en-US" sz="3600" dirty="0"/>
              <a:t>Condition of Containers –</a:t>
            </a:r>
            <a:br>
              <a:rPr lang="en-US" sz="3600" dirty="0"/>
            </a:br>
            <a:r>
              <a:rPr lang="en-US" sz="3600" dirty="0"/>
              <a:t>40 CFR 265.171</a:t>
            </a:r>
          </a:p>
        </p:txBody>
      </p:sp>
    </p:spTree>
    <p:extLst>
      <p:ext uri="{BB962C8B-B14F-4D97-AF65-F5344CB8AC3E}">
        <p14:creationId xmlns:p14="http://schemas.microsoft.com/office/powerpoint/2010/main" val="1068550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321579" y="-134539"/>
            <a:ext cx="7609114" cy="1325563"/>
          </a:xfrm>
        </p:spPr>
        <p:txBody>
          <a:bodyPr>
            <a:normAutofit/>
          </a:bodyPr>
          <a:lstStyle/>
          <a:p>
            <a:r>
              <a:rPr lang="en-US" sz="3600" dirty="0"/>
              <a:t>Compatibility of Containers –</a:t>
            </a:r>
            <a:br>
              <a:rPr lang="en-US" sz="3600" dirty="0"/>
            </a:br>
            <a:r>
              <a:rPr lang="en-US" sz="3600" dirty="0"/>
              <a:t>40 CFR 265.172</a:t>
            </a:r>
            <a:endParaRPr lang="en-US" sz="3600" dirty="0">
              <a:latin typeface="Arial" charset="0"/>
              <a:cs typeface="Arial" charset="0"/>
            </a:endParaRPr>
          </a:p>
        </p:txBody>
      </p:sp>
      <p:graphicFrame>
        <p:nvGraphicFramePr>
          <p:cNvPr id="11" name="Object 4" descr="Drum that has corroded">
            <a:extLst>
              <a:ext uri="{FF2B5EF4-FFF2-40B4-BE49-F238E27FC236}">
                <a16:creationId xmlns:a16="http://schemas.microsoft.com/office/drawing/2014/main" id="{C31429FF-6B4A-4CEB-96F5-597D1FEE5E52}"/>
              </a:ext>
            </a:extLst>
          </p:cNvPr>
          <p:cNvGraphicFramePr>
            <a:graphicFrameLocks noGrp="1" noChangeAspect="1"/>
          </p:cNvGraphicFramePr>
          <p:nvPr>
            <p:ph idx="1"/>
            <p:extLst>
              <p:ext uri="{D42A27DB-BD31-4B8C-83A1-F6EECF244321}">
                <p14:modId xmlns:p14="http://schemas.microsoft.com/office/powerpoint/2010/main" val="402861372"/>
              </p:ext>
            </p:extLst>
          </p:nvPr>
        </p:nvGraphicFramePr>
        <p:xfrm>
          <a:off x="1129552" y="1301124"/>
          <a:ext cx="6723529" cy="5042647"/>
        </p:xfrm>
        <a:graphic>
          <a:graphicData uri="http://schemas.openxmlformats.org/presentationml/2006/ole">
            <mc:AlternateContent xmlns:mc="http://schemas.openxmlformats.org/markup-compatibility/2006">
              <mc:Choice xmlns:v="urn:schemas-microsoft-com:vml" Requires="v">
                <p:oleObj spid="_x0000_s8216" name="Photo Editor Photo" r:id="rId4" imgW="19504762" imgH="14628571" progId="">
                  <p:embed/>
                </p:oleObj>
              </mc:Choice>
              <mc:Fallback>
                <p:oleObj name="Photo Editor Photo" r:id="rId4" imgW="19504762" imgH="14628571" progId="">
                  <p:embed/>
                  <p:pic>
                    <p:nvPicPr>
                      <p:cNvPr id="81923" name="Object 4" descr="Drum that has corroded">
                        <a:extLst>
                          <a:ext uri="{FF2B5EF4-FFF2-40B4-BE49-F238E27FC236}">
                            <a16:creationId xmlns:a16="http://schemas.microsoft.com/office/drawing/2014/main" id="{79B82D99-8845-4B61-B006-07A6C7EE8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552" y="1301124"/>
                        <a:ext cx="6723529" cy="5042647"/>
                      </a:xfrm>
                      <a:prstGeom prst="rect">
                        <a:avLst/>
                      </a:prstGeom>
                      <a:noFill/>
                      <a:ln w="12700">
                        <a:solidFill>
                          <a:srgbClr val="000000"/>
                        </a:solidFill>
                        <a:miter lim="800000"/>
                        <a:headEnd/>
                        <a:tailEnd/>
                      </a:ln>
                    </p:spPr>
                  </p:pic>
                </p:oleObj>
              </mc:Fallback>
            </mc:AlternateContent>
          </a:graphicData>
        </a:graphic>
      </p:graphicFrame>
    </p:spTree>
    <p:extLst>
      <p:ext uri="{BB962C8B-B14F-4D97-AF65-F5344CB8AC3E}">
        <p14:creationId xmlns:p14="http://schemas.microsoft.com/office/powerpoint/2010/main" val="2330635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321579" y="-134539"/>
            <a:ext cx="7609114" cy="1325563"/>
          </a:xfrm>
        </p:spPr>
        <p:txBody>
          <a:bodyPr>
            <a:normAutofit/>
          </a:bodyPr>
          <a:lstStyle/>
          <a:p>
            <a:r>
              <a:rPr lang="en-US" sz="3600" dirty="0"/>
              <a:t>Management of Containers –</a:t>
            </a:r>
            <a:br>
              <a:rPr lang="en-US" sz="3600" dirty="0"/>
            </a:br>
            <a:r>
              <a:rPr lang="en-US" sz="3600" dirty="0"/>
              <a:t>40 CFR 265.173</a:t>
            </a:r>
            <a:endParaRPr lang="en-US" sz="3600" dirty="0">
              <a:latin typeface="Arial" charset="0"/>
              <a:cs typeface="Arial" charset="0"/>
            </a:endParaRPr>
          </a:p>
        </p:txBody>
      </p:sp>
      <p:sp>
        <p:nvSpPr>
          <p:cNvPr id="6" name="TextBox 3"/>
          <p:cNvSpPr txBox="1">
            <a:spLocks noChangeArrowheads="1"/>
          </p:cNvSpPr>
          <p:nvPr/>
        </p:nvSpPr>
        <p:spPr bwMode="auto">
          <a:xfrm>
            <a:off x="2796880" y="6095028"/>
            <a:ext cx="3550240" cy="40011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latin typeface="Arial" panose="020B0604020202020204" pitchFamily="34" charset="0"/>
                <a:cs typeface="Arial" panose="020B0604020202020204" pitchFamily="34" charset="0"/>
              </a:rPr>
              <a:t>Open container</a:t>
            </a:r>
          </a:p>
        </p:txBody>
      </p:sp>
      <p:pic>
        <p:nvPicPr>
          <p:cNvPr id="9" name="Content Placeholder 5" descr="Hazardous waste containers are seen left open and messy.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4412" y="1625551"/>
            <a:ext cx="7786418" cy="4351338"/>
          </a:xfrm>
          <a:ln w="12700">
            <a:solidFill>
              <a:schemeClr val="tx1"/>
            </a:solidFill>
          </a:ln>
        </p:spPr>
      </p:pic>
    </p:spTree>
    <p:extLst>
      <p:ext uri="{BB962C8B-B14F-4D97-AF65-F5344CB8AC3E}">
        <p14:creationId xmlns:p14="http://schemas.microsoft.com/office/powerpoint/2010/main" val="134941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184" y="1434659"/>
            <a:ext cx="8218843" cy="4654169"/>
          </a:xfrm>
        </p:spPr>
        <p:txBody>
          <a:bodyPr>
            <a:normAutofit/>
          </a:bodyPr>
          <a:lstStyle/>
          <a:p>
            <a:pPr marL="0" indent="0">
              <a:buNone/>
            </a:pPr>
            <a:r>
              <a:rPr lang="en-US" b="1" dirty="0">
                <a:latin typeface="Arial" panose="020B0604020202020204" pitchFamily="34" charset="0"/>
                <a:cs typeface="Arial" panose="020B0604020202020204" pitchFamily="34" charset="0"/>
              </a:rPr>
              <a:t>Generator Improvement Rule addition:</a:t>
            </a:r>
          </a:p>
          <a:p>
            <a:pPr marL="0" indent="0">
              <a:buNone/>
            </a:pPr>
            <a:r>
              <a:rPr lang="en-US" dirty="0">
                <a:latin typeface="Arial" panose="020B0604020202020204" pitchFamily="34" charset="0"/>
                <a:cs typeface="Arial" panose="020B0604020202020204" pitchFamily="34" charset="0"/>
              </a:rPr>
              <a:t>(b)  When consolidating the same wastes, or compatible wastes, into a new container of ≤119 gallons mark the containers with the following:</a:t>
            </a:r>
          </a:p>
          <a:p>
            <a:pPr lvl="1"/>
            <a:r>
              <a:rPr lang="en-US" sz="2800" dirty="0">
                <a:latin typeface="Arial" panose="020B0604020202020204" pitchFamily="34" charset="0"/>
                <a:cs typeface="Arial" panose="020B0604020202020204" pitchFamily="34" charset="0"/>
              </a:rPr>
              <a:t>“Hazardous Waste;” and</a:t>
            </a:r>
          </a:p>
          <a:p>
            <a:pPr lvl="1"/>
            <a:r>
              <a:rPr lang="en-US" sz="2800" dirty="0">
                <a:latin typeface="Arial" panose="020B0604020202020204" pitchFamily="34" charset="0"/>
                <a:cs typeface="Arial" panose="020B0604020202020204" pitchFamily="34" charset="0"/>
              </a:rPr>
              <a:t>Applicable waste codes in compliance with 40 CFR 262.32(c).</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8" name="Title 1">
            <a:extLst>
              <a:ext uri="{FF2B5EF4-FFF2-40B4-BE49-F238E27FC236}">
                <a16:creationId xmlns:a16="http://schemas.microsoft.com/office/drawing/2014/main" id="{418CAB26-846C-46E9-96C9-9A44422AE38D}"/>
              </a:ext>
            </a:extLst>
          </p:cNvPr>
          <p:cNvSpPr>
            <a:spLocks noGrp="1"/>
          </p:cNvSpPr>
          <p:nvPr>
            <p:ph type="title"/>
          </p:nvPr>
        </p:nvSpPr>
        <p:spPr>
          <a:xfrm>
            <a:off x="906236" y="-150611"/>
            <a:ext cx="7609114" cy="1325563"/>
          </a:xfrm>
        </p:spPr>
        <p:txBody>
          <a:bodyPr>
            <a:normAutofit/>
          </a:bodyPr>
          <a:lstStyle/>
          <a:p>
            <a:r>
              <a:rPr lang="en-US" sz="3200" dirty="0"/>
              <a:t>Transfer Facility Requirements – </a:t>
            </a:r>
            <a:br>
              <a:rPr lang="en-US" sz="3200" dirty="0"/>
            </a:br>
            <a:r>
              <a:rPr lang="en-US" sz="3200" dirty="0"/>
              <a:t>40 CFR 263.12</a:t>
            </a:r>
          </a:p>
        </p:txBody>
      </p:sp>
    </p:spTree>
    <p:extLst>
      <p:ext uri="{BB962C8B-B14F-4D97-AF65-F5344CB8AC3E}">
        <p14:creationId xmlns:p14="http://schemas.microsoft.com/office/powerpoint/2010/main" val="2755435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Content Placeholder 4" descr="Large waste bin is covered with a tarp but is not considered closed. "/>
          <p:cNvPicPr>
            <a:picLocks noGrp="1" noChangeAspect="1"/>
          </p:cNvPicPr>
          <p:nvPr>
            <p:ph idx="1"/>
          </p:nvPr>
        </p:nvPicPr>
        <p:blipFill>
          <a:blip r:embed="rId3" cstate="print"/>
          <a:srcRect/>
          <a:stretch>
            <a:fillRect/>
          </a:stretch>
        </p:blipFill>
        <p:spPr>
          <a:xfrm>
            <a:off x="1600200" y="1559982"/>
            <a:ext cx="6035675" cy="4525963"/>
          </a:xfrm>
          <a:ln w="12700">
            <a:solidFill>
              <a:srgbClr val="000000"/>
            </a:solidFill>
          </a:ln>
        </p:spPr>
      </p:pic>
      <p:sp>
        <p:nvSpPr>
          <p:cNvPr id="8" name="TextBox 3"/>
          <p:cNvSpPr txBox="1">
            <a:spLocks noChangeArrowheads="1"/>
          </p:cNvSpPr>
          <p:nvPr/>
        </p:nvSpPr>
        <p:spPr bwMode="auto">
          <a:xfrm>
            <a:off x="2796880" y="6095028"/>
            <a:ext cx="3550240" cy="40011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latin typeface="Arial" panose="020B0604020202020204" pitchFamily="34" charset="0"/>
                <a:cs typeface="Arial" panose="020B0604020202020204" pitchFamily="34" charset="0"/>
              </a:rPr>
              <a:t>Closed container</a:t>
            </a:r>
          </a:p>
        </p:txBody>
      </p:sp>
      <p:sp>
        <p:nvSpPr>
          <p:cNvPr id="9" name="Rectangle 2">
            <a:extLst>
              <a:ext uri="{FF2B5EF4-FFF2-40B4-BE49-F238E27FC236}">
                <a16:creationId xmlns:a16="http://schemas.microsoft.com/office/drawing/2014/main" id="{64691A65-9CBF-4D7D-885B-10DA5F92052E}"/>
              </a:ext>
            </a:extLst>
          </p:cNvPr>
          <p:cNvSpPr>
            <a:spLocks noGrp="1" noChangeArrowheads="1"/>
          </p:cNvSpPr>
          <p:nvPr>
            <p:ph type="title"/>
          </p:nvPr>
        </p:nvSpPr>
        <p:spPr>
          <a:xfrm>
            <a:off x="1321579" y="-134539"/>
            <a:ext cx="7609114" cy="1325563"/>
          </a:xfrm>
        </p:spPr>
        <p:txBody>
          <a:bodyPr>
            <a:normAutofit/>
          </a:bodyPr>
          <a:lstStyle/>
          <a:p>
            <a:r>
              <a:rPr lang="en-US" sz="3600" dirty="0"/>
              <a:t>Management of Containers –</a:t>
            </a:r>
            <a:br>
              <a:rPr lang="en-US" sz="3600" dirty="0"/>
            </a:br>
            <a:r>
              <a:rPr lang="en-US" sz="3600" dirty="0"/>
              <a:t>40 CFR 265.173</a:t>
            </a:r>
            <a:endParaRPr lang="en-US" sz="3600" dirty="0">
              <a:latin typeface="Arial" charset="0"/>
              <a:cs typeface="Arial" charset="0"/>
            </a:endParaRPr>
          </a:p>
        </p:txBody>
      </p:sp>
    </p:spTree>
    <p:extLst>
      <p:ext uri="{BB962C8B-B14F-4D97-AF65-F5344CB8AC3E}">
        <p14:creationId xmlns:p14="http://schemas.microsoft.com/office/powerpoint/2010/main" val="3358588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64691A65-9CBF-4D7D-885B-10DA5F92052E}"/>
              </a:ext>
            </a:extLst>
          </p:cNvPr>
          <p:cNvSpPr>
            <a:spLocks noGrp="1" noChangeArrowheads="1"/>
          </p:cNvSpPr>
          <p:nvPr>
            <p:ph type="title"/>
          </p:nvPr>
        </p:nvSpPr>
        <p:spPr>
          <a:xfrm>
            <a:off x="1321579" y="-134539"/>
            <a:ext cx="7609114" cy="1325563"/>
          </a:xfrm>
        </p:spPr>
        <p:txBody>
          <a:bodyPr>
            <a:normAutofit/>
          </a:bodyPr>
          <a:lstStyle/>
          <a:p>
            <a:r>
              <a:rPr lang="en-US" sz="3600" dirty="0"/>
              <a:t>Inspections – 40 CFR 265.174</a:t>
            </a:r>
            <a:endParaRPr lang="en-US" sz="3600" dirty="0">
              <a:latin typeface="Arial" charset="0"/>
              <a:cs typeface="Arial" charset="0"/>
            </a:endParaRPr>
          </a:p>
        </p:txBody>
      </p:sp>
      <p:sp>
        <p:nvSpPr>
          <p:cNvPr id="3" name="Content Placeholder 2">
            <a:extLst>
              <a:ext uri="{FF2B5EF4-FFF2-40B4-BE49-F238E27FC236}">
                <a16:creationId xmlns:a16="http://schemas.microsoft.com/office/drawing/2014/main" id="{86D62BB1-4609-4904-AEBB-9A4DBDED1634}"/>
              </a:ext>
            </a:extLst>
          </p:cNvPr>
          <p:cNvSpPr>
            <a:spLocks noGrp="1"/>
          </p:cNvSpPr>
          <p:nvPr>
            <p:ph idx="1"/>
          </p:nvPr>
        </p:nvSpPr>
        <p:spPr>
          <a:xfrm>
            <a:off x="628650" y="1502892"/>
            <a:ext cx="8085044" cy="4639724"/>
          </a:xfrm>
        </p:spPr>
        <p:txBody>
          <a:bodyPr>
            <a:noAutofit/>
          </a:bodyPr>
          <a:lstStyle/>
          <a:p>
            <a:pPr>
              <a:lnSpc>
                <a:spcPct val="100000"/>
              </a:lnSpc>
              <a:spcBef>
                <a:spcPts val="600"/>
              </a:spcBef>
            </a:pPr>
            <a:r>
              <a:rPr lang="en-US" dirty="0">
                <a:latin typeface="Arial" panose="020B0604020202020204" pitchFamily="34" charset="0"/>
                <a:cs typeface="Arial" panose="020B0604020202020204" pitchFamily="34" charset="0"/>
              </a:rPr>
              <a:t>At least weekly, the owner/operator must inspect areas where containers are stored.  The owner / operator must look for leaking containers and for deterioration of containers caused by corrosion or other factors. </a:t>
            </a:r>
          </a:p>
          <a:p>
            <a:pPr>
              <a:lnSpc>
                <a:spcPct val="100000"/>
              </a:lnSpc>
              <a:spcBef>
                <a:spcPts val="600"/>
              </a:spcBef>
            </a:pPr>
            <a:endParaRPr lang="en-US" dirty="0">
              <a:latin typeface="Arial" panose="020B0604020202020204" pitchFamily="34" charset="0"/>
              <a:cs typeface="Arial" panose="020B0604020202020204" pitchFamily="34" charset="0"/>
            </a:endParaRPr>
          </a:p>
          <a:p>
            <a:pPr>
              <a:lnSpc>
                <a:spcPct val="100000"/>
              </a:lnSpc>
              <a:spcBef>
                <a:spcPts val="600"/>
              </a:spcBef>
            </a:pPr>
            <a:r>
              <a:rPr lang="en-US" dirty="0">
                <a:latin typeface="Arial" panose="020B0604020202020204" pitchFamily="34" charset="0"/>
                <a:cs typeface="Arial" panose="020B0604020202020204" pitchFamily="34" charset="0"/>
              </a:rPr>
              <a:t>Follow requirements in Part 265.171 for remedial action if deterioration or leaks are detected.</a:t>
            </a:r>
          </a:p>
        </p:txBody>
      </p:sp>
    </p:spTree>
    <p:extLst>
      <p:ext uri="{BB962C8B-B14F-4D97-AF65-F5344CB8AC3E}">
        <p14:creationId xmlns:p14="http://schemas.microsoft.com/office/powerpoint/2010/main" val="1242030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838200" y="0"/>
            <a:ext cx="8153400" cy="990600"/>
          </a:xfrm>
        </p:spPr>
        <p:txBody>
          <a:bodyPr lIns="90488" tIns="44450" rIns="90488" bIns="44450">
            <a:normAutofit fontScale="90000"/>
          </a:bodyPr>
          <a:lstStyle/>
          <a:p>
            <a:pPr eaLnBrk="1" hangingPunct="1"/>
            <a:r>
              <a:rPr lang="en-US" altLang="en-US" sz="3600" dirty="0"/>
              <a:t>Special Requirements –</a:t>
            </a:r>
            <a:br>
              <a:rPr lang="en-US" altLang="en-US" sz="3600" dirty="0"/>
            </a:br>
            <a:r>
              <a:rPr lang="en-US" altLang="en-US" sz="3600" dirty="0"/>
              <a:t>40 CFR 265.176 - 178</a:t>
            </a:r>
          </a:p>
        </p:txBody>
      </p:sp>
      <p:sp>
        <p:nvSpPr>
          <p:cNvPr id="180227" name="Content Placeholder 7"/>
          <p:cNvSpPr>
            <a:spLocks noGrp="1"/>
          </p:cNvSpPr>
          <p:nvPr>
            <p:ph idx="1"/>
          </p:nvPr>
        </p:nvSpPr>
        <p:spPr>
          <a:xfrm>
            <a:off x="152400" y="1143000"/>
            <a:ext cx="8839200" cy="5257800"/>
          </a:xfrm>
        </p:spPr>
        <p:txBody>
          <a:bodyPr>
            <a:noAutofit/>
          </a:bodyPr>
          <a:lstStyle/>
          <a:p>
            <a:pPr marL="0" lvl="1" indent="0">
              <a:lnSpc>
                <a:spcPct val="100000"/>
              </a:lnSpc>
              <a:spcBef>
                <a:spcPts val="600"/>
              </a:spcBef>
              <a:buNone/>
              <a:defRPr/>
            </a:pPr>
            <a:r>
              <a:rPr lang="en-US" altLang="en-US" sz="2000" b="1" dirty="0">
                <a:latin typeface="Arial" panose="020B0604020202020204" pitchFamily="34" charset="0"/>
                <a:cs typeface="Arial" panose="020B0604020202020204" pitchFamily="34" charset="0"/>
              </a:rPr>
              <a:t>40 CFR 265.176  </a:t>
            </a:r>
            <a:r>
              <a:rPr lang="en-US" altLang="en-US" sz="2000" dirty="0">
                <a:latin typeface="Arial" panose="020B0604020202020204" pitchFamily="34" charset="0"/>
                <a:cs typeface="Arial" panose="020B0604020202020204" pitchFamily="34" charset="0"/>
              </a:rPr>
              <a:t>Special requirements for ignitable or reactive waste.</a:t>
            </a:r>
          </a:p>
          <a:p>
            <a:pPr marL="342900" lvl="1" indent="-342900">
              <a:lnSpc>
                <a:spcPct val="100000"/>
              </a:lnSpc>
              <a:spcBef>
                <a:spcPts val="600"/>
              </a:spcBef>
              <a:defRPr/>
            </a:pPr>
            <a:r>
              <a:rPr lang="en-US" altLang="en-US" sz="2000" dirty="0">
                <a:latin typeface="Arial" panose="020B0604020202020204" pitchFamily="34" charset="0"/>
                <a:cs typeface="Arial" panose="020B0604020202020204" pitchFamily="34" charset="0"/>
              </a:rPr>
              <a:t>Containers must be located at least 50’ from the facility's property line.</a:t>
            </a:r>
          </a:p>
          <a:p>
            <a:pPr marL="0" lvl="1" indent="0">
              <a:lnSpc>
                <a:spcPct val="100000"/>
              </a:lnSpc>
              <a:spcBef>
                <a:spcPts val="600"/>
              </a:spcBef>
              <a:buNone/>
              <a:defRPr/>
            </a:pPr>
            <a:r>
              <a:rPr lang="en-US" altLang="en-US" sz="2000" b="1" dirty="0">
                <a:latin typeface="Arial" panose="020B0604020202020204" pitchFamily="34" charset="0"/>
                <a:cs typeface="Arial" panose="020B0604020202020204" pitchFamily="34" charset="0"/>
              </a:rPr>
              <a:t>40 CFR 265.177  </a:t>
            </a:r>
            <a:r>
              <a:rPr lang="en-US" altLang="en-US" sz="2000" dirty="0">
                <a:latin typeface="Arial" panose="020B0604020202020204" pitchFamily="34" charset="0"/>
                <a:cs typeface="Arial" panose="020B0604020202020204" pitchFamily="34" charset="0"/>
              </a:rPr>
              <a:t>Special requirements for incompatible wastes.</a:t>
            </a:r>
          </a:p>
          <a:p>
            <a:pPr marL="0" lvl="1" indent="0">
              <a:lnSpc>
                <a:spcPct val="100000"/>
              </a:lnSpc>
              <a:spcBef>
                <a:spcPts val="600"/>
              </a:spcBef>
              <a:buNone/>
              <a:defRPr/>
            </a:pPr>
            <a:r>
              <a:rPr lang="en-US" altLang="en-US" sz="2000" dirty="0">
                <a:latin typeface="Arial" panose="020B0604020202020204" pitchFamily="34" charset="0"/>
                <a:cs typeface="Arial" panose="020B0604020202020204" pitchFamily="34" charset="0"/>
              </a:rPr>
              <a:t>(a) Incompatible wastes, or incompatible wastes and materials must not be placed in the same container, unless Part 265.17(b) is complied with.</a:t>
            </a:r>
          </a:p>
          <a:p>
            <a:pPr marL="0" lvl="1" indent="0">
              <a:lnSpc>
                <a:spcPct val="100000"/>
              </a:lnSpc>
              <a:spcBef>
                <a:spcPts val="600"/>
              </a:spcBef>
              <a:buNone/>
              <a:defRPr/>
            </a:pPr>
            <a:r>
              <a:rPr lang="en-US" altLang="en-US" sz="2000" dirty="0">
                <a:latin typeface="Arial" panose="020B0604020202020204" pitchFamily="34" charset="0"/>
                <a:cs typeface="Arial" panose="020B0604020202020204" pitchFamily="34" charset="0"/>
              </a:rPr>
              <a:t>(b) Waste must not be placed in an unwashed container that previously held an incompatible waste or material unless Part 265.17(b) is complied with.</a:t>
            </a:r>
          </a:p>
          <a:p>
            <a:pPr marL="0" lvl="1" indent="0">
              <a:lnSpc>
                <a:spcPct val="100000"/>
              </a:lnSpc>
              <a:spcBef>
                <a:spcPts val="600"/>
              </a:spcBef>
              <a:buNone/>
              <a:defRPr/>
            </a:pPr>
            <a:r>
              <a:rPr lang="en-US" altLang="en-US" sz="2000" dirty="0">
                <a:latin typeface="Arial" panose="020B0604020202020204" pitchFamily="34" charset="0"/>
                <a:cs typeface="Arial" panose="020B0604020202020204" pitchFamily="34" charset="0"/>
              </a:rPr>
              <a:t>(c) A waste container that is incompatible with any waste or other materials nearby must be physically separated from them.</a:t>
            </a:r>
          </a:p>
          <a:p>
            <a:pPr marL="0" lvl="1" indent="0">
              <a:lnSpc>
                <a:spcPct val="100000"/>
              </a:lnSpc>
              <a:spcBef>
                <a:spcPts val="600"/>
              </a:spcBef>
              <a:buNone/>
              <a:defRPr/>
            </a:pPr>
            <a:r>
              <a:rPr lang="en-US" altLang="en-US" sz="2000" b="1" dirty="0">
                <a:latin typeface="Arial" panose="020B0604020202020204" pitchFamily="34" charset="0"/>
                <a:cs typeface="Arial" panose="020B0604020202020204" pitchFamily="34" charset="0"/>
              </a:rPr>
              <a:t>40 CFR 265.178  </a:t>
            </a:r>
            <a:r>
              <a:rPr lang="en-US" altLang="en-US" sz="2000" dirty="0">
                <a:latin typeface="Arial" panose="020B0604020202020204" pitchFamily="34" charset="0"/>
                <a:cs typeface="Arial" panose="020B0604020202020204" pitchFamily="34" charset="0"/>
              </a:rPr>
              <a:t>Air emission standards.</a:t>
            </a:r>
          </a:p>
          <a:p>
            <a:pPr marL="0" lvl="1" indent="0">
              <a:lnSpc>
                <a:spcPct val="100000"/>
              </a:lnSpc>
              <a:spcBef>
                <a:spcPts val="600"/>
              </a:spcBef>
              <a:buNone/>
              <a:defRPr/>
            </a:pPr>
            <a:r>
              <a:rPr lang="en-US" altLang="en-US" sz="2000" dirty="0">
                <a:latin typeface="Arial" panose="020B0604020202020204" pitchFamily="34" charset="0"/>
                <a:cs typeface="Arial" panose="020B0604020202020204" pitchFamily="34" charset="0"/>
              </a:rPr>
              <a:t>The owner or operator shall manage all hazardous waste placed in a container in accordance with the applicable requirements of subparts AA, BB, and CC of this part (i.e., keep containers closed).</a:t>
            </a:r>
          </a:p>
          <a:p>
            <a:pPr marL="0" lvl="1" indent="0">
              <a:lnSpc>
                <a:spcPct val="100000"/>
              </a:lnSpc>
              <a:spcBef>
                <a:spcPts val="600"/>
              </a:spcBef>
              <a:buNone/>
              <a:defRPr/>
            </a:pP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6167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82882"/>
            <a:ext cx="7609114" cy="1325563"/>
          </a:xfrm>
        </p:spPr>
        <p:txBody>
          <a:bodyPr>
            <a:normAutofit/>
          </a:bodyPr>
          <a:lstStyle/>
          <a:p>
            <a:r>
              <a:rPr lang="en-US" sz="3600" dirty="0"/>
              <a:t>Recordkeeping –</a:t>
            </a:r>
            <a:br>
              <a:rPr lang="en-US" sz="3600" dirty="0"/>
            </a:br>
            <a:r>
              <a:rPr lang="en-US" sz="3600" dirty="0"/>
              <a:t>62-730.171(6), FAC </a:t>
            </a:r>
          </a:p>
        </p:txBody>
      </p:sp>
      <p:sp>
        <p:nvSpPr>
          <p:cNvPr id="3" name="Content Placeholder 2"/>
          <p:cNvSpPr>
            <a:spLocks noGrp="1"/>
          </p:cNvSpPr>
          <p:nvPr>
            <p:ph idx="1"/>
          </p:nvPr>
        </p:nvSpPr>
        <p:spPr>
          <a:xfrm>
            <a:off x="208924" y="1301324"/>
            <a:ext cx="8465843" cy="4357202"/>
          </a:xfrm>
        </p:spPr>
        <p:txBody>
          <a:bodyPr>
            <a:normAutofit/>
          </a:bodyPr>
          <a:lstStyle/>
          <a:p>
            <a:pPr marL="0" indent="0">
              <a:buNone/>
            </a:pPr>
            <a:r>
              <a:rPr lang="en-US" dirty="0">
                <a:latin typeface="Arial" panose="020B0604020202020204" pitchFamily="34" charset="0"/>
                <a:cs typeface="Arial" panose="020B0604020202020204" pitchFamily="34" charset="0"/>
              </a:rPr>
              <a:t>Maintain on-site a written record/log of:</a:t>
            </a:r>
          </a:p>
          <a:p>
            <a:pPr lvl="1"/>
            <a:r>
              <a:rPr lang="en-US" dirty="0">
                <a:latin typeface="Arial" panose="020B0604020202020204" pitchFamily="34" charset="0"/>
                <a:cs typeface="Arial" panose="020B0604020202020204" pitchFamily="34" charset="0"/>
              </a:rPr>
              <a:t>Manifest number for each shipment that enters and leaves the facility;</a:t>
            </a:r>
          </a:p>
          <a:p>
            <a:pPr lvl="1"/>
            <a:r>
              <a:rPr lang="en-US" dirty="0">
                <a:latin typeface="Arial" panose="020B0604020202020204" pitchFamily="34" charset="0"/>
                <a:cs typeface="Arial" panose="020B0604020202020204" pitchFamily="34" charset="0"/>
              </a:rPr>
              <a:t>The date when all hazardous waste enters and leaves the facility; </a:t>
            </a:r>
          </a:p>
          <a:p>
            <a:pPr lvl="1"/>
            <a:r>
              <a:rPr lang="en-US" dirty="0">
                <a:latin typeface="Arial" panose="020B0604020202020204" pitchFamily="34" charset="0"/>
                <a:cs typeface="Arial" panose="020B0604020202020204" pitchFamily="34" charset="0"/>
              </a:rPr>
              <a:t>The Generator’s name and the EPA identification number (CESQGs include the name and address of the generator);</a:t>
            </a:r>
          </a:p>
          <a:p>
            <a:pPr lvl="1"/>
            <a:r>
              <a:rPr lang="en-US" dirty="0">
                <a:latin typeface="Arial" panose="020B0604020202020204" pitchFamily="34" charset="0"/>
                <a:cs typeface="Arial" panose="020B0604020202020204" pitchFamily="34" charset="0"/>
              </a:rPr>
              <a:t>Amounts of hazardous waste and hazardous waste codes associated with each shipment into and out of the facility.</a:t>
            </a:r>
          </a:p>
        </p:txBody>
      </p:sp>
      <p:pic>
        <p:nvPicPr>
          <p:cNvPr id="4098" name="Picture 2" descr="Cartoon depiction of a person reading small print on a document with a magnifying glas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484" y="5343946"/>
            <a:ext cx="1720516" cy="151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029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6859249" cy="1143000"/>
          </a:xfrm>
        </p:spPr>
        <p:txBody>
          <a:bodyPr>
            <a:normAutofit fontScale="90000"/>
          </a:bodyPr>
          <a:lstStyle/>
          <a:p>
            <a:r>
              <a:rPr lang="en-US" dirty="0"/>
              <a:t>Closure - 62-730.171(7), FAC</a:t>
            </a:r>
          </a:p>
        </p:txBody>
      </p:sp>
      <p:sp>
        <p:nvSpPr>
          <p:cNvPr id="3" name="Content Placeholder 2"/>
          <p:cNvSpPr>
            <a:spLocks noGrp="1"/>
          </p:cNvSpPr>
          <p:nvPr>
            <p:ph idx="1"/>
          </p:nvPr>
        </p:nvSpPr>
        <p:spPr>
          <a:xfrm>
            <a:off x="463758" y="1196038"/>
            <a:ext cx="7886700" cy="4351338"/>
          </a:xfrm>
        </p:spPr>
        <p:txBody>
          <a:bodyPr>
            <a:normAutofit/>
          </a:bodyPr>
          <a:lstStyle/>
          <a:p>
            <a:r>
              <a:rPr lang="en-US" dirty="0">
                <a:latin typeface="Arial" panose="020B0604020202020204" pitchFamily="34" charset="0"/>
                <a:cs typeface="Arial" panose="020B0604020202020204" pitchFamily="34" charset="0"/>
              </a:rPr>
              <a:t>Submit a closure certification within 60 days of closure;</a:t>
            </a:r>
          </a:p>
          <a:p>
            <a:r>
              <a:rPr lang="en-US" dirty="0">
                <a:latin typeface="Arial" panose="020B0604020202020204" pitchFamily="34" charset="0"/>
                <a:cs typeface="Arial" panose="020B0604020202020204" pitchFamily="34" charset="0"/>
              </a:rPr>
              <a:t>Closed in accordance with the Closure Plan;</a:t>
            </a:r>
          </a:p>
          <a:p>
            <a:r>
              <a:rPr lang="en-US" dirty="0">
                <a:latin typeface="Arial" panose="020B0604020202020204" pitchFamily="34" charset="0"/>
                <a:cs typeface="Arial" panose="020B0604020202020204" pitchFamily="34" charset="0"/>
              </a:rPr>
              <a:t>The certification shall be signed by:</a:t>
            </a:r>
          </a:p>
          <a:p>
            <a:pPr lvl="1"/>
            <a:r>
              <a:rPr lang="en-US" dirty="0">
                <a:latin typeface="Arial" panose="020B0604020202020204" pitchFamily="34" charset="0"/>
                <a:cs typeface="Arial" panose="020B0604020202020204" pitchFamily="34" charset="0"/>
              </a:rPr>
              <a:t>The owner or operator of the Transfer Facility;</a:t>
            </a:r>
          </a:p>
          <a:p>
            <a:pPr lvl="1"/>
            <a:r>
              <a:rPr lang="en-US" dirty="0">
                <a:latin typeface="Arial" panose="020B0604020202020204" pitchFamily="34" charset="0"/>
                <a:cs typeface="Arial" panose="020B0604020202020204" pitchFamily="34" charset="0"/>
              </a:rPr>
              <a:t>The property owner;</a:t>
            </a:r>
          </a:p>
          <a:p>
            <a:pPr lvl="1"/>
            <a:r>
              <a:rPr lang="en-US" dirty="0">
                <a:latin typeface="Arial" panose="020B0604020202020204" pitchFamily="34" charset="0"/>
                <a:cs typeface="Arial" panose="020B0604020202020204" pitchFamily="34" charset="0"/>
              </a:rPr>
              <a:t>A Florida-registered Professional Engineer.</a:t>
            </a:r>
          </a:p>
        </p:txBody>
      </p:sp>
      <p:pic>
        <p:nvPicPr>
          <p:cNvPr id="6" name="Picture 5" descr="Cartoon depiction of a label, &quot;CLOSURE.&quot;"/>
          <p:cNvPicPr>
            <a:picLocks noChangeAspect="1"/>
          </p:cNvPicPr>
          <p:nvPr/>
        </p:nvPicPr>
        <p:blipFill>
          <a:blip r:embed="rId3"/>
          <a:stretch>
            <a:fillRect/>
          </a:stretch>
        </p:blipFill>
        <p:spPr>
          <a:xfrm>
            <a:off x="6133171" y="4752725"/>
            <a:ext cx="2874981" cy="1742413"/>
          </a:xfrm>
          <a:prstGeom prst="rect">
            <a:avLst/>
          </a:prstGeom>
        </p:spPr>
      </p:pic>
    </p:spTree>
    <p:extLst>
      <p:ext uri="{BB962C8B-B14F-4D97-AF65-F5344CB8AC3E}">
        <p14:creationId xmlns:p14="http://schemas.microsoft.com/office/powerpoint/2010/main" val="1295380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6" name="Content Placeholder 2"/>
          <p:cNvSpPr>
            <a:spLocks noGrp="1"/>
          </p:cNvSpPr>
          <p:nvPr>
            <p:ph idx="1"/>
          </p:nvPr>
        </p:nvSpPr>
        <p:spPr/>
        <p:txBody>
          <a:bodyPr>
            <a:normAutofit/>
          </a:bodyPr>
          <a:lstStyle/>
          <a:p>
            <a:pPr marL="0" indent="0" algn="ctr">
              <a:buNone/>
            </a:pPr>
            <a:r>
              <a:rPr lang="en-US" altLang="en-US" dirty="0">
                <a:latin typeface="Arial" panose="020B0604020202020204" pitchFamily="34" charset="0"/>
                <a:cs typeface="Arial" panose="020B0604020202020204" pitchFamily="34" charset="0"/>
              </a:rPr>
              <a:t>Hazardous Waste Program</a:t>
            </a:r>
          </a:p>
          <a:p>
            <a:pPr marL="0" indent="0" algn="ctr">
              <a:buNone/>
            </a:pPr>
            <a:endParaRPr lang="en-US" altLang="en-US" dirty="0">
              <a:latin typeface="Arial" panose="020B0604020202020204" pitchFamily="34" charset="0"/>
              <a:cs typeface="Arial" panose="020B0604020202020204" pitchFamily="34" charset="0"/>
            </a:endParaRPr>
          </a:p>
          <a:p>
            <a:pPr marL="0" indent="0" algn="ctr">
              <a:lnSpc>
                <a:spcPct val="110000"/>
              </a:lnSpc>
              <a:spcBef>
                <a:spcPct val="0"/>
              </a:spcBef>
              <a:buNone/>
            </a:pPr>
            <a:r>
              <a:rPr lang="en-US" altLang="en-US" dirty="0">
                <a:latin typeface="Arial" panose="020B0604020202020204" pitchFamily="34" charset="0"/>
                <a:cs typeface="Arial" panose="020B0604020202020204" pitchFamily="34" charset="0"/>
              </a:rPr>
              <a:t>8800 Baymeadows Way West</a:t>
            </a:r>
          </a:p>
          <a:p>
            <a:pPr marL="0" indent="0" algn="ctr">
              <a:lnSpc>
                <a:spcPct val="110000"/>
              </a:lnSpc>
              <a:spcBef>
                <a:spcPct val="0"/>
              </a:spcBef>
              <a:buNone/>
            </a:pPr>
            <a:r>
              <a:rPr lang="en-US" altLang="en-US" dirty="0">
                <a:latin typeface="Arial" panose="020B0604020202020204" pitchFamily="34" charset="0"/>
                <a:cs typeface="Arial" panose="020B0604020202020204" pitchFamily="34" charset="0"/>
              </a:rPr>
              <a:t>Suite 100</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Jacksonville, Florida 32256</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(904) 256-1700 </a:t>
            </a:r>
            <a:br>
              <a:rPr lang="en-US" dirty="0"/>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696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descr="Notification of Regulated Waste Activity Form">
            <a:hlinkClick r:id="rId4"/>
          </p:cNvPr>
          <p:cNvGraphicFramePr>
            <a:graphicFrameLocks noChangeAspect="1"/>
          </p:cNvGraphicFramePr>
          <p:nvPr>
            <p:extLst>
              <p:ext uri="{D42A27DB-BD31-4B8C-83A1-F6EECF244321}">
                <p14:modId xmlns:p14="http://schemas.microsoft.com/office/powerpoint/2010/main" val="543468390"/>
              </p:ext>
            </p:extLst>
          </p:nvPr>
        </p:nvGraphicFramePr>
        <p:xfrm>
          <a:off x="5249360" y="1386917"/>
          <a:ext cx="3871457" cy="5010581"/>
        </p:xfrm>
        <a:graphic>
          <a:graphicData uri="http://schemas.openxmlformats.org/presentationml/2006/ole">
            <mc:AlternateContent xmlns:mc="http://schemas.openxmlformats.org/markup-compatibility/2006">
              <mc:Choice xmlns:v="urn:schemas-microsoft-com:vml" Requires="v">
                <p:oleObj spid="_x0000_s5151" name="Acrobat Document" r:id="rId5" imgW="5829103" imgH="7543564" progId="Acrobat.Document.2017">
                  <p:embed/>
                </p:oleObj>
              </mc:Choice>
              <mc:Fallback>
                <p:oleObj name="Acrobat Document" r:id="rId5" imgW="5829103" imgH="7543564" progId="Acrobat.Document.2017">
                  <p:embed/>
                  <p:pic>
                    <p:nvPicPr>
                      <p:cNvPr id="7" name="Object 6">
                        <a:hlinkClick r:id="" action="ppaction://noaction"/>
                      </p:cNvPr>
                      <p:cNvPicPr/>
                      <p:nvPr/>
                    </p:nvPicPr>
                    <p:blipFill>
                      <a:blip r:embed="rId6"/>
                      <a:stretch>
                        <a:fillRect/>
                      </a:stretch>
                    </p:blipFill>
                    <p:spPr>
                      <a:xfrm>
                        <a:off x="5249360" y="1386917"/>
                        <a:ext cx="3871457" cy="5010581"/>
                      </a:xfrm>
                      <a:prstGeom prst="rect">
                        <a:avLst/>
                      </a:prstGeom>
                    </p:spPr>
                  </p:pic>
                </p:oleObj>
              </mc:Fallback>
            </mc:AlternateContent>
          </a:graphicData>
        </a:graphic>
      </p:graphicFrame>
      <p:sp>
        <p:nvSpPr>
          <p:cNvPr id="3" name="Content Placeholder 2"/>
          <p:cNvSpPr>
            <a:spLocks noGrp="1"/>
          </p:cNvSpPr>
          <p:nvPr>
            <p:ph idx="1"/>
          </p:nvPr>
        </p:nvSpPr>
        <p:spPr>
          <a:xfrm>
            <a:off x="182879" y="1284051"/>
            <a:ext cx="5282005" cy="4951278"/>
          </a:xfrm>
        </p:spPr>
        <p:txBody>
          <a:bodyPr>
            <a:noAutofit/>
          </a:bodyPr>
          <a:lstStyle/>
          <a:p>
            <a:pPr marL="0" indent="0">
              <a:lnSpc>
                <a:spcPct val="120000"/>
              </a:lnSpc>
              <a:spcBef>
                <a:spcPts val="600"/>
              </a:spcBef>
              <a:buNone/>
            </a:pPr>
            <a:r>
              <a:rPr lang="en-US" sz="2200" dirty="0">
                <a:latin typeface="Arial" panose="020B0604020202020204" pitchFamily="34" charset="0"/>
                <a:cs typeface="Arial" panose="020B0604020202020204" pitchFamily="34" charset="0"/>
              </a:rPr>
              <a:t>(a)  A Transporter who is the owner / operator of a transfer facility shall obtain an EPA identification number (Form 8700-12FL);</a:t>
            </a:r>
          </a:p>
          <a:p>
            <a:pPr marL="0" indent="0">
              <a:lnSpc>
                <a:spcPct val="120000"/>
              </a:lnSpc>
              <a:spcBef>
                <a:spcPts val="600"/>
              </a:spcBef>
              <a:buNone/>
            </a:pPr>
            <a:r>
              <a:rPr lang="en-US" sz="2200" dirty="0">
                <a:latin typeface="Arial" panose="020B0604020202020204" pitchFamily="34" charset="0"/>
                <a:cs typeface="Arial" panose="020B0604020202020204" pitchFamily="34" charset="0"/>
              </a:rPr>
              <a:t>(b)  Notification shall be at least 30 days </a:t>
            </a:r>
            <a:r>
              <a:rPr lang="en-US" sz="2200" i="1" dirty="0">
                <a:latin typeface="Arial" panose="020B0604020202020204" pitchFamily="34" charset="0"/>
                <a:cs typeface="Arial" panose="020B0604020202020204" pitchFamily="34" charset="0"/>
              </a:rPr>
              <a:t>before </a:t>
            </a:r>
            <a:r>
              <a:rPr lang="en-US" sz="2200" dirty="0">
                <a:latin typeface="Arial" panose="020B0604020202020204" pitchFamily="34" charset="0"/>
                <a:cs typeface="Arial" panose="020B0604020202020204" pitchFamily="34" charset="0"/>
              </a:rPr>
              <a:t>storing waste at a transfer facility;</a:t>
            </a:r>
          </a:p>
          <a:p>
            <a:pPr marL="0" indent="0">
              <a:lnSpc>
                <a:spcPct val="120000"/>
              </a:lnSpc>
              <a:spcBef>
                <a:spcPts val="600"/>
              </a:spcBef>
              <a:buNone/>
            </a:pPr>
            <a:r>
              <a:rPr lang="en-US" sz="2200" dirty="0">
                <a:latin typeface="Arial" panose="020B0604020202020204" pitchFamily="34" charset="0"/>
                <a:cs typeface="Arial" panose="020B0604020202020204" pitchFamily="34" charset="0"/>
              </a:rPr>
              <a:t>(c)  Notification shall include information in section 62-730.171(3)(c); </a:t>
            </a:r>
          </a:p>
          <a:p>
            <a:pPr marL="0" indent="0">
              <a:lnSpc>
                <a:spcPct val="120000"/>
              </a:lnSpc>
              <a:spcBef>
                <a:spcPts val="600"/>
              </a:spcBef>
              <a:buNone/>
            </a:pPr>
            <a:r>
              <a:rPr lang="en-US" sz="2200" dirty="0">
                <a:latin typeface="Arial" panose="020B0604020202020204" pitchFamily="34" charset="0"/>
                <a:cs typeface="Arial" panose="020B0604020202020204" pitchFamily="34" charset="0"/>
              </a:rPr>
              <a:t>(d)  Re-notify annually including submitting financial responsibility and any change in facility information, operation or status.</a:t>
            </a:r>
          </a:p>
        </p:txBody>
      </p:sp>
      <p:sp>
        <p:nvSpPr>
          <p:cNvPr id="8" name="Title 1">
            <a:extLst>
              <a:ext uri="{FF2B5EF4-FFF2-40B4-BE49-F238E27FC236}">
                <a16:creationId xmlns:a16="http://schemas.microsoft.com/office/drawing/2014/main" id="{FA88056F-CEA9-40C6-8F4D-84C4A2460518}"/>
              </a:ext>
            </a:extLst>
          </p:cNvPr>
          <p:cNvSpPr>
            <a:spLocks noGrp="1"/>
          </p:cNvSpPr>
          <p:nvPr>
            <p:ph type="title"/>
          </p:nvPr>
        </p:nvSpPr>
        <p:spPr>
          <a:xfrm>
            <a:off x="906236" y="-107580"/>
            <a:ext cx="7609114" cy="1325563"/>
          </a:xfrm>
        </p:spPr>
        <p:txBody>
          <a:bodyPr>
            <a:normAutofit/>
          </a:bodyPr>
          <a:lstStyle/>
          <a:p>
            <a:r>
              <a:rPr lang="en-US" sz="3400" dirty="0"/>
              <a:t>Notification – </a:t>
            </a:r>
            <a:br>
              <a:rPr lang="en-US" sz="3400" dirty="0"/>
            </a:br>
            <a:r>
              <a:rPr lang="en-US" sz="3400" dirty="0"/>
              <a:t>62-730.171(2), FAC</a:t>
            </a:r>
          </a:p>
        </p:txBody>
      </p:sp>
    </p:spTree>
    <p:extLst>
      <p:ext uri="{BB962C8B-B14F-4D97-AF65-F5344CB8AC3E}">
        <p14:creationId xmlns:p14="http://schemas.microsoft.com/office/powerpoint/2010/main" val="109642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39854"/>
            <a:ext cx="7603063" cy="1325563"/>
          </a:xfrm>
        </p:spPr>
        <p:txBody>
          <a:bodyPr>
            <a:normAutofit/>
          </a:bodyPr>
          <a:lstStyle/>
          <a:p>
            <a:r>
              <a:rPr lang="en-US" sz="3400" dirty="0"/>
              <a:t>Initial Notification – </a:t>
            </a:r>
            <a:br>
              <a:rPr lang="en-US" sz="3400" dirty="0"/>
            </a:br>
            <a:r>
              <a:rPr lang="en-US" sz="3400" dirty="0"/>
              <a:t>62-730.171(3)(a), FAC</a:t>
            </a:r>
          </a:p>
        </p:txBody>
      </p:sp>
      <p:sp>
        <p:nvSpPr>
          <p:cNvPr id="3" name="Content Placeholder 2"/>
          <p:cNvSpPr>
            <a:spLocks noGrp="1"/>
          </p:cNvSpPr>
          <p:nvPr>
            <p:ph idx="1"/>
          </p:nvPr>
        </p:nvSpPr>
        <p:spPr>
          <a:xfrm>
            <a:off x="215152" y="1143000"/>
            <a:ext cx="8595361" cy="5410200"/>
          </a:xfrm>
        </p:spPr>
        <p:txBody>
          <a:bodyPr>
            <a:noAutofit/>
          </a:bodyPr>
          <a:lstStyle/>
          <a:p>
            <a:pPr marL="342900" indent="-34290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Certification of siting requirements listed required in Section 403.7211(2), Florida Statutes (FS);</a:t>
            </a:r>
          </a:p>
          <a:p>
            <a:pPr marL="342900" indent="-34290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Notification of Regulated Waste Activity (Form 8700-12FL);</a:t>
            </a:r>
          </a:p>
          <a:p>
            <a:pPr marL="342900" indent="-34290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Evidence of the Transporter’s financial responsibility;</a:t>
            </a:r>
          </a:p>
          <a:p>
            <a:pPr marL="342900" indent="-34290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A brief general description of the Transfer Facility operations:</a:t>
            </a:r>
          </a:p>
          <a:p>
            <a:pPr lvl="1">
              <a:lnSpc>
                <a:spcPct val="100000"/>
              </a:lnSpc>
              <a:spcBef>
                <a:spcPts val="0"/>
              </a:spcBef>
            </a:pPr>
            <a:r>
              <a:rPr lang="en-US" sz="1800" dirty="0">
                <a:latin typeface="Arial" panose="020B0604020202020204" pitchFamily="34" charset="0"/>
                <a:cs typeface="Arial" panose="020B0604020202020204" pitchFamily="34" charset="0"/>
              </a:rPr>
              <a:t>Customers;</a:t>
            </a:r>
          </a:p>
          <a:p>
            <a:pPr lvl="1">
              <a:lnSpc>
                <a:spcPct val="100000"/>
              </a:lnSpc>
              <a:spcBef>
                <a:spcPts val="0"/>
              </a:spcBef>
            </a:pPr>
            <a:r>
              <a:rPr lang="en-US" sz="1800" dirty="0">
                <a:latin typeface="Arial" panose="020B0604020202020204" pitchFamily="34" charset="0"/>
                <a:cs typeface="Arial" panose="020B0604020202020204" pitchFamily="34" charset="0"/>
              </a:rPr>
              <a:t>Anticipated waste codes;</a:t>
            </a:r>
          </a:p>
          <a:p>
            <a:pPr lvl="1">
              <a:lnSpc>
                <a:spcPct val="100000"/>
              </a:lnSpc>
              <a:spcBef>
                <a:spcPts val="0"/>
              </a:spcBef>
            </a:pPr>
            <a:r>
              <a:rPr lang="en-US" sz="1800" dirty="0">
                <a:latin typeface="Arial" panose="020B0604020202020204" pitchFamily="34" charset="0"/>
                <a:cs typeface="Arial" panose="020B0604020202020204" pitchFamily="34" charset="0"/>
              </a:rPr>
              <a:t>Operating procedures;</a:t>
            </a:r>
          </a:p>
          <a:p>
            <a:pPr lvl="1">
              <a:lnSpc>
                <a:spcPct val="100000"/>
              </a:lnSpc>
              <a:spcBef>
                <a:spcPts val="0"/>
              </a:spcBef>
            </a:pPr>
            <a:r>
              <a:rPr lang="en-US" sz="1800" dirty="0">
                <a:latin typeface="Arial" panose="020B0604020202020204" pitchFamily="34" charset="0"/>
                <a:cs typeface="Arial" panose="020B0604020202020204" pitchFamily="34" charset="0"/>
              </a:rPr>
              <a:t>Structures and equipment including capacity calculations, engineering drawings or sketches as appropriate.</a:t>
            </a:r>
          </a:p>
          <a:p>
            <a:pPr marL="342900" indent="-34290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A copy of a Closure Plan demonstrating that the Transfer Facility will be closed in a manner which satisfies requirements of 40 CFR 265.111 thru 115;</a:t>
            </a:r>
          </a:p>
          <a:p>
            <a:pPr marL="342900" indent="-34290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A copy of the Contingency and Emergency Plan;</a:t>
            </a:r>
          </a:p>
          <a:p>
            <a:pPr marL="342900" indent="-34290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A map(s) of the Transfer Facility depicting:</a:t>
            </a:r>
          </a:p>
          <a:p>
            <a:pPr lvl="1">
              <a:lnSpc>
                <a:spcPct val="100000"/>
              </a:lnSpc>
              <a:spcBef>
                <a:spcPts val="0"/>
              </a:spcBef>
            </a:pPr>
            <a:r>
              <a:rPr lang="en-US" sz="1800" dirty="0">
                <a:latin typeface="Arial" panose="020B0604020202020204" pitchFamily="34" charset="0"/>
                <a:cs typeface="Arial" panose="020B0604020202020204" pitchFamily="34" charset="0"/>
              </a:rPr>
              <a:t>Property boundaries;</a:t>
            </a:r>
          </a:p>
          <a:p>
            <a:pPr lvl="1">
              <a:lnSpc>
                <a:spcPct val="100000"/>
              </a:lnSpc>
              <a:spcBef>
                <a:spcPts val="0"/>
              </a:spcBef>
            </a:pPr>
            <a:r>
              <a:rPr lang="en-US" sz="1800" dirty="0">
                <a:latin typeface="Arial" panose="020B0604020202020204" pitchFamily="34" charset="0"/>
                <a:cs typeface="Arial" panose="020B0604020202020204" pitchFamily="34" charset="0"/>
              </a:rPr>
              <a:t>Access control;</a:t>
            </a:r>
          </a:p>
          <a:p>
            <a:pPr lvl="1">
              <a:lnSpc>
                <a:spcPct val="100000"/>
              </a:lnSpc>
              <a:spcBef>
                <a:spcPts val="0"/>
              </a:spcBef>
            </a:pPr>
            <a:r>
              <a:rPr lang="en-US" sz="1800" dirty="0">
                <a:latin typeface="Arial" panose="020B0604020202020204" pitchFamily="34" charset="0"/>
                <a:cs typeface="Arial" panose="020B0604020202020204" pitchFamily="34" charset="0"/>
              </a:rPr>
              <a:t>Buildings or other structures;</a:t>
            </a:r>
          </a:p>
          <a:p>
            <a:pPr lvl="1">
              <a:lnSpc>
                <a:spcPct val="100000"/>
              </a:lnSpc>
              <a:spcBef>
                <a:spcPts val="0"/>
              </a:spcBef>
            </a:pPr>
            <a:r>
              <a:rPr lang="en-US" sz="1800" dirty="0">
                <a:latin typeface="Arial" panose="020B0604020202020204" pitchFamily="34" charset="0"/>
                <a:cs typeface="Arial" panose="020B0604020202020204" pitchFamily="34" charset="0"/>
              </a:rPr>
              <a:t>Pertinent features (such as retention areas, stormwater systems, roadways, sanitary/process sewer systems, loading and unloading areas, fire control.</a:t>
            </a:r>
          </a:p>
          <a:p>
            <a:pPr>
              <a:lnSpc>
                <a:spcPct val="100000"/>
              </a:lnSpc>
              <a:spcBef>
                <a:spcPts val="0"/>
              </a:spcBef>
            </a:pPr>
            <a:endParaRPr lang="en-US" sz="1800" dirty="0"/>
          </a:p>
        </p:txBody>
      </p:sp>
    </p:spTree>
    <p:extLst>
      <p:ext uri="{BB962C8B-B14F-4D97-AF65-F5344CB8AC3E}">
        <p14:creationId xmlns:p14="http://schemas.microsoft.com/office/powerpoint/2010/main" val="103054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39854"/>
            <a:ext cx="7603063" cy="1325563"/>
          </a:xfrm>
        </p:spPr>
        <p:txBody>
          <a:bodyPr>
            <a:normAutofit/>
          </a:bodyPr>
          <a:lstStyle/>
          <a:p>
            <a:r>
              <a:rPr lang="en-US" sz="3400" dirty="0"/>
              <a:t>62-730.171, FAC</a:t>
            </a:r>
          </a:p>
        </p:txBody>
      </p:sp>
      <p:sp>
        <p:nvSpPr>
          <p:cNvPr id="3" name="Content Placeholder 2"/>
          <p:cNvSpPr>
            <a:spLocks noGrp="1"/>
          </p:cNvSpPr>
          <p:nvPr>
            <p:ph idx="1"/>
          </p:nvPr>
        </p:nvSpPr>
        <p:spPr>
          <a:xfrm>
            <a:off x="236668" y="1261331"/>
            <a:ext cx="8616876" cy="5042647"/>
          </a:xfrm>
        </p:spPr>
        <p:txBody>
          <a:bodyPr>
            <a:noAutofit/>
          </a:bodyPr>
          <a:lstStyle/>
          <a:p>
            <a:pPr marL="0" indent="0">
              <a:lnSpc>
                <a:spcPct val="100000"/>
              </a:lnSpc>
              <a:spcBef>
                <a:spcPts val="0"/>
              </a:spcBef>
              <a:buNone/>
            </a:pPr>
            <a:r>
              <a:rPr lang="en-US" sz="1800" dirty="0">
                <a:latin typeface="Arial" panose="020B0604020202020204" pitchFamily="34" charset="0"/>
                <a:cs typeface="Arial" panose="020B0604020202020204" pitchFamily="34" charset="0"/>
              </a:rPr>
              <a:t>62-730.171(3)(b)  Notification must be made </a:t>
            </a:r>
            <a:r>
              <a:rPr lang="en-US" sz="1800" i="1" dirty="0">
                <a:latin typeface="Arial" panose="020B0604020202020204" pitchFamily="34" charset="0"/>
                <a:cs typeface="Arial" panose="020B0604020202020204" pitchFamily="34" charset="0"/>
              </a:rPr>
              <a:t>prior</a:t>
            </a:r>
            <a:r>
              <a:rPr lang="en-US" sz="1800" dirty="0">
                <a:latin typeface="Arial" panose="020B0604020202020204" pitchFamily="34" charset="0"/>
                <a:cs typeface="Arial" panose="020B0604020202020204" pitchFamily="34" charset="0"/>
              </a:rPr>
              <a:t> to changing items above.</a:t>
            </a:r>
          </a:p>
          <a:p>
            <a:pPr marL="0" indent="0">
              <a:lnSpc>
                <a:spcPct val="100000"/>
              </a:lnSpc>
              <a:spcBef>
                <a:spcPts val="0"/>
              </a:spcBef>
              <a:buNone/>
            </a:pPr>
            <a:r>
              <a:rPr lang="en-US" sz="1800" dirty="0">
                <a:latin typeface="Arial" panose="020B0604020202020204" pitchFamily="34" charset="0"/>
                <a:cs typeface="Arial" panose="020B0604020202020204" pitchFamily="34" charset="0"/>
              </a:rPr>
              <a:t>62-730.171(3)(c)  No person shall not operate a transfer facility before receiving confirmation that the initial notification package is complete.</a:t>
            </a:r>
          </a:p>
          <a:p>
            <a:pPr marL="0" indent="0" fontAlgn="base" hangingPunc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fontAlgn="base" hangingPunct="0">
              <a:lnSpc>
                <a:spcPct val="100000"/>
              </a:lnSpc>
              <a:spcBef>
                <a:spcPts val="0"/>
              </a:spcBef>
              <a:buNone/>
            </a:pPr>
            <a:r>
              <a:rPr lang="en-US" sz="1800" dirty="0">
                <a:latin typeface="Arial" panose="020B0604020202020204" pitchFamily="34" charset="0"/>
                <a:cs typeface="Arial" panose="020B0604020202020204" pitchFamily="34" charset="0"/>
              </a:rPr>
              <a:t>62-730.171(4)  A transfer facility shall comply with the following requirements:</a:t>
            </a:r>
          </a:p>
          <a:p>
            <a:pPr marL="457200" lvl="1" indent="0" fontAlgn="base" hangingPunct="0">
              <a:lnSpc>
                <a:spcPct val="100000"/>
              </a:lnSpc>
              <a:spcBef>
                <a:spcPts val="0"/>
              </a:spcBef>
              <a:buNone/>
            </a:pPr>
            <a:r>
              <a:rPr lang="en-US" sz="1800" dirty="0">
                <a:latin typeface="Arial" panose="020B0604020202020204" pitchFamily="34" charset="0"/>
                <a:cs typeface="Arial" panose="020B0604020202020204" pitchFamily="34" charset="0"/>
              </a:rPr>
              <a:t>(a) 40 CFR Part 265 Subparts B, C, D, and I (</a:t>
            </a:r>
            <a:r>
              <a:rPr lang="en-US" sz="1800" u="sng" dirty="0">
                <a:latin typeface="Arial" panose="020B0604020202020204" pitchFamily="34" charset="0"/>
                <a:cs typeface="Arial" panose="020B0604020202020204" pitchFamily="34" charset="0"/>
              </a:rPr>
              <a:t>presentation follows</a:t>
            </a:r>
            <a:r>
              <a:rPr lang="en-US" sz="1800" dirty="0">
                <a:latin typeface="Arial" panose="020B0604020202020204" pitchFamily="34" charset="0"/>
                <a:cs typeface="Arial" panose="020B0604020202020204" pitchFamily="34" charset="0"/>
              </a:rPr>
              <a:t>);</a:t>
            </a:r>
          </a:p>
          <a:p>
            <a:pPr marL="457200" lvl="1" indent="0" fontAlgn="base" hangingPunct="0">
              <a:lnSpc>
                <a:spcPct val="100000"/>
              </a:lnSpc>
              <a:spcBef>
                <a:spcPts val="0"/>
              </a:spcBef>
              <a:buNone/>
            </a:pPr>
            <a:r>
              <a:rPr lang="en-US" sz="1800" dirty="0">
                <a:latin typeface="Arial" panose="020B0604020202020204" pitchFamily="34" charset="0"/>
                <a:cs typeface="Arial" panose="020B0604020202020204" pitchFamily="34" charset="0"/>
              </a:rPr>
              <a:t>(b) The aisle space requirements and incompatible waste requirements shall not apply to containers in trucks that meet DOT regulations in 40 CFR 263.10.</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dirty="0">
                <a:latin typeface="Arial" panose="020B0604020202020204" pitchFamily="34" charset="0"/>
                <a:cs typeface="Arial" panose="020B0604020202020204" pitchFamily="34" charset="0"/>
              </a:rPr>
              <a:t>62-730.171(5)  Hazardous waste stored at transfer facilities in containers or vehicles shall be stored on a manmade surface which is capable of preventing spills or releases to the ground.</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dirty="0">
                <a:latin typeface="Arial" panose="020B0604020202020204" pitchFamily="34" charset="0"/>
                <a:cs typeface="Arial" panose="020B0604020202020204" pitchFamily="34" charset="0"/>
              </a:rPr>
              <a:t>62-730.171(6) - Recordkeeping (</a:t>
            </a:r>
            <a:r>
              <a:rPr lang="en-US" sz="1800" u="sng" dirty="0">
                <a:latin typeface="Arial" panose="020B0604020202020204" pitchFamily="34" charset="0"/>
                <a:cs typeface="Arial" panose="020B0604020202020204" pitchFamily="34" charset="0"/>
              </a:rPr>
              <a:t>presentation follows</a:t>
            </a:r>
            <a:r>
              <a:rPr lang="en-US" sz="1800" dirty="0">
                <a:latin typeface="Arial" panose="020B0604020202020204" pitchFamily="34" charset="0"/>
                <a:cs typeface="Arial" panose="020B0604020202020204" pitchFamily="34" charset="0"/>
              </a:rPr>
              <a:t>).</a:t>
            </a:r>
          </a:p>
          <a:p>
            <a:pPr marL="0" indent="0">
              <a:lnSpc>
                <a:spcPct val="100000"/>
              </a:lnSpc>
              <a:spcBef>
                <a:spcPts val="0"/>
              </a:spcBef>
              <a:buNone/>
            </a:pPr>
            <a:r>
              <a:rPr lang="en-US" sz="1800" dirty="0">
                <a:latin typeface="Arial" panose="020B0604020202020204" pitchFamily="34" charset="0"/>
                <a:cs typeface="Arial" panose="020B0604020202020204" pitchFamily="34" charset="0"/>
              </a:rPr>
              <a:t>62-730.171(7) - Closure (</a:t>
            </a:r>
            <a:r>
              <a:rPr lang="en-US" sz="1800" u="sng" dirty="0">
                <a:latin typeface="Arial" panose="020B0604020202020204" pitchFamily="34" charset="0"/>
                <a:cs typeface="Arial" panose="020B0604020202020204" pitchFamily="34" charset="0"/>
              </a:rPr>
              <a:t>presentation follows</a:t>
            </a:r>
            <a:r>
              <a:rPr lang="en-US" sz="1800" dirty="0">
                <a:latin typeface="Arial" panose="020B0604020202020204" pitchFamily="34" charset="0"/>
                <a:cs typeface="Arial" panose="020B0604020202020204" pitchFamily="34" charset="0"/>
              </a:rPr>
              <a:t>).</a:t>
            </a:r>
          </a:p>
          <a:p>
            <a:pPr marL="0" indent="0">
              <a:lnSpc>
                <a:spcPct val="100000"/>
              </a:lnSpc>
              <a:spcBef>
                <a:spcPts val="0"/>
              </a:spcBef>
              <a:buNone/>
            </a:pPr>
            <a:r>
              <a:rPr lang="en-US" sz="1800" dirty="0">
                <a:latin typeface="Arial" panose="020B0604020202020204" pitchFamily="34" charset="0"/>
                <a:cs typeface="Arial" panose="020B0604020202020204" pitchFamily="34" charset="0"/>
              </a:rPr>
              <a:t>62-730.171(8) - Construction, initial operation or substantial modifications to a transfer facility that does not comply with Section 403.7211, Florida Statutes, is prohibited.</a:t>
            </a:r>
          </a:p>
        </p:txBody>
      </p:sp>
    </p:spTree>
    <p:extLst>
      <p:ext uri="{BB962C8B-B14F-4D97-AF65-F5344CB8AC3E}">
        <p14:creationId xmlns:p14="http://schemas.microsoft.com/office/powerpoint/2010/main" val="3734105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924" y="1261017"/>
            <a:ext cx="8626589" cy="5032209"/>
          </a:xfrm>
        </p:spPr>
        <p:txBody>
          <a:bodyPr>
            <a:noAutofit/>
          </a:bodyPr>
          <a:lstStyle/>
          <a:p>
            <a:pPr marL="0">
              <a:lnSpc>
                <a:spcPct val="100000"/>
              </a:lnSpc>
              <a:spcBef>
                <a:spcPts val="600"/>
              </a:spcBef>
            </a:pPr>
            <a:r>
              <a:rPr lang="en-US" sz="2400" dirty="0">
                <a:latin typeface="Arial" panose="020B0604020202020204" pitchFamily="34" charset="0"/>
                <a:cs typeface="Arial" panose="020B0604020202020204" pitchFamily="34" charset="0"/>
              </a:rPr>
              <a:t>40 CFR 265.10 – Applicability.</a:t>
            </a:r>
          </a:p>
          <a:p>
            <a:pPr marL="0">
              <a:lnSpc>
                <a:spcPct val="100000"/>
              </a:lnSpc>
              <a:spcBef>
                <a:spcPts val="600"/>
              </a:spcBef>
            </a:pPr>
            <a:r>
              <a:rPr lang="en-US" sz="2400" dirty="0">
                <a:latin typeface="Arial" panose="020B0604020202020204" pitchFamily="34" charset="0"/>
                <a:cs typeface="Arial" panose="020B0604020202020204" pitchFamily="34" charset="0"/>
              </a:rPr>
              <a:t>40 CFR 265.11 - Identification number.</a:t>
            </a:r>
          </a:p>
          <a:p>
            <a:pPr marL="0">
              <a:lnSpc>
                <a:spcPct val="100000"/>
              </a:lnSpc>
              <a:spcBef>
                <a:spcPts val="600"/>
              </a:spcBef>
            </a:pPr>
            <a:r>
              <a:rPr lang="en-US" sz="2400" dirty="0">
                <a:latin typeface="Arial" panose="020B0604020202020204" pitchFamily="34" charset="0"/>
                <a:cs typeface="Arial" panose="020B0604020202020204" pitchFamily="34" charset="0"/>
              </a:rPr>
              <a:t>40 CFR 265.12 - Required notices. </a:t>
            </a:r>
          </a:p>
          <a:p>
            <a:pPr marL="0">
              <a:lnSpc>
                <a:spcPct val="100000"/>
              </a:lnSpc>
              <a:spcBef>
                <a:spcPts val="600"/>
              </a:spcBef>
            </a:pPr>
            <a:r>
              <a:rPr lang="en-US" sz="2400" dirty="0">
                <a:latin typeface="Arial" panose="020B0604020202020204" pitchFamily="34" charset="0"/>
                <a:cs typeface="Arial" panose="020B0604020202020204" pitchFamily="34" charset="0"/>
              </a:rPr>
              <a:t>40 CFR 265.13 - [Not Applicable]</a:t>
            </a:r>
          </a:p>
          <a:p>
            <a:pPr marL="0">
              <a:lnSpc>
                <a:spcPct val="100000"/>
              </a:lnSpc>
              <a:spcBef>
                <a:spcPts val="600"/>
              </a:spcBef>
            </a:pPr>
            <a:r>
              <a:rPr lang="en-US" sz="2400" dirty="0">
                <a:latin typeface="Arial" panose="020B0604020202020204" pitchFamily="34" charset="0"/>
                <a:cs typeface="Arial" panose="020B0604020202020204" pitchFamily="34" charset="0"/>
              </a:rPr>
              <a:t>40 CFR 265.14 – Security.</a:t>
            </a:r>
          </a:p>
          <a:p>
            <a:pPr marL="0">
              <a:lnSpc>
                <a:spcPct val="100000"/>
              </a:lnSpc>
              <a:spcBef>
                <a:spcPts val="600"/>
              </a:spcBef>
            </a:pPr>
            <a:r>
              <a:rPr lang="en-US" sz="2400" dirty="0">
                <a:latin typeface="Arial" panose="020B0604020202020204" pitchFamily="34" charset="0"/>
                <a:cs typeface="Arial" panose="020B0604020202020204" pitchFamily="34" charset="0"/>
              </a:rPr>
              <a:t>40 CFR 265.15 - General inspection requirements. </a:t>
            </a:r>
          </a:p>
          <a:p>
            <a:pPr marL="0">
              <a:lnSpc>
                <a:spcPct val="100000"/>
              </a:lnSpc>
              <a:spcBef>
                <a:spcPts val="600"/>
              </a:spcBef>
            </a:pPr>
            <a:r>
              <a:rPr lang="en-US" sz="2400" dirty="0">
                <a:latin typeface="Arial" panose="020B0604020202020204" pitchFamily="34" charset="0"/>
                <a:cs typeface="Arial" panose="020B0604020202020204" pitchFamily="34" charset="0"/>
              </a:rPr>
              <a:t>40 CFR 265.16 - Personnel training. </a:t>
            </a:r>
          </a:p>
          <a:p>
            <a:pPr marL="0">
              <a:lnSpc>
                <a:spcPct val="100000"/>
              </a:lnSpc>
              <a:spcBef>
                <a:spcPts val="600"/>
              </a:spcBef>
            </a:pPr>
            <a:r>
              <a:rPr lang="en-US" sz="2400" dirty="0">
                <a:latin typeface="Arial" panose="020B0604020202020204" pitchFamily="34" charset="0"/>
                <a:cs typeface="Arial" panose="020B0604020202020204" pitchFamily="34" charset="0"/>
              </a:rPr>
              <a:t>40 CFR 265.17 - General requirements for ignitable, 			         reactive, or incompatible wastes.</a:t>
            </a:r>
          </a:p>
          <a:p>
            <a:pPr marL="0">
              <a:lnSpc>
                <a:spcPct val="100000"/>
              </a:lnSpc>
              <a:spcBef>
                <a:spcPts val="600"/>
              </a:spcBef>
            </a:pPr>
            <a:r>
              <a:rPr lang="en-US" sz="2400" dirty="0">
                <a:latin typeface="Arial" panose="020B0604020202020204" pitchFamily="34" charset="0"/>
                <a:cs typeface="Arial" panose="020B0604020202020204" pitchFamily="34" charset="0"/>
              </a:rPr>
              <a:t>40 CFR 265.18 - Location standards.</a:t>
            </a:r>
          </a:p>
          <a:p>
            <a:pPr marL="0">
              <a:lnSpc>
                <a:spcPct val="100000"/>
              </a:lnSpc>
              <a:spcBef>
                <a:spcPts val="600"/>
              </a:spcBef>
            </a:pPr>
            <a:r>
              <a:rPr lang="en-US" sz="2400" dirty="0">
                <a:latin typeface="Arial" panose="020B0604020202020204" pitchFamily="34" charset="0"/>
                <a:cs typeface="Arial" panose="020B0604020202020204" pitchFamily="34" charset="0"/>
              </a:rPr>
              <a:t>40 CFR 265.19 - Construction quality assurance program.</a:t>
            </a:r>
          </a:p>
        </p:txBody>
      </p:sp>
      <p:sp>
        <p:nvSpPr>
          <p:cNvPr id="2" name="Title 1"/>
          <p:cNvSpPr>
            <a:spLocks noGrp="1"/>
          </p:cNvSpPr>
          <p:nvPr>
            <p:ph type="title"/>
          </p:nvPr>
        </p:nvSpPr>
        <p:spPr>
          <a:xfrm>
            <a:off x="906236" y="-129094"/>
            <a:ext cx="7689124" cy="1325563"/>
          </a:xfrm>
        </p:spPr>
        <p:txBody>
          <a:bodyPr>
            <a:normAutofit/>
          </a:bodyPr>
          <a:lstStyle/>
          <a:p>
            <a:r>
              <a:rPr lang="en-US" sz="3600" dirty="0"/>
              <a:t>40 CFR 265 (Subpart B) </a:t>
            </a:r>
            <a:br>
              <a:rPr lang="en-US" sz="3600" dirty="0"/>
            </a:br>
            <a:r>
              <a:rPr lang="en-US" sz="3600" dirty="0"/>
              <a:t>General Facility Standards</a:t>
            </a:r>
          </a:p>
        </p:txBody>
      </p:sp>
    </p:spTree>
    <p:extLst>
      <p:ext uri="{BB962C8B-B14F-4D97-AF65-F5344CB8AC3E}">
        <p14:creationId xmlns:p14="http://schemas.microsoft.com/office/powerpoint/2010/main" val="3675004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954" y="1338185"/>
            <a:ext cx="8783276" cy="4806480"/>
          </a:xfrm>
        </p:spPr>
        <p:txBody>
          <a:bodyPr>
            <a:normAutofit/>
          </a:bodyPr>
          <a:lstStyle/>
          <a:p>
            <a:pPr>
              <a:spcBef>
                <a:spcPts val="0"/>
              </a:spcBef>
            </a:pPr>
            <a:r>
              <a:rPr lang="en-US" dirty="0">
                <a:latin typeface="Arial" panose="020B0604020202020204" pitchFamily="34" charset="0"/>
                <a:cs typeface="Arial" panose="020B0604020202020204" pitchFamily="34" charset="0"/>
              </a:rPr>
              <a:t>40 CFR 265.12(a)  </a:t>
            </a:r>
            <a:r>
              <a:rPr lang="en-US" sz="2800" dirty="0">
                <a:latin typeface="Arial" panose="020B0604020202020204" pitchFamily="34" charset="0"/>
                <a:cs typeface="Arial" panose="020B0604020202020204" pitchFamily="34" charset="0"/>
              </a:rPr>
              <a:t>Receipt of hazardous waste from a foreign source requires submittal of notices described in this section.</a:t>
            </a:r>
          </a:p>
          <a:p>
            <a:pPr>
              <a:spcBef>
                <a:spcPts val="0"/>
              </a:spcBef>
            </a:pPr>
            <a:endParaRPr lang="en-US" dirty="0">
              <a:latin typeface="Arial" panose="020B0604020202020204" pitchFamily="34" charset="0"/>
              <a:cs typeface="Arial" panose="020B0604020202020204" pitchFamily="34" charset="0"/>
            </a:endParaRPr>
          </a:p>
          <a:p>
            <a:pPr>
              <a:spcBef>
                <a:spcPts val="0"/>
              </a:spcBef>
            </a:pPr>
            <a:r>
              <a:rPr lang="en-US" dirty="0">
                <a:latin typeface="Arial" panose="020B0604020202020204" pitchFamily="34" charset="0"/>
                <a:cs typeface="Arial" panose="020B0604020202020204" pitchFamily="34" charset="0"/>
              </a:rPr>
              <a:t>40 CFR 265.12(b)  </a:t>
            </a:r>
            <a:r>
              <a:rPr lang="en-US" sz="2800" dirty="0">
                <a:latin typeface="Arial" panose="020B0604020202020204" pitchFamily="34" charset="0"/>
                <a:cs typeface="Arial" panose="020B0604020202020204" pitchFamily="34" charset="0"/>
              </a:rPr>
              <a:t>Before transfer of ownership or operation of a facility during its operating life, notify the new owner/operator of all requirements in 40 CFR 265.</a:t>
            </a:r>
          </a:p>
        </p:txBody>
      </p:sp>
      <p:sp>
        <p:nvSpPr>
          <p:cNvPr id="2" name="Title 1"/>
          <p:cNvSpPr>
            <a:spLocks noGrp="1"/>
          </p:cNvSpPr>
          <p:nvPr>
            <p:ph type="title"/>
          </p:nvPr>
        </p:nvSpPr>
        <p:spPr>
          <a:xfrm>
            <a:off x="1325787" y="-118338"/>
            <a:ext cx="7609114" cy="1325563"/>
          </a:xfrm>
        </p:spPr>
        <p:txBody>
          <a:bodyPr>
            <a:normAutofit/>
          </a:bodyPr>
          <a:lstStyle/>
          <a:p>
            <a:r>
              <a:rPr lang="en-US" sz="3200" dirty="0"/>
              <a:t>Required Notices:  40 CFR 265.12</a:t>
            </a:r>
          </a:p>
        </p:txBody>
      </p:sp>
    </p:spTree>
    <p:extLst>
      <p:ext uri="{BB962C8B-B14F-4D97-AF65-F5344CB8AC3E}">
        <p14:creationId xmlns:p14="http://schemas.microsoft.com/office/powerpoint/2010/main" val="35275466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3034</TotalTime>
  <Words>3091</Words>
  <Application>Microsoft Office PowerPoint</Application>
  <PresentationFormat>On-screen Show (4:3)</PresentationFormat>
  <Paragraphs>284</Paragraphs>
  <Slides>45</Slides>
  <Notes>45</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45</vt:i4>
      </vt:variant>
    </vt:vector>
  </HeadingPairs>
  <TitlesOfParts>
    <vt:vector size="52" baseType="lpstr">
      <vt:lpstr>Arial</vt:lpstr>
      <vt:lpstr>Calibri</vt:lpstr>
      <vt:lpstr>Times New Roman</vt:lpstr>
      <vt:lpstr>Office Theme</vt:lpstr>
      <vt:lpstr>Custom Design</vt:lpstr>
      <vt:lpstr>Adobe Acrobat Document</vt:lpstr>
      <vt:lpstr>Photo Editor Photo</vt:lpstr>
      <vt:lpstr>Hazardous Waste Transfer Facilities</vt:lpstr>
      <vt:lpstr>Overview</vt:lpstr>
      <vt:lpstr>Transfer Facility Requirements –  40 CFR 263.12</vt:lpstr>
      <vt:lpstr>Transfer Facility Requirements –  40 CFR 263.12</vt:lpstr>
      <vt:lpstr>Notification –  62-730.171(2), FAC</vt:lpstr>
      <vt:lpstr>Initial Notification –  62-730.171(3)(a), FAC</vt:lpstr>
      <vt:lpstr>62-730.171, FAC</vt:lpstr>
      <vt:lpstr>40 CFR 265 (Subpart B)  General Facility Standards</vt:lpstr>
      <vt:lpstr>Required Notices:  40 CFR 265.12</vt:lpstr>
      <vt:lpstr>Security:  40 CFR 265.14</vt:lpstr>
      <vt:lpstr>General Inspection Requirements: 40 CFR 265.15</vt:lpstr>
      <vt:lpstr>Personnel Training: 40 CFR 265.16</vt:lpstr>
      <vt:lpstr>Personnel Training: 40 CFR 265.16</vt:lpstr>
      <vt:lpstr>Personnel Training: 40 CFR 265.16</vt:lpstr>
      <vt:lpstr>40 CFR 265 (Subpart B)  General Facility Standards</vt:lpstr>
      <vt:lpstr>40 CFR 265 (Subpart C) Preparedness and Prevention</vt:lpstr>
      <vt:lpstr>Maintenance and Operation of Facility - 40 CFR 265.31</vt:lpstr>
      <vt:lpstr>Maintenance and Operation of Facility - 40 CFR 265.31</vt:lpstr>
      <vt:lpstr>Maintenance and Operation of Facility - 40 CFR 265.31</vt:lpstr>
      <vt:lpstr>Required Equipment -   40 CFR 265.32</vt:lpstr>
      <vt:lpstr>Required Equipment -   40 CFR 265.32</vt:lpstr>
      <vt:lpstr>Required Equipment -   40 CFR 265.32</vt:lpstr>
      <vt:lpstr>Testing and Maintenance -  40 CFR 265.33</vt:lpstr>
      <vt:lpstr>Access to Communications or Alarm – 40 CFR 265.34</vt:lpstr>
      <vt:lpstr>Aisle Space – 40 CFR 265.35</vt:lpstr>
      <vt:lpstr>  Arrangements with Local Authorities – 40 CFR 265.37</vt:lpstr>
      <vt:lpstr>  Arrangements with Local Authorities – 40 CFR 265.37</vt:lpstr>
      <vt:lpstr>40 CFR 265 (Subpart D) Contingency and Emergency Plan</vt:lpstr>
      <vt:lpstr>Purpose and Implementation –  40 CFR 265.51</vt:lpstr>
      <vt:lpstr>Content of Plan - 40 CFR 265.52</vt:lpstr>
      <vt:lpstr>Copies and Amendment of Plan – 40 CFR 265.53 - 54</vt:lpstr>
      <vt:lpstr>Emergency Coordinator – 40 CFR 265.55</vt:lpstr>
      <vt:lpstr>Emergency Procedures 40 CFR 265.56 </vt:lpstr>
      <vt:lpstr>Emergency Procedures 40 CFR 265.56 </vt:lpstr>
      <vt:lpstr>40 CFR 265 (Subpart I) Management of Containers</vt:lpstr>
      <vt:lpstr>Condition of Containers – 40 CFR 265.171</vt:lpstr>
      <vt:lpstr>Condition of Containers – 40 CFR 265.171</vt:lpstr>
      <vt:lpstr>Compatibility of Containers – 40 CFR 265.172</vt:lpstr>
      <vt:lpstr>Management of Containers – 40 CFR 265.173</vt:lpstr>
      <vt:lpstr>Management of Containers – 40 CFR 265.173</vt:lpstr>
      <vt:lpstr>Inspections – 40 CFR 265.174</vt:lpstr>
      <vt:lpstr>Special Requirements – 40 CFR 265.176 - 178</vt:lpstr>
      <vt:lpstr>Recordkeeping – 62-730.171(6), FAC </vt:lpstr>
      <vt:lpstr>Closure - 62-730.171(7), FAC</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Charlotte</dc:creator>
  <cp:lastModifiedBy>Fitzsimmons, Eric</cp:lastModifiedBy>
  <cp:revision>149</cp:revision>
  <cp:lastPrinted>2017-03-14T20:44:16Z</cp:lastPrinted>
  <dcterms:created xsi:type="dcterms:W3CDTF">2015-05-19T17:22:51Z</dcterms:created>
  <dcterms:modified xsi:type="dcterms:W3CDTF">2018-07-11T15:05:58Z</dcterms:modified>
</cp:coreProperties>
</file>