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43"/>
  </p:notesMasterIdLst>
  <p:handoutMasterIdLst>
    <p:handoutMasterId r:id="rId44"/>
  </p:handoutMasterIdLst>
  <p:sldIdLst>
    <p:sldId id="262" r:id="rId3"/>
    <p:sldId id="313" r:id="rId4"/>
    <p:sldId id="264" r:id="rId5"/>
    <p:sldId id="265" r:id="rId6"/>
    <p:sldId id="266" r:id="rId7"/>
    <p:sldId id="267" r:id="rId8"/>
    <p:sldId id="268" r:id="rId9"/>
    <p:sldId id="269" r:id="rId10"/>
    <p:sldId id="270" r:id="rId11"/>
    <p:sldId id="271" r:id="rId12"/>
    <p:sldId id="272" r:id="rId13"/>
    <p:sldId id="273" r:id="rId14"/>
    <p:sldId id="274" r:id="rId15"/>
    <p:sldId id="315" r:id="rId16"/>
    <p:sldId id="316" r:id="rId17"/>
    <p:sldId id="278" r:id="rId18"/>
    <p:sldId id="318" r:id="rId19"/>
    <p:sldId id="319" r:id="rId20"/>
    <p:sldId id="320" r:id="rId21"/>
    <p:sldId id="322" r:id="rId22"/>
    <p:sldId id="321" r:id="rId23"/>
    <p:sldId id="332" r:id="rId24"/>
    <p:sldId id="323" r:id="rId25"/>
    <p:sldId id="324" r:id="rId26"/>
    <p:sldId id="325" r:id="rId27"/>
    <p:sldId id="326" r:id="rId28"/>
    <p:sldId id="327" r:id="rId29"/>
    <p:sldId id="328" r:id="rId30"/>
    <p:sldId id="329" r:id="rId31"/>
    <p:sldId id="330" r:id="rId32"/>
    <p:sldId id="331" r:id="rId33"/>
    <p:sldId id="293" r:id="rId34"/>
    <p:sldId id="294" r:id="rId35"/>
    <p:sldId id="333" r:id="rId36"/>
    <p:sldId id="300" r:id="rId37"/>
    <p:sldId id="298" r:id="rId38"/>
    <p:sldId id="303" r:id="rId39"/>
    <p:sldId id="304" r:id="rId40"/>
    <p:sldId id="314" r:id="rId41"/>
    <p:sldId id="305" r:id="rId42"/>
  </p:sldIdLst>
  <p:sldSz cx="9144000" cy="6858000" type="screen4x3"/>
  <p:notesSz cx="6954838" cy="92408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00" autoAdjust="0"/>
    <p:restoredTop sz="84720" autoAdjust="0"/>
  </p:normalViewPr>
  <p:slideViewPr>
    <p:cSldViewPr snapToGrid="0">
      <p:cViewPr varScale="1">
        <p:scale>
          <a:sx n="97" d="100"/>
          <a:sy n="97" d="100"/>
        </p:scale>
        <p:origin x="540" y="84"/>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7368"/>
    </p:cViewPr>
  </p:sorterViewPr>
  <p:notesViewPr>
    <p:cSldViewPr snapToGrid="0">
      <p:cViewPr varScale="1">
        <p:scale>
          <a:sx n="66" d="100"/>
          <a:sy n="66" d="100"/>
        </p:scale>
        <p:origin x="3134" y="53"/>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notesMaster" Target="notesMasters/notesMaster1.xml"/><Relationship Id="rId48"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763" cy="463647"/>
          </a:xfrm>
          <a:prstGeom prst="rect">
            <a:avLst/>
          </a:prstGeom>
        </p:spPr>
        <p:txBody>
          <a:bodyPr vert="horz" lIns="92546" tIns="46273" rIns="92546" bIns="46273" rtlCol="0"/>
          <a:lstStyle>
            <a:lvl1pPr algn="l">
              <a:defRPr sz="1200"/>
            </a:lvl1pPr>
          </a:lstStyle>
          <a:p>
            <a:endParaRPr lang="en-US"/>
          </a:p>
        </p:txBody>
      </p:sp>
      <p:sp>
        <p:nvSpPr>
          <p:cNvPr id="3" name="Date Placeholder 2"/>
          <p:cNvSpPr>
            <a:spLocks noGrp="1"/>
          </p:cNvSpPr>
          <p:nvPr>
            <p:ph type="dt" sz="quarter" idx="1"/>
          </p:nvPr>
        </p:nvSpPr>
        <p:spPr>
          <a:xfrm>
            <a:off x="3939466" y="0"/>
            <a:ext cx="3013763" cy="463647"/>
          </a:xfrm>
          <a:prstGeom prst="rect">
            <a:avLst/>
          </a:prstGeom>
        </p:spPr>
        <p:txBody>
          <a:bodyPr vert="horz" lIns="92546" tIns="46273" rIns="92546" bIns="46273" rtlCol="0"/>
          <a:lstStyle>
            <a:lvl1pPr algn="r">
              <a:defRPr sz="1200"/>
            </a:lvl1pPr>
          </a:lstStyle>
          <a:p>
            <a:endParaRPr lang="en-US"/>
          </a:p>
        </p:txBody>
      </p:sp>
      <p:sp>
        <p:nvSpPr>
          <p:cNvPr id="4" name="Footer Placeholder 3"/>
          <p:cNvSpPr>
            <a:spLocks noGrp="1"/>
          </p:cNvSpPr>
          <p:nvPr>
            <p:ph type="ftr" sz="quarter" idx="2"/>
          </p:nvPr>
        </p:nvSpPr>
        <p:spPr>
          <a:xfrm>
            <a:off x="0" y="8777193"/>
            <a:ext cx="3013763" cy="463646"/>
          </a:xfrm>
          <a:prstGeom prst="rect">
            <a:avLst/>
          </a:prstGeom>
        </p:spPr>
        <p:txBody>
          <a:bodyPr vert="horz" lIns="92546" tIns="46273" rIns="92546" bIns="46273" rtlCol="0" anchor="b"/>
          <a:lstStyle>
            <a:lvl1pPr algn="l">
              <a:defRPr sz="1200"/>
            </a:lvl1pPr>
          </a:lstStyle>
          <a:p>
            <a:endParaRPr lang="en-US"/>
          </a:p>
        </p:txBody>
      </p:sp>
      <p:sp>
        <p:nvSpPr>
          <p:cNvPr id="5" name="Slide Number Placeholder 4"/>
          <p:cNvSpPr>
            <a:spLocks noGrp="1"/>
          </p:cNvSpPr>
          <p:nvPr>
            <p:ph type="sldNum" sz="quarter" idx="3"/>
          </p:nvPr>
        </p:nvSpPr>
        <p:spPr>
          <a:xfrm>
            <a:off x="3939466" y="8777193"/>
            <a:ext cx="3013763" cy="463646"/>
          </a:xfrm>
          <a:prstGeom prst="rect">
            <a:avLst/>
          </a:prstGeom>
        </p:spPr>
        <p:txBody>
          <a:bodyPr vert="horz" lIns="92546" tIns="46273" rIns="92546" bIns="46273" rtlCol="0" anchor="b"/>
          <a:lstStyle>
            <a:lvl1pPr algn="r">
              <a:defRPr sz="1200"/>
            </a:lvl1pPr>
          </a:lstStyle>
          <a:p>
            <a:fld id="{ACDD271C-DAA0-4DD4-A944-97072DE3C41B}" type="slidenum">
              <a:rPr lang="en-US" smtClean="0"/>
              <a:t>‹#›</a:t>
            </a:fld>
            <a:endParaRPr lang="en-US"/>
          </a:p>
        </p:txBody>
      </p:sp>
    </p:spTree>
    <p:extLst>
      <p:ext uri="{BB962C8B-B14F-4D97-AF65-F5344CB8AC3E}">
        <p14:creationId xmlns:p14="http://schemas.microsoft.com/office/powerpoint/2010/main" val="2393658988"/>
      </p:ext>
    </p:extLst>
  </p:cSld>
  <p:clrMap bg1="lt1" tx1="dk1" bg2="lt2" tx2="dk2" accent1="accent1" accent2="accent2" accent3="accent3" accent4="accent4" accent5="accent5" accent6="accent6" hlink="hlink" folHlink="folHlink"/>
  <p:hf sldNum="0"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763" cy="463647"/>
          </a:xfrm>
          <a:prstGeom prst="rect">
            <a:avLst/>
          </a:prstGeom>
        </p:spPr>
        <p:txBody>
          <a:bodyPr vert="horz" lIns="92546" tIns="46273" rIns="92546" bIns="46273" rtlCol="0"/>
          <a:lstStyle>
            <a:lvl1pPr algn="l">
              <a:defRPr sz="1200"/>
            </a:lvl1pPr>
          </a:lstStyle>
          <a:p>
            <a:endParaRPr lang="en-US"/>
          </a:p>
        </p:txBody>
      </p:sp>
      <p:sp>
        <p:nvSpPr>
          <p:cNvPr id="3" name="Date Placeholder 2"/>
          <p:cNvSpPr>
            <a:spLocks noGrp="1"/>
          </p:cNvSpPr>
          <p:nvPr>
            <p:ph type="dt" idx="1"/>
          </p:nvPr>
        </p:nvSpPr>
        <p:spPr>
          <a:xfrm>
            <a:off x="3939466" y="0"/>
            <a:ext cx="3013763" cy="463647"/>
          </a:xfrm>
          <a:prstGeom prst="rect">
            <a:avLst/>
          </a:prstGeom>
        </p:spPr>
        <p:txBody>
          <a:bodyPr vert="horz" lIns="92546" tIns="46273" rIns="92546" bIns="46273" rtlCol="0"/>
          <a:lstStyle>
            <a:lvl1pPr algn="r">
              <a:defRPr sz="1200"/>
            </a:lvl1pPr>
          </a:lstStyle>
          <a:p>
            <a:endParaRPr lang="en-US"/>
          </a:p>
        </p:txBody>
      </p:sp>
      <p:sp>
        <p:nvSpPr>
          <p:cNvPr id="4" name="Slide Image Placeholder 3"/>
          <p:cNvSpPr>
            <a:spLocks noGrp="1" noRot="1" noChangeAspect="1"/>
          </p:cNvSpPr>
          <p:nvPr>
            <p:ph type="sldImg" idx="2"/>
          </p:nvPr>
        </p:nvSpPr>
        <p:spPr>
          <a:xfrm>
            <a:off x="1398588" y="1155700"/>
            <a:ext cx="4157662" cy="3117850"/>
          </a:xfrm>
          <a:prstGeom prst="rect">
            <a:avLst/>
          </a:prstGeom>
          <a:noFill/>
          <a:ln w="12700">
            <a:solidFill>
              <a:prstClr val="black"/>
            </a:solidFill>
          </a:ln>
        </p:spPr>
        <p:txBody>
          <a:bodyPr vert="horz" lIns="92546" tIns="46273" rIns="92546" bIns="46273" rtlCol="0" anchor="ctr"/>
          <a:lstStyle/>
          <a:p>
            <a:endParaRPr lang="en-US"/>
          </a:p>
        </p:txBody>
      </p:sp>
      <p:sp>
        <p:nvSpPr>
          <p:cNvPr id="5" name="Notes Placeholder 4"/>
          <p:cNvSpPr>
            <a:spLocks noGrp="1"/>
          </p:cNvSpPr>
          <p:nvPr>
            <p:ph type="body" sz="quarter" idx="3"/>
          </p:nvPr>
        </p:nvSpPr>
        <p:spPr>
          <a:xfrm>
            <a:off x="695484" y="4447153"/>
            <a:ext cx="5563870" cy="3638580"/>
          </a:xfrm>
          <a:prstGeom prst="rect">
            <a:avLst/>
          </a:prstGeom>
        </p:spPr>
        <p:txBody>
          <a:bodyPr vert="horz" lIns="92546" tIns="46273" rIns="92546" bIns="4627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7193"/>
            <a:ext cx="3013763" cy="463646"/>
          </a:xfrm>
          <a:prstGeom prst="rect">
            <a:avLst/>
          </a:prstGeom>
        </p:spPr>
        <p:txBody>
          <a:bodyPr vert="horz" lIns="92546" tIns="46273" rIns="92546" bIns="46273" rtlCol="0" anchor="b"/>
          <a:lstStyle>
            <a:lvl1pPr algn="l">
              <a:defRPr sz="1200"/>
            </a:lvl1pPr>
          </a:lstStyle>
          <a:p>
            <a:endParaRPr lang="en-US"/>
          </a:p>
        </p:txBody>
      </p:sp>
      <p:sp>
        <p:nvSpPr>
          <p:cNvPr id="7" name="Slide Number Placeholder 6"/>
          <p:cNvSpPr>
            <a:spLocks noGrp="1"/>
          </p:cNvSpPr>
          <p:nvPr>
            <p:ph type="sldNum" sz="quarter" idx="5"/>
          </p:nvPr>
        </p:nvSpPr>
        <p:spPr>
          <a:xfrm>
            <a:off x="3939466" y="8777193"/>
            <a:ext cx="3013763" cy="463646"/>
          </a:xfrm>
          <a:prstGeom prst="rect">
            <a:avLst/>
          </a:prstGeom>
        </p:spPr>
        <p:txBody>
          <a:bodyPr vert="horz" lIns="92546" tIns="46273" rIns="92546" bIns="46273" rtlCol="0" anchor="b"/>
          <a:lstStyle>
            <a:lvl1pPr algn="r">
              <a:defRPr sz="1200"/>
            </a:lvl1pPr>
          </a:lstStyle>
          <a:p>
            <a:fld id="{E3ACF350-82AE-4204-B09B-A7DFAED0117F}" type="slidenum">
              <a:rPr lang="en-US" smtClean="0"/>
              <a:t>‹#›</a:t>
            </a:fld>
            <a:endParaRPr lang="en-US"/>
          </a:p>
        </p:txBody>
      </p:sp>
    </p:spTree>
    <p:extLst>
      <p:ext uri="{BB962C8B-B14F-4D97-AF65-F5344CB8AC3E}">
        <p14:creationId xmlns:p14="http://schemas.microsoft.com/office/powerpoint/2010/main" val="925119783"/>
      </p:ext>
    </p:extLst>
  </p:cSld>
  <p:clrMap bg1="lt1" tx1="dk1" bg2="lt2" tx2="dk2" accent1="accent1" accent2="accent2" accent3="accent3" accent4="accent4" accent5="accent5" accent6="accent6" hlink="hlink" folHlink="folHlink"/>
  <p:hf sldNum="0"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endParaRPr lang="en-US"/>
          </a:p>
        </p:txBody>
      </p:sp>
    </p:spTree>
    <p:extLst>
      <p:ext uri="{BB962C8B-B14F-4D97-AF65-F5344CB8AC3E}">
        <p14:creationId xmlns:p14="http://schemas.microsoft.com/office/powerpoint/2010/main" val="42047590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Slide Image Placeholder 1"/>
          <p:cNvSpPr>
            <a:spLocks noGrp="1" noRot="1" noChangeAspect="1" noTextEdit="1"/>
          </p:cNvSpPr>
          <p:nvPr>
            <p:ph type="sldImg"/>
          </p:nvPr>
        </p:nvSpPr>
        <p:spPr bwMode="auto">
          <a:noFill/>
          <a:ln>
            <a:solidFill>
              <a:srgbClr val="000000"/>
            </a:solidFill>
            <a:miter lim="800000"/>
            <a:headEnd/>
            <a:tailEnd/>
          </a:ln>
        </p:spPr>
      </p:sp>
      <p:sp>
        <p:nvSpPr>
          <p:cNvPr id="1505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u="sng" dirty="0"/>
          </a:p>
        </p:txBody>
      </p:sp>
      <p:sp>
        <p:nvSpPr>
          <p:cNvPr id="2" name="Date Placeholder 1"/>
          <p:cNvSpPr>
            <a:spLocks noGrp="1"/>
          </p:cNvSpPr>
          <p:nvPr>
            <p:ph type="dt" idx="10"/>
          </p:nvPr>
        </p:nvSpPr>
        <p:spPr/>
        <p:txBody>
          <a:bodyPr/>
          <a:lstStyle/>
          <a:p>
            <a:endParaRPr lang="en-US"/>
          </a:p>
        </p:txBody>
      </p:sp>
    </p:spTree>
    <p:extLst>
      <p:ext uri="{BB962C8B-B14F-4D97-AF65-F5344CB8AC3E}">
        <p14:creationId xmlns:p14="http://schemas.microsoft.com/office/powerpoint/2010/main" val="37485085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Slide Image Placeholder 1"/>
          <p:cNvSpPr>
            <a:spLocks noGrp="1" noRot="1" noChangeAspect="1" noTextEdit="1"/>
          </p:cNvSpPr>
          <p:nvPr>
            <p:ph type="sldImg"/>
          </p:nvPr>
        </p:nvSpPr>
        <p:spPr bwMode="auto">
          <a:noFill/>
          <a:ln>
            <a:solidFill>
              <a:srgbClr val="000000"/>
            </a:solidFill>
            <a:miter lim="800000"/>
            <a:headEnd/>
            <a:tailEnd/>
          </a:ln>
        </p:spPr>
      </p:sp>
      <p:sp>
        <p:nvSpPr>
          <p:cNvPr id="1515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2" name="Date Placeholder 1"/>
          <p:cNvSpPr>
            <a:spLocks noGrp="1"/>
          </p:cNvSpPr>
          <p:nvPr>
            <p:ph type="dt" idx="10"/>
          </p:nvPr>
        </p:nvSpPr>
        <p:spPr/>
        <p:txBody>
          <a:bodyPr/>
          <a:lstStyle/>
          <a:p>
            <a:endParaRPr lang="en-US"/>
          </a:p>
        </p:txBody>
      </p:sp>
    </p:spTree>
    <p:extLst>
      <p:ext uri="{BB962C8B-B14F-4D97-AF65-F5344CB8AC3E}">
        <p14:creationId xmlns:p14="http://schemas.microsoft.com/office/powerpoint/2010/main" val="8193626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Slide Image Placeholder 1"/>
          <p:cNvSpPr>
            <a:spLocks noGrp="1" noRot="1" noChangeAspect="1" noTextEdit="1"/>
          </p:cNvSpPr>
          <p:nvPr>
            <p:ph type="sldImg"/>
          </p:nvPr>
        </p:nvSpPr>
        <p:spPr bwMode="auto">
          <a:noFill/>
          <a:ln>
            <a:solidFill>
              <a:srgbClr val="000000"/>
            </a:solidFill>
            <a:miter lim="800000"/>
            <a:headEnd/>
            <a:tailEnd/>
          </a:ln>
        </p:spPr>
      </p:sp>
      <p:sp>
        <p:nvSpPr>
          <p:cNvPr id="1525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2" name="Date Placeholder 1"/>
          <p:cNvSpPr>
            <a:spLocks noGrp="1"/>
          </p:cNvSpPr>
          <p:nvPr>
            <p:ph type="dt" idx="10"/>
          </p:nvPr>
        </p:nvSpPr>
        <p:spPr/>
        <p:txBody>
          <a:bodyPr/>
          <a:lstStyle/>
          <a:p>
            <a:endParaRPr lang="en-US"/>
          </a:p>
        </p:txBody>
      </p:sp>
    </p:spTree>
    <p:extLst>
      <p:ext uri="{BB962C8B-B14F-4D97-AF65-F5344CB8AC3E}">
        <p14:creationId xmlns:p14="http://schemas.microsoft.com/office/powerpoint/2010/main" val="41491428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Slide Image Placeholder 1"/>
          <p:cNvSpPr>
            <a:spLocks noGrp="1" noRot="1" noChangeAspect="1" noTextEdit="1"/>
          </p:cNvSpPr>
          <p:nvPr>
            <p:ph type="sldImg"/>
          </p:nvPr>
        </p:nvSpPr>
        <p:spPr bwMode="auto">
          <a:noFill/>
          <a:ln>
            <a:solidFill>
              <a:srgbClr val="000000"/>
            </a:solidFill>
            <a:miter lim="800000"/>
            <a:headEnd/>
            <a:tailEnd/>
          </a:ln>
        </p:spPr>
      </p:sp>
      <p:sp>
        <p:nvSpPr>
          <p:cNvPr id="15462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2" name="Date Placeholder 1"/>
          <p:cNvSpPr>
            <a:spLocks noGrp="1"/>
          </p:cNvSpPr>
          <p:nvPr>
            <p:ph type="dt" idx="10"/>
          </p:nvPr>
        </p:nvSpPr>
        <p:spPr/>
        <p:txBody>
          <a:bodyPr/>
          <a:lstStyle/>
          <a:p>
            <a:endParaRPr lang="en-US"/>
          </a:p>
        </p:txBody>
      </p:sp>
    </p:spTree>
    <p:extLst>
      <p:ext uri="{BB962C8B-B14F-4D97-AF65-F5344CB8AC3E}">
        <p14:creationId xmlns:p14="http://schemas.microsoft.com/office/powerpoint/2010/main" val="24326568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00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300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5513" indent="-285994">
              <a:defRPr>
                <a:solidFill>
                  <a:schemeClr val="tx1"/>
                </a:solidFill>
                <a:latin typeface="Arial" panose="020B0604020202020204" pitchFamily="34" charset="0"/>
              </a:defRPr>
            </a:lvl2pPr>
            <a:lvl3pPr marL="1148797" indent="-229760">
              <a:defRPr>
                <a:solidFill>
                  <a:schemeClr val="tx1"/>
                </a:solidFill>
                <a:latin typeface="Arial" panose="020B0604020202020204" pitchFamily="34" charset="0"/>
              </a:defRPr>
            </a:lvl3pPr>
            <a:lvl4pPr marL="1608316" indent="-229760">
              <a:defRPr>
                <a:solidFill>
                  <a:schemeClr val="tx1"/>
                </a:solidFill>
                <a:latin typeface="Arial" panose="020B0604020202020204" pitchFamily="34" charset="0"/>
              </a:defRPr>
            </a:lvl4pPr>
            <a:lvl5pPr marL="2067835" indent="-229760">
              <a:defRPr>
                <a:solidFill>
                  <a:schemeClr val="tx1"/>
                </a:solidFill>
                <a:latin typeface="Arial" panose="020B0604020202020204" pitchFamily="34" charset="0"/>
              </a:defRPr>
            </a:lvl5pPr>
            <a:lvl6pPr marL="2530567" indent="-229760" eaLnBrk="0" fontAlgn="base" hangingPunct="0">
              <a:spcBef>
                <a:spcPct val="0"/>
              </a:spcBef>
              <a:spcAft>
                <a:spcPct val="0"/>
              </a:spcAft>
              <a:defRPr>
                <a:solidFill>
                  <a:schemeClr val="tx1"/>
                </a:solidFill>
                <a:latin typeface="Arial" panose="020B0604020202020204" pitchFamily="34" charset="0"/>
              </a:defRPr>
            </a:lvl6pPr>
            <a:lvl7pPr marL="2993299" indent="-229760" eaLnBrk="0" fontAlgn="base" hangingPunct="0">
              <a:spcBef>
                <a:spcPct val="0"/>
              </a:spcBef>
              <a:spcAft>
                <a:spcPct val="0"/>
              </a:spcAft>
              <a:defRPr>
                <a:solidFill>
                  <a:schemeClr val="tx1"/>
                </a:solidFill>
                <a:latin typeface="Arial" panose="020B0604020202020204" pitchFamily="34" charset="0"/>
              </a:defRPr>
            </a:lvl7pPr>
            <a:lvl8pPr marL="3456031" indent="-229760" eaLnBrk="0" fontAlgn="base" hangingPunct="0">
              <a:spcBef>
                <a:spcPct val="0"/>
              </a:spcBef>
              <a:spcAft>
                <a:spcPct val="0"/>
              </a:spcAft>
              <a:defRPr>
                <a:solidFill>
                  <a:schemeClr val="tx1"/>
                </a:solidFill>
                <a:latin typeface="Arial" panose="020B0604020202020204" pitchFamily="34" charset="0"/>
              </a:defRPr>
            </a:lvl8pPr>
            <a:lvl9pPr marL="3918763" indent="-229760" eaLnBrk="0" fontAlgn="base" hangingPunct="0">
              <a:spcBef>
                <a:spcPct val="0"/>
              </a:spcBef>
              <a:spcAft>
                <a:spcPct val="0"/>
              </a:spcAft>
              <a:defRPr>
                <a:solidFill>
                  <a:schemeClr val="tx1"/>
                </a:solidFill>
                <a:latin typeface="Arial" panose="020B0604020202020204" pitchFamily="34" charset="0"/>
              </a:defRPr>
            </a:lvl9pPr>
          </a:lstStyle>
          <a:p>
            <a:fld id="{D3B11BBC-B859-4153-AEAF-93B81431702A}" type="slidenum">
              <a:rPr lang="en-US" altLang="en-US" smtClean="0">
                <a:latin typeface="Calibri" panose="020F0502020204030204" pitchFamily="34" charset="0"/>
              </a:rPr>
              <a:pPr/>
              <a:t>14</a:t>
            </a:fld>
            <a:endParaRPr lang="en-US" altLang="en-US">
              <a:latin typeface="Calibri" panose="020F0502020204030204" pitchFamily="34" charset="0"/>
            </a:endParaRPr>
          </a:p>
        </p:txBody>
      </p:sp>
      <p:sp>
        <p:nvSpPr>
          <p:cNvPr id="2" name="Date Placeholder 1"/>
          <p:cNvSpPr>
            <a:spLocks noGrp="1"/>
          </p:cNvSpPr>
          <p:nvPr>
            <p:ph type="dt" idx="10"/>
          </p:nvPr>
        </p:nvSpPr>
        <p:spPr/>
        <p:txBody>
          <a:bodyPr/>
          <a:lstStyle/>
          <a:p>
            <a:endParaRPr lang="en-US"/>
          </a:p>
        </p:txBody>
      </p:sp>
    </p:spTree>
    <p:extLst>
      <p:ext uri="{BB962C8B-B14F-4D97-AF65-F5344CB8AC3E}">
        <p14:creationId xmlns:p14="http://schemas.microsoft.com/office/powerpoint/2010/main" val="24208549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2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Planning and prevention save in many ways…</a:t>
            </a:r>
          </a:p>
          <a:p>
            <a:endParaRPr lang="en-US" altLang="en-US"/>
          </a:p>
        </p:txBody>
      </p:sp>
      <p:sp>
        <p:nvSpPr>
          <p:cNvPr id="132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5513" indent="-285994">
              <a:defRPr>
                <a:solidFill>
                  <a:schemeClr val="tx1"/>
                </a:solidFill>
                <a:latin typeface="Arial" panose="020B0604020202020204" pitchFamily="34" charset="0"/>
              </a:defRPr>
            </a:lvl2pPr>
            <a:lvl3pPr marL="1148797" indent="-229760">
              <a:defRPr>
                <a:solidFill>
                  <a:schemeClr val="tx1"/>
                </a:solidFill>
                <a:latin typeface="Arial" panose="020B0604020202020204" pitchFamily="34" charset="0"/>
              </a:defRPr>
            </a:lvl3pPr>
            <a:lvl4pPr marL="1608316" indent="-229760">
              <a:defRPr>
                <a:solidFill>
                  <a:schemeClr val="tx1"/>
                </a:solidFill>
                <a:latin typeface="Arial" panose="020B0604020202020204" pitchFamily="34" charset="0"/>
              </a:defRPr>
            </a:lvl4pPr>
            <a:lvl5pPr marL="2067835" indent="-229760">
              <a:defRPr>
                <a:solidFill>
                  <a:schemeClr val="tx1"/>
                </a:solidFill>
                <a:latin typeface="Arial" panose="020B0604020202020204" pitchFamily="34" charset="0"/>
              </a:defRPr>
            </a:lvl5pPr>
            <a:lvl6pPr marL="2530567" indent="-229760" eaLnBrk="0" fontAlgn="base" hangingPunct="0">
              <a:spcBef>
                <a:spcPct val="0"/>
              </a:spcBef>
              <a:spcAft>
                <a:spcPct val="0"/>
              </a:spcAft>
              <a:defRPr>
                <a:solidFill>
                  <a:schemeClr val="tx1"/>
                </a:solidFill>
                <a:latin typeface="Arial" panose="020B0604020202020204" pitchFamily="34" charset="0"/>
              </a:defRPr>
            </a:lvl6pPr>
            <a:lvl7pPr marL="2993299" indent="-229760" eaLnBrk="0" fontAlgn="base" hangingPunct="0">
              <a:spcBef>
                <a:spcPct val="0"/>
              </a:spcBef>
              <a:spcAft>
                <a:spcPct val="0"/>
              </a:spcAft>
              <a:defRPr>
                <a:solidFill>
                  <a:schemeClr val="tx1"/>
                </a:solidFill>
                <a:latin typeface="Arial" panose="020B0604020202020204" pitchFamily="34" charset="0"/>
              </a:defRPr>
            </a:lvl7pPr>
            <a:lvl8pPr marL="3456031" indent="-229760" eaLnBrk="0" fontAlgn="base" hangingPunct="0">
              <a:spcBef>
                <a:spcPct val="0"/>
              </a:spcBef>
              <a:spcAft>
                <a:spcPct val="0"/>
              </a:spcAft>
              <a:defRPr>
                <a:solidFill>
                  <a:schemeClr val="tx1"/>
                </a:solidFill>
                <a:latin typeface="Arial" panose="020B0604020202020204" pitchFamily="34" charset="0"/>
              </a:defRPr>
            </a:lvl8pPr>
            <a:lvl9pPr marL="3918763" indent="-229760" eaLnBrk="0" fontAlgn="base" hangingPunct="0">
              <a:spcBef>
                <a:spcPct val="0"/>
              </a:spcBef>
              <a:spcAft>
                <a:spcPct val="0"/>
              </a:spcAft>
              <a:defRPr>
                <a:solidFill>
                  <a:schemeClr val="tx1"/>
                </a:solidFill>
                <a:latin typeface="Arial" panose="020B0604020202020204" pitchFamily="34" charset="0"/>
              </a:defRPr>
            </a:lvl9pPr>
          </a:lstStyle>
          <a:p>
            <a:fld id="{9F12737A-4627-4DE6-8F10-2FCE1B0640DF}" type="slidenum">
              <a:rPr lang="en-US" altLang="en-US" smtClean="0">
                <a:latin typeface="Calibri" panose="020F0502020204030204" pitchFamily="34" charset="0"/>
              </a:rPr>
              <a:pPr/>
              <a:t>15</a:t>
            </a:fld>
            <a:endParaRPr lang="en-US" altLang="en-US">
              <a:latin typeface="Calibri" panose="020F0502020204030204" pitchFamily="34" charset="0"/>
            </a:endParaRPr>
          </a:p>
        </p:txBody>
      </p:sp>
      <p:sp>
        <p:nvSpPr>
          <p:cNvPr id="2" name="Date Placeholder 1"/>
          <p:cNvSpPr>
            <a:spLocks noGrp="1"/>
          </p:cNvSpPr>
          <p:nvPr>
            <p:ph type="dt" idx="10"/>
          </p:nvPr>
        </p:nvSpPr>
        <p:spPr/>
        <p:txBody>
          <a:bodyPr/>
          <a:lstStyle/>
          <a:p>
            <a:endParaRPr lang="en-US"/>
          </a:p>
        </p:txBody>
      </p:sp>
    </p:spTree>
    <p:extLst>
      <p:ext uri="{BB962C8B-B14F-4D97-AF65-F5344CB8AC3E}">
        <p14:creationId xmlns:p14="http://schemas.microsoft.com/office/powerpoint/2010/main" val="23416958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Slide Image Placeholder 1"/>
          <p:cNvSpPr>
            <a:spLocks noGrp="1" noRot="1" noChangeAspect="1" noTextEdit="1"/>
          </p:cNvSpPr>
          <p:nvPr>
            <p:ph type="sldImg"/>
          </p:nvPr>
        </p:nvSpPr>
        <p:spPr bwMode="auto">
          <a:noFill/>
          <a:ln>
            <a:solidFill>
              <a:srgbClr val="000000"/>
            </a:solidFill>
            <a:miter lim="800000"/>
            <a:headEnd/>
            <a:tailEnd/>
          </a:ln>
        </p:spPr>
      </p:sp>
      <p:sp>
        <p:nvSpPr>
          <p:cNvPr id="1617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latin typeface="Times New Roman" pitchFamily="18" charset="0"/>
            </a:endParaRPr>
          </a:p>
        </p:txBody>
      </p:sp>
      <p:sp>
        <p:nvSpPr>
          <p:cNvPr id="2" name="Date Placeholder 1"/>
          <p:cNvSpPr>
            <a:spLocks noGrp="1"/>
          </p:cNvSpPr>
          <p:nvPr>
            <p:ph type="dt" idx="10"/>
          </p:nvPr>
        </p:nvSpPr>
        <p:spPr/>
        <p:txBody>
          <a:bodyPr/>
          <a:lstStyle/>
          <a:p>
            <a:endParaRPr lang="en-US"/>
          </a:p>
        </p:txBody>
      </p:sp>
    </p:spTree>
    <p:extLst>
      <p:ext uri="{BB962C8B-B14F-4D97-AF65-F5344CB8AC3E}">
        <p14:creationId xmlns:p14="http://schemas.microsoft.com/office/powerpoint/2010/main" val="2564480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8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Another good example.</a:t>
            </a:r>
          </a:p>
          <a:p>
            <a:endParaRPr lang="en-US" altLang="en-US"/>
          </a:p>
        </p:txBody>
      </p:sp>
      <p:sp>
        <p:nvSpPr>
          <p:cNvPr id="148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5513" indent="-285994">
              <a:defRPr>
                <a:solidFill>
                  <a:schemeClr val="tx1"/>
                </a:solidFill>
                <a:latin typeface="Arial" panose="020B0604020202020204" pitchFamily="34" charset="0"/>
              </a:defRPr>
            </a:lvl2pPr>
            <a:lvl3pPr marL="1148797" indent="-229760">
              <a:defRPr>
                <a:solidFill>
                  <a:schemeClr val="tx1"/>
                </a:solidFill>
                <a:latin typeface="Arial" panose="020B0604020202020204" pitchFamily="34" charset="0"/>
              </a:defRPr>
            </a:lvl3pPr>
            <a:lvl4pPr marL="1608316" indent="-229760">
              <a:defRPr>
                <a:solidFill>
                  <a:schemeClr val="tx1"/>
                </a:solidFill>
                <a:latin typeface="Arial" panose="020B0604020202020204" pitchFamily="34" charset="0"/>
              </a:defRPr>
            </a:lvl4pPr>
            <a:lvl5pPr marL="2067835" indent="-229760">
              <a:defRPr>
                <a:solidFill>
                  <a:schemeClr val="tx1"/>
                </a:solidFill>
                <a:latin typeface="Arial" panose="020B0604020202020204" pitchFamily="34" charset="0"/>
              </a:defRPr>
            </a:lvl5pPr>
            <a:lvl6pPr marL="2530567" indent="-229760" eaLnBrk="0" fontAlgn="base" hangingPunct="0">
              <a:spcBef>
                <a:spcPct val="0"/>
              </a:spcBef>
              <a:spcAft>
                <a:spcPct val="0"/>
              </a:spcAft>
              <a:defRPr>
                <a:solidFill>
                  <a:schemeClr val="tx1"/>
                </a:solidFill>
                <a:latin typeface="Arial" panose="020B0604020202020204" pitchFamily="34" charset="0"/>
              </a:defRPr>
            </a:lvl6pPr>
            <a:lvl7pPr marL="2993299" indent="-229760" eaLnBrk="0" fontAlgn="base" hangingPunct="0">
              <a:spcBef>
                <a:spcPct val="0"/>
              </a:spcBef>
              <a:spcAft>
                <a:spcPct val="0"/>
              </a:spcAft>
              <a:defRPr>
                <a:solidFill>
                  <a:schemeClr val="tx1"/>
                </a:solidFill>
                <a:latin typeface="Arial" panose="020B0604020202020204" pitchFamily="34" charset="0"/>
              </a:defRPr>
            </a:lvl7pPr>
            <a:lvl8pPr marL="3456031" indent="-229760" eaLnBrk="0" fontAlgn="base" hangingPunct="0">
              <a:spcBef>
                <a:spcPct val="0"/>
              </a:spcBef>
              <a:spcAft>
                <a:spcPct val="0"/>
              </a:spcAft>
              <a:defRPr>
                <a:solidFill>
                  <a:schemeClr val="tx1"/>
                </a:solidFill>
                <a:latin typeface="Arial" panose="020B0604020202020204" pitchFamily="34" charset="0"/>
              </a:defRPr>
            </a:lvl8pPr>
            <a:lvl9pPr marL="3918763" indent="-229760" eaLnBrk="0" fontAlgn="base" hangingPunct="0">
              <a:spcBef>
                <a:spcPct val="0"/>
              </a:spcBef>
              <a:spcAft>
                <a:spcPct val="0"/>
              </a:spcAft>
              <a:defRPr>
                <a:solidFill>
                  <a:schemeClr val="tx1"/>
                </a:solidFill>
                <a:latin typeface="Arial" panose="020B0604020202020204" pitchFamily="34" charset="0"/>
              </a:defRPr>
            </a:lvl9pPr>
          </a:lstStyle>
          <a:p>
            <a:fld id="{902FCEFA-FD11-45CE-9EDC-659BA8B90A40}" type="slidenum">
              <a:rPr lang="en-US" altLang="en-US" smtClean="0">
                <a:latin typeface="Calibri" panose="020F0502020204030204" pitchFamily="34" charset="0"/>
              </a:rPr>
              <a:pPr/>
              <a:t>17</a:t>
            </a:fld>
            <a:endParaRPr lang="en-US" altLang="en-US">
              <a:latin typeface="Calibri" panose="020F0502020204030204" pitchFamily="34" charset="0"/>
            </a:endParaRPr>
          </a:p>
        </p:txBody>
      </p:sp>
      <p:sp>
        <p:nvSpPr>
          <p:cNvPr id="2" name="Date Placeholder 1"/>
          <p:cNvSpPr>
            <a:spLocks noGrp="1"/>
          </p:cNvSpPr>
          <p:nvPr>
            <p:ph type="dt" idx="10"/>
          </p:nvPr>
        </p:nvSpPr>
        <p:spPr/>
        <p:txBody>
          <a:bodyPr/>
          <a:lstStyle/>
          <a:p>
            <a:endParaRPr lang="en-US"/>
          </a:p>
        </p:txBody>
      </p:sp>
    </p:spTree>
    <p:extLst>
      <p:ext uri="{BB962C8B-B14F-4D97-AF65-F5344CB8AC3E}">
        <p14:creationId xmlns:p14="http://schemas.microsoft.com/office/powerpoint/2010/main" val="18169683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0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50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5513" indent="-285994">
              <a:defRPr>
                <a:solidFill>
                  <a:schemeClr val="tx1"/>
                </a:solidFill>
                <a:latin typeface="Arial" panose="020B0604020202020204" pitchFamily="34" charset="0"/>
              </a:defRPr>
            </a:lvl2pPr>
            <a:lvl3pPr marL="1148797" indent="-229760">
              <a:defRPr>
                <a:solidFill>
                  <a:schemeClr val="tx1"/>
                </a:solidFill>
                <a:latin typeface="Arial" panose="020B0604020202020204" pitchFamily="34" charset="0"/>
              </a:defRPr>
            </a:lvl3pPr>
            <a:lvl4pPr marL="1608316" indent="-229760">
              <a:defRPr>
                <a:solidFill>
                  <a:schemeClr val="tx1"/>
                </a:solidFill>
                <a:latin typeface="Arial" panose="020B0604020202020204" pitchFamily="34" charset="0"/>
              </a:defRPr>
            </a:lvl4pPr>
            <a:lvl5pPr marL="2067835" indent="-229760">
              <a:defRPr>
                <a:solidFill>
                  <a:schemeClr val="tx1"/>
                </a:solidFill>
                <a:latin typeface="Arial" panose="020B0604020202020204" pitchFamily="34" charset="0"/>
              </a:defRPr>
            </a:lvl5pPr>
            <a:lvl6pPr marL="2530567" indent="-229760" eaLnBrk="0" fontAlgn="base" hangingPunct="0">
              <a:spcBef>
                <a:spcPct val="0"/>
              </a:spcBef>
              <a:spcAft>
                <a:spcPct val="0"/>
              </a:spcAft>
              <a:defRPr>
                <a:solidFill>
                  <a:schemeClr val="tx1"/>
                </a:solidFill>
                <a:latin typeface="Arial" panose="020B0604020202020204" pitchFamily="34" charset="0"/>
              </a:defRPr>
            </a:lvl6pPr>
            <a:lvl7pPr marL="2993299" indent="-229760" eaLnBrk="0" fontAlgn="base" hangingPunct="0">
              <a:spcBef>
                <a:spcPct val="0"/>
              </a:spcBef>
              <a:spcAft>
                <a:spcPct val="0"/>
              </a:spcAft>
              <a:defRPr>
                <a:solidFill>
                  <a:schemeClr val="tx1"/>
                </a:solidFill>
                <a:latin typeface="Arial" panose="020B0604020202020204" pitchFamily="34" charset="0"/>
              </a:defRPr>
            </a:lvl7pPr>
            <a:lvl8pPr marL="3456031" indent="-229760" eaLnBrk="0" fontAlgn="base" hangingPunct="0">
              <a:spcBef>
                <a:spcPct val="0"/>
              </a:spcBef>
              <a:spcAft>
                <a:spcPct val="0"/>
              </a:spcAft>
              <a:defRPr>
                <a:solidFill>
                  <a:schemeClr val="tx1"/>
                </a:solidFill>
                <a:latin typeface="Arial" panose="020B0604020202020204" pitchFamily="34" charset="0"/>
              </a:defRPr>
            </a:lvl8pPr>
            <a:lvl9pPr marL="3918763" indent="-229760" eaLnBrk="0" fontAlgn="base" hangingPunct="0">
              <a:spcBef>
                <a:spcPct val="0"/>
              </a:spcBef>
              <a:spcAft>
                <a:spcPct val="0"/>
              </a:spcAft>
              <a:defRPr>
                <a:solidFill>
                  <a:schemeClr val="tx1"/>
                </a:solidFill>
                <a:latin typeface="Arial" panose="020B0604020202020204" pitchFamily="34" charset="0"/>
              </a:defRPr>
            </a:lvl9pPr>
          </a:lstStyle>
          <a:p>
            <a:fld id="{64E43770-C357-4F74-8AB6-39C0F5F1A44D}" type="slidenum">
              <a:rPr lang="en-US" altLang="en-US" smtClean="0">
                <a:latin typeface="Calibri" panose="020F0502020204030204" pitchFamily="34" charset="0"/>
              </a:rPr>
              <a:pPr/>
              <a:t>18</a:t>
            </a:fld>
            <a:endParaRPr lang="en-US" altLang="en-US">
              <a:latin typeface="Calibri" panose="020F0502020204030204" pitchFamily="34" charset="0"/>
            </a:endParaRPr>
          </a:p>
        </p:txBody>
      </p:sp>
      <p:sp>
        <p:nvSpPr>
          <p:cNvPr id="2" name="Date Placeholder 1"/>
          <p:cNvSpPr>
            <a:spLocks noGrp="1"/>
          </p:cNvSpPr>
          <p:nvPr>
            <p:ph type="dt" idx="10"/>
          </p:nvPr>
        </p:nvSpPr>
        <p:spPr/>
        <p:txBody>
          <a:bodyPr/>
          <a:lstStyle/>
          <a:p>
            <a:endParaRPr lang="en-US"/>
          </a:p>
        </p:txBody>
      </p:sp>
    </p:spTree>
    <p:extLst>
      <p:ext uri="{BB962C8B-B14F-4D97-AF65-F5344CB8AC3E}">
        <p14:creationId xmlns:p14="http://schemas.microsoft.com/office/powerpoint/2010/main" val="7200009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2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Good example of safety equipment.</a:t>
            </a:r>
          </a:p>
          <a:p>
            <a:endParaRPr lang="en-US" altLang="en-US"/>
          </a:p>
        </p:txBody>
      </p:sp>
      <p:sp>
        <p:nvSpPr>
          <p:cNvPr id="152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5513" indent="-285994">
              <a:defRPr>
                <a:solidFill>
                  <a:schemeClr val="tx1"/>
                </a:solidFill>
                <a:latin typeface="Arial" panose="020B0604020202020204" pitchFamily="34" charset="0"/>
              </a:defRPr>
            </a:lvl2pPr>
            <a:lvl3pPr marL="1148797" indent="-229760">
              <a:defRPr>
                <a:solidFill>
                  <a:schemeClr val="tx1"/>
                </a:solidFill>
                <a:latin typeface="Arial" panose="020B0604020202020204" pitchFamily="34" charset="0"/>
              </a:defRPr>
            </a:lvl3pPr>
            <a:lvl4pPr marL="1608316" indent="-229760">
              <a:defRPr>
                <a:solidFill>
                  <a:schemeClr val="tx1"/>
                </a:solidFill>
                <a:latin typeface="Arial" panose="020B0604020202020204" pitchFamily="34" charset="0"/>
              </a:defRPr>
            </a:lvl4pPr>
            <a:lvl5pPr marL="2067835" indent="-229760">
              <a:defRPr>
                <a:solidFill>
                  <a:schemeClr val="tx1"/>
                </a:solidFill>
                <a:latin typeface="Arial" panose="020B0604020202020204" pitchFamily="34" charset="0"/>
              </a:defRPr>
            </a:lvl5pPr>
            <a:lvl6pPr marL="2530567" indent="-229760" eaLnBrk="0" fontAlgn="base" hangingPunct="0">
              <a:spcBef>
                <a:spcPct val="0"/>
              </a:spcBef>
              <a:spcAft>
                <a:spcPct val="0"/>
              </a:spcAft>
              <a:defRPr>
                <a:solidFill>
                  <a:schemeClr val="tx1"/>
                </a:solidFill>
                <a:latin typeface="Arial" panose="020B0604020202020204" pitchFamily="34" charset="0"/>
              </a:defRPr>
            </a:lvl6pPr>
            <a:lvl7pPr marL="2993299" indent="-229760" eaLnBrk="0" fontAlgn="base" hangingPunct="0">
              <a:spcBef>
                <a:spcPct val="0"/>
              </a:spcBef>
              <a:spcAft>
                <a:spcPct val="0"/>
              </a:spcAft>
              <a:defRPr>
                <a:solidFill>
                  <a:schemeClr val="tx1"/>
                </a:solidFill>
                <a:latin typeface="Arial" panose="020B0604020202020204" pitchFamily="34" charset="0"/>
              </a:defRPr>
            </a:lvl7pPr>
            <a:lvl8pPr marL="3456031" indent="-229760" eaLnBrk="0" fontAlgn="base" hangingPunct="0">
              <a:spcBef>
                <a:spcPct val="0"/>
              </a:spcBef>
              <a:spcAft>
                <a:spcPct val="0"/>
              </a:spcAft>
              <a:defRPr>
                <a:solidFill>
                  <a:schemeClr val="tx1"/>
                </a:solidFill>
                <a:latin typeface="Arial" panose="020B0604020202020204" pitchFamily="34" charset="0"/>
              </a:defRPr>
            </a:lvl8pPr>
            <a:lvl9pPr marL="3918763" indent="-229760" eaLnBrk="0" fontAlgn="base" hangingPunct="0">
              <a:spcBef>
                <a:spcPct val="0"/>
              </a:spcBef>
              <a:spcAft>
                <a:spcPct val="0"/>
              </a:spcAft>
              <a:defRPr>
                <a:solidFill>
                  <a:schemeClr val="tx1"/>
                </a:solidFill>
                <a:latin typeface="Arial" panose="020B0604020202020204" pitchFamily="34" charset="0"/>
              </a:defRPr>
            </a:lvl9pPr>
          </a:lstStyle>
          <a:p>
            <a:fld id="{45B5747F-B7C1-4BA4-B106-4391D4664D2C}" type="slidenum">
              <a:rPr lang="en-US" altLang="en-US" smtClean="0">
                <a:latin typeface="Calibri" panose="020F0502020204030204" pitchFamily="34" charset="0"/>
              </a:rPr>
              <a:pPr/>
              <a:t>19</a:t>
            </a:fld>
            <a:endParaRPr lang="en-US" altLang="en-US">
              <a:latin typeface="Calibri" panose="020F0502020204030204" pitchFamily="34" charset="0"/>
            </a:endParaRPr>
          </a:p>
        </p:txBody>
      </p:sp>
      <p:sp>
        <p:nvSpPr>
          <p:cNvPr id="2" name="Date Placeholder 1"/>
          <p:cNvSpPr>
            <a:spLocks noGrp="1"/>
          </p:cNvSpPr>
          <p:nvPr>
            <p:ph type="dt" idx="10"/>
          </p:nvPr>
        </p:nvSpPr>
        <p:spPr/>
        <p:txBody>
          <a:bodyPr/>
          <a:lstStyle/>
          <a:p>
            <a:endParaRPr lang="en-US"/>
          </a:p>
        </p:txBody>
      </p:sp>
    </p:spTree>
    <p:extLst>
      <p:ext uri="{BB962C8B-B14F-4D97-AF65-F5344CB8AC3E}">
        <p14:creationId xmlns:p14="http://schemas.microsoft.com/office/powerpoint/2010/main" val="41737508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3525" indent="-173525">
              <a:buFontTx/>
              <a:buChar char="-"/>
            </a:pPr>
            <a:endParaRPr lang="en-US" dirty="0"/>
          </a:p>
        </p:txBody>
      </p:sp>
      <p:sp>
        <p:nvSpPr>
          <p:cNvPr id="4" name="Date Placeholder 3"/>
          <p:cNvSpPr>
            <a:spLocks noGrp="1"/>
          </p:cNvSpPr>
          <p:nvPr>
            <p:ph type="dt" idx="10"/>
          </p:nvPr>
        </p:nvSpPr>
        <p:spPr/>
        <p:txBody>
          <a:bodyPr/>
          <a:lstStyle/>
          <a:p>
            <a:endParaRPr lang="en-US"/>
          </a:p>
        </p:txBody>
      </p:sp>
    </p:spTree>
    <p:extLst>
      <p:ext uri="{BB962C8B-B14F-4D97-AF65-F5344CB8AC3E}">
        <p14:creationId xmlns:p14="http://schemas.microsoft.com/office/powerpoint/2010/main" val="19207561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2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A few bulbs nearby…</a:t>
            </a:r>
          </a:p>
          <a:p>
            <a:endParaRPr lang="en-US" altLang="en-US"/>
          </a:p>
        </p:txBody>
      </p:sp>
      <p:sp>
        <p:nvSpPr>
          <p:cNvPr id="162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5513" indent="-285994">
              <a:defRPr>
                <a:solidFill>
                  <a:schemeClr val="tx1"/>
                </a:solidFill>
                <a:latin typeface="Arial" panose="020B0604020202020204" pitchFamily="34" charset="0"/>
              </a:defRPr>
            </a:lvl2pPr>
            <a:lvl3pPr marL="1148797" indent="-229760">
              <a:defRPr>
                <a:solidFill>
                  <a:schemeClr val="tx1"/>
                </a:solidFill>
                <a:latin typeface="Arial" panose="020B0604020202020204" pitchFamily="34" charset="0"/>
              </a:defRPr>
            </a:lvl3pPr>
            <a:lvl4pPr marL="1608316" indent="-229760">
              <a:defRPr>
                <a:solidFill>
                  <a:schemeClr val="tx1"/>
                </a:solidFill>
                <a:latin typeface="Arial" panose="020B0604020202020204" pitchFamily="34" charset="0"/>
              </a:defRPr>
            </a:lvl4pPr>
            <a:lvl5pPr marL="2067835" indent="-229760">
              <a:defRPr>
                <a:solidFill>
                  <a:schemeClr val="tx1"/>
                </a:solidFill>
                <a:latin typeface="Arial" panose="020B0604020202020204" pitchFamily="34" charset="0"/>
              </a:defRPr>
            </a:lvl5pPr>
            <a:lvl6pPr marL="2530567" indent="-229760" eaLnBrk="0" fontAlgn="base" hangingPunct="0">
              <a:spcBef>
                <a:spcPct val="0"/>
              </a:spcBef>
              <a:spcAft>
                <a:spcPct val="0"/>
              </a:spcAft>
              <a:defRPr>
                <a:solidFill>
                  <a:schemeClr val="tx1"/>
                </a:solidFill>
                <a:latin typeface="Arial" panose="020B0604020202020204" pitchFamily="34" charset="0"/>
              </a:defRPr>
            </a:lvl6pPr>
            <a:lvl7pPr marL="2993299" indent="-229760" eaLnBrk="0" fontAlgn="base" hangingPunct="0">
              <a:spcBef>
                <a:spcPct val="0"/>
              </a:spcBef>
              <a:spcAft>
                <a:spcPct val="0"/>
              </a:spcAft>
              <a:defRPr>
                <a:solidFill>
                  <a:schemeClr val="tx1"/>
                </a:solidFill>
                <a:latin typeface="Arial" panose="020B0604020202020204" pitchFamily="34" charset="0"/>
              </a:defRPr>
            </a:lvl7pPr>
            <a:lvl8pPr marL="3456031" indent="-229760" eaLnBrk="0" fontAlgn="base" hangingPunct="0">
              <a:spcBef>
                <a:spcPct val="0"/>
              </a:spcBef>
              <a:spcAft>
                <a:spcPct val="0"/>
              </a:spcAft>
              <a:defRPr>
                <a:solidFill>
                  <a:schemeClr val="tx1"/>
                </a:solidFill>
                <a:latin typeface="Arial" panose="020B0604020202020204" pitchFamily="34" charset="0"/>
              </a:defRPr>
            </a:lvl8pPr>
            <a:lvl9pPr marL="3918763" indent="-229760" eaLnBrk="0" fontAlgn="base" hangingPunct="0">
              <a:spcBef>
                <a:spcPct val="0"/>
              </a:spcBef>
              <a:spcAft>
                <a:spcPct val="0"/>
              </a:spcAft>
              <a:defRPr>
                <a:solidFill>
                  <a:schemeClr val="tx1"/>
                </a:solidFill>
                <a:latin typeface="Arial" panose="020B0604020202020204" pitchFamily="34" charset="0"/>
              </a:defRPr>
            </a:lvl9pPr>
          </a:lstStyle>
          <a:p>
            <a:fld id="{5EF3ECD0-7F4D-49AF-9CBE-F29B524E0910}" type="slidenum">
              <a:rPr lang="en-US" altLang="en-US" smtClean="0">
                <a:latin typeface="Calibri" panose="020F0502020204030204" pitchFamily="34" charset="0"/>
              </a:rPr>
              <a:pPr/>
              <a:t>20</a:t>
            </a:fld>
            <a:endParaRPr lang="en-US" altLang="en-US">
              <a:latin typeface="Calibri" panose="020F0502020204030204" pitchFamily="34" charset="0"/>
            </a:endParaRPr>
          </a:p>
        </p:txBody>
      </p:sp>
      <p:sp>
        <p:nvSpPr>
          <p:cNvPr id="2" name="Date Placeholder 1"/>
          <p:cNvSpPr>
            <a:spLocks noGrp="1"/>
          </p:cNvSpPr>
          <p:nvPr>
            <p:ph type="dt" idx="10"/>
          </p:nvPr>
        </p:nvSpPr>
        <p:spPr/>
        <p:txBody>
          <a:bodyPr/>
          <a:lstStyle/>
          <a:p>
            <a:endParaRPr lang="en-US"/>
          </a:p>
        </p:txBody>
      </p:sp>
    </p:spTree>
    <p:extLst>
      <p:ext uri="{BB962C8B-B14F-4D97-AF65-F5344CB8AC3E}">
        <p14:creationId xmlns:p14="http://schemas.microsoft.com/office/powerpoint/2010/main" val="42347022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8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Does your eyewash look like this??</a:t>
            </a:r>
          </a:p>
          <a:p>
            <a:endParaRPr lang="en-US" altLang="en-US"/>
          </a:p>
        </p:txBody>
      </p:sp>
      <p:sp>
        <p:nvSpPr>
          <p:cNvPr id="168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5513" indent="-285994">
              <a:defRPr>
                <a:solidFill>
                  <a:schemeClr val="tx1"/>
                </a:solidFill>
                <a:latin typeface="Arial" panose="020B0604020202020204" pitchFamily="34" charset="0"/>
              </a:defRPr>
            </a:lvl2pPr>
            <a:lvl3pPr marL="1148797" indent="-229760">
              <a:defRPr>
                <a:solidFill>
                  <a:schemeClr val="tx1"/>
                </a:solidFill>
                <a:latin typeface="Arial" panose="020B0604020202020204" pitchFamily="34" charset="0"/>
              </a:defRPr>
            </a:lvl3pPr>
            <a:lvl4pPr marL="1608316" indent="-229760">
              <a:defRPr>
                <a:solidFill>
                  <a:schemeClr val="tx1"/>
                </a:solidFill>
                <a:latin typeface="Arial" panose="020B0604020202020204" pitchFamily="34" charset="0"/>
              </a:defRPr>
            </a:lvl4pPr>
            <a:lvl5pPr marL="2067835" indent="-229760">
              <a:defRPr>
                <a:solidFill>
                  <a:schemeClr val="tx1"/>
                </a:solidFill>
                <a:latin typeface="Arial" panose="020B0604020202020204" pitchFamily="34" charset="0"/>
              </a:defRPr>
            </a:lvl5pPr>
            <a:lvl6pPr marL="2530567" indent="-229760" eaLnBrk="0" fontAlgn="base" hangingPunct="0">
              <a:spcBef>
                <a:spcPct val="0"/>
              </a:spcBef>
              <a:spcAft>
                <a:spcPct val="0"/>
              </a:spcAft>
              <a:defRPr>
                <a:solidFill>
                  <a:schemeClr val="tx1"/>
                </a:solidFill>
                <a:latin typeface="Arial" panose="020B0604020202020204" pitchFamily="34" charset="0"/>
              </a:defRPr>
            </a:lvl6pPr>
            <a:lvl7pPr marL="2993299" indent="-229760" eaLnBrk="0" fontAlgn="base" hangingPunct="0">
              <a:spcBef>
                <a:spcPct val="0"/>
              </a:spcBef>
              <a:spcAft>
                <a:spcPct val="0"/>
              </a:spcAft>
              <a:defRPr>
                <a:solidFill>
                  <a:schemeClr val="tx1"/>
                </a:solidFill>
                <a:latin typeface="Arial" panose="020B0604020202020204" pitchFamily="34" charset="0"/>
              </a:defRPr>
            </a:lvl7pPr>
            <a:lvl8pPr marL="3456031" indent="-229760" eaLnBrk="0" fontAlgn="base" hangingPunct="0">
              <a:spcBef>
                <a:spcPct val="0"/>
              </a:spcBef>
              <a:spcAft>
                <a:spcPct val="0"/>
              </a:spcAft>
              <a:defRPr>
                <a:solidFill>
                  <a:schemeClr val="tx1"/>
                </a:solidFill>
                <a:latin typeface="Arial" panose="020B0604020202020204" pitchFamily="34" charset="0"/>
              </a:defRPr>
            </a:lvl8pPr>
            <a:lvl9pPr marL="3918763" indent="-229760" eaLnBrk="0" fontAlgn="base" hangingPunct="0">
              <a:spcBef>
                <a:spcPct val="0"/>
              </a:spcBef>
              <a:spcAft>
                <a:spcPct val="0"/>
              </a:spcAft>
              <a:defRPr>
                <a:solidFill>
                  <a:schemeClr val="tx1"/>
                </a:solidFill>
                <a:latin typeface="Arial" panose="020B0604020202020204" pitchFamily="34" charset="0"/>
              </a:defRPr>
            </a:lvl9pPr>
          </a:lstStyle>
          <a:p>
            <a:fld id="{5DEF771E-8714-43EF-84D9-BE7D928BCCC3}" type="slidenum">
              <a:rPr lang="en-US" altLang="en-US" smtClean="0">
                <a:latin typeface="Calibri" panose="020F0502020204030204" pitchFamily="34" charset="0"/>
              </a:rPr>
              <a:pPr/>
              <a:t>21</a:t>
            </a:fld>
            <a:endParaRPr lang="en-US" altLang="en-US">
              <a:latin typeface="Calibri" panose="020F0502020204030204" pitchFamily="34" charset="0"/>
            </a:endParaRPr>
          </a:p>
        </p:txBody>
      </p:sp>
      <p:sp>
        <p:nvSpPr>
          <p:cNvPr id="2" name="Date Placeholder 1"/>
          <p:cNvSpPr>
            <a:spLocks noGrp="1"/>
          </p:cNvSpPr>
          <p:nvPr>
            <p:ph type="dt" idx="10"/>
          </p:nvPr>
        </p:nvSpPr>
        <p:spPr/>
        <p:txBody>
          <a:bodyPr/>
          <a:lstStyle/>
          <a:p>
            <a:endParaRPr lang="en-US"/>
          </a:p>
        </p:txBody>
      </p:sp>
    </p:spTree>
    <p:extLst>
      <p:ext uri="{BB962C8B-B14F-4D97-AF65-F5344CB8AC3E}">
        <p14:creationId xmlns:p14="http://schemas.microsoft.com/office/powerpoint/2010/main" val="4323487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3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latin typeface="Times New Roman" panose="02020603050405020304" pitchFamily="18" charset="0"/>
              </a:rPr>
              <a:t>Is this adequate aisle space?</a:t>
            </a:r>
          </a:p>
          <a:p>
            <a:endParaRPr lang="en-US" altLang="en-US"/>
          </a:p>
        </p:txBody>
      </p:sp>
      <p:sp>
        <p:nvSpPr>
          <p:cNvPr id="1730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5513" indent="-285994">
              <a:defRPr>
                <a:solidFill>
                  <a:schemeClr val="tx1"/>
                </a:solidFill>
                <a:latin typeface="Arial" panose="020B0604020202020204" pitchFamily="34" charset="0"/>
              </a:defRPr>
            </a:lvl2pPr>
            <a:lvl3pPr marL="1148797" indent="-229760">
              <a:defRPr>
                <a:solidFill>
                  <a:schemeClr val="tx1"/>
                </a:solidFill>
                <a:latin typeface="Arial" panose="020B0604020202020204" pitchFamily="34" charset="0"/>
              </a:defRPr>
            </a:lvl3pPr>
            <a:lvl4pPr marL="1608316" indent="-229760">
              <a:defRPr>
                <a:solidFill>
                  <a:schemeClr val="tx1"/>
                </a:solidFill>
                <a:latin typeface="Arial" panose="020B0604020202020204" pitchFamily="34" charset="0"/>
              </a:defRPr>
            </a:lvl4pPr>
            <a:lvl5pPr marL="2067835" indent="-229760">
              <a:defRPr>
                <a:solidFill>
                  <a:schemeClr val="tx1"/>
                </a:solidFill>
                <a:latin typeface="Arial" panose="020B0604020202020204" pitchFamily="34" charset="0"/>
              </a:defRPr>
            </a:lvl5pPr>
            <a:lvl6pPr marL="2530567" indent="-229760" eaLnBrk="0" fontAlgn="base" hangingPunct="0">
              <a:spcBef>
                <a:spcPct val="0"/>
              </a:spcBef>
              <a:spcAft>
                <a:spcPct val="0"/>
              </a:spcAft>
              <a:defRPr>
                <a:solidFill>
                  <a:schemeClr val="tx1"/>
                </a:solidFill>
                <a:latin typeface="Arial" panose="020B0604020202020204" pitchFamily="34" charset="0"/>
              </a:defRPr>
            </a:lvl6pPr>
            <a:lvl7pPr marL="2993299" indent="-229760" eaLnBrk="0" fontAlgn="base" hangingPunct="0">
              <a:spcBef>
                <a:spcPct val="0"/>
              </a:spcBef>
              <a:spcAft>
                <a:spcPct val="0"/>
              </a:spcAft>
              <a:defRPr>
                <a:solidFill>
                  <a:schemeClr val="tx1"/>
                </a:solidFill>
                <a:latin typeface="Arial" panose="020B0604020202020204" pitchFamily="34" charset="0"/>
              </a:defRPr>
            </a:lvl7pPr>
            <a:lvl8pPr marL="3456031" indent="-229760" eaLnBrk="0" fontAlgn="base" hangingPunct="0">
              <a:spcBef>
                <a:spcPct val="0"/>
              </a:spcBef>
              <a:spcAft>
                <a:spcPct val="0"/>
              </a:spcAft>
              <a:defRPr>
                <a:solidFill>
                  <a:schemeClr val="tx1"/>
                </a:solidFill>
                <a:latin typeface="Arial" panose="020B0604020202020204" pitchFamily="34" charset="0"/>
              </a:defRPr>
            </a:lvl8pPr>
            <a:lvl9pPr marL="3918763" indent="-229760" eaLnBrk="0" fontAlgn="base" hangingPunct="0">
              <a:spcBef>
                <a:spcPct val="0"/>
              </a:spcBef>
              <a:spcAft>
                <a:spcPct val="0"/>
              </a:spcAft>
              <a:defRPr>
                <a:solidFill>
                  <a:schemeClr val="tx1"/>
                </a:solidFill>
                <a:latin typeface="Arial" panose="020B0604020202020204" pitchFamily="34" charset="0"/>
              </a:defRPr>
            </a:lvl9pPr>
          </a:lstStyle>
          <a:p>
            <a:fld id="{2420E1F5-699C-4DA7-B688-AD8FC77CB4FB}" type="slidenum">
              <a:rPr lang="en-US" altLang="en-US" smtClean="0">
                <a:latin typeface="Calibri" panose="020F0502020204030204" pitchFamily="34" charset="0"/>
              </a:rPr>
              <a:pPr/>
              <a:t>22</a:t>
            </a:fld>
            <a:endParaRPr lang="en-US" altLang="en-US">
              <a:latin typeface="Calibri" panose="020F0502020204030204" pitchFamily="34" charset="0"/>
            </a:endParaRPr>
          </a:p>
        </p:txBody>
      </p:sp>
      <p:sp>
        <p:nvSpPr>
          <p:cNvPr id="2" name="Date Placeholder 1"/>
          <p:cNvSpPr>
            <a:spLocks noGrp="1"/>
          </p:cNvSpPr>
          <p:nvPr>
            <p:ph type="dt" idx="10"/>
          </p:nvPr>
        </p:nvSpPr>
        <p:spPr/>
        <p:txBody>
          <a:bodyPr/>
          <a:lstStyle/>
          <a:p>
            <a:endParaRPr lang="en-US"/>
          </a:p>
        </p:txBody>
      </p:sp>
    </p:spTree>
    <p:extLst>
      <p:ext uri="{BB962C8B-B14F-4D97-AF65-F5344CB8AC3E}">
        <p14:creationId xmlns:p14="http://schemas.microsoft.com/office/powerpoint/2010/main" val="25527598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7155"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lnSpcReduction="10000"/>
          </a:bodyPr>
          <a:lstStyle/>
          <a:p>
            <a:pPr eaLnBrk="1" hangingPunct="1">
              <a:spcBef>
                <a:spcPct val="0"/>
              </a:spcBef>
              <a:defRPr/>
            </a:pPr>
            <a:r>
              <a:rPr lang="en-US" altLang="en-US" dirty="0"/>
              <a:t>40 CFR 265.37</a:t>
            </a:r>
          </a:p>
          <a:p>
            <a:pPr eaLnBrk="1" hangingPunct="1">
              <a:spcBef>
                <a:spcPct val="0"/>
              </a:spcBef>
              <a:defRPr/>
            </a:pPr>
            <a:endParaRPr lang="en-US" altLang="en-US" dirty="0"/>
          </a:p>
          <a:p>
            <a:pPr>
              <a:defRPr/>
            </a:pPr>
            <a:r>
              <a:rPr lang="en-US" altLang="en-US" dirty="0"/>
              <a:t>(a) The owner or operator must attempt to make the following arrangements, as appropriate for the type of waste handled at his facility and the potential need for the services of these organizations:</a:t>
            </a:r>
          </a:p>
          <a:p>
            <a:pPr>
              <a:defRPr/>
            </a:pPr>
            <a:r>
              <a:rPr lang="en-US" altLang="en-US" dirty="0"/>
              <a:t>(1) Arrangements to familiarize police, fire departments, and emergency response teams with the layout of the facility, properties of hazardous waste handled at the facility and associated hazards, places where facility personnel would normally be working, entrances to roads inside the facility, and possible evacuation routes;</a:t>
            </a:r>
          </a:p>
          <a:p>
            <a:pPr>
              <a:defRPr/>
            </a:pPr>
            <a:r>
              <a:rPr lang="en-US" altLang="en-US" dirty="0"/>
              <a:t>(2) Where more than one police and fire department might respond to an emergency, agreements designating primary emergency authority to a specific police and a specific fire department, and agreements with any others to provide support to the primary emergency authority;</a:t>
            </a:r>
          </a:p>
          <a:p>
            <a:pPr>
              <a:defRPr/>
            </a:pPr>
            <a:r>
              <a:rPr lang="en-US" altLang="en-US" dirty="0"/>
              <a:t>(3) Agreements with State emergency response teams, emergency response contractors, and equipment suppliers; and</a:t>
            </a:r>
          </a:p>
          <a:p>
            <a:pPr>
              <a:defRPr/>
            </a:pPr>
            <a:r>
              <a:rPr lang="en-US" altLang="en-US" dirty="0"/>
              <a:t>(4) Arrangements to familiarize local hospitals with the properties of hazardous waste handled at the facility and the types of injuries or illnesses which could result from fires, explosions, or releases at the facility.</a:t>
            </a:r>
          </a:p>
          <a:p>
            <a:pPr>
              <a:defRPr/>
            </a:pPr>
            <a:r>
              <a:rPr lang="en-US" altLang="en-US" dirty="0"/>
              <a:t>(b) Where State or local authorities decline to enter into such arrangements, the owner or operator must document the refusal in the operating record. </a:t>
            </a:r>
          </a:p>
          <a:p>
            <a:pPr>
              <a:defRPr/>
            </a:pPr>
            <a:endParaRPr lang="en-US" altLang="en-US" dirty="0"/>
          </a:p>
        </p:txBody>
      </p:sp>
      <p:sp>
        <p:nvSpPr>
          <p:cNvPr id="1771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5513" indent="-285994">
              <a:defRPr>
                <a:solidFill>
                  <a:schemeClr val="tx1"/>
                </a:solidFill>
                <a:latin typeface="Arial" panose="020B0604020202020204" pitchFamily="34" charset="0"/>
              </a:defRPr>
            </a:lvl2pPr>
            <a:lvl3pPr marL="1148797" indent="-229760">
              <a:defRPr>
                <a:solidFill>
                  <a:schemeClr val="tx1"/>
                </a:solidFill>
                <a:latin typeface="Arial" panose="020B0604020202020204" pitchFamily="34" charset="0"/>
              </a:defRPr>
            </a:lvl3pPr>
            <a:lvl4pPr marL="1608316" indent="-229760">
              <a:defRPr>
                <a:solidFill>
                  <a:schemeClr val="tx1"/>
                </a:solidFill>
                <a:latin typeface="Arial" panose="020B0604020202020204" pitchFamily="34" charset="0"/>
              </a:defRPr>
            </a:lvl4pPr>
            <a:lvl5pPr marL="2067835" indent="-229760">
              <a:defRPr>
                <a:solidFill>
                  <a:schemeClr val="tx1"/>
                </a:solidFill>
                <a:latin typeface="Arial" panose="020B0604020202020204" pitchFamily="34" charset="0"/>
              </a:defRPr>
            </a:lvl5pPr>
            <a:lvl6pPr marL="2530567" indent="-229760" eaLnBrk="0" fontAlgn="base" hangingPunct="0">
              <a:spcBef>
                <a:spcPct val="0"/>
              </a:spcBef>
              <a:spcAft>
                <a:spcPct val="0"/>
              </a:spcAft>
              <a:defRPr>
                <a:solidFill>
                  <a:schemeClr val="tx1"/>
                </a:solidFill>
                <a:latin typeface="Arial" panose="020B0604020202020204" pitchFamily="34" charset="0"/>
              </a:defRPr>
            </a:lvl6pPr>
            <a:lvl7pPr marL="2993299" indent="-229760" eaLnBrk="0" fontAlgn="base" hangingPunct="0">
              <a:spcBef>
                <a:spcPct val="0"/>
              </a:spcBef>
              <a:spcAft>
                <a:spcPct val="0"/>
              </a:spcAft>
              <a:defRPr>
                <a:solidFill>
                  <a:schemeClr val="tx1"/>
                </a:solidFill>
                <a:latin typeface="Arial" panose="020B0604020202020204" pitchFamily="34" charset="0"/>
              </a:defRPr>
            </a:lvl7pPr>
            <a:lvl8pPr marL="3456031" indent="-229760" eaLnBrk="0" fontAlgn="base" hangingPunct="0">
              <a:spcBef>
                <a:spcPct val="0"/>
              </a:spcBef>
              <a:spcAft>
                <a:spcPct val="0"/>
              </a:spcAft>
              <a:defRPr>
                <a:solidFill>
                  <a:schemeClr val="tx1"/>
                </a:solidFill>
                <a:latin typeface="Arial" panose="020B0604020202020204" pitchFamily="34" charset="0"/>
              </a:defRPr>
            </a:lvl8pPr>
            <a:lvl9pPr marL="3918763" indent="-229760" eaLnBrk="0" fontAlgn="base" hangingPunct="0">
              <a:spcBef>
                <a:spcPct val="0"/>
              </a:spcBef>
              <a:spcAft>
                <a:spcPct val="0"/>
              </a:spcAft>
              <a:defRPr>
                <a:solidFill>
                  <a:schemeClr val="tx1"/>
                </a:solidFill>
                <a:latin typeface="Arial" panose="020B0604020202020204" pitchFamily="34" charset="0"/>
              </a:defRPr>
            </a:lvl9pPr>
          </a:lstStyle>
          <a:p>
            <a:fld id="{185A961A-777B-4FBA-A0D2-9B8B6FCC5A35}" type="slidenum">
              <a:rPr lang="en-US" altLang="en-US" smtClean="0">
                <a:latin typeface="Calibri" panose="020F0502020204030204" pitchFamily="34" charset="0"/>
              </a:rPr>
              <a:pPr/>
              <a:t>23</a:t>
            </a:fld>
            <a:endParaRPr lang="en-US" altLang="en-US">
              <a:latin typeface="Calibri" panose="020F0502020204030204" pitchFamily="34" charset="0"/>
            </a:endParaRPr>
          </a:p>
        </p:txBody>
      </p:sp>
      <p:sp>
        <p:nvSpPr>
          <p:cNvPr id="2" name="Date Placeholder 1"/>
          <p:cNvSpPr>
            <a:spLocks noGrp="1"/>
          </p:cNvSpPr>
          <p:nvPr>
            <p:ph type="dt" idx="10"/>
          </p:nvPr>
        </p:nvSpPr>
        <p:spPr/>
        <p:txBody>
          <a:bodyPr/>
          <a:lstStyle/>
          <a:p>
            <a:endParaRPr lang="en-US"/>
          </a:p>
        </p:txBody>
      </p:sp>
    </p:spTree>
    <p:extLst>
      <p:ext uri="{BB962C8B-B14F-4D97-AF65-F5344CB8AC3E}">
        <p14:creationId xmlns:p14="http://schemas.microsoft.com/office/powerpoint/2010/main" val="304120799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9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19037"/>
            <a:r>
              <a:rPr lang="en-US" altLang="en-US"/>
              <a:t>Who is the Emergency Response contractor? If the Fire Dept is the initial responder, they won’t clean-up the aftermath, so, who is your response contractor and are they prepared to respond to large quantities of contaminated water, solids, and debris…..a mess.  How and where will it be stored until sample results come in?  Or how / what other manner would you use to characterize it for disposal?</a:t>
            </a:r>
          </a:p>
          <a:p>
            <a:pPr defTabSz="919037"/>
            <a:endParaRPr lang="en-US" altLang="en-US"/>
          </a:p>
        </p:txBody>
      </p:sp>
      <p:sp>
        <p:nvSpPr>
          <p:cNvPr id="179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5513" indent="-285994">
              <a:defRPr>
                <a:solidFill>
                  <a:schemeClr val="tx1"/>
                </a:solidFill>
                <a:latin typeface="Arial" panose="020B0604020202020204" pitchFamily="34" charset="0"/>
              </a:defRPr>
            </a:lvl2pPr>
            <a:lvl3pPr marL="1148797" indent="-229760">
              <a:defRPr>
                <a:solidFill>
                  <a:schemeClr val="tx1"/>
                </a:solidFill>
                <a:latin typeface="Arial" panose="020B0604020202020204" pitchFamily="34" charset="0"/>
              </a:defRPr>
            </a:lvl3pPr>
            <a:lvl4pPr marL="1608316" indent="-229760">
              <a:defRPr>
                <a:solidFill>
                  <a:schemeClr val="tx1"/>
                </a:solidFill>
                <a:latin typeface="Arial" panose="020B0604020202020204" pitchFamily="34" charset="0"/>
              </a:defRPr>
            </a:lvl4pPr>
            <a:lvl5pPr marL="2067835" indent="-229760">
              <a:defRPr>
                <a:solidFill>
                  <a:schemeClr val="tx1"/>
                </a:solidFill>
                <a:latin typeface="Arial" panose="020B0604020202020204" pitchFamily="34" charset="0"/>
              </a:defRPr>
            </a:lvl5pPr>
            <a:lvl6pPr marL="2530567" indent="-229760" eaLnBrk="0" fontAlgn="base" hangingPunct="0">
              <a:spcBef>
                <a:spcPct val="0"/>
              </a:spcBef>
              <a:spcAft>
                <a:spcPct val="0"/>
              </a:spcAft>
              <a:defRPr>
                <a:solidFill>
                  <a:schemeClr val="tx1"/>
                </a:solidFill>
                <a:latin typeface="Arial" panose="020B0604020202020204" pitchFamily="34" charset="0"/>
              </a:defRPr>
            </a:lvl6pPr>
            <a:lvl7pPr marL="2993299" indent="-229760" eaLnBrk="0" fontAlgn="base" hangingPunct="0">
              <a:spcBef>
                <a:spcPct val="0"/>
              </a:spcBef>
              <a:spcAft>
                <a:spcPct val="0"/>
              </a:spcAft>
              <a:defRPr>
                <a:solidFill>
                  <a:schemeClr val="tx1"/>
                </a:solidFill>
                <a:latin typeface="Arial" panose="020B0604020202020204" pitchFamily="34" charset="0"/>
              </a:defRPr>
            </a:lvl7pPr>
            <a:lvl8pPr marL="3456031" indent="-229760" eaLnBrk="0" fontAlgn="base" hangingPunct="0">
              <a:spcBef>
                <a:spcPct val="0"/>
              </a:spcBef>
              <a:spcAft>
                <a:spcPct val="0"/>
              </a:spcAft>
              <a:defRPr>
                <a:solidFill>
                  <a:schemeClr val="tx1"/>
                </a:solidFill>
                <a:latin typeface="Arial" panose="020B0604020202020204" pitchFamily="34" charset="0"/>
              </a:defRPr>
            </a:lvl8pPr>
            <a:lvl9pPr marL="3918763" indent="-229760" eaLnBrk="0" fontAlgn="base" hangingPunct="0">
              <a:spcBef>
                <a:spcPct val="0"/>
              </a:spcBef>
              <a:spcAft>
                <a:spcPct val="0"/>
              </a:spcAft>
              <a:defRPr>
                <a:solidFill>
                  <a:schemeClr val="tx1"/>
                </a:solidFill>
                <a:latin typeface="Arial" panose="020B0604020202020204" pitchFamily="34" charset="0"/>
              </a:defRPr>
            </a:lvl9pPr>
          </a:lstStyle>
          <a:p>
            <a:fld id="{016D50FC-42E2-4EF9-BD15-DAB9F706BA59}" type="slidenum">
              <a:rPr lang="en-US" altLang="en-US" smtClean="0">
                <a:latin typeface="Calibri" panose="020F0502020204030204" pitchFamily="34" charset="0"/>
              </a:rPr>
              <a:pPr/>
              <a:t>24</a:t>
            </a:fld>
            <a:endParaRPr lang="en-US" altLang="en-US">
              <a:latin typeface="Calibri" panose="020F0502020204030204" pitchFamily="34" charset="0"/>
            </a:endParaRPr>
          </a:p>
        </p:txBody>
      </p:sp>
      <p:sp>
        <p:nvSpPr>
          <p:cNvPr id="2" name="Date Placeholder 1"/>
          <p:cNvSpPr>
            <a:spLocks noGrp="1"/>
          </p:cNvSpPr>
          <p:nvPr>
            <p:ph type="dt" idx="10"/>
          </p:nvPr>
        </p:nvSpPr>
        <p:spPr/>
        <p:txBody>
          <a:bodyPr/>
          <a:lstStyle/>
          <a:p>
            <a:endParaRPr lang="en-US"/>
          </a:p>
        </p:txBody>
      </p:sp>
    </p:spTree>
    <p:extLst>
      <p:ext uri="{BB962C8B-B14F-4D97-AF65-F5344CB8AC3E}">
        <p14:creationId xmlns:p14="http://schemas.microsoft.com/office/powerpoint/2010/main" val="15551393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1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Is the Contingency Plan up to date?</a:t>
            </a:r>
          </a:p>
          <a:p>
            <a:endParaRPr lang="en-US" altLang="en-US"/>
          </a:p>
        </p:txBody>
      </p:sp>
      <p:sp>
        <p:nvSpPr>
          <p:cNvPr id="181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5513" indent="-285994">
              <a:defRPr>
                <a:solidFill>
                  <a:schemeClr val="tx1"/>
                </a:solidFill>
                <a:latin typeface="Arial" panose="020B0604020202020204" pitchFamily="34" charset="0"/>
              </a:defRPr>
            </a:lvl2pPr>
            <a:lvl3pPr marL="1148797" indent="-229760">
              <a:defRPr>
                <a:solidFill>
                  <a:schemeClr val="tx1"/>
                </a:solidFill>
                <a:latin typeface="Arial" panose="020B0604020202020204" pitchFamily="34" charset="0"/>
              </a:defRPr>
            </a:lvl3pPr>
            <a:lvl4pPr marL="1608316" indent="-229760">
              <a:defRPr>
                <a:solidFill>
                  <a:schemeClr val="tx1"/>
                </a:solidFill>
                <a:latin typeface="Arial" panose="020B0604020202020204" pitchFamily="34" charset="0"/>
              </a:defRPr>
            </a:lvl4pPr>
            <a:lvl5pPr marL="2067835" indent="-229760">
              <a:defRPr>
                <a:solidFill>
                  <a:schemeClr val="tx1"/>
                </a:solidFill>
                <a:latin typeface="Arial" panose="020B0604020202020204" pitchFamily="34" charset="0"/>
              </a:defRPr>
            </a:lvl5pPr>
            <a:lvl6pPr marL="2530567" indent="-229760" eaLnBrk="0" fontAlgn="base" hangingPunct="0">
              <a:spcBef>
                <a:spcPct val="0"/>
              </a:spcBef>
              <a:spcAft>
                <a:spcPct val="0"/>
              </a:spcAft>
              <a:defRPr>
                <a:solidFill>
                  <a:schemeClr val="tx1"/>
                </a:solidFill>
                <a:latin typeface="Arial" panose="020B0604020202020204" pitchFamily="34" charset="0"/>
              </a:defRPr>
            </a:lvl6pPr>
            <a:lvl7pPr marL="2993299" indent="-229760" eaLnBrk="0" fontAlgn="base" hangingPunct="0">
              <a:spcBef>
                <a:spcPct val="0"/>
              </a:spcBef>
              <a:spcAft>
                <a:spcPct val="0"/>
              </a:spcAft>
              <a:defRPr>
                <a:solidFill>
                  <a:schemeClr val="tx1"/>
                </a:solidFill>
                <a:latin typeface="Arial" panose="020B0604020202020204" pitchFamily="34" charset="0"/>
              </a:defRPr>
            </a:lvl7pPr>
            <a:lvl8pPr marL="3456031" indent="-229760" eaLnBrk="0" fontAlgn="base" hangingPunct="0">
              <a:spcBef>
                <a:spcPct val="0"/>
              </a:spcBef>
              <a:spcAft>
                <a:spcPct val="0"/>
              </a:spcAft>
              <a:defRPr>
                <a:solidFill>
                  <a:schemeClr val="tx1"/>
                </a:solidFill>
                <a:latin typeface="Arial" panose="020B0604020202020204" pitchFamily="34" charset="0"/>
              </a:defRPr>
            </a:lvl8pPr>
            <a:lvl9pPr marL="3918763" indent="-229760" eaLnBrk="0" fontAlgn="base" hangingPunct="0">
              <a:spcBef>
                <a:spcPct val="0"/>
              </a:spcBef>
              <a:spcAft>
                <a:spcPct val="0"/>
              </a:spcAft>
              <a:defRPr>
                <a:solidFill>
                  <a:schemeClr val="tx1"/>
                </a:solidFill>
                <a:latin typeface="Arial" panose="020B0604020202020204" pitchFamily="34" charset="0"/>
              </a:defRPr>
            </a:lvl9pPr>
          </a:lstStyle>
          <a:p>
            <a:fld id="{93FE8D51-8168-4370-8B17-0194CAC25911}" type="slidenum">
              <a:rPr lang="en-US" altLang="en-US" smtClean="0">
                <a:latin typeface="Calibri" panose="020F0502020204030204" pitchFamily="34" charset="0"/>
              </a:rPr>
              <a:pPr/>
              <a:t>25</a:t>
            </a:fld>
            <a:endParaRPr lang="en-US" altLang="en-US">
              <a:latin typeface="Calibri" panose="020F0502020204030204" pitchFamily="34" charset="0"/>
            </a:endParaRPr>
          </a:p>
        </p:txBody>
      </p:sp>
      <p:sp>
        <p:nvSpPr>
          <p:cNvPr id="2" name="Date Placeholder 1"/>
          <p:cNvSpPr>
            <a:spLocks noGrp="1"/>
          </p:cNvSpPr>
          <p:nvPr>
            <p:ph type="dt" idx="10"/>
          </p:nvPr>
        </p:nvSpPr>
        <p:spPr/>
        <p:txBody>
          <a:bodyPr/>
          <a:lstStyle/>
          <a:p>
            <a:endParaRPr lang="en-US"/>
          </a:p>
        </p:txBody>
      </p:sp>
    </p:spTree>
    <p:extLst>
      <p:ext uri="{BB962C8B-B14F-4D97-AF65-F5344CB8AC3E}">
        <p14:creationId xmlns:p14="http://schemas.microsoft.com/office/powerpoint/2010/main" val="181786477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3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833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5513" indent="-285994">
              <a:defRPr>
                <a:solidFill>
                  <a:schemeClr val="tx1"/>
                </a:solidFill>
                <a:latin typeface="Arial" panose="020B0604020202020204" pitchFamily="34" charset="0"/>
              </a:defRPr>
            </a:lvl2pPr>
            <a:lvl3pPr marL="1148797" indent="-229760">
              <a:defRPr>
                <a:solidFill>
                  <a:schemeClr val="tx1"/>
                </a:solidFill>
                <a:latin typeface="Arial" panose="020B0604020202020204" pitchFamily="34" charset="0"/>
              </a:defRPr>
            </a:lvl3pPr>
            <a:lvl4pPr marL="1608316" indent="-229760">
              <a:defRPr>
                <a:solidFill>
                  <a:schemeClr val="tx1"/>
                </a:solidFill>
                <a:latin typeface="Arial" panose="020B0604020202020204" pitchFamily="34" charset="0"/>
              </a:defRPr>
            </a:lvl4pPr>
            <a:lvl5pPr marL="2067835" indent="-229760">
              <a:defRPr>
                <a:solidFill>
                  <a:schemeClr val="tx1"/>
                </a:solidFill>
                <a:latin typeface="Arial" panose="020B0604020202020204" pitchFamily="34" charset="0"/>
              </a:defRPr>
            </a:lvl5pPr>
            <a:lvl6pPr marL="2530567" indent="-229760" eaLnBrk="0" fontAlgn="base" hangingPunct="0">
              <a:spcBef>
                <a:spcPct val="0"/>
              </a:spcBef>
              <a:spcAft>
                <a:spcPct val="0"/>
              </a:spcAft>
              <a:defRPr>
                <a:solidFill>
                  <a:schemeClr val="tx1"/>
                </a:solidFill>
                <a:latin typeface="Arial" panose="020B0604020202020204" pitchFamily="34" charset="0"/>
              </a:defRPr>
            </a:lvl6pPr>
            <a:lvl7pPr marL="2993299" indent="-229760" eaLnBrk="0" fontAlgn="base" hangingPunct="0">
              <a:spcBef>
                <a:spcPct val="0"/>
              </a:spcBef>
              <a:spcAft>
                <a:spcPct val="0"/>
              </a:spcAft>
              <a:defRPr>
                <a:solidFill>
                  <a:schemeClr val="tx1"/>
                </a:solidFill>
                <a:latin typeface="Arial" panose="020B0604020202020204" pitchFamily="34" charset="0"/>
              </a:defRPr>
            </a:lvl7pPr>
            <a:lvl8pPr marL="3456031" indent="-229760" eaLnBrk="0" fontAlgn="base" hangingPunct="0">
              <a:spcBef>
                <a:spcPct val="0"/>
              </a:spcBef>
              <a:spcAft>
                <a:spcPct val="0"/>
              </a:spcAft>
              <a:defRPr>
                <a:solidFill>
                  <a:schemeClr val="tx1"/>
                </a:solidFill>
                <a:latin typeface="Arial" panose="020B0604020202020204" pitchFamily="34" charset="0"/>
              </a:defRPr>
            </a:lvl8pPr>
            <a:lvl9pPr marL="3918763" indent="-229760" eaLnBrk="0" fontAlgn="base" hangingPunct="0">
              <a:spcBef>
                <a:spcPct val="0"/>
              </a:spcBef>
              <a:spcAft>
                <a:spcPct val="0"/>
              </a:spcAft>
              <a:defRPr>
                <a:solidFill>
                  <a:schemeClr val="tx1"/>
                </a:solidFill>
                <a:latin typeface="Arial" panose="020B0604020202020204" pitchFamily="34" charset="0"/>
              </a:defRPr>
            </a:lvl9pPr>
          </a:lstStyle>
          <a:p>
            <a:fld id="{986861E8-1C08-4AA6-9B33-99C568CD08EB}" type="slidenum">
              <a:rPr lang="en-US" altLang="en-US" smtClean="0">
                <a:latin typeface="Calibri" panose="020F0502020204030204" pitchFamily="34" charset="0"/>
              </a:rPr>
              <a:pPr/>
              <a:t>26</a:t>
            </a:fld>
            <a:endParaRPr lang="en-US" altLang="en-US">
              <a:latin typeface="Calibri" panose="020F0502020204030204" pitchFamily="34" charset="0"/>
            </a:endParaRPr>
          </a:p>
        </p:txBody>
      </p:sp>
      <p:sp>
        <p:nvSpPr>
          <p:cNvPr id="2" name="Date Placeholder 1"/>
          <p:cNvSpPr>
            <a:spLocks noGrp="1"/>
          </p:cNvSpPr>
          <p:nvPr>
            <p:ph type="dt" idx="10"/>
          </p:nvPr>
        </p:nvSpPr>
        <p:spPr/>
        <p:txBody>
          <a:bodyPr/>
          <a:lstStyle/>
          <a:p>
            <a:endParaRPr lang="en-US"/>
          </a:p>
        </p:txBody>
      </p:sp>
    </p:spTree>
    <p:extLst>
      <p:ext uri="{BB962C8B-B14F-4D97-AF65-F5344CB8AC3E}">
        <p14:creationId xmlns:p14="http://schemas.microsoft.com/office/powerpoint/2010/main" val="20674820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5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853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5513" indent="-285994">
              <a:defRPr>
                <a:solidFill>
                  <a:schemeClr val="tx1"/>
                </a:solidFill>
                <a:latin typeface="Arial" panose="020B0604020202020204" pitchFamily="34" charset="0"/>
              </a:defRPr>
            </a:lvl2pPr>
            <a:lvl3pPr marL="1148797" indent="-229760">
              <a:defRPr>
                <a:solidFill>
                  <a:schemeClr val="tx1"/>
                </a:solidFill>
                <a:latin typeface="Arial" panose="020B0604020202020204" pitchFamily="34" charset="0"/>
              </a:defRPr>
            </a:lvl3pPr>
            <a:lvl4pPr marL="1608316" indent="-229760">
              <a:defRPr>
                <a:solidFill>
                  <a:schemeClr val="tx1"/>
                </a:solidFill>
                <a:latin typeface="Arial" panose="020B0604020202020204" pitchFamily="34" charset="0"/>
              </a:defRPr>
            </a:lvl4pPr>
            <a:lvl5pPr marL="2067835" indent="-229760">
              <a:defRPr>
                <a:solidFill>
                  <a:schemeClr val="tx1"/>
                </a:solidFill>
                <a:latin typeface="Arial" panose="020B0604020202020204" pitchFamily="34" charset="0"/>
              </a:defRPr>
            </a:lvl5pPr>
            <a:lvl6pPr marL="2530567" indent="-229760" eaLnBrk="0" fontAlgn="base" hangingPunct="0">
              <a:spcBef>
                <a:spcPct val="0"/>
              </a:spcBef>
              <a:spcAft>
                <a:spcPct val="0"/>
              </a:spcAft>
              <a:defRPr>
                <a:solidFill>
                  <a:schemeClr val="tx1"/>
                </a:solidFill>
                <a:latin typeface="Arial" panose="020B0604020202020204" pitchFamily="34" charset="0"/>
              </a:defRPr>
            </a:lvl6pPr>
            <a:lvl7pPr marL="2993299" indent="-229760" eaLnBrk="0" fontAlgn="base" hangingPunct="0">
              <a:spcBef>
                <a:spcPct val="0"/>
              </a:spcBef>
              <a:spcAft>
                <a:spcPct val="0"/>
              </a:spcAft>
              <a:defRPr>
                <a:solidFill>
                  <a:schemeClr val="tx1"/>
                </a:solidFill>
                <a:latin typeface="Arial" panose="020B0604020202020204" pitchFamily="34" charset="0"/>
              </a:defRPr>
            </a:lvl7pPr>
            <a:lvl8pPr marL="3456031" indent="-229760" eaLnBrk="0" fontAlgn="base" hangingPunct="0">
              <a:spcBef>
                <a:spcPct val="0"/>
              </a:spcBef>
              <a:spcAft>
                <a:spcPct val="0"/>
              </a:spcAft>
              <a:defRPr>
                <a:solidFill>
                  <a:schemeClr val="tx1"/>
                </a:solidFill>
                <a:latin typeface="Arial" panose="020B0604020202020204" pitchFamily="34" charset="0"/>
              </a:defRPr>
            </a:lvl8pPr>
            <a:lvl9pPr marL="3918763" indent="-229760" eaLnBrk="0" fontAlgn="base" hangingPunct="0">
              <a:spcBef>
                <a:spcPct val="0"/>
              </a:spcBef>
              <a:spcAft>
                <a:spcPct val="0"/>
              </a:spcAft>
              <a:defRPr>
                <a:solidFill>
                  <a:schemeClr val="tx1"/>
                </a:solidFill>
                <a:latin typeface="Arial" panose="020B0604020202020204" pitchFamily="34" charset="0"/>
              </a:defRPr>
            </a:lvl9pPr>
          </a:lstStyle>
          <a:p>
            <a:fld id="{49583E79-FF4F-45FD-8986-840FB9B8E673}" type="slidenum">
              <a:rPr lang="en-US" altLang="en-US" smtClean="0">
                <a:latin typeface="Calibri" panose="020F0502020204030204" pitchFamily="34" charset="0"/>
              </a:rPr>
              <a:pPr/>
              <a:t>27</a:t>
            </a:fld>
            <a:endParaRPr lang="en-US" altLang="en-US">
              <a:latin typeface="Calibri" panose="020F0502020204030204" pitchFamily="34" charset="0"/>
            </a:endParaRPr>
          </a:p>
        </p:txBody>
      </p:sp>
      <p:sp>
        <p:nvSpPr>
          <p:cNvPr id="2" name="Date Placeholder 1"/>
          <p:cNvSpPr>
            <a:spLocks noGrp="1"/>
          </p:cNvSpPr>
          <p:nvPr>
            <p:ph type="dt" idx="10"/>
          </p:nvPr>
        </p:nvSpPr>
        <p:spPr/>
        <p:txBody>
          <a:bodyPr/>
          <a:lstStyle/>
          <a:p>
            <a:endParaRPr lang="en-US"/>
          </a:p>
        </p:txBody>
      </p:sp>
    </p:spTree>
    <p:extLst>
      <p:ext uri="{BB962C8B-B14F-4D97-AF65-F5344CB8AC3E}">
        <p14:creationId xmlns:p14="http://schemas.microsoft.com/office/powerpoint/2010/main" val="316264353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7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Need at least one paper copy of the Contingency Plan in case of a power outage</a:t>
            </a:r>
          </a:p>
          <a:p>
            <a:endParaRPr lang="en-US" altLang="en-US"/>
          </a:p>
        </p:txBody>
      </p:sp>
      <p:sp>
        <p:nvSpPr>
          <p:cNvPr id="187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5513" indent="-285994">
              <a:defRPr>
                <a:solidFill>
                  <a:schemeClr val="tx1"/>
                </a:solidFill>
                <a:latin typeface="Arial" panose="020B0604020202020204" pitchFamily="34" charset="0"/>
              </a:defRPr>
            </a:lvl2pPr>
            <a:lvl3pPr marL="1148797" indent="-229760">
              <a:defRPr>
                <a:solidFill>
                  <a:schemeClr val="tx1"/>
                </a:solidFill>
                <a:latin typeface="Arial" panose="020B0604020202020204" pitchFamily="34" charset="0"/>
              </a:defRPr>
            </a:lvl3pPr>
            <a:lvl4pPr marL="1608316" indent="-229760">
              <a:defRPr>
                <a:solidFill>
                  <a:schemeClr val="tx1"/>
                </a:solidFill>
                <a:latin typeface="Arial" panose="020B0604020202020204" pitchFamily="34" charset="0"/>
              </a:defRPr>
            </a:lvl4pPr>
            <a:lvl5pPr marL="2067835" indent="-229760">
              <a:defRPr>
                <a:solidFill>
                  <a:schemeClr val="tx1"/>
                </a:solidFill>
                <a:latin typeface="Arial" panose="020B0604020202020204" pitchFamily="34" charset="0"/>
              </a:defRPr>
            </a:lvl5pPr>
            <a:lvl6pPr marL="2530567" indent="-229760" eaLnBrk="0" fontAlgn="base" hangingPunct="0">
              <a:spcBef>
                <a:spcPct val="0"/>
              </a:spcBef>
              <a:spcAft>
                <a:spcPct val="0"/>
              </a:spcAft>
              <a:defRPr>
                <a:solidFill>
                  <a:schemeClr val="tx1"/>
                </a:solidFill>
                <a:latin typeface="Arial" panose="020B0604020202020204" pitchFamily="34" charset="0"/>
              </a:defRPr>
            </a:lvl6pPr>
            <a:lvl7pPr marL="2993299" indent="-229760" eaLnBrk="0" fontAlgn="base" hangingPunct="0">
              <a:spcBef>
                <a:spcPct val="0"/>
              </a:spcBef>
              <a:spcAft>
                <a:spcPct val="0"/>
              </a:spcAft>
              <a:defRPr>
                <a:solidFill>
                  <a:schemeClr val="tx1"/>
                </a:solidFill>
                <a:latin typeface="Arial" panose="020B0604020202020204" pitchFamily="34" charset="0"/>
              </a:defRPr>
            </a:lvl7pPr>
            <a:lvl8pPr marL="3456031" indent="-229760" eaLnBrk="0" fontAlgn="base" hangingPunct="0">
              <a:spcBef>
                <a:spcPct val="0"/>
              </a:spcBef>
              <a:spcAft>
                <a:spcPct val="0"/>
              </a:spcAft>
              <a:defRPr>
                <a:solidFill>
                  <a:schemeClr val="tx1"/>
                </a:solidFill>
                <a:latin typeface="Arial" panose="020B0604020202020204" pitchFamily="34" charset="0"/>
              </a:defRPr>
            </a:lvl8pPr>
            <a:lvl9pPr marL="3918763" indent="-229760" eaLnBrk="0" fontAlgn="base" hangingPunct="0">
              <a:spcBef>
                <a:spcPct val="0"/>
              </a:spcBef>
              <a:spcAft>
                <a:spcPct val="0"/>
              </a:spcAft>
              <a:defRPr>
                <a:solidFill>
                  <a:schemeClr val="tx1"/>
                </a:solidFill>
                <a:latin typeface="Arial" panose="020B0604020202020204" pitchFamily="34" charset="0"/>
              </a:defRPr>
            </a:lvl9pPr>
          </a:lstStyle>
          <a:p>
            <a:fld id="{8E1C17F2-36BB-4712-88EE-166A04D00991}" type="slidenum">
              <a:rPr lang="en-US" altLang="en-US" smtClean="0">
                <a:latin typeface="Calibri" panose="020F0502020204030204" pitchFamily="34" charset="0"/>
              </a:rPr>
              <a:pPr/>
              <a:t>28</a:t>
            </a:fld>
            <a:endParaRPr lang="en-US" altLang="en-US">
              <a:latin typeface="Calibri" panose="020F0502020204030204" pitchFamily="34" charset="0"/>
            </a:endParaRPr>
          </a:p>
        </p:txBody>
      </p:sp>
      <p:sp>
        <p:nvSpPr>
          <p:cNvPr id="2" name="Date Placeholder 1"/>
          <p:cNvSpPr>
            <a:spLocks noGrp="1"/>
          </p:cNvSpPr>
          <p:nvPr>
            <p:ph type="dt" idx="10"/>
          </p:nvPr>
        </p:nvSpPr>
        <p:spPr/>
        <p:txBody>
          <a:bodyPr/>
          <a:lstStyle/>
          <a:p>
            <a:endParaRPr lang="en-US"/>
          </a:p>
        </p:txBody>
      </p:sp>
    </p:spTree>
    <p:extLst>
      <p:ext uri="{BB962C8B-B14F-4D97-AF65-F5344CB8AC3E}">
        <p14:creationId xmlns:p14="http://schemas.microsoft.com/office/powerpoint/2010/main" val="353322032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9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40 CFR 265.55</a:t>
            </a:r>
          </a:p>
          <a:p>
            <a:r>
              <a:rPr lang="en-US" altLang="en-US"/>
              <a:t>At all times, there must be at least one employee either on the facility premises or on call (i.e., available to respond to an emergency by reaching the facility within a short period of time) with the responsibility for coordinating all emergency response measures.  This emergency coordinator must be thoroughly familiar with all aspects of the facility's contingency plan, all operations and activities at the facility, the location and characteristics of waste handled, the location of all records within the facility, and the facility layout. In addition, this person must have the authority to commit the resources needed to carry out the contingency plan. </a:t>
            </a:r>
          </a:p>
          <a:p>
            <a:r>
              <a:rPr lang="en-US" altLang="en-US"/>
              <a:t>[</a:t>
            </a:r>
            <a:r>
              <a:rPr lang="en-US" altLang="en-US" i="1"/>
              <a:t>Comment:</a:t>
            </a:r>
            <a:r>
              <a:rPr lang="en-US" altLang="en-US"/>
              <a:t> The emergency coordinator's responsibilities are more fully spelled out in §265.56. Applicable responsibilities for the emergency coordinator vary, depending on factors such as type and variety of waste(s) handled by the facility, and type and complexity of the facility.]</a:t>
            </a:r>
          </a:p>
          <a:p>
            <a:endParaRPr lang="en-US" altLang="en-US"/>
          </a:p>
        </p:txBody>
      </p:sp>
      <p:sp>
        <p:nvSpPr>
          <p:cNvPr id="189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5513" indent="-285994">
              <a:defRPr>
                <a:solidFill>
                  <a:schemeClr val="tx1"/>
                </a:solidFill>
                <a:latin typeface="Arial" panose="020B0604020202020204" pitchFamily="34" charset="0"/>
              </a:defRPr>
            </a:lvl2pPr>
            <a:lvl3pPr marL="1148797" indent="-229760">
              <a:defRPr>
                <a:solidFill>
                  <a:schemeClr val="tx1"/>
                </a:solidFill>
                <a:latin typeface="Arial" panose="020B0604020202020204" pitchFamily="34" charset="0"/>
              </a:defRPr>
            </a:lvl3pPr>
            <a:lvl4pPr marL="1608316" indent="-229760">
              <a:defRPr>
                <a:solidFill>
                  <a:schemeClr val="tx1"/>
                </a:solidFill>
                <a:latin typeface="Arial" panose="020B0604020202020204" pitchFamily="34" charset="0"/>
              </a:defRPr>
            </a:lvl4pPr>
            <a:lvl5pPr marL="2067835" indent="-229760">
              <a:defRPr>
                <a:solidFill>
                  <a:schemeClr val="tx1"/>
                </a:solidFill>
                <a:latin typeface="Arial" panose="020B0604020202020204" pitchFamily="34" charset="0"/>
              </a:defRPr>
            </a:lvl5pPr>
            <a:lvl6pPr marL="2530567" indent="-229760" eaLnBrk="0" fontAlgn="base" hangingPunct="0">
              <a:spcBef>
                <a:spcPct val="0"/>
              </a:spcBef>
              <a:spcAft>
                <a:spcPct val="0"/>
              </a:spcAft>
              <a:defRPr>
                <a:solidFill>
                  <a:schemeClr val="tx1"/>
                </a:solidFill>
                <a:latin typeface="Arial" panose="020B0604020202020204" pitchFamily="34" charset="0"/>
              </a:defRPr>
            </a:lvl6pPr>
            <a:lvl7pPr marL="2993299" indent="-229760" eaLnBrk="0" fontAlgn="base" hangingPunct="0">
              <a:spcBef>
                <a:spcPct val="0"/>
              </a:spcBef>
              <a:spcAft>
                <a:spcPct val="0"/>
              </a:spcAft>
              <a:defRPr>
                <a:solidFill>
                  <a:schemeClr val="tx1"/>
                </a:solidFill>
                <a:latin typeface="Arial" panose="020B0604020202020204" pitchFamily="34" charset="0"/>
              </a:defRPr>
            </a:lvl7pPr>
            <a:lvl8pPr marL="3456031" indent="-229760" eaLnBrk="0" fontAlgn="base" hangingPunct="0">
              <a:spcBef>
                <a:spcPct val="0"/>
              </a:spcBef>
              <a:spcAft>
                <a:spcPct val="0"/>
              </a:spcAft>
              <a:defRPr>
                <a:solidFill>
                  <a:schemeClr val="tx1"/>
                </a:solidFill>
                <a:latin typeface="Arial" panose="020B0604020202020204" pitchFamily="34" charset="0"/>
              </a:defRPr>
            </a:lvl8pPr>
            <a:lvl9pPr marL="3918763" indent="-229760" eaLnBrk="0" fontAlgn="base" hangingPunct="0">
              <a:spcBef>
                <a:spcPct val="0"/>
              </a:spcBef>
              <a:spcAft>
                <a:spcPct val="0"/>
              </a:spcAft>
              <a:defRPr>
                <a:solidFill>
                  <a:schemeClr val="tx1"/>
                </a:solidFill>
                <a:latin typeface="Arial" panose="020B0604020202020204" pitchFamily="34" charset="0"/>
              </a:defRPr>
            </a:lvl9pPr>
          </a:lstStyle>
          <a:p>
            <a:fld id="{BD77B69E-4283-4AEE-935E-9010224AAE02}" type="slidenum">
              <a:rPr lang="en-US" altLang="en-US" smtClean="0">
                <a:latin typeface="Calibri" panose="020F0502020204030204" pitchFamily="34" charset="0"/>
              </a:rPr>
              <a:pPr/>
              <a:t>29</a:t>
            </a:fld>
            <a:endParaRPr lang="en-US" altLang="en-US">
              <a:latin typeface="Calibri" panose="020F0502020204030204" pitchFamily="34" charset="0"/>
            </a:endParaRPr>
          </a:p>
        </p:txBody>
      </p:sp>
      <p:sp>
        <p:nvSpPr>
          <p:cNvPr id="2" name="Date Placeholder 1"/>
          <p:cNvSpPr>
            <a:spLocks noGrp="1"/>
          </p:cNvSpPr>
          <p:nvPr>
            <p:ph type="dt" idx="10"/>
          </p:nvPr>
        </p:nvSpPr>
        <p:spPr/>
        <p:txBody>
          <a:bodyPr/>
          <a:lstStyle/>
          <a:p>
            <a:endParaRPr lang="en-US"/>
          </a:p>
        </p:txBody>
      </p:sp>
    </p:spTree>
    <p:extLst>
      <p:ext uri="{BB962C8B-B14F-4D97-AF65-F5344CB8AC3E}">
        <p14:creationId xmlns:p14="http://schemas.microsoft.com/office/powerpoint/2010/main" val="9369080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Date Placeholder 3"/>
          <p:cNvSpPr>
            <a:spLocks noGrp="1"/>
          </p:cNvSpPr>
          <p:nvPr>
            <p:ph type="dt" idx="10"/>
          </p:nvPr>
        </p:nvSpPr>
        <p:spPr/>
        <p:txBody>
          <a:bodyPr/>
          <a:lstStyle/>
          <a:p>
            <a:endParaRPr lang="en-US"/>
          </a:p>
        </p:txBody>
      </p:sp>
    </p:spTree>
    <p:extLst>
      <p:ext uri="{BB962C8B-B14F-4D97-AF65-F5344CB8AC3E}">
        <p14:creationId xmlns:p14="http://schemas.microsoft.com/office/powerpoint/2010/main" val="407990664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1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There A LOT of duties and requires a significant amount of responsibility – make sure the right person is assigned to this critical position appropriately.  If you have been designated the EC, make sure you understand the responsibilities of this position and ensure you are adequately trained to perform your duties.</a:t>
            </a:r>
          </a:p>
        </p:txBody>
      </p:sp>
      <p:sp>
        <p:nvSpPr>
          <p:cNvPr id="1914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5513" indent="-285994">
              <a:defRPr>
                <a:solidFill>
                  <a:schemeClr val="tx1"/>
                </a:solidFill>
                <a:latin typeface="Arial" panose="020B0604020202020204" pitchFamily="34" charset="0"/>
              </a:defRPr>
            </a:lvl2pPr>
            <a:lvl3pPr marL="1148797" indent="-229760">
              <a:defRPr>
                <a:solidFill>
                  <a:schemeClr val="tx1"/>
                </a:solidFill>
                <a:latin typeface="Arial" panose="020B0604020202020204" pitchFamily="34" charset="0"/>
              </a:defRPr>
            </a:lvl3pPr>
            <a:lvl4pPr marL="1608316" indent="-229760">
              <a:defRPr>
                <a:solidFill>
                  <a:schemeClr val="tx1"/>
                </a:solidFill>
                <a:latin typeface="Arial" panose="020B0604020202020204" pitchFamily="34" charset="0"/>
              </a:defRPr>
            </a:lvl4pPr>
            <a:lvl5pPr marL="2067835" indent="-229760">
              <a:defRPr>
                <a:solidFill>
                  <a:schemeClr val="tx1"/>
                </a:solidFill>
                <a:latin typeface="Arial" panose="020B0604020202020204" pitchFamily="34" charset="0"/>
              </a:defRPr>
            </a:lvl5pPr>
            <a:lvl6pPr marL="2530567" indent="-229760" eaLnBrk="0" fontAlgn="base" hangingPunct="0">
              <a:spcBef>
                <a:spcPct val="0"/>
              </a:spcBef>
              <a:spcAft>
                <a:spcPct val="0"/>
              </a:spcAft>
              <a:defRPr>
                <a:solidFill>
                  <a:schemeClr val="tx1"/>
                </a:solidFill>
                <a:latin typeface="Arial" panose="020B0604020202020204" pitchFamily="34" charset="0"/>
              </a:defRPr>
            </a:lvl6pPr>
            <a:lvl7pPr marL="2993299" indent="-229760" eaLnBrk="0" fontAlgn="base" hangingPunct="0">
              <a:spcBef>
                <a:spcPct val="0"/>
              </a:spcBef>
              <a:spcAft>
                <a:spcPct val="0"/>
              </a:spcAft>
              <a:defRPr>
                <a:solidFill>
                  <a:schemeClr val="tx1"/>
                </a:solidFill>
                <a:latin typeface="Arial" panose="020B0604020202020204" pitchFamily="34" charset="0"/>
              </a:defRPr>
            </a:lvl7pPr>
            <a:lvl8pPr marL="3456031" indent="-229760" eaLnBrk="0" fontAlgn="base" hangingPunct="0">
              <a:spcBef>
                <a:spcPct val="0"/>
              </a:spcBef>
              <a:spcAft>
                <a:spcPct val="0"/>
              </a:spcAft>
              <a:defRPr>
                <a:solidFill>
                  <a:schemeClr val="tx1"/>
                </a:solidFill>
                <a:latin typeface="Arial" panose="020B0604020202020204" pitchFamily="34" charset="0"/>
              </a:defRPr>
            </a:lvl8pPr>
            <a:lvl9pPr marL="3918763" indent="-229760" eaLnBrk="0" fontAlgn="base" hangingPunct="0">
              <a:spcBef>
                <a:spcPct val="0"/>
              </a:spcBef>
              <a:spcAft>
                <a:spcPct val="0"/>
              </a:spcAft>
              <a:defRPr>
                <a:solidFill>
                  <a:schemeClr val="tx1"/>
                </a:solidFill>
                <a:latin typeface="Arial" panose="020B0604020202020204" pitchFamily="34" charset="0"/>
              </a:defRPr>
            </a:lvl9pPr>
          </a:lstStyle>
          <a:p>
            <a:fld id="{9289AE6E-C75D-419D-BD1D-E43771D9147B}" type="slidenum">
              <a:rPr lang="en-US" altLang="en-US" smtClean="0">
                <a:latin typeface="Calibri" panose="020F0502020204030204" pitchFamily="34" charset="0"/>
              </a:rPr>
              <a:pPr/>
              <a:t>30</a:t>
            </a:fld>
            <a:endParaRPr lang="en-US" altLang="en-US">
              <a:latin typeface="Calibri" panose="020F0502020204030204" pitchFamily="34" charset="0"/>
            </a:endParaRPr>
          </a:p>
        </p:txBody>
      </p:sp>
      <p:sp>
        <p:nvSpPr>
          <p:cNvPr id="2" name="Date Placeholder 1"/>
          <p:cNvSpPr>
            <a:spLocks noGrp="1"/>
          </p:cNvSpPr>
          <p:nvPr>
            <p:ph type="dt" idx="10"/>
          </p:nvPr>
        </p:nvSpPr>
        <p:spPr/>
        <p:txBody>
          <a:bodyPr/>
          <a:lstStyle/>
          <a:p>
            <a:endParaRPr lang="en-US"/>
          </a:p>
        </p:txBody>
      </p:sp>
    </p:spTree>
    <p:extLst>
      <p:ext uri="{BB962C8B-B14F-4D97-AF65-F5344CB8AC3E}">
        <p14:creationId xmlns:p14="http://schemas.microsoft.com/office/powerpoint/2010/main" val="325567998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3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Need at least one paper copy of the Contingency Plan in case of a power outage</a:t>
            </a:r>
          </a:p>
          <a:p>
            <a:endParaRPr lang="en-US" altLang="en-US"/>
          </a:p>
        </p:txBody>
      </p:sp>
      <p:sp>
        <p:nvSpPr>
          <p:cNvPr id="1935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5513" indent="-285994">
              <a:defRPr>
                <a:solidFill>
                  <a:schemeClr val="tx1"/>
                </a:solidFill>
                <a:latin typeface="Arial" panose="020B0604020202020204" pitchFamily="34" charset="0"/>
              </a:defRPr>
            </a:lvl2pPr>
            <a:lvl3pPr marL="1148797" indent="-229760">
              <a:defRPr>
                <a:solidFill>
                  <a:schemeClr val="tx1"/>
                </a:solidFill>
                <a:latin typeface="Arial" panose="020B0604020202020204" pitchFamily="34" charset="0"/>
              </a:defRPr>
            </a:lvl3pPr>
            <a:lvl4pPr marL="1608316" indent="-229760">
              <a:defRPr>
                <a:solidFill>
                  <a:schemeClr val="tx1"/>
                </a:solidFill>
                <a:latin typeface="Arial" panose="020B0604020202020204" pitchFamily="34" charset="0"/>
              </a:defRPr>
            </a:lvl4pPr>
            <a:lvl5pPr marL="2067835" indent="-229760">
              <a:defRPr>
                <a:solidFill>
                  <a:schemeClr val="tx1"/>
                </a:solidFill>
                <a:latin typeface="Arial" panose="020B0604020202020204" pitchFamily="34" charset="0"/>
              </a:defRPr>
            </a:lvl5pPr>
            <a:lvl6pPr marL="2530567" indent="-229760" eaLnBrk="0" fontAlgn="base" hangingPunct="0">
              <a:spcBef>
                <a:spcPct val="0"/>
              </a:spcBef>
              <a:spcAft>
                <a:spcPct val="0"/>
              </a:spcAft>
              <a:defRPr>
                <a:solidFill>
                  <a:schemeClr val="tx1"/>
                </a:solidFill>
                <a:latin typeface="Arial" panose="020B0604020202020204" pitchFamily="34" charset="0"/>
              </a:defRPr>
            </a:lvl6pPr>
            <a:lvl7pPr marL="2993299" indent="-229760" eaLnBrk="0" fontAlgn="base" hangingPunct="0">
              <a:spcBef>
                <a:spcPct val="0"/>
              </a:spcBef>
              <a:spcAft>
                <a:spcPct val="0"/>
              </a:spcAft>
              <a:defRPr>
                <a:solidFill>
                  <a:schemeClr val="tx1"/>
                </a:solidFill>
                <a:latin typeface="Arial" panose="020B0604020202020204" pitchFamily="34" charset="0"/>
              </a:defRPr>
            </a:lvl7pPr>
            <a:lvl8pPr marL="3456031" indent="-229760" eaLnBrk="0" fontAlgn="base" hangingPunct="0">
              <a:spcBef>
                <a:spcPct val="0"/>
              </a:spcBef>
              <a:spcAft>
                <a:spcPct val="0"/>
              </a:spcAft>
              <a:defRPr>
                <a:solidFill>
                  <a:schemeClr val="tx1"/>
                </a:solidFill>
                <a:latin typeface="Arial" panose="020B0604020202020204" pitchFamily="34" charset="0"/>
              </a:defRPr>
            </a:lvl8pPr>
            <a:lvl9pPr marL="3918763" indent="-229760" eaLnBrk="0" fontAlgn="base" hangingPunct="0">
              <a:spcBef>
                <a:spcPct val="0"/>
              </a:spcBef>
              <a:spcAft>
                <a:spcPct val="0"/>
              </a:spcAft>
              <a:defRPr>
                <a:solidFill>
                  <a:schemeClr val="tx1"/>
                </a:solidFill>
                <a:latin typeface="Arial" panose="020B0604020202020204" pitchFamily="34" charset="0"/>
              </a:defRPr>
            </a:lvl9pPr>
          </a:lstStyle>
          <a:p>
            <a:fld id="{A05B9B2D-4183-481E-9EA8-591111361A4A}" type="slidenum">
              <a:rPr lang="en-US" altLang="en-US" smtClean="0">
                <a:latin typeface="Calibri" panose="020F0502020204030204" pitchFamily="34" charset="0"/>
              </a:rPr>
              <a:pPr/>
              <a:t>31</a:t>
            </a:fld>
            <a:endParaRPr lang="en-US" altLang="en-US">
              <a:latin typeface="Calibri" panose="020F0502020204030204" pitchFamily="34" charset="0"/>
            </a:endParaRPr>
          </a:p>
        </p:txBody>
      </p:sp>
      <p:sp>
        <p:nvSpPr>
          <p:cNvPr id="2" name="Date Placeholder 1"/>
          <p:cNvSpPr>
            <a:spLocks noGrp="1"/>
          </p:cNvSpPr>
          <p:nvPr>
            <p:ph type="dt" idx="10"/>
          </p:nvPr>
        </p:nvSpPr>
        <p:spPr/>
        <p:txBody>
          <a:bodyPr/>
          <a:lstStyle/>
          <a:p>
            <a:endParaRPr lang="en-US"/>
          </a:p>
        </p:txBody>
      </p:sp>
    </p:spTree>
    <p:extLst>
      <p:ext uri="{BB962C8B-B14F-4D97-AF65-F5344CB8AC3E}">
        <p14:creationId xmlns:p14="http://schemas.microsoft.com/office/powerpoint/2010/main" val="384526740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5464">
              <a:defRPr/>
            </a:pPr>
            <a:endParaRPr lang="en-US" dirty="0"/>
          </a:p>
          <a:p>
            <a:endParaRPr lang="en-US" dirty="0"/>
          </a:p>
        </p:txBody>
      </p:sp>
      <p:sp>
        <p:nvSpPr>
          <p:cNvPr id="4" name="Date Placeholder 3"/>
          <p:cNvSpPr>
            <a:spLocks noGrp="1"/>
          </p:cNvSpPr>
          <p:nvPr>
            <p:ph type="dt" idx="10"/>
          </p:nvPr>
        </p:nvSpPr>
        <p:spPr/>
        <p:txBody>
          <a:bodyPr/>
          <a:lstStyle/>
          <a:p>
            <a:endParaRPr lang="en-US"/>
          </a:p>
        </p:txBody>
      </p:sp>
    </p:spTree>
    <p:extLst>
      <p:ext uri="{BB962C8B-B14F-4D97-AF65-F5344CB8AC3E}">
        <p14:creationId xmlns:p14="http://schemas.microsoft.com/office/powerpoint/2010/main" val="337614950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bwMode="auto">
          <a:noFill/>
          <a:ln>
            <a:solidFill>
              <a:srgbClr val="000000"/>
            </a:solidFill>
            <a:miter lim="800000"/>
            <a:headEnd/>
            <a:tailEnd/>
          </a:ln>
        </p:spPr>
      </p:sp>
      <p:sp>
        <p:nvSpPr>
          <p:cNvPr id="1300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latin typeface="Times New Roman" pitchFamily="18" charset="0"/>
            </a:endParaRPr>
          </a:p>
        </p:txBody>
      </p:sp>
      <p:sp>
        <p:nvSpPr>
          <p:cNvPr id="2" name="Date Placeholder 1"/>
          <p:cNvSpPr>
            <a:spLocks noGrp="1"/>
          </p:cNvSpPr>
          <p:nvPr>
            <p:ph type="dt" idx="10"/>
          </p:nvPr>
        </p:nvSpPr>
        <p:spPr/>
        <p:txBody>
          <a:bodyPr/>
          <a:lstStyle/>
          <a:p>
            <a:endParaRPr lang="en-US"/>
          </a:p>
        </p:txBody>
      </p:sp>
    </p:spTree>
    <p:extLst>
      <p:ext uri="{BB962C8B-B14F-4D97-AF65-F5344CB8AC3E}">
        <p14:creationId xmlns:p14="http://schemas.microsoft.com/office/powerpoint/2010/main" val="161700576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latin typeface="Times New Roman" panose="02020603050405020304" pitchFamily="18" charset="0"/>
              </a:rPr>
              <a:t>265.171</a:t>
            </a:r>
          </a:p>
          <a:p>
            <a:pPr eaLnBrk="1" hangingPunct="1">
              <a:spcBef>
                <a:spcPct val="0"/>
              </a:spcBef>
            </a:pPr>
            <a:endParaRPr lang="en-US" altLang="en-US">
              <a:latin typeface="Times New Roman" panose="02020603050405020304" pitchFamily="18" charset="0"/>
            </a:endParaRPr>
          </a:p>
          <a:p>
            <a:pPr eaLnBrk="1" hangingPunct="1">
              <a:spcBef>
                <a:spcPct val="0"/>
              </a:spcBef>
            </a:pPr>
            <a:r>
              <a:rPr lang="en-US" altLang="en-US">
                <a:latin typeface="Times New Roman" panose="02020603050405020304" pitchFamily="18" charset="0"/>
              </a:rPr>
              <a:t>Bad condition</a:t>
            </a:r>
          </a:p>
          <a:p>
            <a:endParaRPr lang="en-US" altLang="en-US"/>
          </a:p>
        </p:txBody>
      </p:sp>
      <p:sp>
        <p:nvSpPr>
          <p:cNvPr id="809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5513" indent="-285994">
              <a:defRPr>
                <a:solidFill>
                  <a:schemeClr val="tx1"/>
                </a:solidFill>
                <a:latin typeface="Arial" panose="020B0604020202020204" pitchFamily="34" charset="0"/>
              </a:defRPr>
            </a:lvl2pPr>
            <a:lvl3pPr marL="1148797" indent="-229760">
              <a:defRPr>
                <a:solidFill>
                  <a:schemeClr val="tx1"/>
                </a:solidFill>
                <a:latin typeface="Arial" panose="020B0604020202020204" pitchFamily="34" charset="0"/>
              </a:defRPr>
            </a:lvl3pPr>
            <a:lvl4pPr marL="1608316" indent="-229760">
              <a:defRPr>
                <a:solidFill>
                  <a:schemeClr val="tx1"/>
                </a:solidFill>
                <a:latin typeface="Arial" panose="020B0604020202020204" pitchFamily="34" charset="0"/>
              </a:defRPr>
            </a:lvl4pPr>
            <a:lvl5pPr marL="2067835" indent="-229760">
              <a:defRPr>
                <a:solidFill>
                  <a:schemeClr val="tx1"/>
                </a:solidFill>
                <a:latin typeface="Arial" panose="020B0604020202020204" pitchFamily="34" charset="0"/>
              </a:defRPr>
            </a:lvl5pPr>
            <a:lvl6pPr marL="2530567" indent="-229760" eaLnBrk="0" fontAlgn="base" hangingPunct="0">
              <a:spcBef>
                <a:spcPct val="0"/>
              </a:spcBef>
              <a:spcAft>
                <a:spcPct val="0"/>
              </a:spcAft>
              <a:defRPr>
                <a:solidFill>
                  <a:schemeClr val="tx1"/>
                </a:solidFill>
                <a:latin typeface="Arial" panose="020B0604020202020204" pitchFamily="34" charset="0"/>
              </a:defRPr>
            </a:lvl6pPr>
            <a:lvl7pPr marL="2993299" indent="-229760" eaLnBrk="0" fontAlgn="base" hangingPunct="0">
              <a:spcBef>
                <a:spcPct val="0"/>
              </a:spcBef>
              <a:spcAft>
                <a:spcPct val="0"/>
              </a:spcAft>
              <a:defRPr>
                <a:solidFill>
                  <a:schemeClr val="tx1"/>
                </a:solidFill>
                <a:latin typeface="Arial" panose="020B0604020202020204" pitchFamily="34" charset="0"/>
              </a:defRPr>
            </a:lvl7pPr>
            <a:lvl8pPr marL="3456031" indent="-229760" eaLnBrk="0" fontAlgn="base" hangingPunct="0">
              <a:spcBef>
                <a:spcPct val="0"/>
              </a:spcBef>
              <a:spcAft>
                <a:spcPct val="0"/>
              </a:spcAft>
              <a:defRPr>
                <a:solidFill>
                  <a:schemeClr val="tx1"/>
                </a:solidFill>
                <a:latin typeface="Arial" panose="020B0604020202020204" pitchFamily="34" charset="0"/>
              </a:defRPr>
            </a:lvl8pPr>
            <a:lvl9pPr marL="3918763" indent="-229760" eaLnBrk="0" fontAlgn="base" hangingPunct="0">
              <a:spcBef>
                <a:spcPct val="0"/>
              </a:spcBef>
              <a:spcAft>
                <a:spcPct val="0"/>
              </a:spcAft>
              <a:defRPr>
                <a:solidFill>
                  <a:schemeClr val="tx1"/>
                </a:solidFill>
                <a:latin typeface="Arial" panose="020B0604020202020204" pitchFamily="34" charset="0"/>
              </a:defRPr>
            </a:lvl9pPr>
          </a:lstStyle>
          <a:p>
            <a:fld id="{4969600A-C05D-459C-96D2-04102D092EA0}" type="slidenum">
              <a:rPr lang="en-US" altLang="en-US" smtClean="0">
                <a:latin typeface="Calibri" panose="020F0502020204030204" pitchFamily="34" charset="0"/>
              </a:rPr>
              <a:pPr/>
              <a:t>34</a:t>
            </a:fld>
            <a:endParaRPr lang="en-US" altLang="en-US">
              <a:latin typeface="Calibri" panose="020F0502020204030204" pitchFamily="34" charset="0"/>
            </a:endParaRPr>
          </a:p>
        </p:txBody>
      </p:sp>
      <p:sp>
        <p:nvSpPr>
          <p:cNvPr id="2" name="Date Placeholder 1"/>
          <p:cNvSpPr>
            <a:spLocks noGrp="1"/>
          </p:cNvSpPr>
          <p:nvPr>
            <p:ph type="dt" idx="10"/>
          </p:nvPr>
        </p:nvSpPr>
        <p:spPr/>
        <p:txBody>
          <a:bodyPr/>
          <a:lstStyle/>
          <a:p>
            <a:endParaRPr lang="en-US"/>
          </a:p>
        </p:txBody>
      </p:sp>
    </p:spTree>
    <p:extLst>
      <p:ext uri="{BB962C8B-B14F-4D97-AF65-F5344CB8AC3E}">
        <p14:creationId xmlns:p14="http://schemas.microsoft.com/office/powerpoint/2010/main" val="22371414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bwMode="auto">
          <a:noFill/>
          <a:ln>
            <a:solidFill>
              <a:srgbClr val="000000"/>
            </a:solidFill>
            <a:miter lim="800000"/>
            <a:headEnd/>
            <a:tailEnd/>
          </a:ln>
        </p:spPr>
      </p:sp>
      <p:sp>
        <p:nvSpPr>
          <p:cNvPr id="1351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latin typeface="Times New Roman" pitchFamily="18" charset="0"/>
            </a:endParaRPr>
          </a:p>
        </p:txBody>
      </p:sp>
      <p:sp>
        <p:nvSpPr>
          <p:cNvPr id="2" name="Date Placeholder 1"/>
          <p:cNvSpPr>
            <a:spLocks noGrp="1"/>
          </p:cNvSpPr>
          <p:nvPr>
            <p:ph type="dt" idx="10"/>
          </p:nvPr>
        </p:nvSpPr>
        <p:spPr/>
        <p:txBody>
          <a:bodyPr/>
          <a:lstStyle/>
          <a:p>
            <a:endParaRPr lang="en-US"/>
          </a:p>
        </p:txBody>
      </p:sp>
    </p:spTree>
    <p:extLst>
      <p:ext uri="{BB962C8B-B14F-4D97-AF65-F5344CB8AC3E}">
        <p14:creationId xmlns:p14="http://schemas.microsoft.com/office/powerpoint/2010/main" val="345803145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p:cNvSpPr>
            <a:spLocks noGrp="1" noRot="1" noChangeAspect="1" noTextEdit="1"/>
          </p:cNvSpPr>
          <p:nvPr>
            <p:ph type="sldImg"/>
          </p:nvPr>
        </p:nvSpPr>
        <p:spPr bwMode="auto">
          <a:noFill/>
          <a:ln>
            <a:solidFill>
              <a:srgbClr val="000000"/>
            </a:solidFill>
            <a:miter lim="800000"/>
            <a:headEnd/>
            <a:tailEnd/>
          </a:ln>
        </p:spPr>
      </p:sp>
      <p:sp>
        <p:nvSpPr>
          <p:cNvPr id="13414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latin typeface="Times New Roman" pitchFamily="18" charset="0"/>
            </a:endParaRPr>
          </a:p>
        </p:txBody>
      </p:sp>
      <p:sp>
        <p:nvSpPr>
          <p:cNvPr id="2" name="Date Placeholder 1"/>
          <p:cNvSpPr>
            <a:spLocks noGrp="1"/>
          </p:cNvSpPr>
          <p:nvPr>
            <p:ph type="dt" idx="10"/>
          </p:nvPr>
        </p:nvSpPr>
        <p:spPr/>
        <p:txBody>
          <a:bodyPr/>
          <a:lstStyle/>
          <a:p>
            <a:endParaRPr lang="en-US"/>
          </a:p>
        </p:txBody>
      </p:sp>
    </p:spTree>
    <p:extLst>
      <p:ext uri="{BB962C8B-B14F-4D97-AF65-F5344CB8AC3E}">
        <p14:creationId xmlns:p14="http://schemas.microsoft.com/office/powerpoint/2010/main" val="51667925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hangingPunct="0"/>
            <a:endParaRPr lang="en-US" dirty="0"/>
          </a:p>
        </p:txBody>
      </p:sp>
      <p:sp>
        <p:nvSpPr>
          <p:cNvPr id="4" name="Date Placeholder 3"/>
          <p:cNvSpPr>
            <a:spLocks noGrp="1"/>
          </p:cNvSpPr>
          <p:nvPr>
            <p:ph type="dt" idx="10"/>
          </p:nvPr>
        </p:nvSpPr>
        <p:spPr/>
        <p:txBody>
          <a:bodyPr/>
          <a:lstStyle/>
          <a:p>
            <a:endParaRPr lang="en-US"/>
          </a:p>
        </p:txBody>
      </p:sp>
    </p:spTree>
    <p:extLst>
      <p:ext uri="{BB962C8B-B14F-4D97-AF65-F5344CB8AC3E}">
        <p14:creationId xmlns:p14="http://schemas.microsoft.com/office/powerpoint/2010/main" val="272528306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endParaRPr lang="en-US"/>
          </a:p>
        </p:txBody>
      </p:sp>
    </p:spTree>
    <p:extLst>
      <p:ext uri="{BB962C8B-B14F-4D97-AF65-F5344CB8AC3E}">
        <p14:creationId xmlns:p14="http://schemas.microsoft.com/office/powerpoint/2010/main" val="56865872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endParaRPr lang="en-US"/>
          </a:p>
        </p:txBody>
      </p:sp>
    </p:spTree>
    <p:extLst>
      <p:ext uri="{BB962C8B-B14F-4D97-AF65-F5344CB8AC3E}">
        <p14:creationId xmlns:p14="http://schemas.microsoft.com/office/powerpoint/2010/main" val="38969918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endParaRPr lang="en-US"/>
          </a:p>
        </p:txBody>
      </p:sp>
    </p:spTree>
    <p:extLst>
      <p:ext uri="{BB962C8B-B14F-4D97-AF65-F5344CB8AC3E}">
        <p14:creationId xmlns:p14="http://schemas.microsoft.com/office/powerpoint/2010/main" val="403992074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endParaRPr lang="en-US"/>
          </a:p>
        </p:txBody>
      </p:sp>
    </p:spTree>
    <p:extLst>
      <p:ext uri="{BB962C8B-B14F-4D97-AF65-F5344CB8AC3E}">
        <p14:creationId xmlns:p14="http://schemas.microsoft.com/office/powerpoint/2010/main" val="10575597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5464">
              <a:defRPr/>
            </a:pPr>
            <a:endParaRPr lang="en-US" dirty="0"/>
          </a:p>
        </p:txBody>
      </p:sp>
      <p:sp>
        <p:nvSpPr>
          <p:cNvPr id="4" name="Date Placeholder 3"/>
          <p:cNvSpPr>
            <a:spLocks noGrp="1"/>
          </p:cNvSpPr>
          <p:nvPr>
            <p:ph type="dt" idx="10"/>
          </p:nvPr>
        </p:nvSpPr>
        <p:spPr/>
        <p:txBody>
          <a:bodyPr/>
          <a:lstStyle/>
          <a:p>
            <a:endParaRPr lang="en-US"/>
          </a:p>
        </p:txBody>
      </p:sp>
    </p:spTree>
    <p:extLst>
      <p:ext uri="{BB962C8B-B14F-4D97-AF65-F5344CB8AC3E}">
        <p14:creationId xmlns:p14="http://schemas.microsoft.com/office/powerpoint/2010/main" val="4277339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endParaRPr lang="en-US"/>
          </a:p>
        </p:txBody>
      </p:sp>
    </p:spTree>
    <p:extLst>
      <p:ext uri="{BB962C8B-B14F-4D97-AF65-F5344CB8AC3E}">
        <p14:creationId xmlns:p14="http://schemas.microsoft.com/office/powerpoint/2010/main" val="10156328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hangingPunct="0"/>
            <a:endParaRPr lang="en-US" dirty="0"/>
          </a:p>
        </p:txBody>
      </p:sp>
      <p:sp>
        <p:nvSpPr>
          <p:cNvPr id="4" name="Date Placeholder 3"/>
          <p:cNvSpPr>
            <a:spLocks noGrp="1"/>
          </p:cNvSpPr>
          <p:nvPr>
            <p:ph type="dt" idx="10"/>
          </p:nvPr>
        </p:nvSpPr>
        <p:spPr/>
        <p:txBody>
          <a:bodyPr/>
          <a:lstStyle/>
          <a:p>
            <a:endParaRPr lang="en-US"/>
          </a:p>
        </p:txBody>
      </p:sp>
    </p:spTree>
    <p:extLst>
      <p:ext uri="{BB962C8B-B14F-4D97-AF65-F5344CB8AC3E}">
        <p14:creationId xmlns:p14="http://schemas.microsoft.com/office/powerpoint/2010/main" val="33641665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endParaRPr lang="en-US"/>
          </a:p>
        </p:txBody>
      </p:sp>
    </p:spTree>
    <p:extLst>
      <p:ext uri="{BB962C8B-B14F-4D97-AF65-F5344CB8AC3E}">
        <p14:creationId xmlns:p14="http://schemas.microsoft.com/office/powerpoint/2010/main" val="38071019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endParaRPr lang="en-US"/>
          </a:p>
        </p:txBody>
      </p:sp>
    </p:spTree>
    <p:extLst>
      <p:ext uri="{BB962C8B-B14F-4D97-AF65-F5344CB8AC3E}">
        <p14:creationId xmlns:p14="http://schemas.microsoft.com/office/powerpoint/2010/main" val="31910554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34890"/>
            <a:ext cx="7772400" cy="547006"/>
          </a:xfrm>
        </p:spPr>
        <p:txBody>
          <a:bodyPr anchor="b">
            <a:normAutofit/>
          </a:bodyPr>
          <a:lstStyle>
            <a:lvl1pPr algn="ctr">
              <a:defRPr sz="28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1143000" y="2473779"/>
            <a:ext cx="6858000" cy="202474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35977326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1864859"/>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2090057"/>
            <a:ext cx="4629150" cy="3770994"/>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3465059"/>
            <a:ext cx="2949178" cy="240392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9754299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28650" y="2090057"/>
            <a:ext cx="7886700" cy="356779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6369051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139043"/>
            <a:ext cx="1971675" cy="349431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2139043"/>
            <a:ext cx="5800725" cy="349431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535073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BC0C64-94FA-44B3-9573-88BE3BEAC041}" type="slidenum">
              <a:rPr lang="en-US" smtClean="0"/>
              <a:t>‹#›</a:t>
            </a:fld>
            <a:endParaRPr lang="en-US"/>
          </a:p>
        </p:txBody>
      </p:sp>
    </p:spTree>
    <p:extLst>
      <p:ext uri="{BB962C8B-B14F-4D97-AF65-F5344CB8AC3E}">
        <p14:creationId xmlns:p14="http://schemas.microsoft.com/office/powerpoint/2010/main" val="8055292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BC0C64-94FA-44B3-9573-88BE3BEAC041}" type="slidenum">
              <a:rPr lang="en-US" smtClean="0"/>
              <a:t>‹#›</a:t>
            </a:fld>
            <a:endParaRPr lang="en-US"/>
          </a:p>
        </p:txBody>
      </p:sp>
    </p:spTree>
    <p:extLst>
      <p:ext uri="{BB962C8B-B14F-4D97-AF65-F5344CB8AC3E}">
        <p14:creationId xmlns:p14="http://schemas.microsoft.com/office/powerpoint/2010/main" val="29151201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BC0C64-94FA-44B3-9573-88BE3BEAC041}" type="slidenum">
              <a:rPr lang="en-US" smtClean="0"/>
              <a:t>‹#›</a:t>
            </a:fld>
            <a:endParaRPr lang="en-US"/>
          </a:p>
        </p:txBody>
      </p:sp>
    </p:spTree>
    <p:extLst>
      <p:ext uri="{BB962C8B-B14F-4D97-AF65-F5344CB8AC3E}">
        <p14:creationId xmlns:p14="http://schemas.microsoft.com/office/powerpoint/2010/main" val="34474562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BC0C64-94FA-44B3-9573-88BE3BEAC041}" type="slidenum">
              <a:rPr lang="en-US" smtClean="0"/>
              <a:t>‹#›</a:t>
            </a:fld>
            <a:endParaRPr lang="en-US"/>
          </a:p>
        </p:txBody>
      </p:sp>
    </p:spTree>
    <p:extLst>
      <p:ext uri="{BB962C8B-B14F-4D97-AF65-F5344CB8AC3E}">
        <p14:creationId xmlns:p14="http://schemas.microsoft.com/office/powerpoint/2010/main" val="28283863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57250" y="155121"/>
            <a:ext cx="7659688" cy="1029379"/>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7BC0C64-94FA-44B3-9573-88BE3BEAC041}" type="slidenum">
              <a:rPr lang="en-US" smtClean="0"/>
              <a:t>‹#›</a:t>
            </a:fld>
            <a:endParaRPr lang="en-US"/>
          </a:p>
        </p:txBody>
      </p:sp>
    </p:spTree>
    <p:extLst>
      <p:ext uri="{BB962C8B-B14F-4D97-AF65-F5344CB8AC3E}">
        <p14:creationId xmlns:p14="http://schemas.microsoft.com/office/powerpoint/2010/main" val="15470198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7BC0C64-94FA-44B3-9573-88BE3BEAC041}" type="slidenum">
              <a:rPr lang="en-US" smtClean="0"/>
              <a:t>‹#›</a:t>
            </a:fld>
            <a:endParaRPr lang="en-US"/>
          </a:p>
        </p:txBody>
      </p:sp>
    </p:spTree>
    <p:extLst>
      <p:ext uri="{BB962C8B-B14F-4D97-AF65-F5344CB8AC3E}">
        <p14:creationId xmlns:p14="http://schemas.microsoft.com/office/powerpoint/2010/main" val="3188488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7BC0C64-94FA-44B3-9573-88BE3BEAC041}" type="slidenum">
              <a:rPr lang="en-US" smtClean="0"/>
              <a:t>‹#›</a:t>
            </a:fld>
            <a:endParaRPr lang="en-US"/>
          </a:p>
        </p:txBody>
      </p:sp>
    </p:spTree>
    <p:extLst>
      <p:ext uri="{BB962C8B-B14F-4D97-AF65-F5344CB8AC3E}">
        <p14:creationId xmlns:p14="http://schemas.microsoft.com/office/powerpoint/2010/main" val="16194464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14551"/>
            <a:ext cx="7772400" cy="914400"/>
          </a:xfrm>
        </p:spPr>
        <p:txBody>
          <a:bodyPr anchor="b">
            <a:noAutofit/>
          </a:bodyPr>
          <a:lstStyle>
            <a:lvl1pPr algn="ctr">
              <a:defRPr sz="4000">
                <a:solidFill>
                  <a:schemeClr val="tx1"/>
                </a:solidFill>
              </a:defRPr>
            </a:lvl1pPr>
          </a:lstStyle>
          <a:p>
            <a:r>
              <a:rPr lang="en-US" dirty="0"/>
              <a:t>Click to edit Master title style</a:t>
            </a:r>
          </a:p>
        </p:txBody>
      </p:sp>
      <p:sp>
        <p:nvSpPr>
          <p:cNvPr id="3" name="Subtitle 2"/>
          <p:cNvSpPr>
            <a:spLocks noGrp="1"/>
          </p:cNvSpPr>
          <p:nvPr>
            <p:ph type="subTitle" idx="1"/>
          </p:nvPr>
        </p:nvSpPr>
        <p:spPr>
          <a:xfrm>
            <a:off x="1143000" y="3642866"/>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39969221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244473"/>
            <a:ext cx="7885112" cy="686254"/>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1102179"/>
            <a:ext cx="4629150" cy="475887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1102179"/>
            <a:ext cx="2949575" cy="476680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BC0C64-94FA-44B3-9573-88BE3BEAC041}" type="slidenum">
              <a:rPr lang="en-US" smtClean="0"/>
              <a:t>‹#›</a:t>
            </a:fld>
            <a:endParaRPr lang="en-US"/>
          </a:p>
        </p:txBody>
      </p:sp>
    </p:spTree>
    <p:extLst>
      <p:ext uri="{BB962C8B-B14F-4D97-AF65-F5344CB8AC3E}">
        <p14:creationId xmlns:p14="http://schemas.microsoft.com/office/powerpoint/2010/main" val="4752642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32659"/>
            <a:ext cx="7885112" cy="955221"/>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1102179"/>
            <a:ext cx="4629150" cy="475887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1102179"/>
            <a:ext cx="2949575" cy="476680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BC0C64-94FA-44B3-9573-88BE3BEAC041}" type="slidenum">
              <a:rPr lang="en-US" smtClean="0"/>
              <a:t>‹#›</a:t>
            </a:fld>
            <a:endParaRPr lang="en-US"/>
          </a:p>
        </p:txBody>
      </p:sp>
    </p:spTree>
    <p:extLst>
      <p:ext uri="{BB962C8B-B14F-4D97-AF65-F5344CB8AC3E}">
        <p14:creationId xmlns:p14="http://schemas.microsoft.com/office/powerpoint/2010/main" val="38666589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906236" y="179615"/>
            <a:ext cx="7609114" cy="1012371"/>
          </a:xfr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BC0C64-94FA-44B3-9573-88BE3BEAC041}" type="slidenum">
              <a:rPr lang="en-US" smtClean="0"/>
              <a:t>‹#›</a:t>
            </a:fld>
            <a:endParaRPr lang="en-US"/>
          </a:p>
        </p:txBody>
      </p:sp>
    </p:spTree>
    <p:extLst>
      <p:ext uri="{BB962C8B-B14F-4D97-AF65-F5344CB8AC3E}">
        <p14:creationId xmlns:p14="http://schemas.microsoft.com/office/powerpoint/2010/main" val="204799064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1118507"/>
            <a:ext cx="1971675" cy="5058456"/>
          </a:xfrm>
        </p:spPr>
        <p:txBody>
          <a:bodyPr vert="eaVert"/>
          <a:lstStyle>
            <a:lvl1pPr algn="l">
              <a:defRPr>
                <a:solidFill>
                  <a:schemeClr val="tx1"/>
                </a:solidFill>
              </a:defRPr>
            </a:lvl1pPr>
          </a:lstStyle>
          <a:p>
            <a:r>
              <a:rPr lang="en-US" dirty="0"/>
              <a:t>Click to edit Master title style</a:t>
            </a:r>
          </a:p>
        </p:txBody>
      </p:sp>
      <p:sp>
        <p:nvSpPr>
          <p:cNvPr id="3" name="Vertical Text Placeholder 2"/>
          <p:cNvSpPr>
            <a:spLocks noGrp="1"/>
          </p:cNvSpPr>
          <p:nvPr>
            <p:ph type="body" orient="vert" idx="1"/>
          </p:nvPr>
        </p:nvSpPr>
        <p:spPr>
          <a:xfrm>
            <a:off x="628650" y="1118507"/>
            <a:ext cx="5762625" cy="505845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BC0C64-94FA-44B3-9573-88BE3BEAC041}" type="slidenum">
              <a:rPr lang="en-US" smtClean="0"/>
              <a:t>‹#›</a:t>
            </a:fld>
            <a:endParaRPr lang="en-US"/>
          </a:p>
        </p:txBody>
      </p:sp>
    </p:spTree>
    <p:extLst>
      <p:ext uri="{BB962C8B-B14F-4D97-AF65-F5344CB8AC3E}">
        <p14:creationId xmlns:p14="http://schemas.microsoft.com/office/powerpoint/2010/main" val="1122984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1476393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1921189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2179863"/>
            <a:ext cx="3886200" cy="39970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2179863"/>
            <a:ext cx="3886200" cy="39970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1606889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0"/>
            <a:ext cx="7886700" cy="826860"/>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996165"/>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890157"/>
            <a:ext cx="3868340" cy="32995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996165"/>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890157"/>
            <a:ext cx="3887391" cy="32995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8885008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5556344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057702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1951264"/>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2081893"/>
            <a:ext cx="4629150" cy="377915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3633106"/>
            <a:ext cx="2949178" cy="223588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9343556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2.jp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40820"/>
            <a:ext cx="7886700" cy="726621"/>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2090057"/>
            <a:ext cx="7886700" cy="408690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91788868"/>
      </p:ext>
    </p:extLst>
  </p:cSld>
  <p:clrMap bg1="lt1" tx1="dk1" bg2="lt2" tx2="dk2" accent1="accent1" accent2="accent2" accent3="accent3" accent4="accent4" accent5="accent5" accent6="accent6" hlink="hlink" folHlink="folHlink"/>
  <p:sldLayoutIdLst>
    <p:sldLayoutId id="2147483684"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Lst>
  <p:hf sldNum="0" hdr="0" ftr="0" dt="0"/>
  <p:txStyles>
    <p:title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06236" y="0"/>
            <a:ext cx="7609114"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495138"/>
            <a:ext cx="2057400" cy="365125"/>
          </a:xfrm>
          <a:prstGeom prst="rect">
            <a:avLst/>
          </a:prstGeom>
        </p:spPr>
        <p:txBody>
          <a:bodyPr vert="horz" lIns="91440" tIns="45720" rIns="91440" bIns="45720" rtlCol="0" anchor="ctr"/>
          <a:lstStyle>
            <a:lvl1pPr algn="l">
              <a:defRPr sz="1200" b="1">
                <a:solidFill>
                  <a:schemeClr val="bg1"/>
                </a:solidFill>
              </a:defRPr>
            </a:lvl1pPr>
          </a:lstStyle>
          <a:p>
            <a:endParaRPr lang="en-US" dirty="0"/>
          </a:p>
        </p:txBody>
      </p:sp>
      <p:sp>
        <p:nvSpPr>
          <p:cNvPr id="5" name="Footer Placeholder 4"/>
          <p:cNvSpPr>
            <a:spLocks noGrp="1"/>
          </p:cNvSpPr>
          <p:nvPr>
            <p:ph type="ftr" sz="quarter" idx="3"/>
          </p:nvPr>
        </p:nvSpPr>
        <p:spPr>
          <a:xfrm>
            <a:off x="3028950" y="6495138"/>
            <a:ext cx="3086100" cy="365125"/>
          </a:xfrm>
          <a:prstGeom prst="rect">
            <a:avLst/>
          </a:prstGeom>
        </p:spPr>
        <p:txBody>
          <a:bodyPr vert="horz" lIns="91440" tIns="45720" rIns="91440" bIns="45720" rtlCol="0" anchor="ctr"/>
          <a:lstStyle>
            <a:lvl1pPr algn="ctr">
              <a:defRPr sz="1200" b="1">
                <a:solidFill>
                  <a:schemeClr val="bg1"/>
                </a:solidFill>
              </a:defRPr>
            </a:lvl1pPr>
          </a:lstStyle>
          <a:p>
            <a:endParaRPr lang="en-US" dirty="0"/>
          </a:p>
        </p:txBody>
      </p:sp>
      <p:sp>
        <p:nvSpPr>
          <p:cNvPr id="6" name="Slide Number Placeholder 5"/>
          <p:cNvSpPr>
            <a:spLocks noGrp="1"/>
          </p:cNvSpPr>
          <p:nvPr>
            <p:ph type="sldNum" sz="quarter" idx="4"/>
          </p:nvPr>
        </p:nvSpPr>
        <p:spPr>
          <a:xfrm>
            <a:off x="6457950" y="6495138"/>
            <a:ext cx="2057400" cy="365125"/>
          </a:xfrm>
          <a:prstGeom prst="rect">
            <a:avLst/>
          </a:prstGeom>
        </p:spPr>
        <p:txBody>
          <a:bodyPr vert="horz" lIns="91440" tIns="45720" rIns="91440" bIns="45720" rtlCol="0" anchor="ctr"/>
          <a:lstStyle>
            <a:lvl1pPr algn="r">
              <a:defRPr sz="1200" b="1">
                <a:solidFill>
                  <a:schemeClr val="bg1"/>
                </a:solidFill>
              </a:defRPr>
            </a:lvl1pPr>
          </a:lstStyle>
          <a:p>
            <a:fld id="{77BC0C64-94FA-44B3-9573-88BE3BEAC041}" type="slidenum">
              <a:rPr lang="en-US" smtClean="0"/>
              <a:pPr/>
              <a:t>‹#›</a:t>
            </a:fld>
            <a:endParaRPr lang="en-US" dirty="0"/>
          </a:p>
        </p:txBody>
      </p:sp>
    </p:spTree>
    <p:extLst>
      <p:ext uri="{BB962C8B-B14F-4D97-AF65-F5344CB8AC3E}">
        <p14:creationId xmlns:p14="http://schemas.microsoft.com/office/powerpoint/2010/main" val="427472180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lvl1pPr algn="ctr" defTabSz="914400" rtl="0" eaLnBrk="1" latinLnBrk="0" hangingPunct="1">
        <a:lnSpc>
          <a:spcPct val="90000"/>
        </a:lnSpc>
        <a:spcBef>
          <a:spcPct val="0"/>
        </a:spcBef>
        <a:buNone/>
        <a:defRPr sz="4000" b="1" kern="120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3.xml"/><Relationship Id="rId1" Type="http://schemas.openxmlformats.org/officeDocument/2006/relationships/slideLayout" Target="../slideLayouts/slideLayout16.xml"/><Relationship Id="rId4" Type="http://schemas.openxmlformats.org/officeDocument/2006/relationships/image" Target="../media/image9.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9.xml"/><Relationship Id="rId1" Type="http://schemas.openxmlformats.org/officeDocument/2006/relationships/slideLayout" Target="../slideLayouts/slideLayout14.xml"/><Relationship Id="rId4" Type="http://schemas.openxmlformats.org/officeDocument/2006/relationships/image" Target="../media/image13.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3.xm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4.xml"/><Relationship Id="rId1" Type="http://schemas.openxmlformats.org/officeDocument/2006/relationships/slideLayout" Target="../slideLayouts/slideLayout14.xml"/><Relationship Id="rId4" Type="http://schemas.openxmlformats.org/officeDocument/2006/relationships/image" Target="../media/image21.jpeg"/></Relationships>
</file>

<file path=ppt/slides/_rels/slide3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5.xml"/><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6.xml"/><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7.xml"/><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8.xml"/><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hyperlink" Target="https://www.epa.gov/landfills/waste-transfer-stations-manual-decision-making" TargetMode="External"/><Relationship Id="rId2" Type="http://schemas.openxmlformats.org/officeDocument/2006/relationships/notesSlide" Target="../notesSlides/notesSlide39.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4.xml"/><Relationship Id="rId1" Type="http://schemas.openxmlformats.org/officeDocument/2006/relationships/vmlDrawing" Target="../drawings/vmlDrawing1.vml"/><Relationship Id="rId6" Type="http://schemas.openxmlformats.org/officeDocument/2006/relationships/image" Target="../media/image5.emf"/><Relationship Id="rId5" Type="http://schemas.openxmlformats.org/officeDocument/2006/relationships/oleObject" Target="../embeddings/oleObject1.bin"/><Relationship Id="rId4" Type="http://schemas.openxmlformats.org/officeDocument/2006/relationships/hyperlink" Target="http://www.dep.state.fl.us/waste/quick_topics/forms/documents/62-730/730_1b.pdf" TargetMode="Externa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05326" y="4677579"/>
            <a:ext cx="8193506" cy="457200"/>
          </a:xfrm>
        </p:spPr>
        <p:txBody>
          <a:bodyPr/>
          <a:lstStyle/>
          <a:p>
            <a:r>
              <a:rPr lang="en-US" b="1" dirty="0"/>
              <a:t>62-730.171, FAC; 40 CFR 263.12 and 40 CFR Part 265</a:t>
            </a:r>
          </a:p>
        </p:txBody>
      </p:sp>
      <p:sp>
        <p:nvSpPr>
          <p:cNvPr id="2" name="Title 1"/>
          <p:cNvSpPr>
            <a:spLocks noGrp="1"/>
          </p:cNvSpPr>
          <p:nvPr>
            <p:ph type="ctrTitle"/>
          </p:nvPr>
        </p:nvSpPr>
        <p:spPr>
          <a:xfrm>
            <a:off x="685798" y="2849999"/>
            <a:ext cx="7772400" cy="914400"/>
          </a:xfrm>
        </p:spPr>
        <p:txBody>
          <a:bodyPr/>
          <a:lstStyle/>
          <a:p>
            <a:r>
              <a:rPr lang="en-US" dirty="0"/>
              <a:t>Hazardous Waste Transfer Facilities</a:t>
            </a:r>
          </a:p>
        </p:txBody>
      </p:sp>
    </p:spTree>
    <p:extLst>
      <p:ext uri="{BB962C8B-B14F-4D97-AF65-F5344CB8AC3E}">
        <p14:creationId xmlns:p14="http://schemas.microsoft.com/office/powerpoint/2010/main" val="33217986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Rectangle 3"/>
          <p:cNvSpPr>
            <a:spLocks noGrp="1" noChangeArrowheads="1"/>
          </p:cNvSpPr>
          <p:nvPr>
            <p:ph idx="1"/>
          </p:nvPr>
        </p:nvSpPr>
        <p:spPr>
          <a:xfrm>
            <a:off x="360948" y="1189058"/>
            <a:ext cx="8289758" cy="5146623"/>
          </a:xfrm>
        </p:spPr>
        <p:txBody>
          <a:bodyPr lIns="90488" tIns="44450" rIns="90488" bIns="44450"/>
          <a:lstStyle/>
          <a:p>
            <a:pPr marL="0" indent="0" algn="ctr" eaLnBrk="1" hangingPunct="1">
              <a:buNone/>
            </a:pPr>
            <a:r>
              <a:rPr lang="en-US" dirty="0">
                <a:latin typeface="Arial" panose="020B0604020202020204" pitchFamily="34" charset="0"/>
                <a:cs typeface="Arial" panose="020B0604020202020204" pitchFamily="34" charset="0"/>
              </a:rPr>
              <a:t>40 CFR 265.16 – Training</a:t>
            </a:r>
          </a:p>
          <a:p>
            <a:pPr marL="0" indent="0" algn="ctr" eaLnBrk="1" hangingPunct="1">
              <a:spcBef>
                <a:spcPts val="600"/>
              </a:spcBef>
              <a:buNone/>
            </a:pPr>
            <a:endParaRPr lang="en-US" dirty="0">
              <a:latin typeface="Arial" panose="020B0604020202020204" pitchFamily="34" charset="0"/>
              <a:cs typeface="Arial" panose="020B0604020202020204" pitchFamily="34" charset="0"/>
            </a:endParaRPr>
          </a:p>
          <a:p>
            <a:pPr eaLnBrk="1" hangingPunct="1"/>
            <a:r>
              <a:rPr lang="en-US" dirty="0">
                <a:latin typeface="Arial" panose="020B0604020202020204" pitchFamily="34" charset="0"/>
                <a:cs typeface="Arial" panose="020B0604020202020204" pitchFamily="34" charset="0"/>
              </a:rPr>
              <a:t>Do facility personnel complete hazardous waste training?</a:t>
            </a:r>
          </a:p>
          <a:p>
            <a:pPr eaLnBrk="1" hangingPunct="1"/>
            <a:r>
              <a:rPr lang="en-US" dirty="0">
                <a:latin typeface="Arial" panose="020B0604020202020204" pitchFamily="34" charset="0"/>
                <a:cs typeface="Arial" panose="020B0604020202020204" pitchFamily="34" charset="0"/>
              </a:rPr>
              <a:t>Is the trainer adequately trained in hazardous waste management procedures?</a:t>
            </a:r>
          </a:p>
          <a:p>
            <a:pPr eaLnBrk="1" hangingPunct="1"/>
            <a:r>
              <a:rPr lang="en-US" dirty="0">
                <a:latin typeface="Arial" panose="020B0604020202020204" pitchFamily="34" charset="0"/>
                <a:cs typeface="Arial" panose="020B0604020202020204" pitchFamily="34" charset="0"/>
              </a:rPr>
              <a:t>Does the training cover safety?</a:t>
            </a:r>
          </a:p>
          <a:p>
            <a:pPr eaLnBrk="1" hangingPunct="1"/>
            <a:r>
              <a:rPr lang="en-US" dirty="0">
                <a:latin typeface="Arial" panose="020B0604020202020204" pitchFamily="34" charset="0"/>
                <a:cs typeface="Arial" panose="020B0604020202020204" pitchFamily="34" charset="0"/>
              </a:rPr>
              <a:t>Does the training cover emergency response procedures, including equipment handling and inspection?</a:t>
            </a:r>
          </a:p>
        </p:txBody>
      </p:sp>
      <p:sp>
        <p:nvSpPr>
          <p:cNvPr id="60418" name="Rectangle 2"/>
          <p:cNvSpPr>
            <a:spLocks noGrp="1" noChangeArrowheads="1"/>
          </p:cNvSpPr>
          <p:nvPr>
            <p:ph type="title"/>
          </p:nvPr>
        </p:nvSpPr>
        <p:spPr/>
        <p:txBody>
          <a:bodyPr lIns="90488" tIns="44450" rIns="90488" bIns="44450"/>
          <a:lstStyle/>
          <a:p>
            <a:pPr eaLnBrk="1" hangingPunct="1"/>
            <a:r>
              <a:rPr lang="en-US" dirty="0">
                <a:latin typeface="Arial" charset="0"/>
                <a:cs typeface="Arial" charset="0"/>
              </a:rPr>
              <a:t>Facility Standards (b)</a:t>
            </a:r>
          </a:p>
        </p:txBody>
      </p:sp>
    </p:spTree>
    <p:extLst>
      <p:ext uri="{BB962C8B-B14F-4D97-AF65-F5344CB8AC3E}">
        <p14:creationId xmlns:p14="http://schemas.microsoft.com/office/powerpoint/2010/main" val="10329425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Rectangle 3"/>
          <p:cNvSpPr>
            <a:spLocks noGrp="1" noChangeArrowheads="1"/>
          </p:cNvSpPr>
          <p:nvPr>
            <p:ph idx="1"/>
          </p:nvPr>
        </p:nvSpPr>
        <p:spPr>
          <a:xfrm>
            <a:off x="202368" y="1194216"/>
            <a:ext cx="8610600" cy="5257800"/>
          </a:xfrm>
        </p:spPr>
        <p:txBody>
          <a:bodyPr lIns="90488" tIns="44450" rIns="90488" bIns="44450"/>
          <a:lstStyle/>
          <a:p>
            <a:pPr marL="0" indent="0" algn="ctr">
              <a:buNone/>
            </a:pPr>
            <a:r>
              <a:rPr lang="en-US" dirty="0">
                <a:latin typeface="Arial" panose="020B0604020202020204" pitchFamily="34" charset="0"/>
                <a:cs typeface="Arial" panose="020B0604020202020204" pitchFamily="34" charset="0"/>
              </a:rPr>
              <a:t>40 CFR 265.16 - Training</a:t>
            </a:r>
          </a:p>
          <a:p>
            <a:pPr eaLnBrk="1" hangingPunct="1"/>
            <a:r>
              <a:rPr lang="en-US" dirty="0">
                <a:latin typeface="Arial" panose="020B0604020202020204" pitchFamily="34" charset="0"/>
                <a:cs typeface="Arial" panose="020B0604020202020204" pitchFamily="34" charset="0"/>
              </a:rPr>
              <a:t>Does the training cover hazardous waste identification and handling procedures?</a:t>
            </a:r>
          </a:p>
          <a:p>
            <a:pPr eaLnBrk="1" hangingPunct="1"/>
            <a:r>
              <a:rPr lang="en-US" dirty="0">
                <a:latin typeface="Arial" panose="020B0604020202020204" pitchFamily="34" charset="0"/>
                <a:cs typeface="Arial" panose="020B0604020202020204" pitchFamily="34" charset="0"/>
              </a:rPr>
              <a:t>Does the facility maintain job titles and job descriptions for employees managing hazardous waste?</a:t>
            </a:r>
          </a:p>
          <a:p>
            <a:pPr eaLnBrk="1" hangingPunct="1"/>
            <a:r>
              <a:rPr lang="en-US" dirty="0">
                <a:latin typeface="Arial" panose="020B0604020202020204" pitchFamily="34" charset="0"/>
                <a:cs typeface="Arial" panose="020B0604020202020204" pitchFamily="34" charset="0"/>
              </a:rPr>
              <a:t>Do the job descriptions include the requisite skills, education, and experience?</a:t>
            </a:r>
          </a:p>
          <a:p>
            <a:pPr eaLnBrk="1" hangingPunct="1"/>
            <a:r>
              <a:rPr lang="en-US" dirty="0">
                <a:latin typeface="Arial" panose="020B0604020202020204" pitchFamily="34" charset="0"/>
                <a:cs typeface="Arial" panose="020B0604020202020204" pitchFamily="34" charset="0"/>
              </a:rPr>
              <a:t>Do the job descriptions include a list of the person’s duties?</a:t>
            </a:r>
          </a:p>
        </p:txBody>
      </p:sp>
      <p:sp>
        <p:nvSpPr>
          <p:cNvPr id="61442" name="Rectangle 2"/>
          <p:cNvSpPr>
            <a:spLocks noGrp="1" noChangeArrowheads="1"/>
          </p:cNvSpPr>
          <p:nvPr>
            <p:ph type="title"/>
          </p:nvPr>
        </p:nvSpPr>
        <p:spPr/>
        <p:txBody>
          <a:bodyPr lIns="90488" tIns="44450" rIns="90488" bIns="44450"/>
          <a:lstStyle/>
          <a:p>
            <a:pPr eaLnBrk="1" hangingPunct="1"/>
            <a:r>
              <a:rPr lang="en-US" dirty="0">
                <a:latin typeface="Arial" charset="0"/>
                <a:cs typeface="Arial" charset="0"/>
              </a:rPr>
              <a:t>Facility Standards (c)</a:t>
            </a:r>
          </a:p>
        </p:txBody>
      </p:sp>
    </p:spTree>
    <p:extLst>
      <p:ext uri="{BB962C8B-B14F-4D97-AF65-F5344CB8AC3E}">
        <p14:creationId xmlns:p14="http://schemas.microsoft.com/office/powerpoint/2010/main" val="14813780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Rectangle 3"/>
          <p:cNvSpPr>
            <a:spLocks noGrp="1" noChangeArrowheads="1"/>
          </p:cNvSpPr>
          <p:nvPr>
            <p:ph idx="1"/>
          </p:nvPr>
        </p:nvSpPr>
        <p:spPr>
          <a:xfrm>
            <a:off x="382249" y="1270235"/>
            <a:ext cx="8516424" cy="4525962"/>
          </a:xfrm>
        </p:spPr>
        <p:txBody>
          <a:bodyPr lIns="90488" tIns="44450" rIns="90488" bIns="44450"/>
          <a:lstStyle/>
          <a:p>
            <a:pPr marL="0" indent="0" algn="ctr">
              <a:buNone/>
            </a:pPr>
            <a:r>
              <a:rPr lang="en-US" dirty="0">
                <a:latin typeface="Arial" panose="020B0604020202020204" pitchFamily="34" charset="0"/>
                <a:cs typeface="Arial" panose="020B0604020202020204" pitchFamily="34" charset="0"/>
              </a:rPr>
              <a:t>40 CFR 265.16 - Training</a:t>
            </a:r>
          </a:p>
          <a:p>
            <a:pPr eaLnBrk="1" hangingPunct="1"/>
            <a:r>
              <a:rPr lang="en-US" dirty="0">
                <a:latin typeface="Arial" panose="020B0604020202020204" pitchFamily="34" charset="0"/>
                <a:cs typeface="Arial" panose="020B0604020202020204" pitchFamily="34" charset="0"/>
              </a:rPr>
              <a:t>Do employees complete initial training within six months of hiring or assignment of hazardous waste management responsibility? </a:t>
            </a:r>
          </a:p>
          <a:p>
            <a:pPr eaLnBrk="1" hangingPunct="1"/>
            <a:r>
              <a:rPr lang="en-US" dirty="0">
                <a:latin typeface="Arial" panose="020B0604020202020204" pitchFamily="34" charset="0"/>
                <a:cs typeface="Arial" panose="020B0604020202020204" pitchFamily="34" charset="0"/>
              </a:rPr>
              <a:t>Do they work unsupervised until training is complete?</a:t>
            </a:r>
          </a:p>
          <a:p>
            <a:pPr eaLnBrk="1" hangingPunct="1"/>
            <a:r>
              <a:rPr lang="en-US" dirty="0">
                <a:latin typeface="Arial" panose="020B0604020202020204" pitchFamily="34" charset="0"/>
                <a:cs typeface="Arial" panose="020B0604020202020204" pitchFamily="34" charset="0"/>
              </a:rPr>
              <a:t>Is the training reviewed annually?</a:t>
            </a:r>
          </a:p>
          <a:p>
            <a:pPr eaLnBrk="1" hangingPunct="1"/>
            <a:r>
              <a:rPr lang="en-US" dirty="0">
                <a:latin typeface="Arial" panose="020B0604020202020204" pitchFamily="34" charset="0"/>
                <a:cs typeface="Arial" panose="020B0604020202020204" pitchFamily="34" charset="0"/>
              </a:rPr>
              <a:t>Are all required training records kept at the facility? Until closure/three years?</a:t>
            </a:r>
          </a:p>
        </p:txBody>
      </p:sp>
      <p:sp>
        <p:nvSpPr>
          <p:cNvPr id="62466" name="Rectangle 2"/>
          <p:cNvSpPr>
            <a:spLocks noGrp="1" noChangeArrowheads="1"/>
          </p:cNvSpPr>
          <p:nvPr>
            <p:ph type="title"/>
          </p:nvPr>
        </p:nvSpPr>
        <p:spPr/>
        <p:txBody>
          <a:bodyPr lIns="90488" tIns="44450" rIns="90488" bIns="44450"/>
          <a:lstStyle/>
          <a:p>
            <a:r>
              <a:rPr lang="en-US" dirty="0">
                <a:latin typeface="Arial" charset="0"/>
                <a:cs typeface="Arial" charset="0"/>
              </a:rPr>
              <a:t>Facility Standards (d)</a:t>
            </a:r>
          </a:p>
        </p:txBody>
      </p:sp>
    </p:spTree>
    <p:extLst>
      <p:ext uri="{BB962C8B-B14F-4D97-AF65-F5344CB8AC3E}">
        <p14:creationId xmlns:p14="http://schemas.microsoft.com/office/powerpoint/2010/main" val="2773400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lIns="90488" tIns="44450" rIns="90488" bIns="44450"/>
          <a:lstStyle/>
          <a:p>
            <a:pPr eaLnBrk="1" hangingPunct="1"/>
            <a:r>
              <a:rPr lang="en-US" dirty="0">
                <a:latin typeface="Arial" charset="0"/>
                <a:cs typeface="Arial" charset="0"/>
              </a:rPr>
              <a:t>Facility Standards (e)</a:t>
            </a:r>
          </a:p>
        </p:txBody>
      </p:sp>
      <p:pic>
        <p:nvPicPr>
          <p:cNvPr id="64515" name="Content Placeholder 6" descr="Paint cans left open to evaporate"/>
          <p:cNvPicPr>
            <a:picLocks noGrp="1" noChangeAspect="1"/>
          </p:cNvPicPr>
          <p:nvPr>
            <p:ph sz="half" idx="1"/>
          </p:nvPr>
        </p:nvPicPr>
        <p:blipFill>
          <a:blip r:embed="rId3" cstate="print"/>
          <a:srcRect/>
          <a:stretch>
            <a:fillRect/>
          </a:stretch>
        </p:blipFill>
        <p:spPr>
          <a:xfrm>
            <a:off x="77284" y="2062976"/>
            <a:ext cx="4418516" cy="3313887"/>
          </a:xfrm>
          <a:ln w="12700">
            <a:solidFill>
              <a:schemeClr val="tx1"/>
            </a:solidFill>
          </a:ln>
        </p:spPr>
      </p:pic>
      <p:pic>
        <p:nvPicPr>
          <p:cNvPr id="64516" name="Content Placeholder 7" descr="large storage area with open paint cans"/>
          <p:cNvPicPr>
            <a:picLocks noGrp="1" noChangeAspect="1"/>
          </p:cNvPicPr>
          <p:nvPr>
            <p:ph sz="half" idx="2"/>
          </p:nvPr>
        </p:nvPicPr>
        <p:blipFill>
          <a:blip r:embed="rId4" cstate="print"/>
          <a:srcRect/>
          <a:stretch>
            <a:fillRect/>
          </a:stretch>
        </p:blipFill>
        <p:spPr>
          <a:xfrm>
            <a:off x="4614334" y="2062976"/>
            <a:ext cx="4418516" cy="3313887"/>
          </a:xfrm>
          <a:ln w="12700">
            <a:solidFill>
              <a:schemeClr val="tx1"/>
            </a:solidFill>
          </a:ln>
        </p:spPr>
      </p:pic>
      <p:sp>
        <p:nvSpPr>
          <p:cNvPr id="64517" name="TextBox 4"/>
          <p:cNvSpPr txBox="1">
            <a:spLocks noChangeArrowheads="1"/>
          </p:cNvSpPr>
          <p:nvPr/>
        </p:nvSpPr>
        <p:spPr bwMode="auto">
          <a:xfrm>
            <a:off x="1488223" y="1175449"/>
            <a:ext cx="6319954" cy="523220"/>
          </a:xfrm>
          <a:prstGeom prst="rect">
            <a:avLst/>
          </a:prstGeom>
          <a:noFill/>
          <a:ln w="9525">
            <a:noFill/>
            <a:miter lim="800000"/>
            <a:headEnd/>
            <a:tailEnd/>
          </a:ln>
        </p:spPr>
        <p:txBody>
          <a:bodyPr wrap="square">
            <a:spAutoFit/>
          </a:bodyPr>
          <a:lstStyle/>
          <a:p>
            <a:pPr algn="ctr"/>
            <a:r>
              <a:rPr lang="en-US" sz="2800" dirty="0">
                <a:latin typeface="Arial" panose="020B0604020202020204" pitchFamily="34" charset="0"/>
                <a:cs typeface="Arial" panose="020B0604020202020204" pitchFamily="34" charset="0"/>
              </a:rPr>
              <a:t>Personnel Training – 40 CFR 265.16</a:t>
            </a:r>
          </a:p>
        </p:txBody>
      </p:sp>
      <p:sp>
        <p:nvSpPr>
          <p:cNvPr id="6" name="TextBox 4"/>
          <p:cNvSpPr txBox="1">
            <a:spLocks noChangeArrowheads="1"/>
          </p:cNvSpPr>
          <p:nvPr/>
        </p:nvSpPr>
        <p:spPr bwMode="auto">
          <a:xfrm>
            <a:off x="77284" y="5822195"/>
            <a:ext cx="8955565" cy="400110"/>
          </a:xfrm>
          <a:prstGeom prst="rect">
            <a:avLst/>
          </a:prstGeom>
          <a:ln>
            <a:headEnd/>
            <a:tailEnd/>
          </a:ln>
        </p:spPr>
        <p:style>
          <a:lnRef idx="2">
            <a:schemeClr val="dk1"/>
          </a:lnRef>
          <a:fillRef idx="1">
            <a:schemeClr val="lt1"/>
          </a:fillRef>
          <a:effectRef idx="0">
            <a:schemeClr val="dk1"/>
          </a:effectRef>
          <a:fontRef idx="minor">
            <a:schemeClr val="dk1"/>
          </a:fontRef>
        </p:style>
        <p:txBody>
          <a:bodyPr wrap="square">
            <a:spAutoFit/>
          </a:bodyPr>
          <a:lstStyle/>
          <a:p>
            <a:pPr algn="ctr"/>
            <a:r>
              <a:rPr lang="en-US" sz="2000" dirty="0">
                <a:latin typeface="Arial" panose="020B0604020202020204" pitchFamily="34" charset="0"/>
                <a:cs typeface="Arial" panose="020B0604020202020204" pitchFamily="34" charset="0"/>
              </a:rPr>
              <a:t>Evaporating paint/open containers…an indication of inadequate training.</a:t>
            </a:r>
          </a:p>
        </p:txBody>
      </p:sp>
    </p:spTree>
    <p:extLst>
      <p:ext uri="{BB962C8B-B14F-4D97-AF65-F5344CB8AC3E}">
        <p14:creationId xmlns:p14="http://schemas.microsoft.com/office/powerpoint/2010/main" val="35119788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Title 1"/>
          <p:cNvSpPr>
            <a:spLocks noGrp="1"/>
          </p:cNvSpPr>
          <p:nvPr>
            <p:ph type="title"/>
          </p:nvPr>
        </p:nvSpPr>
        <p:spPr>
          <a:xfrm>
            <a:off x="838200" y="0"/>
            <a:ext cx="7848600" cy="990600"/>
          </a:xfrm>
        </p:spPr>
        <p:txBody>
          <a:bodyPr>
            <a:normAutofit fontScale="90000"/>
          </a:bodyPr>
          <a:lstStyle/>
          <a:p>
            <a:pPr eaLnBrk="1" hangingPunct="1"/>
            <a:r>
              <a:rPr lang="en-US" altLang="en-US" sz="3600" dirty="0"/>
              <a:t>40 CFR 265.30-37 Subpart C –</a:t>
            </a:r>
            <a:br>
              <a:rPr lang="en-US" altLang="en-US" sz="3600" dirty="0"/>
            </a:br>
            <a:r>
              <a:rPr lang="en-US" altLang="en-US" sz="3600" dirty="0"/>
              <a:t>Preparedness and Prevention</a:t>
            </a:r>
          </a:p>
        </p:txBody>
      </p:sp>
      <p:sp>
        <p:nvSpPr>
          <p:cNvPr id="129027" name="Content Placeholder 2"/>
          <p:cNvSpPr>
            <a:spLocks noGrp="1"/>
          </p:cNvSpPr>
          <p:nvPr>
            <p:ph idx="1"/>
          </p:nvPr>
        </p:nvSpPr>
        <p:spPr>
          <a:xfrm>
            <a:off x="304800" y="1447800"/>
            <a:ext cx="8686800" cy="5181600"/>
          </a:xfrm>
        </p:spPr>
        <p:txBody>
          <a:bodyPr/>
          <a:lstStyle/>
          <a:p>
            <a:pPr eaLnBrk="1" hangingPunct="1">
              <a:lnSpc>
                <a:spcPct val="114000"/>
              </a:lnSpc>
            </a:pPr>
            <a:r>
              <a:rPr lang="en-US" altLang="en-US" sz="2600">
                <a:latin typeface="Arial" panose="020B0604020202020204" pitchFamily="34" charset="0"/>
                <a:cs typeface="Arial" panose="020B0604020202020204" pitchFamily="34" charset="0"/>
              </a:rPr>
              <a:t>Maintenance and Operation of Facility </a:t>
            </a:r>
            <a:r>
              <a:rPr lang="en-US" altLang="en-US" sz="2200">
                <a:latin typeface="Arial" panose="020B0604020202020204" pitchFamily="34" charset="0"/>
                <a:cs typeface="Arial" panose="020B0604020202020204" pitchFamily="34" charset="0"/>
              </a:rPr>
              <a:t>[</a:t>
            </a:r>
            <a:r>
              <a:rPr lang="en-US" altLang="en-US" sz="2200" u="sng">
                <a:latin typeface="Arial" panose="020B0604020202020204" pitchFamily="34" charset="0"/>
                <a:cs typeface="Arial" panose="020B0604020202020204" pitchFamily="34" charset="0"/>
              </a:rPr>
              <a:t>40 CFR 265.31</a:t>
            </a:r>
            <a:r>
              <a:rPr lang="en-US" altLang="en-US" sz="2200">
                <a:latin typeface="Arial" panose="020B0604020202020204" pitchFamily="34" charset="0"/>
                <a:cs typeface="Arial" panose="020B0604020202020204" pitchFamily="34" charset="0"/>
              </a:rPr>
              <a:t>];</a:t>
            </a:r>
          </a:p>
          <a:p>
            <a:pPr eaLnBrk="1" hangingPunct="1">
              <a:lnSpc>
                <a:spcPct val="114000"/>
              </a:lnSpc>
            </a:pPr>
            <a:r>
              <a:rPr lang="en-US" altLang="en-US" sz="2600">
                <a:latin typeface="Arial" panose="020B0604020202020204" pitchFamily="34" charset="0"/>
                <a:cs typeface="Arial" panose="020B0604020202020204" pitchFamily="34" charset="0"/>
              </a:rPr>
              <a:t>Required Equipment </a:t>
            </a:r>
            <a:r>
              <a:rPr lang="en-US" altLang="en-US" sz="2200">
                <a:latin typeface="Arial" panose="020B0604020202020204" pitchFamily="34" charset="0"/>
                <a:cs typeface="Arial" panose="020B0604020202020204" pitchFamily="34" charset="0"/>
              </a:rPr>
              <a:t>[</a:t>
            </a:r>
            <a:r>
              <a:rPr lang="en-US" altLang="en-US" sz="2200" u="sng">
                <a:latin typeface="Arial" panose="020B0604020202020204" pitchFamily="34" charset="0"/>
                <a:cs typeface="Arial" panose="020B0604020202020204" pitchFamily="34" charset="0"/>
              </a:rPr>
              <a:t>40 CFR 265.32</a:t>
            </a:r>
            <a:r>
              <a:rPr lang="en-US" altLang="en-US" sz="2200">
                <a:latin typeface="Arial" panose="020B0604020202020204" pitchFamily="34" charset="0"/>
                <a:cs typeface="Arial" panose="020B0604020202020204" pitchFamily="34" charset="0"/>
              </a:rPr>
              <a:t>];</a:t>
            </a:r>
          </a:p>
          <a:p>
            <a:pPr eaLnBrk="1" hangingPunct="1">
              <a:lnSpc>
                <a:spcPct val="114000"/>
              </a:lnSpc>
            </a:pPr>
            <a:r>
              <a:rPr lang="en-US" altLang="en-US" sz="2600">
                <a:latin typeface="Arial" panose="020B0604020202020204" pitchFamily="34" charset="0"/>
                <a:cs typeface="Arial" panose="020B0604020202020204" pitchFamily="34" charset="0"/>
              </a:rPr>
              <a:t>Testing and Maintenance of Equipment </a:t>
            </a:r>
            <a:r>
              <a:rPr lang="en-US" altLang="en-US" sz="2200">
                <a:latin typeface="Arial" panose="020B0604020202020204" pitchFamily="34" charset="0"/>
                <a:cs typeface="Arial" panose="020B0604020202020204" pitchFamily="34" charset="0"/>
              </a:rPr>
              <a:t>[</a:t>
            </a:r>
            <a:r>
              <a:rPr lang="en-US" altLang="en-US" sz="2200" u="sng">
                <a:latin typeface="Arial" panose="020B0604020202020204" pitchFamily="34" charset="0"/>
                <a:cs typeface="Arial" panose="020B0604020202020204" pitchFamily="34" charset="0"/>
              </a:rPr>
              <a:t>40 CFR 265.33</a:t>
            </a:r>
            <a:r>
              <a:rPr lang="en-US" altLang="en-US" sz="2200">
                <a:latin typeface="Arial" panose="020B0604020202020204" pitchFamily="34" charset="0"/>
                <a:cs typeface="Arial" panose="020B0604020202020204" pitchFamily="34" charset="0"/>
              </a:rPr>
              <a:t>];</a:t>
            </a:r>
          </a:p>
          <a:p>
            <a:pPr eaLnBrk="1" hangingPunct="1">
              <a:lnSpc>
                <a:spcPct val="114000"/>
              </a:lnSpc>
            </a:pPr>
            <a:r>
              <a:rPr lang="en-US" altLang="en-US" sz="2600">
                <a:solidFill>
                  <a:srgbClr val="000000"/>
                </a:solidFill>
                <a:latin typeface="Arial" panose="020B0604020202020204" pitchFamily="34" charset="0"/>
                <a:cs typeface="Arial" panose="020B0604020202020204" pitchFamily="34" charset="0"/>
              </a:rPr>
              <a:t>Access to Communications or Alarm System </a:t>
            </a:r>
            <a:r>
              <a:rPr lang="en-US" altLang="en-US" sz="2200">
                <a:solidFill>
                  <a:srgbClr val="000000"/>
                </a:solidFill>
                <a:latin typeface="Arial" panose="020B0604020202020204" pitchFamily="34" charset="0"/>
                <a:cs typeface="Arial" panose="020B0604020202020204" pitchFamily="34" charset="0"/>
              </a:rPr>
              <a:t>[</a:t>
            </a:r>
            <a:r>
              <a:rPr lang="en-US" altLang="en-US" sz="2200" u="sng">
                <a:solidFill>
                  <a:srgbClr val="000000"/>
                </a:solidFill>
                <a:latin typeface="Arial" panose="020B0604020202020204" pitchFamily="34" charset="0"/>
                <a:cs typeface="Arial" panose="020B0604020202020204" pitchFamily="34" charset="0"/>
              </a:rPr>
              <a:t>40 CFR 265.34</a:t>
            </a:r>
            <a:r>
              <a:rPr lang="en-US" altLang="en-US" sz="2200">
                <a:solidFill>
                  <a:srgbClr val="000000"/>
                </a:solidFill>
                <a:latin typeface="Arial" panose="020B0604020202020204" pitchFamily="34" charset="0"/>
                <a:cs typeface="Arial" panose="020B0604020202020204" pitchFamily="34" charset="0"/>
              </a:rPr>
              <a:t>];</a:t>
            </a:r>
          </a:p>
          <a:p>
            <a:pPr eaLnBrk="1" hangingPunct="1">
              <a:lnSpc>
                <a:spcPct val="114000"/>
              </a:lnSpc>
            </a:pPr>
            <a:r>
              <a:rPr lang="en-US" altLang="en-US" sz="2600">
                <a:solidFill>
                  <a:srgbClr val="000000"/>
                </a:solidFill>
                <a:latin typeface="Arial" panose="020B0604020202020204" pitchFamily="34" charset="0"/>
                <a:cs typeface="Arial" panose="020B0604020202020204" pitchFamily="34" charset="0"/>
              </a:rPr>
              <a:t>Required Aisle Space </a:t>
            </a:r>
            <a:r>
              <a:rPr lang="en-US" altLang="en-US" sz="2200">
                <a:solidFill>
                  <a:srgbClr val="000000"/>
                </a:solidFill>
                <a:latin typeface="Arial" panose="020B0604020202020204" pitchFamily="34" charset="0"/>
                <a:cs typeface="Arial" panose="020B0604020202020204" pitchFamily="34" charset="0"/>
              </a:rPr>
              <a:t>[</a:t>
            </a:r>
            <a:r>
              <a:rPr lang="en-US" altLang="en-US" sz="2200" u="sng">
                <a:solidFill>
                  <a:srgbClr val="000000"/>
                </a:solidFill>
                <a:latin typeface="Arial" panose="020B0604020202020204" pitchFamily="34" charset="0"/>
                <a:cs typeface="Arial" panose="020B0604020202020204" pitchFamily="34" charset="0"/>
              </a:rPr>
              <a:t>40 CFR 265.35</a:t>
            </a:r>
            <a:r>
              <a:rPr lang="en-US" altLang="en-US" sz="2200">
                <a:solidFill>
                  <a:srgbClr val="000000"/>
                </a:solidFill>
                <a:latin typeface="Arial" panose="020B0604020202020204" pitchFamily="34" charset="0"/>
                <a:cs typeface="Arial" panose="020B0604020202020204" pitchFamily="34" charset="0"/>
              </a:rPr>
              <a:t>];</a:t>
            </a:r>
          </a:p>
          <a:p>
            <a:pPr eaLnBrk="1" hangingPunct="1">
              <a:lnSpc>
                <a:spcPct val="114000"/>
              </a:lnSpc>
            </a:pPr>
            <a:r>
              <a:rPr lang="en-US" altLang="en-US" sz="2600">
                <a:solidFill>
                  <a:srgbClr val="000000"/>
                </a:solidFill>
                <a:latin typeface="Arial" panose="020B0604020202020204" pitchFamily="34" charset="0"/>
                <a:cs typeface="Arial" panose="020B0604020202020204" pitchFamily="34" charset="0"/>
              </a:rPr>
              <a:t>Arrangements with Local Authorities </a:t>
            </a:r>
            <a:r>
              <a:rPr lang="en-US" altLang="en-US" sz="2200">
                <a:solidFill>
                  <a:srgbClr val="000000"/>
                </a:solidFill>
                <a:latin typeface="Arial" panose="020B0604020202020204" pitchFamily="34" charset="0"/>
                <a:cs typeface="Arial" panose="020B0604020202020204" pitchFamily="34" charset="0"/>
              </a:rPr>
              <a:t>[</a:t>
            </a:r>
            <a:r>
              <a:rPr lang="en-US" altLang="en-US" sz="2200" u="sng">
                <a:solidFill>
                  <a:srgbClr val="000000"/>
                </a:solidFill>
                <a:latin typeface="Arial" panose="020B0604020202020204" pitchFamily="34" charset="0"/>
                <a:cs typeface="Arial" panose="020B0604020202020204" pitchFamily="34" charset="0"/>
              </a:rPr>
              <a:t>40 CFR 265.37</a:t>
            </a:r>
            <a:r>
              <a:rPr lang="en-US" altLang="en-US" sz="2200">
                <a:solidFill>
                  <a:srgbClr val="000000"/>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8414370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Title 1"/>
          <p:cNvSpPr>
            <a:spLocks noGrp="1"/>
          </p:cNvSpPr>
          <p:nvPr>
            <p:ph type="title"/>
          </p:nvPr>
        </p:nvSpPr>
        <p:spPr>
          <a:xfrm>
            <a:off x="914400" y="-76200"/>
            <a:ext cx="7848600" cy="1143000"/>
          </a:xfrm>
        </p:spPr>
        <p:txBody>
          <a:bodyPr/>
          <a:lstStyle/>
          <a:p>
            <a:pPr eaLnBrk="1" hangingPunct="1"/>
            <a:r>
              <a:rPr lang="en-US" altLang="en-US" sz="3600"/>
              <a:t>40 CFR 265.31 Subpart C – </a:t>
            </a:r>
            <a:br>
              <a:rPr lang="en-US" altLang="en-US" sz="3600"/>
            </a:br>
            <a:r>
              <a:rPr lang="en-US" altLang="en-US" sz="3600"/>
              <a:t>Maintenance and Operation</a:t>
            </a:r>
          </a:p>
        </p:txBody>
      </p:sp>
      <p:sp>
        <p:nvSpPr>
          <p:cNvPr id="131075" name="Content Placeholder 2"/>
          <p:cNvSpPr>
            <a:spLocks noGrp="1"/>
          </p:cNvSpPr>
          <p:nvPr>
            <p:ph idx="1"/>
          </p:nvPr>
        </p:nvSpPr>
        <p:spPr>
          <a:xfrm>
            <a:off x="381000" y="1600200"/>
            <a:ext cx="8382000" cy="4525963"/>
          </a:xfrm>
        </p:spPr>
        <p:txBody>
          <a:bodyPr/>
          <a:lstStyle/>
          <a:p>
            <a:pPr marL="0" indent="0" eaLnBrk="1" hangingPunct="1">
              <a:lnSpc>
                <a:spcPct val="150000"/>
              </a:lnSpc>
              <a:buFont typeface="Arial" panose="020B0604020202020204" pitchFamily="34" charset="0"/>
              <a:buNone/>
            </a:pPr>
            <a:r>
              <a:rPr lang="en-US" altLang="en-US" b="1">
                <a:latin typeface="Arial" panose="020B0604020202020204" pitchFamily="34" charset="0"/>
                <a:cs typeface="Arial" panose="020B0604020202020204" pitchFamily="34" charset="0"/>
              </a:rPr>
              <a:t>The Facility must be maintained </a:t>
            </a:r>
            <a:r>
              <a:rPr lang="en-US" altLang="en-US" b="1" i="1" u="sng">
                <a:latin typeface="Arial" panose="020B0604020202020204" pitchFamily="34" charset="0"/>
                <a:cs typeface="Arial" panose="020B0604020202020204" pitchFamily="34" charset="0"/>
              </a:rPr>
              <a:t>and</a:t>
            </a:r>
            <a:r>
              <a:rPr lang="en-US" altLang="en-US" b="1">
                <a:latin typeface="Arial" panose="020B0604020202020204" pitchFamily="34" charset="0"/>
                <a:cs typeface="Arial" panose="020B0604020202020204" pitchFamily="34" charset="0"/>
              </a:rPr>
              <a:t> operated in a manner that minimizes the possibility of fire, explosion, or any release of hazardous waste or hazardous waste constituents to the air, soil, surface water or groundwater which could threaten human health or the environment.</a:t>
            </a:r>
          </a:p>
        </p:txBody>
      </p:sp>
    </p:spTree>
    <p:extLst>
      <p:ext uri="{BB962C8B-B14F-4D97-AF65-F5344CB8AC3E}">
        <p14:creationId xmlns:p14="http://schemas.microsoft.com/office/powerpoint/2010/main" val="12366159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9" name="Content Placeholder 7" descr="several drums are seen leaking onto the "/>
          <p:cNvPicPr>
            <a:picLocks noGrp="1" noChangeAspect="1"/>
          </p:cNvPicPr>
          <p:nvPr>
            <p:ph idx="1"/>
          </p:nvPr>
        </p:nvPicPr>
        <p:blipFill>
          <a:blip r:embed="rId3" cstate="print"/>
          <a:srcRect/>
          <a:stretch>
            <a:fillRect/>
          </a:stretch>
        </p:blipFill>
        <p:spPr>
          <a:xfrm>
            <a:off x="1691268" y="1670824"/>
            <a:ext cx="5690840" cy="4267382"/>
          </a:xfrm>
          <a:ln w="12700">
            <a:solidFill>
              <a:schemeClr val="dk1"/>
            </a:solidFill>
          </a:ln>
        </p:spPr>
      </p:pic>
      <p:sp>
        <p:nvSpPr>
          <p:cNvPr id="70660" name="TextBox 3"/>
          <p:cNvSpPr txBox="1">
            <a:spLocks noChangeArrowheads="1"/>
          </p:cNvSpPr>
          <p:nvPr/>
        </p:nvSpPr>
        <p:spPr bwMode="auto">
          <a:xfrm>
            <a:off x="2717003" y="6096665"/>
            <a:ext cx="3649666" cy="400110"/>
          </a:xfrm>
          <a:prstGeom prst="rect">
            <a:avLst/>
          </a:prstGeom>
          <a:ln>
            <a:headEnd/>
            <a:tailEnd/>
          </a:ln>
        </p:spPr>
        <p:style>
          <a:lnRef idx="2">
            <a:schemeClr val="dk1"/>
          </a:lnRef>
          <a:fillRef idx="1">
            <a:schemeClr val="lt1"/>
          </a:fillRef>
          <a:effectRef idx="0">
            <a:schemeClr val="dk1"/>
          </a:effectRef>
          <a:fontRef idx="minor">
            <a:schemeClr val="dk1"/>
          </a:fontRef>
        </p:style>
        <p:txBody>
          <a:bodyPr wrap="square">
            <a:spAutoFit/>
          </a:bodyPr>
          <a:lstStyle/>
          <a:p>
            <a:pPr algn="ctr"/>
            <a:r>
              <a:rPr lang="en-US" sz="2000" dirty="0">
                <a:latin typeface="Arial" panose="020B0604020202020204" pitchFamily="34" charset="0"/>
                <a:cs typeface="Arial" panose="020B0604020202020204" pitchFamily="34" charset="0"/>
              </a:rPr>
              <a:t>Bad - spills not addressed</a:t>
            </a:r>
          </a:p>
        </p:txBody>
      </p:sp>
      <p:sp>
        <p:nvSpPr>
          <p:cNvPr id="5" name="Rectangle 3"/>
          <p:cNvSpPr txBox="1">
            <a:spLocks noChangeArrowheads="1"/>
          </p:cNvSpPr>
          <p:nvPr/>
        </p:nvSpPr>
        <p:spPr>
          <a:xfrm>
            <a:off x="427037" y="1133282"/>
            <a:ext cx="8229600" cy="45259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dirty="0">
                <a:latin typeface="Arial" panose="020B0604020202020204" pitchFamily="34" charset="0"/>
                <a:cs typeface="Arial" panose="020B0604020202020204" pitchFamily="34" charset="0"/>
              </a:rPr>
              <a:t>40 CFR 265.31 - Maintenance and Operation </a:t>
            </a:r>
          </a:p>
        </p:txBody>
      </p:sp>
      <p:sp>
        <p:nvSpPr>
          <p:cNvPr id="10" name="Title 1"/>
          <p:cNvSpPr>
            <a:spLocks noGrp="1"/>
          </p:cNvSpPr>
          <p:nvPr>
            <p:ph type="title"/>
          </p:nvPr>
        </p:nvSpPr>
        <p:spPr>
          <a:xfrm>
            <a:off x="914400" y="-76200"/>
            <a:ext cx="7848600" cy="1143000"/>
          </a:xfrm>
        </p:spPr>
        <p:txBody>
          <a:bodyPr/>
          <a:lstStyle/>
          <a:p>
            <a:pPr eaLnBrk="1" hangingPunct="1"/>
            <a:r>
              <a:rPr lang="en-US" altLang="en-US" sz="3600" dirty="0"/>
              <a:t>40 CFR 265.31 Subpart C – </a:t>
            </a:r>
            <a:br>
              <a:rPr lang="en-US" altLang="en-US" sz="3600" dirty="0"/>
            </a:br>
            <a:r>
              <a:rPr lang="en-US" altLang="en-US" sz="3600" dirty="0"/>
              <a:t>Maintenance and Operation (a)</a:t>
            </a:r>
          </a:p>
        </p:txBody>
      </p:sp>
    </p:spTree>
    <p:extLst>
      <p:ext uri="{BB962C8B-B14F-4D97-AF65-F5344CB8AC3E}">
        <p14:creationId xmlns:p14="http://schemas.microsoft.com/office/powerpoint/2010/main" val="34577657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7458" name="Content Placeholder 6" descr="Drums with adequate space between them"/>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1676400" y="1143000"/>
            <a:ext cx="6035675" cy="4525963"/>
          </a:xfrm>
          <a:ln w="12700">
            <a:solidFill>
              <a:schemeClr val="tx1"/>
            </a:solidFill>
            <a:miter lim="800000"/>
            <a:headEnd/>
            <a:tailEnd/>
          </a:ln>
        </p:spPr>
      </p:pic>
      <p:sp>
        <p:nvSpPr>
          <p:cNvPr id="147459" name="TextBox 3"/>
          <p:cNvSpPr txBox="1">
            <a:spLocks noChangeArrowheads="1"/>
          </p:cNvSpPr>
          <p:nvPr/>
        </p:nvSpPr>
        <p:spPr bwMode="auto">
          <a:xfrm>
            <a:off x="2057400" y="5851525"/>
            <a:ext cx="5105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400">
                <a:latin typeface="Arial" panose="020B0604020202020204" pitchFamily="34" charset="0"/>
                <a:cs typeface="Arial" panose="020B0604020202020204" pitchFamily="34" charset="0"/>
              </a:rPr>
              <a:t>Good – neat, orderly and compliant.</a:t>
            </a:r>
          </a:p>
        </p:txBody>
      </p:sp>
      <p:sp>
        <p:nvSpPr>
          <p:cNvPr id="147460" name="Title 1"/>
          <p:cNvSpPr>
            <a:spLocks noGrp="1"/>
          </p:cNvSpPr>
          <p:nvPr>
            <p:ph type="title"/>
          </p:nvPr>
        </p:nvSpPr>
        <p:spPr>
          <a:xfrm>
            <a:off x="914400" y="-76200"/>
            <a:ext cx="7848600" cy="1143000"/>
          </a:xfrm>
        </p:spPr>
        <p:txBody>
          <a:bodyPr/>
          <a:lstStyle/>
          <a:p>
            <a:pPr eaLnBrk="1" hangingPunct="1"/>
            <a:r>
              <a:rPr lang="en-US" altLang="en-US" sz="3600" dirty="0"/>
              <a:t>40 CFR 265.31 Subpart C – </a:t>
            </a:r>
            <a:br>
              <a:rPr lang="en-US" altLang="en-US" sz="3600" dirty="0"/>
            </a:br>
            <a:r>
              <a:rPr lang="en-US" altLang="en-US" sz="3600" dirty="0"/>
              <a:t>Maintenance and Operation (b)</a:t>
            </a:r>
          </a:p>
        </p:txBody>
      </p:sp>
    </p:spTree>
    <p:extLst>
      <p:ext uri="{BB962C8B-B14F-4D97-AF65-F5344CB8AC3E}">
        <p14:creationId xmlns:p14="http://schemas.microsoft.com/office/powerpoint/2010/main" val="16685231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Title 1"/>
          <p:cNvSpPr>
            <a:spLocks noGrp="1"/>
          </p:cNvSpPr>
          <p:nvPr>
            <p:ph type="title"/>
          </p:nvPr>
        </p:nvSpPr>
        <p:spPr>
          <a:xfrm>
            <a:off x="838200" y="0"/>
            <a:ext cx="7848600" cy="990600"/>
          </a:xfrm>
        </p:spPr>
        <p:txBody>
          <a:bodyPr>
            <a:normAutofit fontScale="90000"/>
          </a:bodyPr>
          <a:lstStyle/>
          <a:p>
            <a:pPr eaLnBrk="1" hangingPunct="1"/>
            <a:r>
              <a:rPr lang="en-US" altLang="en-US" sz="3600"/>
              <a:t>40 CFR 265.32 Subpart C –</a:t>
            </a:r>
            <a:br>
              <a:rPr lang="en-US" altLang="en-US" sz="3600"/>
            </a:br>
            <a:r>
              <a:rPr lang="en-US" altLang="en-US" sz="3600"/>
              <a:t>Required Equipment</a:t>
            </a:r>
          </a:p>
        </p:txBody>
      </p:sp>
      <p:sp>
        <p:nvSpPr>
          <p:cNvPr id="149507" name="Content Placeholder 2"/>
          <p:cNvSpPr>
            <a:spLocks noGrp="1"/>
          </p:cNvSpPr>
          <p:nvPr>
            <p:ph idx="1"/>
          </p:nvPr>
        </p:nvSpPr>
        <p:spPr>
          <a:xfrm>
            <a:off x="304800" y="1219200"/>
            <a:ext cx="8686800" cy="5334000"/>
          </a:xfrm>
        </p:spPr>
        <p:txBody>
          <a:bodyPr/>
          <a:lstStyle/>
          <a:p>
            <a:pPr eaLnBrk="1" hangingPunct="1">
              <a:lnSpc>
                <a:spcPct val="114000"/>
              </a:lnSpc>
            </a:pPr>
            <a:r>
              <a:rPr lang="en-US" altLang="en-US" sz="2500">
                <a:latin typeface="Arial" panose="020B0604020202020204" pitchFamily="34" charset="0"/>
                <a:cs typeface="Arial" panose="020B0604020202020204" pitchFamily="34" charset="0"/>
              </a:rPr>
              <a:t>Internal communications or alarm system to notify employees of emergency situation [</a:t>
            </a:r>
            <a:r>
              <a:rPr lang="en-US" altLang="en-US" sz="2500" u="sng">
                <a:latin typeface="Arial" panose="020B0604020202020204" pitchFamily="34" charset="0"/>
                <a:cs typeface="Arial" panose="020B0604020202020204" pitchFamily="34" charset="0"/>
              </a:rPr>
              <a:t>40 CFR 265.32(a)</a:t>
            </a:r>
            <a:r>
              <a:rPr lang="en-US" altLang="en-US" sz="2500">
                <a:latin typeface="Arial" panose="020B0604020202020204" pitchFamily="34" charset="0"/>
                <a:cs typeface="Arial" panose="020B0604020202020204" pitchFamily="34" charset="0"/>
              </a:rPr>
              <a:t>];</a:t>
            </a:r>
          </a:p>
          <a:p>
            <a:pPr eaLnBrk="1" hangingPunct="1">
              <a:lnSpc>
                <a:spcPct val="114000"/>
              </a:lnSpc>
            </a:pPr>
            <a:r>
              <a:rPr lang="en-US" altLang="en-US" sz="2500">
                <a:latin typeface="Arial" panose="020B0604020202020204" pitchFamily="34" charset="0"/>
                <a:cs typeface="Arial" panose="020B0604020202020204" pitchFamily="34" charset="0"/>
              </a:rPr>
              <a:t>Telephone or two-way radio to summon emergency assistance [</a:t>
            </a:r>
            <a:r>
              <a:rPr lang="en-US" altLang="en-US" sz="2500" u="sng">
                <a:latin typeface="Arial" panose="020B0604020202020204" pitchFamily="34" charset="0"/>
                <a:cs typeface="Arial" panose="020B0604020202020204" pitchFamily="34" charset="0"/>
              </a:rPr>
              <a:t>40 CFR 265.32(b)</a:t>
            </a:r>
            <a:r>
              <a:rPr lang="en-US" altLang="en-US" sz="2500">
                <a:latin typeface="Arial" panose="020B0604020202020204" pitchFamily="34" charset="0"/>
                <a:cs typeface="Arial" panose="020B0604020202020204" pitchFamily="34" charset="0"/>
              </a:rPr>
              <a:t>];</a:t>
            </a:r>
          </a:p>
          <a:p>
            <a:pPr eaLnBrk="1" hangingPunct="1">
              <a:lnSpc>
                <a:spcPct val="114000"/>
              </a:lnSpc>
            </a:pPr>
            <a:r>
              <a:rPr lang="en-US" altLang="en-US" sz="2500">
                <a:latin typeface="Arial" panose="020B0604020202020204" pitchFamily="34" charset="0"/>
                <a:cs typeface="Arial" panose="020B0604020202020204" pitchFamily="34" charset="0"/>
              </a:rPr>
              <a:t>Fire extinguishers, fire control equipment, spill control equipment, and decontamination equipment [</a:t>
            </a:r>
            <a:r>
              <a:rPr lang="en-US" altLang="en-US" sz="2500" u="sng">
                <a:latin typeface="Arial" panose="020B0604020202020204" pitchFamily="34" charset="0"/>
                <a:cs typeface="Arial" panose="020B0604020202020204" pitchFamily="34" charset="0"/>
              </a:rPr>
              <a:t>40 CFR 265.32(c)</a:t>
            </a:r>
            <a:r>
              <a:rPr lang="en-US" altLang="en-US" sz="2500">
                <a:latin typeface="Arial" panose="020B0604020202020204" pitchFamily="34" charset="0"/>
                <a:cs typeface="Arial" panose="020B0604020202020204" pitchFamily="34" charset="0"/>
              </a:rPr>
              <a:t>];</a:t>
            </a:r>
          </a:p>
          <a:p>
            <a:pPr eaLnBrk="1" hangingPunct="1">
              <a:lnSpc>
                <a:spcPct val="114000"/>
              </a:lnSpc>
            </a:pPr>
            <a:r>
              <a:rPr lang="en-US" altLang="en-US" sz="2500">
                <a:solidFill>
                  <a:srgbClr val="000000"/>
                </a:solidFill>
                <a:latin typeface="Arial" panose="020B0604020202020204" pitchFamily="34" charset="0"/>
                <a:cs typeface="Arial" panose="020B0604020202020204" pitchFamily="34" charset="0"/>
              </a:rPr>
              <a:t>Water at adequate volume and pressure to supply water hose streams, or foam producing equipment, automatic sprinklers, or water spray systems [</a:t>
            </a:r>
            <a:r>
              <a:rPr lang="en-US" altLang="en-US" sz="2500" u="sng">
                <a:solidFill>
                  <a:srgbClr val="000000"/>
                </a:solidFill>
                <a:latin typeface="Arial" panose="020B0604020202020204" pitchFamily="34" charset="0"/>
                <a:cs typeface="Arial" panose="020B0604020202020204" pitchFamily="34" charset="0"/>
              </a:rPr>
              <a:t>40 CFR 265.32(d)</a:t>
            </a:r>
            <a:r>
              <a:rPr lang="en-US" altLang="en-US" sz="2500">
                <a:solidFill>
                  <a:srgbClr val="000000"/>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42557745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Title 1"/>
          <p:cNvSpPr>
            <a:spLocks noGrp="1"/>
          </p:cNvSpPr>
          <p:nvPr>
            <p:ph type="title"/>
          </p:nvPr>
        </p:nvSpPr>
        <p:spPr>
          <a:xfrm>
            <a:off x="838200" y="0"/>
            <a:ext cx="7848600" cy="990600"/>
          </a:xfrm>
        </p:spPr>
        <p:txBody>
          <a:bodyPr>
            <a:normAutofit fontScale="90000"/>
          </a:bodyPr>
          <a:lstStyle/>
          <a:p>
            <a:pPr eaLnBrk="1" hangingPunct="1"/>
            <a:r>
              <a:rPr lang="en-US" altLang="en-US" sz="3600" dirty="0"/>
              <a:t>40 CFR 265.32 Subpart C –</a:t>
            </a:r>
            <a:br>
              <a:rPr lang="en-US" altLang="en-US" sz="3600" dirty="0"/>
            </a:br>
            <a:r>
              <a:rPr lang="en-US" altLang="en-US" sz="3600" dirty="0"/>
              <a:t>Required Equipment (a)</a:t>
            </a:r>
          </a:p>
        </p:txBody>
      </p:sp>
      <p:pic>
        <p:nvPicPr>
          <p:cNvPr id="151555" name="Content Placeholder 4" descr="two spill kits and absorbent materials stored on a wooden pallet"/>
          <p:cNvPicPr>
            <a:picLocks noGrp="1" noChangeAspect="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152400" y="1290638"/>
            <a:ext cx="4324350" cy="3243262"/>
          </a:xfrm>
          <a:ln w="12700">
            <a:solidFill>
              <a:schemeClr val="tx1"/>
            </a:solidFill>
            <a:miter lim="800000"/>
            <a:headEnd/>
            <a:tailEnd/>
          </a:ln>
        </p:spPr>
      </p:pic>
      <p:pic>
        <p:nvPicPr>
          <p:cNvPr id="151556" name="Content Placeholder 6" descr="equipment such as brooms and shovels"/>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648200" y="1295400"/>
            <a:ext cx="4324350" cy="3243263"/>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51557" name="TextBox 4"/>
          <p:cNvSpPr txBox="1">
            <a:spLocks noChangeArrowheads="1"/>
          </p:cNvSpPr>
          <p:nvPr/>
        </p:nvSpPr>
        <p:spPr bwMode="auto">
          <a:xfrm>
            <a:off x="152400" y="5105400"/>
            <a:ext cx="8763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400">
                <a:latin typeface="Arial" panose="020B0604020202020204" pitchFamily="34" charset="0"/>
                <a:cs typeface="Arial" panose="020B0604020202020204" pitchFamily="34" charset="0"/>
              </a:rPr>
              <a:t>Good – appropriate safety equipment for waste being generated.</a:t>
            </a:r>
          </a:p>
        </p:txBody>
      </p:sp>
    </p:spTree>
    <p:extLst>
      <p:ext uri="{BB962C8B-B14F-4D97-AF65-F5344CB8AC3E}">
        <p14:creationId xmlns:p14="http://schemas.microsoft.com/office/powerpoint/2010/main" val="3249456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4537" y="1296553"/>
            <a:ext cx="8589544" cy="5107809"/>
          </a:xfrm>
        </p:spPr>
        <p:txBody>
          <a:bodyPr>
            <a:normAutofit fontScale="92500" lnSpcReduction="10000"/>
          </a:bodyPr>
          <a:lstStyle/>
          <a:p>
            <a:r>
              <a:rPr lang="en-US" dirty="0">
                <a:latin typeface="Arial" panose="020B0604020202020204" pitchFamily="34" charset="0"/>
                <a:cs typeface="Arial" panose="020B0604020202020204" pitchFamily="34" charset="0"/>
              </a:rPr>
              <a:t>Definition of “Transfer Facility” - 40 Code of Federal Regulations (CFR) 263.12</a:t>
            </a:r>
          </a:p>
          <a:p>
            <a:r>
              <a:rPr lang="en-US" dirty="0">
                <a:latin typeface="Arial" panose="020B0604020202020204" pitchFamily="34" charset="0"/>
                <a:cs typeface="Arial" panose="020B0604020202020204" pitchFamily="34" charset="0"/>
              </a:rPr>
              <a:t>40 CFR Part 265</a:t>
            </a:r>
          </a:p>
          <a:p>
            <a:r>
              <a:rPr lang="en-US" dirty="0">
                <a:latin typeface="Arial" panose="020B0604020202020204" pitchFamily="34" charset="0"/>
                <a:cs typeface="Arial" panose="020B0604020202020204" pitchFamily="34" charset="0"/>
              </a:rPr>
              <a:t>Chapter 62-730.171, Florida Administrative Code (FAC) </a:t>
            </a:r>
          </a:p>
          <a:p>
            <a:r>
              <a:rPr lang="en-US" dirty="0">
                <a:latin typeface="Arial" panose="020B0604020202020204" pitchFamily="34" charset="0"/>
                <a:cs typeface="Arial" panose="020B0604020202020204" pitchFamily="34" charset="0"/>
              </a:rPr>
              <a:t>Notification</a:t>
            </a:r>
          </a:p>
          <a:p>
            <a:r>
              <a:rPr lang="en-US" dirty="0">
                <a:latin typeface="Arial" panose="020B0604020202020204" pitchFamily="34" charset="0"/>
                <a:cs typeface="Arial" panose="020B0604020202020204" pitchFamily="34" charset="0"/>
              </a:rPr>
              <a:t>Facility Standards</a:t>
            </a:r>
          </a:p>
          <a:p>
            <a:r>
              <a:rPr lang="en-US" dirty="0">
                <a:latin typeface="Arial" panose="020B0604020202020204" pitchFamily="34" charset="0"/>
                <a:cs typeface="Arial" panose="020B0604020202020204" pitchFamily="34" charset="0"/>
              </a:rPr>
              <a:t>Preparedness and Prevention</a:t>
            </a:r>
          </a:p>
          <a:p>
            <a:r>
              <a:rPr lang="en-US" dirty="0">
                <a:latin typeface="Arial" panose="020B0604020202020204" pitchFamily="34" charset="0"/>
                <a:cs typeface="Arial" panose="020B0604020202020204" pitchFamily="34" charset="0"/>
              </a:rPr>
              <a:t>Contingency Plan</a:t>
            </a:r>
          </a:p>
          <a:p>
            <a:r>
              <a:rPr lang="en-US" dirty="0">
                <a:latin typeface="Arial" panose="020B0604020202020204" pitchFamily="34" charset="0"/>
                <a:cs typeface="Arial" panose="020B0604020202020204" pitchFamily="34" charset="0"/>
              </a:rPr>
              <a:t>Container Management</a:t>
            </a:r>
          </a:p>
          <a:p>
            <a:r>
              <a:rPr lang="en-US" dirty="0">
                <a:latin typeface="Arial" panose="020B0604020202020204" pitchFamily="34" charset="0"/>
                <a:cs typeface="Arial" panose="020B0604020202020204" pitchFamily="34" charset="0"/>
              </a:rPr>
              <a:t>Recordkeeping</a:t>
            </a:r>
          </a:p>
          <a:p>
            <a:r>
              <a:rPr lang="en-US" dirty="0">
                <a:latin typeface="Arial" panose="020B0604020202020204" pitchFamily="34" charset="0"/>
                <a:cs typeface="Arial" panose="020B0604020202020204" pitchFamily="34" charset="0"/>
              </a:rPr>
              <a:t>Closure</a:t>
            </a:r>
          </a:p>
          <a:p>
            <a:endParaRPr lang="en-US" dirty="0"/>
          </a:p>
        </p:txBody>
      </p:sp>
      <p:sp>
        <p:nvSpPr>
          <p:cNvPr id="2" name="Title 1"/>
          <p:cNvSpPr>
            <a:spLocks noGrp="1"/>
          </p:cNvSpPr>
          <p:nvPr>
            <p:ph type="title"/>
          </p:nvPr>
        </p:nvSpPr>
        <p:spPr/>
        <p:txBody>
          <a:bodyPr/>
          <a:lstStyle/>
          <a:p>
            <a:r>
              <a:rPr lang="en-US" dirty="0"/>
              <a:t>Regulation Overview</a:t>
            </a:r>
          </a:p>
        </p:txBody>
      </p:sp>
    </p:spTree>
    <p:extLst>
      <p:ext uri="{BB962C8B-B14F-4D97-AF65-F5344CB8AC3E}">
        <p14:creationId xmlns:p14="http://schemas.microsoft.com/office/powerpoint/2010/main" val="35575529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Title 1"/>
          <p:cNvSpPr>
            <a:spLocks noGrp="1"/>
          </p:cNvSpPr>
          <p:nvPr>
            <p:ph type="title"/>
          </p:nvPr>
        </p:nvSpPr>
        <p:spPr>
          <a:xfrm>
            <a:off x="1066800" y="-76200"/>
            <a:ext cx="7848600" cy="1143000"/>
          </a:xfrm>
        </p:spPr>
        <p:txBody>
          <a:bodyPr/>
          <a:lstStyle/>
          <a:p>
            <a:pPr eaLnBrk="1" hangingPunct="1"/>
            <a:r>
              <a:rPr lang="en-US" altLang="en-US" sz="3600" dirty="0"/>
              <a:t>40 CFR 265.32 Subpart C –</a:t>
            </a:r>
            <a:br>
              <a:rPr lang="en-US" altLang="en-US" sz="3600" dirty="0"/>
            </a:br>
            <a:r>
              <a:rPr lang="en-US" altLang="en-US" sz="3600" dirty="0"/>
              <a:t>Required Equipment (b)</a:t>
            </a:r>
          </a:p>
        </p:txBody>
      </p:sp>
      <p:pic>
        <p:nvPicPr>
          <p:cNvPr id="161795" name="Content Placeholder 4" descr="fire extinguisher blocked by mercury-containing bulbs"/>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381000" y="1192213"/>
            <a:ext cx="3830638" cy="5108575"/>
          </a:xfrm>
          <a:ln w="12700">
            <a:solidFill>
              <a:schemeClr val="tx1"/>
            </a:solidFill>
            <a:miter lim="800000"/>
            <a:headEnd/>
            <a:tailEnd/>
          </a:ln>
        </p:spPr>
      </p:pic>
      <p:sp>
        <p:nvSpPr>
          <p:cNvPr id="161796" name="TextBox 3"/>
          <p:cNvSpPr txBox="1">
            <a:spLocks noChangeArrowheads="1"/>
          </p:cNvSpPr>
          <p:nvPr/>
        </p:nvSpPr>
        <p:spPr bwMode="auto">
          <a:xfrm>
            <a:off x="4419600" y="3048000"/>
            <a:ext cx="439896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400">
                <a:latin typeface="Arial" panose="020B0604020202020204" pitchFamily="34" charset="0"/>
                <a:cs typeface="Arial" panose="020B0604020202020204" pitchFamily="34" charset="0"/>
              </a:rPr>
              <a:t>Bad – cannot access fire extinguisher.</a:t>
            </a:r>
          </a:p>
        </p:txBody>
      </p:sp>
    </p:spTree>
    <p:extLst>
      <p:ext uri="{BB962C8B-B14F-4D97-AF65-F5344CB8AC3E}">
        <p14:creationId xmlns:p14="http://schemas.microsoft.com/office/powerpoint/2010/main" val="19483313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Title 1"/>
          <p:cNvSpPr>
            <a:spLocks noGrp="1"/>
          </p:cNvSpPr>
          <p:nvPr>
            <p:ph type="title"/>
          </p:nvPr>
        </p:nvSpPr>
        <p:spPr>
          <a:xfrm>
            <a:off x="838200" y="0"/>
            <a:ext cx="7848600" cy="990600"/>
          </a:xfrm>
        </p:spPr>
        <p:txBody>
          <a:bodyPr>
            <a:normAutofit fontScale="90000"/>
          </a:bodyPr>
          <a:lstStyle/>
          <a:p>
            <a:pPr eaLnBrk="1" hangingPunct="1"/>
            <a:r>
              <a:rPr lang="en-US" altLang="en-US" sz="3600" dirty="0"/>
              <a:t>40 CFR 265.33 Subpart C –</a:t>
            </a:r>
            <a:br>
              <a:rPr lang="en-US" altLang="en-US" sz="3600" dirty="0"/>
            </a:br>
            <a:r>
              <a:rPr lang="en-US" altLang="en-US" sz="3600" dirty="0"/>
              <a:t>Testing and Maintenance</a:t>
            </a:r>
          </a:p>
        </p:txBody>
      </p:sp>
      <p:pic>
        <p:nvPicPr>
          <p:cNvPr id="7" name="Picture 7" descr="eyewash station containing leaf debris and trash"/>
          <p:cNvPicPr>
            <a:picLocks noGrp="1" noChangeAspect="1" noChangeArrowheads="1"/>
          </p:cNvPicPr>
          <p:nvPr>
            <p:ph idx="1"/>
          </p:nvPr>
        </p:nvPicPr>
        <p:blipFill>
          <a:blip r:embed="rId3"/>
          <a:stretch>
            <a:fillRect/>
          </a:stretch>
        </p:blipFill>
        <p:spPr>
          <a:xfrm>
            <a:off x="1809750" y="1227138"/>
            <a:ext cx="6000750" cy="4498975"/>
          </a:xfrm>
          <a:ln w="12700" cap="sq">
            <a:solidFill>
              <a:srgbClr val="000000"/>
            </a:solidFill>
          </a:ln>
          <a:effectLst>
            <a:outerShdw blurRad="50800" dist="38100" dir="2700000" algn="tl" rotWithShape="0">
              <a:srgbClr val="000000">
                <a:alpha val="43000"/>
              </a:srgbClr>
            </a:outerShdw>
          </a:effectLst>
        </p:spPr>
      </p:pic>
      <p:sp>
        <p:nvSpPr>
          <p:cNvPr id="167940" name="TextBox 3"/>
          <p:cNvSpPr txBox="1">
            <a:spLocks noChangeArrowheads="1"/>
          </p:cNvSpPr>
          <p:nvPr/>
        </p:nvSpPr>
        <p:spPr bwMode="auto">
          <a:xfrm>
            <a:off x="1809750" y="5938838"/>
            <a:ext cx="60007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400">
                <a:latin typeface="Arial" panose="020B0604020202020204" pitchFamily="34" charset="0"/>
                <a:cs typeface="Arial" panose="020B0604020202020204" pitchFamily="34" charset="0"/>
              </a:rPr>
              <a:t>Bad – eyewash not tested OR maintained.</a:t>
            </a:r>
          </a:p>
        </p:txBody>
      </p:sp>
    </p:spTree>
    <p:extLst>
      <p:ext uri="{BB962C8B-B14F-4D97-AF65-F5344CB8AC3E}">
        <p14:creationId xmlns:p14="http://schemas.microsoft.com/office/powerpoint/2010/main" val="27855160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5" descr="Two rows of drums stored against a wall, insufficient aisle space"/>
          <p:cNvPicPr>
            <a:picLocks noChangeAspect="1" noChangeArrowheads="1"/>
          </p:cNvPicPr>
          <p:nvPr/>
        </p:nvPicPr>
        <p:blipFill>
          <a:blip r:embed="rId3"/>
          <a:srcRect/>
          <a:stretch>
            <a:fillRect/>
          </a:stretch>
        </p:blipFill>
        <p:spPr bwMode="auto">
          <a:xfrm>
            <a:off x="2209800" y="1219200"/>
            <a:ext cx="6654800" cy="5105400"/>
          </a:xfrm>
          <a:prstGeom prst="rect">
            <a:avLst/>
          </a:prstGeom>
          <a:ln w="12700"/>
        </p:spPr>
        <p:style>
          <a:lnRef idx="2">
            <a:schemeClr val="dk1"/>
          </a:lnRef>
          <a:fillRef idx="1">
            <a:schemeClr val="lt1"/>
          </a:fillRef>
          <a:effectRef idx="0">
            <a:schemeClr val="dk1"/>
          </a:effectRef>
          <a:fontRef idx="minor">
            <a:schemeClr val="dk1"/>
          </a:fontRef>
        </p:style>
      </p:pic>
      <p:sp>
        <p:nvSpPr>
          <p:cNvPr id="172036" name="TextBox 4"/>
          <p:cNvSpPr txBox="1">
            <a:spLocks noChangeArrowheads="1"/>
          </p:cNvSpPr>
          <p:nvPr/>
        </p:nvSpPr>
        <p:spPr bwMode="auto">
          <a:xfrm>
            <a:off x="0" y="2590800"/>
            <a:ext cx="2209800"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1800" dirty="0">
                <a:latin typeface="Arial" panose="020B0604020202020204" pitchFamily="34" charset="0"/>
                <a:cs typeface="Arial" panose="020B0604020202020204" pitchFamily="34" charset="0"/>
              </a:rPr>
              <a:t>Bad – insufficient aisle space.</a:t>
            </a:r>
          </a:p>
          <a:p>
            <a:pPr eaLnBrk="1" hangingPunct="1">
              <a:lnSpc>
                <a:spcPct val="100000"/>
              </a:lnSpc>
              <a:spcBef>
                <a:spcPct val="0"/>
              </a:spcBef>
              <a:buFontTx/>
              <a:buNone/>
            </a:pPr>
            <a:endParaRPr lang="en-US" altLang="en-US" sz="1800" dirty="0">
              <a:latin typeface="Arial" panose="020B0604020202020204" pitchFamily="34" charset="0"/>
              <a:cs typeface="Arial" panose="020B0604020202020204" pitchFamily="34" charset="0"/>
            </a:endParaRPr>
          </a:p>
          <a:p>
            <a:pPr eaLnBrk="1" hangingPunct="1">
              <a:lnSpc>
                <a:spcPct val="100000"/>
              </a:lnSpc>
              <a:spcBef>
                <a:spcPct val="0"/>
              </a:spcBef>
              <a:buFontTx/>
              <a:buNone/>
            </a:pPr>
            <a:r>
              <a:rPr lang="en-US" altLang="en-US" sz="1800" dirty="0">
                <a:latin typeface="Arial" panose="020B0604020202020204" pitchFamily="34" charset="0"/>
                <a:cs typeface="Arial" panose="020B0604020202020204" pitchFamily="34" charset="0"/>
              </a:rPr>
              <a:t>Also 62-730.160(7), FAC</a:t>
            </a:r>
          </a:p>
        </p:txBody>
      </p:sp>
      <p:sp>
        <p:nvSpPr>
          <p:cNvPr id="3" name="Title 2"/>
          <p:cNvSpPr>
            <a:spLocks noGrp="1"/>
          </p:cNvSpPr>
          <p:nvPr>
            <p:ph type="title"/>
          </p:nvPr>
        </p:nvSpPr>
        <p:spPr/>
        <p:txBody>
          <a:bodyPr/>
          <a:lstStyle/>
          <a:p>
            <a:r>
              <a:rPr lang="en-US" altLang="en-US" dirty="0"/>
              <a:t>40 CFR 265.35 – Aisle Space</a:t>
            </a:r>
            <a:endParaRPr lang="en-US" dirty="0"/>
          </a:p>
        </p:txBody>
      </p:sp>
    </p:spTree>
    <p:extLst>
      <p:ext uri="{BB962C8B-B14F-4D97-AF65-F5344CB8AC3E}">
        <p14:creationId xmlns:p14="http://schemas.microsoft.com/office/powerpoint/2010/main" val="41003548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Title 1"/>
          <p:cNvSpPr>
            <a:spLocks noGrp="1"/>
          </p:cNvSpPr>
          <p:nvPr>
            <p:ph type="title"/>
          </p:nvPr>
        </p:nvSpPr>
        <p:spPr>
          <a:xfrm>
            <a:off x="1143000" y="-23813"/>
            <a:ext cx="7848600" cy="1066801"/>
          </a:xfrm>
        </p:spPr>
        <p:txBody>
          <a:bodyPr/>
          <a:lstStyle/>
          <a:p>
            <a:pPr eaLnBrk="1" hangingPunct="1"/>
            <a:r>
              <a:rPr lang="en-US" altLang="en-US" sz="3300"/>
              <a:t>40 CFR 265.37 Subpart C – </a:t>
            </a:r>
            <a:br>
              <a:rPr lang="en-US" altLang="en-US" sz="3300"/>
            </a:br>
            <a:r>
              <a:rPr lang="en-US" altLang="en-US" sz="3300"/>
              <a:t>Arrangements with Local Authorities</a:t>
            </a:r>
          </a:p>
        </p:txBody>
      </p:sp>
      <p:sp>
        <p:nvSpPr>
          <p:cNvPr id="169987" name="Content Placeholder 2"/>
          <p:cNvSpPr>
            <a:spLocks noGrp="1"/>
          </p:cNvSpPr>
          <p:nvPr>
            <p:ph idx="1"/>
          </p:nvPr>
        </p:nvSpPr>
        <p:spPr>
          <a:xfrm>
            <a:off x="228600" y="1295400"/>
            <a:ext cx="8686800" cy="5410200"/>
          </a:xfrm>
        </p:spPr>
        <p:txBody>
          <a:bodyPr/>
          <a:lstStyle/>
          <a:p>
            <a:pPr marL="0" indent="0" eaLnBrk="1" hangingPunct="1">
              <a:lnSpc>
                <a:spcPct val="100000"/>
              </a:lnSpc>
              <a:buFont typeface="Arial" panose="020B0604020202020204" pitchFamily="34" charset="0"/>
              <a:buNone/>
              <a:defRPr/>
            </a:pPr>
            <a:r>
              <a:rPr lang="en-US" altLang="en-US" sz="2300" dirty="0">
                <a:latin typeface="Arial" panose="020B0604020202020204" pitchFamily="34" charset="0"/>
                <a:cs typeface="Arial" panose="020B0604020202020204" pitchFamily="34" charset="0"/>
              </a:rPr>
              <a:t>Make arrangements – and </a:t>
            </a:r>
            <a:r>
              <a:rPr lang="en-US" altLang="en-US" sz="2300" u="sng" dirty="0">
                <a:latin typeface="Arial" panose="020B0604020202020204" pitchFamily="34" charset="0"/>
                <a:cs typeface="Arial" panose="020B0604020202020204" pitchFamily="34" charset="0"/>
              </a:rPr>
              <a:t>document</a:t>
            </a:r>
            <a:r>
              <a:rPr lang="en-US" altLang="en-US" sz="2300" dirty="0">
                <a:latin typeface="Arial" panose="020B0604020202020204" pitchFamily="34" charset="0"/>
                <a:cs typeface="Arial" panose="020B0604020202020204" pitchFamily="34" charset="0"/>
              </a:rPr>
              <a:t> attempt to do so - for the type of waste and specific need for services from these organizations:</a:t>
            </a:r>
          </a:p>
          <a:p>
            <a:pPr eaLnBrk="1" hangingPunct="1">
              <a:lnSpc>
                <a:spcPct val="100000"/>
              </a:lnSpc>
              <a:defRPr/>
            </a:pPr>
            <a:r>
              <a:rPr lang="en-US" altLang="en-US" sz="2300" dirty="0">
                <a:latin typeface="Arial" panose="020B0604020202020204" pitchFamily="34" charset="0"/>
                <a:cs typeface="Arial" panose="020B0604020202020204" pitchFamily="34" charset="0"/>
              </a:rPr>
              <a:t>Police, fire, response teams – familiarize them with the facility layout, waste properties / hazards, occupied locations around the facility, entrance / evacuation routes </a:t>
            </a:r>
            <a:r>
              <a:rPr lang="en-US" altLang="en-US" sz="2100" u="sng" dirty="0">
                <a:latin typeface="Arial" panose="020B0604020202020204" pitchFamily="34" charset="0"/>
                <a:cs typeface="Arial" panose="020B0604020202020204" pitchFamily="34" charset="0"/>
              </a:rPr>
              <a:t>[40 CFR 265.37(a)(1)];</a:t>
            </a:r>
          </a:p>
          <a:p>
            <a:pPr eaLnBrk="1" hangingPunct="1">
              <a:lnSpc>
                <a:spcPct val="100000"/>
              </a:lnSpc>
              <a:defRPr/>
            </a:pPr>
            <a:r>
              <a:rPr lang="en-US" altLang="en-US" sz="2300" dirty="0">
                <a:latin typeface="Arial" panose="020B0604020202020204" pitchFamily="34" charset="0"/>
                <a:cs typeface="Arial" panose="020B0604020202020204" pitchFamily="34" charset="0"/>
              </a:rPr>
              <a:t>If more than one response organization, designate a primary and back-up </a:t>
            </a:r>
            <a:r>
              <a:rPr lang="en-US" altLang="en-US" sz="2100" u="sng" dirty="0">
                <a:solidFill>
                  <a:prstClr val="black"/>
                </a:solidFill>
                <a:latin typeface="Arial" panose="020B0604020202020204" pitchFamily="34" charset="0"/>
                <a:cs typeface="Arial" panose="020B0604020202020204" pitchFamily="34" charset="0"/>
              </a:rPr>
              <a:t>[40 CFR 265.37(a)(2)];</a:t>
            </a:r>
          </a:p>
          <a:p>
            <a:pPr eaLnBrk="1" hangingPunct="1">
              <a:lnSpc>
                <a:spcPct val="100000"/>
              </a:lnSpc>
              <a:defRPr/>
            </a:pPr>
            <a:r>
              <a:rPr lang="en-US" altLang="en-US" sz="2300" dirty="0">
                <a:latin typeface="Arial" panose="020B0604020202020204" pitchFamily="34" charset="0"/>
                <a:cs typeface="Arial" panose="020B0604020202020204" pitchFamily="34" charset="0"/>
              </a:rPr>
              <a:t>Agreements with State and/or emergency response contractors and necessary equipment </a:t>
            </a:r>
            <a:r>
              <a:rPr lang="en-US" altLang="en-US" sz="2100" u="sng" dirty="0">
                <a:solidFill>
                  <a:prstClr val="black"/>
                </a:solidFill>
                <a:latin typeface="Arial" panose="020B0604020202020204" pitchFamily="34" charset="0"/>
                <a:cs typeface="Arial" panose="020B0604020202020204" pitchFamily="34" charset="0"/>
              </a:rPr>
              <a:t>[40 CFR 265.37(a)(3)];</a:t>
            </a:r>
          </a:p>
          <a:p>
            <a:pPr eaLnBrk="1" hangingPunct="1">
              <a:lnSpc>
                <a:spcPct val="100000"/>
              </a:lnSpc>
              <a:defRPr/>
            </a:pPr>
            <a:r>
              <a:rPr lang="en-US" altLang="en-US" sz="2300" dirty="0">
                <a:latin typeface="Arial" panose="020B0604020202020204" pitchFamily="34" charset="0"/>
                <a:cs typeface="Arial" panose="020B0604020202020204" pitchFamily="34" charset="0"/>
              </a:rPr>
              <a:t>Hospitals – familiarize them with waste properties  /  hazards, potential injuries </a:t>
            </a:r>
            <a:r>
              <a:rPr lang="en-US" altLang="en-US" sz="2100" u="sng" dirty="0">
                <a:latin typeface="Arial" panose="020B0604020202020204" pitchFamily="34" charset="0"/>
                <a:cs typeface="Arial" panose="020B0604020202020204" pitchFamily="34" charset="0"/>
              </a:rPr>
              <a:t>[40 CFR 265.37(a)(4)].</a:t>
            </a:r>
            <a:endParaRPr lang="en-US" altLang="en-US" sz="2100" dirty="0">
              <a:latin typeface="Arial" panose="020B0604020202020204" pitchFamily="34" charset="0"/>
              <a:cs typeface="Arial" panose="020B0604020202020204" pitchFamily="34" charset="0"/>
            </a:endParaRPr>
          </a:p>
          <a:p>
            <a:pPr eaLnBrk="1" hangingPunct="1">
              <a:lnSpc>
                <a:spcPct val="100000"/>
              </a:lnSpc>
              <a:defRPr/>
            </a:pPr>
            <a:endParaRPr lang="en-US" altLang="en-US" sz="23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819200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8178" name="Picture 2" descr="MVC-154S"/>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143000" y="1331913"/>
            <a:ext cx="6858000" cy="5143500"/>
          </a:xfrm>
          <a:ln w="12700">
            <a:solidFill>
              <a:schemeClr val="tx1"/>
            </a:solidFill>
            <a:miter lim="800000"/>
            <a:headEnd/>
            <a:tailEnd/>
          </a:ln>
        </p:spPr>
      </p:pic>
      <p:sp>
        <p:nvSpPr>
          <p:cNvPr id="178179" name="Title 1"/>
          <p:cNvSpPr>
            <a:spLocks noGrp="1"/>
          </p:cNvSpPr>
          <p:nvPr>
            <p:ph type="title"/>
          </p:nvPr>
        </p:nvSpPr>
        <p:spPr>
          <a:xfrm>
            <a:off x="1143000" y="-23813"/>
            <a:ext cx="7848600" cy="1066801"/>
          </a:xfrm>
        </p:spPr>
        <p:txBody>
          <a:bodyPr>
            <a:normAutofit fontScale="90000"/>
          </a:bodyPr>
          <a:lstStyle/>
          <a:p>
            <a:pPr eaLnBrk="1" hangingPunct="1"/>
            <a:r>
              <a:rPr lang="en-US" altLang="en-US" sz="3300" dirty="0"/>
              <a:t>40 CFR 265.37 Subpart C – </a:t>
            </a:r>
            <a:br>
              <a:rPr lang="en-US" altLang="en-US" sz="3300" dirty="0"/>
            </a:br>
            <a:r>
              <a:rPr lang="en-US" altLang="en-US" sz="3300" dirty="0"/>
              <a:t>Arrangements with Local Authorities (a)</a:t>
            </a:r>
          </a:p>
        </p:txBody>
      </p:sp>
    </p:spTree>
    <p:extLst>
      <p:ext uri="{BB962C8B-B14F-4D97-AF65-F5344CB8AC3E}">
        <p14:creationId xmlns:p14="http://schemas.microsoft.com/office/powerpoint/2010/main" val="29367465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Title 1"/>
          <p:cNvSpPr>
            <a:spLocks noGrp="1"/>
          </p:cNvSpPr>
          <p:nvPr>
            <p:ph type="title"/>
          </p:nvPr>
        </p:nvSpPr>
        <p:spPr>
          <a:xfrm>
            <a:off x="1143000" y="-9525"/>
            <a:ext cx="7848600" cy="990600"/>
          </a:xfrm>
        </p:spPr>
        <p:txBody>
          <a:bodyPr/>
          <a:lstStyle/>
          <a:p>
            <a:pPr eaLnBrk="1" hangingPunct="1"/>
            <a:r>
              <a:rPr lang="en-US" altLang="en-US" sz="2800"/>
              <a:t>40 CFR 265.50-56 Subpart D - Contingency Plan and Emergency Procedures</a:t>
            </a:r>
          </a:p>
        </p:txBody>
      </p:sp>
      <p:pic>
        <p:nvPicPr>
          <p:cNvPr id="180227" name="Content Placeholder 4" descr="industrial facility on fire"/>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644525" y="1250950"/>
            <a:ext cx="7813675" cy="5149850"/>
          </a:xfrm>
          <a:ln w="12700">
            <a:solidFill>
              <a:schemeClr val="tx1"/>
            </a:solidFill>
            <a:miter lim="800000"/>
            <a:headEnd/>
            <a:tailEnd/>
          </a:ln>
        </p:spPr>
      </p:pic>
    </p:spTree>
    <p:extLst>
      <p:ext uri="{BB962C8B-B14F-4D97-AF65-F5344CB8AC3E}">
        <p14:creationId xmlns:p14="http://schemas.microsoft.com/office/powerpoint/2010/main" val="5639658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
          <p:cNvSpPr>
            <a:spLocks noGrp="1" noChangeArrowheads="1"/>
          </p:cNvSpPr>
          <p:nvPr>
            <p:ph type="title"/>
          </p:nvPr>
        </p:nvSpPr>
        <p:spPr>
          <a:xfrm>
            <a:off x="838200" y="0"/>
            <a:ext cx="8153400" cy="990600"/>
          </a:xfrm>
        </p:spPr>
        <p:txBody>
          <a:bodyPr lIns="90488" tIns="44450" rIns="90488" bIns="44450">
            <a:normAutofit fontScale="90000"/>
          </a:bodyPr>
          <a:lstStyle/>
          <a:p>
            <a:pPr eaLnBrk="1" hangingPunct="1"/>
            <a:r>
              <a:rPr lang="en-US" altLang="en-US" sz="3600"/>
              <a:t>40 CFR 265.51 Subpart D – </a:t>
            </a:r>
            <a:br>
              <a:rPr lang="en-US" altLang="en-US" sz="3600"/>
            </a:br>
            <a:r>
              <a:rPr lang="en-US" altLang="en-US" sz="3600"/>
              <a:t>Contingency Plan</a:t>
            </a:r>
          </a:p>
        </p:txBody>
      </p:sp>
      <p:sp>
        <p:nvSpPr>
          <p:cNvPr id="182275" name="Content Placeholder 7"/>
          <p:cNvSpPr>
            <a:spLocks noGrp="1"/>
          </p:cNvSpPr>
          <p:nvPr>
            <p:ph idx="1"/>
          </p:nvPr>
        </p:nvSpPr>
        <p:spPr>
          <a:xfrm>
            <a:off x="304800" y="1295400"/>
            <a:ext cx="8686800" cy="4495800"/>
          </a:xfrm>
        </p:spPr>
        <p:txBody>
          <a:bodyPr/>
          <a:lstStyle/>
          <a:p>
            <a:pPr marL="0" lvl="1" indent="0" eaLnBrk="1" hangingPunct="1">
              <a:lnSpc>
                <a:spcPct val="100000"/>
              </a:lnSpc>
              <a:spcBef>
                <a:spcPct val="0"/>
              </a:spcBef>
              <a:buFont typeface="Arial" panose="020B0604020202020204" pitchFamily="34" charset="0"/>
              <a:buNone/>
            </a:pPr>
            <a:r>
              <a:rPr lang="en-US" altLang="en-US" sz="2800">
                <a:latin typeface="Arial" panose="020B0604020202020204" pitchFamily="34" charset="0"/>
                <a:cs typeface="Arial" panose="020B0604020202020204" pitchFamily="34" charset="0"/>
              </a:rPr>
              <a:t>Purpose and Implementation of Contingency Plan</a:t>
            </a:r>
          </a:p>
          <a:p>
            <a:pPr marL="0" lvl="1" indent="0" eaLnBrk="1" hangingPunct="1">
              <a:lnSpc>
                <a:spcPct val="100000"/>
              </a:lnSpc>
              <a:spcBef>
                <a:spcPct val="0"/>
              </a:spcBef>
              <a:spcAft>
                <a:spcPts val="600"/>
              </a:spcAft>
              <a:buFont typeface="Arial" panose="020B0604020202020204" pitchFamily="34" charset="0"/>
              <a:buNone/>
            </a:pPr>
            <a:r>
              <a:rPr lang="en-US" altLang="en-US">
                <a:latin typeface="Arial" panose="020B0604020202020204" pitchFamily="34" charset="0"/>
                <a:cs typeface="Arial" panose="020B0604020202020204" pitchFamily="34" charset="0"/>
              </a:rPr>
              <a:t> [40 CFR 265.51]</a:t>
            </a:r>
            <a:r>
              <a:rPr lang="en-US" altLang="en-US" sz="2800">
                <a:latin typeface="Arial" panose="020B0604020202020204" pitchFamily="34" charset="0"/>
                <a:cs typeface="Arial" panose="020B0604020202020204" pitchFamily="34" charset="0"/>
              </a:rPr>
              <a:t>:</a:t>
            </a:r>
          </a:p>
          <a:p>
            <a:pPr marL="914400" lvl="2" indent="-457200" eaLnBrk="1" hangingPunct="1">
              <a:lnSpc>
                <a:spcPct val="100000"/>
              </a:lnSpc>
              <a:spcBef>
                <a:spcPct val="0"/>
              </a:spcBef>
              <a:spcAft>
                <a:spcPts val="600"/>
              </a:spcAft>
            </a:pPr>
            <a:r>
              <a:rPr lang="en-US" altLang="en-US" sz="2400">
                <a:latin typeface="Arial" panose="020B0604020202020204" pitchFamily="34" charset="0"/>
                <a:cs typeface="Arial" panose="020B0604020202020204" pitchFamily="34" charset="0"/>
              </a:rPr>
              <a:t>Each owner / operator MUST have a Contingency Plan for their facility;</a:t>
            </a:r>
          </a:p>
          <a:p>
            <a:pPr marL="914400" lvl="2" indent="-457200" eaLnBrk="1" hangingPunct="1">
              <a:lnSpc>
                <a:spcPct val="100000"/>
              </a:lnSpc>
              <a:spcBef>
                <a:spcPct val="0"/>
              </a:spcBef>
              <a:spcAft>
                <a:spcPts val="600"/>
              </a:spcAft>
            </a:pPr>
            <a:r>
              <a:rPr lang="en-US" altLang="en-US" sz="2400">
                <a:latin typeface="Arial" panose="020B0604020202020204" pitchFamily="34" charset="0"/>
                <a:cs typeface="Arial" panose="020B0604020202020204" pitchFamily="34" charset="0"/>
              </a:rPr>
              <a:t>Designed to minimize hazards from fire, explosions, or release of hazardous wastes to the environment;</a:t>
            </a:r>
          </a:p>
          <a:p>
            <a:pPr marL="914400" lvl="2" indent="-457200" eaLnBrk="1" hangingPunct="1">
              <a:lnSpc>
                <a:spcPct val="100000"/>
              </a:lnSpc>
              <a:spcBef>
                <a:spcPct val="0"/>
              </a:spcBef>
            </a:pPr>
            <a:r>
              <a:rPr lang="en-US" altLang="en-US" sz="2400">
                <a:latin typeface="Arial" panose="020B0604020202020204" pitchFamily="34" charset="0"/>
                <a:cs typeface="Arial" panose="020B0604020202020204" pitchFamily="34" charset="0"/>
              </a:rPr>
              <a:t>Plan must be implemented </a:t>
            </a:r>
            <a:r>
              <a:rPr lang="en-US" altLang="en-US" sz="2400" b="1">
                <a:latin typeface="Arial" panose="020B0604020202020204" pitchFamily="34" charset="0"/>
                <a:cs typeface="Arial" panose="020B0604020202020204" pitchFamily="34" charset="0"/>
              </a:rPr>
              <a:t>immediately</a:t>
            </a:r>
            <a:r>
              <a:rPr lang="en-US" altLang="en-US" sz="2400">
                <a:latin typeface="Arial" panose="020B0604020202020204" pitchFamily="34" charset="0"/>
                <a:cs typeface="Arial" panose="020B0604020202020204" pitchFamily="34" charset="0"/>
              </a:rPr>
              <a:t> when there is fire, explosions, or release of hazardous wastes to the environment.</a:t>
            </a:r>
          </a:p>
          <a:p>
            <a:pPr marL="914400" lvl="2" indent="-457200" eaLnBrk="1" hangingPunct="1">
              <a:lnSpc>
                <a:spcPct val="114000"/>
              </a:lnSpc>
            </a:pPr>
            <a:endParaRPr lang="en-US" altLang="en-US" sz="2400">
              <a:latin typeface="Arial" panose="020B0604020202020204" pitchFamily="34" charset="0"/>
              <a:cs typeface="Arial" panose="020B0604020202020204" pitchFamily="34" charset="0"/>
            </a:endParaRPr>
          </a:p>
          <a:p>
            <a:pPr marL="0" indent="0" eaLnBrk="1" hangingPunct="1">
              <a:buFont typeface="Arial" panose="020B0604020202020204" pitchFamily="34" charset="0"/>
              <a:buNone/>
            </a:pPr>
            <a:endParaRPr lang="en-US" altLang="en-US"/>
          </a:p>
        </p:txBody>
      </p:sp>
    </p:spTree>
    <p:extLst>
      <p:ext uri="{BB962C8B-B14F-4D97-AF65-F5344CB8AC3E}">
        <p14:creationId xmlns:p14="http://schemas.microsoft.com/office/powerpoint/2010/main" val="4322989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p:cNvSpPr>
            <a:spLocks noGrp="1" noChangeArrowheads="1"/>
          </p:cNvSpPr>
          <p:nvPr>
            <p:ph type="title"/>
          </p:nvPr>
        </p:nvSpPr>
        <p:spPr>
          <a:xfrm>
            <a:off x="838200" y="0"/>
            <a:ext cx="8153400" cy="990600"/>
          </a:xfrm>
        </p:spPr>
        <p:txBody>
          <a:bodyPr lIns="90488" tIns="44450" rIns="90488" bIns="44450">
            <a:normAutofit fontScale="90000"/>
          </a:bodyPr>
          <a:lstStyle/>
          <a:p>
            <a:pPr eaLnBrk="1" hangingPunct="1"/>
            <a:r>
              <a:rPr lang="en-US" altLang="en-US" sz="3600"/>
              <a:t>40 CFR 265.52-54 Subpart D – </a:t>
            </a:r>
            <a:br>
              <a:rPr lang="en-US" altLang="en-US" sz="3600"/>
            </a:br>
            <a:r>
              <a:rPr lang="en-US" altLang="en-US" sz="3600"/>
              <a:t>Contingency Plan</a:t>
            </a:r>
          </a:p>
        </p:txBody>
      </p:sp>
      <p:sp>
        <p:nvSpPr>
          <p:cNvPr id="184323" name="Content Placeholder 7"/>
          <p:cNvSpPr>
            <a:spLocks noGrp="1"/>
          </p:cNvSpPr>
          <p:nvPr>
            <p:ph idx="1"/>
          </p:nvPr>
        </p:nvSpPr>
        <p:spPr>
          <a:xfrm>
            <a:off x="304800" y="1295400"/>
            <a:ext cx="8686800" cy="5181600"/>
          </a:xfrm>
        </p:spPr>
        <p:txBody>
          <a:bodyPr/>
          <a:lstStyle/>
          <a:p>
            <a:pPr marL="0" lvl="1" indent="0" eaLnBrk="1" hangingPunct="1">
              <a:lnSpc>
                <a:spcPct val="114000"/>
              </a:lnSpc>
              <a:buFont typeface="Arial" panose="020B0604020202020204" pitchFamily="34" charset="0"/>
              <a:buNone/>
            </a:pPr>
            <a:r>
              <a:rPr lang="en-US" altLang="en-US" sz="2800">
                <a:latin typeface="Arial" panose="020B0604020202020204" pitchFamily="34" charset="0"/>
                <a:cs typeface="Arial" panose="020B0604020202020204" pitchFamily="34" charset="0"/>
              </a:rPr>
              <a:t>Content </a:t>
            </a:r>
            <a:r>
              <a:rPr lang="en-US" altLang="en-US">
                <a:latin typeface="Arial" panose="020B0604020202020204" pitchFamily="34" charset="0"/>
                <a:cs typeface="Arial" panose="020B0604020202020204" pitchFamily="34" charset="0"/>
              </a:rPr>
              <a:t>[40 CFR 265.52]</a:t>
            </a:r>
            <a:r>
              <a:rPr lang="en-US" altLang="en-US" sz="2800">
                <a:latin typeface="Arial" panose="020B0604020202020204" pitchFamily="34" charset="0"/>
                <a:cs typeface="Arial" panose="020B0604020202020204" pitchFamily="34" charset="0"/>
              </a:rPr>
              <a:t>:</a:t>
            </a:r>
          </a:p>
          <a:p>
            <a:pPr marL="800100" lvl="2" indent="-342900" eaLnBrk="1" hangingPunct="1">
              <a:lnSpc>
                <a:spcPct val="130000"/>
              </a:lnSpc>
              <a:spcBef>
                <a:spcPct val="0"/>
              </a:spcBef>
            </a:pPr>
            <a:r>
              <a:rPr lang="en-US" altLang="en-US" sz="2400">
                <a:latin typeface="Arial" panose="020B0604020202020204" pitchFamily="34" charset="0"/>
                <a:cs typeface="Arial" panose="020B0604020202020204" pitchFamily="34" charset="0"/>
              </a:rPr>
              <a:t>Fire, Spill, Explosion Response Procedures;</a:t>
            </a:r>
          </a:p>
          <a:p>
            <a:pPr marL="800100" lvl="2" indent="-342900" eaLnBrk="1" hangingPunct="1">
              <a:lnSpc>
                <a:spcPct val="130000"/>
              </a:lnSpc>
              <a:spcBef>
                <a:spcPct val="0"/>
              </a:spcBef>
              <a:spcAft>
                <a:spcPts val="600"/>
              </a:spcAft>
            </a:pPr>
            <a:r>
              <a:rPr lang="en-US" altLang="en-US" sz="2400">
                <a:latin typeface="Arial" panose="020B0604020202020204" pitchFamily="34" charset="0"/>
                <a:cs typeface="Arial" panose="020B0604020202020204" pitchFamily="34" charset="0"/>
              </a:rPr>
              <a:t>A description of arrangements with local authorities;</a:t>
            </a:r>
          </a:p>
          <a:p>
            <a:pPr marL="800100" lvl="2" indent="-342900" eaLnBrk="1" hangingPunct="1">
              <a:lnSpc>
                <a:spcPct val="100000"/>
              </a:lnSpc>
              <a:spcBef>
                <a:spcPct val="0"/>
              </a:spcBef>
              <a:spcAft>
                <a:spcPts val="600"/>
              </a:spcAft>
            </a:pPr>
            <a:r>
              <a:rPr lang="en-US" altLang="en-US" sz="2400">
                <a:latin typeface="Arial" panose="020B0604020202020204" pitchFamily="34" charset="0"/>
                <a:cs typeface="Arial" panose="020B0604020202020204" pitchFamily="34" charset="0"/>
              </a:rPr>
              <a:t>Emergency Coordinator’s name, addresses and telephone numbers;</a:t>
            </a:r>
          </a:p>
          <a:p>
            <a:pPr marL="800100" lvl="2" indent="-342900" eaLnBrk="1" hangingPunct="1">
              <a:lnSpc>
                <a:spcPct val="130000"/>
              </a:lnSpc>
              <a:spcBef>
                <a:spcPct val="0"/>
              </a:spcBef>
            </a:pPr>
            <a:r>
              <a:rPr lang="en-US" altLang="en-US" sz="2400">
                <a:latin typeface="Arial" panose="020B0604020202020204" pitchFamily="34" charset="0"/>
                <a:cs typeface="Arial" panose="020B0604020202020204" pitchFamily="34" charset="0"/>
              </a:rPr>
              <a:t>Emergency equipment list;</a:t>
            </a:r>
          </a:p>
          <a:p>
            <a:pPr marL="800100" lvl="2" indent="-342900" eaLnBrk="1" hangingPunct="1">
              <a:lnSpc>
                <a:spcPct val="130000"/>
              </a:lnSpc>
              <a:spcBef>
                <a:spcPct val="0"/>
              </a:spcBef>
            </a:pPr>
            <a:r>
              <a:rPr lang="en-US" altLang="en-US" sz="2400">
                <a:latin typeface="Arial" panose="020B0604020202020204" pitchFamily="34" charset="0"/>
                <a:cs typeface="Arial" panose="020B0604020202020204" pitchFamily="34" charset="0"/>
              </a:rPr>
              <a:t>Specifications and capabilities of emergency;</a:t>
            </a:r>
          </a:p>
          <a:p>
            <a:pPr marL="800100" lvl="2" indent="-342900" eaLnBrk="1" hangingPunct="1">
              <a:lnSpc>
                <a:spcPct val="130000"/>
              </a:lnSpc>
              <a:spcBef>
                <a:spcPct val="0"/>
              </a:spcBef>
            </a:pPr>
            <a:r>
              <a:rPr lang="en-US" altLang="en-US" sz="2400">
                <a:latin typeface="Arial" panose="020B0604020202020204" pitchFamily="34" charset="0"/>
                <a:cs typeface="Arial" panose="020B0604020202020204" pitchFamily="34" charset="0"/>
              </a:rPr>
              <a:t>Locations of emergency equipment;</a:t>
            </a:r>
          </a:p>
          <a:p>
            <a:pPr marL="800100" lvl="2" indent="-342900" eaLnBrk="1" hangingPunct="1">
              <a:lnSpc>
                <a:spcPct val="130000"/>
              </a:lnSpc>
              <a:spcBef>
                <a:spcPct val="0"/>
              </a:spcBef>
            </a:pPr>
            <a:r>
              <a:rPr lang="en-US" altLang="en-US" sz="2400">
                <a:latin typeface="Arial" panose="020B0604020202020204" pitchFamily="34" charset="0"/>
                <a:cs typeface="Arial" panose="020B0604020202020204" pitchFamily="34" charset="0"/>
              </a:rPr>
              <a:t>An evacuation plan and routes;</a:t>
            </a:r>
          </a:p>
          <a:p>
            <a:pPr marL="800100" lvl="2" indent="-342900" eaLnBrk="1" hangingPunct="1">
              <a:lnSpc>
                <a:spcPct val="130000"/>
              </a:lnSpc>
              <a:spcBef>
                <a:spcPct val="0"/>
              </a:spcBef>
            </a:pPr>
            <a:r>
              <a:rPr lang="en-US" altLang="en-US" sz="2400">
                <a:latin typeface="Arial" panose="020B0604020202020204" pitchFamily="34" charset="0"/>
                <a:cs typeface="Arial" panose="020B0604020202020204" pitchFamily="34" charset="0"/>
              </a:rPr>
              <a:t>Evacuation / alarm signals.</a:t>
            </a:r>
          </a:p>
          <a:p>
            <a:pPr marL="0" indent="0" eaLnBrk="1" hangingPunct="1">
              <a:buFont typeface="Arial" panose="020B0604020202020204" pitchFamily="34" charset="0"/>
              <a:buNone/>
            </a:pPr>
            <a:endParaRPr lang="en-US" altLang="en-US"/>
          </a:p>
        </p:txBody>
      </p:sp>
    </p:spTree>
    <p:extLst>
      <p:ext uri="{BB962C8B-B14F-4D97-AF65-F5344CB8AC3E}">
        <p14:creationId xmlns:p14="http://schemas.microsoft.com/office/powerpoint/2010/main" val="8444298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2"/>
          <p:cNvSpPr>
            <a:spLocks noGrp="1" noChangeArrowheads="1"/>
          </p:cNvSpPr>
          <p:nvPr>
            <p:ph type="title"/>
          </p:nvPr>
        </p:nvSpPr>
        <p:spPr>
          <a:xfrm>
            <a:off x="838200" y="0"/>
            <a:ext cx="8153400" cy="990600"/>
          </a:xfrm>
        </p:spPr>
        <p:txBody>
          <a:bodyPr lIns="90488" tIns="44450" rIns="90488" bIns="44450">
            <a:normAutofit fontScale="90000"/>
          </a:bodyPr>
          <a:lstStyle/>
          <a:p>
            <a:pPr eaLnBrk="1" hangingPunct="1"/>
            <a:r>
              <a:rPr lang="en-US" altLang="en-US" sz="3600" dirty="0"/>
              <a:t>40 CFR 265.52-54 Subpart D – </a:t>
            </a:r>
            <a:br>
              <a:rPr lang="en-US" altLang="en-US" sz="3600" dirty="0"/>
            </a:br>
            <a:r>
              <a:rPr lang="en-US" altLang="en-US" sz="3600" dirty="0"/>
              <a:t>Contingency Plan (a)</a:t>
            </a:r>
          </a:p>
        </p:txBody>
      </p:sp>
      <p:sp>
        <p:nvSpPr>
          <p:cNvPr id="180227" name="Content Placeholder 7"/>
          <p:cNvSpPr>
            <a:spLocks noGrp="1"/>
          </p:cNvSpPr>
          <p:nvPr>
            <p:ph idx="1"/>
          </p:nvPr>
        </p:nvSpPr>
        <p:spPr>
          <a:xfrm>
            <a:off x="152400" y="1143000"/>
            <a:ext cx="8839200" cy="5257800"/>
          </a:xfrm>
        </p:spPr>
        <p:txBody>
          <a:bodyPr/>
          <a:lstStyle/>
          <a:p>
            <a:pPr marL="0" lvl="1" indent="0" eaLnBrk="1" hangingPunct="1">
              <a:lnSpc>
                <a:spcPct val="114000"/>
              </a:lnSpc>
              <a:spcBef>
                <a:spcPts val="0"/>
              </a:spcBef>
              <a:buFont typeface="Arial" panose="020B0604020202020204" pitchFamily="34" charset="0"/>
              <a:buNone/>
              <a:defRPr/>
            </a:pPr>
            <a:r>
              <a:rPr lang="en-US" altLang="en-US" sz="2200" dirty="0">
                <a:latin typeface="Arial" panose="020B0604020202020204" pitchFamily="34" charset="0"/>
                <a:cs typeface="Arial" panose="020B0604020202020204" pitchFamily="34" charset="0"/>
              </a:rPr>
              <a:t>Copies of Contingency Plan </a:t>
            </a:r>
            <a:r>
              <a:rPr lang="en-US" altLang="en-US" sz="2000" dirty="0">
                <a:latin typeface="Arial" panose="020B0604020202020204" pitchFamily="34" charset="0"/>
                <a:cs typeface="Arial" panose="020B0604020202020204" pitchFamily="34" charset="0"/>
              </a:rPr>
              <a:t>[40 CFR 265.53]</a:t>
            </a:r>
            <a:endParaRPr lang="en-US" altLang="en-US" sz="2200" dirty="0">
              <a:latin typeface="Arial" panose="020B0604020202020204" pitchFamily="34" charset="0"/>
              <a:cs typeface="Arial" panose="020B0604020202020204" pitchFamily="34" charset="0"/>
            </a:endParaRPr>
          </a:p>
          <a:p>
            <a:pPr marL="800100" lvl="2" indent="-342900" eaLnBrk="1" hangingPunct="1">
              <a:lnSpc>
                <a:spcPct val="114000"/>
              </a:lnSpc>
              <a:spcBef>
                <a:spcPts val="0"/>
              </a:spcBef>
              <a:defRPr/>
            </a:pPr>
            <a:r>
              <a:rPr lang="en-US" altLang="en-US" sz="2200" dirty="0">
                <a:latin typeface="Arial" panose="020B0604020202020204" pitchFamily="34" charset="0"/>
                <a:cs typeface="Arial" panose="020B0604020202020204" pitchFamily="34" charset="0"/>
              </a:rPr>
              <a:t>Maintained at the facility (keep hard copies);</a:t>
            </a:r>
          </a:p>
          <a:p>
            <a:pPr marL="800100" lvl="2" indent="-342900" eaLnBrk="1" hangingPunct="1">
              <a:lnSpc>
                <a:spcPct val="114000"/>
              </a:lnSpc>
              <a:spcBef>
                <a:spcPts val="0"/>
              </a:spcBef>
              <a:defRPr/>
            </a:pPr>
            <a:r>
              <a:rPr lang="en-US" altLang="en-US" sz="2200" dirty="0">
                <a:latin typeface="Arial" panose="020B0604020202020204" pitchFamily="34" charset="0"/>
                <a:cs typeface="Arial" panose="020B0604020202020204" pitchFamily="34" charset="0"/>
              </a:rPr>
              <a:t>Submitted to all local police and fire departments, state and local emergency response teams.</a:t>
            </a:r>
          </a:p>
          <a:p>
            <a:pPr marL="457200" lvl="2" indent="0" eaLnBrk="1" hangingPunct="1">
              <a:lnSpc>
                <a:spcPct val="114000"/>
              </a:lnSpc>
              <a:spcBef>
                <a:spcPts val="0"/>
              </a:spcBef>
              <a:buFont typeface="Arial" panose="020B0604020202020204" pitchFamily="34" charset="0"/>
              <a:buNone/>
              <a:defRPr/>
            </a:pPr>
            <a:endParaRPr lang="en-US" altLang="en-US" sz="2200" dirty="0">
              <a:latin typeface="Arial" panose="020B0604020202020204" pitchFamily="34" charset="0"/>
              <a:cs typeface="Arial" panose="020B0604020202020204" pitchFamily="34" charset="0"/>
            </a:endParaRPr>
          </a:p>
          <a:p>
            <a:pPr marL="0" lvl="1" indent="0" eaLnBrk="1" hangingPunct="1">
              <a:lnSpc>
                <a:spcPct val="114000"/>
              </a:lnSpc>
              <a:spcBef>
                <a:spcPts val="0"/>
              </a:spcBef>
              <a:buFont typeface="Arial" panose="020B0604020202020204" pitchFamily="34" charset="0"/>
              <a:buNone/>
              <a:defRPr/>
            </a:pPr>
            <a:r>
              <a:rPr lang="en-US" altLang="en-US" sz="2200" dirty="0">
                <a:latin typeface="Arial" panose="020B0604020202020204" pitchFamily="34" charset="0"/>
                <a:cs typeface="Arial" panose="020B0604020202020204" pitchFamily="34" charset="0"/>
              </a:rPr>
              <a:t>Amendment of Contingency Plan </a:t>
            </a:r>
            <a:r>
              <a:rPr lang="en-US" altLang="en-US" sz="2000" dirty="0">
                <a:latin typeface="Arial" panose="020B0604020202020204" pitchFamily="34" charset="0"/>
                <a:cs typeface="Arial" panose="020B0604020202020204" pitchFamily="34" charset="0"/>
              </a:rPr>
              <a:t>[40 CFR 265.54]</a:t>
            </a:r>
            <a:endParaRPr lang="en-US" altLang="en-US" sz="2200" dirty="0">
              <a:latin typeface="Arial" panose="020B0604020202020204" pitchFamily="34" charset="0"/>
              <a:cs typeface="Arial" panose="020B0604020202020204" pitchFamily="34" charset="0"/>
            </a:endParaRPr>
          </a:p>
          <a:p>
            <a:pPr lvl="1" eaLnBrk="1" hangingPunct="1">
              <a:defRPr/>
            </a:pPr>
            <a:r>
              <a:rPr lang="en-US" altLang="en-US" sz="2200" dirty="0"/>
              <a:t>When applicable regulations change (i.e., new Generator Rule effective May 30, 2017);</a:t>
            </a:r>
          </a:p>
          <a:p>
            <a:pPr lvl="1" eaLnBrk="1" hangingPunct="1">
              <a:defRPr/>
            </a:pPr>
            <a:r>
              <a:rPr lang="en-US" altLang="en-US" sz="2200" dirty="0"/>
              <a:t>The Plan (or part of it) fails in an actual emergency;</a:t>
            </a:r>
          </a:p>
          <a:p>
            <a:pPr lvl="1" eaLnBrk="1" hangingPunct="1">
              <a:defRPr/>
            </a:pPr>
            <a:r>
              <a:rPr lang="en-US" altLang="en-US" sz="2200" dirty="0"/>
              <a:t>The facility changes (layout, infrastructure, etc.) in a manner that increases the potential for fires, explosions or releases of waste, or changes the response requirements;</a:t>
            </a:r>
          </a:p>
          <a:p>
            <a:pPr lvl="1" eaLnBrk="1" hangingPunct="1">
              <a:defRPr/>
            </a:pPr>
            <a:r>
              <a:rPr lang="en-US" altLang="en-US" sz="2200" dirty="0"/>
              <a:t>The Emergency Coordinator(s) changes;</a:t>
            </a:r>
          </a:p>
          <a:p>
            <a:pPr lvl="1" eaLnBrk="1" hangingPunct="1">
              <a:defRPr/>
            </a:pPr>
            <a:r>
              <a:rPr lang="en-US" altLang="en-US" sz="2200" dirty="0"/>
              <a:t>The emergency equipment changes.</a:t>
            </a:r>
          </a:p>
        </p:txBody>
      </p:sp>
    </p:spTree>
    <p:extLst>
      <p:ext uri="{BB962C8B-B14F-4D97-AF65-F5344CB8AC3E}">
        <p14:creationId xmlns:p14="http://schemas.microsoft.com/office/powerpoint/2010/main" val="37934693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Title 1"/>
          <p:cNvSpPr>
            <a:spLocks noGrp="1"/>
          </p:cNvSpPr>
          <p:nvPr>
            <p:ph type="title"/>
          </p:nvPr>
        </p:nvSpPr>
        <p:spPr>
          <a:xfrm>
            <a:off x="838200" y="0"/>
            <a:ext cx="7848600" cy="1143000"/>
          </a:xfrm>
        </p:spPr>
        <p:txBody>
          <a:bodyPr/>
          <a:lstStyle/>
          <a:p>
            <a:pPr eaLnBrk="1" hangingPunct="1"/>
            <a:r>
              <a:rPr lang="en-US" altLang="en-US" sz="3600"/>
              <a:t>40 CFR 265.55 Subpart D – Emergency Coordinator</a:t>
            </a:r>
          </a:p>
        </p:txBody>
      </p:sp>
      <p:sp>
        <p:nvSpPr>
          <p:cNvPr id="188419" name="Content Placeholder 2"/>
          <p:cNvSpPr>
            <a:spLocks noGrp="1"/>
          </p:cNvSpPr>
          <p:nvPr>
            <p:ph idx="1"/>
          </p:nvPr>
        </p:nvSpPr>
        <p:spPr>
          <a:xfrm>
            <a:off x="76200" y="1295400"/>
            <a:ext cx="8991600" cy="5105400"/>
          </a:xfrm>
        </p:spPr>
        <p:txBody>
          <a:bodyPr/>
          <a:lstStyle/>
          <a:p>
            <a:pPr eaLnBrk="1" hangingPunct="1">
              <a:lnSpc>
                <a:spcPct val="114000"/>
              </a:lnSpc>
            </a:pPr>
            <a:r>
              <a:rPr lang="en-US" altLang="en-US" sz="3200">
                <a:latin typeface="Arial" panose="020B0604020202020204" pitchFamily="34" charset="0"/>
                <a:cs typeface="Arial" panose="020B0604020202020204" pitchFamily="34" charset="0"/>
              </a:rPr>
              <a:t>Have at least one designated coordinator; </a:t>
            </a:r>
          </a:p>
          <a:p>
            <a:pPr eaLnBrk="1" hangingPunct="1">
              <a:lnSpc>
                <a:spcPct val="100000"/>
              </a:lnSpc>
            </a:pPr>
            <a:r>
              <a:rPr lang="en-US" altLang="en-US" sz="3200">
                <a:latin typeface="Arial" panose="020B0604020202020204" pitchFamily="34" charset="0"/>
                <a:cs typeface="Arial" panose="020B0604020202020204" pitchFamily="34" charset="0"/>
              </a:rPr>
              <a:t>Coordinates all emergency response measures;</a:t>
            </a:r>
          </a:p>
          <a:p>
            <a:pPr eaLnBrk="1" hangingPunct="1">
              <a:lnSpc>
                <a:spcPct val="114000"/>
              </a:lnSpc>
            </a:pPr>
            <a:r>
              <a:rPr lang="en-US" altLang="en-US" sz="3200">
                <a:latin typeface="Arial" panose="020B0604020202020204" pitchFamily="34" charset="0"/>
                <a:cs typeface="Arial" panose="020B0604020202020204" pitchFamily="34" charset="0"/>
              </a:rPr>
              <a:t>Either on premises or short distance away;</a:t>
            </a:r>
          </a:p>
          <a:p>
            <a:pPr eaLnBrk="1" hangingPunct="1">
              <a:lnSpc>
                <a:spcPct val="100000"/>
              </a:lnSpc>
            </a:pPr>
            <a:r>
              <a:rPr lang="en-US" altLang="en-US" sz="3200">
                <a:latin typeface="Arial" panose="020B0604020202020204" pitchFamily="34" charset="0"/>
                <a:cs typeface="Arial" panose="020B0604020202020204" pitchFamily="34" charset="0"/>
              </a:rPr>
              <a:t>Familiar with ALL aspects of contingency plan, wastes handled, and location of records;</a:t>
            </a:r>
          </a:p>
          <a:p>
            <a:pPr eaLnBrk="1" hangingPunct="1">
              <a:lnSpc>
                <a:spcPct val="114000"/>
              </a:lnSpc>
            </a:pPr>
            <a:r>
              <a:rPr lang="en-US" altLang="en-US" sz="3200">
                <a:latin typeface="Arial" panose="020B0604020202020204" pitchFamily="34" charset="0"/>
                <a:cs typeface="Arial" panose="020B0604020202020204" pitchFamily="34" charset="0"/>
              </a:rPr>
              <a:t>Has the authority to commit resources.</a:t>
            </a:r>
          </a:p>
        </p:txBody>
      </p:sp>
    </p:spTree>
    <p:extLst>
      <p:ext uri="{BB962C8B-B14F-4D97-AF65-F5344CB8AC3E}">
        <p14:creationId xmlns:p14="http://schemas.microsoft.com/office/powerpoint/2010/main" val="37621037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drawing of a calendar with day circled in pen"/>
          <p:cNvPicPr>
            <a:picLocks noChangeAspect="1"/>
          </p:cNvPicPr>
          <p:nvPr/>
        </p:nvPicPr>
        <p:blipFill>
          <a:blip r:embed="rId3"/>
          <a:stretch>
            <a:fillRect/>
          </a:stretch>
        </p:blipFill>
        <p:spPr>
          <a:xfrm>
            <a:off x="106324" y="3611154"/>
            <a:ext cx="2281275" cy="2650081"/>
          </a:xfrm>
          <a:prstGeom prst="rect">
            <a:avLst/>
          </a:prstGeom>
        </p:spPr>
      </p:pic>
      <p:pic>
        <p:nvPicPr>
          <p:cNvPr id="6" name="Picture 5" descr="Truck "/>
          <p:cNvPicPr>
            <a:picLocks noChangeAspect="1"/>
          </p:cNvPicPr>
          <p:nvPr/>
        </p:nvPicPr>
        <p:blipFill>
          <a:blip r:embed="rId4"/>
          <a:stretch>
            <a:fillRect/>
          </a:stretch>
        </p:blipFill>
        <p:spPr>
          <a:xfrm>
            <a:off x="5512584" y="4113335"/>
            <a:ext cx="3568166" cy="2381803"/>
          </a:xfrm>
          <a:prstGeom prst="rect">
            <a:avLst/>
          </a:prstGeom>
          <a:ln w="12700">
            <a:solidFill>
              <a:schemeClr val="tx1"/>
            </a:solidFill>
          </a:ln>
        </p:spPr>
      </p:pic>
      <p:sp>
        <p:nvSpPr>
          <p:cNvPr id="8" name="Content Placeholder 2"/>
          <p:cNvSpPr txBox="1">
            <a:spLocks/>
          </p:cNvSpPr>
          <p:nvPr/>
        </p:nvSpPr>
        <p:spPr>
          <a:xfrm>
            <a:off x="1817227" y="3418547"/>
            <a:ext cx="3634451" cy="216045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600" dirty="0">
                <a:latin typeface="Arial" panose="020B0604020202020204" pitchFamily="34" charset="0"/>
                <a:cs typeface="Arial" panose="020B0604020202020204" pitchFamily="34" charset="0"/>
              </a:rPr>
              <a:t>Stores manifested shipments of hazardous waste for more than 24 hours but less than 10 days.</a:t>
            </a:r>
          </a:p>
        </p:txBody>
      </p:sp>
      <p:sp>
        <p:nvSpPr>
          <p:cNvPr id="3" name="Content Placeholder 2"/>
          <p:cNvSpPr>
            <a:spLocks noGrp="1"/>
          </p:cNvSpPr>
          <p:nvPr>
            <p:ph idx="1"/>
          </p:nvPr>
        </p:nvSpPr>
        <p:spPr>
          <a:xfrm>
            <a:off x="590012" y="1361986"/>
            <a:ext cx="8253045" cy="4351338"/>
          </a:xfrm>
        </p:spPr>
        <p:txBody>
          <a:bodyPr>
            <a:normAutofit/>
          </a:bodyPr>
          <a:lstStyle/>
          <a:p>
            <a:r>
              <a:rPr lang="en-US" sz="2600" dirty="0">
                <a:latin typeface="Arial" panose="020B0604020202020204" pitchFamily="34" charset="0"/>
                <a:cs typeface="Arial" panose="020B0604020202020204" pitchFamily="34" charset="0"/>
              </a:rPr>
              <a:t>A Transfer Facility is defined as any transportation-related facility, such as loading docks, parking areas, storage areas, and other similar areas where shipments are held during the normal course of transportation [40 CFR 261.10].</a:t>
            </a:r>
          </a:p>
          <a:p>
            <a:endParaRPr lang="en-US" sz="2600" dirty="0"/>
          </a:p>
          <a:p>
            <a:pPr>
              <a:buNone/>
            </a:pPr>
            <a:endParaRPr lang="en-US" sz="2600" dirty="0"/>
          </a:p>
          <a:p>
            <a:pPr>
              <a:buNone/>
            </a:pPr>
            <a:endParaRPr lang="en-US" sz="2600" dirty="0"/>
          </a:p>
        </p:txBody>
      </p:sp>
      <p:sp>
        <p:nvSpPr>
          <p:cNvPr id="2" name="Title 1"/>
          <p:cNvSpPr>
            <a:spLocks noGrp="1"/>
          </p:cNvSpPr>
          <p:nvPr>
            <p:ph type="title"/>
          </p:nvPr>
        </p:nvSpPr>
        <p:spPr/>
        <p:txBody>
          <a:bodyPr>
            <a:normAutofit/>
          </a:bodyPr>
          <a:lstStyle/>
          <a:p>
            <a:r>
              <a:rPr lang="en-US" dirty="0"/>
              <a:t>Transfer Facility</a:t>
            </a:r>
          </a:p>
        </p:txBody>
      </p:sp>
    </p:spTree>
    <p:extLst>
      <p:ext uri="{BB962C8B-B14F-4D97-AF65-F5344CB8AC3E}">
        <p14:creationId xmlns:p14="http://schemas.microsoft.com/office/powerpoint/2010/main" val="21157803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2"/>
          <p:cNvSpPr>
            <a:spLocks noGrp="1" noChangeArrowheads="1"/>
          </p:cNvSpPr>
          <p:nvPr>
            <p:ph type="title"/>
          </p:nvPr>
        </p:nvSpPr>
        <p:spPr>
          <a:xfrm>
            <a:off x="838200" y="0"/>
            <a:ext cx="8153400" cy="990600"/>
          </a:xfrm>
        </p:spPr>
        <p:txBody>
          <a:bodyPr lIns="90488" tIns="44450" rIns="90488" bIns="44450">
            <a:normAutofit fontScale="90000"/>
          </a:bodyPr>
          <a:lstStyle/>
          <a:p>
            <a:pPr eaLnBrk="1" hangingPunct="1"/>
            <a:r>
              <a:rPr lang="en-US" altLang="en-US" sz="3600"/>
              <a:t>40 CFR 265.56 Subpart D – </a:t>
            </a:r>
            <a:br>
              <a:rPr lang="en-US" altLang="en-US" sz="3600"/>
            </a:br>
            <a:r>
              <a:rPr lang="en-US" altLang="en-US" sz="3600"/>
              <a:t>Emergency Procedures</a:t>
            </a:r>
          </a:p>
        </p:txBody>
      </p:sp>
      <p:sp>
        <p:nvSpPr>
          <p:cNvPr id="190467" name="Content Placeholder 7"/>
          <p:cNvSpPr>
            <a:spLocks noGrp="1"/>
          </p:cNvSpPr>
          <p:nvPr>
            <p:ph idx="1"/>
          </p:nvPr>
        </p:nvSpPr>
        <p:spPr>
          <a:xfrm>
            <a:off x="152400" y="1143000"/>
            <a:ext cx="8839200" cy="5486400"/>
          </a:xfrm>
        </p:spPr>
        <p:txBody>
          <a:bodyPr/>
          <a:lstStyle/>
          <a:p>
            <a:pPr marL="0" lvl="1" indent="0" eaLnBrk="1" hangingPunct="1">
              <a:lnSpc>
                <a:spcPct val="114000"/>
              </a:lnSpc>
              <a:spcBef>
                <a:spcPct val="0"/>
              </a:spcBef>
              <a:buFont typeface="Arial" panose="020B0604020202020204" pitchFamily="34" charset="0"/>
              <a:buNone/>
            </a:pPr>
            <a:r>
              <a:rPr lang="en-US" altLang="en-US" sz="2200">
                <a:latin typeface="Arial" panose="020B0604020202020204" pitchFamily="34" charset="0"/>
                <a:cs typeface="Arial" panose="020B0604020202020204" pitchFamily="34" charset="0"/>
              </a:rPr>
              <a:t>For imminent or actual emergency, the </a:t>
            </a:r>
            <a:r>
              <a:rPr lang="en-US" altLang="en-US" sz="2200" u="sng">
                <a:latin typeface="Arial" panose="020B0604020202020204" pitchFamily="34" charset="0"/>
                <a:cs typeface="Arial" panose="020B0604020202020204" pitchFamily="34" charset="0"/>
              </a:rPr>
              <a:t>Emergency Coordinator</a:t>
            </a:r>
            <a:r>
              <a:rPr lang="en-US" altLang="en-US" sz="2200">
                <a:latin typeface="Arial" panose="020B0604020202020204" pitchFamily="34" charset="0"/>
                <a:cs typeface="Arial" panose="020B0604020202020204" pitchFamily="34" charset="0"/>
              </a:rPr>
              <a:t> must:</a:t>
            </a:r>
          </a:p>
          <a:p>
            <a:pPr marL="800100" lvl="2" indent="-342900" eaLnBrk="1" hangingPunct="1">
              <a:lnSpc>
                <a:spcPct val="114000"/>
              </a:lnSpc>
              <a:spcBef>
                <a:spcPct val="0"/>
              </a:spcBef>
            </a:pPr>
            <a:r>
              <a:rPr lang="en-US" altLang="en-US" sz="1800">
                <a:latin typeface="Arial" panose="020B0604020202020204" pitchFamily="34" charset="0"/>
                <a:cs typeface="Arial" panose="020B0604020202020204" pitchFamily="34" charset="0"/>
              </a:rPr>
              <a:t>Activate internal alarms or communication system;</a:t>
            </a:r>
          </a:p>
          <a:p>
            <a:pPr marL="800100" lvl="2" indent="-342900" eaLnBrk="1" hangingPunct="1">
              <a:lnSpc>
                <a:spcPct val="114000"/>
              </a:lnSpc>
              <a:spcBef>
                <a:spcPct val="0"/>
              </a:spcBef>
            </a:pPr>
            <a:r>
              <a:rPr lang="en-US" altLang="en-US" sz="1800">
                <a:latin typeface="Arial" panose="020B0604020202020204" pitchFamily="34" charset="0"/>
                <a:cs typeface="Arial" panose="020B0604020202020204" pitchFamily="34" charset="0"/>
              </a:rPr>
              <a:t>Notify appropriate State or locate agencies with designated response roles, if needed;</a:t>
            </a:r>
          </a:p>
          <a:p>
            <a:pPr marL="800100" lvl="2" indent="-342900" eaLnBrk="1" hangingPunct="1">
              <a:lnSpc>
                <a:spcPct val="114000"/>
              </a:lnSpc>
              <a:spcBef>
                <a:spcPct val="0"/>
              </a:spcBef>
            </a:pPr>
            <a:r>
              <a:rPr lang="en-US" altLang="en-US" sz="1800">
                <a:latin typeface="Arial" panose="020B0604020202020204" pitchFamily="34" charset="0"/>
                <a:cs typeface="Arial" panose="020B0604020202020204" pitchFamily="34" charset="0"/>
              </a:rPr>
              <a:t>Identify source, quantity, extent, characteristics of released materials;</a:t>
            </a:r>
          </a:p>
          <a:p>
            <a:pPr marL="800100" lvl="2" indent="-342900" eaLnBrk="1" hangingPunct="1">
              <a:lnSpc>
                <a:spcPct val="114000"/>
              </a:lnSpc>
              <a:spcBef>
                <a:spcPct val="0"/>
              </a:spcBef>
            </a:pPr>
            <a:r>
              <a:rPr lang="en-US" altLang="en-US" sz="1800">
                <a:latin typeface="Arial" panose="020B0604020202020204" pitchFamily="34" charset="0"/>
                <a:cs typeface="Arial" panose="020B0604020202020204" pitchFamily="34" charset="0"/>
              </a:rPr>
              <a:t>Assess possible hazardous to humans and/or environmental, direct or indirect affects from incident (e.g., impacts to air and/or water);</a:t>
            </a:r>
          </a:p>
          <a:p>
            <a:pPr marL="800100" lvl="2" indent="-342900" eaLnBrk="1" hangingPunct="1">
              <a:lnSpc>
                <a:spcPct val="114000"/>
              </a:lnSpc>
              <a:spcBef>
                <a:spcPct val="0"/>
              </a:spcBef>
            </a:pPr>
            <a:r>
              <a:rPr lang="en-US" altLang="en-US" sz="1800">
                <a:latin typeface="Arial" panose="020B0604020202020204" pitchFamily="34" charset="0"/>
                <a:cs typeface="Arial" panose="020B0604020202020204" pitchFamily="34" charset="0"/>
              </a:rPr>
              <a:t>Coordinate with local authorities if local evacuation is required;</a:t>
            </a:r>
          </a:p>
          <a:p>
            <a:pPr marL="800100" lvl="2" indent="-342900" eaLnBrk="1" hangingPunct="1">
              <a:lnSpc>
                <a:spcPct val="114000"/>
              </a:lnSpc>
              <a:spcBef>
                <a:spcPct val="0"/>
              </a:spcBef>
            </a:pPr>
            <a:r>
              <a:rPr lang="en-US" altLang="en-US" sz="1800">
                <a:latin typeface="Arial" panose="020B0604020202020204" pitchFamily="34" charset="0"/>
                <a:cs typeface="Arial" panose="020B0604020202020204" pitchFamily="34" charset="0"/>
              </a:rPr>
              <a:t>Notify government on-scene coordinator or National Response Center and report all known pertinent data of the incident;</a:t>
            </a:r>
          </a:p>
          <a:p>
            <a:pPr marL="800100" lvl="2" indent="-342900" eaLnBrk="1" hangingPunct="1">
              <a:lnSpc>
                <a:spcPct val="114000"/>
              </a:lnSpc>
              <a:spcBef>
                <a:spcPct val="0"/>
              </a:spcBef>
            </a:pPr>
            <a:r>
              <a:rPr lang="en-US" altLang="en-US" sz="1800">
                <a:latin typeface="Arial" panose="020B0604020202020204" pitchFamily="34" charset="0"/>
                <a:cs typeface="Arial" panose="020B0604020202020204" pitchFamily="34" charset="0"/>
              </a:rPr>
              <a:t>Take all measures practicable to incident doesn’t spread to other areas;</a:t>
            </a:r>
          </a:p>
          <a:p>
            <a:pPr marL="800100" lvl="2" indent="-342900" eaLnBrk="1" hangingPunct="1">
              <a:lnSpc>
                <a:spcPct val="114000"/>
              </a:lnSpc>
              <a:spcBef>
                <a:spcPct val="0"/>
              </a:spcBef>
            </a:pPr>
            <a:r>
              <a:rPr lang="en-US" altLang="en-US" sz="1800">
                <a:latin typeface="Arial" panose="020B0604020202020204" pitchFamily="34" charset="0"/>
                <a:cs typeface="Arial" panose="020B0604020202020204" pitchFamily="34" charset="0"/>
              </a:rPr>
              <a:t>Monitor potential impacts to other internal systems;</a:t>
            </a:r>
          </a:p>
          <a:p>
            <a:pPr marL="800100" lvl="2" indent="-342900" eaLnBrk="1" hangingPunct="1">
              <a:lnSpc>
                <a:spcPct val="114000"/>
              </a:lnSpc>
              <a:spcBef>
                <a:spcPct val="0"/>
              </a:spcBef>
            </a:pPr>
            <a:r>
              <a:rPr lang="en-US" altLang="en-US" sz="1800">
                <a:latin typeface="Arial" panose="020B0604020202020204" pitchFamily="34" charset="0"/>
                <a:cs typeface="Arial" panose="020B0604020202020204" pitchFamily="34" charset="0"/>
              </a:rPr>
              <a:t>Arrange for management of contaminated waste resulting from incident;</a:t>
            </a:r>
          </a:p>
          <a:p>
            <a:pPr marL="800100" lvl="2" indent="-342900" eaLnBrk="1" hangingPunct="1">
              <a:lnSpc>
                <a:spcPct val="114000"/>
              </a:lnSpc>
              <a:spcBef>
                <a:spcPct val="0"/>
              </a:spcBef>
            </a:pPr>
            <a:r>
              <a:rPr lang="en-US" altLang="en-US" sz="1800">
                <a:latin typeface="Arial" panose="020B0604020202020204" pitchFamily="34" charset="0"/>
                <a:cs typeface="Arial" panose="020B0604020202020204" pitchFamily="34" charset="0"/>
              </a:rPr>
              <a:t>No waste that may be incompatible with released material is stored, treated or disposed until cleanup procedures are complete;</a:t>
            </a:r>
          </a:p>
          <a:p>
            <a:pPr marL="800100" lvl="2" indent="-342900" eaLnBrk="1" hangingPunct="1">
              <a:lnSpc>
                <a:spcPct val="114000"/>
              </a:lnSpc>
              <a:spcBef>
                <a:spcPct val="0"/>
              </a:spcBef>
            </a:pPr>
            <a:r>
              <a:rPr lang="en-US" altLang="en-US" sz="1800">
                <a:latin typeface="Arial" panose="020B0604020202020204" pitchFamily="34" charset="0"/>
                <a:cs typeface="Arial" panose="020B0604020202020204" pitchFamily="34" charset="0"/>
              </a:rPr>
              <a:t>All emergency equipment in Contingency Plan is cleaned and/or restocked </a:t>
            </a:r>
            <a:r>
              <a:rPr lang="en-US" altLang="en-US" sz="1800" b="1">
                <a:latin typeface="Arial" panose="020B0604020202020204" pitchFamily="34" charset="0"/>
                <a:cs typeface="Arial" panose="020B0604020202020204" pitchFamily="34" charset="0"/>
              </a:rPr>
              <a:t>before</a:t>
            </a:r>
            <a:r>
              <a:rPr lang="en-US" altLang="en-US" sz="1800">
                <a:latin typeface="Arial" panose="020B0604020202020204" pitchFamily="34" charset="0"/>
                <a:cs typeface="Arial" panose="020B0604020202020204" pitchFamily="34" charset="0"/>
              </a:rPr>
              <a:t> normal operations are resumed.</a:t>
            </a:r>
          </a:p>
        </p:txBody>
      </p:sp>
    </p:spTree>
    <p:extLst>
      <p:ext uri="{BB962C8B-B14F-4D97-AF65-F5344CB8AC3E}">
        <p14:creationId xmlns:p14="http://schemas.microsoft.com/office/powerpoint/2010/main" val="12783164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2"/>
          <p:cNvSpPr>
            <a:spLocks noGrp="1" noChangeArrowheads="1"/>
          </p:cNvSpPr>
          <p:nvPr>
            <p:ph type="title"/>
          </p:nvPr>
        </p:nvSpPr>
        <p:spPr>
          <a:xfrm>
            <a:off x="838200" y="0"/>
            <a:ext cx="8153400" cy="990600"/>
          </a:xfrm>
        </p:spPr>
        <p:txBody>
          <a:bodyPr lIns="90488" tIns="44450" rIns="90488" bIns="44450">
            <a:normAutofit fontScale="90000"/>
          </a:bodyPr>
          <a:lstStyle/>
          <a:p>
            <a:pPr eaLnBrk="1" hangingPunct="1"/>
            <a:r>
              <a:rPr lang="en-US" altLang="en-US" sz="3600" dirty="0"/>
              <a:t>40 CFR 265.56 Subpart D – </a:t>
            </a:r>
            <a:br>
              <a:rPr lang="en-US" altLang="en-US" sz="3600" dirty="0"/>
            </a:br>
            <a:r>
              <a:rPr lang="en-US" altLang="en-US" sz="3600" dirty="0"/>
              <a:t>Emergency Procedures (a)</a:t>
            </a:r>
          </a:p>
        </p:txBody>
      </p:sp>
      <p:sp>
        <p:nvSpPr>
          <p:cNvPr id="192515" name="Content Placeholder 7"/>
          <p:cNvSpPr>
            <a:spLocks noGrp="1"/>
          </p:cNvSpPr>
          <p:nvPr>
            <p:ph idx="1"/>
          </p:nvPr>
        </p:nvSpPr>
        <p:spPr>
          <a:xfrm>
            <a:off x="152400" y="1143000"/>
            <a:ext cx="8839200" cy="5257800"/>
          </a:xfrm>
        </p:spPr>
        <p:txBody>
          <a:bodyPr/>
          <a:lstStyle/>
          <a:p>
            <a:pPr marL="0" lvl="1" indent="0" eaLnBrk="1" hangingPunct="1">
              <a:lnSpc>
                <a:spcPct val="114000"/>
              </a:lnSpc>
              <a:spcBef>
                <a:spcPct val="0"/>
              </a:spcBef>
              <a:buFont typeface="Arial" panose="020B0604020202020204" pitchFamily="34" charset="0"/>
              <a:buNone/>
            </a:pPr>
            <a:r>
              <a:rPr lang="en-US" altLang="en-US" sz="2000">
                <a:latin typeface="Arial" panose="020B0604020202020204" pitchFamily="34" charset="0"/>
                <a:cs typeface="Arial" panose="020B0604020202020204" pitchFamily="34" charset="0"/>
              </a:rPr>
              <a:t>After emergency that requires implementation of the Contingency Plan, the </a:t>
            </a:r>
            <a:r>
              <a:rPr lang="en-US" altLang="en-US" sz="2000" u="sng">
                <a:latin typeface="Arial" panose="020B0604020202020204" pitchFamily="34" charset="0"/>
                <a:cs typeface="Arial" panose="020B0604020202020204" pitchFamily="34" charset="0"/>
              </a:rPr>
              <a:t>Owner / Operator</a:t>
            </a:r>
            <a:r>
              <a:rPr lang="en-US" altLang="en-US" sz="2000">
                <a:latin typeface="Arial" panose="020B0604020202020204" pitchFamily="34" charset="0"/>
                <a:cs typeface="Arial" panose="020B0604020202020204" pitchFamily="34" charset="0"/>
              </a:rPr>
              <a:t> must:</a:t>
            </a:r>
          </a:p>
          <a:p>
            <a:pPr marL="742950" lvl="2" indent="-285750" eaLnBrk="1" hangingPunct="1">
              <a:lnSpc>
                <a:spcPct val="114000"/>
              </a:lnSpc>
              <a:spcBef>
                <a:spcPct val="0"/>
              </a:spcBef>
            </a:pPr>
            <a:r>
              <a:rPr lang="en-US" altLang="en-US">
                <a:latin typeface="Arial" panose="020B0604020202020204" pitchFamily="34" charset="0"/>
                <a:cs typeface="Arial" panose="020B0604020202020204" pitchFamily="34" charset="0"/>
              </a:rPr>
              <a:t>Note in the facility’s Operating Record the date, time, details of the incident.</a:t>
            </a:r>
          </a:p>
          <a:p>
            <a:pPr marL="742950" lvl="2" indent="-285750" eaLnBrk="1" hangingPunct="1">
              <a:lnSpc>
                <a:spcPct val="114000"/>
              </a:lnSpc>
              <a:spcBef>
                <a:spcPct val="0"/>
              </a:spcBef>
            </a:pPr>
            <a:r>
              <a:rPr lang="en-US" altLang="en-US">
                <a:latin typeface="Arial" panose="020B0604020202020204" pitchFamily="34" charset="0"/>
                <a:cs typeface="Arial" panose="020B0604020202020204" pitchFamily="34" charset="0"/>
              </a:rPr>
              <a:t>Within 15 days of the incident, submit a written report to FDEP with the following details:</a:t>
            </a:r>
          </a:p>
          <a:p>
            <a:pPr marL="1200150" lvl="3" indent="-285750" eaLnBrk="1" hangingPunct="1">
              <a:lnSpc>
                <a:spcPct val="114000"/>
              </a:lnSpc>
              <a:spcBef>
                <a:spcPct val="0"/>
              </a:spcBef>
            </a:pPr>
            <a:r>
              <a:rPr lang="en-US" altLang="en-US" sz="2000">
                <a:latin typeface="Arial" panose="020B0604020202020204" pitchFamily="34" charset="0"/>
                <a:cs typeface="Arial" panose="020B0604020202020204" pitchFamily="34" charset="0"/>
              </a:rPr>
              <a:t>Owner / Operator’s name, address, telephone number;</a:t>
            </a:r>
          </a:p>
          <a:p>
            <a:pPr marL="1200150" lvl="3" indent="-285750" eaLnBrk="1" hangingPunct="1">
              <a:lnSpc>
                <a:spcPct val="114000"/>
              </a:lnSpc>
              <a:spcBef>
                <a:spcPct val="0"/>
              </a:spcBef>
            </a:pPr>
            <a:r>
              <a:rPr lang="en-US" altLang="en-US" sz="2000">
                <a:latin typeface="Arial" panose="020B0604020202020204" pitchFamily="34" charset="0"/>
                <a:cs typeface="Arial" panose="020B0604020202020204" pitchFamily="34" charset="0"/>
              </a:rPr>
              <a:t>Date, time, type of incident;</a:t>
            </a:r>
          </a:p>
          <a:p>
            <a:pPr marL="1200150" lvl="3" indent="-285750" eaLnBrk="1" hangingPunct="1">
              <a:lnSpc>
                <a:spcPct val="114000"/>
              </a:lnSpc>
              <a:spcBef>
                <a:spcPct val="0"/>
              </a:spcBef>
            </a:pPr>
            <a:r>
              <a:rPr lang="en-US" altLang="en-US" sz="2000">
                <a:latin typeface="Arial" panose="020B0604020202020204" pitchFamily="34" charset="0"/>
                <a:cs typeface="Arial" panose="020B0604020202020204" pitchFamily="34" charset="0"/>
              </a:rPr>
              <a:t>Name and quantity of material(s) involved;</a:t>
            </a:r>
          </a:p>
          <a:p>
            <a:pPr marL="1200150" lvl="3" indent="-285750" eaLnBrk="1" hangingPunct="1">
              <a:lnSpc>
                <a:spcPct val="114000"/>
              </a:lnSpc>
              <a:spcBef>
                <a:spcPct val="0"/>
              </a:spcBef>
            </a:pPr>
            <a:r>
              <a:rPr lang="en-US" altLang="en-US" sz="2000">
                <a:latin typeface="Arial" panose="020B0604020202020204" pitchFamily="34" charset="0"/>
                <a:cs typeface="Arial" panose="020B0604020202020204" pitchFamily="34" charset="0"/>
              </a:rPr>
              <a:t>Extent of injuries, if any;</a:t>
            </a:r>
          </a:p>
          <a:p>
            <a:pPr marL="1200150" lvl="3" indent="-285750" eaLnBrk="1" hangingPunct="1">
              <a:lnSpc>
                <a:spcPct val="114000"/>
              </a:lnSpc>
              <a:spcBef>
                <a:spcPct val="0"/>
              </a:spcBef>
            </a:pPr>
            <a:r>
              <a:rPr lang="en-US" altLang="en-US" sz="2000">
                <a:latin typeface="Arial" panose="020B0604020202020204" pitchFamily="34" charset="0"/>
                <a:cs typeface="Arial" panose="020B0604020202020204" pitchFamily="34" charset="0"/>
              </a:rPr>
              <a:t>Assessment of actual or resultant hazards to human health / environment;</a:t>
            </a:r>
          </a:p>
          <a:p>
            <a:pPr marL="1200150" lvl="3" indent="-285750" eaLnBrk="1" hangingPunct="1">
              <a:lnSpc>
                <a:spcPct val="114000"/>
              </a:lnSpc>
              <a:spcBef>
                <a:spcPct val="0"/>
              </a:spcBef>
            </a:pPr>
            <a:r>
              <a:rPr lang="en-US" altLang="en-US" sz="2000">
                <a:latin typeface="Arial" panose="020B0604020202020204" pitchFamily="34" charset="0"/>
                <a:cs typeface="Arial" panose="020B0604020202020204" pitchFamily="34" charset="0"/>
              </a:rPr>
              <a:t>Estimated quantity and disposition of recovered material.</a:t>
            </a:r>
          </a:p>
        </p:txBody>
      </p:sp>
    </p:spTree>
    <p:extLst>
      <p:ext uri="{BB962C8B-B14F-4D97-AF65-F5344CB8AC3E}">
        <p14:creationId xmlns:p14="http://schemas.microsoft.com/office/powerpoint/2010/main" val="38519329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Container Management</a:t>
            </a:r>
          </a:p>
        </p:txBody>
      </p:sp>
      <p:sp>
        <p:nvSpPr>
          <p:cNvPr id="3" name="Content Placeholder 2"/>
          <p:cNvSpPr>
            <a:spLocks noGrp="1"/>
          </p:cNvSpPr>
          <p:nvPr>
            <p:ph idx="1"/>
          </p:nvPr>
        </p:nvSpPr>
        <p:spPr>
          <a:xfrm>
            <a:off x="373817" y="1330950"/>
            <a:ext cx="7886700" cy="4351338"/>
          </a:xfrm>
        </p:spPr>
        <p:txBody>
          <a:bodyPr/>
          <a:lstStyle/>
          <a:p>
            <a:r>
              <a:rPr lang="en-US" dirty="0">
                <a:latin typeface="Arial" panose="020B0604020202020204" pitchFamily="34" charset="0"/>
                <a:cs typeface="Arial" panose="020B0604020202020204" pitchFamily="34" charset="0"/>
              </a:rPr>
              <a:t>40 CFR 265.171 – Condition of containers</a:t>
            </a:r>
          </a:p>
          <a:p>
            <a:r>
              <a:rPr lang="en-US" dirty="0">
                <a:latin typeface="Arial" panose="020B0604020202020204" pitchFamily="34" charset="0"/>
                <a:cs typeface="Arial" panose="020B0604020202020204" pitchFamily="34" charset="0"/>
              </a:rPr>
              <a:t>40 CFR 265.172 – Compatibility of containers</a:t>
            </a:r>
          </a:p>
          <a:p>
            <a:r>
              <a:rPr lang="en-US" dirty="0">
                <a:latin typeface="Arial" panose="020B0604020202020204" pitchFamily="34" charset="0"/>
                <a:cs typeface="Arial" panose="020B0604020202020204" pitchFamily="34" charset="0"/>
              </a:rPr>
              <a:t>40 CFR 265.173 – Management of containers</a:t>
            </a:r>
          </a:p>
          <a:p>
            <a:r>
              <a:rPr lang="en-US" dirty="0">
                <a:latin typeface="Arial" panose="020B0604020202020204" pitchFamily="34" charset="0"/>
                <a:cs typeface="Arial" panose="020B0604020202020204" pitchFamily="34" charset="0"/>
              </a:rPr>
              <a:t>40 CFR 265.174 – Weekly inspections</a:t>
            </a:r>
          </a:p>
          <a:p>
            <a:r>
              <a:rPr lang="en-US" dirty="0">
                <a:latin typeface="Arial" panose="020B0604020202020204" pitchFamily="34" charset="0"/>
                <a:cs typeface="Arial" panose="020B0604020202020204" pitchFamily="34" charset="0"/>
              </a:rPr>
              <a:t>40 CFR 265.176 – Special requirements for ignitable or reactive waste (50 foot setback)</a:t>
            </a:r>
          </a:p>
          <a:p>
            <a:r>
              <a:rPr lang="en-US" dirty="0">
                <a:latin typeface="Arial" panose="020B0604020202020204" pitchFamily="34" charset="0"/>
                <a:cs typeface="Arial" panose="020B0604020202020204" pitchFamily="34" charset="0"/>
              </a:rPr>
              <a:t>40 CFR 265.178 – Air emission standards</a:t>
            </a:r>
          </a:p>
        </p:txBody>
      </p:sp>
    </p:spTree>
    <p:extLst>
      <p:ext uri="{BB962C8B-B14F-4D97-AF65-F5344CB8AC3E}">
        <p14:creationId xmlns:p14="http://schemas.microsoft.com/office/powerpoint/2010/main" val="41280949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1053059" y="0"/>
            <a:ext cx="7848600" cy="1143000"/>
          </a:xfrm>
        </p:spPr>
        <p:txBody>
          <a:bodyPr/>
          <a:lstStyle/>
          <a:p>
            <a:pPr eaLnBrk="1" hangingPunct="1"/>
            <a:r>
              <a:rPr lang="en-US" dirty="0">
                <a:latin typeface="Arial" charset="0"/>
                <a:cs typeface="Arial" charset="0"/>
              </a:rPr>
              <a:t>Container Management (a)</a:t>
            </a:r>
          </a:p>
        </p:txBody>
      </p:sp>
      <p:pic>
        <p:nvPicPr>
          <p:cNvPr id="40963" name="Content Placeholder 4" descr="Two drums, closed, labeled, and in secondary containment"/>
          <p:cNvPicPr>
            <a:picLocks noGrp="1" noChangeAspect="1"/>
          </p:cNvPicPr>
          <p:nvPr>
            <p:ph idx="1"/>
          </p:nvPr>
        </p:nvPicPr>
        <p:blipFill>
          <a:blip r:embed="rId3" cstate="print"/>
          <a:srcRect/>
          <a:stretch>
            <a:fillRect/>
          </a:stretch>
        </p:blipFill>
        <p:spPr>
          <a:xfrm>
            <a:off x="1362906" y="1630601"/>
            <a:ext cx="6378499" cy="4366896"/>
          </a:xfrm>
          <a:ln w="12700">
            <a:solidFill>
              <a:schemeClr val="tx1"/>
            </a:solidFill>
          </a:ln>
        </p:spPr>
      </p:pic>
      <p:sp>
        <p:nvSpPr>
          <p:cNvPr id="5" name="Rectangle 3"/>
          <p:cNvSpPr txBox="1">
            <a:spLocks noChangeArrowheads="1"/>
          </p:cNvSpPr>
          <p:nvPr/>
        </p:nvSpPr>
        <p:spPr>
          <a:xfrm>
            <a:off x="164150" y="1143000"/>
            <a:ext cx="8776010" cy="45259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dirty="0">
                <a:latin typeface="Arial" panose="020B0604020202020204" pitchFamily="34" charset="0"/>
                <a:cs typeface="Arial" panose="020B0604020202020204" pitchFamily="34" charset="0"/>
              </a:rPr>
              <a:t>40 CFR 265.171 – Condition of Containers</a:t>
            </a:r>
          </a:p>
        </p:txBody>
      </p:sp>
      <p:sp>
        <p:nvSpPr>
          <p:cNvPr id="6" name="TextBox 3"/>
          <p:cNvSpPr txBox="1">
            <a:spLocks noChangeArrowheads="1"/>
          </p:cNvSpPr>
          <p:nvPr/>
        </p:nvSpPr>
        <p:spPr bwMode="auto">
          <a:xfrm>
            <a:off x="2727323" y="6084234"/>
            <a:ext cx="3649666" cy="400110"/>
          </a:xfrm>
          <a:prstGeom prst="rect">
            <a:avLst/>
          </a:prstGeom>
          <a:ln>
            <a:headEnd/>
            <a:tailEnd/>
          </a:ln>
        </p:spPr>
        <p:style>
          <a:lnRef idx="2">
            <a:schemeClr val="dk1"/>
          </a:lnRef>
          <a:fillRef idx="1">
            <a:schemeClr val="lt1"/>
          </a:fillRef>
          <a:effectRef idx="0">
            <a:schemeClr val="dk1"/>
          </a:effectRef>
          <a:fontRef idx="minor">
            <a:schemeClr val="dk1"/>
          </a:fontRef>
        </p:style>
        <p:txBody>
          <a:bodyPr wrap="square">
            <a:spAutoFit/>
          </a:bodyPr>
          <a:lstStyle/>
          <a:p>
            <a:pPr algn="ctr"/>
            <a:r>
              <a:rPr lang="en-US" sz="2000" dirty="0">
                <a:latin typeface="Arial" panose="020B0604020202020204" pitchFamily="34" charset="0"/>
                <a:cs typeface="Arial" panose="020B0604020202020204" pitchFamily="34" charset="0"/>
              </a:rPr>
              <a:t>Good condition</a:t>
            </a:r>
          </a:p>
        </p:txBody>
      </p:sp>
    </p:spTree>
    <p:extLst>
      <p:ext uri="{BB962C8B-B14F-4D97-AF65-F5344CB8AC3E}">
        <p14:creationId xmlns:p14="http://schemas.microsoft.com/office/powerpoint/2010/main" val="10685504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xfrm>
            <a:off x="1143000" y="0"/>
            <a:ext cx="7848600" cy="1143000"/>
          </a:xfrm>
        </p:spPr>
        <p:txBody>
          <a:bodyPr/>
          <a:lstStyle/>
          <a:p>
            <a:pPr eaLnBrk="1" hangingPunct="1"/>
            <a:r>
              <a:rPr lang="en-US" altLang="en-US" dirty="0"/>
              <a:t>Container Management (b)</a:t>
            </a:r>
          </a:p>
        </p:txBody>
      </p:sp>
      <p:pic>
        <p:nvPicPr>
          <p:cNvPr id="79876" name="Picture 1" descr="Drum showing wear and tear to the bottom"/>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1325" y="1143000"/>
            <a:ext cx="3597275" cy="4795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877" name="Picture 3" descr="Drum showing wear, tear, and bendi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733925" y="1143000"/>
            <a:ext cx="4130675" cy="477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3"/>
          <p:cNvSpPr txBox="1">
            <a:spLocks noChangeArrowheads="1"/>
          </p:cNvSpPr>
          <p:nvPr/>
        </p:nvSpPr>
        <p:spPr bwMode="auto">
          <a:xfrm>
            <a:off x="2727323" y="6084234"/>
            <a:ext cx="3649666" cy="400110"/>
          </a:xfrm>
          <a:prstGeom prst="rect">
            <a:avLst/>
          </a:prstGeom>
          <a:ln>
            <a:headEnd/>
            <a:tailEnd/>
          </a:ln>
        </p:spPr>
        <p:style>
          <a:lnRef idx="2">
            <a:schemeClr val="dk1"/>
          </a:lnRef>
          <a:fillRef idx="1">
            <a:schemeClr val="lt1"/>
          </a:fillRef>
          <a:effectRef idx="0">
            <a:schemeClr val="dk1"/>
          </a:effectRef>
          <a:fontRef idx="minor">
            <a:schemeClr val="dk1"/>
          </a:fontRef>
        </p:style>
        <p:txBody>
          <a:bodyPr wrap="square">
            <a:spAutoFit/>
          </a:bodyPr>
          <a:lstStyle/>
          <a:p>
            <a:pPr algn="ctr"/>
            <a:r>
              <a:rPr lang="en-US" sz="2000" dirty="0">
                <a:latin typeface="Arial" panose="020B0604020202020204" pitchFamily="34" charset="0"/>
                <a:cs typeface="Arial" panose="020B0604020202020204" pitchFamily="34" charset="0"/>
              </a:rPr>
              <a:t>Bad condition</a:t>
            </a:r>
          </a:p>
        </p:txBody>
      </p:sp>
    </p:spTree>
    <p:extLst>
      <p:ext uri="{BB962C8B-B14F-4D97-AF65-F5344CB8AC3E}">
        <p14:creationId xmlns:p14="http://schemas.microsoft.com/office/powerpoint/2010/main" val="275499714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eaLnBrk="1" hangingPunct="1"/>
            <a:r>
              <a:rPr lang="en-US" dirty="0">
                <a:latin typeface="Arial" charset="0"/>
                <a:cs typeface="Arial" charset="0"/>
              </a:rPr>
              <a:t>Container Management (c)</a:t>
            </a:r>
          </a:p>
        </p:txBody>
      </p:sp>
      <p:pic>
        <p:nvPicPr>
          <p:cNvPr id="45059" name="Content Placeholder 4" descr="Large waste bin is covered with a tarp but is not considered closed"/>
          <p:cNvPicPr>
            <a:picLocks noGrp="1" noChangeAspect="1"/>
          </p:cNvPicPr>
          <p:nvPr>
            <p:ph idx="1"/>
          </p:nvPr>
        </p:nvPicPr>
        <p:blipFill>
          <a:blip r:embed="rId3" cstate="print"/>
          <a:srcRect/>
          <a:stretch>
            <a:fillRect/>
          </a:stretch>
        </p:blipFill>
        <p:spPr>
          <a:xfrm>
            <a:off x="1600200" y="1559982"/>
            <a:ext cx="6035675" cy="4525963"/>
          </a:xfrm>
          <a:ln w="12700">
            <a:solidFill>
              <a:srgbClr val="000000"/>
            </a:solidFill>
          </a:ln>
        </p:spPr>
      </p:pic>
      <p:sp>
        <p:nvSpPr>
          <p:cNvPr id="5" name="Rectangle 3"/>
          <p:cNvSpPr txBox="1">
            <a:spLocks noChangeArrowheads="1"/>
          </p:cNvSpPr>
          <p:nvPr/>
        </p:nvSpPr>
        <p:spPr>
          <a:xfrm>
            <a:off x="671583" y="1057934"/>
            <a:ext cx="7892908" cy="45259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dirty="0">
                <a:latin typeface="Arial" panose="020B0604020202020204" pitchFamily="34" charset="0"/>
                <a:cs typeface="Arial" panose="020B0604020202020204" pitchFamily="34" charset="0"/>
              </a:rPr>
              <a:t>40 CFR 265.173 – Management of Containers</a:t>
            </a:r>
          </a:p>
        </p:txBody>
      </p:sp>
      <p:sp>
        <p:nvSpPr>
          <p:cNvPr id="8" name="TextBox 3"/>
          <p:cNvSpPr txBox="1">
            <a:spLocks noChangeArrowheads="1"/>
          </p:cNvSpPr>
          <p:nvPr/>
        </p:nvSpPr>
        <p:spPr bwMode="auto">
          <a:xfrm>
            <a:off x="2796880" y="6095028"/>
            <a:ext cx="3550240" cy="400110"/>
          </a:xfrm>
          <a:prstGeom prst="rect">
            <a:avLst/>
          </a:prstGeom>
          <a:ln>
            <a:headEnd/>
            <a:tailEnd/>
          </a:ln>
        </p:spPr>
        <p:style>
          <a:lnRef idx="2">
            <a:schemeClr val="dk1"/>
          </a:lnRef>
          <a:fillRef idx="1">
            <a:schemeClr val="lt1"/>
          </a:fillRef>
          <a:effectRef idx="0">
            <a:schemeClr val="dk1"/>
          </a:effectRef>
          <a:fontRef idx="minor">
            <a:schemeClr val="dk1"/>
          </a:fontRef>
        </p:style>
        <p:txBody>
          <a:bodyPr wrap="square">
            <a:spAutoFit/>
          </a:bodyPr>
          <a:lstStyle/>
          <a:p>
            <a:pPr algn="ctr"/>
            <a:r>
              <a:rPr lang="en-US" sz="2000" dirty="0">
                <a:latin typeface="Arial" panose="020B0604020202020204" pitchFamily="34" charset="0"/>
                <a:cs typeface="Arial" panose="020B0604020202020204" pitchFamily="34" charset="0"/>
              </a:rPr>
              <a:t>Closed container</a:t>
            </a:r>
          </a:p>
        </p:txBody>
      </p:sp>
    </p:spTree>
    <p:extLst>
      <p:ext uri="{BB962C8B-B14F-4D97-AF65-F5344CB8AC3E}">
        <p14:creationId xmlns:p14="http://schemas.microsoft.com/office/powerpoint/2010/main" val="335858883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906236" y="-23735"/>
            <a:ext cx="7609114" cy="1325563"/>
          </a:xfrm>
        </p:spPr>
        <p:txBody>
          <a:bodyPr/>
          <a:lstStyle/>
          <a:p>
            <a:r>
              <a:rPr lang="en-US" dirty="0">
                <a:latin typeface="Arial" charset="0"/>
                <a:cs typeface="Arial" charset="0"/>
              </a:rPr>
              <a:t>Container Management (d)</a:t>
            </a:r>
          </a:p>
        </p:txBody>
      </p:sp>
      <p:sp>
        <p:nvSpPr>
          <p:cNvPr id="5" name="Rectangle 3"/>
          <p:cNvSpPr txBox="1">
            <a:spLocks noChangeArrowheads="1"/>
          </p:cNvSpPr>
          <p:nvPr/>
        </p:nvSpPr>
        <p:spPr>
          <a:xfrm>
            <a:off x="768000" y="1099482"/>
            <a:ext cx="8162693" cy="45259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latin typeface="Arial" panose="020B0604020202020204" pitchFamily="34" charset="0"/>
                <a:cs typeface="Arial" panose="020B0604020202020204" pitchFamily="34" charset="0"/>
              </a:rPr>
              <a:t>40 CFR 265.173 – Management of Containers</a:t>
            </a:r>
          </a:p>
        </p:txBody>
      </p:sp>
      <p:sp>
        <p:nvSpPr>
          <p:cNvPr id="6" name="TextBox 3"/>
          <p:cNvSpPr txBox="1">
            <a:spLocks noChangeArrowheads="1"/>
          </p:cNvSpPr>
          <p:nvPr/>
        </p:nvSpPr>
        <p:spPr bwMode="auto">
          <a:xfrm>
            <a:off x="2796880" y="6095028"/>
            <a:ext cx="3550240" cy="400110"/>
          </a:xfrm>
          <a:prstGeom prst="rect">
            <a:avLst/>
          </a:prstGeom>
          <a:ln>
            <a:headEnd/>
            <a:tailEnd/>
          </a:ln>
        </p:spPr>
        <p:style>
          <a:lnRef idx="2">
            <a:schemeClr val="dk1"/>
          </a:lnRef>
          <a:fillRef idx="1">
            <a:schemeClr val="lt1"/>
          </a:fillRef>
          <a:effectRef idx="0">
            <a:schemeClr val="dk1"/>
          </a:effectRef>
          <a:fontRef idx="minor">
            <a:schemeClr val="dk1"/>
          </a:fontRef>
        </p:style>
        <p:txBody>
          <a:bodyPr wrap="square">
            <a:spAutoFit/>
          </a:bodyPr>
          <a:lstStyle/>
          <a:p>
            <a:pPr algn="ctr"/>
            <a:r>
              <a:rPr lang="en-US" sz="2000" dirty="0">
                <a:latin typeface="Arial" panose="020B0604020202020204" pitchFamily="34" charset="0"/>
                <a:cs typeface="Arial" panose="020B0604020202020204" pitchFamily="34" charset="0"/>
              </a:rPr>
              <a:t>Open container</a:t>
            </a:r>
          </a:p>
        </p:txBody>
      </p:sp>
      <p:pic>
        <p:nvPicPr>
          <p:cNvPr id="9" name="Content Placeholder 5" descr="hazardous waste containers are seen left open"/>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64412" y="1625551"/>
            <a:ext cx="7786418" cy="4351338"/>
          </a:xfrm>
          <a:ln w="12700">
            <a:solidFill>
              <a:schemeClr val="tx1"/>
            </a:solidFill>
          </a:ln>
        </p:spPr>
      </p:pic>
    </p:spTree>
    <p:extLst>
      <p:ext uri="{BB962C8B-B14F-4D97-AF65-F5344CB8AC3E}">
        <p14:creationId xmlns:p14="http://schemas.microsoft.com/office/powerpoint/2010/main" val="134941974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Recordkeeping</a:t>
            </a:r>
          </a:p>
        </p:txBody>
      </p:sp>
      <p:sp>
        <p:nvSpPr>
          <p:cNvPr id="3" name="Content Placeholder 2"/>
          <p:cNvSpPr>
            <a:spLocks noGrp="1"/>
          </p:cNvSpPr>
          <p:nvPr>
            <p:ph idx="1"/>
          </p:nvPr>
        </p:nvSpPr>
        <p:spPr>
          <a:xfrm>
            <a:off x="208924" y="1226017"/>
            <a:ext cx="8465843" cy="5229435"/>
          </a:xfrm>
        </p:spPr>
        <p:txBody>
          <a:bodyPr>
            <a:normAutofit/>
          </a:bodyPr>
          <a:lstStyle/>
          <a:p>
            <a:pPr marL="0" indent="0" algn="ctr">
              <a:buNone/>
            </a:pPr>
            <a:r>
              <a:rPr lang="en-US" dirty="0">
                <a:latin typeface="Arial" panose="020B0604020202020204" pitchFamily="34" charset="0"/>
                <a:cs typeface="Arial" panose="020B0604020202020204" pitchFamily="34" charset="0"/>
              </a:rPr>
              <a:t>62-730.171(6), FAC</a:t>
            </a:r>
          </a:p>
          <a:p>
            <a:r>
              <a:rPr lang="en-US" dirty="0">
                <a:latin typeface="Arial" panose="020B0604020202020204" pitchFamily="34" charset="0"/>
                <a:cs typeface="Arial" panose="020B0604020202020204" pitchFamily="34" charset="0"/>
              </a:rPr>
              <a:t>Maintain on-site a written record/log of:</a:t>
            </a:r>
          </a:p>
          <a:p>
            <a:pPr lvl="1"/>
            <a:r>
              <a:rPr lang="en-US" dirty="0">
                <a:latin typeface="Arial" panose="020B0604020202020204" pitchFamily="34" charset="0"/>
                <a:cs typeface="Arial" panose="020B0604020202020204" pitchFamily="34" charset="0"/>
              </a:rPr>
              <a:t>Manifest number for each shipment that enters and leaves the facility;</a:t>
            </a:r>
          </a:p>
          <a:p>
            <a:pPr lvl="1"/>
            <a:r>
              <a:rPr lang="en-US" dirty="0">
                <a:latin typeface="Arial" panose="020B0604020202020204" pitchFamily="34" charset="0"/>
                <a:cs typeface="Arial" panose="020B0604020202020204" pitchFamily="34" charset="0"/>
              </a:rPr>
              <a:t>The date when all hazardous waste enters and leaves the facility; </a:t>
            </a:r>
          </a:p>
          <a:p>
            <a:pPr lvl="1"/>
            <a:r>
              <a:rPr lang="en-US" dirty="0">
                <a:latin typeface="Arial" panose="020B0604020202020204" pitchFamily="34" charset="0"/>
                <a:cs typeface="Arial" panose="020B0604020202020204" pitchFamily="34" charset="0"/>
              </a:rPr>
              <a:t>The Generator’s name and the EPA identification number (CESQGs include the name and address of the generator);</a:t>
            </a:r>
          </a:p>
          <a:p>
            <a:pPr lvl="1"/>
            <a:r>
              <a:rPr lang="en-US" dirty="0">
                <a:latin typeface="Arial" panose="020B0604020202020204" pitchFamily="34" charset="0"/>
                <a:cs typeface="Arial" panose="020B0604020202020204" pitchFamily="34" charset="0"/>
              </a:rPr>
              <a:t>Amounts of hazardous waste and hazardous waste codes associated with each shipment into and out of the facility.</a:t>
            </a:r>
          </a:p>
        </p:txBody>
      </p:sp>
      <p:pic>
        <p:nvPicPr>
          <p:cNvPr id="4098" name="Picture 2" descr="Illustration of a woman reading the small print of a document using a magnifying glas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23484" y="5343946"/>
            <a:ext cx="1720516" cy="15140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60298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0"/>
            <a:ext cx="6859249" cy="1143000"/>
          </a:xfrm>
        </p:spPr>
        <p:txBody>
          <a:bodyPr/>
          <a:lstStyle/>
          <a:p>
            <a:r>
              <a:rPr lang="en-US" dirty="0"/>
              <a:t>Closure</a:t>
            </a:r>
          </a:p>
        </p:txBody>
      </p:sp>
      <p:sp>
        <p:nvSpPr>
          <p:cNvPr id="3" name="Content Placeholder 2"/>
          <p:cNvSpPr>
            <a:spLocks noGrp="1"/>
          </p:cNvSpPr>
          <p:nvPr>
            <p:ph idx="1"/>
          </p:nvPr>
        </p:nvSpPr>
        <p:spPr>
          <a:xfrm>
            <a:off x="463758" y="1196038"/>
            <a:ext cx="7886700" cy="4351338"/>
          </a:xfrm>
        </p:spPr>
        <p:txBody>
          <a:bodyPr>
            <a:normAutofit/>
          </a:bodyPr>
          <a:lstStyle/>
          <a:p>
            <a:pPr marL="0" indent="0" algn="ctr">
              <a:buNone/>
            </a:pPr>
            <a:r>
              <a:rPr lang="en-US" dirty="0">
                <a:latin typeface="Arial" panose="020B0604020202020204" pitchFamily="34" charset="0"/>
                <a:cs typeface="Arial" panose="020B0604020202020204" pitchFamily="34" charset="0"/>
              </a:rPr>
              <a:t>62-730.171(7), FAC</a:t>
            </a:r>
          </a:p>
          <a:p>
            <a:r>
              <a:rPr lang="en-US" dirty="0">
                <a:latin typeface="Arial" panose="020B0604020202020204" pitchFamily="34" charset="0"/>
                <a:cs typeface="Arial" panose="020B0604020202020204" pitchFamily="34" charset="0"/>
              </a:rPr>
              <a:t>Submit a closure certification within 60 days of closure;</a:t>
            </a:r>
          </a:p>
          <a:p>
            <a:r>
              <a:rPr lang="en-US" dirty="0">
                <a:latin typeface="Arial" panose="020B0604020202020204" pitchFamily="34" charset="0"/>
                <a:cs typeface="Arial" panose="020B0604020202020204" pitchFamily="34" charset="0"/>
              </a:rPr>
              <a:t>Closed in accordance with the Closure Plan;</a:t>
            </a:r>
          </a:p>
          <a:p>
            <a:r>
              <a:rPr lang="en-US" dirty="0">
                <a:latin typeface="Arial" panose="020B0604020202020204" pitchFamily="34" charset="0"/>
                <a:cs typeface="Arial" panose="020B0604020202020204" pitchFamily="34" charset="0"/>
              </a:rPr>
              <a:t>The certification shall be signed by:</a:t>
            </a:r>
          </a:p>
          <a:p>
            <a:pPr lvl="1"/>
            <a:r>
              <a:rPr lang="en-US" dirty="0">
                <a:latin typeface="Arial" panose="020B0604020202020204" pitchFamily="34" charset="0"/>
                <a:cs typeface="Arial" panose="020B0604020202020204" pitchFamily="34" charset="0"/>
              </a:rPr>
              <a:t>The owner or operator of the Transfer Facility;</a:t>
            </a:r>
          </a:p>
          <a:p>
            <a:pPr lvl="1"/>
            <a:r>
              <a:rPr lang="en-US" dirty="0">
                <a:latin typeface="Arial" panose="020B0604020202020204" pitchFamily="34" charset="0"/>
                <a:cs typeface="Arial" panose="020B0604020202020204" pitchFamily="34" charset="0"/>
              </a:rPr>
              <a:t>The property owner;</a:t>
            </a:r>
          </a:p>
          <a:p>
            <a:pPr lvl="1"/>
            <a:r>
              <a:rPr lang="en-US" dirty="0">
                <a:latin typeface="Arial" panose="020B0604020202020204" pitchFamily="34" charset="0"/>
                <a:cs typeface="Arial" panose="020B0604020202020204" pitchFamily="34" charset="0"/>
              </a:rPr>
              <a:t>A Florida-registered Professional Engineer.</a:t>
            </a:r>
          </a:p>
        </p:txBody>
      </p:sp>
      <p:pic>
        <p:nvPicPr>
          <p:cNvPr id="6" name="Picture 5" descr="closure "/>
          <p:cNvPicPr>
            <a:picLocks noChangeAspect="1"/>
          </p:cNvPicPr>
          <p:nvPr/>
        </p:nvPicPr>
        <p:blipFill>
          <a:blip r:embed="rId3"/>
          <a:stretch>
            <a:fillRect/>
          </a:stretch>
        </p:blipFill>
        <p:spPr>
          <a:xfrm>
            <a:off x="6133171" y="4752725"/>
            <a:ext cx="2874981" cy="1742413"/>
          </a:xfrm>
          <a:prstGeom prst="rect">
            <a:avLst/>
          </a:prstGeom>
        </p:spPr>
      </p:pic>
    </p:spTree>
    <p:extLst>
      <p:ext uri="{BB962C8B-B14F-4D97-AF65-F5344CB8AC3E}">
        <p14:creationId xmlns:p14="http://schemas.microsoft.com/office/powerpoint/2010/main" val="129538048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Resources</a:t>
            </a:r>
          </a:p>
        </p:txBody>
      </p:sp>
      <p:sp>
        <p:nvSpPr>
          <p:cNvPr id="3" name="Content Placeholder 2"/>
          <p:cNvSpPr>
            <a:spLocks noGrp="1"/>
          </p:cNvSpPr>
          <p:nvPr>
            <p:ph idx="1"/>
          </p:nvPr>
        </p:nvSpPr>
        <p:spPr/>
        <p:txBody>
          <a:bodyPr/>
          <a:lstStyle/>
          <a:p>
            <a:r>
              <a:rPr lang="en-US" dirty="0">
                <a:latin typeface="Arial" panose="020B0604020202020204" pitchFamily="34" charset="0"/>
                <a:cs typeface="Arial" panose="020B0604020202020204" pitchFamily="34" charset="0"/>
                <a:hlinkClick r:id="rId3"/>
              </a:rPr>
              <a:t>EPA: Waste Transfer Stations - A Manual for Decision Making, June 2002</a:t>
            </a:r>
            <a:endParaRPr lang="en-US" dirty="0">
              <a:latin typeface="Arial" panose="020B0604020202020204" pitchFamily="34" charset="0"/>
              <a:cs typeface="Arial" panose="020B0604020202020204" pitchFamily="34" charset="0"/>
            </a:endParaRPr>
          </a:p>
          <a:p>
            <a:pPr marL="0" indent="0">
              <a:buNone/>
            </a:pPr>
            <a:r>
              <a:rPr lang="en-US" dirty="0">
                <a:latin typeface="Arial" panose="020B0604020202020204" pitchFamily="34" charset="0"/>
                <a:cs typeface="Arial" panose="020B0604020202020204" pitchFamily="34" charset="0"/>
              </a:rPr>
              <a:t>https://www.epa.gov/sites/production/files/2016-03/documents/r02002.pdf</a:t>
            </a:r>
          </a:p>
        </p:txBody>
      </p:sp>
    </p:spTree>
    <p:extLst>
      <p:ext uri="{BB962C8B-B14F-4D97-AF65-F5344CB8AC3E}">
        <p14:creationId xmlns:p14="http://schemas.microsoft.com/office/powerpoint/2010/main" val="13904465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descr="notification of regulated waste activity">
            <a:hlinkClick r:id="rId4"/>
          </p:cNvPr>
          <p:cNvGraphicFramePr>
            <a:graphicFrameLocks noChangeAspect="1"/>
          </p:cNvGraphicFramePr>
          <p:nvPr>
            <p:extLst>
              <p:ext uri="{D42A27DB-BD31-4B8C-83A1-F6EECF244321}">
                <p14:modId xmlns:p14="http://schemas.microsoft.com/office/powerpoint/2010/main" val="3001539449"/>
              </p:ext>
            </p:extLst>
          </p:nvPr>
        </p:nvGraphicFramePr>
        <p:xfrm>
          <a:off x="4984595" y="1154319"/>
          <a:ext cx="4062292" cy="5257567"/>
        </p:xfrm>
        <a:graphic>
          <a:graphicData uri="http://schemas.openxmlformats.org/presentationml/2006/ole">
            <mc:AlternateContent xmlns:mc="http://schemas.openxmlformats.org/markup-compatibility/2006">
              <mc:Choice xmlns:v="urn:schemas-microsoft-com:vml" Requires="v">
                <p:oleObj spid="_x0000_s2111" name="Acrobat Document" r:id="rId5" imgW="5829103" imgH="7543564" progId="AcroExch.Document.7">
                  <p:embed/>
                </p:oleObj>
              </mc:Choice>
              <mc:Fallback>
                <p:oleObj name="Acrobat Document" r:id="rId5" imgW="5829103" imgH="7543564" progId="AcroExch.Document.7">
                  <p:embed/>
                  <p:pic>
                    <p:nvPicPr>
                      <p:cNvPr id="0" name=""/>
                      <p:cNvPicPr/>
                      <p:nvPr/>
                    </p:nvPicPr>
                    <p:blipFill>
                      <a:blip r:embed="rId6"/>
                      <a:stretch>
                        <a:fillRect/>
                      </a:stretch>
                    </p:blipFill>
                    <p:spPr>
                      <a:xfrm>
                        <a:off x="4984595" y="1154319"/>
                        <a:ext cx="4062292" cy="5257567"/>
                      </a:xfrm>
                      <a:prstGeom prst="rect">
                        <a:avLst/>
                      </a:prstGeom>
                    </p:spPr>
                  </p:pic>
                </p:oleObj>
              </mc:Fallback>
            </mc:AlternateContent>
          </a:graphicData>
        </a:graphic>
      </p:graphicFrame>
      <p:sp>
        <p:nvSpPr>
          <p:cNvPr id="3" name="Content Placeholder 2"/>
          <p:cNvSpPr>
            <a:spLocks noGrp="1"/>
          </p:cNvSpPr>
          <p:nvPr>
            <p:ph idx="1"/>
          </p:nvPr>
        </p:nvSpPr>
        <p:spPr>
          <a:xfrm>
            <a:off x="96327" y="1154319"/>
            <a:ext cx="4977478" cy="5038814"/>
          </a:xfrm>
        </p:spPr>
        <p:txBody>
          <a:bodyPr/>
          <a:lstStyle/>
          <a:p>
            <a:r>
              <a:rPr lang="en-US" dirty="0">
                <a:latin typeface="Arial" panose="020B0604020202020204" pitchFamily="34" charset="0"/>
                <a:cs typeface="Arial" panose="020B0604020202020204" pitchFamily="34" charset="0"/>
              </a:rPr>
              <a:t>Notify and get an EPA ID#;</a:t>
            </a:r>
          </a:p>
          <a:p>
            <a:r>
              <a:rPr lang="en-US" dirty="0">
                <a:latin typeface="Arial" panose="020B0604020202020204" pitchFamily="34" charset="0"/>
                <a:cs typeface="Arial" panose="020B0604020202020204" pitchFamily="34" charset="0"/>
              </a:rPr>
              <a:t>Notify at least 30 days prior to storing waste;</a:t>
            </a:r>
          </a:p>
          <a:p>
            <a:r>
              <a:rPr lang="en-US" dirty="0">
                <a:latin typeface="Arial" panose="020B0604020202020204" pitchFamily="34" charset="0"/>
                <a:cs typeface="Arial" panose="020B0604020202020204" pitchFamily="34" charset="0"/>
              </a:rPr>
              <a:t>Initial notification should include all requirements per Rule 62-730.171(3), FAC;</a:t>
            </a:r>
          </a:p>
          <a:p>
            <a:r>
              <a:rPr lang="en-US" dirty="0">
                <a:latin typeface="Arial" panose="020B0604020202020204" pitchFamily="34" charset="0"/>
                <a:cs typeface="Arial" panose="020B0604020202020204" pitchFamily="34" charset="0"/>
              </a:rPr>
              <a:t>Annually submit updated information.</a:t>
            </a:r>
          </a:p>
          <a:p>
            <a:endParaRPr lang="en-US" dirty="0"/>
          </a:p>
        </p:txBody>
      </p:sp>
      <p:sp>
        <p:nvSpPr>
          <p:cNvPr id="2" name="Title 1"/>
          <p:cNvSpPr>
            <a:spLocks noGrp="1"/>
          </p:cNvSpPr>
          <p:nvPr>
            <p:ph type="title"/>
          </p:nvPr>
        </p:nvSpPr>
        <p:spPr/>
        <p:txBody>
          <a:bodyPr/>
          <a:lstStyle/>
          <a:p>
            <a:r>
              <a:rPr lang="en-US" dirty="0"/>
              <a:t>Notification</a:t>
            </a:r>
          </a:p>
        </p:txBody>
      </p:sp>
    </p:spTree>
    <p:extLst>
      <p:ext uri="{BB962C8B-B14F-4D97-AF65-F5344CB8AC3E}">
        <p14:creationId xmlns:p14="http://schemas.microsoft.com/office/powerpoint/2010/main" val="163811102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p>
        </p:txBody>
      </p:sp>
      <p:sp>
        <p:nvSpPr>
          <p:cNvPr id="6" name="Content Placeholder 2"/>
          <p:cNvSpPr>
            <a:spLocks noGrp="1"/>
          </p:cNvSpPr>
          <p:nvPr>
            <p:ph idx="1"/>
          </p:nvPr>
        </p:nvSpPr>
        <p:spPr/>
        <p:txBody>
          <a:bodyPr>
            <a:normAutofit/>
          </a:bodyPr>
          <a:lstStyle/>
          <a:p>
            <a:pPr marL="0" indent="0" algn="ctr">
              <a:buNone/>
            </a:pPr>
            <a:r>
              <a:rPr lang="en-US" altLang="en-US" dirty="0">
                <a:latin typeface="Arial" panose="020B0604020202020204" pitchFamily="34" charset="0"/>
                <a:cs typeface="Arial" panose="020B0604020202020204" pitchFamily="34" charset="0"/>
              </a:rPr>
              <a:t>Hazardous Waste Program</a:t>
            </a:r>
          </a:p>
          <a:p>
            <a:pPr marL="0" indent="0" algn="ctr">
              <a:buNone/>
            </a:pPr>
            <a:endParaRPr lang="en-US" altLang="en-US" dirty="0">
              <a:latin typeface="Arial" panose="020B0604020202020204" pitchFamily="34" charset="0"/>
              <a:cs typeface="Arial" panose="020B0604020202020204" pitchFamily="34" charset="0"/>
            </a:endParaRPr>
          </a:p>
          <a:p>
            <a:pPr marL="0" indent="0" algn="ctr">
              <a:lnSpc>
                <a:spcPct val="110000"/>
              </a:lnSpc>
              <a:spcBef>
                <a:spcPct val="0"/>
              </a:spcBef>
              <a:buNone/>
            </a:pPr>
            <a:r>
              <a:rPr lang="en-US" altLang="en-US" dirty="0">
                <a:latin typeface="Arial" panose="020B0604020202020204" pitchFamily="34" charset="0"/>
                <a:cs typeface="Arial" panose="020B0604020202020204" pitchFamily="34" charset="0"/>
              </a:rPr>
              <a:t>8800 Baymeadows Way West</a:t>
            </a:r>
          </a:p>
          <a:p>
            <a:pPr marL="0" indent="0" algn="ctr">
              <a:lnSpc>
                <a:spcPct val="110000"/>
              </a:lnSpc>
              <a:spcBef>
                <a:spcPct val="0"/>
              </a:spcBef>
              <a:buNone/>
            </a:pPr>
            <a:r>
              <a:rPr lang="en-US" altLang="en-US" dirty="0">
                <a:latin typeface="Arial" panose="020B0604020202020204" pitchFamily="34" charset="0"/>
                <a:cs typeface="Arial" panose="020B0604020202020204" pitchFamily="34" charset="0"/>
              </a:rPr>
              <a:t>Suite 100</a:t>
            </a:r>
            <a:br>
              <a:rPr lang="en-US" altLang="en-US" dirty="0">
                <a:latin typeface="Arial" panose="020B0604020202020204" pitchFamily="34" charset="0"/>
                <a:cs typeface="Arial" panose="020B0604020202020204" pitchFamily="34" charset="0"/>
              </a:rPr>
            </a:br>
            <a:r>
              <a:rPr lang="en-US" altLang="en-US" dirty="0">
                <a:latin typeface="Arial" panose="020B0604020202020204" pitchFamily="34" charset="0"/>
                <a:cs typeface="Arial" panose="020B0604020202020204" pitchFamily="34" charset="0"/>
              </a:rPr>
              <a:t>Jacksonville, Florida 32256</a:t>
            </a:r>
            <a:br>
              <a:rPr lang="en-US" altLang="en-US" dirty="0">
                <a:latin typeface="Arial" panose="020B0604020202020204" pitchFamily="34" charset="0"/>
                <a:cs typeface="Arial" panose="020B0604020202020204" pitchFamily="34" charset="0"/>
              </a:rPr>
            </a:br>
            <a:r>
              <a:rPr lang="en-US" altLang="en-US" dirty="0">
                <a:latin typeface="Arial" panose="020B0604020202020204" pitchFamily="34" charset="0"/>
                <a:cs typeface="Arial" panose="020B0604020202020204" pitchFamily="34" charset="0"/>
              </a:rPr>
              <a:t>(904) 256-1700</a:t>
            </a:r>
            <a:br>
              <a:rPr lang="en-US" altLang="en-US" dirty="0">
                <a:latin typeface="Arial" panose="020B0604020202020204" pitchFamily="34" charset="0"/>
                <a:cs typeface="Arial" panose="020B0604020202020204" pitchFamily="34" charset="0"/>
              </a:rPr>
            </a:br>
            <a:r>
              <a:rPr lang="en-US" altLang="en-US" dirty="0">
                <a:latin typeface="Arial" panose="020B0604020202020204" pitchFamily="34" charset="0"/>
                <a:cs typeface="Arial" panose="020B0604020202020204" pitchFamily="34" charset="0"/>
              </a:rPr>
              <a:t>(904) 256-1588 fax</a:t>
            </a:r>
            <a:br>
              <a:rPr lang="en-US" dirty="0"/>
            </a:b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026965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143000"/>
            <a:ext cx="8991600" cy="5410200"/>
          </a:xfrm>
        </p:spPr>
        <p:txBody>
          <a:bodyPr>
            <a:normAutofit/>
          </a:bodyPr>
          <a:lstStyle/>
          <a:p>
            <a:pPr marL="0" indent="0" algn="ctr">
              <a:buNone/>
            </a:pPr>
            <a:r>
              <a:rPr lang="en-US" dirty="0">
                <a:latin typeface="Arial" panose="020B0604020202020204" pitchFamily="34" charset="0"/>
                <a:cs typeface="Arial" panose="020B0604020202020204" pitchFamily="34" charset="0"/>
              </a:rPr>
              <a:t>62-730.171(3), FAC</a:t>
            </a:r>
          </a:p>
          <a:p>
            <a:r>
              <a:rPr lang="en-US" dirty="0">
                <a:latin typeface="Arial" panose="020B0604020202020204" pitchFamily="34" charset="0"/>
                <a:cs typeface="Arial" panose="020B0604020202020204" pitchFamily="34" charset="0"/>
              </a:rPr>
              <a:t>The following items constitute initial facility notification:</a:t>
            </a:r>
          </a:p>
          <a:p>
            <a:pPr lvl="1"/>
            <a:r>
              <a:rPr lang="en-US" dirty="0">
                <a:latin typeface="Arial" panose="020B0604020202020204" pitchFamily="34" charset="0"/>
                <a:cs typeface="Arial" panose="020B0604020202020204" pitchFamily="34" charset="0"/>
              </a:rPr>
              <a:t>Certification required in Section 403.7211(2), Florida Statutes (FS);</a:t>
            </a:r>
          </a:p>
          <a:p>
            <a:pPr lvl="1"/>
            <a:r>
              <a:rPr lang="en-US" dirty="0">
                <a:latin typeface="Arial" panose="020B0604020202020204" pitchFamily="34" charset="0"/>
                <a:cs typeface="Arial" panose="020B0604020202020204" pitchFamily="34" charset="0"/>
              </a:rPr>
              <a:t>8700-12FL Form;</a:t>
            </a:r>
          </a:p>
          <a:p>
            <a:pPr lvl="1"/>
            <a:r>
              <a:rPr lang="en-US" dirty="0">
                <a:latin typeface="Arial" panose="020B0604020202020204" pitchFamily="34" charset="0"/>
                <a:cs typeface="Arial" panose="020B0604020202020204" pitchFamily="34" charset="0"/>
              </a:rPr>
              <a:t>Evidence of the Transporter’s financial responsibility;</a:t>
            </a:r>
          </a:p>
          <a:p>
            <a:pPr lvl="1"/>
            <a:r>
              <a:rPr lang="en-US" dirty="0">
                <a:latin typeface="Arial" panose="020B0604020202020204" pitchFamily="34" charset="0"/>
                <a:cs typeface="Arial" panose="020B0604020202020204" pitchFamily="34" charset="0"/>
              </a:rPr>
              <a:t>A brief general description of the Transfer Facility operations:</a:t>
            </a:r>
          </a:p>
          <a:p>
            <a:pPr lvl="2"/>
            <a:r>
              <a:rPr lang="en-US" dirty="0">
                <a:latin typeface="Arial" panose="020B0604020202020204" pitchFamily="34" charset="0"/>
                <a:cs typeface="Arial" panose="020B0604020202020204" pitchFamily="34" charset="0"/>
              </a:rPr>
              <a:t>Customers’</a:t>
            </a:r>
          </a:p>
          <a:p>
            <a:pPr lvl="2"/>
            <a:r>
              <a:rPr lang="en-US" dirty="0">
                <a:latin typeface="Arial" panose="020B0604020202020204" pitchFamily="34" charset="0"/>
                <a:cs typeface="Arial" panose="020B0604020202020204" pitchFamily="34" charset="0"/>
              </a:rPr>
              <a:t>Anticipated waste codes</a:t>
            </a:r>
          </a:p>
          <a:p>
            <a:pPr lvl="2"/>
            <a:r>
              <a:rPr lang="en-US" dirty="0">
                <a:latin typeface="Arial" panose="020B0604020202020204" pitchFamily="34" charset="0"/>
                <a:cs typeface="Arial" panose="020B0604020202020204" pitchFamily="34" charset="0"/>
              </a:rPr>
              <a:t>Operating procedures </a:t>
            </a:r>
          </a:p>
          <a:p>
            <a:pPr lvl="2"/>
            <a:r>
              <a:rPr lang="en-US" dirty="0">
                <a:latin typeface="Arial" panose="020B0604020202020204" pitchFamily="34" charset="0"/>
                <a:cs typeface="Arial" panose="020B0604020202020204" pitchFamily="34" charset="0"/>
              </a:rPr>
              <a:t>Structures and equipment (with the maximum design capacity for storage) including engineering drawings or sketches as appropriate.</a:t>
            </a:r>
          </a:p>
          <a:p>
            <a:pPr lvl="1"/>
            <a:endParaRPr lang="en-US" dirty="0"/>
          </a:p>
        </p:txBody>
      </p:sp>
      <p:sp>
        <p:nvSpPr>
          <p:cNvPr id="2" name="Title 1"/>
          <p:cNvSpPr>
            <a:spLocks noGrp="1"/>
          </p:cNvSpPr>
          <p:nvPr>
            <p:ph type="title"/>
          </p:nvPr>
        </p:nvSpPr>
        <p:spPr/>
        <p:txBody>
          <a:bodyPr/>
          <a:lstStyle/>
          <a:p>
            <a:r>
              <a:rPr lang="en-US" dirty="0"/>
              <a:t>Notification (</a:t>
            </a:r>
            <a:r>
              <a:rPr lang="en-US" dirty="0" err="1"/>
              <a:t>cont</a:t>
            </a:r>
            <a:r>
              <a:rPr lang="en-US" dirty="0"/>
              <a:t>)</a:t>
            </a:r>
          </a:p>
        </p:txBody>
      </p:sp>
    </p:spTree>
    <p:extLst>
      <p:ext uri="{BB962C8B-B14F-4D97-AF65-F5344CB8AC3E}">
        <p14:creationId xmlns:p14="http://schemas.microsoft.com/office/powerpoint/2010/main" val="10305451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 y="1099279"/>
            <a:ext cx="9062978" cy="5312672"/>
          </a:xfrm>
        </p:spPr>
        <p:txBody>
          <a:bodyPr>
            <a:normAutofit/>
          </a:bodyPr>
          <a:lstStyle/>
          <a:p>
            <a:pPr lvl="0"/>
            <a:r>
              <a:rPr lang="en-US" dirty="0">
                <a:solidFill>
                  <a:prstClr val="black"/>
                </a:solidFill>
                <a:latin typeface="Arial" panose="020B0604020202020204" pitchFamily="34" charset="0"/>
                <a:cs typeface="Arial" panose="020B0604020202020204" pitchFamily="34" charset="0"/>
              </a:rPr>
              <a:t>The following items constitute initial facility notification:</a:t>
            </a:r>
          </a:p>
          <a:p>
            <a:pPr lvl="1"/>
            <a:r>
              <a:rPr lang="en-US" dirty="0">
                <a:latin typeface="Arial" panose="020B0604020202020204" pitchFamily="34" charset="0"/>
                <a:cs typeface="Arial" panose="020B0604020202020204" pitchFamily="34" charset="0"/>
              </a:rPr>
              <a:t>A copy of a closure plan demonstrating that the Transfer Facility will be closed in a manner which satisfies the closure performance, notification, and decontamination standards of 40 CFR 265.111 thru 115;</a:t>
            </a:r>
          </a:p>
          <a:p>
            <a:pPr lvl="1"/>
            <a:r>
              <a:rPr lang="en-US" dirty="0">
                <a:latin typeface="Arial" panose="020B0604020202020204" pitchFamily="34" charset="0"/>
                <a:cs typeface="Arial" panose="020B0604020202020204" pitchFamily="34" charset="0"/>
              </a:rPr>
              <a:t>A copy of the contingency and emergency plan;</a:t>
            </a:r>
          </a:p>
          <a:p>
            <a:pPr lvl="1"/>
            <a:r>
              <a:rPr lang="en-US" dirty="0">
                <a:latin typeface="Arial" panose="020B0604020202020204" pitchFamily="34" charset="0"/>
                <a:cs typeface="Arial" panose="020B0604020202020204" pitchFamily="34" charset="0"/>
              </a:rPr>
              <a:t>A map or maps of the Transfer Facility depicting:</a:t>
            </a:r>
          </a:p>
          <a:p>
            <a:pPr lvl="2"/>
            <a:r>
              <a:rPr lang="en-US" dirty="0">
                <a:latin typeface="Arial" panose="020B0604020202020204" pitchFamily="34" charset="0"/>
                <a:cs typeface="Arial" panose="020B0604020202020204" pitchFamily="34" charset="0"/>
              </a:rPr>
              <a:t>Property boundaries;</a:t>
            </a:r>
          </a:p>
          <a:p>
            <a:pPr lvl="2"/>
            <a:r>
              <a:rPr lang="en-US" dirty="0">
                <a:latin typeface="Arial" panose="020B0604020202020204" pitchFamily="34" charset="0"/>
                <a:cs typeface="Arial" panose="020B0604020202020204" pitchFamily="34" charset="0"/>
              </a:rPr>
              <a:t>Access control;</a:t>
            </a:r>
          </a:p>
          <a:p>
            <a:pPr lvl="2"/>
            <a:r>
              <a:rPr lang="en-US" dirty="0">
                <a:latin typeface="Arial" panose="020B0604020202020204" pitchFamily="34" charset="0"/>
                <a:cs typeface="Arial" panose="020B0604020202020204" pitchFamily="34" charset="0"/>
              </a:rPr>
              <a:t>Buildings or other structures;</a:t>
            </a:r>
          </a:p>
          <a:p>
            <a:pPr lvl="2"/>
            <a:r>
              <a:rPr lang="en-US" dirty="0">
                <a:latin typeface="Arial" panose="020B0604020202020204" pitchFamily="34" charset="0"/>
                <a:cs typeface="Arial" panose="020B0604020202020204" pitchFamily="34" charset="0"/>
              </a:rPr>
              <a:t>Pertinent features (such as retention areas, runoff and stormwater control systems, access or internal roads, sanitary and process sewer systems, loading and unloading areas, and fire control equipment.</a:t>
            </a:r>
          </a:p>
        </p:txBody>
      </p:sp>
      <p:sp>
        <p:nvSpPr>
          <p:cNvPr id="6" name="Title 1"/>
          <p:cNvSpPr>
            <a:spLocks noGrp="1"/>
          </p:cNvSpPr>
          <p:nvPr>
            <p:ph type="title"/>
          </p:nvPr>
        </p:nvSpPr>
        <p:spPr/>
        <p:txBody>
          <a:bodyPr/>
          <a:lstStyle/>
          <a:p>
            <a:r>
              <a:rPr lang="en-US" dirty="0"/>
              <a:t>Notification </a:t>
            </a:r>
            <a:r>
              <a:rPr lang="en-US" sz="3000" dirty="0"/>
              <a:t>(cont.)</a:t>
            </a:r>
          </a:p>
        </p:txBody>
      </p:sp>
    </p:spTree>
    <p:extLst>
      <p:ext uri="{BB962C8B-B14F-4D97-AF65-F5344CB8AC3E}">
        <p14:creationId xmlns:p14="http://schemas.microsoft.com/office/powerpoint/2010/main" val="14559229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3953" y="1241008"/>
            <a:ext cx="8818001" cy="4785038"/>
          </a:xfrm>
        </p:spPr>
        <p:txBody>
          <a:bodyPr/>
          <a:lstStyle/>
          <a:p>
            <a:pPr marL="0" indent="0">
              <a:buNone/>
            </a:pPr>
            <a:r>
              <a:rPr lang="en-US" sz="2600" dirty="0">
                <a:latin typeface="Arial" panose="020B0604020202020204" pitchFamily="34" charset="0"/>
                <a:cs typeface="Arial" panose="020B0604020202020204" pitchFamily="34" charset="0"/>
              </a:rPr>
              <a:t>62-730.171(4), FAC - A Transfer Facility shall comply with the following requirements:</a:t>
            </a:r>
          </a:p>
          <a:p>
            <a:pPr lvl="1"/>
            <a:r>
              <a:rPr lang="en-US" sz="2600" dirty="0">
                <a:latin typeface="Arial" panose="020B0604020202020204" pitchFamily="34" charset="0"/>
                <a:cs typeface="Arial" panose="020B0604020202020204" pitchFamily="34" charset="0"/>
              </a:rPr>
              <a:t>Subpart B – 265.10-19  General Facility Standards </a:t>
            </a:r>
          </a:p>
          <a:p>
            <a:pPr marL="914400" lvl="2" indent="0">
              <a:buNone/>
            </a:pPr>
            <a:r>
              <a:rPr lang="en-US" sz="2200" dirty="0">
                <a:latin typeface="Arial" panose="020B0604020202020204" pitchFamily="34" charset="0"/>
                <a:cs typeface="Arial" panose="020B0604020202020204" pitchFamily="34" charset="0"/>
              </a:rPr>
              <a:t>(except 265.13 - General Waste Analysis)</a:t>
            </a:r>
            <a:r>
              <a:rPr lang="en-US" sz="2600" dirty="0">
                <a:latin typeface="Arial" panose="020B0604020202020204" pitchFamily="34" charset="0"/>
                <a:cs typeface="Arial" panose="020B0604020202020204" pitchFamily="34" charset="0"/>
              </a:rPr>
              <a:t>;</a:t>
            </a:r>
          </a:p>
          <a:p>
            <a:pPr lvl="1"/>
            <a:r>
              <a:rPr lang="en-US" sz="2600" dirty="0">
                <a:latin typeface="Arial" panose="020B0604020202020204" pitchFamily="34" charset="0"/>
                <a:cs typeface="Arial" panose="020B0604020202020204" pitchFamily="34" charset="0"/>
              </a:rPr>
              <a:t>Subpart C – 265.30-37  Preparedness and Prevention;</a:t>
            </a:r>
          </a:p>
          <a:p>
            <a:pPr lvl="1"/>
            <a:r>
              <a:rPr lang="en-US" sz="2600" dirty="0">
                <a:latin typeface="Arial" panose="020B0604020202020204" pitchFamily="34" charset="0"/>
                <a:cs typeface="Arial" panose="020B0604020202020204" pitchFamily="34" charset="0"/>
              </a:rPr>
              <a:t>Subpart D – 265.50-56  Contingency and Emergency Plan; </a:t>
            </a:r>
          </a:p>
          <a:p>
            <a:pPr lvl="1"/>
            <a:r>
              <a:rPr lang="en-US" sz="2600" dirty="0">
                <a:latin typeface="Arial" panose="020B0604020202020204" pitchFamily="34" charset="0"/>
                <a:cs typeface="Arial" panose="020B0604020202020204" pitchFamily="34" charset="0"/>
              </a:rPr>
              <a:t>Subpart I – 265.170-178  Management of Containers.</a:t>
            </a:r>
          </a:p>
          <a:p>
            <a:pPr marL="457200" lvl="1" indent="0">
              <a:spcBef>
                <a:spcPts val="1600"/>
              </a:spcBef>
              <a:buNone/>
            </a:pPr>
            <a:endParaRPr lang="en-US" dirty="0">
              <a:latin typeface="Arial" panose="020B0604020202020204" pitchFamily="34" charset="0"/>
              <a:cs typeface="Arial" panose="020B0604020202020204" pitchFamily="34" charset="0"/>
            </a:endParaRPr>
          </a:p>
        </p:txBody>
      </p:sp>
      <p:sp>
        <p:nvSpPr>
          <p:cNvPr id="2" name="Title 1"/>
          <p:cNvSpPr>
            <a:spLocks noGrp="1"/>
          </p:cNvSpPr>
          <p:nvPr>
            <p:ph type="title"/>
          </p:nvPr>
        </p:nvSpPr>
        <p:spPr/>
        <p:txBody>
          <a:bodyPr/>
          <a:lstStyle/>
          <a:p>
            <a:r>
              <a:rPr lang="en-US" dirty="0"/>
              <a:t>Regulations</a:t>
            </a:r>
          </a:p>
        </p:txBody>
      </p:sp>
    </p:spTree>
    <p:extLst>
      <p:ext uri="{BB962C8B-B14F-4D97-AF65-F5344CB8AC3E}">
        <p14:creationId xmlns:p14="http://schemas.microsoft.com/office/powerpoint/2010/main" val="12407283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3954" y="1166057"/>
            <a:ext cx="8783276" cy="4806480"/>
          </a:xfrm>
        </p:spPr>
        <p:txBody>
          <a:bodyPr>
            <a:normAutofit lnSpcReduction="10000"/>
          </a:bodyPr>
          <a:lstStyle/>
          <a:p>
            <a:pPr marL="0" indent="0" algn="ctr">
              <a:buNone/>
            </a:pPr>
            <a:r>
              <a:rPr lang="en-US" dirty="0">
                <a:latin typeface="Arial" panose="020B0604020202020204" pitchFamily="34" charset="0"/>
                <a:cs typeface="Arial" panose="020B0604020202020204" pitchFamily="34" charset="0"/>
              </a:rPr>
              <a:t>40 CFR 265.14 – Security</a:t>
            </a:r>
          </a:p>
          <a:p>
            <a:pPr marL="0" indent="0" algn="ctr">
              <a:buNone/>
            </a:pPr>
            <a:endParaRPr lang="en-US" dirty="0">
              <a:latin typeface="Arial" panose="020B0604020202020204" pitchFamily="34" charset="0"/>
              <a:cs typeface="Arial" panose="020B0604020202020204" pitchFamily="34" charset="0"/>
            </a:endParaRPr>
          </a:p>
          <a:p>
            <a:pPr>
              <a:spcBef>
                <a:spcPts val="0"/>
              </a:spcBef>
            </a:pPr>
            <a:r>
              <a:rPr lang="en-US" dirty="0">
                <a:latin typeface="Arial" panose="020B0604020202020204" pitchFamily="34" charset="0"/>
                <a:cs typeface="Arial" panose="020B0604020202020204" pitchFamily="34" charset="0"/>
              </a:rPr>
              <a:t>Prevent unknowing entry and minimize unauthorized entry to your facility;</a:t>
            </a:r>
          </a:p>
          <a:p>
            <a:r>
              <a:rPr lang="en-US" dirty="0">
                <a:latin typeface="Arial" panose="020B0604020202020204" pitchFamily="34" charset="0"/>
                <a:cs typeface="Arial" panose="020B0604020202020204" pitchFamily="34" charset="0"/>
              </a:rPr>
              <a:t>24-hour surveillance system;</a:t>
            </a:r>
          </a:p>
          <a:p>
            <a:r>
              <a:rPr lang="en-US" dirty="0">
                <a:latin typeface="Arial" panose="020B0604020202020204" pitchFamily="34" charset="0"/>
                <a:cs typeface="Arial" panose="020B0604020202020204" pitchFamily="34" charset="0"/>
              </a:rPr>
              <a:t>Barrier surrounding the </a:t>
            </a:r>
          </a:p>
          <a:p>
            <a:pPr marL="0" indent="0">
              <a:spcBef>
                <a:spcPts val="0"/>
              </a:spcBef>
              <a:buNone/>
            </a:pPr>
            <a:r>
              <a:rPr lang="en-US" dirty="0">
                <a:latin typeface="Arial" panose="020B0604020202020204" pitchFamily="34" charset="0"/>
                <a:cs typeface="Arial" panose="020B0604020202020204" pitchFamily="34" charset="0"/>
              </a:rPr>
              <a:t>   facility (usually a fence);</a:t>
            </a:r>
          </a:p>
          <a:p>
            <a:r>
              <a:rPr lang="en-US" dirty="0">
                <a:latin typeface="Arial" panose="020B0604020202020204" pitchFamily="34" charset="0"/>
                <a:cs typeface="Arial" panose="020B0604020202020204" pitchFamily="34" charset="0"/>
              </a:rPr>
              <a:t>Control the entry to </a:t>
            </a:r>
          </a:p>
          <a:p>
            <a:pPr>
              <a:spcBef>
                <a:spcPts val="0"/>
              </a:spcBef>
              <a:buNone/>
            </a:pPr>
            <a:r>
              <a:rPr lang="en-US" sz="2800" dirty="0">
                <a:latin typeface="Arial" panose="020B0604020202020204" pitchFamily="34" charset="0"/>
                <a:cs typeface="Arial" panose="020B0604020202020204" pitchFamily="34" charset="0"/>
              </a:rPr>
              <a:t>	facility;</a:t>
            </a:r>
          </a:p>
          <a:p>
            <a:r>
              <a:rPr lang="en-US" dirty="0">
                <a:latin typeface="Arial" panose="020B0604020202020204" pitchFamily="34" charset="0"/>
                <a:cs typeface="Arial" panose="020B0604020202020204" pitchFamily="34" charset="0"/>
              </a:rPr>
              <a:t>Signs posted and legible </a:t>
            </a:r>
          </a:p>
          <a:p>
            <a:pPr>
              <a:spcBef>
                <a:spcPts val="0"/>
              </a:spcBef>
              <a:buNone/>
            </a:pPr>
            <a:r>
              <a:rPr lang="en-US" sz="2800"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at</a:t>
            </a:r>
            <a:r>
              <a:rPr lang="en-US" sz="2800" dirty="0">
                <a:latin typeface="Arial" panose="020B0604020202020204" pitchFamily="34" charset="0"/>
                <a:cs typeface="Arial" panose="020B0604020202020204" pitchFamily="34" charset="0"/>
              </a:rPr>
              <a:t> 25 feet.</a:t>
            </a:r>
          </a:p>
        </p:txBody>
      </p:sp>
      <p:pic>
        <p:nvPicPr>
          <p:cNvPr id="2051" name="Picture 3" descr="Fence with sign that reads:  &quot;warning!no trespassing&quot;."/>
          <p:cNvPicPr>
            <a:picLocks noChangeAspect="1" noChangeArrowheads="1"/>
          </p:cNvPicPr>
          <p:nvPr/>
        </p:nvPicPr>
        <p:blipFill>
          <a:blip r:embed="rId3" cstate="print"/>
          <a:srcRect/>
          <a:stretch>
            <a:fillRect/>
          </a:stretch>
        </p:blipFill>
        <p:spPr bwMode="auto">
          <a:xfrm>
            <a:off x="4710793" y="3396145"/>
            <a:ext cx="4364941" cy="3098993"/>
          </a:xfrm>
          <a:prstGeom prst="rect">
            <a:avLst/>
          </a:prstGeom>
          <a:noFill/>
          <a:ln w="12700">
            <a:solidFill>
              <a:schemeClr val="tx1"/>
            </a:solidFill>
          </a:ln>
        </p:spPr>
      </p:pic>
      <p:sp>
        <p:nvSpPr>
          <p:cNvPr id="2" name="Title 1"/>
          <p:cNvSpPr>
            <a:spLocks noGrp="1"/>
          </p:cNvSpPr>
          <p:nvPr>
            <p:ph type="title"/>
          </p:nvPr>
        </p:nvSpPr>
        <p:spPr>
          <a:xfrm>
            <a:off x="906236" y="0"/>
            <a:ext cx="7609114" cy="1325563"/>
          </a:xfrm>
        </p:spPr>
        <p:txBody>
          <a:bodyPr/>
          <a:lstStyle/>
          <a:p>
            <a:r>
              <a:rPr lang="en-US" dirty="0"/>
              <a:t>Facility Standards </a:t>
            </a:r>
          </a:p>
        </p:txBody>
      </p:sp>
    </p:spTree>
    <p:extLst>
      <p:ext uri="{BB962C8B-B14F-4D97-AF65-F5344CB8AC3E}">
        <p14:creationId xmlns:p14="http://schemas.microsoft.com/office/powerpoint/2010/main" val="35275466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5249" y="1285080"/>
            <a:ext cx="8752634" cy="4855526"/>
          </a:xfrm>
        </p:spPr>
        <p:txBody>
          <a:bodyPr/>
          <a:lstStyle/>
          <a:p>
            <a:pPr marL="0" indent="0" algn="ctr">
              <a:buNone/>
            </a:pPr>
            <a:r>
              <a:rPr lang="en-US" dirty="0">
                <a:latin typeface="Arial" panose="020B0604020202020204" pitchFamily="34" charset="0"/>
                <a:cs typeface="Arial" panose="020B0604020202020204" pitchFamily="34" charset="0"/>
              </a:rPr>
              <a:t>40 CFR 265.15 - Inspection Requirements </a:t>
            </a:r>
          </a:p>
          <a:p>
            <a:pPr marL="0" indent="0" algn="ctr">
              <a:spcBef>
                <a:spcPts val="600"/>
              </a:spcBef>
              <a:buNone/>
            </a:pP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Conduct inspections to minimize releases or threats to human health and the environment;</a:t>
            </a:r>
          </a:p>
          <a:p>
            <a:r>
              <a:rPr lang="en-US" dirty="0">
                <a:latin typeface="Arial" panose="020B0604020202020204" pitchFamily="34" charset="0"/>
                <a:cs typeface="Arial" panose="020B0604020202020204" pitchFamily="34" charset="0"/>
              </a:rPr>
              <a:t>Develop a written schedule to inspect emergency, safety, and security equipment;</a:t>
            </a:r>
          </a:p>
          <a:p>
            <a:r>
              <a:rPr lang="en-US" dirty="0">
                <a:latin typeface="Arial" panose="020B0604020202020204" pitchFamily="34" charset="0"/>
                <a:cs typeface="Arial" panose="020B0604020202020204" pitchFamily="34" charset="0"/>
              </a:rPr>
              <a:t>Keep this log at the facility and records for three years.</a:t>
            </a:r>
          </a:p>
          <a:p>
            <a:endParaRPr lang="en-US" dirty="0"/>
          </a:p>
        </p:txBody>
      </p:sp>
      <p:pic>
        <p:nvPicPr>
          <p:cNvPr id="5122" name="Picture 2" descr="Inspector gadget, man seen looking through magnifying glas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25456" y="4624073"/>
            <a:ext cx="2218544" cy="221854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a:bodyPr>
          <a:lstStyle/>
          <a:p>
            <a:r>
              <a:rPr lang="en-US" dirty="0"/>
              <a:t>Facility Standards (a)</a:t>
            </a:r>
          </a:p>
        </p:txBody>
      </p:sp>
    </p:spTree>
    <p:extLst>
      <p:ext uri="{BB962C8B-B14F-4D97-AF65-F5344CB8AC3E}">
        <p14:creationId xmlns:p14="http://schemas.microsoft.com/office/powerpoint/2010/main" val="56601511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2319</TotalTime>
  <Words>2613</Words>
  <Application>Microsoft Office PowerPoint</Application>
  <PresentationFormat>On-screen Show (4:3)</PresentationFormat>
  <Paragraphs>265</Paragraphs>
  <Slides>40</Slides>
  <Notes>40</Notes>
  <HiddenSlides>0</HiddenSlides>
  <MMClips>0</MMClips>
  <ScaleCrop>false</ScaleCrop>
  <HeadingPairs>
    <vt:vector size="8" baseType="variant">
      <vt:variant>
        <vt:lpstr>Fonts Used</vt:lpstr>
      </vt:variant>
      <vt:variant>
        <vt:i4>3</vt:i4>
      </vt:variant>
      <vt:variant>
        <vt:lpstr>Theme</vt:lpstr>
      </vt:variant>
      <vt:variant>
        <vt:i4>2</vt:i4>
      </vt:variant>
      <vt:variant>
        <vt:lpstr>Embedded OLE Servers</vt:lpstr>
      </vt:variant>
      <vt:variant>
        <vt:i4>1</vt:i4>
      </vt:variant>
      <vt:variant>
        <vt:lpstr>Slide Titles</vt:lpstr>
      </vt:variant>
      <vt:variant>
        <vt:i4>40</vt:i4>
      </vt:variant>
    </vt:vector>
  </HeadingPairs>
  <TitlesOfParts>
    <vt:vector size="46" baseType="lpstr">
      <vt:lpstr>Arial</vt:lpstr>
      <vt:lpstr>Calibri</vt:lpstr>
      <vt:lpstr>Times New Roman</vt:lpstr>
      <vt:lpstr>Office Theme</vt:lpstr>
      <vt:lpstr>Custom Design</vt:lpstr>
      <vt:lpstr>Acrobat Document</vt:lpstr>
      <vt:lpstr>Hazardous Waste Transfer Facilities</vt:lpstr>
      <vt:lpstr>Regulation Overview</vt:lpstr>
      <vt:lpstr>Transfer Facility</vt:lpstr>
      <vt:lpstr>Notification</vt:lpstr>
      <vt:lpstr>Notification (cont)</vt:lpstr>
      <vt:lpstr>Notification (cont.)</vt:lpstr>
      <vt:lpstr>Regulations</vt:lpstr>
      <vt:lpstr>Facility Standards </vt:lpstr>
      <vt:lpstr>Facility Standards (a)</vt:lpstr>
      <vt:lpstr>Facility Standards (b)</vt:lpstr>
      <vt:lpstr>Facility Standards (c)</vt:lpstr>
      <vt:lpstr>Facility Standards (d)</vt:lpstr>
      <vt:lpstr>Facility Standards (e)</vt:lpstr>
      <vt:lpstr>40 CFR 265.30-37 Subpart C – Preparedness and Prevention</vt:lpstr>
      <vt:lpstr>40 CFR 265.31 Subpart C –  Maintenance and Operation</vt:lpstr>
      <vt:lpstr>40 CFR 265.31 Subpart C –  Maintenance and Operation (a)</vt:lpstr>
      <vt:lpstr>40 CFR 265.31 Subpart C –  Maintenance and Operation (b)</vt:lpstr>
      <vt:lpstr>40 CFR 265.32 Subpart C – Required Equipment</vt:lpstr>
      <vt:lpstr>40 CFR 265.32 Subpart C – Required Equipment (a)</vt:lpstr>
      <vt:lpstr>40 CFR 265.32 Subpart C – Required Equipment (b)</vt:lpstr>
      <vt:lpstr>40 CFR 265.33 Subpart C – Testing and Maintenance</vt:lpstr>
      <vt:lpstr>40 CFR 265.35 – Aisle Space</vt:lpstr>
      <vt:lpstr>40 CFR 265.37 Subpart C –  Arrangements with Local Authorities</vt:lpstr>
      <vt:lpstr>40 CFR 265.37 Subpart C –  Arrangements with Local Authorities (a)</vt:lpstr>
      <vt:lpstr>40 CFR 265.50-56 Subpart D - Contingency Plan and Emergency Procedures</vt:lpstr>
      <vt:lpstr>40 CFR 265.51 Subpart D –  Contingency Plan</vt:lpstr>
      <vt:lpstr>40 CFR 265.52-54 Subpart D –  Contingency Plan</vt:lpstr>
      <vt:lpstr>40 CFR 265.52-54 Subpart D –  Contingency Plan (a)</vt:lpstr>
      <vt:lpstr>40 CFR 265.55 Subpart D – Emergency Coordinator</vt:lpstr>
      <vt:lpstr>40 CFR 265.56 Subpart D –  Emergency Procedures</vt:lpstr>
      <vt:lpstr>40 CFR 265.56 Subpart D –  Emergency Procedures (a)</vt:lpstr>
      <vt:lpstr>Container Management</vt:lpstr>
      <vt:lpstr>Container Management (a)</vt:lpstr>
      <vt:lpstr>Container Management (b)</vt:lpstr>
      <vt:lpstr>Container Management (c)</vt:lpstr>
      <vt:lpstr>Container Management (d)</vt:lpstr>
      <vt:lpstr>Recordkeeping</vt:lpstr>
      <vt:lpstr>Closure</vt:lpstr>
      <vt:lpstr>Resources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Rakestraw, Charlotte</dc:creator>
  <cp:lastModifiedBy>Goodwin, Tori</cp:lastModifiedBy>
  <cp:revision>96</cp:revision>
  <cp:lastPrinted>2017-03-14T20:44:16Z</cp:lastPrinted>
  <dcterms:created xsi:type="dcterms:W3CDTF">2015-05-19T17:22:51Z</dcterms:created>
  <dcterms:modified xsi:type="dcterms:W3CDTF">2017-04-28T15:35:08Z</dcterms:modified>
</cp:coreProperties>
</file>