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1"/>
  </p:notesMasterIdLst>
  <p:sldIdLst>
    <p:sldId id="262" r:id="rId3"/>
    <p:sldId id="295" r:id="rId4"/>
    <p:sldId id="298" r:id="rId5"/>
    <p:sldId id="296" r:id="rId6"/>
    <p:sldId id="263" r:id="rId7"/>
    <p:sldId id="264" r:id="rId8"/>
    <p:sldId id="299" r:id="rId9"/>
    <p:sldId id="297" r:id="rId10"/>
    <p:sldId id="265" r:id="rId11"/>
    <p:sldId id="266" r:id="rId12"/>
    <p:sldId id="267" r:id="rId13"/>
    <p:sldId id="300" r:id="rId14"/>
    <p:sldId id="268" r:id="rId15"/>
    <p:sldId id="360" r:id="rId16"/>
    <p:sldId id="269" r:id="rId17"/>
    <p:sldId id="301" r:id="rId18"/>
    <p:sldId id="270" r:id="rId19"/>
    <p:sldId id="302" r:id="rId20"/>
    <p:sldId id="271" r:id="rId21"/>
    <p:sldId id="273" r:id="rId22"/>
    <p:sldId id="304" r:id="rId23"/>
    <p:sldId id="274" r:id="rId24"/>
    <p:sldId id="305" r:id="rId25"/>
    <p:sldId id="275" r:id="rId26"/>
    <p:sldId id="276" r:id="rId27"/>
    <p:sldId id="308" r:id="rId28"/>
    <p:sldId id="309" r:id="rId29"/>
    <p:sldId id="310" r:id="rId30"/>
    <p:sldId id="313" r:id="rId31"/>
    <p:sldId id="325" r:id="rId32"/>
    <p:sldId id="314" r:id="rId33"/>
    <p:sldId id="315" r:id="rId34"/>
    <p:sldId id="324" r:id="rId35"/>
    <p:sldId id="323" r:id="rId36"/>
    <p:sldId id="316" r:id="rId37"/>
    <p:sldId id="317" r:id="rId38"/>
    <p:sldId id="318" r:id="rId39"/>
    <p:sldId id="319" r:id="rId40"/>
    <p:sldId id="326" r:id="rId41"/>
    <p:sldId id="320" r:id="rId42"/>
    <p:sldId id="327" r:id="rId43"/>
    <p:sldId id="321" r:id="rId44"/>
    <p:sldId id="328" r:id="rId45"/>
    <p:sldId id="329" r:id="rId46"/>
    <p:sldId id="330" r:id="rId47"/>
    <p:sldId id="331" r:id="rId48"/>
    <p:sldId id="332" r:id="rId49"/>
    <p:sldId id="347" r:id="rId50"/>
    <p:sldId id="348" r:id="rId51"/>
    <p:sldId id="349" r:id="rId52"/>
    <p:sldId id="335" r:id="rId53"/>
    <p:sldId id="311" r:id="rId54"/>
    <p:sldId id="306" r:id="rId55"/>
    <p:sldId id="336" r:id="rId56"/>
    <p:sldId id="277" r:id="rId57"/>
    <p:sldId id="278" r:id="rId58"/>
    <p:sldId id="337" r:id="rId59"/>
    <p:sldId id="338" r:id="rId60"/>
    <p:sldId id="339" r:id="rId61"/>
    <p:sldId id="340" r:id="rId62"/>
    <p:sldId id="341" r:id="rId63"/>
    <p:sldId id="346" r:id="rId64"/>
    <p:sldId id="344" r:id="rId65"/>
    <p:sldId id="345" r:id="rId66"/>
    <p:sldId id="362" r:id="rId67"/>
    <p:sldId id="342" r:id="rId68"/>
    <p:sldId id="279" r:id="rId69"/>
    <p:sldId id="280" r:id="rId70"/>
    <p:sldId id="281" r:id="rId71"/>
    <p:sldId id="282" r:id="rId72"/>
    <p:sldId id="283" r:id="rId73"/>
    <p:sldId id="284" r:id="rId74"/>
    <p:sldId id="350" r:id="rId75"/>
    <p:sldId id="351" r:id="rId76"/>
    <p:sldId id="361" r:id="rId77"/>
    <p:sldId id="358" r:id="rId78"/>
    <p:sldId id="359" r:id="rId79"/>
    <p:sldId id="363" r:id="rId8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40" autoAdjust="0"/>
    <p:restoredTop sz="68029" autoAdjust="0"/>
  </p:normalViewPr>
  <p:slideViewPr>
    <p:cSldViewPr snapToGrid="0">
      <p:cViewPr varScale="1">
        <p:scale>
          <a:sx n="78" d="100"/>
          <a:sy n="78" d="100"/>
        </p:scale>
        <p:origin x="1032" y="102"/>
      </p:cViewPr>
      <p:guideLst/>
    </p:cSldViewPr>
  </p:slideViewPr>
  <p:notesTextViewPr>
    <p:cViewPr>
      <p:scale>
        <a:sx n="1" d="1"/>
        <a:sy n="1" d="1"/>
      </p:scale>
      <p:origin x="0" y="0"/>
    </p:cViewPr>
  </p:notesTextViewPr>
  <p:sorterViewPr>
    <p:cViewPr>
      <p:scale>
        <a:sx n="100" d="100"/>
        <a:sy n="100" d="100"/>
      </p:scale>
      <p:origin x="0" y="-834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presProps" Target="presProps.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C3425C-C401-4E6B-AFC2-0EB0FDB85D12}" type="datetimeFigureOut">
              <a:rPr lang="en-US" smtClean="0"/>
              <a:t>2/16/2017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ACF350-82AE-4204-B09B-A7DFAED0117F}" type="slidenum">
              <a:rPr lang="en-US" smtClean="0"/>
              <a:t>‹#›</a:t>
            </a:fld>
            <a:endParaRPr lang="en-US" dirty="0"/>
          </a:p>
        </p:txBody>
      </p:sp>
    </p:spTree>
    <p:extLst>
      <p:ext uri="{BB962C8B-B14F-4D97-AF65-F5344CB8AC3E}">
        <p14:creationId xmlns:p14="http://schemas.microsoft.com/office/powerpoint/2010/main" val="925119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2</a:t>
            </a:fld>
            <a:endParaRPr lang="en-US" dirty="0"/>
          </a:p>
        </p:txBody>
      </p:sp>
    </p:spTree>
    <p:extLst>
      <p:ext uri="{BB962C8B-B14F-4D97-AF65-F5344CB8AC3E}">
        <p14:creationId xmlns:p14="http://schemas.microsoft.com/office/powerpoint/2010/main" val="256042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if containers are reused that already have appropriate markings on them it</a:t>
            </a:r>
            <a:r>
              <a:rPr lang="en-US" baseline="0" dirty="0"/>
              <a:t> is acceptable to EPA.</a:t>
            </a:r>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26</a:t>
            </a:fld>
            <a:endParaRPr lang="en-US" dirty="0"/>
          </a:p>
        </p:txBody>
      </p:sp>
    </p:spTree>
    <p:extLst>
      <p:ext uri="{BB962C8B-B14F-4D97-AF65-F5344CB8AC3E}">
        <p14:creationId xmlns:p14="http://schemas.microsoft.com/office/powerpoint/2010/main" val="1588561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Preamble has good discussion</a:t>
            </a:r>
            <a:r>
              <a:rPr lang="en-US" baseline="0" dirty="0"/>
              <a:t> on this starting on page 85790</a:t>
            </a:r>
          </a:p>
          <a:p>
            <a:r>
              <a:rPr lang="en-US" baseline="0" dirty="0"/>
              <a:t>EPA seems to think cell phones help, but are not enough</a:t>
            </a:r>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31</a:t>
            </a:fld>
            <a:endParaRPr lang="en-US" dirty="0"/>
          </a:p>
        </p:txBody>
      </p:sp>
    </p:spTree>
    <p:extLst>
      <p:ext uri="{BB962C8B-B14F-4D97-AF65-F5344CB8AC3E}">
        <p14:creationId xmlns:p14="http://schemas.microsoft.com/office/powerpoint/2010/main" val="2517229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34</a:t>
            </a:fld>
            <a:endParaRPr lang="en-US" dirty="0"/>
          </a:p>
        </p:txBody>
      </p:sp>
    </p:spTree>
    <p:extLst>
      <p:ext uri="{BB962C8B-B14F-4D97-AF65-F5344CB8AC3E}">
        <p14:creationId xmlns:p14="http://schemas.microsoft.com/office/powerpoint/2010/main" val="1834178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Online training is now an option.</a:t>
            </a:r>
          </a:p>
        </p:txBody>
      </p:sp>
      <p:sp>
        <p:nvSpPr>
          <p:cNvPr id="4" name="Slide Number Placeholder 3"/>
          <p:cNvSpPr>
            <a:spLocks noGrp="1"/>
          </p:cNvSpPr>
          <p:nvPr>
            <p:ph type="sldNum" sz="quarter" idx="10"/>
          </p:nvPr>
        </p:nvSpPr>
        <p:spPr/>
        <p:txBody>
          <a:bodyPr/>
          <a:lstStyle/>
          <a:p>
            <a:fld id="{E3ACF350-82AE-4204-B09B-A7DFAED0117F}" type="slidenum">
              <a:rPr lang="en-US" smtClean="0"/>
              <a:t>51</a:t>
            </a:fld>
            <a:endParaRPr lang="en-US" dirty="0"/>
          </a:p>
        </p:txBody>
      </p:sp>
    </p:spTree>
    <p:extLst>
      <p:ext uri="{BB962C8B-B14F-4D97-AF65-F5344CB8AC3E}">
        <p14:creationId xmlns:p14="http://schemas.microsoft.com/office/powerpoint/2010/main" val="26872575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of this in preamble on page 85807</a:t>
            </a:r>
          </a:p>
        </p:txBody>
      </p:sp>
      <p:sp>
        <p:nvSpPr>
          <p:cNvPr id="4" name="Slide Number Placeholder 3"/>
          <p:cNvSpPr>
            <a:spLocks noGrp="1"/>
          </p:cNvSpPr>
          <p:nvPr>
            <p:ph type="sldNum" sz="quarter" idx="10"/>
          </p:nvPr>
        </p:nvSpPr>
        <p:spPr/>
        <p:txBody>
          <a:bodyPr/>
          <a:lstStyle/>
          <a:p>
            <a:fld id="{E3ACF350-82AE-4204-B09B-A7DFAED0117F}" type="slidenum">
              <a:rPr lang="en-US" smtClean="0"/>
              <a:t>63</a:t>
            </a:fld>
            <a:endParaRPr lang="en-US" dirty="0"/>
          </a:p>
        </p:txBody>
      </p:sp>
    </p:spTree>
    <p:extLst>
      <p:ext uri="{BB962C8B-B14F-4D97-AF65-F5344CB8AC3E}">
        <p14:creationId xmlns:p14="http://schemas.microsoft.com/office/powerpoint/2010/main" val="32973902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of this in preamble on page 85810</a:t>
            </a:r>
          </a:p>
        </p:txBody>
      </p:sp>
      <p:sp>
        <p:nvSpPr>
          <p:cNvPr id="4" name="Slide Number Placeholder 3"/>
          <p:cNvSpPr>
            <a:spLocks noGrp="1"/>
          </p:cNvSpPr>
          <p:nvPr>
            <p:ph type="sldNum" sz="quarter" idx="10"/>
          </p:nvPr>
        </p:nvSpPr>
        <p:spPr/>
        <p:txBody>
          <a:bodyPr/>
          <a:lstStyle/>
          <a:p>
            <a:fld id="{E3ACF350-82AE-4204-B09B-A7DFAED0117F}" type="slidenum">
              <a:rPr lang="en-US" smtClean="0"/>
              <a:t>64</a:t>
            </a:fld>
            <a:endParaRPr lang="en-US" dirty="0"/>
          </a:p>
        </p:txBody>
      </p:sp>
    </p:spTree>
    <p:extLst>
      <p:ext uri="{BB962C8B-B14F-4D97-AF65-F5344CB8AC3E}">
        <p14:creationId xmlns:p14="http://schemas.microsoft.com/office/powerpoint/2010/main" val="4140575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of this in preamble on page 85810</a:t>
            </a:r>
          </a:p>
        </p:txBody>
      </p:sp>
      <p:sp>
        <p:nvSpPr>
          <p:cNvPr id="4" name="Slide Number Placeholder 3"/>
          <p:cNvSpPr>
            <a:spLocks noGrp="1"/>
          </p:cNvSpPr>
          <p:nvPr>
            <p:ph type="sldNum" sz="quarter" idx="10"/>
          </p:nvPr>
        </p:nvSpPr>
        <p:spPr/>
        <p:txBody>
          <a:bodyPr/>
          <a:lstStyle/>
          <a:p>
            <a:fld id="{E3ACF350-82AE-4204-B09B-A7DFAED0117F}" type="slidenum">
              <a:rPr lang="en-US" smtClean="0"/>
              <a:t>65</a:t>
            </a:fld>
            <a:endParaRPr lang="en-US" dirty="0"/>
          </a:p>
        </p:txBody>
      </p:sp>
    </p:spTree>
    <p:extLst>
      <p:ext uri="{BB962C8B-B14F-4D97-AF65-F5344CB8AC3E}">
        <p14:creationId xmlns:p14="http://schemas.microsoft.com/office/powerpoint/2010/main" val="2644661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82153" indent="0">
              <a:buNone/>
              <a:defRPr/>
            </a:pPr>
            <a:r>
              <a:rPr lang="en-US" sz="2000" u="sng" dirty="0"/>
              <a:t>Final Rule: </a:t>
            </a:r>
            <a:r>
              <a:rPr lang="en-US" sz="2000" dirty="0"/>
              <a:t>Biennial Report (BR) Clarifications Consistent with Existing BR Guidance</a:t>
            </a:r>
          </a:p>
          <a:p>
            <a:pPr marL="82153" indent="0">
              <a:buNone/>
              <a:defRPr/>
            </a:pPr>
            <a:endParaRPr lang="en-US" sz="2400" dirty="0"/>
          </a:p>
          <a:p>
            <a:pPr marL="273844" lvl="1" indent="-191691">
              <a:buClr>
                <a:srgbClr val="0BD0D9"/>
              </a:buClr>
              <a:buFont typeface="Georgia" panose="02040502050405020303" pitchFamily="18" charset="0"/>
              <a:buChar char="•"/>
              <a:defRPr/>
            </a:pPr>
            <a:r>
              <a:rPr lang="en-US" altLang="en-US" sz="1800" dirty="0">
                <a:solidFill>
                  <a:schemeClr val="tx1"/>
                </a:solidFill>
              </a:rPr>
              <a:t>Regulations will not list specific data elements to be reported, but instead refer generators directly to the form instructions </a:t>
            </a:r>
            <a:endParaRPr lang="en-US" sz="1800" dirty="0"/>
          </a:p>
          <a:p>
            <a:pPr>
              <a:defRPr/>
            </a:pPr>
            <a:r>
              <a:rPr lang="en-US" sz="1800" dirty="0"/>
              <a:t>LQGs must report all hazardous waste generated in a calendar year, even when it is managed the next calendar year</a:t>
            </a:r>
          </a:p>
          <a:p>
            <a:pPr>
              <a:defRPr/>
            </a:pPr>
            <a:r>
              <a:rPr lang="en-US" sz="1800" dirty="0"/>
              <a:t>LQGs must report hazardous wastes generated throughout the calendar year, even for months when they are an SQG</a:t>
            </a:r>
          </a:p>
          <a:p>
            <a:pPr>
              <a:defRPr/>
            </a:pPr>
            <a:endParaRPr lang="en-US" sz="1800" dirty="0"/>
          </a:p>
          <a:p>
            <a:pPr marL="82153" indent="0">
              <a:buNone/>
              <a:defRPr/>
            </a:pPr>
            <a:r>
              <a:rPr lang="en-US" sz="1800" u="sng" dirty="0"/>
              <a:t>Closing Regulatory Gap</a:t>
            </a:r>
          </a:p>
          <a:p>
            <a:pPr>
              <a:defRPr/>
            </a:pPr>
            <a:r>
              <a:rPr lang="en-US" sz="1800" dirty="0"/>
              <a:t>Recycling facilities that do not have a RCRA permit because they don’t store must report wastes being recycled </a:t>
            </a:r>
          </a:p>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72</a:t>
            </a:fld>
            <a:endParaRPr lang="en-US" dirty="0"/>
          </a:p>
        </p:txBody>
      </p:sp>
    </p:spTree>
    <p:extLst>
      <p:ext uri="{BB962C8B-B14F-4D97-AF65-F5344CB8AC3E}">
        <p14:creationId xmlns:p14="http://schemas.microsoft.com/office/powerpoint/2010/main" val="4002583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r>
              <a:rPr lang="en-US" dirty="0"/>
              <a:t>This slide is from EPA RIN presentation.</a:t>
            </a:r>
          </a:p>
          <a:p>
            <a:r>
              <a:rPr lang="en-US" dirty="0"/>
              <a:t>Also see preamble</a:t>
            </a:r>
            <a:r>
              <a:rPr lang="en-US" baseline="0" dirty="0"/>
              <a:t> page 85801</a:t>
            </a:r>
            <a:endParaRPr lang="en-US" dirty="0"/>
          </a:p>
        </p:txBody>
      </p:sp>
      <p:sp>
        <p:nvSpPr>
          <p:cNvPr id="4" name="Slide Number Placeholder 3"/>
          <p:cNvSpPr>
            <a:spLocks noGrp="1"/>
          </p:cNvSpPr>
          <p:nvPr>
            <p:ph type="sldNum" sz="quarter" idx="10"/>
          </p:nvPr>
        </p:nvSpPr>
        <p:spPr/>
        <p:txBody>
          <a:bodyPr/>
          <a:lstStyle/>
          <a:p>
            <a:fld id="{01CC833D-0B9D-49C7-81BA-CC13C583A22D}" type="slidenum">
              <a:rPr lang="en-US" smtClean="0"/>
              <a:pPr/>
              <a:t>74</a:t>
            </a:fld>
            <a:endParaRPr lang="en-US"/>
          </a:p>
        </p:txBody>
      </p:sp>
    </p:spTree>
    <p:extLst>
      <p:ext uri="{BB962C8B-B14F-4D97-AF65-F5344CB8AC3E}">
        <p14:creationId xmlns:p14="http://schemas.microsoft.com/office/powerpoint/2010/main" val="20564216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p:spPr>
      </p:sp>
      <p:sp>
        <p:nvSpPr>
          <p:cNvPr id="3" name="Notes Placeholder 2"/>
          <p:cNvSpPr>
            <a:spLocks noGrp="1"/>
          </p:cNvSpPr>
          <p:nvPr>
            <p:ph type="body" idx="1"/>
          </p:nvPr>
        </p:nvSpPr>
        <p:spPr/>
        <p:txBody>
          <a:bodyPr/>
          <a:lstStyle/>
          <a:p>
            <a:r>
              <a:rPr lang="en-US" dirty="0"/>
              <a:t>This slide is from EPA</a:t>
            </a:r>
            <a:r>
              <a:rPr lang="en-US" baseline="0" dirty="0"/>
              <a:t> RIN presentation.</a:t>
            </a:r>
            <a:endParaRPr lang="en-US" dirty="0"/>
          </a:p>
        </p:txBody>
      </p:sp>
      <p:sp>
        <p:nvSpPr>
          <p:cNvPr id="4" name="Slide Number Placeholder 3"/>
          <p:cNvSpPr>
            <a:spLocks noGrp="1"/>
          </p:cNvSpPr>
          <p:nvPr>
            <p:ph type="sldNum" sz="quarter" idx="10"/>
          </p:nvPr>
        </p:nvSpPr>
        <p:spPr/>
        <p:txBody>
          <a:bodyPr/>
          <a:lstStyle/>
          <a:p>
            <a:fld id="{01CC833D-0B9D-49C7-81BA-CC13C583A22D}" type="slidenum">
              <a:rPr lang="en-US" smtClean="0"/>
              <a:pPr/>
              <a:t>75</a:t>
            </a:fld>
            <a:endParaRPr lang="en-US"/>
          </a:p>
        </p:txBody>
      </p:sp>
    </p:spTree>
    <p:extLst>
      <p:ext uri="{BB962C8B-B14F-4D97-AF65-F5344CB8AC3E}">
        <p14:creationId xmlns:p14="http://schemas.microsoft.com/office/powerpoint/2010/main" val="187916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3</a:t>
            </a:fld>
            <a:endParaRPr lang="en-US" dirty="0"/>
          </a:p>
        </p:txBody>
      </p:sp>
    </p:spTree>
    <p:extLst>
      <p:ext uri="{BB962C8B-B14F-4D97-AF65-F5344CB8AC3E}">
        <p14:creationId xmlns:p14="http://schemas.microsoft.com/office/powerpoint/2010/main" val="22635342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ACF350-82AE-4204-B09B-A7DFAED0117F}" type="slidenum">
              <a:rPr lang="en-US" smtClean="0"/>
              <a:t>76</a:t>
            </a:fld>
            <a:endParaRPr lang="en-US" dirty="0"/>
          </a:p>
        </p:txBody>
      </p:sp>
    </p:spTree>
    <p:extLst>
      <p:ext uri="{BB962C8B-B14F-4D97-AF65-F5344CB8AC3E}">
        <p14:creationId xmlns:p14="http://schemas.microsoft.com/office/powerpoint/2010/main" val="4451566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95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6600" indent="-282575">
              <a:defRPr>
                <a:solidFill>
                  <a:schemeClr val="tx1"/>
                </a:solidFill>
                <a:latin typeface="Arial" panose="020B0604020202020204" pitchFamily="34" charset="0"/>
              </a:defRPr>
            </a:lvl2pPr>
            <a:lvl3pPr marL="1135063" indent="-227013">
              <a:defRPr>
                <a:solidFill>
                  <a:schemeClr val="tx1"/>
                </a:solidFill>
                <a:latin typeface="Arial" panose="020B0604020202020204" pitchFamily="34" charset="0"/>
              </a:defRPr>
            </a:lvl3pPr>
            <a:lvl4pPr marL="1589088" indent="-227013">
              <a:defRPr>
                <a:solidFill>
                  <a:schemeClr val="tx1"/>
                </a:solidFill>
                <a:latin typeface="Arial" panose="020B0604020202020204" pitchFamily="34" charset="0"/>
              </a:defRPr>
            </a:lvl4pPr>
            <a:lvl5pPr marL="2043113" indent="-227013">
              <a:defRPr>
                <a:solidFill>
                  <a:schemeClr val="tx1"/>
                </a:solidFill>
                <a:latin typeface="Arial" panose="020B0604020202020204" pitchFamily="34" charset="0"/>
              </a:defRPr>
            </a:lvl5pPr>
            <a:lvl6pPr marL="2500313" indent="-227013" eaLnBrk="0" fontAlgn="base" hangingPunct="0">
              <a:spcBef>
                <a:spcPct val="0"/>
              </a:spcBef>
              <a:spcAft>
                <a:spcPct val="0"/>
              </a:spcAft>
              <a:defRPr>
                <a:solidFill>
                  <a:schemeClr val="tx1"/>
                </a:solidFill>
                <a:latin typeface="Arial" panose="020B0604020202020204" pitchFamily="34" charset="0"/>
              </a:defRPr>
            </a:lvl6pPr>
            <a:lvl7pPr marL="2957513" indent="-227013" eaLnBrk="0" fontAlgn="base" hangingPunct="0">
              <a:spcBef>
                <a:spcPct val="0"/>
              </a:spcBef>
              <a:spcAft>
                <a:spcPct val="0"/>
              </a:spcAft>
              <a:defRPr>
                <a:solidFill>
                  <a:schemeClr val="tx1"/>
                </a:solidFill>
                <a:latin typeface="Arial" panose="020B0604020202020204" pitchFamily="34" charset="0"/>
              </a:defRPr>
            </a:lvl7pPr>
            <a:lvl8pPr marL="3414713" indent="-227013" eaLnBrk="0" fontAlgn="base" hangingPunct="0">
              <a:spcBef>
                <a:spcPct val="0"/>
              </a:spcBef>
              <a:spcAft>
                <a:spcPct val="0"/>
              </a:spcAft>
              <a:defRPr>
                <a:solidFill>
                  <a:schemeClr val="tx1"/>
                </a:solidFill>
                <a:latin typeface="Arial" panose="020B0604020202020204" pitchFamily="34" charset="0"/>
              </a:defRPr>
            </a:lvl8pPr>
            <a:lvl9pPr marL="3871913" indent="-227013" eaLnBrk="0" fontAlgn="base" hangingPunct="0">
              <a:spcBef>
                <a:spcPct val="0"/>
              </a:spcBef>
              <a:spcAft>
                <a:spcPct val="0"/>
              </a:spcAft>
              <a:defRPr>
                <a:solidFill>
                  <a:schemeClr val="tx1"/>
                </a:solidFill>
                <a:latin typeface="Arial" panose="020B0604020202020204" pitchFamily="34" charset="0"/>
              </a:defRPr>
            </a:lvl9pPr>
          </a:lstStyle>
          <a:p>
            <a:fld id="{3C6D5A02-F7C4-4944-A987-79049E2AB4FA}" type="slidenum">
              <a:rPr lang="en-US" altLang="en-US" smtClean="0">
                <a:latin typeface="Calibri" panose="020F0502020204030204" pitchFamily="34" charset="0"/>
              </a:rPr>
              <a:pPr/>
              <a:t>78</a:t>
            </a:fld>
            <a:endParaRPr lang="en-US" altLang="en-US" dirty="0">
              <a:latin typeface="Calibri" panose="020F0502020204030204" pitchFamily="34" charset="0"/>
            </a:endParaRPr>
          </a:p>
        </p:txBody>
      </p:sp>
    </p:spTree>
    <p:extLst>
      <p:ext uri="{BB962C8B-B14F-4D97-AF65-F5344CB8AC3E}">
        <p14:creationId xmlns:p14="http://schemas.microsoft.com/office/powerpoint/2010/main" val="871130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Preamble discussion on page</a:t>
            </a:r>
            <a:r>
              <a:rPr lang="en-US" baseline="0" dirty="0"/>
              <a:t> 85743 and 85744</a:t>
            </a:r>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4</a:t>
            </a:fld>
            <a:endParaRPr lang="en-US" dirty="0"/>
          </a:p>
        </p:txBody>
      </p:sp>
    </p:spTree>
    <p:extLst>
      <p:ext uri="{BB962C8B-B14F-4D97-AF65-F5344CB8AC3E}">
        <p14:creationId xmlns:p14="http://schemas.microsoft.com/office/powerpoint/2010/main" val="3327518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5</a:t>
            </a:fld>
            <a:endParaRPr lang="en-US" dirty="0"/>
          </a:p>
        </p:txBody>
      </p:sp>
    </p:spTree>
    <p:extLst>
      <p:ext uri="{BB962C8B-B14F-4D97-AF65-F5344CB8AC3E}">
        <p14:creationId xmlns:p14="http://schemas.microsoft.com/office/powerpoint/2010/main" val="1180501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a:t>
            </a:r>
            <a:r>
              <a:rPr lang="en-US" baseline="0" dirty="0"/>
              <a:t> notes in the preamble on page 85746</a:t>
            </a:r>
          </a:p>
          <a:p>
            <a:endParaRPr lang="en-US" baseline="0" dirty="0"/>
          </a:p>
          <a:p>
            <a:pPr marL="82153" indent="0">
              <a:buNone/>
              <a:defRPr/>
            </a:pPr>
            <a:r>
              <a:rPr lang="en-US" altLang="en-US" sz="2400" u="sng" dirty="0"/>
              <a:t>Clarification:</a:t>
            </a:r>
          </a:p>
          <a:p>
            <a:pPr marL="82153" indent="0">
              <a:buNone/>
              <a:defRPr/>
            </a:pPr>
            <a:endParaRPr lang="en-US" altLang="en-US" sz="2400" u="sng" dirty="0"/>
          </a:p>
          <a:p>
            <a:pPr marL="82153" indent="0">
              <a:buNone/>
              <a:defRPr/>
            </a:pPr>
            <a:r>
              <a:rPr lang="en-US" sz="2000" dirty="0"/>
              <a:t>In this final rule, EPA outlines in regulatory language the distinction between independent requirements for all generators and conditions for exemption from the storage facility regulations for generators who are accumulating hazardous waste on site.</a:t>
            </a:r>
          </a:p>
          <a:p>
            <a:pPr marL="301228" lvl="1" indent="0">
              <a:defRPr/>
            </a:pPr>
            <a:r>
              <a:rPr lang="en-US" sz="1650" dirty="0"/>
              <a:t> </a:t>
            </a:r>
            <a:r>
              <a:rPr lang="en-US" sz="1800" dirty="0"/>
              <a:t>This distinction has always existed in RCRA and it has been the Agency’s position that generators not complying with a condition of a generator exemption would be considered an operator of a non-exempt storage facility.</a:t>
            </a:r>
          </a:p>
          <a:p>
            <a:pPr marL="301228" lvl="1" indent="0">
              <a:defRPr/>
            </a:pPr>
            <a:r>
              <a:rPr lang="en-US" sz="1800" dirty="0"/>
              <a:t> State regulatory agencies will continue to retain discretion and authority regarding bringing enforcement actions when non-compliance with conditions for exemptions have been detected.</a:t>
            </a:r>
          </a:p>
          <a:p>
            <a:pPr marL="301228" lvl="1" indent="0">
              <a:defRPr/>
            </a:pPr>
            <a:r>
              <a:rPr lang="en-US" sz="1800" dirty="0"/>
              <a:t> EPA and states have always had, and continue to have, enforcement discretion to bring charges and seek penalties that accurately reflect the seriousness of the violations and their potential for harm.</a:t>
            </a:r>
          </a:p>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6</a:t>
            </a:fld>
            <a:endParaRPr lang="en-US" dirty="0"/>
          </a:p>
        </p:txBody>
      </p:sp>
    </p:spTree>
    <p:extLst>
      <p:ext uri="{BB962C8B-B14F-4D97-AF65-F5344CB8AC3E}">
        <p14:creationId xmlns:p14="http://schemas.microsoft.com/office/powerpoint/2010/main" val="1835680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8</a:t>
            </a:fld>
            <a:endParaRPr lang="en-US" dirty="0"/>
          </a:p>
        </p:txBody>
      </p:sp>
    </p:spTree>
    <p:extLst>
      <p:ext uri="{BB962C8B-B14F-4D97-AF65-F5344CB8AC3E}">
        <p14:creationId xmlns:p14="http://schemas.microsoft.com/office/powerpoint/2010/main" val="4182829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14</a:t>
            </a:fld>
            <a:endParaRPr lang="en-US" dirty="0"/>
          </a:p>
        </p:txBody>
      </p:sp>
    </p:spTree>
    <p:extLst>
      <p:ext uri="{BB962C8B-B14F-4D97-AF65-F5344CB8AC3E}">
        <p14:creationId xmlns:p14="http://schemas.microsoft.com/office/powerpoint/2010/main" val="1057971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of SAAs</a:t>
            </a:r>
            <a:r>
              <a:rPr lang="en-US" baseline="0" dirty="0"/>
              <a:t> in preamble starting on page 85757</a:t>
            </a:r>
          </a:p>
          <a:p>
            <a:r>
              <a:rPr lang="en-US" baseline="0" dirty="0"/>
              <a:t>Note: EPA says container packaging for acute waste does not need to be included when calculating max accumulation volume of acute waste in a SAA.</a:t>
            </a:r>
          </a:p>
          <a:p>
            <a:endParaRPr lang="en-US" baseline="0" dirty="0"/>
          </a:p>
          <a:p>
            <a:pPr>
              <a:buFont typeface="Arial" panose="020B0604020202020204" pitchFamily="34" charset="0"/>
              <a:buNone/>
            </a:pPr>
            <a:r>
              <a:rPr lang="en-US" altLang="en-US" sz="1400" dirty="0"/>
              <a:t>SAA Clarifications:</a:t>
            </a:r>
          </a:p>
          <a:p>
            <a:pPr>
              <a:buFont typeface="Arial" panose="020B0604020202020204" pitchFamily="34" charset="0"/>
              <a:buNone/>
            </a:pPr>
            <a:endParaRPr lang="en-US" altLang="en-US" sz="1200" dirty="0"/>
          </a:p>
          <a:p>
            <a:r>
              <a:rPr lang="en-US" altLang="en-US" sz="1200" dirty="0"/>
              <a:t>Require that hazardous wastes not be mixed or placed in a container with other hazardous wastes that are incompatible.</a:t>
            </a:r>
          </a:p>
          <a:p>
            <a:r>
              <a:rPr lang="en-US" altLang="en-US" sz="1200" dirty="0"/>
              <a:t>Allow containers to remain open temporarily</a:t>
            </a:r>
            <a:r>
              <a:rPr lang="en-US" altLang="en-US" sz="1200" dirty="0">
                <a:solidFill>
                  <a:srgbClr val="FF0000"/>
                </a:solidFill>
              </a:rPr>
              <a:t> </a:t>
            </a:r>
            <a:r>
              <a:rPr lang="en-US" altLang="en-US" sz="1200" dirty="0"/>
              <a:t>under limited circumstances, when necessary for safe operations.</a:t>
            </a:r>
          </a:p>
          <a:p>
            <a:r>
              <a:rPr lang="en-US" altLang="en-US" sz="1200" dirty="0"/>
              <a:t>Provided maximum weight in addition to volume for acute hazardous waste limit.</a:t>
            </a:r>
          </a:p>
          <a:p>
            <a:r>
              <a:rPr lang="en-US" altLang="en-US" sz="1200" dirty="0"/>
              <a:t>Clarified that “three days” means three consecutive</a:t>
            </a:r>
            <a:r>
              <a:rPr lang="en-US" altLang="en-US" sz="1200" dirty="0">
                <a:solidFill>
                  <a:srgbClr val="FF0000"/>
                </a:solidFill>
              </a:rPr>
              <a:t> </a:t>
            </a:r>
            <a:r>
              <a:rPr lang="en-US" altLang="en-US" sz="1200" dirty="0"/>
              <a:t>calendar days.</a:t>
            </a:r>
          </a:p>
          <a:p>
            <a:r>
              <a:rPr lang="en-US" altLang="en-US" sz="1200" dirty="0"/>
              <a:t>Rescinded memo allowing reactive hazardous waste to be stored away from the point of generation.</a:t>
            </a:r>
          </a:p>
          <a:p>
            <a:r>
              <a:rPr lang="en-US" altLang="en-US" sz="1200" dirty="0"/>
              <a:t>Made marking and labeling requirements consistent with central accumulation areas.</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15</a:t>
            </a:fld>
            <a:endParaRPr lang="en-US" dirty="0"/>
          </a:p>
        </p:txBody>
      </p:sp>
    </p:spTree>
    <p:extLst>
      <p:ext uri="{BB962C8B-B14F-4D97-AF65-F5344CB8AC3E}">
        <p14:creationId xmlns:p14="http://schemas.microsoft.com/office/powerpoint/2010/main" val="2429607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a:t>
            </a:r>
            <a:r>
              <a:rPr lang="en-US" baseline="0" dirty="0"/>
              <a:t> to page 85766.  the specific changes were not included in the proposed rule.</a:t>
            </a:r>
            <a:endParaRPr lang="en-US" dirty="0"/>
          </a:p>
        </p:txBody>
      </p:sp>
      <p:sp>
        <p:nvSpPr>
          <p:cNvPr id="4" name="Slide Number Placeholder 3"/>
          <p:cNvSpPr>
            <a:spLocks noGrp="1"/>
          </p:cNvSpPr>
          <p:nvPr>
            <p:ph type="sldNum" sz="quarter" idx="10"/>
          </p:nvPr>
        </p:nvSpPr>
        <p:spPr/>
        <p:txBody>
          <a:bodyPr/>
          <a:lstStyle/>
          <a:p>
            <a:fld id="{E3ACF350-82AE-4204-B09B-A7DFAED0117F}" type="slidenum">
              <a:rPr lang="en-US" smtClean="0"/>
              <a:t>19</a:t>
            </a:fld>
            <a:endParaRPr lang="en-US" dirty="0"/>
          </a:p>
        </p:txBody>
      </p:sp>
    </p:spTree>
    <p:extLst>
      <p:ext uri="{BB962C8B-B14F-4D97-AF65-F5344CB8AC3E}">
        <p14:creationId xmlns:p14="http://schemas.microsoft.com/office/powerpoint/2010/main" val="3410131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34890"/>
            <a:ext cx="7772400" cy="547006"/>
          </a:xfrm>
        </p:spPr>
        <p:txBody>
          <a:bodyPr anchor="b">
            <a:normAutofit/>
          </a:bodyPr>
          <a:lstStyle>
            <a:lvl1pPr algn="ctr">
              <a:defRPr sz="28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143000" y="2473779"/>
            <a:ext cx="6858000" cy="202474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597732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1864859"/>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2090057"/>
            <a:ext cx="4629150" cy="3770994"/>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3465059"/>
            <a:ext cx="2949178" cy="240392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975429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2090057"/>
            <a:ext cx="7886700" cy="35677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6905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139043"/>
            <a:ext cx="1971675" cy="34943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139043"/>
            <a:ext cx="5800725" cy="34943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35073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AE806AA-58BB-46AE-8D83-531AE274A743}" type="datetime1">
              <a:rPr lang="en-US" smtClean="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805529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715D16-5F9A-45EB-AEDA-93F398503CE2}" type="datetime1">
              <a:rPr lang="en-US" smtClean="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2915120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C74AE4-063C-4926-9DB3-C354D0F0CA2B}" type="datetime1">
              <a:rPr lang="en-US" smtClean="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3447456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67C0F2D-6C6A-4E60-81E3-9D313DE109CE}" type="datetime1">
              <a:rPr lang="en-US" smtClean="0"/>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2828386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7250" y="155121"/>
            <a:ext cx="7659688" cy="1029379"/>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672C28-2BDD-42FC-9BDD-A457E5317671}" type="datetime1">
              <a:rPr lang="en-US" smtClean="0"/>
              <a:t>2/16/2017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15470198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15E68D-E74B-48CB-BFFB-C86216E624D5}" type="datetime1">
              <a:rPr lang="en-US" smtClean="0"/>
              <a:t>2/16/2017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318848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C30595-9BE8-4FA4-B23E-0F33876EE2BB}" type="datetime1">
              <a:rPr lang="en-US" smtClean="0"/>
              <a:t>2/16/2017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161944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14551"/>
            <a:ext cx="7772400" cy="914400"/>
          </a:xfrm>
        </p:spPr>
        <p:txBody>
          <a:bodyPr anchor="b">
            <a:noAutofit/>
          </a:bodyPr>
          <a:lstStyle>
            <a:lvl1pPr algn="ctr">
              <a:defRPr sz="40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143000" y="3642866"/>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9969221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244473"/>
            <a:ext cx="7885112" cy="686254"/>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1102179"/>
            <a:ext cx="4629150" cy="47588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1102179"/>
            <a:ext cx="2949575" cy="47668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312253D-B614-4419-9099-47139C1CA3F4}" type="datetime1">
              <a:rPr lang="en-US" smtClean="0"/>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4752642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2659"/>
            <a:ext cx="7885112" cy="955221"/>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1102179"/>
            <a:ext cx="4629150" cy="475887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1102179"/>
            <a:ext cx="2949575" cy="47668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989AC7-54F4-4F65-BAA4-43F94C978FB1}" type="datetime1">
              <a:rPr lang="en-US" smtClean="0"/>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38666589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06236" y="179615"/>
            <a:ext cx="7609114" cy="1012371"/>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59341D-D6A9-42DE-B5AC-5FE0436BD05B}" type="datetime1">
              <a:rPr lang="en-US" smtClean="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20479906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118507"/>
            <a:ext cx="1971675" cy="5058456"/>
          </a:xfrm>
        </p:spPr>
        <p:txBody>
          <a:bodyPr vert="eaVert"/>
          <a:lstStyle>
            <a:lvl1pPr algn="l">
              <a:defRPr>
                <a:solidFill>
                  <a:schemeClr val="tx1"/>
                </a:solidFill>
              </a:defRPr>
            </a:lvl1pPr>
          </a:lstStyle>
          <a:p>
            <a:r>
              <a:rPr lang="en-US" dirty="0"/>
              <a:t>Click to edit Master title style</a:t>
            </a:r>
          </a:p>
        </p:txBody>
      </p:sp>
      <p:sp>
        <p:nvSpPr>
          <p:cNvPr id="3" name="Vertical Text Placeholder 2"/>
          <p:cNvSpPr>
            <a:spLocks noGrp="1"/>
          </p:cNvSpPr>
          <p:nvPr>
            <p:ph type="body" orient="vert" idx="1"/>
          </p:nvPr>
        </p:nvSpPr>
        <p:spPr>
          <a:xfrm>
            <a:off x="628650" y="1118507"/>
            <a:ext cx="5762625" cy="50584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936EED-E129-4B90-BD3C-FB239DF89CAE}" type="datetime1">
              <a:rPr lang="en-US" smtClean="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BC0C64-94FA-44B3-9573-88BE3BEAC041}" type="slidenum">
              <a:rPr lang="en-US" smtClean="0"/>
              <a:t>‹#›</a:t>
            </a:fld>
            <a:endParaRPr lang="en-US" dirty="0"/>
          </a:p>
        </p:txBody>
      </p:sp>
    </p:spTree>
    <p:extLst>
      <p:ext uri="{BB962C8B-B14F-4D97-AF65-F5344CB8AC3E}">
        <p14:creationId xmlns:p14="http://schemas.microsoft.com/office/powerpoint/2010/main" val="112298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47639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19211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2179863"/>
            <a:ext cx="3886200" cy="39970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2179863"/>
            <a:ext cx="3886200" cy="39970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60688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0"/>
            <a:ext cx="7886700" cy="826860"/>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996165"/>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890157"/>
            <a:ext cx="3868340" cy="3299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996165"/>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890157"/>
            <a:ext cx="3887391" cy="3299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88500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555634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5770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1951264"/>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2081893"/>
            <a:ext cx="4629150" cy="377915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3633106"/>
            <a:ext cx="2949178" cy="22358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93435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40820"/>
            <a:ext cx="7886700" cy="72662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2090057"/>
            <a:ext cx="7886700" cy="408690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91788868"/>
      </p:ext>
    </p:extLst>
  </p:cSld>
  <p:clrMap bg1="lt1" tx1="dk1" bg2="lt2" tx2="dk2" accent1="accent1" accent2="accent2" accent3="accent3" accent4="accent4" accent5="accent5" accent6="accent6" hlink="hlink" folHlink="folHlink"/>
  <p:sldLayoutIdLst>
    <p:sldLayoutId id="2147483684"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sldNum="0" hdr="0" ftr="0" dt="0"/>
  <p:txStyles>
    <p:titleStyle>
      <a:lvl1pPr algn="l" defTabSz="914400" rtl="0" eaLnBrk="1" latinLnBrk="0" hangingPunct="1">
        <a:lnSpc>
          <a:spcPct val="90000"/>
        </a:lnSpc>
        <a:spcBef>
          <a:spcPct val="0"/>
        </a:spcBef>
        <a:buNone/>
        <a:defRPr sz="40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6236" y="0"/>
            <a:ext cx="7609114"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495138"/>
            <a:ext cx="2057400" cy="365125"/>
          </a:xfrm>
          <a:prstGeom prst="rect">
            <a:avLst/>
          </a:prstGeom>
        </p:spPr>
        <p:txBody>
          <a:bodyPr vert="horz" lIns="91440" tIns="45720" rIns="91440" bIns="45720" rtlCol="0" anchor="ctr"/>
          <a:lstStyle>
            <a:lvl1pPr algn="l">
              <a:defRPr sz="1200" b="1">
                <a:solidFill>
                  <a:schemeClr val="bg1"/>
                </a:solidFill>
              </a:defRPr>
            </a:lvl1pPr>
          </a:lstStyle>
          <a:p>
            <a:fld id="{EA504A3B-9C7C-4A8D-8F50-42DD484B1008}" type="datetime1">
              <a:rPr lang="en-US" smtClean="0"/>
              <a:t>2/16/2017</a:t>
            </a:fld>
            <a:endParaRPr lang="en-US" dirty="0"/>
          </a:p>
        </p:txBody>
      </p:sp>
      <p:sp>
        <p:nvSpPr>
          <p:cNvPr id="5" name="Footer Placeholder 4"/>
          <p:cNvSpPr>
            <a:spLocks noGrp="1"/>
          </p:cNvSpPr>
          <p:nvPr>
            <p:ph type="ftr" sz="quarter" idx="3"/>
          </p:nvPr>
        </p:nvSpPr>
        <p:spPr>
          <a:xfrm>
            <a:off x="3028950" y="6495138"/>
            <a:ext cx="3086100" cy="365125"/>
          </a:xfrm>
          <a:prstGeom prst="rect">
            <a:avLst/>
          </a:prstGeom>
        </p:spPr>
        <p:txBody>
          <a:bodyPr vert="horz" lIns="91440" tIns="45720" rIns="91440" bIns="45720" rtlCol="0" anchor="ctr"/>
          <a:lstStyle>
            <a:lvl1pPr algn="ctr">
              <a:defRPr sz="1200" b="1">
                <a:solidFill>
                  <a:schemeClr val="bg1"/>
                </a:solidFill>
              </a:defRPr>
            </a:lvl1pPr>
          </a:lstStyle>
          <a:p>
            <a:endParaRPr lang="en-US" dirty="0"/>
          </a:p>
        </p:txBody>
      </p:sp>
      <p:sp>
        <p:nvSpPr>
          <p:cNvPr id="6" name="Slide Number Placeholder 5"/>
          <p:cNvSpPr>
            <a:spLocks noGrp="1"/>
          </p:cNvSpPr>
          <p:nvPr>
            <p:ph type="sldNum" sz="quarter" idx="4"/>
          </p:nvPr>
        </p:nvSpPr>
        <p:spPr>
          <a:xfrm>
            <a:off x="6457950" y="6495138"/>
            <a:ext cx="2057400" cy="365125"/>
          </a:xfrm>
          <a:prstGeom prst="rect">
            <a:avLst/>
          </a:prstGeom>
        </p:spPr>
        <p:txBody>
          <a:bodyPr vert="horz" lIns="91440" tIns="45720" rIns="91440" bIns="45720" rtlCol="0" anchor="ctr"/>
          <a:lstStyle>
            <a:lvl1pPr algn="r">
              <a:defRPr sz="1200" b="1">
                <a:solidFill>
                  <a:schemeClr val="bg1"/>
                </a:solidFill>
              </a:defRPr>
            </a:lvl1pPr>
          </a:lstStyle>
          <a:p>
            <a:fld id="{77BC0C64-94FA-44B3-9573-88BE3BEAC041}" type="slidenum">
              <a:rPr lang="en-US" smtClean="0"/>
              <a:pPr/>
              <a:t>‹#›</a:t>
            </a:fld>
            <a:endParaRPr lang="en-US" dirty="0"/>
          </a:p>
        </p:txBody>
      </p:sp>
    </p:spTree>
    <p:extLst>
      <p:ext uri="{BB962C8B-B14F-4D97-AF65-F5344CB8AC3E}">
        <p14:creationId xmlns:p14="http://schemas.microsoft.com/office/powerpoint/2010/main" val="42747218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lnSpc>
          <a:spcPct val="90000"/>
        </a:lnSpc>
        <a:spcBef>
          <a:spcPct val="0"/>
        </a:spcBef>
        <a:buNone/>
        <a:defRPr sz="4000" b="1"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5227" y="4834144"/>
            <a:ext cx="7772400" cy="547006"/>
          </a:xfrm>
        </p:spPr>
        <p:txBody>
          <a:bodyPr>
            <a:normAutofit fontScale="90000"/>
          </a:bodyPr>
          <a:lstStyle/>
          <a:p>
            <a:r>
              <a:rPr lang="en-US" sz="5300" dirty="0">
                <a:solidFill>
                  <a:schemeClr val="tx1"/>
                </a:solidFill>
              </a:rPr>
              <a:t>Large Quantity Generators and the Generator Improvement Rule</a:t>
            </a:r>
            <a:br>
              <a:rPr lang="en-US" dirty="0"/>
            </a:br>
            <a:endParaRPr lang="en-US" dirty="0"/>
          </a:p>
        </p:txBody>
      </p:sp>
    </p:spTree>
    <p:extLst>
      <p:ext uri="{BB962C8B-B14F-4D97-AF65-F5344CB8AC3E}">
        <p14:creationId xmlns:p14="http://schemas.microsoft.com/office/powerpoint/2010/main" val="3321798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787" y="0"/>
            <a:ext cx="8372213" cy="1040235"/>
          </a:xfrm>
        </p:spPr>
        <p:txBody>
          <a:bodyPr>
            <a:normAutofit fontScale="90000"/>
          </a:bodyPr>
          <a:lstStyle/>
          <a:p>
            <a:r>
              <a:rPr lang="en-US" dirty="0"/>
              <a:t>HW Determination and Record Keeping 262.11 a</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A person who generates solid waste must make a determination if it is HW to ensure wastes are managed properly – Initial steps are spelled out: </a:t>
            </a:r>
          </a:p>
          <a:p>
            <a:r>
              <a:rPr lang="en-US" dirty="0"/>
              <a:t>262.11(a) – The hazardous waste determination must be made at point of waste generation.</a:t>
            </a:r>
          </a:p>
          <a:p>
            <a:r>
              <a:rPr lang="en-US" dirty="0"/>
              <a:t>262.11(b) – Must determine if solid waste is excluded from regulation under 261.4.</a:t>
            </a:r>
          </a:p>
          <a:p>
            <a:r>
              <a:rPr lang="en-US" dirty="0"/>
              <a:t>262.11(c) – If solid waste is not excluded, the person must use knowledge to determine waste status.</a:t>
            </a:r>
          </a:p>
          <a:p>
            <a:r>
              <a:rPr lang="en-US" dirty="0"/>
              <a:t>262.11(d) – Must also determine if waste exhibits one or more hazardous characteristics.</a:t>
            </a:r>
          </a:p>
        </p:txBody>
      </p:sp>
    </p:spTree>
    <p:extLst>
      <p:ext uri="{BB962C8B-B14F-4D97-AF65-F5344CB8AC3E}">
        <p14:creationId xmlns:p14="http://schemas.microsoft.com/office/powerpoint/2010/main" val="3022420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842" y="0"/>
            <a:ext cx="8414157" cy="1040235"/>
          </a:xfrm>
        </p:spPr>
        <p:txBody>
          <a:bodyPr>
            <a:normAutofit fontScale="90000"/>
          </a:bodyPr>
          <a:lstStyle/>
          <a:p>
            <a:r>
              <a:rPr lang="en-US" dirty="0"/>
              <a:t>HW Determination and Record Keeping 262.11 b </a:t>
            </a:r>
          </a:p>
        </p:txBody>
      </p:sp>
      <p:sp>
        <p:nvSpPr>
          <p:cNvPr id="3" name="Content Placeholder 2"/>
          <p:cNvSpPr>
            <a:spLocks noGrp="1"/>
          </p:cNvSpPr>
          <p:nvPr>
            <p:ph idx="1"/>
          </p:nvPr>
        </p:nvSpPr>
        <p:spPr/>
        <p:txBody>
          <a:bodyPr>
            <a:normAutofit/>
          </a:bodyPr>
          <a:lstStyle/>
          <a:p>
            <a:pPr marL="0" indent="0">
              <a:buNone/>
            </a:pPr>
            <a:r>
              <a:rPr lang="en-US" sz="2600" dirty="0"/>
              <a:t>If the waste is hazardous, then the generator is referred to other possible exclusions or restrictions:</a:t>
            </a:r>
          </a:p>
          <a:p>
            <a:r>
              <a:rPr lang="en-US" sz="2600" dirty="0"/>
              <a:t>262.11(e) – If the waste is determined to be hazardous, the generator must refer to parts 261, 264, 265, 266, 267, 268, and 273 for other possible exclusions or restrictions pertaining to management of the specific waste.</a:t>
            </a:r>
          </a:p>
          <a:p>
            <a:endParaRPr lang="en-US" sz="2600" dirty="0"/>
          </a:p>
        </p:txBody>
      </p:sp>
    </p:spTree>
    <p:extLst>
      <p:ext uri="{BB962C8B-B14F-4D97-AF65-F5344CB8AC3E}">
        <p14:creationId xmlns:p14="http://schemas.microsoft.com/office/powerpoint/2010/main" val="2692458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842" y="0"/>
            <a:ext cx="8414157" cy="1040235"/>
          </a:xfrm>
        </p:spPr>
        <p:txBody>
          <a:bodyPr>
            <a:normAutofit fontScale="90000"/>
          </a:bodyPr>
          <a:lstStyle/>
          <a:p>
            <a:r>
              <a:rPr lang="en-US" dirty="0"/>
              <a:t>HW Determination and Record Keeping 262.11 c </a:t>
            </a:r>
          </a:p>
        </p:txBody>
      </p:sp>
      <p:sp>
        <p:nvSpPr>
          <p:cNvPr id="3" name="Content Placeholder 2"/>
          <p:cNvSpPr>
            <a:spLocks noGrp="1"/>
          </p:cNvSpPr>
          <p:nvPr>
            <p:ph idx="1"/>
          </p:nvPr>
        </p:nvSpPr>
        <p:spPr/>
        <p:txBody>
          <a:bodyPr>
            <a:normAutofit/>
          </a:bodyPr>
          <a:lstStyle/>
          <a:p>
            <a:pPr marL="0" indent="0">
              <a:buNone/>
            </a:pPr>
            <a:r>
              <a:rPr lang="en-US" sz="2600" dirty="0"/>
              <a:t>Recordkeeping requirements (New)</a:t>
            </a:r>
          </a:p>
          <a:p>
            <a:endParaRPr lang="en-US" sz="2600" dirty="0"/>
          </a:p>
          <a:p>
            <a:r>
              <a:rPr lang="en-US" sz="2600" dirty="0"/>
              <a:t>262.11(f) – Recordkeeping for SQGs and LQGs.  Records supporting hazardous waste determinations are required.  Records also need to be kept for three years.</a:t>
            </a:r>
          </a:p>
          <a:p>
            <a:pPr marL="0" indent="0">
              <a:buNone/>
            </a:pPr>
            <a:endParaRPr lang="en-US" sz="2600" dirty="0"/>
          </a:p>
          <a:p>
            <a:r>
              <a:rPr lang="en-US" sz="2600" dirty="0"/>
              <a:t>262.11(g) – Identifying hazardous waste numbers (waste codes) is required for SQGs and LQGs. </a:t>
            </a:r>
          </a:p>
        </p:txBody>
      </p:sp>
    </p:spTree>
    <p:extLst>
      <p:ext uri="{BB962C8B-B14F-4D97-AF65-F5344CB8AC3E}">
        <p14:creationId xmlns:p14="http://schemas.microsoft.com/office/powerpoint/2010/main" val="2853550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237764" cy="906011"/>
          </a:xfrm>
        </p:spPr>
        <p:txBody>
          <a:bodyPr>
            <a:normAutofit fontScale="90000"/>
          </a:bodyPr>
          <a:lstStyle/>
          <a:p>
            <a:r>
              <a:rPr lang="en-US" dirty="0"/>
              <a:t>Generator Category determination</a:t>
            </a:r>
            <a:br>
              <a:rPr lang="en-US" dirty="0"/>
            </a:br>
            <a:r>
              <a:rPr lang="en-US" dirty="0"/>
              <a:t>262.13</a:t>
            </a:r>
          </a:p>
        </p:txBody>
      </p:sp>
      <p:sp>
        <p:nvSpPr>
          <p:cNvPr id="3" name="Content Placeholder 2"/>
          <p:cNvSpPr>
            <a:spLocks noGrp="1"/>
          </p:cNvSpPr>
          <p:nvPr>
            <p:ph idx="1"/>
          </p:nvPr>
        </p:nvSpPr>
        <p:spPr/>
        <p:txBody>
          <a:bodyPr/>
          <a:lstStyle/>
          <a:p>
            <a:pPr marL="0" indent="0">
              <a:buNone/>
            </a:pPr>
            <a:r>
              <a:rPr lang="en-US" dirty="0"/>
              <a:t>A generator must determine its generator category.  A generator’s category is based on the amount of hazardous waste generated each month and may change from month to month.</a:t>
            </a:r>
          </a:p>
          <a:p>
            <a:pPr marL="0" indent="0">
              <a:buNone/>
            </a:pPr>
            <a:endParaRPr lang="en-US" dirty="0"/>
          </a:p>
        </p:txBody>
      </p:sp>
    </p:spTree>
    <p:extLst>
      <p:ext uri="{BB962C8B-B14F-4D97-AF65-F5344CB8AC3E}">
        <p14:creationId xmlns:p14="http://schemas.microsoft.com/office/powerpoint/2010/main" val="2556378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150374"/>
          </a:xfrm>
        </p:spPr>
        <p:txBody>
          <a:bodyPr>
            <a:normAutofit/>
          </a:bodyPr>
          <a:lstStyle/>
          <a:p>
            <a:r>
              <a:rPr lang="en-US" sz="2400" dirty="0"/>
              <a:t>Table 1 to § 262.13—Generator Categories Based on Quantity of Waste Generated in a Calendar Month</a:t>
            </a:r>
          </a:p>
        </p:txBody>
      </p:sp>
      <p:graphicFrame>
        <p:nvGraphicFramePr>
          <p:cNvPr id="7" name="Content Placeholder 6" descr="greater than 1 kg and less than or equal to 1,000 kg  of non-acute hazardous waste and less than 100 kg of residues from an acute hazardous waste is a large quantity generator.&#10;small quantity generators generate greater than or equal to 1 kg of acute hazardous waste, greater than 100 kg and less than 1,000 kg of non-acute hazardous waste and less than or equal to 100 kg of residue from acute hazardous waste each calendar month." title="Quantity of acute hazardous waste generated in a calendar month"/>
          <p:cNvGraphicFramePr>
            <a:graphicFrameLocks noGrp="1"/>
          </p:cNvGraphicFramePr>
          <p:nvPr>
            <p:ph idx="1"/>
            <p:extLst>
              <p:ext uri="{D42A27DB-BD31-4B8C-83A1-F6EECF244321}">
                <p14:modId xmlns:p14="http://schemas.microsoft.com/office/powerpoint/2010/main" val="2513885866"/>
              </p:ext>
            </p:extLst>
          </p:nvPr>
        </p:nvGraphicFramePr>
        <p:xfrm>
          <a:off x="226141" y="1946787"/>
          <a:ext cx="8593392" cy="4069606"/>
        </p:xfrm>
        <a:graphic>
          <a:graphicData uri="http://schemas.openxmlformats.org/drawingml/2006/table">
            <a:tbl>
              <a:tblPr firstRow="1" firstCol="1" bandRow="1">
                <a:tableStyleId>{5C22544A-7EE6-4342-B048-85BDC9FD1C3A}</a:tableStyleId>
              </a:tblPr>
              <a:tblGrid>
                <a:gridCol w="2148348">
                  <a:extLst>
                    <a:ext uri="{9D8B030D-6E8A-4147-A177-3AD203B41FA5}">
                      <a16:colId xmlns:a16="http://schemas.microsoft.com/office/drawing/2014/main" val="809618269"/>
                    </a:ext>
                  </a:extLst>
                </a:gridCol>
                <a:gridCol w="2148348">
                  <a:extLst>
                    <a:ext uri="{9D8B030D-6E8A-4147-A177-3AD203B41FA5}">
                      <a16:colId xmlns:a16="http://schemas.microsoft.com/office/drawing/2014/main" val="1102277420"/>
                    </a:ext>
                  </a:extLst>
                </a:gridCol>
                <a:gridCol w="2148348">
                  <a:extLst>
                    <a:ext uri="{9D8B030D-6E8A-4147-A177-3AD203B41FA5}">
                      <a16:colId xmlns:a16="http://schemas.microsoft.com/office/drawing/2014/main" val="1758919245"/>
                    </a:ext>
                  </a:extLst>
                </a:gridCol>
                <a:gridCol w="2148348">
                  <a:extLst>
                    <a:ext uri="{9D8B030D-6E8A-4147-A177-3AD203B41FA5}">
                      <a16:colId xmlns:a16="http://schemas.microsoft.com/office/drawing/2014/main" val="3712288050"/>
                    </a:ext>
                  </a:extLst>
                </a:gridCol>
              </a:tblGrid>
              <a:tr h="1410640">
                <a:tc>
                  <a:txBody>
                    <a:bodyPr/>
                    <a:lstStyle/>
                    <a:p>
                      <a:pPr marL="0" marR="0">
                        <a:lnSpc>
                          <a:spcPct val="107000"/>
                        </a:lnSpc>
                        <a:spcBef>
                          <a:spcPts val="0"/>
                        </a:spcBef>
                        <a:spcAft>
                          <a:spcPts val="0"/>
                        </a:spcAft>
                      </a:pPr>
                      <a:r>
                        <a:rPr lang="en-US" sz="1050">
                          <a:effectLst/>
                        </a:rPr>
                        <a:t>Quantity of acute hazardous waste generated in a calendar month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Quantity of non-acute hazardous waste generated in a calendar month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Quantity of residues from a cleanup of acute hazardous waste generated in a calendar month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Generator category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87308226"/>
                  </a:ext>
                </a:extLst>
              </a:tr>
              <a:tr h="490688">
                <a:tc>
                  <a:txBody>
                    <a:bodyPr/>
                    <a:lstStyle/>
                    <a:p>
                      <a:pPr marL="0" marR="0">
                        <a:lnSpc>
                          <a:spcPct val="107000"/>
                        </a:lnSpc>
                        <a:spcBef>
                          <a:spcPts val="0"/>
                        </a:spcBef>
                        <a:spcAft>
                          <a:spcPts val="0"/>
                        </a:spcAft>
                      </a:pPr>
                      <a:r>
                        <a:rPr lang="en-US" sz="1050">
                          <a:effectLst/>
                        </a:rPr>
                        <a:t>&gt; 1 kg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Any amount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Any amount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dirty="0">
                          <a:effectLst/>
                        </a:rPr>
                        <a:t>Large quantity generator.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41274939"/>
                  </a:ext>
                </a:extLst>
              </a:tr>
              <a:tr h="696214">
                <a:tc>
                  <a:txBody>
                    <a:bodyPr/>
                    <a:lstStyle/>
                    <a:p>
                      <a:pPr marL="0" marR="0">
                        <a:lnSpc>
                          <a:spcPct val="107000"/>
                        </a:lnSpc>
                        <a:spcBef>
                          <a:spcPts val="0"/>
                        </a:spcBef>
                        <a:spcAft>
                          <a:spcPts val="0"/>
                        </a:spcAft>
                      </a:pPr>
                      <a:r>
                        <a:rPr lang="en-US" sz="1050">
                          <a:effectLst/>
                        </a:rPr>
                        <a:t>Any amount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 1,000 kg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Any amount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Large quantity generator.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08778956"/>
                  </a:ext>
                </a:extLst>
              </a:tr>
              <a:tr h="490688">
                <a:tc>
                  <a:txBody>
                    <a:bodyPr/>
                    <a:lstStyle/>
                    <a:p>
                      <a:pPr marL="0" marR="0">
                        <a:lnSpc>
                          <a:spcPct val="107000"/>
                        </a:lnSpc>
                        <a:spcBef>
                          <a:spcPts val="0"/>
                        </a:spcBef>
                        <a:spcAft>
                          <a:spcPts val="0"/>
                        </a:spcAft>
                      </a:pPr>
                      <a:r>
                        <a:rPr lang="en-US" sz="1050">
                          <a:effectLst/>
                        </a:rPr>
                        <a:t>Any amount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Any amount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&gt; 100 kg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Large quantity generator.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57476964"/>
                  </a:ext>
                </a:extLst>
              </a:tr>
              <a:tr h="490688">
                <a:tc>
                  <a:txBody>
                    <a:bodyPr/>
                    <a:lstStyle/>
                    <a:p>
                      <a:pPr marL="0" marR="0">
                        <a:lnSpc>
                          <a:spcPct val="107000"/>
                        </a:lnSpc>
                        <a:spcBef>
                          <a:spcPts val="0"/>
                        </a:spcBef>
                        <a:spcAft>
                          <a:spcPts val="0"/>
                        </a:spcAft>
                      </a:pPr>
                      <a:r>
                        <a:rPr lang="en-US" sz="1050">
                          <a:effectLst/>
                        </a:rPr>
                        <a:t>≤ 1 kg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&gt; 100 kg and &lt; 1,000 kg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 100 kg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Small quantity generator.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887514287"/>
                  </a:ext>
                </a:extLst>
              </a:tr>
              <a:tr h="490688">
                <a:tc>
                  <a:txBody>
                    <a:bodyPr/>
                    <a:lstStyle/>
                    <a:p>
                      <a:pPr marL="0" marR="0">
                        <a:lnSpc>
                          <a:spcPct val="107000"/>
                        </a:lnSpc>
                        <a:spcBef>
                          <a:spcPts val="0"/>
                        </a:spcBef>
                        <a:spcAft>
                          <a:spcPts val="0"/>
                        </a:spcAft>
                      </a:pPr>
                      <a:r>
                        <a:rPr lang="en-US" sz="1050">
                          <a:effectLst/>
                        </a:rPr>
                        <a:t>≤ 1 kg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 100 kg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a:effectLst/>
                        </a:rPr>
                        <a:t>≤ 100 kg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050" dirty="0">
                          <a:effectLst/>
                        </a:rPr>
                        <a:t>Very small quantity generator.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84388417"/>
                  </a:ext>
                </a:extLst>
              </a:tr>
            </a:tbl>
          </a:graphicData>
        </a:graphic>
      </p:graphicFrame>
    </p:spTree>
    <p:extLst>
      <p:ext uri="{BB962C8B-B14F-4D97-AF65-F5344CB8AC3E}">
        <p14:creationId xmlns:p14="http://schemas.microsoft.com/office/powerpoint/2010/main" val="933892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086762" cy="1065402"/>
          </a:xfrm>
        </p:spPr>
        <p:txBody>
          <a:bodyPr>
            <a:normAutofit fontScale="90000"/>
          </a:bodyPr>
          <a:lstStyle/>
          <a:p>
            <a:r>
              <a:rPr lang="en-US" dirty="0"/>
              <a:t>Satellite Accumulation Areas (SAAs) 262.15</a:t>
            </a:r>
          </a:p>
        </p:txBody>
      </p:sp>
      <p:sp>
        <p:nvSpPr>
          <p:cNvPr id="3" name="Content Placeholder 2"/>
          <p:cNvSpPr>
            <a:spLocks noGrp="1"/>
          </p:cNvSpPr>
          <p:nvPr>
            <p:ph idx="1"/>
          </p:nvPr>
        </p:nvSpPr>
        <p:spPr/>
        <p:txBody>
          <a:bodyPr>
            <a:normAutofit/>
          </a:bodyPr>
          <a:lstStyle/>
          <a:p>
            <a:pPr marL="0" indent="0">
              <a:buNone/>
            </a:pPr>
            <a:r>
              <a:rPr lang="en-US" dirty="0"/>
              <a:t>The satellite container requirements were strengthened.</a:t>
            </a:r>
          </a:p>
          <a:p>
            <a:r>
              <a:rPr lang="en-US" dirty="0"/>
              <a:t>262.15(a) – A generator may accumulate as much as 55 gallons of non-acute HW or one quart of acute waste or 1 kilogram of solid acute waste.</a:t>
            </a:r>
          </a:p>
          <a:p>
            <a:pPr lvl="1"/>
            <a:r>
              <a:rPr lang="en-US" dirty="0"/>
              <a:t>At or near the point of generation</a:t>
            </a:r>
          </a:p>
          <a:p>
            <a:pPr lvl="1"/>
            <a:r>
              <a:rPr lang="en-US" dirty="0"/>
              <a:t>Under the control of the operator</a:t>
            </a:r>
          </a:p>
          <a:p>
            <a:endParaRPr lang="en-US" dirty="0"/>
          </a:p>
        </p:txBody>
      </p:sp>
    </p:spTree>
    <p:extLst>
      <p:ext uri="{BB962C8B-B14F-4D97-AF65-F5344CB8AC3E}">
        <p14:creationId xmlns:p14="http://schemas.microsoft.com/office/powerpoint/2010/main" val="1130192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086762" cy="1065402"/>
          </a:xfrm>
        </p:spPr>
        <p:txBody>
          <a:bodyPr>
            <a:normAutofit/>
          </a:bodyPr>
          <a:lstStyle/>
          <a:p>
            <a:r>
              <a:rPr lang="en-US" dirty="0"/>
              <a:t>SAAs 262.15</a:t>
            </a:r>
          </a:p>
        </p:txBody>
      </p:sp>
      <p:sp>
        <p:nvSpPr>
          <p:cNvPr id="3" name="Content Placeholder 2"/>
          <p:cNvSpPr>
            <a:spLocks noGrp="1"/>
          </p:cNvSpPr>
          <p:nvPr>
            <p:ph idx="1"/>
          </p:nvPr>
        </p:nvSpPr>
        <p:spPr/>
        <p:txBody>
          <a:bodyPr>
            <a:normAutofit/>
          </a:bodyPr>
          <a:lstStyle/>
          <a:p>
            <a:pPr marL="0" indent="0">
              <a:buNone/>
            </a:pPr>
            <a:r>
              <a:rPr lang="en-US" dirty="0"/>
              <a:t>These are Conditions for Exemption requirements:.</a:t>
            </a:r>
          </a:p>
          <a:p>
            <a:r>
              <a:rPr lang="en-US" dirty="0"/>
              <a:t>262.15(a)(1) – If a container holding HW is not in good condition or leaking, the generator must transfer the HW to a new container.</a:t>
            </a:r>
          </a:p>
          <a:p>
            <a:r>
              <a:rPr lang="en-US" dirty="0"/>
              <a:t>262.15(a)(2) – The generator must use a container made of or lined with a material that will not react and are compatible with the HW to be accumulated.</a:t>
            </a:r>
          </a:p>
        </p:txBody>
      </p:sp>
    </p:spTree>
    <p:extLst>
      <p:ext uri="{BB962C8B-B14F-4D97-AF65-F5344CB8AC3E}">
        <p14:creationId xmlns:p14="http://schemas.microsoft.com/office/powerpoint/2010/main" val="587710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237764" cy="1040235"/>
          </a:xfrm>
        </p:spPr>
        <p:txBody>
          <a:bodyPr>
            <a:normAutofit/>
          </a:bodyPr>
          <a:lstStyle/>
          <a:p>
            <a:r>
              <a:rPr lang="en-US" dirty="0"/>
              <a:t>SAAs 262.15 a</a:t>
            </a:r>
          </a:p>
        </p:txBody>
      </p:sp>
      <p:sp>
        <p:nvSpPr>
          <p:cNvPr id="3" name="Content Placeholder 2"/>
          <p:cNvSpPr>
            <a:spLocks noGrp="1"/>
          </p:cNvSpPr>
          <p:nvPr>
            <p:ph idx="1"/>
          </p:nvPr>
        </p:nvSpPr>
        <p:spPr/>
        <p:txBody>
          <a:bodyPr>
            <a:normAutofit lnSpcReduction="10000"/>
          </a:bodyPr>
          <a:lstStyle/>
          <a:p>
            <a:r>
              <a:rPr lang="en-US" dirty="0"/>
              <a:t>262.15(a)(3) – Special standards for incompatible wastes [(i), (ii) and (iii)].</a:t>
            </a:r>
          </a:p>
          <a:p>
            <a:r>
              <a:rPr lang="en-US" dirty="0"/>
              <a:t>262.15(a)(4) – A container holding hazardous waste must be closed at all times during accumulation [(i) and (ii)].</a:t>
            </a:r>
          </a:p>
          <a:p>
            <a:r>
              <a:rPr lang="en-US" dirty="0"/>
              <a:t>262.15(a)(5) – A generator must mark or label its container with</a:t>
            </a:r>
          </a:p>
          <a:p>
            <a:pPr lvl="1"/>
            <a:r>
              <a:rPr lang="en-US" dirty="0"/>
              <a:t>(i) The words “Hazardous Waste”</a:t>
            </a:r>
          </a:p>
          <a:p>
            <a:pPr lvl="1"/>
            <a:r>
              <a:rPr lang="en-US" dirty="0"/>
              <a:t>(ii) Indication of hazards (for example -  characteristic codes, DOT marking, OSHA hazard statement or pictogram, NFPA label)</a:t>
            </a:r>
          </a:p>
        </p:txBody>
      </p:sp>
    </p:spTree>
    <p:extLst>
      <p:ext uri="{BB962C8B-B14F-4D97-AF65-F5344CB8AC3E}">
        <p14:creationId xmlns:p14="http://schemas.microsoft.com/office/powerpoint/2010/main" val="1395849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237764" cy="1040235"/>
          </a:xfrm>
        </p:spPr>
        <p:txBody>
          <a:bodyPr>
            <a:normAutofit/>
          </a:bodyPr>
          <a:lstStyle/>
          <a:p>
            <a:r>
              <a:rPr lang="en-US" dirty="0"/>
              <a:t>SAAs 262.15 b</a:t>
            </a:r>
          </a:p>
        </p:txBody>
      </p:sp>
      <p:sp>
        <p:nvSpPr>
          <p:cNvPr id="3" name="Content Placeholder 2"/>
          <p:cNvSpPr>
            <a:spLocks noGrp="1"/>
          </p:cNvSpPr>
          <p:nvPr>
            <p:ph idx="1"/>
          </p:nvPr>
        </p:nvSpPr>
        <p:spPr/>
        <p:txBody>
          <a:bodyPr/>
          <a:lstStyle/>
          <a:p>
            <a:r>
              <a:rPr lang="en-US" dirty="0"/>
              <a:t>262.15(a)(6) – A generator who accumulates acute waste or non-acute hazardous waste in excess of 55-gallons non-acute or one quart or 1 kilogram of acute:</a:t>
            </a:r>
          </a:p>
          <a:p>
            <a:pPr lvl="1"/>
            <a:r>
              <a:rPr lang="en-US" dirty="0"/>
              <a:t>(i) Comply within three consecutive calendar days with CAA regs found in 262.17(a).</a:t>
            </a:r>
          </a:p>
          <a:p>
            <a:pPr lvl="1"/>
            <a:r>
              <a:rPr lang="en-US" dirty="0"/>
              <a:t>(ii) remove the excess to either a CAA, an on-site TSD or an off-site designated facility.</a:t>
            </a:r>
          </a:p>
          <a:p>
            <a:pPr lvl="1"/>
            <a:r>
              <a:rPr lang="en-US" dirty="0"/>
              <a:t>(iii) comply during three day period and date excess.</a:t>
            </a:r>
          </a:p>
        </p:txBody>
      </p:sp>
    </p:spTree>
    <p:extLst>
      <p:ext uri="{BB962C8B-B14F-4D97-AF65-F5344CB8AC3E}">
        <p14:creationId xmlns:p14="http://schemas.microsoft.com/office/powerpoint/2010/main" val="1143664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7969316" cy="1065402"/>
          </a:xfrm>
        </p:spPr>
        <p:txBody>
          <a:bodyPr>
            <a:normAutofit/>
          </a:bodyPr>
          <a:lstStyle/>
          <a:p>
            <a:r>
              <a:rPr lang="en-US" dirty="0"/>
              <a:t>SAAs 262.15 c</a:t>
            </a:r>
          </a:p>
        </p:txBody>
      </p:sp>
      <p:sp>
        <p:nvSpPr>
          <p:cNvPr id="3" name="Content Placeholder 2"/>
          <p:cNvSpPr>
            <a:spLocks noGrp="1"/>
          </p:cNvSpPr>
          <p:nvPr>
            <p:ph idx="1"/>
          </p:nvPr>
        </p:nvSpPr>
        <p:spPr/>
        <p:txBody>
          <a:bodyPr/>
          <a:lstStyle/>
          <a:p>
            <a:r>
              <a:rPr lang="en-US" dirty="0"/>
              <a:t>262.15(a)(8) - </a:t>
            </a:r>
            <a:r>
              <a:rPr lang="en-US" b="1" dirty="0"/>
              <a:t>All satellite accumulation areas </a:t>
            </a:r>
            <a:r>
              <a:rPr lang="en-US" dirty="0"/>
              <a:t>operated by a LQG must meet the Preparedness, Prevention, and Emergency Procedures in Subpart M.</a:t>
            </a:r>
          </a:p>
          <a:p>
            <a:endParaRPr lang="en-US" dirty="0"/>
          </a:p>
          <a:p>
            <a:pPr marL="0" indent="0">
              <a:buNone/>
            </a:pPr>
            <a:r>
              <a:rPr lang="en-US" b="1" dirty="0"/>
              <a:t>Note:  </a:t>
            </a:r>
            <a:r>
              <a:rPr lang="en-US" dirty="0"/>
              <a:t>This is new and LQGs may not currently meet all of these requirements.  Subpart M will be discussed in more detail later. </a:t>
            </a:r>
          </a:p>
        </p:txBody>
      </p:sp>
    </p:spTree>
    <p:extLst>
      <p:ext uri="{BB962C8B-B14F-4D97-AF65-F5344CB8AC3E}">
        <p14:creationId xmlns:p14="http://schemas.microsoft.com/office/powerpoint/2010/main" val="187875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99756"/>
            <a:ext cx="7609114" cy="1325563"/>
          </a:xfrm>
        </p:spPr>
        <p:txBody>
          <a:bodyPr>
            <a:normAutofit/>
          </a:bodyPr>
          <a:lstStyle/>
          <a:p>
            <a:r>
              <a:rPr lang="en-US" sz="3600" dirty="0"/>
              <a:t>Disclaimer</a:t>
            </a:r>
          </a:p>
        </p:txBody>
      </p:sp>
      <p:sp>
        <p:nvSpPr>
          <p:cNvPr id="3" name="Content Placeholder 2"/>
          <p:cNvSpPr>
            <a:spLocks noGrp="1"/>
          </p:cNvSpPr>
          <p:nvPr>
            <p:ph idx="1"/>
          </p:nvPr>
        </p:nvSpPr>
        <p:spPr>
          <a:xfrm>
            <a:off x="249382" y="1225808"/>
            <a:ext cx="8661862" cy="5191618"/>
          </a:xfrm>
        </p:spPr>
        <p:txBody>
          <a:bodyPr>
            <a:normAutofit/>
          </a:bodyPr>
          <a:lstStyle/>
          <a:p>
            <a:pPr lvl="1"/>
            <a:r>
              <a:rPr lang="en-US" dirty="0"/>
              <a:t>The rule is very new, just published in the Federal Register on November 28, 2016.  It’s effective on May 30, 2017 in Iowa, Alaska, the territories and tribal lands.</a:t>
            </a:r>
          </a:p>
          <a:p>
            <a:pPr lvl="1"/>
            <a:r>
              <a:rPr lang="en-US" dirty="0"/>
              <a:t>The rule has not yet been adopted by Florida, so all references are to the Federal Rule only.  It’s a base program rule, so it’s not effective until it’s adopted by Florida.  Florida needs to adopt the more stringent sections, may adopt the neutral sections and doesn’t need to adopt the less stringent sections.  </a:t>
            </a:r>
          </a:p>
          <a:p>
            <a:pPr lvl="1"/>
            <a:r>
              <a:rPr lang="en-US" dirty="0"/>
              <a:t>This Presentation only covers the highlights of the new rule, mainly those for LQGs.  It doesn’t cover everything included in the final rule.  Some of the text of the new rule has been shortened or summarized.  Please obtain a full copy of the rule for complete language.</a:t>
            </a:r>
          </a:p>
          <a:p>
            <a:pPr lvl="1"/>
            <a:r>
              <a:rPr lang="en-US" dirty="0"/>
              <a:t>There are no pictures in this presentation yet.</a:t>
            </a:r>
          </a:p>
          <a:p>
            <a:pPr lvl="1"/>
            <a:endParaRPr lang="en-US" dirty="0"/>
          </a:p>
        </p:txBody>
      </p:sp>
    </p:spTree>
    <p:extLst>
      <p:ext uri="{BB962C8B-B14F-4D97-AF65-F5344CB8AC3E}">
        <p14:creationId xmlns:p14="http://schemas.microsoft.com/office/powerpoint/2010/main" val="3232452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108038"/>
          </a:xfrm>
        </p:spPr>
        <p:txBody>
          <a:bodyPr>
            <a:normAutofit fontScale="90000"/>
          </a:bodyPr>
          <a:lstStyle/>
          <a:p>
            <a:r>
              <a:rPr lang="en-US" dirty="0"/>
              <a:t>Conditions for Exemption for a LQG that Accumulates Haz Waste 262.17</a:t>
            </a:r>
          </a:p>
        </p:txBody>
      </p:sp>
      <p:sp>
        <p:nvSpPr>
          <p:cNvPr id="3" name="Content Placeholder 2"/>
          <p:cNvSpPr>
            <a:spLocks noGrp="1"/>
          </p:cNvSpPr>
          <p:nvPr>
            <p:ph idx="1"/>
          </p:nvPr>
        </p:nvSpPr>
        <p:spPr/>
        <p:txBody>
          <a:bodyPr>
            <a:normAutofit/>
          </a:bodyPr>
          <a:lstStyle/>
          <a:p>
            <a:pPr marL="0" indent="0">
              <a:buNone/>
            </a:pPr>
            <a:r>
              <a:rPr lang="en-US" dirty="0"/>
              <a:t>A LQG my accumulate hazardous waste on site without a permit or interim status if all conditions are met.</a:t>
            </a:r>
          </a:p>
          <a:p>
            <a:r>
              <a:rPr lang="en-US" dirty="0"/>
              <a:t>262.17(a) Accumulation. A LQG accumulates hazardous waste on site for no more than 90 days</a:t>
            </a:r>
          </a:p>
          <a:p>
            <a:pPr lvl="1"/>
            <a:r>
              <a:rPr lang="en-US" sz="2800" dirty="0"/>
              <a:t>262.17(a)(1) – Accumulation of HW in containers</a:t>
            </a:r>
          </a:p>
          <a:p>
            <a:pPr lvl="2"/>
            <a:r>
              <a:rPr lang="en-US" sz="2800" dirty="0"/>
              <a:t>262.17(a)(1)(i) – Air emission standards – applicable requirements of 265 AA, BB and CC.</a:t>
            </a:r>
          </a:p>
          <a:p>
            <a:pPr lvl="1"/>
            <a:endParaRPr lang="en-US" sz="2800" dirty="0"/>
          </a:p>
        </p:txBody>
      </p:sp>
    </p:spTree>
    <p:extLst>
      <p:ext uri="{BB962C8B-B14F-4D97-AF65-F5344CB8AC3E}">
        <p14:creationId xmlns:p14="http://schemas.microsoft.com/office/powerpoint/2010/main" val="4150418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108038"/>
          </a:xfrm>
        </p:spPr>
        <p:txBody>
          <a:bodyPr>
            <a:normAutofit/>
          </a:bodyPr>
          <a:lstStyle/>
          <a:p>
            <a:r>
              <a:rPr lang="en-US" dirty="0"/>
              <a:t>LQG Containers 262.17 </a:t>
            </a:r>
          </a:p>
        </p:txBody>
      </p:sp>
      <p:sp>
        <p:nvSpPr>
          <p:cNvPr id="3" name="Content Placeholder 2"/>
          <p:cNvSpPr>
            <a:spLocks noGrp="1"/>
          </p:cNvSpPr>
          <p:nvPr>
            <p:ph idx="1"/>
          </p:nvPr>
        </p:nvSpPr>
        <p:spPr/>
        <p:txBody>
          <a:bodyPr>
            <a:normAutofit/>
          </a:bodyPr>
          <a:lstStyle/>
          <a:p>
            <a:pPr lvl="1"/>
            <a:r>
              <a:rPr lang="en-US" sz="2800" dirty="0"/>
              <a:t>262.17(a)(1)(ii) – Condition of containers</a:t>
            </a:r>
          </a:p>
          <a:p>
            <a:pPr lvl="2"/>
            <a:r>
              <a:rPr lang="en-US" sz="2800" dirty="0"/>
              <a:t>Good condition.</a:t>
            </a:r>
          </a:p>
          <a:p>
            <a:pPr lvl="2"/>
            <a:r>
              <a:rPr lang="en-US" sz="2800" dirty="0"/>
              <a:t>If it leaks, transfer waste to another container.</a:t>
            </a:r>
          </a:p>
          <a:p>
            <a:pPr lvl="1"/>
            <a:endParaRPr lang="en-US" sz="2800" dirty="0"/>
          </a:p>
          <a:p>
            <a:pPr lvl="1"/>
            <a:r>
              <a:rPr lang="en-US" sz="2800" dirty="0"/>
              <a:t>262.17 (a)(1)(iii) – Compatibility of waste with container.</a:t>
            </a:r>
          </a:p>
          <a:p>
            <a:pPr lvl="2"/>
            <a:r>
              <a:rPr lang="en-US" sz="2800" dirty="0"/>
              <a:t>Made of or lined with materials that will not react with waste. </a:t>
            </a:r>
          </a:p>
        </p:txBody>
      </p:sp>
    </p:spTree>
    <p:extLst>
      <p:ext uri="{BB962C8B-B14F-4D97-AF65-F5344CB8AC3E}">
        <p14:creationId xmlns:p14="http://schemas.microsoft.com/office/powerpoint/2010/main" val="705577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079720" cy="1106311"/>
          </a:xfrm>
        </p:spPr>
        <p:txBody>
          <a:bodyPr>
            <a:normAutofit/>
          </a:bodyPr>
          <a:lstStyle/>
          <a:p>
            <a:r>
              <a:rPr lang="en-US" dirty="0"/>
              <a:t>LQG Containers 262.17</a:t>
            </a:r>
          </a:p>
        </p:txBody>
      </p:sp>
      <p:sp>
        <p:nvSpPr>
          <p:cNvPr id="3" name="Content Placeholder 2"/>
          <p:cNvSpPr>
            <a:spLocks noGrp="1"/>
          </p:cNvSpPr>
          <p:nvPr>
            <p:ph idx="1"/>
          </p:nvPr>
        </p:nvSpPr>
        <p:spPr/>
        <p:txBody>
          <a:bodyPr>
            <a:normAutofit/>
          </a:bodyPr>
          <a:lstStyle/>
          <a:p>
            <a:r>
              <a:rPr lang="en-US" dirty="0"/>
              <a:t>262.17 (a)(1)(iv) – Management of containers</a:t>
            </a:r>
          </a:p>
          <a:p>
            <a:pPr lvl="1"/>
            <a:r>
              <a:rPr lang="en-US" dirty="0"/>
              <a:t>(A) Closed </a:t>
            </a:r>
          </a:p>
          <a:p>
            <a:pPr lvl="1"/>
            <a:r>
              <a:rPr lang="en-US" dirty="0"/>
              <a:t>(B) Not be opened, handled or stored in a manner that may rupture the container or cause it to leak</a:t>
            </a:r>
          </a:p>
          <a:p>
            <a:pPr lvl="1"/>
            <a:endParaRPr lang="en-US" dirty="0"/>
          </a:p>
          <a:p>
            <a:r>
              <a:rPr lang="en-US" dirty="0"/>
              <a:t>262.17 (a)(1)(v) – Inspection of central accumulation areas at least weekly</a:t>
            </a:r>
          </a:p>
          <a:p>
            <a:pPr lvl="1"/>
            <a:r>
              <a:rPr lang="en-US" dirty="0"/>
              <a:t>Look for leaking containers or deterioration of containers</a:t>
            </a:r>
          </a:p>
          <a:p>
            <a:pPr lvl="1"/>
            <a:r>
              <a:rPr lang="en-US" b="1" dirty="0"/>
              <a:t>Note:</a:t>
            </a:r>
            <a:r>
              <a:rPr lang="en-US" dirty="0"/>
              <a:t> Florida has other requirements for weekly inspections.</a:t>
            </a:r>
          </a:p>
        </p:txBody>
      </p:sp>
    </p:spTree>
    <p:extLst>
      <p:ext uri="{BB962C8B-B14F-4D97-AF65-F5344CB8AC3E}">
        <p14:creationId xmlns:p14="http://schemas.microsoft.com/office/powerpoint/2010/main" val="24800781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079720" cy="1106311"/>
          </a:xfrm>
        </p:spPr>
        <p:txBody>
          <a:bodyPr>
            <a:normAutofit/>
          </a:bodyPr>
          <a:lstStyle/>
          <a:p>
            <a:r>
              <a:rPr lang="en-US" dirty="0"/>
              <a:t>LQG Containers 262.17 a</a:t>
            </a:r>
          </a:p>
        </p:txBody>
      </p:sp>
      <p:sp>
        <p:nvSpPr>
          <p:cNvPr id="3" name="Content Placeholder 2"/>
          <p:cNvSpPr>
            <a:spLocks noGrp="1"/>
          </p:cNvSpPr>
          <p:nvPr>
            <p:ph idx="1"/>
          </p:nvPr>
        </p:nvSpPr>
        <p:spPr/>
        <p:txBody>
          <a:bodyPr>
            <a:normAutofit/>
          </a:bodyPr>
          <a:lstStyle/>
          <a:p>
            <a:r>
              <a:rPr lang="en-US" dirty="0"/>
              <a:t>262.17 (a)(1)(vi) – Special conditions for accumulation of ignitable and reactive wastes.</a:t>
            </a:r>
          </a:p>
          <a:p>
            <a:endParaRPr lang="en-US" dirty="0"/>
          </a:p>
          <a:p>
            <a:pPr lvl="1"/>
            <a:r>
              <a:rPr lang="en-US" dirty="0"/>
              <a:t>(A) – Containers holding ignitable or reactive wastes must be located at least 50 ft. from facility’s property line.  </a:t>
            </a:r>
            <a:r>
              <a:rPr lang="en-US" b="1" dirty="0"/>
              <a:t>Note:</a:t>
            </a:r>
            <a:r>
              <a:rPr lang="en-US" dirty="0"/>
              <a:t> new language about requesting a waiver for this.</a:t>
            </a:r>
          </a:p>
          <a:p>
            <a:pPr lvl="1"/>
            <a:r>
              <a:rPr lang="en-US" dirty="0"/>
              <a:t>(B) – Special precautions to prevent accidental ignition or reaction of ignitable or reactive waste.  “No Smoking” signs must be conspicuously placed.</a:t>
            </a:r>
          </a:p>
        </p:txBody>
      </p:sp>
    </p:spTree>
    <p:extLst>
      <p:ext uri="{BB962C8B-B14F-4D97-AF65-F5344CB8AC3E}">
        <p14:creationId xmlns:p14="http://schemas.microsoft.com/office/powerpoint/2010/main" val="38093341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143000"/>
          </a:xfrm>
        </p:spPr>
        <p:txBody>
          <a:bodyPr>
            <a:normAutofit/>
          </a:bodyPr>
          <a:lstStyle/>
          <a:p>
            <a:r>
              <a:rPr lang="en-US" dirty="0"/>
              <a:t>LQG Containers 262.17 b</a:t>
            </a:r>
          </a:p>
        </p:txBody>
      </p:sp>
      <p:sp>
        <p:nvSpPr>
          <p:cNvPr id="3" name="Content Placeholder 2"/>
          <p:cNvSpPr>
            <a:spLocks noGrp="1"/>
          </p:cNvSpPr>
          <p:nvPr>
            <p:ph idx="1"/>
          </p:nvPr>
        </p:nvSpPr>
        <p:spPr/>
        <p:txBody>
          <a:bodyPr/>
          <a:lstStyle/>
          <a:p>
            <a:r>
              <a:rPr lang="en-US" dirty="0"/>
              <a:t>262.17 (a)(1)(vii) – Special conditions for accumulation of incompatible wastes. </a:t>
            </a:r>
          </a:p>
          <a:p>
            <a:pPr lvl="1"/>
            <a:r>
              <a:rPr lang="en-US" dirty="0"/>
              <a:t>(A) – Incompatible wastes must not be placed in same container </a:t>
            </a:r>
          </a:p>
          <a:p>
            <a:pPr lvl="1"/>
            <a:r>
              <a:rPr lang="en-US" dirty="0"/>
              <a:t>(B) – HW must not be placed in an unwashed container</a:t>
            </a:r>
          </a:p>
          <a:p>
            <a:pPr lvl="1"/>
            <a:r>
              <a:rPr lang="en-US" dirty="0"/>
              <a:t>(C) – Containers holding HW must be separated from incompatible wastes</a:t>
            </a:r>
          </a:p>
        </p:txBody>
      </p:sp>
    </p:spTree>
    <p:extLst>
      <p:ext uri="{BB962C8B-B14F-4D97-AF65-F5344CB8AC3E}">
        <p14:creationId xmlns:p14="http://schemas.microsoft.com/office/powerpoint/2010/main" val="21527145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fontScale="90000"/>
          </a:bodyPr>
          <a:lstStyle/>
          <a:p>
            <a:r>
              <a:rPr lang="en-US" dirty="0"/>
              <a:t>LQG Tanks/Drip Pads/Containment Buildings 262.17</a:t>
            </a:r>
          </a:p>
        </p:txBody>
      </p:sp>
      <p:sp>
        <p:nvSpPr>
          <p:cNvPr id="3" name="Content Placeholder 2"/>
          <p:cNvSpPr>
            <a:spLocks noGrp="1"/>
          </p:cNvSpPr>
          <p:nvPr>
            <p:ph idx="1"/>
          </p:nvPr>
        </p:nvSpPr>
        <p:spPr/>
        <p:txBody>
          <a:bodyPr/>
          <a:lstStyle/>
          <a:p>
            <a:r>
              <a:rPr lang="en-US" dirty="0"/>
              <a:t>262.17 (a)(2) – Accumulation of HW in tanks </a:t>
            </a:r>
          </a:p>
          <a:p>
            <a:endParaRPr lang="en-US" dirty="0"/>
          </a:p>
          <a:p>
            <a:r>
              <a:rPr lang="en-US" dirty="0"/>
              <a:t>262.17 (a)(3) – Accumulation of HW on drip pads </a:t>
            </a:r>
          </a:p>
          <a:p>
            <a:endParaRPr lang="en-US" dirty="0"/>
          </a:p>
          <a:p>
            <a:r>
              <a:rPr lang="en-US" dirty="0"/>
              <a:t>262.17 (a)(4) – Accumulation of HW in containment buildings </a:t>
            </a:r>
          </a:p>
          <a:p>
            <a:pPr marL="0" indent="0">
              <a:buNone/>
            </a:pPr>
            <a:endParaRPr lang="en-US" dirty="0"/>
          </a:p>
        </p:txBody>
      </p:sp>
    </p:spTree>
    <p:extLst>
      <p:ext uri="{BB962C8B-B14F-4D97-AF65-F5344CB8AC3E}">
        <p14:creationId xmlns:p14="http://schemas.microsoft.com/office/powerpoint/2010/main" val="3323763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a:bodyPr>
          <a:lstStyle/>
          <a:p>
            <a:r>
              <a:rPr lang="en-US" dirty="0"/>
              <a:t>LQG Containers 262.17 c</a:t>
            </a:r>
          </a:p>
        </p:txBody>
      </p:sp>
      <p:sp>
        <p:nvSpPr>
          <p:cNvPr id="3" name="Content Placeholder 2"/>
          <p:cNvSpPr>
            <a:spLocks noGrp="1"/>
          </p:cNvSpPr>
          <p:nvPr>
            <p:ph idx="1"/>
          </p:nvPr>
        </p:nvSpPr>
        <p:spPr/>
        <p:txBody>
          <a:bodyPr/>
          <a:lstStyle/>
          <a:p>
            <a:r>
              <a:rPr lang="en-US" dirty="0"/>
              <a:t>262.17 (a)(5)(i) – Labeling and Marking of Containers</a:t>
            </a:r>
          </a:p>
          <a:p>
            <a:pPr lvl="1"/>
            <a:r>
              <a:rPr lang="en-US" sz="2800" dirty="0"/>
              <a:t>(A)  Words “Hazardous Waste”.</a:t>
            </a:r>
          </a:p>
          <a:p>
            <a:pPr lvl="1"/>
            <a:r>
              <a:rPr lang="en-US" sz="2800" dirty="0"/>
              <a:t>(B)  Indication of hazards of the contents (for example -  characteristic codes, DOT marking, OSHA hazard statement or pictogram, NFPA label). </a:t>
            </a:r>
            <a:r>
              <a:rPr lang="en-US" sz="2800" b="1" dirty="0"/>
              <a:t>(New)</a:t>
            </a:r>
          </a:p>
          <a:p>
            <a:pPr lvl="1"/>
            <a:r>
              <a:rPr lang="en-US" sz="2800" dirty="0"/>
              <a:t>(C) Accumulation start date.</a:t>
            </a:r>
          </a:p>
        </p:txBody>
      </p:sp>
    </p:spTree>
    <p:extLst>
      <p:ext uri="{BB962C8B-B14F-4D97-AF65-F5344CB8AC3E}">
        <p14:creationId xmlns:p14="http://schemas.microsoft.com/office/powerpoint/2010/main" val="2092672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a:bodyPr>
          <a:lstStyle/>
          <a:p>
            <a:r>
              <a:rPr lang="en-US" dirty="0"/>
              <a:t>LQG Tanks 262.17 </a:t>
            </a:r>
          </a:p>
        </p:txBody>
      </p:sp>
      <p:sp>
        <p:nvSpPr>
          <p:cNvPr id="3" name="Content Placeholder 2"/>
          <p:cNvSpPr>
            <a:spLocks noGrp="1"/>
          </p:cNvSpPr>
          <p:nvPr>
            <p:ph idx="1"/>
          </p:nvPr>
        </p:nvSpPr>
        <p:spPr/>
        <p:txBody>
          <a:bodyPr/>
          <a:lstStyle/>
          <a:p>
            <a:r>
              <a:rPr lang="en-US" dirty="0"/>
              <a:t>262.17 (a)(5)(ii) – Labeling and Marking of Tanks</a:t>
            </a:r>
          </a:p>
          <a:p>
            <a:pPr lvl="1"/>
            <a:r>
              <a:rPr lang="en-US" sz="2800" dirty="0"/>
              <a:t>(A)  Words “Hazardous Waste”.</a:t>
            </a:r>
          </a:p>
          <a:p>
            <a:pPr lvl="1"/>
            <a:r>
              <a:rPr lang="en-US" sz="2800" dirty="0"/>
              <a:t>(B)  Indication of hazards of the contents (for example -  characteristic codes, DOT marking, OSHA hazard statement or pictogram, NFPA label). </a:t>
            </a:r>
            <a:r>
              <a:rPr lang="en-US" sz="2800" b="1" dirty="0"/>
              <a:t>(New)</a:t>
            </a:r>
          </a:p>
          <a:p>
            <a:pPr lvl="1"/>
            <a:r>
              <a:rPr lang="en-US" sz="2800" dirty="0"/>
              <a:t>(C) Inventory logs or other records to demonstrate &lt; 90 days.</a:t>
            </a:r>
          </a:p>
          <a:p>
            <a:pPr lvl="1"/>
            <a:r>
              <a:rPr lang="en-US" sz="2800" dirty="0"/>
              <a:t>(D) Keep records.</a:t>
            </a:r>
          </a:p>
        </p:txBody>
      </p:sp>
    </p:spTree>
    <p:extLst>
      <p:ext uri="{BB962C8B-B14F-4D97-AF65-F5344CB8AC3E}">
        <p14:creationId xmlns:p14="http://schemas.microsoft.com/office/powerpoint/2010/main" val="661653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fontScale="90000"/>
          </a:bodyPr>
          <a:lstStyle/>
          <a:p>
            <a:r>
              <a:rPr lang="en-US" dirty="0"/>
              <a:t>LQG Emergency Procedures 262.17</a:t>
            </a:r>
          </a:p>
        </p:txBody>
      </p:sp>
      <p:sp>
        <p:nvSpPr>
          <p:cNvPr id="3" name="Content Placeholder 2"/>
          <p:cNvSpPr>
            <a:spLocks noGrp="1"/>
          </p:cNvSpPr>
          <p:nvPr>
            <p:ph idx="1"/>
          </p:nvPr>
        </p:nvSpPr>
        <p:spPr/>
        <p:txBody>
          <a:bodyPr/>
          <a:lstStyle/>
          <a:p>
            <a:r>
              <a:rPr lang="en-US" dirty="0"/>
              <a:t>262.17 (a)(6) - Emergency Procedures - LQGs need to comply with Subpart M of 262.</a:t>
            </a:r>
          </a:p>
        </p:txBody>
      </p:sp>
    </p:spTree>
    <p:extLst>
      <p:ext uri="{BB962C8B-B14F-4D97-AF65-F5344CB8AC3E}">
        <p14:creationId xmlns:p14="http://schemas.microsoft.com/office/powerpoint/2010/main" val="1895785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5" y="0"/>
            <a:ext cx="8087039" cy="1115367"/>
          </a:xfrm>
        </p:spPr>
        <p:txBody>
          <a:bodyPr>
            <a:noAutofit/>
          </a:bodyPr>
          <a:lstStyle/>
          <a:p>
            <a:r>
              <a:rPr lang="en-US" sz="3000" dirty="0"/>
              <a:t>262 Subpart M-Preparedness, Prevention and Emergency Procedures for LQGs</a:t>
            </a:r>
          </a:p>
        </p:txBody>
      </p:sp>
      <p:sp>
        <p:nvSpPr>
          <p:cNvPr id="3" name="Content Placeholder 2"/>
          <p:cNvSpPr>
            <a:spLocks noGrp="1"/>
          </p:cNvSpPr>
          <p:nvPr>
            <p:ph idx="1"/>
          </p:nvPr>
        </p:nvSpPr>
        <p:spPr/>
        <p:txBody>
          <a:bodyPr>
            <a:normAutofit/>
          </a:bodyPr>
          <a:lstStyle/>
          <a:p>
            <a:r>
              <a:rPr lang="en-US" dirty="0"/>
              <a:t>262.250 - Applicability</a:t>
            </a:r>
          </a:p>
          <a:p>
            <a:pPr lvl="1"/>
            <a:r>
              <a:rPr lang="en-US" sz="2800" dirty="0"/>
              <a:t>The regulation of this subpart apply to those areas of a LQG </a:t>
            </a:r>
            <a:r>
              <a:rPr lang="en-US" sz="2800" b="1" dirty="0"/>
              <a:t>where hazardous waste is generated or accumulated on site.</a:t>
            </a:r>
          </a:p>
          <a:p>
            <a:pPr lvl="1"/>
            <a:endParaRPr lang="en-US" sz="2800" b="1" dirty="0"/>
          </a:p>
          <a:p>
            <a:pPr lvl="1"/>
            <a:r>
              <a:rPr lang="en-US" sz="2800" b="1" dirty="0"/>
              <a:t>Note: This means CAAs and SAAs.  </a:t>
            </a:r>
            <a:r>
              <a:rPr lang="en-US" sz="2800" dirty="0"/>
              <a:t>This is </a:t>
            </a:r>
            <a:r>
              <a:rPr lang="en-US" sz="2800" b="1" dirty="0"/>
              <a:t>new</a:t>
            </a:r>
            <a:r>
              <a:rPr lang="en-US" sz="2800" dirty="0"/>
              <a:t> for SAAs.</a:t>
            </a:r>
          </a:p>
        </p:txBody>
      </p:sp>
    </p:spTree>
    <p:extLst>
      <p:ext uri="{BB962C8B-B14F-4D97-AF65-F5344CB8AC3E}">
        <p14:creationId xmlns:p14="http://schemas.microsoft.com/office/powerpoint/2010/main" val="1552668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99756"/>
            <a:ext cx="7609114" cy="1325563"/>
          </a:xfrm>
        </p:spPr>
        <p:txBody>
          <a:bodyPr>
            <a:normAutofit/>
          </a:bodyPr>
          <a:lstStyle/>
          <a:p>
            <a:r>
              <a:rPr lang="en-US" sz="3600" dirty="0"/>
              <a:t>DEFINITIONS in 260</a:t>
            </a:r>
          </a:p>
        </p:txBody>
      </p:sp>
      <p:sp>
        <p:nvSpPr>
          <p:cNvPr id="3" name="Content Placeholder 2"/>
          <p:cNvSpPr>
            <a:spLocks noGrp="1"/>
          </p:cNvSpPr>
          <p:nvPr>
            <p:ph idx="1"/>
          </p:nvPr>
        </p:nvSpPr>
        <p:spPr/>
        <p:txBody>
          <a:bodyPr>
            <a:normAutofit/>
          </a:bodyPr>
          <a:lstStyle/>
          <a:p>
            <a:pPr lvl="0"/>
            <a:r>
              <a:rPr lang="en-US" dirty="0"/>
              <a:t>260.10 </a:t>
            </a:r>
          </a:p>
          <a:p>
            <a:pPr lvl="0"/>
            <a:r>
              <a:rPr lang="en-US" u="sng" dirty="0"/>
              <a:t>Acute hazardous waste</a:t>
            </a:r>
            <a:r>
              <a:rPr lang="en-US" dirty="0"/>
              <a:t> – 261.31 code (H) [some F codes] or 261.33(e) [P codes].</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2362936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5" y="0"/>
            <a:ext cx="8087039" cy="1115367"/>
          </a:xfrm>
        </p:spPr>
        <p:txBody>
          <a:bodyPr>
            <a:noAutofit/>
          </a:bodyPr>
          <a:lstStyle/>
          <a:p>
            <a:r>
              <a:rPr lang="en-US" sz="3000" dirty="0"/>
              <a:t>262.251 Maintenance and Operation of Facility</a:t>
            </a:r>
          </a:p>
        </p:txBody>
      </p:sp>
      <p:sp>
        <p:nvSpPr>
          <p:cNvPr id="3" name="Content Placeholder 2"/>
          <p:cNvSpPr>
            <a:spLocks noGrp="1"/>
          </p:cNvSpPr>
          <p:nvPr>
            <p:ph idx="1"/>
          </p:nvPr>
        </p:nvSpPr>
        <p:spPr/>
        <p:txBody>
          <a:bodyPr>
            <a:normAutofit/>
          </a:bodyPr>
          <a:lstStyle/>
          <a:p>
            <a:r>
              <a:rPr lang="en-US" dirty="0"/>
              <a:t>262.251 - Maintenance and operation of facility</a:t>
            </a:r>
          </a:p>
          <a:p>
            <a:pPr lvl="1"/>
            <a:r>
              <a:rPr lang="en-US" sz="2800" dirty="0"/>
              <a:t>A LQG must maintain and operate its facility to minimize the possibility of a fire, explosion, or any unplanned sudden or non-sudden release of hazardous waste or hazardous waste constituents to air, soil, or surface water which could threaten human health or the environment.</a:t>
            </a:r>
          </a:p>
        </p:txBody>
      </p:sp>
    </p:spTree>
    <p:extLst>
      <p:ext uri="{BB962C8B-B14F-4D97-AF65-F5344CB8AC3E}">
        <p14:creationId xmlns:p14="http://schemas.microsoft.com/office/powerpoint/2010/main" val="161430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006652" cy="1507450"/>
          </a:xfrm>
        </p:spPr>
        <p:txBody>
          <a:bodyPr>
            <a:normAutofit/>
          </a:bodyPr>
          <a:lstStyle/>
          <a:p>
            <a:r>
              <a:rPr lang="en-US" dirty="0"/>
              <a:t>262.252 Required Equipment</a:t>
            </a:r>
            <a:br>
              <a:rPr lang="en-US" dirty="0"/>
            </a:br>
            <a:endParaRPr lang="en-US" dirty="0"/>
          </a:p>
        </p:txBody>
      </p:sp>
      <p:sp>
        <p:nvSpPr>
          <p:cNvPr id="3" name="Content Placeholder 2"/>
          <p:cNvSpPr>
            <a:spLocks noGrp="1"/>
          </p:cNvSpPr>
          <p:nvPr>
            <p:ph idx="1"/>
          </p:nvPr>
        </p:nvSpPr>
        <p:spPr>
          <a:xfrm>
            <a:off x="628649" y="1346479"/>
            <a:ext cx="8153609" cy="4830484"/>
          </a:xfrm>
        </p:spPr>
        <p:txBody>
          <a:bodyPr>
            <a:normAutofit lnSpcReduction="10000"/>
          </a:bodyPr>
          <a:lstStyle/>
          <a:p>
            <a:r>
              <a:rPr lang="en-US" dirty="0"/>
              <a:t>262.252 - All areas deemed applicable for generation or accumulation must be equipped with the following (unless waste wouldn’t require a particular kind of equipment):</a:t>
            </a:r>
          </a:p>
          <a:p>
            <a:pPr lvl="1"/>
            <a:r>
              <a:rPr lang="en-US" dirty="0"/>
              <a:t>(a)-An internal communications or alarm system capable of providing immediate instruction to personnel.</a:t>
            </a:r>
          </a:p>
          <a:p>
            <a:pPr lvl="1"/>
            <a:r>
              <a:rPr lang="en-US" dirty="0"/>
              <a:t>(b)- A device such as a telephone or a hand held two way radio, capable of summoning emergency assistance. </a:t>
            </a:r>
          </a:p>
          <a:p>
            <a:pPr lvl="1"/>
            <a:r>
              <a:rPr lang="en-US" dirty="0"/>
              <a:t>(c)-Portable fire extinguishers, fire control equipment, spill control equipment, and decontamination equipment.</a:t>
            </a:r>
          </a:p>
          <a:p>
            <a:pPr lvl="1"/>
            <a:r>
              <a:rPr lang="en-US" dirty="0"/>
              <a:t>(d)-Water at adequate volume and pressure to supply water hose streams, sprinklers, water spray system, or foam producing equipment.</a:t>
            </a:r>
          </a:p>
        </p:txBody>
      </p:sp>
    </p:spTree>
    <p:extLst>
      <p:ext uri="{BB962C8B-B14F-4D97-AF65-F5344CB8AC3E}">
        <p14:creationId xmlns:p14="http://schemas.microsoft.com/office/powerpoint/2010/main" val="37790451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137280" cy="1115367"/>
          </a:xfrm>
        </p:spPr>
        <p:txBody>
          <a:bodyPr>
            <a:normAutofit fontScale="90000"/>
          </a:bodyPr>
          <a:lstStyle/>
          <a:p>
            <a:r>
              <a:rPr lang="en-US" dirty="0"/>
              <a:t>262.253 Testing and Maintenance of Equipment</a:t>
            </a:r>
          </a:p>
        </p:txBody>
      </p:sp>
      <p:sp>
        <p:nvSpPr>
          <p:cNvPr id="3" name="Content Placeholder 2"/>
          <p:cNvSpPr>
            <a:spLocks noGrp="1"/>
          </p:cNvSpPr>
          <p:nvPr>
            <p:ph idx="1"/>
          </p:nvPr>
        </p:nvSpPr>
        <p:spPr>
          <a:xfrm>
            <a:off x="628650" y="1286189"/>
            <a:ext cx="8183754" cy="4890774"/>
          </a:xfrm>
        </p:spPr>
        <p:txBody>
          <a:bodyPr/>
          <a:lstStyle/>
          <a:p>
            <a:r>
              <a:rPr lang="en-US" dirty="0"/>
              <a:t>262.253 - Testing and maintenance of equipment</a:t>
            </a:r>
          </a:p>
          <a:p>
            <a:pPr lvl="1"/>
            <a:r>
              <a:rPr lang="en-US" sz="2800" dirty="0"/>
              <a:t>All communication, alarm system, fire, spill and decontamination equipment must be tested a maintained as necessary to assure its proper operation in time of emergency. </a:t>
            </a:r>
          </a:p>
        </p:txBody>
      </p:sp>
    </p:spTree>
    <p:extLst>
      <p:ext uri="{BB962C8B-B14F-4D97-AF65-F5344CB8AC3E}">
        <p14:creationId xmlns:p14="http://schemas.microsoft.com/office/powerpoint/2010/main" val="3958146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137280" cy="1115367"/>
          </a:xfrm>
        </p:spPr>
        <p:txBody>
          <a:bodyPr>
            <a:normAutofit/>
          </a:bodyPr>
          <a:lstStyle/>
          <a:p>
            <a:r>
              <a:rPr lang="en-US" sz="3000" dirty="0"/>
              <a:t>262.254 Access to Communications or Alarm System</a:t>
            </a:r>
          </a:p>
        </p:txBody>
      </p:sp>
      <p:sp>
        <p:nvSpPr>
          <p:cNvPr id="3" name="Content Placeholder 2"/>
          <p:cNvSpPr>
            <a:spLocks noGrp="1"/>
          </p:cNvSpPr>
          <p:nvPr>
            <p:ph idx="1"/>
          </p:nvPr>
        </p:nvSpPr>
        <p:spPr>
          <a:xfrm>
            <a:off x="628650" y="1286189"/>
            <a:ext cx="8183754" cy="4890774"/>
          </a:xfrm>
        </p:spPr>
        <p:txBody>
          <a:bodyPr/>
          <a:lstStyle/>
          <a:p>
            <a:r>
              <a:rPr lang="en-US" dirty="0"/>
              <a:t>262.254 - Access to communication or alarm system</a:t>
            </a:r>
          </a:p>
          <a:p>
            <a:pPr lvl="1"/>
            <a:r>
              <a:rPr lang="en-US" sz="2800" dirty="0"/>
              <a:t>(a)- When dealing with hazardous waste all personnel should have access to alarm system and communication.</a:t>
            </a:r>
          </a:p>
          <a:p>
            <a:pPr lvl="1"/>
            <a:r>
              <a:rPr lang="en-US" sz="2800" dirty="0"/>
              <a:t>(b)-In a case of only one employee working, that employee must have immediate access to emergency communication equipment.</a:t>
            </a:r>
          </a:p>
        </p:txBody>
      </p:sp>
    </p:spTree>
    <p:extLst>
      <p:ext uri="{BB962C8B-B14F-4D97-AF65-F5344CB8AC3E}">
        <p14:creationId xmlns:p14="http://schemas.microsoft.com/office/powerpoint/2010/main" val="31462206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137280" cy="1115367"/>
          </a:xfrm>
        </p:spPr>
        <p:txBody>
          <a:bodyPr>
            <a:normAutofit/>
          </a:bodyPr>
          <a:lstStyle/>
          <a:p>
            <a:r>
              <a:rPr lang="en-US" dirty="0"/>
              <a:t>262.255 Aisle Space</a:t>
            </a:r>
          </a:p>
        </p:txBody>
      </p:sp>
      <p:sp>
        <p:nvSpPr>
          <p:cNvPr id="3" name="Content Placeholder 2"/>
          <p:cNvSpPr>
            <a:spLocks noGrp="1"/>
          </p:cNvSpPr>
          <p:nvPr>
            <p:ph idx="1"/>
          </p:nvPr>
        </p:nvSpPr>
        <p:spPr>
          <a:xfrm>
            <a:off x="628650" y="1286189"/>
            <a:ext cx="8183754" cy="4890774"/>
          </a:xfrm>
        </p:spPr>
        <p:txBody>
          <a:bodyPr>
            <a:normAutofit lnSpcReduction="10000"/>
          </a:bodyPr>
          <a:lstStyle/>
          <a:p>
            <a:r>
              <a:rPr lang="en-US" dirty="0"/>
              <a:t>262.255 - Required aisle space</a:t>
            </a:r>
          </a:p>
          <a:p>
            <a:pPr lvl="1"/>
            <a:r>
              <a:rPr lang="en-US" sz="2800" dirty="0"/>
              <a:t>A LQG must maintain aisle space to allow the unobstructed movement of personnel, fire protection equipment, spill control equipment, and decontamination equipment to any area of facility operation in an emergency, unless aisle space is not needed for these purposes.</a:t>
            </a:r>
          </a:p>
          <a:p>
            <a:pPr lvl="1"/>
            <a:endParaRPr lang="en-US" sz="2800" dirty="0"/>
          </a:p>
          <a:p>
            <a:pPr lvl="1"/>
            <a:r>
              <a:rPr lang="en-US" sz="2800" dirty="0"/>
              <a:t>Florida aisle space requirements – 62-730.160(6) – Generators shall maintain adequate aisle space between containers of HW to allow for inspection of the condition and labels of the individual containers.</a:t>
            </a:r>
          </a:p>
        </p:txBody>
      </p:sp>
    </p:spTree>
    <p:extLst>
      <p:ext uri="{BB962C8B-B14F-4D97-AF65-F5344CB8AC3E}">
        <p14:creationId xmlns:p14="http://schemas.microsoft.com/office/powerpoint/2010/main" val="18094178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076990" cy="1507450"/>
          </a:xfrm>
        </p:spPr>
        <p:txBody>
          <a:bodyPr>
            <a:normAutofit fontScale="90000"/>
          </a:bodyPr>
          <a:lstStyle/>
          <a:p>
            <a:r>
              <a:rPr lang="en-US" dirty="0"/>
              <a:t>262.256 Arrangements with Local Authorities</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262.256(a) – A LQG must attempt to make arrangements with local emergency services</a:t>
            </a:r>
          </a:p>
          <a:p>
            <a:pPr lvl="1"/>
            <a:r>
              <a:rPr lang="en-US" sz="2800" dirty="0"/>
              <a:t>(1)- A LQG making arrangements must determine the potential need for emergency services.</a:t>
            </a:r>
          </a:p>
          <a:p>
            <a:pPr lvl="1"/>
            <a:r>
              <a:rPr lang="en-US" sz="2800" dirty="0"/>
              <a:t>(2)- The LQG shall attempt to familiarize the emergency services with the layout of the facility, properties of HW handled, places where personnel work and other required information.</a:t>
            </a:r>
          </a:p>
          <a:p>
            <a:pPr lvl="1"/>
            <a:r>
              <a:rPr lang="en-US" sz="2800" dirty="0"/>
              <a:t>(3)- Designate a primary emergency authority if necessary. </a:t>
            </a:r>
          </a:p>
        </p:txBody>
      </p:sp>
    </p:spTree>
    <p:extLst>
      <p:ext uri="{BB962C8B-B14F-4D97-AF65-F5344CB8AC3E}">
        <p14:creationId xmlns:p14="http://schemas.microsoft.com/office/powerpoint/2010/main" val="605684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066942" cy="1055077"/>
          </a:xfrm>
        </p:spPr>
        <p:txBody>
          <a:bodyPr>
            <a:normAutofit fontScale="90000"/>
          </a:bodyPr>
          <a:lstStyle/>
          <a:p>
            <a:r>
              <a:rPr lang="en-US" dirty="0"/>
              <a:t>262.256 Arrangements with Local Authorities</a:t>
            </a:r>
          </a:p>
        </p:txBody>
      </p:sp>
      <p:sp>
        <p:nvSpPr>
          <p:cNvPr id="3" name="Content Placeholder 2"/>
          <p:cNvSpPr>
            <a:spLocks noGrp="1"/>
          </p:cNvSpPr>
          <p:nvPr>
            <p:ph idx="1"/>
          </p:nvPr>
        </p:nvSpPr>
        <p:spPr/>
        <p:txBody>
          <a:bodyPr/>
          <a:lstStyle/>
          <a:p>
            <a:r>
              <a:rPr lang="en-US" dirty="0"/>
              <a:t>262.256(b) - Maintain records documenting the arrangements or the attempt of arrangements with local authorities.</a:t>
            </a:r>
          </a:p>
          <a:p>
            <a:r>
              <a:rPr lang="en-US" dirty="0"/>
              <a:t>262.256(c) - A facility possessing 24-hour response capabilities may seek a waiver from the authority having jurisdiction (AHJ).</a:t>
            </a:r>
          </a:p>
          <a:p>
            <a:endParaRPr lang="en-US" dirty="0"/>
          </a:p>
        </p:txBody>
      </p:sp>
    </p:spTree>
    <p:extLst>
      <p:ext uri="{BB962C8B-B14F-4D97-AF65-F5344CB8AC3E}">
        <p14:creationId xmlns:p14="http://schemas.microsoft.com/office/powerpoint/2010/main" val="1982575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6" y="0"/>
            <a:ext cx="8088923" cy="1507450"/>
          </a:xfrm>
        </p:spPr>
        <p:txBody>
          <a:bodyPr>
            <a:normAutofit/>
          </a:bodyPr>
          <a:lstStyle/>
          <a:p>
            <a:r>
              <a:rPr lang="en-US" sz="3000" dirty="0"/>
              <a:t>262.260 Purpose and Implementation of Contingency Plan</a:t>
            </a:r>
            <a:br>
              <a:rPr lang="en-US" sz="3000" dirty="0"/>
            </a:br>
            <a:endParaRPr lang="en-US" sz="3000" dirty="0"/>
          </a:p>
        </p:txBody>
      </p:sp>
      <p:sp>
        <p:nvSpPr>
          <p:cNvPr id="3" name="Content Placeholder 2"/>
          <p:cNvSpPr>
            <a:spLocks noGrp="1"/>
          </p:cNvSpPr>
          <p:nvPr>
            <p:ph idx="1"/>
          </p:nvPr>
        </p:nvSpPr>
        <p:spPr/>
        <p:txBody>
          <a:bodyPr>
            <a:normAutofit lnSpcReduction="10000"/>
          </a:bodyPr>
          <a:lstStyle/>
          <a:p>
            <a:r>
              <a:rPr lang="en-US" dirty="0"/>
              <a:t>262.20(a) – A LQG must have a Contingency Plan for the facility. The plan must  be designed to minimize hazards to human health or the environment from fires, explosions, or any unplanned sudden or non-sudden release of hazardous waste or hazardous waste constituents to air, soil or surface water.</a:t>
            </a:r>
          </a:p>
          <a:p>
            <a:r>
              <a:rPr lang="en-US" dirty="0"/>
              <a:t>262.20(b) – The provisions of the Plan must be carried out immediately whenever there is a fire, explosion, or release of hazardous waste or hazardous waste constituents which could threaten human health or the environment.</a:t>
            </a:r>
          </a:p>
        </p:txBody>
      </p:sp>
    </p:spTree>
    <p:extLst>
      <p:ext uri="{BB962C8B-B14F-4D97-AF65-F5344CB8AC3E}">
        <p14:creationId xmlns:p14="http://schemas.microsoft.com/office/powerpoint/2010/main" val="101669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5" y="0"/>
            <a:ext cx="8438731" cy="1507450"/>
          </a:xfrm>
        </p:spPr>
        <p:txBody>
          <a:bodyPr>
            <a:normAutofit/>
          </a:bodyPr>
          <a:lstStyle/>
          <a:p>
            <a:r>
              <a:rPr lang="en-US" sz="3000" dirty="0"/>
              <a:t>262.261 Content of Contingency Plan</a:t>
            </a:r>
            <a:br>
              <a:rPr lang="en-US" sz="3000" dirty="0"/>
            </a:br>
            <a:endParaRPr lang="en-US" sz="3000" dirty="0"/>
          </a:p>
        </p:txBody>
      </p:sp>
      <p:sp>
        <p:nvSpPr>
          <p:cNvPr id="3" name="Content Placeholder 2"/>
          <p:cNvSpPr>
            <a:spLocks noGrp="1"/>
          </p:cNvSpPr>
          <p:nvPr>
            <p:ph idx="1"/>
          </p:nvPr>
        </p:nvSpPr>
        <p:spPr>
          <a:xfrm>
            <a:off x="628650" y="1276141"/>
            <a:ext cx="8123464" cy="4900822"/>
          </a:xfrm>
        </p:spPr>
        <p:txBody>
          <a:bodyPr>
            <a:normAutofit/>
          </a:bodyPr>
          <a:lstStyle/>
          <a:p>
            <a:r>
              <a:rPr lang="en-US" dirty="0"/>
              <a:t>262.261</a:t>
            </a:r>
          </a:p>
          <a:p>
            <a:pPr lvl="1"/>
            <a:r>
              <a:rPr lang="en-US" sz="2800" dirty="0"/>
              <a:t>(a) – Description of the actions facility personnel must take in response to fire, explosion, or unplanned release of HW or HW constituents to air, soil or surface water.</a:t>
            </a:r>
          </a:p>
          <a:p>
            <a:pPr lvl="1"/>
            <a:r>
              <a:rPr lang="en-US" sz="2800" dirty="0"/>
              <a:t>(b) – If a generator already has a Spill Prevention, Control, and Countermeasures plan, it need only amend that plan to incorporate hazardous waste management provisions.</a:t>
            </a:r>
          </a:p>
        </p:txBody>
      </p:sp>
    </p:spTree>
    <p:extLst>
      <p:ext uri="{BB962C8B-B14F-4D97-AF65-F5344CB8AC3E}">
        <p14:creationId xmlns:p14="http://schemas.microsoft.com/office/powerpoint/2010/main" val="39898074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5" y="0"/>
            <a:ext cx="8438731" cy="1507450"/>
          </a:xfrm>
        </p:spPr>
        <p:txBody>
          <a:bodyPr>
            <a:normAutofit/>
          </a:bodyPr>
          <a:lstStyle/>
          <a:p>
            <a:r>
              <a:rPr lang="en-US" sz="3000" dirty="0"/>
              <a:t>262.261 Content of Contingency Plan a</a:t>
            </a:r>
            <a:br>
              <a:rPr lang="en-US" sz="3000" dirty="0"/>
            </a:br>
            <a:endParaRPr lang="en-US" sz="3000" dirty="0"/>
          </a:p>
        </p:txBody>
      </p:sp>
      <p:sp>
        <p:nvSpPr>
          <p:cNvPr id="3" name="Content Placeholder 2"/>
          <p:cNvSpPr>
            <a:spLocks noGrp="1"/>
          </p:cNvSpPr>
          <p:nvPr>
            <p:ph idx="1"/>
          </p:nvPr>
        </p:nvSpPr>
        <p:spPr>
          <a:xfrm>
            <a:off x="628650" y="1276141"/>
            <a:ext cx="8123464" cy="4900822"/>
          </a:xfrm>
        </p:spPr>
        <p:txBody>
          <a:bodyPr>
            <a:normAutofit/>
          </a:bodyPr>
          <a:lstStyle/>
          <a:p>
            <a:r>
              <a:rPr lang="en-US" dirty="0"/>
              <a:t>262.261</a:t>
            </a:r>
          </a:p>
          <a:p>
            <a:pPr lvl="1"/>
            <a:r>
              <a:rPr lang="en-US" sz="2800" dirty="0"/>
              <a:t>(c) – The Plan must describe arrangements agreed to with the local authorities.</a:t>
            </a:r>
          </a:p>
          <a:p>
            <a:pPr lvl="1"/>
            <a:r>
              <a:rPr lang="en-US" sz="2800" dirty="0"/>
              <a:t>(d) – An updated list of names and telephone numbers of persons qualified to act as emergency coordinator.  </a:t>
            </a:r>
            <a:r>
              <a:rPr lang="en-US" sz="2800" b="1" dirty="0"/>
              <a:t>Note:</a:t>
            </a:r>
            <a:r>
              <a:rPr lang="en-US" sz="2800" dirty="0"/>
              <a:t> addresses are not required</a:t>
            </a:r>
            <a:r>
              <a:rPr lang="en-US" sz="2800" b="1" dirty="0"/>
              <a:t>.(New)</a:t>
            </a:r>
          </a:p>
          <a:p>
            <a:pPr lvl="1"/>
            <a:r>
              <a:rPr lang="en-US" sz="2800" dirty="0"/>
              <a:t>(e) – A list of all emergency equipment at the facility.</a:t>
            </a:r>
          </a:p>
          <a:p>
            <a:pPr lvl="1"/>
            <a:r>
              <a:rPr lang="en-US" sz="2800" dirty="0"/>
              <a:t>(f) – Evacuation plan for generator personnel.</a:t>
            </a:r>
          </a:p>
        </p:txBody>
      </p:sp>
    </p:spTree>
    <p:extLst>
      <p:ext uri="{BB962C8B-B14F-4D97-AF65-F5344CB8AC3E}">
        <p14:creationId xmlns:p14="http://schemas.microsoft.com/office/powerpoint/2010/main" val="35217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99756"/>
            <a:ext cx="7609114" cy="1325563"/>
          </a:xfrm>
        </p:spPr>
        <p:txBody>
          <a:bodyPr>
            <a:normAutofit/>
          </a:bodyPr>
          <a:lstStyle/>
          <a:p>
            <a:r>
              <a:rPr lang="en-US" sz="3600" dirty="0"/>
              <a:t>DEFINITIONS in 260 a</a:t>
            </a:r>
          </a:p>
        </p:txBody>
      </p:sp>
      <p:sp>
        <p:nvSpPr>
          <p:cNvPr id="3" name="Content Placeholder 2"/>
          <p:cNvSpPr>
            <a:spLocks noGrp="1"/>
          </p:cNvSpPr>
          <p:nvPr>
            <p:ph idx="1"/>
          </p:nvPr>
        </p:nvSpPr>
        <p:spPr/>
        <p:txBody>
          <a:bodyPr>
            <a:normAutofit/>
          </a:bodyPr>
          <a:lstStyle/>
          <a:p>
            <a:pPr lvl="0"/>
            <a:r>
              <a:rPr lang="en-US" dirty="0"/>
              <a:t>260.10 </a:t>
            </a:r>
          </a:p>
          <a:p>
            <a:r>
              <a:rPr lang="en-US" u="sng" dirty="0"/>
              <a:t>Central accumulation area (CAA)</a:t>
            </a:r>
            <a:r>
              <a:rPr lang="en-US" dirty="0"/>
              <a:t>– any on-site area accumulating hazardous waste in units.</a:t>
            </a:r>
          </a:p>
          <a:p>
            <a:endParaRPr lang="en-US" dirty="0"/>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8114793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237764" cy="1325563"/>
          </a:xfrm>
        </p:spPr>
        <p:txBody>
          <a:bodyPr>
            <a:normAutofit/>
          </a:bodyPr>
          <a:lstStyle/>
          <a:p>
            <a:r>
              <a:rPr lang="en-US" sz="3000" dirty="0"/>
              <a:t>262.262(a) Copies of Contingency Plan</a:t>
            </a:r>
            <a:br>
              <a:rPr lang="en-US" sz="3000" dirty="0"/>
            </a:br>
            <a:endParaRPr lang="en-US" sz="3000" dirty="0"/>
          </a:p>
        </p:txBody>
      </p:sp>
      <p:sp>
        <p:nvSpPr>
          <p:cNvPr id="3" name="Content Placeholder 2"/>
          <p:cNvSpPr>
            <a:spLocks noGrp="1"/>
          </p:cNvSpPr>
          <p:nvPr>
            <p:ph idx="1"/>
          </p:nvPr>
        </p:nvSpPr>
        <p:spPr/>
        <p:txBody>
          <a:bodyPr>
            <a:normAutofit/>
          </a:bodyPr>
          <a:lstStyle/>
          <a:p>
            <a:r>
              <a:rPr lang="en-US" dirty="0"/>
              <a:t>262.262(a) - Copies of Contingency Plan and all revisions to the plan must be maintained at the LQG and the LQG must: </a:t>
            </a:r>
          </a:p>
          <a:p>
            <a:pPr lvl="1"/>
            <a:r>
              <a:rPr lang="en-US" sz="2800" dirty="0"/>
              <a:t>(a) – Submit a copy to local emergency services and maintain a copy on site.</a:t>
            </a:r>
          </a:p>
        </p:txBody>
      </p:sp>
    </p:spTree>
    <p:extLst>
      <p:ext uri="{BB962C8B-B14F-4D97-AF65-F5344CB8AC3E}">
        <p14:creationId xmlns:p14="http://schemas.microsoft.com/office/powerpoint/2010/main" val="13848279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6625"/>
            <a:ext cx="8237764" cy="1325563"/>
          </a:xfrm>
        </p:spPr>
        <p:txBody>
          <a:bodyPr>
            <a:normAutofit fontScale="90000"/>
          </a:bodyPr>
          <a:lstStyle/>
          <a:p>
            <a:r>
              <a:rPr lang="en-US" sz="3000" dirty="0"/>
              <a:t>262.262(b) Contingency Plan </a:t>
            </a:r>
            <a:br>
              <a:rPr lang="en-US" sz="3000" dirty="0"/>
            </a:br>
            <a:r>
              <a:rPr lang="en-US" sz="3000" dirty="0"/>
              <a:t>Quick Reference Guide</a:t>
            </a:r>
            <a:br>
              <a:rPr lang="en-US" sz="3000" dirty="0"/>
            </a:br>
            <a:endParaRPr lang="en-US" sz="3000" dirty="0"/>
          </a:p>
        </p:txBody>
      </p:sp>
      <p:sp>
        <p:nvSpPr>
          <p:cNvPr id="3" name="Content Placeholder 2"/>
          <p:cNvSpPr>
            <a:spLocks noGrp="1"/>
          </p:cNvSpPr>
          <p:nvPr>
            <p:ph idx="1"/>
          </p:nvPr>
        </p:nvSpPr>
        <p:spPr/>
        <p:txBody>
          <a:bodyPr>
            <a:normAutofit lnSpcReduction="10000"/>
          </a:bodyPr>
          <a:lstStyle/>
          <a:p>
            <a:r>
              <a:rPr lang="en-US" dirty="0"/>
              <a:t>262.262(b) -  (</a:t>
            </a:r>
            <a:r>
              <a:rPr lang="en-US" b="1" dirty="0"/>
              <a:t>Note: new </a:t>
            </a:r>
            <a:r>
              <a:rPr lang="en-US" dirty="0"/>
              <a:t>requirement.)</a:t>
            </a:r>
          </a:p>
          <a:p>
            <a:pPr lvl="1"/>
            <a:r>
              <a:rPr lang="en-US" sz="2800" dirty="0"/>
              <a:t>(b) – </a:t>
            </a:r>
            <a:r>
              <a:rPr lang="en-US" sz="2800" b="1" dirty="0"/>
              <a:t>A LQG that first becomes subject to these provisions after May 30, 2017 or amending a Contingency Plan at that time must submit  a quick reference guide to the local emergency responders. This guide must include:</a:t>
            </a:r>
          </a:p>
          <a:p>
            <a:pPr lvl="2"/>
            <a:r>
              <a:rPr lang="en-US" sz="2800" dirty="0"/>
              <a:t>(1) – Types/names of hazardous waste and associated hazards.</a:t>
            </a:r>
          </a:p>
          <a:p>
            <a:pPr lvl="2"/>
            <a:r>
              <a:rPr lang="en-US" sz="2800" dirty="0"/>
              <a:t>(2) – Estimated max amount of each hazardous waste that may be present at one time. </a:t>
            </a:r>
          </a:p>
        </p:txBody>
      </p:sp>
    </p:spTree>
    <p:extLst>
      <p:ext uri="{BB962C8B-B14F-4D97-AF65-F5344CB8AC3E}">
        <p14:creationId xmlns:p14="http://schemas.microsoft.com/office/powerpoint/2010/main" val="31305117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4980"/>
          </a:xfrm>
        </p:spPr>
        <p:txBody>
          <a:bodyPr>
            <a:normAutofit/>
          </a:bodyPr>
          <a:lstStyle/>
          <a:p>
            <a:r>
              <a:rPr lang="en-US" sz="3000" dirty="0"/>
              <a:t>262.262(b) Contingency Plan </a:t>
            </a:r>
            <a:br>
              <a:rPr lang="en-US" sz="3000" dirty="0"/>
            </a:br>
            <a:r>
              <a:rPr lang="en-US" sz="3000" dirty="0"/>
              <a:t>Quick Reference Guide</a:t>
            </a:r>
          </a:p>
        </p:txBody>
      </p:sp>
      <p:sp>
        <p:nvSpPr>
          <p:cNvPr id="3" name="Content Placeholder 2"/>
          <p:cNvSpPr>
            <a:spLocks noGrp="1"/>
          </p:cNvSpPr>
          <p:nvPr>
            <p:ph idx="1"/>
          </p:nvPr>
        </p:nvSpPr>
        <p:spPr/>
        <p:txBody>
          <a:bodyPr>
            <a:normAutofit lnSpcReduction="10000"/>
          </a:bodyPr>
          <a:lstStyle/>
          <a:p>
            <a:pPr lvl="2"/>
            <a:r>
              <a:rPr lang="en-US" sz="2800" dirty="0"/>
              <a:t>(3) – The identification of any hazardous wastes where exposure would require unique or special treatment by medical or hospital staff.</a:t>
            </a:r>
          </a:p>
          <a:p>
            <a:pPr lvl="2"/>
            <a:r>
              <a:rPr lang="en-US" sz="2800" dirty="0"/>
              <a:t>(4) – A map of the facility showing where hazardous wastes are generated, accumulated, and treated and routes to these areas.</a:t>
            </a:r>
          </a:p>
          <a:p>
            <a:pPr lvl="2"/>
            <a:r>
              <a:rPr lang="en-US" sz="2800" dirty="0"/>
              <a:t>(5) – A street map of the facility in relation to surrounding businesses, schools, and residential areas.</a:t>
            </a:r>
          </a:p>
        </p:txBody>
      </p:sp>
    </p:spTree>
    <p:extLst>
      <p:ext uri="{BB962C8B-B14F-4D97-AF65-F5344CB8AC3E}">
        <p14:creationId xmlns:p14="http://schemas.microsoft.com/office/powerpoint/2010/main" val="34369911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4980"/>
          </a:xfrm>
        </p:spPr>
        <p:txBody>
          <a:bodyPr>
            <a:normAutofit/>
          </a:bodyPr>
          <a:lstStyle/>
          <a:p>
            <a:r>
              <a:rPr lang="en-US" sz="3000" dirty="0"/>
              <a:t>262.262(b) Contingency Plan </a:t>
            </a:r>
            <a:br>
              <a:rPr lang="en-US" sz="3000" dirty="0"/>
            </a:br>
            <a:r>
              <a:rPr lang="en-US" sz="3000" dirty="0"/>
              <a:t>Quick Reference Guide </a:t>
            </a:r>
          </a:p>
        </p:txBody>
      </p:sp>
      <p:sp>
        <p:nvSpPr>
          <p:cNvPr id="3" name="Content Placeholder 2"/>
          <p:cNvSpPr>
            <a:spLocks noGrp="1"/>
          </p:cNvSpPr>
          <p:nvPr>
            <p:ph idx="1"/>
          </p:nvPr>
        </p:nvSpPr>
        <p:spPr/>
        <p:txBody>
          <a:bodyPr>
            <a:normAutofit/>
          </a:bodyPr>
          <a:lstStyle/>
          <a:p>
            <a:pPr lvl="2"/>
            <a:r>
              <a:rPr lang="en-US" sz="2800" dirty="0"/>
              <a:t>(6) – The locations of water supply (fire hydrant).</a:t>
            </a:r>
          </a:p>
          <a:p>
            <a:pPr lvl="2"/>
            <a:r>
              <a:rPr lang="en-US" sz="2800" dirty="0"/>
              <a:t>(7) – The identification of on-site notifications systems.</a:t>
            </a:r>
          </a:p>
          <a:p>
            <a:pPr lvl="2"/>
            <a:r>
              <a:rPr lang="en-US" sz="2800" dirty="0"/>
              <a:t>(8) – The names and numbers of emergency coordinators.</a:t>
            </a:r>
          </a:p>
        </p:txBody>
      </p:sp>
    </p:spTree>
    <p:extLst>
      <p:ext uri="{BB962C8B-B14F-4D97-AF65-F5344CB8AC3E}">
        <p14:creationId xmlns:p14="http://schemas.microsoft.com/office/powerpoint/2010/main" val="33601710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4980"/>
          </a:xfrm>
        </p:spPr>
        <p:txBody>
          <a:bodyPr>
            <a:normAutofit/>
          </a:bodyPr>
          <a:lstStyle/>
          <a:p>
            <a:r>
              <a:rPr lang="en-US" sz="3000" dirty="0"/>
              <a:t>262.262(c) Contingency Plan </a:t>
            </a:r>
            <a:br>
              <a:rPr lang="en-US" sz="3000" dirty="0"/>
            </a:br>
            <a:r>
              <a:rPr lang="en-US" sz="3000" dirty="0"/>
              <a:t>Quick Reference Guide</a:t>
            </a:r>
          </a:p>
        </p:txBody>
      </p:sp>
      <p:sp>
        <p:nvSpPr>
          <p:cNvPr id="3" name="Content Placeholder 2"/>
          <p:cNvSpPr>
            <a:spLocks noGrp="1"/>
          </p:cNvSpPr>
          <p:nvPr>
            <p:ph idx="1"/>
          </p:nvPr>
        </p:nvSpPr>
        <p:spPr/>
        <p:txBody>
          <a:bodyPr>
            <a:normAutofit/>
          </a:bodyPr>
          <a:lstStyle/>
          <a:p>
            <a:pPr lvl="1"/>
            <a:r>
              <a:rPr lang="en-US" sz="2800" dirty="0"/>
              <a:t>262.262(c) – LQGs must update as necessary the Quick Reference Guide whenever the Contingency Plan is amended and submit both documents to the local authorities. </a:t>
            </a:r>
          </a:p>
        </p:txBody>
      </p:sp>
    </p:spTree>
    <p:extLst>
      <p:ext uri="{BB962C8B-B14F-4D97-AF65-F5344CB8AC3E}">
        <p14:creationId xmlns:p14="http://schemas.microsoft.com/office/powerpoint/2010/main" val="8519210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4980"/>
          </a:xfrm>
        </p:spPr>
        <p:txBody>
          <a:bodyPr>
            <a:normAutofit/>
          </a:bodyPr>
          <a:lstStyle/>
          <a:p>
            <a:r>
              <a:rPr lang="en-US" sz="3000" dirty="0"/>
              <a:t>262.263 Amendment </a:t>
            </a:r>
            <a:br>
              <a:rPr lang="en-US" sz="3000" dirty="0"/>
            </a:br>
            <a:r>
              <a:rPr lang="en-US" sz="3000" dirty="0"/>
              <a:t>of Contingency Plan </a:t>
            </a:r>
          </a:p>
        </p:txBody>
      </p:sp>
      <p:sp>
        <p:nvSpPr>
          <p:cNvPr id="3" name="Content Placeholder 2"/>
          <p:cNvSpPr>
            <a:spLocks noGrp="1"/>
          </p:cNvSpPr>
          <p:nvPr>
            <p:ph idx="1"/>
          </p:nvPr>
        </p:nvSpPr>
        <p:spPr/>
        <p:txBody>
          <a:bodyPr>
            <a:normAutofit/>
          </a:bodyPr>
          <a:lstStyle/>
          <a:p>
            <a:pPr lvl="1"/>
            <a:r>
              <a:rPr lang="en-US" sz="2800" dirty="0"/>
              <a:t>262.263 – The Contingency Plan must be reviewed, and immediately amended, if necessary, whenever:</a:t>
            </a:r>
          </a:p>
          <a:p>
            <a:pPr lvl="2"/>
            <a:r>
              <a:rPr lang="en-US" sz="2800" dirty="0"/>
              <a:t>(a) – Applicable regulations are revised.</a:t>
            </a:r>
          </a:p>
          <a:p>
            <a:pPr lvl="2"/>
            <a:r>
              <a:rPr lang="en-US" sz="2800" dirty="0"/>
              <a:t>(b) – The Plan fails in an emergency.</a:t>
            </a:r>
          </a:p>
          <a:p>
            <a:pPr lvl="2"/>
            <a:r>
              <a:rPr lang="en-US" sz="2800" dirty="0"/>
              <a:t>(c) – The facility changes in a way that materially increases the potential for fires, explosions or releases of HW or HW constituents or changes the response necessary in an emergency.</a:t>
            </a:r>
          </a:p>
        </p:txBody>
      </p:sp>
    </p:spTree>
    <p:extLst>
      <p:ext uri="{BB962C8B-B14F-4D97-AF65-F5344CB8AC3E}">
        <p14:creationId xmlns:p14="http://schemas.microsoft.com/office/powerpoint/2010/main" val="34268064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4980"/>
          </a:xfrm>
        </p:spPr>
        <p:txBody>
          <a:bodyPr>
            <a:normAutofit/>
          </a:bodyPr>
          <a:lstStyle/>
          <a:p>
            <a:r>
              <a:rPr lang="en-US" sz="3000" dirty="0"/>
              <a:t>262.264 Emergency Coordinator </a:t>
            </a:r>
          </a:p>
        </p:txBody>
      </p:sp>
      <p:sp>
        <p:nvSpPr>
          <p:cNvPr id="3" name="Content Placeholder 2"/>
          <p:cNvSpPr>
            <a:spLocks noGrp="1"/>
          </p:cNvSpPr>
          <p:nvPr>
            <p:ph idx="1"/>
          </p:nvPr>
        </p:nvSpPr>
        <p:spPr/>
        <p:txBody>
          <a:bodyPr>
            <a:normAutofit/>
          </a:bodyPr>
          <a:lstStyle/>
          <a:p>
            <a:pPr lvl="1"/>
            <a:r>
              <a:rPr lang="en-US" sz="2800" dirty="0"/>
              <a:t>262.264 – Emergency Coordinator (EC) requirements - At all times, there must be at least one employee either on the generator’s premises or on call with the responsibility for coordinating all emergency response measures and implementing the necessary emergency procedures.</a:t>
            </a:r>
          </a:p>
          <a:p>
            <a:pPr marL="457200" lvl="1" indent="0">
              <a:buNone/>
            </a:pPr>
            <a:endParaRPr lang="en-US" sz="2800" dirty="0"/>
          </a:p>
        </p:txBody>
      </p:sp>
    </p:spTree>
    <p:extLst>
      <p:ext uri="{BB962C8B-B14F-4D97-AF65-F5344CB8AC3E}">
        <p14:creationId xmlns:p14="http://schemas.microsoft.com/office/powerpoint/2010/main" val="7817688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4980"/>
          </a:xfrm>
        </p:spPr>
        <p:txBody>
          <a:bodyPr>
            <a:normAutofit/>
          </a:bodyPr>
          <a:lstStyle/>
          <a:p>
            <a:r>
              <a:rPr lang="en-US" sz="3000" dirty="0"/>
              <a:t>262.265 Emergency Procedures </a:t>
            </a:r>
          </a:p>
        </p:txBody>
      </p:sp>
      <p:sp>
        <p:nvSpPr>
          <p:cNvPr id="3" name="Content Placeholder 2"/>
          <p:cNvSpPr>
            <a:spLocks noGrp="1"/>
          </p:cNvSpPr>
          <p:nvPr>
            <p:ph idx="1"/>
          </p:nvPr>
        </p:nvSpPr>
        <p:spPr/>
        <p:txBody>
          <a:bodyPr>
            <a:normAutofit/>
          </a:bodyPr>
          <a:lstStyle/>
          <a:p>
            <a:pPr lvl="1"/>
            <a:r>
              <a:rPr lang="en-US" sz="2800" dirty="0"/>
              <a:t>262.265  </a:t>
            </a:r>
          </a:p>
          <a:p>
            <a:pPr lvl="1"/>
            <a:r>
              <a:rPr lang="en-US" sz="2800" dirty="0"/>
              <a:t>(a) – Whenever there is an imminent or actual emergency, the EC must perform certain actions: </a:t>
            </a:r>
          </a:p>
          <a:p>
            <a:pPr lvl="2"/>
            <a:r>
              <a:rPr lang="en-US" sz="2800" dirty="0"/>
              <a:t>(1) – Activate alarms.</a:t>
            </a:r>
          </a:p>
          <a:p>
            <a:pPr lvl="2"/>
            <a:r>
              <a:rPr lang="en-US" sz="2800" dirty="0"/>
              <a:t>(2) – Notify authorities.</a:t>
            </a:r>
          </a:p>
          <a:p>
            <a:pPr lvl="1"/>
            <a:r>
              <a:rPr lang="en-US" sz="2800" dirty="0"/>
              <a:t>(b) – ID the character, exact source amount and areal extent of any released materials.</a:t>
            </a:r>
          </a:p>
          <a:p>
            <a:pPr lvl="1"/>
            <a:r>
              <a:rPr lang="en-US" sz="2800" dirty="0"/>
              <a:t>(c) – Assess hazards.</a:t>
            </a:r>
          </a:p>
          <a:p>
            <a:pPr marL="914400" lvl="2" indent="0">
              <a:buNone/>
            </a:pPr>
            <a:endParaRPr lang="en-US" dirty="0"/>
          </a:p>
        </p:txBody>
      </p:sp>
    </p:spTree>
    <p:extLst>
      <p:ext uri="{BB962C8B-B14F-4D97-AF65-F5344CB8AC3E}">
        <p14:creationId xmlns:p14="http://schemas.microsoft.com/office/powerpoint/2010/main" val="167739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5" y="0"/>
            <a:ext cx="8041119" cy="1325563"/>
          </a:xfrm>
        </p:spPr>
        <p:txBody>
          <a:bodyPr/>
          <a:lstStyle/>
          <a:p>
            <a:r>
              <a:rPr lang="en-US" dirty="0"/>
              <a:t>262.265 Emergency Procedures</a:t>
            </a:r>
          </a:p>
        </p:txBody>
      </p:sp>
      <p:sp>
        <p:nvSpPr>
          <p:cNvPr id="3" name="Content Placeholder 2"/>
          <p:cNvSpPr>
            <a:spLocks noGrp="1"/>
          </p:cNvSpPr>
          <p:nvPr>
            <p:ph idx="1"/>
          </p:nvPr>
        </p:nvSpPr>
        <p:spPr/>
        <p:txBody>
          <a:bodyPr/>
          <a:lstStyle/>
          <a:p>
            <a:r>
              <a:rPr lang="en-US" dirty="0"/>
              <a:t>(d)(2) – The coordinator must immediately notify the government official designated or the National Response Center (800/424-8802 toll free) the following:</a:t>
            </a:r>
          </a:p>
          <a:p>
            <a:pPr lvl="1"/>
            <a:r>
              <a:rPr lang="en-US" dirty="0"/>
              <a:t>(</a:t>
            </a:r>
            <a:r>
              <a:rPr lang="en-US" dirty="0" err="1"/>
              <a:t>i</a:t>
            </a:r>
            <a:r>
              <a:rPr lang="en-US" dirty="0"/>
              <a:t>) – Name and phone number of reporter.</a:t>
            </a:r>
          </a:p>
          <a:p>
            <a:pPr lvl="1"/>
            <a:r>
              <a:rPr lang="en-US" dirty="0"/>
              <a:t>(ii) – Name and address of generator.</a:t>
            </a:r>
          </a:p>
          <a:p>
            <a:pPr lvl="1"/>
            <a:r>
              <a:rPr lang="en-US" dirty="0"/>
              <a:t>(iii) – Time and type of incident.</a:t>
            </a:r>
          </a:p>
          <a:p>
            <a:pPr lvl="1"/>
            <a:r>
              <a:rPr lang="en-US" dirty="0"/>
              <a:t>(iv) – Name and quantity of materials released. </a:t>
            </a:r>
          </a:p>
          <a:p>
            <a:pPr lvl="1"/>
            <a:r>
              <a:rPr lang="en-US" dirty="0"/>
              <a:t>(v) – The extent of injuries, if any.</a:t>
            </a:r>
          </a:p>
          <a:p>
            <a:pPr lvl="1"/>
            <a:r>
              <a:rPr lang="en-US" dirty="0"/>
              <a:t>(vi) – The possible hazards to human or environmental health outside of the facility. </a:t>
            </a:r>
          </a:p>
          <a:p>
            <a:endParaRPr lang="en-US" dirty="0"/>
          </a:p>
        </p:txBody>
      </p:sp>
    </p:spTree>
    <p:extLst>
      <p:ext uri="{BB962C8B-B14F-4D97-AF65-F5344CB8AC3E}">
        <p14:creationId xmlns:p14="http://schemas.microsoft.com/office/powerpoint/2010/main" val="4810083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090280" cy="1325563"/>
          </a:xfrm>
        </p:spPr>
        <p:txBody>
          <a:bodyPr/>
          <a:lstStyle/>
          <a:p>
            <a:r>
              <a:rPr lang="en-US" dirty="0"/>
              <a:t>262.265 Emergency Procedures a</a:t>
            </a:r>
          </a:p>
        </p:txBody>
      </p:sp>
      <p:sp>
        <p:nvSpPr>
          <p:cNvPr id="3" name="Content Placeholder 2"/>
          <p:cNvSpPr>
            <a:spLocks noGrp="1"/>
          </p:cNvSpPr>
          <p:nvPr>
            <p:ph idx="1"/>
          </p:nvPr>
        </p:nvSpPr>
        <p:spPr>
          <a:xfrm>
            <a:off x="628650" y="1484671"/>
            <a:ext cx="8063066" cy="4692292"/>
          </a:xfrm>
        </p:spPr>
        <p:txBody>
          <a:bodyPr>
            <a:normAutofit/>
          </a:bodyPr>
          <a:lstStyle/>
          <a:p>
            <a:r>
              <a:rPr lang="en-US" dirty="0"/>
              <a:t>(e) – During the emergency incident the coordinator must take reasonable measures to insure that other hazardous waste generators are not affected.</a:t>
            </a:r>
          </a:p>
          <a:p>
            <a:r>
              <a:rPr lang="en-US" dirty="0"/>
              <a:t>(f) – If the generator stops operations in response to an incident, the coordinator must monitor for leaks, pressure buildup, gas generation, or ruptures in valves, pipes or other equipment when appropriate</a:t>
            </a:r>
          </a:p>
          <a:p>
            <a:r>
              <a:rPr lang="en-US" dirty="0"/>
              <a:t>(g) – Immediately after an emergency the coordinator must provide for treating, storing, or disposing of recovered waste.</a:t>
            </a:r>
          </a:p>
        </p:txBody>
      </p:sp>
    </p:spTree>
    <p:extLst>
      <p:ext uri="{BB962C8B-B14F-4D97-AF65-F5344CB8AC3E}">
        <p14:creationId xmlns:p14="http://schemas.microsoft.com/office/powerpoint/2010/main" val="2318677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99756"/>
            <a:ext cx="7609114" cy="1325563"/>
          </a:xfrm>
        </p:spPr>
        <p:txBody>
          <a:bodyPr>
            <a:normAutofit/>
          </a:bodyPr>
          <a:lstStyle/>
          <a:p>
            <a:r>
              <a:rPr lang="en-US" sz="3600" dirty="0"/>
              <a:t>DEFINITIONS in 260 b</a:t>
            </a:r>
          </a:p>
        </p:txBody>
      </p:sp>
      <p:sp>
        <p:nvSpPr>
          <p:cNvPr id="3" name="Content Placeholder 2"/>
          <p:cNvSpPr>
            <a:spLocks noGrp="1"/>
          </p:cNvSpPr>
          <p:nvPr>
            <p:ph idx="1"/>
          </p:nvPr>
        </p:nvSpPr>
        <p:spPr/>
        <p:txBody>
          <a:bodyPr>
            <a:normAutofit/>
          </a:bodyPr>
          <a:lstStyle/>
          <a:p>
            <a:pPr lvl="0"/>
            <a:r>
              <a:rPr lang="en-US" dirty="0"/>
              <a:t>260.10 – Generator categories clearly spelled out</a:t>
            </a:r>
          </a:p>
          <a:p>
            <a:pPr lvl="0"/>
            <a:r>
              <a:rPr lang="en-US" u="sng" dirty="0"/>
              <a:t>Large Quantity Generator (LQG) </a:t>
            </a:r>
            <a:r>
              <a:rPr lang="en-US" dirty="0"/>
              <a:t>– generating within a calendar month</a:t>
            </a:r>
          </a:p>
          <a:p>
            <a:pPr lvl="1"/>
            <a:r>
              <a:rPr lang="en-US" dirty="0"/>
              <a:t>Greater than or equal to 1000 kg (2200 lbs.) of non-acute waste</a:t>
            </a:r>
          </a:p>
          <a:p>
            <a:pPr lvl="1"/>
            <a:r>
              <a:rPr lang="en-US" dirty="0"/>
              <a:t>Greater than 1 kg (2.2 lbs.) of acute waste [261.31 or 261.33(e)]</a:t>
            </a:r>
          </a:p>
          <a:p>
            <a:pPr lvl="1"/>
            <a:r>
              <a:rPr lang="en-US" dirty="0"/>
              <a:t>Greater than 100 kg (220 lbs.) of any contaminated soil, water, or debris from a from a spill of acute waste</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16060735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0"/>
            <a:ext cx="8011622" cy="1325563"/>
          </a:xfrm>
        </p:spPr>
        <p:txBody>
          <a:bodyPr/>
          <a:lstStyle/>
          <a:p>
            <a:r>
              <a:rPr lang="en-US" dirty="0"/>
              <a:t>262.265 Emergency Procedures b</a:t>
            </a:r>
          </a:p>
        </p:txBody>
      </p:sp>
      <p:sp>
        <p:nvSpPr>
          <p:cNvPr id="3" name="Content Placeholder 2"/>
          <p:cNvSpPr>
            <a:spLocks noGrp="1"/>
          </p:cNvSpPr>
          <p:nvPr>
            <p:ph idx="1"/>
          </p:nvPr>
        </p:nvSpPr>
        <p:spPr/>
        <p:txBody>
          <a:bodyPr>
            <a:normAutofit/>
          </a:bodyPr>
          <a:lstStyle/>
          <a:p>
            <a:r>
              <a:rPr lang="en-US" dirty="0"/>
              <a:t>(h) – The emergency coordinator must ensure that the affected area(s) of the facility:</a:t>
            </a:r>
          </a:p>
          <a:p>
            <a:pPr lvl="1"/>
            <a:r>
              <a:rPr lang="en-US" sz="2800" dirty="0"/>
              <a:t>(h)(1) – No hazardous waste that may be incompatible with the released material is treated, stored, or disposed of until clean up procedures are complete.</a:t>
            </a:r>
          </a:p>
          <a:p>
            <a:pPr lvl="1"/>
            <a:r>
              <a:rPr lang="en-US" sz="2800" dirty="0"/>
              <a:t>(h)(2) – All emergency equipment listed in the Contingency Plan is cleaned and fit for its intended use before operations are resumed.</a:t>
            </a:r>
          </a:p>
        </p:txBody>
      </p:sp>
    </p:spTree>
    <p:extLst>
      <p:ext uri="{BB962C8B-B14F-4D97-AF65-F5344CB8AC3E}">
        <p14:creationId xmlns:p14="http://schemas.microsoft.com/office/powerpoint/2010/main" val="35105377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a:bodyPr>
          <a:lstStyle/>
          <a:p>
            <a:r>
              <a:rPr lang="en-US" sz="3400" dirty="0"/>
              <a:t>LQGs 262.17 Personnel Training</a:t>
            </a:r>
          </a:p>
        </p:txBody>
      </p:sp>
      <p:sp>
        <p:nvSpPr>
          <p:cNvPr id="3" name="Content Placeholder 2"/>
          <p:cNvSpPr>
            <a:spLocks noGrp="1"/>
          </p:cNvSpPr>
          <p:nvPr>
            <p:ph idx="1"/>
          </p:nvPr>
        </p:nvSpPr>
        <p:spPr>
          <a:xfrm>
            <a:off x="628650" y="1197032"/>
            <a:ext cx="7886700" cy="5153891"/>
          </a:xfrm>
        </p:spPr>
        <p:txBody>
          <a:bodyPr>
            <a:normAutofit fontScale="92500"/>
          </a:bodyPr>
          <a:lstStyle/>
          <a:p>
            <a:r>
              <a:rPr lang="en-US" dirty="0"/>
              <a:t>262.17 (a)(7) - Personnel Training</a:t>
            </a:r>
          </a:p>
          <a:p>
            <a:pPr lvl="1"/>
            <a:r>
              <a:rPr lang="en-US" dirty="0"/>
              <a:t>(i)</a:t>
            </a:r>
          </a:p>
          <a:p>
            <a:pPr lvl="2"/>
            <a:r>
              <a:rPr lang="en-US" sz="2600" dirty="0"/>
              <a:t>(A) – Personnel must be trained either in the classroom, on the job, </a:t>
            </a:r>
            <a:r>
              <a:rPr lang="en-US" sz="2600" b="1" dirty="0"/>
              <a:t>or online. (New)</a:t>
            </a:r>
          </a:p>
          <a:p>
            <a:pPr lvl="2"/>
            <a:r>
              <a:rPr lang="en-US" sz="2600" dirty="0"/>
              <a:t>(B) – Program must be directed by a trained person.</a:t>
            </a:r>
          </a:p>
          <a:p>
            <a:pPr lvl="2"/>
            <a:r>
              <a:rPr lang="en-US" sz="2600" dirty="0"/>
              <a:t>(C) – Training must cover certain areas.</a:t>
            </a:r>
          </a:p>
          <a:p>
            <a:pPr lvl="3"/>
            <a:r>
              <a:rPr lang="en-US" sz="2200" dirty="0"/>
              <a:t>(1) - Inspection procedures.</a:t>
            </a:r>
          </a:p>
          <a:p>
            <a:pPr lvl="3"/>
            <a:r>
              <a:rPr lang="en-US" sz="2200" dirty="0"/>
              <a:t>(2) – Cut-off systems.</a:t>
            </a:r>
          </a:p>
          <a:p>
            <a:pPr lvl="3"/>
            <a:r>
              <a:rPr lang="en-US" sz="2200" dirty="0"/>
              <a:t>(3) - Alarm systems.</a:t>
            </a:r>
          </a:p>
          <a:p>
            <a:pPr lvl="3"/>
            <a:r>
              <a:rPr lang="en-US" sz="2200" dirty="0"/>
              <a:t>(4) – Fire or explosion response.</a:t>
            </a:r>
          </a:p>
          <a:p>
            <a:pPr lvl="3"/>
            <a:r>
              <a:rPr lang="en-US" sz="2200" dirty="0"/>
              <a:t>(5) – Groundwater contamination response.</a:t>
            </a:r>
          </a:p>
          <a:p>
            <a:pPr lvl="3"/>
            <a:r>
              <a:rPr lang="en-US" sz="2200" dirty="0"/>
              <a:t>(6) – Shutdown of operations.</a:t>
            </a:r>
          </a:p>
          <a:p>
            <a:pPr lvl="2"/>
            <a:r>
              <a:rPr lang="en-US" sz="2600" dirty="0"/>
              <a:t>(D) – If OSHA emergency response training has been provided, it may cover some of these requirement</a:t>
            </a:r>
            <a:r>
              <a:rPr lang="en-US" sz="2400" dirty="0"/>
              <a:t>s.</a:t>
            </a:r>
          </a:p>
          <a:p>
            <a:pPr lvl="2"/>
            <a:endParaRPr lang="en-US" sz="2400" dirty="0"/>
          </a:p>
          <a:p>
            <a:pPr lvl="2"/>
            <a:endParaRPr lang="en-US" sz="2400" dirty="0"/>
          </a:p>
        </p:txBody>
      </p:sp>
    </p:spTree>
    <p:extLst>
      <p:ext uri="{BB962C8B-B14F-4D97-AF65-F5344CB8AC3E}">
        <p14:creationId xmlns:p14="http://schemas.microsoft.com/office/powerpoint/2010/main" val="31523113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a:bodyPr>
          <a:lstStyle/>
          <a:p>
            <a:r>
              <a:rPr lang="en-US" sz="3400" dirty="0"/>
              <a:t>LQGs 262.17 Personnel Training a</a:t>
            </a:r>
          </a:p>
        </p:txBody>
      </p:sp>
      <p:sp>
        <p:nvSpPr>
          <p:cNvPr id="3" name="Content Placeholder 2"/>
          <p:cNvSpPr>
            <a:spLocks noGrp="1"/>
          </p:cNvSpPr>
          <p:nvPr>
            <p:ph idx="1"/>
          </p:nvPr>
        </p:nvSpPr>
        <p:spPr>
          <a:xfrm>
            <a:off x="628650" y="1396538"/>
            <a:ext cx="7886700" cy="5004262"/>
          </a:xfrm>
        </p:spPr>
        <p:txBody>
          <a:bodyPr>
            <a:normAutofit/>
          </a:bodyPr>
          <a:lstStyle/>
          <a:p>
            <a:r>
              <a:rPr lang="en-US" dirty="0"/>
              <a:t>262.17 (a)(7) - Personnel Training</a:t>
            </a:r>
          </a:p>
          <a:p>
            <a:pPr lvl="1"/>
            <a:r>
              <a:rPr lang="en-US" dirty="0"/>
              <a:t>(ii) – Training within six months.</a:t>
            </a:r>
          </a:p>
          <a:p>
            <a:pPr lvl="1"/>
            <a:r>
              <a:rPr lang="en-US" dirty="0"/>
              <a:t>(iii) – Annual review of initial training.</a:t>
            </a:r>
          </a:p>
          <a:p>
            <a:pPr lvl="1"/>
            <a:r>
              <a:rPr lang="en-US" dirty="0"/>
              <a:t>(iv) – LQG must maintain the following documents:</a:t>
            </a:r>
          </a:p>
          <a:p>
            <a:pPr lvl="2"/>
            <a:r>
              <a:rPr lang="en-US" dirty="0"/>
              <a:t>(A) – Job title.</a:t>
            </a:r>
          </a:p>
          <a:p>
            <a:pPr lvl="2"/>
            <a:r>
              <a:rPr lang="en-US" dirty="0"/>
              <a:t>(B) – Job description.</a:t>
            </a:r>
          </a:p>
          <a:p>
            <a:pPr lvl="2"/>
            <a:r>
              <a:rPr lang="en-US" dirty="0"/>
              <a:t>(C) – Description of training.</a:t>
            </a:r>
          </a:p>
          <a:p>
            <a:pPr lvl="2"/>
            <a:r>
              <a:rPr lang="en-US" dirty="0"/>
              <a:t>(D) – Training records.</a:t>
            </a:r>
          </a:p>
          <a:p>
            <a:pPr lvl="1"/>
            <a:r>
              <a:rPr lang="en-US" dirty="0"/>
              <a:t>(v) – Requirements for record retention.</a:t>
            </a:r>
            <a:endParaRPr lang="en-US" sz="2400" dirty="0"/>
          </a:p>
          <a:p>
            <a:pPr lvl="2"/>
            <a:endParaRPr lang="en-US" sz="2400" dirty="0"/>
          </a:p>
        </p:txBody>
      </p:sp>
    </p:spTree>
    <p:extLst>
      <p:ext uri="{BB962C8B-B14F-4D97-AF65-F5344CB8AC3E}">
        <p14:creationId xmlns:p14="http://schemas.microsoft.com/office/powerpoint/2010/main" val="4851519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a:bodyPr>
          <a:lstStyle/>
          <a:p>
            <a:r>
              <a:rPr lang="en-US" dirty="0"/>
              <a:t>LQGs 262.17 Closure</a:t>
            </a:r>
          </a:p>
        </p:txBody>
      </p:sp>
      <p:sp>
        <p:nvSpPr>
          <p:cNvPr id="3" name="Content Placeholder 2"/>
          <p:cNvSpPr>
            <a:spLocks noGrp="1"/>
          </p:cNvSpPr>
          <p:nvPr>
            <p:ph idx="1"/>
          </p:nvPr>
        </p:nvSpPr>
        <p:spPr/>
        <p:txBody>
          <a:bodyPr>
            <a:normAutofit/>
          </a:bodyPr>
          <a:lstStyle/>
          <a:p>
            <a:r>
              <a:rPr lang="en-US" dirty="0"/>
              <a:t>262.17 (a)(8) – Closure. Prior to closing a unit or closing a facility, conditions must be followed.  Units include </a:t>
            </a:r>
            <a:r>
              <a:rPr lang="en-US" b="1" dirty="0"/>
              <a:t>containers</a:t>
            </a:r>
            <a:r>
              <a:rPr lang="en-US" dirty="0"/>
              <a:t>, tanks, drip pads and containment buildings.  </a:t>
            </a:r>
          </a:p>
          <a:p>
            <a:pPr marL="0" indent="0">
              <a:buNone/>
            </a:pPr>
            <a:r>
              <a:rPr lang="en-US" b="1" dirty="0"/>
              <a:t>Note:</a:t>
            </a:r>
            <a:r>
              <a:rPr lang="en-US" dirty="0"/>
              <a:t> </a:t>
            </a:r>
            <a:r>
              <a:rPr lang="en-US" b="1" dirty="0"/>
              <a:t>The language has been changed to include containers.(New)</a:t>
            </a:r>
          </a:p>
          <a:p>
            <a:endParaRPr lang="en-US" dirty="0"/>
          </a:p>
        </p:txBody>
      </p:sp>
    </p:spTree>
    <p:extLst>
      <p:ext uri="{BB962C8B-B14F-4D97-AF65-F5344CB8AC3E}">
        <p14:creationId xmlns:p14="http://schemas.microsoft.com/office/powerpoint/2010/main" val="41591412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237764" cy="1035424"/>
          </a:xfrm>
        </p:spPr>
        <p:txBody>
          <a:bodyPr>
            <a:normAutofit/>
          </a:bodyPr>
          <a:lstStyle/>
          <a:p>
            <a:r>
              <a:rPr lang="en-US" dirty="0"/>
              <a:t>LQGs 262.17 Closure a</a:t>
            </a:r>
          </a:p>
        </p:txBody>
      </p:sp>
      <p:sp>
        <p:nvSpPr>
          <p:cNvPr id="3" name="Content Placeholder 2"/>
          <p:cNvSpPr>
            <a:spLocks noGrp="1"/>
          </p:cNvSpPr>
          <p:nvPr>
            <p:ph idx="1"/>
          </p:nvPr>
        </p:nvSpPr>
        <p:spPr/>
        <p:txBody>
          <a:bodyPr>
            <a:normAutofit/>
          </a:bodyPr>
          <a:lstStyle/>
          <a:p>
            <a:pPr lvl="1"/>
            <a:r>
              <a:rPr lang="en-US" sz="2800" dirty="0"/>
              <a:t>262.17 (a)(8)(i) – Notification for closure of waste accumulation unit.  LQGs must perform one of the following:</a:t>
            </a:r>
          </a:p>
          <a:p>
            <a:pPr lvl="2"/>
            <a:r>
              <a:rPr lang="en-US" sz="2800" dirty="0"/>
              <a:t>(A) – Place a notice in the operating record within 30 days after closure identifying the location of the unit.</a:t>
            </a:r>
          </a:p>
          <a:p>
            <a:pPr lvl="2"/>
            <a:r>
              <a:rPr lang="en-US" sz="2800" dirty="0"/>
              <a:t>(B) – Meet closure performance standards.</a:t>
            </a:r>
          </a:p>
          <a:p>
            <a:endParaRPr lang="en-US" dirty="0"/>
          </a:p>
        </p:txBody>
      </p:sp>
    </p:spTree>
    <p:extLst>
      <p:ext uri="{BB962C8B-B14F-4D97-AF65-F5344CB8AC3E}">
        <p14:creationId xmlns:p14="http://schemas.microsoft.com/office/powerpoint/2010/main" val="7207717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(a)(8)(ii) – Notification for closure of the facility:</a:t>
            </a:r>
          </a:p>
          <a:p>
            <a:pPr lvl="1"/>
            <a:r>
              <a:rPr lang="en-US" sz="2800" dirty="0"/>
              <a:t>(A) – Notify EPA no later than 30 days prior to closing the facility.</a:t>
            </a:r>
          </a:p>
          <a:p>
            <a:pPr lvl="1"/>
            <a:r>
              <a:rPr lang="en-US" sz="2800" dirty="0"/>
              <a:t>(B) – Notify EPA within 90 days after closing the facility.</a:t>
            </a:r>
          </a:p>
          <a:p>
            <a:pPr lvl="1"/>
            <a:r>
              <a:rPr lang="en-US" sz="2800" dirty="0"/>
              <a:t>(C) – LQGs may request additional time.</a:t>
            </a:r>
          </a:p>
          <a:p>
            <a:endParaRPr lang="en-US" dirty="0"/>
          </a:p>
          <a:p>
            <a:endParaRPr lang="en-US" dirty="0"/>
          </a:p>
        </p:txBody>
      </p:sp>
      <p:sp>
        <p:nvSpPr>
          <p:cNvPr id="4" name="Title 1"/>
          <p:cNvSpPr>
            <a:spLocks noGrp="1"/>
          </p:cNvSpPr>
          <p:nvPr>
            <p:ph type="title"/>
          </p:nvPr>
        </p:nvSpPr>
        <p:spPr/>
        <p:txBody>
          <a:bodyPr>
            <a:normAutofit/>
          </a:bodyPr>
          <a:lstStyle/>
          <a:p>
            <a:r>
              <a:rPr lang="en-US" dirty="0"/>
              <a:t>LQGs 262.17 Closure b</a:t>
            </a:r>
          </a:p>
        </p:txBody>
      </p:sp>
    </p:spTree>
    <p:extLst>
      <p:ext uri="{BB962C8B-B14F-4D97-AF65-F5344CB8AC3E}">
        <p14:creationId xmlns:p14="http://schemas.microsoft.com/office/powerpoint/2010/main" val="28486715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(a)(8)(iii) – Closure performance standards.</a:t>
            </a:r>
          </a:p>
          <a:p>
            <a:pPr lvl="1"/>
            <a:r>
              <a:rPr lang="en-US" dirty="0"/>
              <a:t>262.17 (a)(8)(iii)(A) – The LQG must close in a way that: </a:t>
            </a:r>
          </a:p>
          <a:p>
            <a:pPr lvl="2"/>
            <a:r>
              <a:rPr lang="en-US" sz="2400" dirty="0"/>
              <a:t>(1) – Minimizes the need for further maintenance. </a:t>
            </a:r>
          </a:p>
          <a:p>
            <a:pPr lvl="2"/>
            <a:r>
              <a:rPr lang="en-US" sz="2400" dirty="0"/>
              <a:t>(2) – Removes all contaminated equipment, structures, and soil.</a:t>
            </a:r>
          </a:p>
          <a:p>
            <a:pPr lvl="2"/>
            <a:r>
              <a:rPr lang="en-US" sz="2400" dirty="0"/>
              <a:t>(3) – Any hazardous waste generated during closing process must be managed properly.</a:t>
            </a:r>
          </a:p>
          <a:p>
            <a:pPr lvl="2"/>
            <a:r>
              <a:rPr lang="en-US" sz="2400" dirty="0"/>
              <a:t>(4) – If any contaminated soils and wastes cannot be removed or decontaminated, then the accumulation unit is considered a landfill.</a:t>
            </a:r>
          </a:p>
          <a:p>
            <a:endParaRPr lang="en-US" dirty="0"/>
          </a:p>
        </p:txBody>
      </p:sp>
      <p:sp>
        <p:nvSpPr>
          <p:cNvPr id="4" name="Title 1"/>
          <p:cNvSpPr>
            <a:spLocks noGrp="1"/>
          </p:cNvSpPr>
          <p:nvPr>
            <p:ph type="title"/>
          </p:nvPr>
        </p:nvSpPr>
        <p:spPr/>
        <p:txBody>
          <a:bodyPr>
            <a:normAutofit/>
          </a:bodyPr>
          <a:lstStyle/>
          <a:p>
            <a:r>
              <a:rPr lang="en-US" dirty="0"/>
              <a:t>LQGs 262.17 Closure c</a:t>
            </a:r>
          </a:p>
        </p:txBody>
      </p:sp>
    </p:spTree>
    <p:extLst>
      <p:ext uri="{BB962C8B-B14F-4D97-AF65-F5344CB8AC3E}">
        <p14:creationId xmlns:p14="http://schemas.microsoft.com/office/powerpoint/2010/main" val="34819935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(a)(8)(iv) – Closure performance standards for drip pads.</a:t>
            </a:r>
          </a:p>
          <a:p>
            <a:r>
              <a:rPr lang="en-US" dirty="0"/>
              <a:t>262.17 (a)(8)(v) – Closure performance standards </a:t>
            </a:r>
            <a:r>
              <a:rPr lang="en-US" b="1" dirty="0"/>
              <a:t>do not apply to SAAs</a:t>
            </a:r>
            <a:r>
              <a:rPr lang="en-US" dirty="0"/>
              <a:t>.</a:t>
            </a:r>
          </a:p>
          <a:p>
            <a:endParaRPr lang="en-US" dirty="0"/>
          </a:p>
          <a:p>
            <a:endParaRPr lang="en-US" dirty="0"/>
          </a:p>
        </p:txBody>
      </p:sp>
      <p:sp>
        <p:nvSpPr>
          <p:cNvPr id="4" name="Title 1"/>
          <p:cNvSpPr>
            <a:spLocks noGrp="1"/>
          </p:cNvSpPr>
          <p:nvPr>
            <p:ph type="title"/>
          </p:nvPr>
        </p:nvSpPr>
        <p:spPr/>
        <p:txBody>
          <a:bodyPr>
            <a:normAutofit/>
          </a:bodyPr>
          <a:lstStyle/>
          <a:p>
            <a:r>
              <a:rPr lang="en-US" dirty="0"/>
              <a:t>LQGs 262.17 Closure d</a:t>
            </a:r>
          </a:p>
        </p:txBody>
      </p:sp>
    </p:spTree>
    <p:extLst>
      <p:ext uri="{BB962C8B-B14F-4D97-AF65-F5344CB8AC3E}">
        <p14:creationId xmlns:p14="http://schemas.microsoft.com/office/powerpoint/2010/main" val="11451594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(a)(9) – LQGs need to comply with applicable requirements in 268.</a:t>
            </a:r>
          </a:p>
          <a:p>
            <a:endParaRPr lang="en-US" dirty="0"/>
          </a:p>
          <a:p>
            <a:endParaRPr lang="en-US" dirty="0"/>
          </a:p>
        </p:txBody>
      </p:sp>
      <p:sp>
        <p:nvSpPr>
          <p:cNvPr id="4" name="Title 1"/>
          <p:cNvSpPr>
            <a:spLocks noGrp="1"/>
          </p:cNvSpPr>
          <p:nvPr>
            <p:ph type="title"/>
          </p:nvPr>
        </p:nvSpPr>
        <p:spPr/>
        <p:txBody>
          <a:bodyPr>
            <a:normAutofit/>
          </a:bodyPr>
          <a:lstStyle/>
          <a:p>
            <a:r>
              <a:rPr lang="en-US" dirty="0"/>
              <a:t>LQGs 262.17 LDRs</a:t>
            </a:r>
          </a:p>
        </p:txBody>
      </p:sp>
    </p:spTree>
    <p:extLst>
      <p:ext uri="{BB962C8B-B14F-4D97-AF65-F5344CB8AC3E}">
        <p14:creationId xmlns:p14="http://schemas.microsoft.com/office/powerpoint/2010/main" val="21507406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(b) – LQGs need to apply for 30 day extension if waste will be on-site for &gt;90 days.</a:t>
            </a:r>
          </a:p>
          <a:p>
            <a:endParaRPr lang="en-US" dirty="0"/>
          </a:p>
          <a:p>
            <a:endParaRPr lang="en-US" dirty="0"/>
          </a:p>
        </p:txBody>
      </p:sp>
      <p:sp>
        <p:nvSpPr>
          <p:cNvPr id="4" name="Title 1"/>
          <p:cNvSpPr>
            <a:spLocks noGrp="1"/>
          </p:cNvSpPr>
          <p:nvPr>
            <p:ph type="title"/>
          </p:nvPr>
        </p:nvSpPr>
        <p:spPr/>
        <p:txBody>
          <a:bodyPr>
            <a:normAutofit/>
          </a:bodyPr>
          <a:lstStyle/>
          <a:p>
            <a:r>
              <a:rPr lang="en-US" sz="3200" dirty="0"/>
              <a:t>LQGs 262.17 Accumulation </a:t>
            </a:r>
            <a:br>
              <a:rPr lang="en-US" sz="3200" dirty="0"/>
            </a:br>
            <a:r>
              <a:rPr lang="en-US" sz="3200" dirty="0"/>
              <a:t>Time Limit Extension</a:t>
            </a:r>
          </a:p>
        </p:txBody>
      </p:sp>
    </p:spTree>
    <p:extLst>
      <p:ext uri="{BB962C8B-B14F-4D97-AF65-F5344CB8AC3E}">
        <p14:creationId xmlns:p14="http://schemas.microsoft.com/office/powerpoint/2010/main" val="3890318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677" y="1"/>
            <a:ext cx="8221211" cy="1115736"/>
          </a:xfrm>
        </p:spPr>
        <p:txBody>
          <a:bodyPr>
            <a:normAutofit/>
          </a:bodyPr>
          <a:lstStyle/>
          <a:p>
            <a:r>
              <a:rPr lang="en-US" sz="3600" dirty="0"/>
              <a:t>Definitions in 262</a:t>
            </a:r>
          </a:p>
        </p:txBody>
      </p:sp>
      <p:sp>
        <p:nvSpPr>
          <p:cNvPr id="3" name="Content Placeholder 2"/>
          <p:cNvSpPr>
            <a:spLocks noGrp="1"/>
          </p:cNvSpPr>
          <p:nvPr>
            <p:ph idx="1"/>
          </p:nvPr>
        </p:nvSpPr>
        <p:spPr/>
        <p:txBody>
          <a:bodyPr>
            <a:normAutofit/>
          </a:bodyPr>
          <a:lstStyle/>
          <a:p>
            <a:r>
              <a:rPr lang="en-US" dirty="0"/>
              <a:t>262.1</a:t>
            </a:r>
          </a:p>
          <a:p>
            <a:r>
              <a:rPr lang="en-US" dirty="0"/>
              <a:t>Condition for Exemption – a requirement to obtain an exemption…  for example accumulating waste for longer than 90 days.   </a:t>
            </a:r>
          </a:p>
          <a:p>
            <a:endParaRPr lang="en-US" dirty="0"/>
          </a:p>
          <a:p>
            <a:r>
              <a:rPr lang="en-US" dirty="0"/>
              <a:t>Independent Requirements – a requirement without relation to a conditional exemption…  for example the pre-transport waste packaging requirements of 262.30.</a:t>
            </a:r>
          </a:p>
        </p:txBody>
      </p:sp>
    </p:spTree>
    <p:extLst>
      <p:ext uri="{BB962C8B-B14F-4D97-AF65-F5344CB8AC3E}">
        <p14:creationId xmlns:p14="http://schemas.microsoft.com/office/powerpoint/2010/main" val="40905385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(c), (d) and (e) – F006 discussion.</a:t>
            </a:r>
          </a:p>
          <a:p>
            <a:endParaRPr lang="en-US" dirty="0"/>
          </a:p>
          <a:p>
            <a:endParaRPr lang="en-US" dirty="0"/>
          </a:p>
        </p:txBody>
      </p:sp>
      <p:sp>
        <p:nvSpPr>
          <p:cNvPr id="4" name="Title 1"/>
          <p:cNvSpPr>
            <a:spLocks noGrp="1"/>
          </p:cNvSpPr>
          <p:nvPr>
            <p:ph type="title"/>
          </p:nvPr>
        </p:nvSpPr>
        <p:spPr/>
        <p:txBody>
          <a:bodyPr>
            <a:normAutofit/>
          </a:bodyPr>
          <a:lstStyle/>
          <a:p>
            <a:r>
              <a:rPr lang="en-US" sz="3200" dirty="0"/>
              <a:t>LQGs 262.17 F006 Accumulation</a:t>
            </a:r>
          </a:p>
        </p:txBody>
      </p:sp>
    </p:spTree>
    <p:extLst>
      <p:ext uri="{BB962C8B-B14F-4D97-AF65-F5344CB8AC3E}">
        <p14:creationId xmlns:p14="http://schemas.microsoft.com/office/powerpoint/2010/main" val="1226673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(f) – LQGs may accumulate waste from VSQGs under certain conditions (under the control of the same person).</a:t>
            </a:r>
            <a:r>
              <a:rPr lang="en-US" b="1" dirty="0"/>
              <a:t>(New) </a:t>
            </a:r>
            <a:r>
              <a:rPr lang="en-US" dirty="0"/>
              <a:t>The</a:t>
            </a:r>
            <a:r>
              <a:rPr lang="en-US" b="1" dirty="0"/>
              <a:t> </a:t>
            </a:r>
            <a:r>
              <a:rPr lang="en-US" dirty="0" err="1"/>
              <a:t>LQG</a:t>
            </a:r>
            <a:r>
              <a:rPr lang="en-US" dirty="0"/>
              <a:t> must:</a:t>
            </a:r>
          </a:p>
          <a:p>
            <a:pPr lvl="1"/>
            <a:r>
              <a:rPr lang="en-US" dirty="0"/>
              <a:t>(1) </a:t>
            </a:r>
            <a:r>
              <a:rPr lang="en-US" sz="2800" dirty="0"/>
              <a:t>– Notifies EPA.</a:t>
            </a:r>
          </a:p>
          <a:p>
            <a:pPr lvl="2"/>
            <a:r>
              <a:rPr lang="en-US" sz="2800" dirty="0"/>
              <a:t>(i) – Identifies VSQGs.</a:t>
            </a:r>
          </a:p>
          <a:p>
            <a:pPr lvl="2"/>
            <a:r>
              <a:rPr lang="en-US" sz="2800" dirty="0"/>
              <a:t>(ii) – Submits updated form when info changes.</a:t>
            </a:r>
          </a:p>
          <a:p>
            <a:endParaRPr lang="en-US" dirty="0"/>
          </a:p>
          <a:p>
            <a:endParaRPr lang="en-US" dirty="0"/>
          </a:p>
        </p:txBody>
      </p:sp>
      <p:sp>
        <p:nvSpPr>
          <p:cNvPr id="4" name="Title 1"/>
          <p:cNvSpPr>
            <a:spLocks noGrp="1"/>
          </p:cNvSpPr>
          <p:nvPr>
            <p:ph type="title"/>
          </p:nvPr>
        </p:nvSpPr>
        <p:spPr/>
        <p:txBody>
          <a:bodyPr>
            <a:normAutofit/>
          </a:bodyPr>
          <a:lstStyle/>
          <a:p>
            <a:r>
              <a:rPr lang="en-US" sz="3200" dirty="0"/>
              <a:t>LQGs 262.17 VSQG Waste Consolidation</a:t>
            </a:r>
          </a:p>
        </p:txBody>
      </p:sp>
    </p:spTree>
    <p:extLst>
      <p:ext uri="{BB962C8B-B14F-4D97-AF65-F5344CB8AC3E}">
        <p14:creationId xmlns:p14="http://schemas.microsoft.com/office/powerpoint/2010/main" val="21040792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sz="2800" dirty="0"/>
              <a:t>(2) – Maintains records with information required.</a:t>
            </a:r>
          </a:p>
          <a:p>
            <a:pPr lvl="1"/>
            <a:r>
              <a:rPr lang="en-US" sz="2800" dirty="0"/>
              <a:t>(3) – Complies with applicable independent requirements and conditions for exemptions.  In addition, containers or units need to be dated with the date accumulation begins (i.e. the date the HW was received). </a:t>
            </a:r>
          </a:p>
          <a:p>
            <a:endParaRPr lang="en-US" dirty="0"/>
          </a:p>
          <a:p>
            <a:endParaRPr lang="en-US" dirty="0"/>
          </a:p>
        </p:txBody>
      </p:sp>
      <p:sp>
        <p:nvSpPr>
          <p:cNvPr id="4" name="Title 1"/>
          <p:cNvSpPr>
            <a:spLocks noGrp="1"/>
          </p:cNvSpPr>
          <p:nvPr>
            <p:ph type="title"/>
          </p:nvPr>
        </p:nvSpPr>
        <p:spPr/>
        <p:txBody>
          <a:bodyPr>
            <a:normAutofit/>
          </a:bodyPr>
          <a:lstStyle/>
          <a:p>
            <a:r>
              <a:rPr lang="en-US" sz="3200" dirty="0"/>
              <a:t>LQGs 262.17 VSQG Waste Consolidation a</a:t>
            </a:r>
          </a:p>
        </p:txBody>
      </p:sp>
    </p:spTree>
    <p:extLst>
      <p:ext uri="{BB962C8B-B14F-4D97-AF65-F5344CB8AC3E}">
        <p14:creationId xmlns:p14="http://schemas.microsoft.com/office/powerpoint/2010/main" val="10075452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6236" y="1325563"/>
            <a:ext cx="7609114" cy="4851400"/>
          </a:xfrm>
        </p:spPr>
        <p:txBody>
          <a:bodyPr>
            <a:normAutofit/>
          </a:bodyPr>
          <a:lstStyle/>
          <a:p>
            <a:r>
              <a:rPr lang="en-US" dirty="0"/>
              <a:t>260.10(1) – Definition of “person”:	           </a:t>
            </a:r>
          </a:p>
          <a:p>
            <a:endParaRPr lang="en-US" dirty="0"/>
          </a:p>
          <a:p>
            <a:pPr marL="0" indent="0">
              <a:buNone/>
            </a:pPr>
            <a:r>
              <a:rPr lang="en-US" dirty="0"/>
              <a:t>An individual, trust, firm, joint stock company, Federal Agency, corporation (including a government corporation), partnership, association, State, municipality, commission, political subdivision of a State, or any interstate body. </a:t>
            </a:r>
          </a:p>
        </p:txBody>
      </p:sp>
      <p:sp>
        <p:nvSpPr>
          <p:cNvPr id="4" name="Title 1"/>
          <p:cNvSpPr>
            <a:spLocks noGrp="1"/>
          </p:cNvSpPr>
          <p:nvPr>
            <p:ph type="title"/>
          </p:nvPr>
        </p:nvSpPr>
        <p:spPr/>
        <p:txBody>
          <a:bodyPr>
            <a:normAutofit/>
          </a:bodyPr>
          <a:lstStyle/>
          <a:p>
            <a:r>
              <a:rPr lang="en-US" sz="3200" dirty="0"/>
              <a:t>LQGs 262.17 VSQG Waste Consolidation b</a:t>
            </a:r>
          </a:p>
        </p:txBody>
      </p:sp>
    </p:spTree>
    <p:extLst>
      <p:ext uri="{BB962C8B-B14F-4D97-AF65-F5344CB8AC3E}">
        <p14:creationId xmlns:p14="http://schemas.microsoft.com/office/powerpoint/2010/main" val="241606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err="1"/>
              <a:t>VSQG</a:t>
            </a:r>
            <a:r>
              <a:rPr lang="en-US" dirty="0"/>
              <a:t> requirements when shipping to a </a:t>
            </a:r>
            <a:r>
              <a:rPr lang="en-US" dirty="0" err="1"/>
              <a:t>LQG</a:t>
            </a:r>
            <a:r>
              <a:rPr lang="en-US" dirty="0"/>
              <a:t>:</a:t>
            </a:r>
          </a:p>
          <a:p>
            <a:r>
              <a:rPr lang="en-US" dirty="0"/>
              <a:t>262.14(a)(5)(viii) (A) – The VSQG and </a:t>
            </a:r>
            <a:r>
              <a:rPr lang="en-US" dirty="0" err="1"/>
              <a:t>LQG</a:t>
            </a:r>
            <a:r>
              <a:rPr lang="en-US" dirty="0"/>
              <a:t> must be under the control of the same “Person” as defined in 260.10.  “Control” is the power to direct the policies of the generator, whether by the ownership of stock, voting rights, or otherwise.  (Contractors who operate generator facilities on behalf of a different “Person” as defined in 260.10 shall not be deemed to “control” such generator.)</a:t>
            </a:r>
          </a:p>
          <a:p>
            <a:pPr marL="0" indent="0">
              <a:buNone/>
            </a:pPr>
            <a:endParaRPr lang="en-US" dirty="0"/>
          </a:p>
        </p:txBody>
      </p:sp>
      <p:sp>
        <p:nvSpPr>
          <p:cNvPr id="4" name="Title 1"/>
          <p:cNvSpPr>
            <a:spLocks noGrp="1"/>
          </p:cNvSpPr>
          <p:nvPr>
            <p:ph type="title"/>
          </p:nvPr>
        </p:nvSpPr>
        <p:spPr/>
        <p:txBody>
          <a:bodyPr>
            <a:normAutofit/>
          </a:bodyPr>
          <a:lstStyle/>
          <a:p>
            <a:r>
              <a:rPr lang="en-US" sz="3200" dirty="0"/>
              <a:t>LQGs 262.17 VSQG Waste Consolidation c</a:t>
            </a:r>
          </a:p>
        </p:txBody>
      </p:sp>
    </p:spTree>
    <p:extLst>
      <p:ext uri="{BB962C8B-B14F-4D97-AF65-F5344CB8AC3E}">
        <p14:creationId xmlns:p14="http://schemas.microsoft.com/office/powerpoint/2010/main" val="30830831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25563"/>
            <a:ext cx="7886700" cy="4851400"/>
          </a:xfrm>
        </p:spPr>
        <p:txBody>
          <a:bodyPr>
            <a:normAutofit/>
          </a:bodyPr>
          <a:lstStyle/>
          <a:p>
            <a:pPr lvl="1"/>
            <a:r>
              <a:rPr lang="en-US" sz="2800" dirty="0"/>
              <a:t>(B) The VSQG marks its container(s) of hazardous waste with :</a:t>
            </a:r>
          </a:p>
          <a:p>
            <a:pPr lvl="2"/>
            <a:r>
              <a:rPr lang="en-US" sz="2800" dirty="0"/>
              <a:t>(1) The words “Hazardous Waste”</a:t>
            </a:r>
          </a:p>
          <a:p>
            <a:pPr lvl="2"/>
            <a:r>
              <a:rPr lang="en-US" sz="2800" dirty="0"/>
              <a:t>(2) )  Indication of hazards of the contents (for example -  characteristic codes, DOT marking, OSHA hazard statement or pictogram, </a:t>
            </a:r>
            <a:r>
              <a:rPr lang="en-US" sz="2800" dirty="0" err="1"/>
              <a:t>NFPA</a:t>
            </a:r>
            <a:r>
              <a:rPr lang="en-US" sz="2800" dirty="0"/>
              <a:t> label).</a:t>
            </a:r>
          </a:p>
          <a:p>
            <a:pPr marL="1371600" lvl="3" indent="0">
              <a:buNone/>
            </a:pPr>
            <a:endParaRPr lang="en-US" dirty="0"/>
          </a:p>
          <a:p>
            <a:pPr marL="0" indent="0">
              <a:buNone/>
            </a:pPr>
            <a:endParaRPr lang="en-US" dirty="0"/>
          </a:p>
        </p:txBody>
      </p:sp>
      <p:sp>
        <p:nvSpPr>
          <p:cNvPr id="4" name="Title 1"/>
          <p:cNvSpPr>
            <a:spLocks noGrp="1"/>
          </p:cNvSpPr>
          <p:nvPr>
            <p:ph type="title"/>
          </p:nvPr>
        </p:nvSpPr>
        <p:spPr/>
        <p:txBody>
          <a:bodyPr>
            <a:normAutofit/>
          </a:bodyPr>
          <a:lstStyle/>
          <a:p>
            <a:r>
              <a:rPr lang="en-US" sz="3200" dirty="0"/>
              <a:t>LQGs 262.17 VSQG Waste Consolidation d</a:t>
            </a:r>
          </a:p>
        </p:txBody>
      </p:sp>
    </p:spTree>
    <p:extLst>
      <p:ext uri="{BB962C8B-B14F-4D97-AF65-F5344CB8AC3E}">
        <p14:creationId xmlns:p14="http://schemas.microsoft.com/office/powerpoint/2010/main" val="38156523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262.17 (g) – </a:t>
            </a:r>
            <a:r>
              <a:rPr lang="en-US" dirty="0" err="1"/>
              <a:t>LQGs</a:t>
            </a:r>
            <a:r>
              <a:rPr lang="en-US" dirty="0"/>
              <a:t> Requirements for rejected loads:</a:t>
            </a:r>
          </a:p>
          <a:p>
            <a:pPr lvl="1"/>
            <a:r>
              <a:rPr lang="en-US" sz="2800" dirty="0"/>
              <a:t>(1) – Sign Item 18c or</a:t>
            </a:r>
          </a:p>
          <a:p>
            <a:pPr lvl="1"/>
            <a:r>
              <a:rPr lang="en-US" sz="2800" dirty="0"/>
              <a:t>(2) – Sign Item 20</a:t>
            </a:r>
          </a:p>
          <a:p>
            <a:endParaRPr lang="en-US" dirty="0"/>
          </a:p>
        </p:txBody>
      </p:sp>
      <p:sp>
        <p:nvSpPr>
          <p:cNvPr id="4" name="Title 1"/>
          <p:cNvSpPr>
            <a:spLocks noGrp="1"/>
          </p:cNvSpPr>
          <p:nvPr>
            <p:ph type="title"/>
          </p:nvPr>
        </p:nvSpPr>
        <p:spPr/>
        <p:txBody>
          <a:bodyPr>
            <a:normAutofit/>
          </a:bodyPr>
          <a:lstStyle/>
          <a:p>
            <a:r>
              <a:rPr lang="en-US" sz="3200" dirty="0"/>
              <a:t>LQGs 262.17 Rejected Loads</a:t>
            </a:r>
          </a:p>
        </p:txBody>
      </p:sp>
    </p:spTree>
    <p:extLst>
      <p:ext uri="{BB962C8B-B14F-4D97-AF65-F5344CB8AC3E}">
        <p14:creationId xmlns:p14="http://schemas.microsoft.com/office/powerpoint/2010/main" val="35092321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5068" y="0"/>
            <a:ext cx="8036652" cy="1090569"/>
          </a:xfrm>
        </p:spPr>
        <p:txBody>
          <a:bodyPr>
            <a:normAutofit fontScale="90000"/>
          </a:bodyPr>
          <a:lstStyle/>
          <a:p>
            <a:r>
              <a:rPr lang="en-US" dirty="0"/>
              <a:t>EPA ID Numbers and Re-notification 262.18</a:t>
            </a:r>
          </a:p>
        </p:txBody>
      </p:sp>
      <p:sp>
        <p:nvSpPr>
          <p:cNvPr id="3" name="Content Placeholder 2"/>
          <p:cNvSpPr>
            <a:spLocks noGrp="1"/>
          </p:cNvSpPr>
          <p:nvPr>
            <p:ph idx="1"/>
          </p:nvPr>
        </p:nvSpPr>
        <p:spPr/>
        <p:txBody>
          <a:bodyPr/>
          <a:lstStyle/>
          <a:p>
            <a:r>
              <a:rPr lang="en-US" dirty="0"/>
              <a:t>262.18(a) – </a:t>
            </a:r>
            <a:r>
              <a:rPr lang="en-US" dirty="0" err="1"/>
              <a:t>LQGs</a:t>
            </a:r>
            <a:r>
              <a:rPr lang="en-US" dirty="0"/>
              <a:t> must have an ID number.</a:t>
            </a:r>
          </a:p>
          <a:p>
            <a:r>
              <a:rPr lang="en-US" dirty="0"/>
              <a:t>(b) – Use Form 8700-12.</a:t>
            </a:r>
          </a:p>
          <a:p>
            <a:r>
              <a:rPr lang="en-US" dirty="0"/>
              <a:t>(c) – Do not use Transporters or TSDs that do not have ID numbers.</a:t>
            </a:r>
          </a:p>
          <a:p>
            <a:r>
              <a:rPr lang="en-US" dirty="0"/>
              <a:t>(d)(2) – A LQG must renotify EPA by March 1</a:t>
            </a:r>
            <a:r>
              <a:rPr lang="en-US" baseline="30000" dirty="0"/>
              <a:t>st</a:t>
            </a:r>
            <a:r>
              <a:rPr lang="en-US" dirty="0"/>
              <a:t> of each even numbered year thereafter.  This can be submitted as part of the BR.</a:t>
            </a:r>
          </a:p>
          <a:p>
            <a:r>
              <a:rPr lang="en-US" dirty="0"/>
              <a:t>(e) – Imports or exports.</a:t>
            </a:r>
          </a:p>
          <a:p>
            <a:endParaRPr lang="en-US" dirty="0"/>
          </a:p>
        </p:txBody>
      </p:sp>
    </p:spTree>
    <p:extLst>
      <p:ext uri="{BB962C8B-B14F-4D97-AF65-F5344CB8AC3E}">
        <p14:creationId xmlns:p14="http://schemas.microsoft.com/office/powerpoint/2010/main" val="14646118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LQG Marking 262.32</a:t>
            </a:r>
          </a:p>
        </p:txBody>
      </p:sp>
      <p:sp>
        <p:nvSpPr>
          <p:cNvPr id="3" name="Content Placeholder 2"/>
          <p:cNvSpPr>
            <a:spLocks noGrp="1"/>
          </p:cNvSpPr>
          <p:nvPr>
            <p:ph idx="1"/>
          </p:nvPr>
        </p:nvSpPr>
        <p:spPr>
          <a:xfrm>
            <a:off x="628650" y="1325563"/>
            <a:ext cx="7886700" cy="4971328"/>
          </a:xfrm>
        </p:spPr>
        <p:txBody>
          <a:bodyPr>
            <a:normAutofit/>
          </a:bodyPr>
          <a:lstStyle/>
          <a:p>
            <a:r>
              <a:rPr lang="en-US" dirty="0"/>
              <a:t>262.32(b) – A generator must mark hazardous waste containers of 119 gallons or less before transportation:</a:t>
            </a:r>
          </a:p>
          <a:p>
            <a:pPr lvl="1"/>
            <a:r>
              <a:rPr lang="en-US" sz="2800" dirty="0"/>
              <a:t>(1) – HAZARDOUS WASTE–Federal Law Prohibits Improper Disposal. If found, contact the nearest police or public safety authority or the U.S. Environmental Protection Agency.</a:t>
            </a:r>
          </a:p>
          <a:p>
            <a:pPr lvl="1"/>
            <a:r>
              <a:rPr lang="en-US" sz="2800" dirty="0"/>
              <a:t>(2) – Generator’s Name and Address.</a:t>
            </a:r>
          </a:p>
          <a:p>
            <a:pPr lvl="1"/>
            <a:r>
              <a:rPr lang="en-US" sz="2800" dirty="0"/>
              <a:t>(3) – Generator’s EPA ID Number.</a:t>
            </a:r>
          </a:p>
          <a:p>
            <a:pPr lvl="1"/>
            <a:r>
              <a:rPr lang="en-US" sz="2800" dirty="0"/>
              <a:t>(4) – Manifest Tracking Number.</a:t>
            </a:r>
          </a:p>
          <a:p>
            <a:pPr lvl="1"/>
            <a:r>
              <a:rPr lang="en-US" sz="2800" dirty="0"/>
              <a:t>(5) – </a:t>
            </a:r>
            <a:r>
              <a:rPr lang="en-US" sz="2800" b="1" dirty="0"/>
              <a:t>EPA Hazardous Waste number(s) (New)</a:t>
            </a:r>
          </a:p>
        </p:txBody>
      </p:sp>
    </p:spTree>
    <p:extLst>
      <p:ext uri="{BB962C8B-B14F-4D97-AF65-F5344CB8AC3E}">
        <p14:creationId xmlns:p14="http://schemas.microsoft.com/office/powerpoint/2010/main" val="79438513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LQG Marking 262.32 a</a:t>
            </a:r>
          </a:p>
        </p:txBody>
      </p:sp>
      <p:sp>
        <p:nvSpPr>
          <p:cNvPr id="3" name="Content Placeholder 2"/>
          <p:cNvSpPr>
            <a:spLocks noGrp="1"/>
          </p:cNvSpPr>
          <p:nvPr>
            <p:ph idx="1"/>
          </p:nvPr>
        </p:nvSpPr>
        <p:spPr/>
        <p:txBody>
          <a:bodyPr/>
          <a:lstStyle/>
          <a:p>
            <a:r>
              <a:rPr lang="en-US" dirty="0"/>
              <a:t>262.32(c) – A generator may us a nationally recognized electronic system, such as barcoding to identify EPA hazardous waste number(s). </a:t>
            </a:r>
            <a:r>
              <a:rPr lang="en-US" b="1" dirty="0"/>
              <a:t>(New)</a:t>
            </a:r>
          </a:p>
          <a:p>
            <a:r>
              <a:rPr lang="en-US" dirty="0"/>
              <a:t>262.32(d) – Lab packs that will be incinerated in compliance with 268.42 are not required to be marked with EPA hazardous waste numbers, except D004, D005, D006, D007, D008, D010 and D011 where applicable</a:t>
            </a:r>
            <a:r>
              <a:rPr lang="en-US" b="1" dirty="0"/>
              <a:t>.(New)</a:t>
            </a:r>
          </a:p>
          <a:p>
            <a:endParaRPr lang="en-US" dirty="0"/>
          </a:p>
          <a:p>
            <a:endParaRPr lang="en-US" dirty="0"/>
          </a:p>
        </p:txBody>
      </p:sp>
    </p:spTree>
    <p:extLst>
      <p:ext uri="{BB962C8B-B14F-4D97-AF65-F5344CB8AC3E}">
        <p14:creationId xmlns:p14="http://schemas.microsoft.com/office/powerpoint/2010/main" val="2331085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677" y="1"/>
            <a:ext cx="8221211" cy="1115736"/>
          </a:xfrm>
        </p:spPr>
        <p:txBody>
          <a:bodyPr>
            <a:normAutofit/>
          </a:bodyPr>
          <a:lstStyle/>
          <a:p>
            <a:r>
              <a:rPr lang="en-US" sz="3600" dirty="0"/>
              <a:t>Independent Requirements in 262</a:t>
            </a:r>
          </a:p>
        </p:txBody>
      </p:sp>
      <p:sp>
        <p:nvSpPr>
          <p:cNvPr id="3" name="Content Placeholder 2"/>
          <p:cNvSpPr>
            <a:spLocks noGrp="1"/>
          </p:cNvSpPr>
          <p:nvPr>
            <p:ph idx="1"/>
          </p:nvPr>
        </p:nvSpPr>
        <p:spPr/>
        <p:txBody>
          <a:bodyPr>
            <a:normAutofit/>
          </a:bodyPr>
          <a:lstStyle/>
          <a:p>
            <a:r>
              <a:rPr lang="en-US" dirty="0"/>
              <a:t>262.10 (a) – Independent Requirements are spelled out</a:t>
            </a:r>
          </a:p>
          <a:p>
            <a:pPr lvl="1"/>
            <a:r>
              <a:rPr lang="en-US" dirty="0"/>
              <a:t>262.10 (a)(1) –</a:t>
            </a:r>
            <a:r>
              <a:rPr lang="en-US" b="1" dirty="0"/>
              <a:t>Independent Requirements</a:t>
            </a:r>
          </a:p>
          <a:p>
            <a:pPr lvl="2"/>
            <a:r>
              <a:rPr lang="en-US" sz="2400" dirty="0"/>
              <a:t>262.10 (a)(1)(iii) – Independent requirements of a LQG</a:t>
            </a:r>
          </a:p>
          <a:p>
            <a:pPr lvl="2"/>
            <a:endParaRPr lang="en-US" sz="2400" dirty="0"/>
          </a:p>
          <a:p>
            <a:pPr marL="914400" lvl="2" indent="0">
              <a:buNone/>
            </a:pPr>
            <a:endParaRPr lang="en-US" dirty="0"/>
          </a:p>
        </p:txBody>
      </p:sp>
      <p:sp>
        <p:nvSpPr>
          <p:cNvPr id="4" name="Rectangle 3"/>
          <p:cNvSpPr/>
          <p:nvPr/>
        </p:nvSpPr>
        <p:spPr>
          <a:xfrm>
            <a:off x="855678" y="4281118"/>
            <a:ext cx="7481498" cy="1292662"/>
          </a:xfrm>
          <a:prstGeom prst="rect">
            <a:avLst/>
          </a:prstGeom>
        </p:spPr>
        <p:txBody>
          <a:bodyPr wrap="square">
            <a:spAutoFit/>
          </a:bodyPr>
          <a:lstStyle/>
          <a:p>
            <a:r>
              <a:rPr lang="en-US" sz="2600" dirty="0"/>
              <a:t>262.10(g)(1) – A generator’s violation of an independent requirement is subject to penalty and injunction relief under section 3008 of RCRA.</a:t>
            </a:r>
          </a:p>
        </p:txBody>
      </p:sp>
    </p:spTree>
    <p:extLst>
      <p:ext uri="{BB962C8B-B14F-4D97-AF65-F5344CB8AC3E}">
        <p14:creationId xmlns:p14="http://schemas.microsoft.com/office/powerpoint/2010/main" val="2738299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
            <a:ext cx="8086762" cy="1031846"/>
          </a:xfrm>
        </p:spPr>
        <p:txBody>
          <a:bodyPr>
            <a:normAutofit fontScale="90000"/>
          </a:bodyPr>
          <a:lstStyle/>
          <a:p>
            <a:r>
              <a:rPr lang="en-US" dirty="0"/>
              <a:t>262.35 Liquids in Landfills Prohibition</a:t>
            </a:r>
          </a:p>
        </p:txBody>
      </p:sp>
      <p:sp>
        <p:nvSpPr>
          <p:cNvPr id="3" name="Content Placeholder 2"/>
          <p:cNvSpPr>
            <a:spLocks noGrp="1"/>
          </p:cNvSpPr>
          <p:nvPr>
            <p:ph idx="1"/>
          </p:nvPr>
        </p:nvSpPr>
        <p:spPr/>
        <p:txBody>
          <a:bodyPr/>
          <a:lstStyle/>
          <a:p>
            <a:r>
              <a:rPr lang="en-US" dirty="0"/>
              <a:t>262.35 - The placement of bulk or non-containerized liquid hazardous waste or hazardous waste containing free liquids in any landfill is prohibited. </a:t>
            </a:r>
          </a:p>
        </p:txBody>
      </p:sp>
    </p:spTree>
    <p:extLst>
      <p:ext uri="{BB962C8B-B14F-4D97-AF65-F5344CB8AC3E}">
        <p14:creationId xmlns:p14="http://schemas.microsoft.com/office/powerpoint/2010/main" val="2680895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262 Subpart D Recordkeeping</a:t>
            </a:r>
          </a:p>
        </p:txBody>
      </p:sp>
      <p:sp>
        <p:nvSpPr>
          <p:cNvPr id="3" name="Content Placeholder 2"/>
          <p:cNvSpPr>
            <a:spLocks noGrp="1"/>
          </p:cNvSpPr>
          <p:nvPr>
            <p:ph idx="1"/>
          </p:nvPr>
        </p:nvSpPr>
        <p:spPr/>
        <p:txBody>
          <a:bodyPr/>
          <a:lstStyle/>
          <a:p>
            <a:pPr marL="0" indent="0">
              <a:buNone/>
            </a:pPr>
            <a:r>
              <a:rPr lang="en-US" dirty="0"/>
              <a:t>Recordkeeping and reporting applicable to LQGs</a:t>
            </a:r>
          </a:p>
          <a:p>
            <a:r>
              <a:rPr lang="en-US" dirty="0"/>
              <a:t>262.40 Recordkeeping</a:t>
            </a:r>
          </a:p>
          <a:p>
            <a:pPr lvl="1"/>
            <a:r>
              <a:rPr lang="en-US" sz="2800" dirty="0"/>
              <a:t>(c) – See 262.11(f) for recordkeeping requirements for documenting hazardous waste determinations.</a:t>
            </a:r>
          </a:p>
          <a:p>
            <a:endParaRPr lang="en-US" dirty="0"/>
          </a:p>
        </p:txBody>
      </p:sp>
    </p:spTree>
    <p:extLst>
      <p:ext uri="{BB962C8B-B14F-4D97-AF65-F5344CB8AC3E}">
        <p14:creationId xmlns:p14="http://schemas.microsoft.com/office/powerpoint/2010/main" val="428111043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262.41 Biennial Report </a:t>
            </a:r>
            <a:br>
              <a:rPr lang="en-US" sz="3200" dirty="0"/>
            </a:br>
            <a:r>
              <a:rPr lang="en-US" sz="3200" dirty="0"/>
              <a:t>for LQGs </a:t>
            </a:r>
          </a:p>
        </p:txBody>
      </p:sp>
      <p:sp>
        <p:nvSpPr>
          <p:cNvPr id="3" name="Content Placeholder 2"/>
          <p:cNvSpPr>
            <a:spLocks noGrp="1"/>
          </p:cNvSpPr>
          <p:nvPr>
            <p:ph idx="1"/>
          </p:nvPr>
        </p:nvSpPr>
        <p:spPr/>
        <p:txBody>
          <a:bodyPr>
            <a:normAutofit fontScale="92500" lnSpcReduction="20000"/>
          </a:bodyPr>
          <a:lstStyle/>
          <a:p>
            <a:r>
              <a:rPr lang="en-US" dirty="0"/>
              <a:t>262.41(a) – A </a:t>
            </a:r>
            <a:r>
              <a:rPr lang="en-US" b="1" dirty="0"/>
              <a:t>LQG for at least one month </a:t>
            </a:r>
            <a:r>
              <a:rPr lang="en-US" dirty="0"/>
              <a:t>of a odd- numbered year that ships any hazardous waste must complete and submit EPA Form 8700-13 A/B by March 1 of the next even-numbered year.</a:t>
            </a:r>
          </a:p>
          <a:p>
            <a:r>
              <a:rPr lang="en-US" dirty="0"/>
              <a:t>262.41(b) – A </a:t>
            </a:r>
            <a:r>
              <a:rPr lang="en-US" b="1" dirty="0"/>
              <a:t>LQG for at least one month </a:t>
            </a:r>
            <a:r>
              <a:rPr lang="en-US" dirty="0"/>
              <a:t>of a odd-numbered year who treats, stores, or disposes of hazardous waste on-site must complete and submit EPA Form 8700-13 A/B by March 1 of the next even-numbered year.  </a:t>
            </a:r>
            <a:r>
              <a:rPr lang="en-US" b="1" dirty="0"/>
              <a:t>This also applies to LQGs that receive waste from VSQGs.</a:t>
            </a:r>
          </a:p>
          <a:p>
            <a:r>
              <a:rPr lang="en-US" dirty="0"/>
              <a:t>262.41(c) Exports of hazardous waste to foreign countries are not required to be reported on Biennial Reports.  Exporters use a separate form.</a:t>
            </a:r>
          </a:p>
        </p:txBody>
      </p:sp>
    </p:spTree>
    <p:extLst>
      <p:ext uri="{BB962C8B-B14F-4D97-AF65-F5344CB8AC3E}">
        <p14:creationId xmlns:p14="http://schemas.microsoft.com/office/powerpoint/2010/main" val="10032312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268.7 LDRs </a:t>
            </a:r>
          </a:p>
        </p:txBody>
      </p:sp>
      <p:sp>
        <p:nvSpPr>
          <p:cNvPr id="3" name="Content Placeholder 2"/>
          <p:cNvSpPr>
            <a:spLocks noGrp="1"/>
          </p:cNvSpPr>
          <p:nvPr>
            <p:ph idx="1"/>
          </p:nvPr>
        </p:nvSpPr>
        <p:spPr/>
        <p:txBody>
          <a:bodyPr/>
          <a:lstStyle/>
          <a:p>
            <a:r>
              <a:rPr lang="en-US" dirty="0"/>
              <a:t>268.7 - Testing, tracking, and recordkeeping requirements for generators, treaters, and disposal facilities</a:t>
            </a:r>
          </a:p>
          <a:p>
            <a:pPr lvl="1"/>
            <a:r>
              <a:rPr lang="en-US" dirty="0"/>
              <a:t>(a)(5) – If a generator is managing and treating prohibited wastes or contaminated soil in tanks, containers, or containment building must develop and follow a written waste analysis plan that must be kept on site in the generators records</a:t>
            </a:r>
          </a:p>
        </p:txBody>
      </p:sp>
    </p:spTree>
    <p:extLst>
      <p:ext uri="{BB962C8B-B14F-4D97-AF65-F5344CB8AC3E}">
        <p14:creationId xmlns:p14="http://schemas.microsoft.com/office/powerpoint/2010/main" val="33426841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628650" y="149942"/>
            <a:ext cx="8229600" cy="885967"/>
          </a:xfrm>
        </p:spPr>
        <p:txBody>
          <a:bodyPr/>
          <a:lstStyle/>
          <a:p>
            <a:r>
              <a:rPr lang="en-US" altLang="en-US" dirty="0"/>
              <a:t>Stringency of Final Rule</a:t>
            </a:r>
          </a:p>
        </p:txBody>
      </p:sp>
      <p:sp>
        <p:nvSpPr>
          <p:cNvPr id="47107" name="Content Placeholder 2"/>
          <p:cNvSpPr>
            <a:spLocks noGrp="1"/>
          </p:cNvSpPr>
          <p:nvPr>
            <p:ph idx="1"/>
          </p:nvPr>
        </p:nvSpPr>
        <p:spPr>
          <a:xfrm>
            <a:off x="628650" y="1379913"/>
            <a:ext cx="7886700" cy="4797050"/>
          </a:xfrm>
        </p:spPr>
        <p:txBody>
          <a:bodyPr>
            <a:normAutofit lnSpcReduction="10000"/>
          </a:bodyPr>
          <a:lstStyle/>
          <a:p>
            <a:pPr>
              <a:defRPr/>
            </a:pPr>
            <a:r>
              <a:rPr lang="en-US" altLang="en-US" sz="2600" dirty="0"/>
              <a:t>More stringent:</a:t>
            </a:r>
          </a:p>
          <a:p>
            <a:pPr lvl="1">
              <a:defRPr/>
            </a:pPr>
            <a:r>
              <a:rPr lang="en-US" altLang="en-US" sz="2600" dirty="0"/>
              <a:t>SQG re-notification. </a:t>
            </a:r>
          </a:p>
          <a:p>
            <a:pPr lvl="1">
              <a:defRPr/>
            </a:pPr>
            <a:r>
              <a:rPr lang="en-US" altLang="en-US" sz="2600" dirty="0"/>
              <a:t>Identifying hazards of wastes being accumulated and labeling.</a:t>
            </a:r>
          </a:p>
          <a:p>
            <a:pPr lvl="1">
              <a:defRPr/>
            </a:pPr>
            <a:r>
              <a:rPr lang="en-US" altLang="en-US" sz="2600" dirty="0"/>
              <a:t>Notification of closure.</a:t>
            </a:r>
          </a:p>
          <a:p>
            <a:pPr lvl="1">
              <a:defRPr/>
            </a:pPr>
            <a:r>
              <a:rPr lang="en-US" altLang="en-US" sz="2600" dirty="0"/>
              <a:t>Closure as a landfill for LQGs accumulating hazardous wastes in containers that cannot meet closure performance standards.</a:t>
            </a:r>
          </a:p>
          <a:p>
            <a:pPr lvl="1">
              <a:defRPr/>
            </a:pPr>
            <a:r>
              <a:rPr lang="en-US" altLang="en-US" sz="2600" dirty="0"/>
              <a:t>Biennial reporting for whole year, not just months the generator was an </a:t>
            </a:r>
            <a:r>
              <a:rPr lang="en-US" altLang="en-US" sz="2600" dirty="0" err="1"/>
              <a:t>LQG</a:t>
            </a:r>
            <a:r>
              <a:rPr lang="en-US" altLang="en-US" sz="2600" dirty="0"/>
              <a:t>.</a:t>
            </a:r>
            <a:endParaRPr lang="en-US" altLang="en-US" sz="2600" dirty="0">
              <a:solidFill>
                <a:srgbClr val="FF0000"/>
              </a:solidFill>
            </a:endParaRPr>
          </a:p>
          <a:p>
            <a:pPr lvl="1">
              <a:defRPr/>
            </a:pPr>
            <a:r>
              <a:rPr lang="en-US" altLang="en-US" sz="2600" dirty="0"/>
              <a:t>Biennial reporting for recyclers who don’t store prior to recycling.</a:t>
            </a:r>
            <a:endParaRPr lang="en-US" altLang="en-US" sz="2600" dirty="0">
              <a:solidFill>
                <a:srgbClr val="FF0000"/>
              </a:solidFill>
            </a:endParaRPr>
          </a:p>
          <a:p>
            <a:pPr lvl="1">
              <a:defRPr/>
            </a:pPr>
            <a:r>
              <a:rPr lang="en-US" altLang="en-US" sz="2600" dirty="0"/>
              <a:t>Quick Reference Guide for Contingency Plans.</a:t>
            </a:r>
          </a:p>
          <a:p>
            <a:pPr lvl="1">
              <a:buNone/>
              <a:defRPr/>
            </a:pPr>
            <a:endParaRPr lang="en-US" altLang="en-US" sz="1800" dirty="0"/>
          </a:p>
        </p:txBody>
      </p:sp>
    </p:spTree>
    <p:extLst>
      <p:ext uri="{BB962C8B-B14F-4D97-AF65-F5344CB8AC3E}">
        <p14:creationId xmlns:p14="http://schemas.microsoft.com/office/powerpoint/2010/main" val="23447385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628650" y="149942"/>
            <a:ext cx="8229600" cy="885967"/>
          </a:xfrm>
        </p:spPr>
        <p:txBody>
          <a:bodyPr/>
          <a:lstStyle/>
          <a:p>
            <a:r>
              <a:rPr lang="en-US" altLang="en-US" dirty="0"/>
              <a:t>Stringency of </a:t>
            </a:r>
            <a:r>
              <a:rPr lang="en-US" altLang="en-US"/>
              <a:t>Final Rule a</a:t>
            </a:r>
            <a:endParaRPr lang="en-US" altLang="en-US" dirty="0"/>
          </a:p>
        </p:txBody>
      </p:sp>
      <p:sp>
        <p:nvSpPr>
          <p:cNvPr id="47107" name="Content Placeholder 2"/>
          <p:cNvSpPr>
            <a:spLocks noGrp="1"/>
          </p:cNvSpPr>
          <p:nvPr>
            <p:ph idx="1"/>
          </p:nvPr>
        </p:nvSpPr>
        <p:spPr/>
        <p:txBody>
          <a:bodyPr>
            <a:normAutofit/>
          </a:bodyPr>
          <a:lstStyle/>
          <a:p>
            <a:pPr>
              <a:defRPr/>
            </a:pPr>
            <a:r>
              <a:rPr lang="en-US" altLang="en-US" sz="2600" dirty="0"/>
              <a:t>Less stringent:</a:t>
            </a:r>
          </a:p>
          <a:p>
            <a:pPr lvl="1">
              <a:defRPr/>
            </a:pPr>
            <a:r>
              <a:rPr lang="en-US" altLang="en-US" sz="2600" dirty="0"/>
              <a:t>VSQG consolidation.</a:t>
            </a:r>
          </a:p>
          <a:p>
            <a:pPr lvl="1">
              <a:defRPr/>
            </a:pPr>
            <a:r>
              <a:rPr lang="en-US" altLang="en-US" sz="2600" dirty="0"/>
              <a:t>Episodic generation.</a:t>
            </a:r>
          </a:p>
          <a:p>
            <a:pPr lvl="1">
              <a:defRPr/>
            </a:pPr>
            <a:r>
              <a:rPr lang="en-US" altLang="en-US" sz="2600" dirty="0"/>
              <a:t>Waiver from 50-foot rule.</a:t>
            </a:r>
          </a:p>
        </p:txBody>
      </p:sp>
    </p:spTree>
    <p:extLst>
      <p:ext uri="{BB962C8B-B14F-4D97-AF65-F5344CB8AC3E}">
        <p14:creationId xmlns:p14="http://schemas.microsoft.com/office/powerpoint/2010/main" val="144303164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9765" y="-130629"/>
            <a:ext cx="7609114" cy="1325563"/>
          </a:xfrm>
        </p:spPr>
        <p:txBody>
          <a:bodyPr/>
          <a:lstStyle/>
          <a:p>
            <a:r>
              <a:rPr lang="en-US" sz="2400" dirty="0"/>
              <a:t>Major Impacts of Final Rule by Generator Category</a:t>
            </a:r>
          </a:p>
        </p:txBody>
      </p:sp>
      <p:graphicFrame>
        <p:nvGraphicFramePr>
          <p:cNvPr id="5" name="Content Placeholder 4" descr="Large quantity generators consolidation of VSQG wastes: VSQG and LQG&#10;Episodic generation: VSQG and SQG&#10;50-foot waiver: LQG&#10;Marking and labeling: SQG and LQG&#10;Marking RCRA waste codes: SQG and LQG&#10;SQG re-notification: SQG and LQG&#10;contingency plan: LQG&#10;closure notification: LQG&#10;closure landfill: LQG&#10;BR reporting to recyclers who don't store: SQG and LQG" title="Impacts of Final Rule by Provision"/>
          <p:cNvGraphicFramePr>
            <a:graphicFrameLocks noGrp="1"/>
          </p:cNvGraphicFramePr>
          <p:nvPr>
            <p:ph idx="1"/>
            <p:extLst>
              <p:ext uri="{D42A27DB-BD31-4B8C-83A1-F6EECF244321}">
                <p14:modId xmlns:p14="http://schemas.microsoft.com/office/powerpoint/2010/main" val="2005745720"/>
              </p:ext>
            </p:extLst>
          </p:nvPr>
        </p:nvGraphicFramePr>
        <p:xfrm>
          <a:off x="457200" y="1676400"/>
          <a:ext cx="8229600" cy="481584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r>
                        <a:rPr lang="en-US" sz="1800" dirty="0"/>
                        <a:t>New Provision</a:t>
                      </a:r>
                    </a:p>
                  </a:txBody>
                  <a:tcPr/>
                </a:tc>
                <a:tc>
                  <a:txBody>
                    <a:bodyPr/>
                    <a:lstStyle/>
                    <a:p>
                      <a:r>
                        <a:rPr lang="en-US" dirty="0"/>
                        <a:t>VSQG</a:t>
                      </a:r>
                    </a:p>
                  </a:txBody>
                  <a:tcPr/>
                </a:tc>
                <a:tc>
                  <a:txBody>
                    <a:bodyPr/>
                    <a:lstStyle/>
                    <a:p>
                      <a:r>
                        <a:rPr lang="en-US" dirty="0"/>
                        <a:t>SQG</a:t>
                      </a:r>
                    </a:p>
                  </a:txBody>
                  <a:tcPr/>
                </a:tc>
                <a:tc>
                  <a:txBody>
                    <a:bodyPr/>
                    <a:lstStyle/>
                    <a:p>
                      <a:r>
                        <a:rPr lang="en-US" dirty="0"/>
                        <a:t>LQG</a:t>
                      </a:r>
                    </a:p>
                  </a:txBody>
                  <a:tcPr/>
                </a:tc>
                <a:extLst>
                  <a:ext uri="{0D108BD9-81ED-4DB2-BD59-A6C34878D82A}">
                    <a16:rowId xmlns:a16="http://schemas.microsoft.com/office/drawing/2014/main" val="10000"/>
                  </a:ext>
                </a:extLst>
              </a:tr>
              <a:tr h="518160">
                <a:tc>
                  <a:txBody>
                    <a:bodyPr/>
                    <a:lstStyle/>
                    <a:p>
                      <a:r>
                        <a:rPr lang="en-US" sz="1400" dirty="0"/>
                        <a:t>LQG Consolidation of</a:t>
                      </a:r>
                      <a:r>
                        <a:rPr lang="en-US" sz="1400" baseline="0" dirty="0"/>
                        <a:t> VSQG wastes</a:t>
                      </a:r>
                      <a:endParaRPr lang="en-US" sz="1400" dirty="0"/>
                    </a:p>
                  </a:txBody>
                  <a:tcPr/>
                </a:tc>
                <a:tc>
                  <a:txBody>
                    <a:bodyPr/>
                    <a:lstStyle/>
                    <a:p>
                      <a:r>
                        <a:rPr lang="en-US" sz="1400" dirty="0"/>
                        <a:t>X</a:t>
                      </a:r>
                    </a:p>
                  </a:txBody>
                  <a:tcPr/>
                </a:tc>
                <a:tc>
                  <a:txBody>
                    <a:bodyPr/>
                    <a:lstStyle/>
                    <a:p>
                      <a:endParaRPr lang="en-US" sz="1400" dirty="0"/>
                    </a:p>
                  </a:txBody>
                  <a:tcPr/>
                </a:tc>
                <a:tc>
                  <a:txBody>
                    <a:bodyPr/>
                    <a:lstStyle/>
                    <a:p>
                      <a:r>
                        <a:rPr lang="en-US" sz="1400" dirty="0"/>
                        <a:t>X</a:t>
                      </a:r>
                    </a:p>
                  </a:txBody>
                  <a:tcPr/>
                </a:tc>
                <a:extLst>
                  <a:ext uri="{0D108BD9-81ED-4DB2-BD59-A6C34878D82A}">
                    <a16:rowId xmlns:a16="http://schemas.microsoft.com/office/drawing/2014/main" val="10001"/>
                  </a:ext>
                </a:extLst>
              </a:tr>
              <a:tr h="370840">
                <a:tc>
                  <a:txBody>
                    <a:bodyPr/>
                    <a:lstStyle/>
                    <a:p>
                      <a:r>
                        <a:rPr lang="en-US" sz="1400" dirty="0"/>
                        <a:t>Episodic Generation</a:t>
                      </a:r>
                    </a:p>
                  </a:txBody>
                  <a:tcPr/>
                </a:tc>
                <a:tc>
                  <a:txBody>
                    <a:bodyPr/>
                    <a:lstStyle/>
                    <a:p>
                      <a:r>
                        <a:rPr lang="en-US" sz="1400" dirty="0"/>
                        <a:t>X</a:t>
                      </a:r>
                    </a:p>
                  </a:txBody>
                  <a:tcPr/>
                </a:tc>
                <a:tc>
                  <a:txBody>
                    <a:bodyPr/>
                    <a:lstStyle/>
                    <a:p>
                      <a:r>
                        <a:rPr lang="en-US" sz="1400" dirty="0"/>
                        <a:t>X</a:t>
                      </a:r>
                    </a:p>
                  </a:txBody>
                  <a:tcPr/>
                </a:tc>
                <a:tc>
                  <a:txBody>
                    <a:bodyPr/>
                    <a:lstStyle/>
                    <a:p>
                      <a:endParaRPr lang="en-US" sz="1400" dirty="0"/>
                    </a:p>
                  </a:txBody>
                  <a:tcPr/>
                </a:tc>
                <a:extLst>
                  <a:ext uri="{0D108BD9-81ED-4DB2-BD59-A6C34878D82A}">
                    <a16:rowId xmlns:a16="http://schemas.microsoft.com/office/drawing/2014/main" val="10002"/>
                  </a:ext>
                </a:extLst>
              </a:tr>
              <a:tr h="370840">
                <a:tc>
                  <a:txBody>
                    <a:bodyPr/>
                    <a:lstStyle/>
                    <a:p>
                      <a:r>
                        <a:rPr lang="en-US" sz="1400" dirty="0"/>
                        <a:t>50-foot Waiver</a:t>
                      </a:r>
                    </a:p>
                  </a:txBody>
                  <a:tcPr/>
                </a:tc>
                <a:tc>
                  <a:txBody>
                    <a:bodyPr/>
                    <a:lstStyle/>
                    <a:p>
                      <a:endParaRPr lang="en-US" sz="1400" dirty="0"/>
                    </a:p>
                  </a:txBody>
                  <a:tcPr/>
                </a:tc>
                <a:tc>
                  <a:txBody>
                    <a:bodyPr/>
                    <a:lstStyle/>
                    <a:p>
                      <a:endParaRPr lang="en-US" sz="1400" dirty="0"/>
                    </a:p>
                  </a:txBody>
                  <a:tcPr/>
                </a:tc>
                <a:tc>
                  <a:txBody>
                    <a:bodyPr/>
                    <a:lstStyle/>
                    <a:p>
                      <a:r>
                        <a:rPr lang="en-US" sz="1400" dirty="0"/>
                        <a:t>X</a:t>
                      </a:r>
                    </a:p>
                  </a:txBody>
                  <a:tcPr/>
                </a:tc>
                <a:extLst>
                  <a:ext uri="{0D108BD9-81ED-4DB2-BD59-A6C34878D82A}">
                    <a16:rowId xmlns:a16="http://schemas.microsoft.com/office/drawing/2014/main" val="10003"/>
                  </a:ext>
                </a:extLst>
              </a:tr>
              <a:tr h="370840">
                <a:tc>
                  <a:txBody>
                    <a:bodyPr/>
                    <a:lstStyle/>
                    <a:p>
                      <a:r>
                        <a:rPr lang="en-US" sz="1400" dirty="0"/>
                        <a:t>Marking &amp; Labeling</a:t>
                      </a:r>
                    </a:p>
                  </a:txBody>
                  <a:tcPr/>
                </a:tc>
                <a:tc>
                  <a:txBody>
                    <a:bodyPr/>
                    <a:lstStyle/>
                    <a:p>
                      <a:endParaRPr lang="en-US" sz="1400" dirty="0"/>
                    </a:p>
                  </a:txBody>
                  <a:tcPr/>
                </a:tc>
                <a:tc>
                  <a:txBody>
                    <a:bodyPr/>
                    <a:lstStyle/>
                    <a:p>
                      <a:r>
                        <a:rPr lang="en-US" sz="1400" dirty="0"/>
                        <a:t>X</a:t>
                      </a:r>
                    </a:p>
                  </a:txBody>
                  <a:tcPr/>
                </a:tc>
                <a:tc>
                  <a:txBody>
                    <a:bodyPr/>
                    <a:lstStyle/>
                    <a:p>
                      <a:r>
                        <a:rPr lang="en-US" sz="1400" dirty="0"/>
                        <a:t>X</a:t>
                      </a:r>
                    </a:p>
                  </a:txBody>
                  <a:tcPr/>
                </a:tc>
                <a:extLst>
                  <a:ext uri="{0D108BD9-81ED-4DB2-BD59-A6C34878D82A}">
                    <a16:rowId xmlns:a16="http://schemas.microsoft.com/office/drawing/2014/main" val="10004"/>
                  </a:ext>
                </a:extLst>
              </a:tr>
              <a:tr h="518160">
                <a:tc>
                  <a:txBody>
                    <a:bodyPr/>
                    <a:lstStyle/>
                    <a:p>
                      <a:r>
                        <a:rPr lang="en-US" sz="1400" dirty="0"/>
                        <a:t>Marking RCRA Waste Codes</a:t>
                      </a:r>
                    </a:p>
                  </a:txBody>
                  <a:tcPr/>
                </a:tc>
                <a:tc>
                  <a:txBody>
                    <a:bodyPr/>
                    <a:lstStyle/>
                    <a:p>
                      <a:endParaRPr lang="en-US" sz="1400" dirty="0"/>
                    </a:p>
                  </a:txBody>
                  <a:tcPr/>
                </a:tc>
                <a:tc>
                  <a:txBody>
                    <a:bodyPr/>
                    <a:lstStyle/>
                    <a:p>
                      <a:r>
                        <a:rPr lang="en-US" sz="1400" dirty="0"/>
                        <a:t>X</a:t>
                      </a:r>
                    </a:p>
                  </a:txBody>
                  <a:tcPr/>
                </a:tc>
                <a:tc>
                  <a:txBody>
                    <a:bodyPr/>
                    <a:lstStyle/>
                    <a:p>
                      <a:r>
                        <a:rPr lang="en-US" sz="1400" dirty="0"/>
                        <a:t>X</a:t>
                      </a:r>
                    </a:p>
                  </a:txBody>
                  <a:tcPr/>
                </a:tc>
                <a:extLst>
                  <a:ext uri="{0D108BD9-81ED-4DB2-BD59-A6C34878D82A}">
                    <a16:rowId xmlns:a16="http://schemas.microsoft.com/office/drawing/2014/main" val="10005"/>
                  </a:ext>
                </a:extLst>
              </a:tr>
              <a:tr h="370840">
                <a:tc>
                  <a:txBody>
                    <a:bodyPr/>
                    <a:lstStyle/>
                    <a:p>
                      <a:r>
                        <a:rPr lang="en-US" sz="1400" dirty="0"/>
                        <a:t>SQG Re-notification</a:t>
                      </a:r>
                    </a:p>
                  </a:txBody>
                  <a:tcPr/>
                </a:tc>
                <a:tc>
                  <a:txBody>
                    <a:bodyPr/>
                    <a:lstStyle/>
                    <a:p>
                      <a:endParaRPr lang="en-US" sz="1400" dirty="0"/>
                    </a:p>
                  </a:txBody>
                  <a:tcPr/>
                </a:tc>
                <a:tc>
                  <a:txBody>
                    <a:bodyPr/>
                    <a:lstStyle/>
                    <a:p>
                      <a:r>
                        <a:rPr lang="en-US" sz="1400" dirty="0"/>
                        <a:t>X</a:t>
                      </a:r>
                    </a:p>
                  </a:txBody>
                  <a:tcPr/>
                </a:tc>
                <a:tc>
                  <a:txBody>
                    <a:bodyPr/>
                    <a:lstStyle/>
                    <a:p>
                      <a:endParaRPr lang="en-US" sz="1400" dirty="0"/>
                    </a:p>
                  </a:txBody>
                  <a:tcPr/>
                </a:tc>
                <a:extLst>
                  <a:ext uri="{0D108BD9-81ED-4DB2-BD59-A6C34878D82A}">
                    <a16:rowId xmlns:a16="http://schemas.microsoft.com/office/drawing/2014/main" val="10006"/>
                  </a:ext>
                </a:extLst>
              </a:tr>
              <a:tr h="518160">
                <a:tc>
                  <a:txBody>
                    <a:bodyPr/>
                    <a:lstStyle/>
                    <a:p>
                      <a:r>
                        <a:rPr lang="en-US" sz="1400" dirty="0"/>
                        <a:t>Contingency</a:t>
                      </a:r>
                      <a:r>
                        <a:rPr lang="en-US" sz="1400" baseline="0" dirty="0"/>
                        <a:t> Plan Quick Reference Guide</a:t>
                      </a:r>
                      <a:endParaRPr lang="en-US" sz="1400" dirty="0"/>
                    </a:p>
                  </a:txBody>
                  <a:tcPr/>
                </a:tc>
                <a:tc>
                  <a:txBody>
                    <a:bodyPr/>
                    <a:lstStyle/>
                    <a:p>
                      <a:endParaRPr lang="en-US" sz="1400" dirty="0"/>
                    </a:p>
                  </a:txBody>
                  <a:tcPr/>
                </a:tc>
                <a:tc>
                  <a:txBody>
                    <a:bodyPr/>
                    <a:lstStyle/>
                    <a:p>
                      <a:endParaRPr lang="en-US" sz="1400" dirty="0"/>
                    </a:p>
                  </a:txBody>
                  <a:tcPr/>
                </a:tc>
                <a:tc>
                  <a:txBody>
                    <a:bodyPr/>
                    <a:lstStyle/>
                    <a:p>
                      <a:r>
                        <a:rPr lang="en-US" sz="1400" dirty="0"/>
                        <a:t>X</a:t>
                      </a:r>
                    </a:p>
                  </a:txBody>
                  <a:tcPr/>
                </a:tc>
                <a:extLst>
                  <a:ext uri="{0D108BD9-81ED-4DB2-BD59-A6C34878D82A}">
                    <a16:rowId xmlns:a16="http://schemas.microsoft.com/office/drawing/2014/main" val="10007"/>
                  </a:ext>
                </a:extLst>
              </a:tr>
              <a:tr h="370840">
                <a:tc>
                  <a:txBody>
                    <a:bodyPr/>
                    <a:lstStyle/>
                    <a:p>
                      <a:r>
                        <a:rPr lang="en-US" sz="1400" dirty="0"/>
                        <a:t>Closure Notification</a:t>
                      </a:r>
                    </a:p>
                  </a:txBody>
                  <a:tcPr/>
                </a:tc>
                <a:tc>
                  <a:txBody>
                    <a:bodyPr/>
                    <a:lstStyle/>
                    <a:p>
                      <a:endParaRPr lang="en-US" sz="1400"/>
                    </a:p>
                  </a:txBody>
                  <a:tcPr/>
                </a:tc>
                <a:tc>
                  <a:txBody>
                    <a:bodyPr/>
                    <a:lstStyle/>
                    <a:p>
                      <a:endParaRPr lang="en-US" sz="1400"/>
                    </a:p>
                  </a:txBody>
                  <a:tcPr/>
                </a:tc>
                <a:tc>
                  <a:txBody>
                    <a:bodyPr/>
                    <a:lstStyle/>
                    <a:p>
                      <a:r>
                        <a:rPr lang="en-US" sz="1400" dirty="0"/>
                        <a:t>X</a:t>
                      </a:r>
                    </a:p>
                  </a:txBody>
                  <a:tcPr/>
                </a:tc>
                <a:extLst>
                  <a:ext uri="{0D108BD9-81ED-4DB2-BD59-A6C34878D82A}">
                    <a16:rowId xmlns:a16="http://schemas.microsoft.com/office/drawing/2014/main" val="10008"/>
                  </a:ext>
                </a:extLst>
              </a:tr>
              <a:tr h="518160">
                <a:tc>
                  <a:txBody>
                    <a:bodyPr/>
                    <a:lstStyle/>
                    <a:p>
                      <a:r>
                        <a:rPr lang="en-US" sz="1400" dirty="0"/>
                        <a:t>Closure as Landfill if Can’t Clean Close</a:t>
                      </a:r>
                    </a:p>
                  </a:txBody>
                  <a:tcPr/>
                </a:tc>
                <a:tc>
                  <a:txBody>
                    <a:bodyPr/>
                    <a:lstStyle/>
                    <a:p>
                      <a:endParaRPr lang="en-US" sz="1400" dirty="0"/>
                    </a:p>
                  </a:txBody>
                  <a:tcPr/>
                </a:tc>
                <a:tc>
                  <a:txBody>
                    <a:bodyPr/>
                    <a:lstStyle/>
                    <a:p>
                      <a:endParaRPr lang="en-US" sz="1400" dirty="0"/>
                    </a:p>
                  </a:txBody>
                  <a:tcPr/>
                </a:tc>
                <a:tc>
                  <a:txBody>
                    <a:bodyPr/>
                    <a:lstStyle/>
                    <a:p>
                      <a:r>
                        <a:rPr lang="en-US" sz="1400" dirty="0"/>
                        <a:t>X</a:t>
                      </a:r>
                    </a:p>
                  </a:txBody>
                  <a:tcPr/>
                </a:tc>
                <a:extLst>
                  <a:ext uri="{0D108BD9-81ED-4DB2-BD59-A6C34878D82A}">
                    <a16:rowId xmlns:a16="http://schemas.microsoft.com/office/drawing/2014/main" val="10009"/>
                  </a:ext>
                </a:extLst>
              </a:tr>
              <a:tr h="518160">
                <a:tc>
                  <a:txBody>
                    <a:bodyPr/>
                    <a:lstStyle/>
                    <a:p>
                      <a:r>
                        <a:rPr lang="en-US" sz="1400" dirty="0"/>
                        <a:t>BR</a:t>
                      </a:r>
                      <a:r>
                        <a:rPr lang="en-US" sz="1400" baseline="0" dirty="0"/>
                        <a:t> Reporting by Recyclers Who Don’t Store*</a:t>
                      </a:r>
                      <a:endParaRPr lang="en-US" sz="1400" dirty="0"/>
                    </a:p>
                  </a:txBody>
                  <a:tcPr/>
                </a:tc>
                <a:tc>
                  <a:txBody>
                    <a:bodyPr/>
                    <a:lstStyle/>
                    <a:p>
                      <a:endParaRPr lang="en-US" sz="1400"/>
                    </a:p>
                  </a:txBody>
                  <a:tcPr/>
                </a:tc>
                <a:tc>
                  <a:txBody>
                    <a:bodyPr/>
                    <a:lstStyle/>
                    <a:p>
                      <a:r>
                        <a:rPr lang="en-US" sz="1400" dirty="0"/>
                        <a:t>X</a:t>
                      </a:r>
                    </a:p>
                  </a:txBody>
                  <a:tcPr/>
                </a:tc>
                <a:tc>
                  <a:txBody>
                    <a:bodyPr/>
                    <a:lstStyle/>
                    <a:p>
                      <a:r>
                        <a:rPr lang="en-US" sz="1400" dirty="0"/>
                        <a:t>X</a:t>
                      </a:r>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60429901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13882"/>
            <a:ext cx="8237764" cy="1105264"/>
          </a:xfrm>
        </p:spPr>
        <p:txBody>
          <a:bodyPr>
            <a:normAutofit fontScale="90000"/>
          </a:bodyPr>
          <a:lstStyle/>
          <a:p>
            <a:r>
              <a:rPr lang="en-US" dirty="0"/>
              <a:t>Table 5—Crosswalk of Previous Citations to New Citations for LQGs</a:t>
            </a:r>
          </a:p>
        </p:txBody>
      </p:sp>
      <p:graphicFrame>
        <p:nvGraphicFramePr>
          <p:cNvPr id="7" name="Content Placeholder 6" descr="Chart of regulations, previous citations, new citations, and comments" title="crosswalk of previous citations"/>
          <p:cNvGraphicFramePr>
            <a:graphicFrameLocks noGrp="1"/>
          </p:cNvGraphicFramePr>
          <p:nvPr>
            <p:ph idx="1"/>
            <p:extLst>
              <p:ext uri="{D42A27DB-BD31-4B8C-83A1-F6EECF244321}">
                <p14:modId xmlns:p14="http://schemas.microsoft.com/office/powerpoint/2010/main" val="4065209046"/>
              </p:ext>
            </p:extLst>
          </p:nvPr>
        </p:nvGraphicFramePr>
        <p:xfrm>
          <a:off x="166254" y="1091380"/>
          <a:ext cx="8728364" cy="5403757"/>
        </p:xfrm>
        <a:graphic>
          <a:graphicData uri="http://schemas.openxmlformats.org/drawingml/2006/table">
            <a:tbl>
              <a:tblPr firstRow="1" firstCol="1" bandRow="1">
                <a:tableStyleId>{5C22544A-7EE6-4342-B048-85BDC9FD1C3A}</a:tableStyleId>
              </a:tblPr>
              <a:tblGrid>
                <a:gridCol w="2182091">
                  <a:extLst>
                    <a:ext uri="{9D8B030D-6E8A-4147-A177-3AD203B41FA5}">
                      <a16:colId xmlns:a16="http://schemas.microsoft.com/office/drawing/2014/main" val="1793525837"/>
                    </a:ext>
                  </a:extLst>
                </a:gridCol>
                <a:gridCol w="2182091">
                  <a:extLst>
                    <a:ext uri="{9D8B030D-6E8A-4147-A177-3AD203B41FA5}">
                      <a16:colId xmlns:a16="http://schemas.microsoft.com/office/drawing/2014/main" val="500212890"/>
                    </a:ext>
                  </a:extLst>
                </a:gridCol>
                <a:gridCol w="2182091">
                  <a:extLst>
                    <a:ext uri="{9D8B030D-6E8A-4147-A177-3AD203B41FA5}">
                      <a16:colId xmlns:a16="http://schemas.microsoft.com/office/drawing/2014/main" val="3943399461"/>
                    </a:ext>
                  </a:extLst>
                </a:gridCol>
                <a:gridCol w="2182091">
                  <a:extLst>
                    <a:ext uri="{9D8B030D-6E8A-4147-A177-3AD203B41FA5}">
                      <a16:colId xmlns:a16="http://schemas.microsoft.com/office/drawing/2014/main" val="1170292377"/>
                    </a:ext>
                  </a:extLst>
                </a:gridCol>
              </a:tblGrid>
              <a:tr h="140371">
                <a:tc>
                  <a:txBody>
                    <a:bodyPr/>
                    <a:lstStyle/>
                    <a:p>
                      <a:pPr marL="0" marR="0">
                        <a:lnSpc>
                          <a:spcPct val="107000"/>
                        </a:lnSpc>
                        <a:spcBef>
                          <a:spcPts val="0"/>
                        </a:spcBef>
                        <a:spcAft>
                          <a:spcPts val="0"/>
                        </a:spcAft>
                      </a:pPr>
                      <a:r>
                        <a:rPr lang="en-US" sz="600">
                          <a:effectLst/>
                        </a:rPr>
                        <a:t>Regulation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Previous citation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New citation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Comment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1570261815"/>
                  </a:ext>
                </a:extLst>
              </a:tr>
              <a:tr h="266682">
                <a:tc>
                  <a:txBody>
                    <a:bodyPr/>
                    <a:lstStyle/>
                    <a:p>
                      <a:pPr marL="0" marR="0">
                        <a:lnSpc>
                          <a:spcPct val="107000"/>
                        </a:lnSpc>
                        <a:spcBef>
                          <a:spcPts val="0"/>
                        </a:spcBef>
                        <a:spcAft>
                          <a:spcPts val="0"/>
                        </a:spcAft>
                      </a:pPr>
                      <a:r>
                        <a:rPr lang="en-US" sz="600">
                          <a:effectLst/>
                        </a:rPr>
                        <a:t>Definition of Large Quantity Generator</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N/A</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260.10</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New definition.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3062551927"/>
                  </a:ext>
                </a:extLst>
              </a:tr>
              <a:tr h="140371">
                <a:tc>
                  <a:txBody>
                    <a:bodyPr/>
                    <a:lstStyle/>
                    <a:p>
                      <a:pPr marL="0" marR="0">
                        <a:lnSpc>
                          <a:spcPct val="107000"/>
                        </a:lnSpc>
                        <a:spcBef>
                          <a:spcPts val="0"/>
                        </a:spcBef>
                        <a:spcAft>
                          <a:spcPts val="0"/>
                        </a:spcAft>
                      </a:pPr>
                      <a:r>
                        <a:rPr lang="en-US" sz="600">
                          <a:effectLst/>
                        </a:rPr>
                        <a:t>Accumulation Time Limit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Moved from § 262.34.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3854398407"/>
                  </a:ext>
                </a:extLst>
              </a:tr>
              <a:tr h="519310">
                <a:tc>
                  <a:txBody>
                    <a:bodyPr/>
                    <a:lstStyle/>
                    <a:p>
                      <a:pPr marL="0" marR="0">
                        <a:lnSpc>
                          <a:spcPct val="107000"/>
                        </a:lnSpc>
                        <a:spcBef>
                          <a:spcPts val="0"/>
                        </a:spcBef>
                        <a:spcAft>
                          <a:spcPts val="0"/>
                        </a:spcAft>
                      </a:pPr>
                      <a:r>
                        <a:rPr lang="en-US" sz="600">
                          <a:effectLst/>
                        </a:rPr>
                        <a:t>Accumulation in Containers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262.34(a)(1)(i) references part 265 subparts I, AA, BB, and CC</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262.17(a)(1) (§ 262.17(a)(1) also references part 265 subparts AA, BB, CC)</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There is still a cross-reference to part 265 subparts AA, BB, and CC because of the length of these regulations.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1642877238"/>
                  </a:ext>
                </a:extLst>
              </a:tr>
              <a:tr h="519310">
                <a:tc>
                  <a:txBody>
                    <a:bodyPr/>
                    <a:lstStyle/>
                    <a:p>
                      <a:pPr marL="0" marR="0">
                        <a:lnSpc>
                          <a:spcPct val="107000"/>
                        </a:lnSpc>
                        <a:spcBef>
                          <a:spcPts val="0"/>
                        </a:spcBef>
                        <a:spcAft>
                          <a:spcPts val="0"/>
                        </a:spcAft>
                      </a:pPr>
                      <a:r>
                        <a:rPr lang="en-US" sz="600">
                          <a:effectLst/>
                        </a:rPr>
                        <a:t>Accumulation in Tanks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262.34(a)(1)(ii) references part 265 subparts J, AA, BB, and CC</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262.17(a)(2) references part 265 subparts J, AA, BB, CC</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There is still a cross- reference to part 265 subparts J, AA, BB, CC because of the length of these regulations.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808030894"/>
                  </a:ext>
                </a:extLst>
              </a:tr>
              <a:tr h="645624">
                <a:tc>
                  <a:txBody>
                    <a:bodyPr/>
                    <a:lstStyle/>
                    <a:p>
                      <a:pPr marL="0" marR="0">
                        <a:lnSpc>
                          <a:spcPct val="107000"/>
                        </a:lnSpc>
                        <a:spcBef>
                          <a:spcPts val="0"/>
                        </a:spcBef>
                        <a:spcAft>
                          <a:spcPts val="0"/>
                        </a:spcAft>
                      </a:pPr>
                      <a:r>
                        <a:rPr lang="en-US" sz="600">
                          <a:effectLst/>
                        </a:rPr>
                        <a:t>Accumulation on Drip Pads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262.34(a)(1)(iii) (§ 262.34(a)(1)(iii) also references part 265 subpart W)</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262.17(a)(3) (§ 262.17(a)(3) also references part 265 subpart W)</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Accumulation time limit and recordkeeping provisions move to § 262.17 and the extensive technical standards remain in part 265.</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1701429750"/>
                  </a:ext>
                </a:extLst>
              </a:tr>
              <a:tr h="645624">
                <a:tc>
                  <a:txBody>
                    <a:bodyPr/>
                    <a:lstStyle/>
                    <a:p>
                      <a:pPr marL="0" marR="0">
                        <a:lnSpc>
                          <a:spcPct val="107000"/>
                        </a:lnSpc>
                        <a:spcBef>
                          <a:spcPts val="0"/>
                        </a:spcBef>
                        <a:spcAft>
                          <a:spcPts val="0"/>
                        </a:spcAft>
                      </a:pPr>
                      <a:r>
                        <a:rPr lang="en-US" sz="600">
                          <a:effectLst/>
                        </a:rPr>
                        <a:t>Accumulation in Containment Buildings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262.34(a)(1)(iv) (§ 262.34(a)(1)(iv) also references part 265 subpart DD)</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262.17(a)(4) (§ 262.17(a)(4) also references part 265 subpart DD)</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Accumulation time limit, labeling, and recordkeeping provisions move to § 262.17 and the extensive technical standards remain in part 265.</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528766514"/>
                  </a:ext>
                </a:extLst>
              </a:tr>
              <a:tr h="140371">
                <a:tc>
                  <a:txBody>
                    <a:bodyPr/>
                    <a:lstStyle/>
                    <a:p>
                      <a:pPr marL="0" marR="0">
                        <a:lnSpc>
                          <a:spcPct val="107000"/>
                        </a:lnSpc>
                        <a:spcBef>
                          <a:spcPts val="0"/>
                        </a:spcBef>
                        <a:spcAft>
                          <a:spcPts val="0"/>
                        </a:spcAft>
                      </a:pPr>
                      <a:r>
                        <a:rPr lang="en-US" sz="600">
                          <a:effectLst/>
                        </a:rPr>
                        <a:t>Marking and Labeling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262.34(a)(2) and (3)</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262.17(a)(5)</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Moved from § 262.34.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436074774"/>
                  </a:ext>
                </a:extLst>
              </a:tr>
              <a:tr h="392997">
                <a:tc>
                  <a:txBody>
                    <a:bodyPr/>
                    <a:lstStyle/>
                    <a:p>
                      <a:pPr marL="0" marR="0">
                        <a:lnSpc>
                          <a:spcPct val="107000"/>
                        </a:lnSpc>
                        <a:spcBef>
                          <a:spcPts val="0"/>
                        </a:spcBef>
                        <a:spcAft>
                          <a:spcPts val="0"/>
                        </a:spcAft>
                      </a:pPr>
                      <a:r>
                        <a:rPr lang="en-US" sz="600">
                          <a:effectLst/>
                        </a:rPr>
                        <a:t>Preparedness, Prevention, and Emergency Procedures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262.34(a)(4) references part 265 subparts C and D</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262.17(a)(6) references part 262 subpart M</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Cross-references remain but to a new subpart of the generator regulations.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1598626706"/>
                  </a:ext>
                </a:extLst>
              </a:tr>
              <a:tr h="140371">
                <a:tc>
                  <a:txBody>
                    <a:bodyPr/>
                    <a:lstStyle/>
                    <a:p>
                      <a:pPr marL="0" marR="0">
                        <a:lnSpc>
                          <a:spcPct val="107000"/>
                        </a:lnSpc>
                        <a:spcBef>
                          <a:spcPts val="0"/>
                        </a:spcBef>
                        <a:spcAft>
                          <a:spcPts val="0"/>
                        </a:spcAft>
                      </a:pPr>
                      <a:r>
                        <a:rPr lang="en-US" sz="600">
                          <a:effectLst/>
                        </a:rPr>
                        <a:t>Personnel Training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262.17(a)(7)</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Moved from § 262.34.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1217664877"/>
                  </a:ext>
                </a:extLst>
              </a:tr>
              <a:tr h="519310">
                <a:tc>
                  <a:txBody>
                    <a:bodyPr/>
                    <a:lstStyle/>
                    <a:p>
                      <a:pPr marL="0" marR="0">
                        <a:lnSpc>
                          <a:spcPct val="107000"/>
                        </a:lnSpc>
                        <a:spcBef>
                          <a:spcPts val="0"/>
                        </a:spcBef>
                        <a:spcAft>
                          <a:spcPts val="0"/>
                        </a:spcAft>
                      </a:pPr>
                      <a:r>
                        <a:rPr lang="en-US" sz="600">
                          <a:effectLst/>
                        </a:rPr>
                        <a:t>Closure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262.34(a)(1)(iv)B) references §§ 265.11 and 265.114. Section 265.111 references other sections in part 265</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262.17(a)(8)</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Duplicated from §§ 265.11 and 114 with some revisions.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3058065398"/>
                  </a:ext>
                </a:extLst>
              </a:tr>
              <a:tr h="266682">
                <a:tc>
                  <a:txBody>
                    <a:bodyPr/>
                    <a:lstStyle/>
                    <a:p>
                      <a:pPr marL="0" marR="0">
                        <a:lnSpc>
                          <a:spcPct val="107000"/>
                        </a:lnSpc>
                        <a:spcBef>
                          <a:spcPts val="0"/>
                        </a:spcBef>
                        <a:spcAft>
                          <a:spcPts val="0"/>
                        </a:spcAft>
                      </a:pPr>
                      <a:r>
                        <a:rPr lang="en-US" sz="600">
                          <a:effectLst/>
                        </a:rPr>
                        <a:t>Land Disposal Restrictions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262.34(a)(4) references applicable parts of part 268</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262.17(a)(9)</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There is still a cross-reference to part 268.</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268448325"/>
                  </a:ext>
                </a:extLst>
              </a:tr>
              <a:tr h="266682">
                <a:tc>
                  <a:txBody>
                    <a:bodyPr/>
                    <a:lstStyle/>
                    <a:p>
                      <a:pPr marL="0" marR="0">
                        <a:lnSpc>
                          <a:spcPct val="107000"/>
                        </a:lnSpc>
                        <a:spcBef>
                          <a:spcPts val="0"/>
                        </a:spcBef>
                        <a:spcAft>
                          <a:spcPts val="0"/>
                        </a:spcAft>
                      </a:pPr>
                      <a:r>
                        <a:rPr lang="en-US" sz="600">
                          <a:effectLst/>
                        </a:rPr>
                        <a:t>Extension of Accumulation Times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262.34(b)</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262.17(b)</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Moved from § 262.34.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1163187204"/>
                  </a:ext>
                </a:extLst>
              </a:tr>
              <a:tr h="140371">
                <a:tc>
                  <a:txBody>
                    <a:bodyPr/>
                    <a:lstStyle/>
                    <a:p>
                      <a:pPr marL="0" marR="0">
                        <a:lnSpc>
                          <a:spcPct val="107000"/>
                        </a:lnSpc>
                        <a:spcBef>
                          <a:spcPts val="0"/>
                        </a:spcBef>
                        <a:spcAft>
                          <a:spcPts val="0"/>
                        </a:spcAft>
                      </a:pPr>
                      <a:r>
                        <a:rPr lang="en-US" sz="600">
                          <a:effectLst/>
                        </a:rPr>
                        <a:t>Accumulation of F006</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262.34(g) through (i)</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262.17(c) through (e)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Moved from § 262.34.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377874995"/>
                  </a:ext>
                </a:extLst>
              </a:tr>
              <a:tr h="519310">
                <a:tc>
                  <a:txBody>
                    <a:bodyPr/>
                    <a:lstStyle/>
                    <a:p>
                      <a:pPr marL="0" marR="0">
                        <a:lnSpc>
                          <a:spcPct val="107000"/>
                        </a:lnSpc>
                        <a:spcBef>
                          <a:spcPts val="0"/>
                        </a:spcBef>
                        <a:spcAft>
                          <a:spcPts val="0"/>
                        </a:spcAft>
                      </a:pPr>
                      <a:r>
                        <a:rPr lang="en-US" sz="600">
                          <a:effectLst/>
                        </a:rPr>
                        <a:t>Accepting waste from VSQGs under the control of the same person to consolidate before sending to TSDF</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N/A</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262.17(f)</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New provision.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781457655"/>
                  </a:ext>
                </a:extLst>
              </a:tr>
              <a:tr h="140371">
                <a:tc>
                  <a:txBody>
                    <a:bodyPr/>
                    <a:lstStyle/>
                    <a:p>
                      <a:pPr marL="0" marR="0">
                        <a:lnSpc>
                          <a:spcPct val="107000"/>
                        </a:lnSpc>
                        <a:spcBef>
                          <a:spcPts val="0"/>
                        </a:spcBef>
                        <a:spcAft>
                          <a:spcPts val="0"/>
                        </a:spcAft>
                      </a:pPr>
                      <a:r>
                        <a:rPr lang="en-US" sz="600">
                          <a:effectLst/>
                        </a:rPr>
                        <a:t>Rejected Loads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262.34(m)</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a:effectLst/>
                        </a:rPr>
                        <a:t>§ 262.17(g)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tc>
                  <a:txBody>
                    <a:bodyPr/>
                    <a:lstStyle/>
                    <a:p>
                      <a:pPr marL="0" marR="0">
                        <a:lnSpc>
                          <a:spcPct val="107000"/>
                        </a:lnSpc>
                        <a:spcBef>
                          <a:spcPts val="0"/>
                        </a:spcBef>
                        <a:spcAft>
                          <a:spcPts val="0"/>
                        </a:spcAft>
                      </a:pPr>
                      <a:r>
                        <a:rPr lang="en-US" sz="600" dirty="0">
                          <a:effectLst/>
                        </a:rPr>
                        <a:t>Moved from § 262.34.</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5659" marR="5659" marT="5659" marB="5659" anchor="ctr"/>
                </a:tc>
                <a:extLst>
                  <a:ext uri="{0D108BD9-81ED-4DB2-BD59-A6C34878D82A}">
                    <a16:rowId xmlns:a16="http://schemas.microsoft.com/office/drawing/2014/main" val="1912084717"/>
                  </a:ext>
                </a:extLst>
              </a:tr>
            </a:tbl>
          </a:graphicData>
        </a:graphic>
      </p:graphicFrame>
    </p:spTree>
    <p:extLst>
      <p:ext uri="{BB962C8B-B14F-4D97-AF65-F5344CB8AC3E}">
        <p14:creationId xmlns:p14="http://schemas.microsoft.com/office/powerpoint/2010/main" val="183953335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Title 1"/>
          <p:cNvSpPr>
            <a:spLocks noGrp="1"/>
          </p:cNvSpPr>
          <p:nvPr>
            <p:ph type="title"/>
          </p:nvPr>
        </p:nvSpPr>
        <p:spPr/>
        <p:txBody>
          <a:bodyPr/>
          <a:lstStyle/>
          <a:p>
            <a:pPr eaLnBrk="1" hangingPunct="1"/>
            <a:r>
              <a:rPr lang="en-US" altLang="en-US" dirty="0"/>
              <a:t>Questions ?</a:t>
            </a:r>
          </a:p>
        </p:txBody>
      </p:sp>
      <p:sp>
        <p:nvSpPr>
          <p:cNvPr id="194563" name="Content Placeholder 2"/>
          <p:cNvSpPr>
            <a:spLocks noGrp="1"/>
          </p:cNvSpPr>
          <p:nvPr>
            <p:ph idx="1"/>
          </p:nvPr>
        </p:nvSpPr>
        <p:spPr>
          <a:xfrm>
            <a:off x="628650" y="1600200"/>
            <a:ext cx="7886700" cy="4576763"/>
          </a:xfrm>
        </p:spPr>
        <p:txBody>
          <a:bodyPr/>
          <a:lstStyle/>
          <a:p>
            <a:pPr marL="0" indent="0" algn="ctr" eaLnBrk="1" hangingPunct="1">
              <a:buFont typeface="Arial" panose="020B0604020202020204" pitchFamily="34" charset="0"/>
              <a:buNone/>
            </a:pPr>
            <a:r>
              <a:rPr lang="en-US" altLang="en-US" dirty="0">
                <a:latin typeface="Arial" panose="020B0604020202020204" pitchFamily="34" charset="0"/>
                <a:cs typeface="Arial" panose="020B0604020202020204" pitchFamily="34" charset="0"/>
              </a:rPr>
              <a:t>Hazardous Waste Program</a:t>
            </a:r>
          </a:p>
          <a:p>
            <a:pPr marL="0" indent="0" algn="ctr" eaLnBrk="1" hangingPunct="1">
              <a:buFont typeface="Arial" panose="020B0604020202020204" pitchFamily="34" charset="0"/>
              <a:buNone/>
            </a:pPr>
            <a:endParaRPr lang="en-US" altLang="en-US" dirty="0">
              <a:latin typeface="Arial" panose="020B0604020202020204" pitchFamily="34" charset="0"/>
              <a:cs typeface="Arial" panose="020B0604020202020204" pitchFamily="34" charset="0"/>
            </a:endParaRPr>
          </a:p>
          <a:p>
            <a:pPr marL="0" indent="0" algn="ctr" eaLnBrk="1" hangingPunct="1">
              <a:lnSpc>
                <a:spcPct val="110000"/>
              </a:lnSpc>
              <a:spcBef>
                <a:spcPct val="0"/>
              </a:spcBef>
              <a:buFont typeface="Arial" panose="020B0604020202020204" pitchFamily="34" charset="0"/>
              <a:buNone/>
            </a:pPr>
            <a:r>
              <a:rPr lang="en-US" altLang="en-US" dirty="0">
                <a:latin typeface="Arial" panose="020B0604020202020204" pitchFamily="34" charset="0"/>
                <a:cs typeface="Arial" panose="020B0604020202020204" pitchFamily="34" charset="0"/>
              </a:rPr>
              <a:t>8800 Baymeadows Way West</a:t>
            </a:r>
          </a:p>
          <a:p>
            <a:pPr marL="0" indent="0" algn="ctr" eaLnBrk="1" hangingPunct="1">
              <a:lnSpc>
                <a:spcPct val="110000"/>
              </a:lnSpc>
              <a:spcBef>
                <a:spcPct val="0"/>
              </a:spcBef>
              <a:buFont typeface="Arial" panose="020B0604020202020204" pitchFamily="34" charset="0"/>
              <a:buNone/>
            </a:pPr>
            <a:r>
              <a:rPr lang="en-US" altLang="en-US" dirty="0">
                <a:latin typeface="Arial" panose="020B0604020202020204" pitchFamily="34" charset="0"/>
                <a:cs typeface="Arial" panose="020B0604020202020204" pitchFamily="34" charset="0"/>
              </a:rPr>
              <a:t>Suite 100</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Jacksonville, Florida 32256</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(904) 256-1700</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(904) 256-1588 fax</a:t>
            </a:r>
            <a:br>
              <a:rPr lang="en-US" altLang="en-US" dirty="0"/>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2026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677" y="1"/>
            <a:ext cx="8221211" cy="1115736"/>
          </a:xfrm>
        </p:spPr>
        <p:txBody>
          <a:bodyPr>
            <a:normAutofit/>
          </a:bodyPr>
          <a:lstStyle/>
          <a:p>
            <a:r>
              <a:rPr lang="en-US" sz="3600" dirty="0"/>
              <a:t>Conditions for Exemption in 262</a:t>
            </a:r>
          </a:p>
        </p:txBody>
      </p:sp>
      <p:sp>
        <p:nvSpPr>
          <p:cNvPr id="3" name="Content Placeholder 2"/>
          <p:cNvSpPr>
            <a:spLocks noGrp="1"/>
          </p:cNvSpPr>
          <p:nvPr>
            <p:ph idx="1"/>
          </p:nvPr>
        </p:nvSpPr>
        <p:spPr/>
        <p:txBody>
          <a:bodyPr>
            <a:normAutofit/>
          </a:bodyPr>
          <a:lstStyle/>
          <a:p>
            <a:r>
              <a:rPr lang="en-US" dirty="0"/>
              <a:t>262.10 (a) –Conditions for Exemption are spelled out</a:t>
            </a:r>
          </a:p>
          <a:p>
            <a:pPr lvl="1"/>
            <a:r>
              <a:rPr lang="en-US" sz="2600" dirty="0"/>
              <a:t>262.10 (a)(2) –</a:t>
            </a:r>
            <a:r>
              <a:rPr lang="en-US" sz="2600" b="1" dirty="0"/>
              <a:t>Conditions for Exemption </a:t>
            </a:r>
          </a:p>
          <a:p>
            <a:pPr lvl="2"/>
            <a:r>
              <a:rPr lang="en-US" sz="2600" dirty="0"/>
              <a:t>262.10 (a)(2)(iii) – LQG that meets the condition for exemption in 262.15 and 262.17 </a:t>
            </a:r>
          </a:p>
        </p:txBody>
      </p:sp>
      <p:sp>
        <p:nvSpPr>
          <p:cNvPr id="5" name="Rectangle 4"/>
          <p:cNvSpPr/>
          <p:nvPr/>
        </p:nvSpPr>
        <p:spPr>
          <a:xfrm>
            <a:off x="498764" y="4237971"/>
            <a:ext cx="8345977" cy="2092881"/>
          </a:xfrm>
          <a:prstGeom prst="rect">
            <a:avLst/>
          </a:prstGeom>
        </p:spPr>
        <p:txBody>
          <a:bodyPr wrap="square">
            <a:spAutoFit/>
          </a:bodyPr>
          <a:lstStyle/>
          <a:p>
            <a:r>
              <a:rPr lang="en-US" sz="2600" dirty="0"/>
              <a:t>262.10(g)(2) – A generator’s noncompliance with a condition for exemption is not subject to penalty, but noncompliance with an applicable condition for exemption is a storage facility operating without exemption from the permit, interim status and operations requirements.</a:t>
            </a:r>
          </a:p>
        </p:txBody>
      </p:sp>
    </p:spTree>
    <p:extLst>
      <p:ext uri="{BB962C8B-B14F-4D97-AF65-F5344CB8AC3E}">
        <p14:creationId xmlns:p14="http://schemas.microsoft.com/office/powerpoint/2010/main" val="2462057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236" y="-83127"/>
            <a:ext cx="7609114" cy="1325563"/>
          </a:xfrm>
        </p:spPr>
        <p:txBody>
          <a:bodyPr>
            <a:normAutofit/>
          </a:bodyPr>
          <a:lstStyle/>
          <a:p>
            <a:r>
              <a:rPr lang="en-US" sz="3400" dirty="0"/>
              <a:t>Determining Generator Category</a:t>
            </a:r>
            <a:br>
              <a:rPr lang="en-US" sz="3400" dirty="0"/>
            </a:br>
            <a:r>
              <a:rPr lang="en-US" sz="3400" dirty="0"/>
              <a:t>262.10</a:t>
            </a:r>
          </a:p>
        </p:txBody>
      </p:sp>
      <p:sp>
        <p:nvSpPr>
          <p:cNvPr id="3" name="Content Placeholder 2"/>
          <p:cNvSpPr>
            <a:spLocks noGrp="1"/>
          </p:cNvSpPr>
          <p:nvPr>
            <p:ph idx="1"/>
          </p:nvPr>
        </p:nvSpPr>
        <p:spPr>
          <a:xfrm>
            <a:off x="628650" y="1825625"/>
            <a:ext cx="7886700" cy="2746375"/>
          </a:xfrm>
        </p:spPr>
        <p:txBody>
          <a:bodyPr>
            <a:normAutofit/>
          </a:bodyPr>
          <a:lstStyle/>
          <a:p>
            <a:r>
              <a:rPr lang="en-US" dirty="0"/>
              <a:t>262.10(b) – Determining generator category. A generator must use 262.13 to determine which provisions of this part are applicable to the generator based on the quantity of hazardous waste generated per calendar month. (New)</a:t>
            </a:r>
          </a:p>
        </p:txBody>
      </p:sp>
    </p:spTree>
    <p:extLst>
      <p:ext uri="{BB962C8B-B14F-4D97-AF65-F5344CB8AC3E}">
        <p14:creationId xmlns:p14="http://schemas.microsoft.com/office/powerpoint/2010/main" val="20918756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2651</TotalTime>
  <Words>5695</Words>
  <Application>Microsoft Office PowerPoint</Application>
  <PresentationFormat>On-screen Show (4:3)</PresentationFormat>
  <Paragraphs>527</Paragraphs>
  <Slides>78</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78</vt:i4>
      </vt:variant>
    </vt:vector>
  </HeadingPairs>
  <TitlesOfParts>
    <vt:vector size="84" baseType="lpstr">
      <vt:lpstr>Arial</vt:lpstr>
      <vt:lpstr>Calibri</vt:lpstr>
      <vt:lpstr>Georgia</vt:lpstr>
      <vt:lpstr>Times New Roman</vt:lpstr>
      <vt:lpstr>Office Theme</vt:lpstr>
      <vt:lpstr>Custom Design</vt:lpstr>
      <vt:lpstr>Large Quantity Generators and the Generator Improvement Rule </vt:lpstr>
      <vt:lpstr>Disclaimer</vt:lpstr>
      <vt:lpstr>DEFINITIONS in 260</vt:lpstr>
      <vt:lpstr>DEFINITIONS in 260 a</vt:lpstr>
      <vt:lpstr>DEFINITIONS in 260 b</vt:lpstr>
      <vt:lpstr>Definitions in 262</vt:lpstr>
      <vt:lpstr>Independent Requirements in 262</vt:lpstr>
      <vt:lpstr>Conditions for Exemption in 262</vt:lpstr>
      <vt:lpstr>Determining Generator Category 262.10</vt:lpstr>
      <vt:lpstr>HW Determination and Record Keeping 262.11 a</vt:lpstr>
      <vt:lpstr>HW Determination and Record Keeping 262.11 b </vt:lpstr>
      <vt:lpstr>HW Determination and Record Keeping 262.11 c </vt:lpstr>
      <vt:lpstr>Generator Category determination 262.13</vt:lpstr>
      <vt:lpstr>Table 1 to § 262.13—Generator Categories Based on Quantity of Waste Generated in a Calendar Month</vt:lpstr>
      <vt:lpstr>Satellite Accumulation Areas (SAAs) 262.15</vt:lpstr>
      <vt:lpstr>SAAs 262.15</vt:lpstr>
      <vt:lpstr>SAAs 262.15 a</vt:lpstr>
      <vt:lpstr>SAAs 262.15 b</vt:lpstr>
      <vt:lpstr>SAAs 262.15 c</vt:lpstr>
      <vt:lpstr>Conditions for Exemption for a LQG that Accumulates Haz Waste 262.17</vt:lpstr>
      <vt:lpstr>LQG Containers 262.17 </vt:lpstr>
      <vt:lpstr>LQG Containers 262.17</vt:lpstr>
      <vt:lpstr>LQG Containers 262.17 a</vt:lpstr>
      <vt:lpstr>LQG Containers 262.17 b</vt:lpstr>
      <vt:lpstr>LQG Tanks/Drip Pads/Containment Buildings 262.17</vt:lpstr>
      <vt:lpstr>LQG Containers 262.17 c</vt:lpstr>
      <vt:lpstr>LQG Tanks 262.17 </vt:lpstr>
      <vt:lpstr>LQG Emergency Procedures 262.17</vt:lpstr>
      <vt:lpstr>262 Subpart M-Preparedness, Prevention and Emergency Procedures for LQGs</vt:lpstr>
      <vt:lpstr>262.251 Maintenance and Operation of Facility</vt:lpstr>
      <vt:lpstr>262.252 Required Equipment </vt:lpstr>
      <vt:lpstr>262.253 Testing and Maintenance of Equipment</vt:lpstr>
      <vt:lpstr>262.254 Access to Communications or Alarm System</vt:lpstr>
      <vt:lpstr>262.255 Aisle Space</vt:lpstr>
      <vt:lpstr>262.256 Arrangements with Local Authorities </vt:lpstr>
      <vt:lpstr>262.256 Arrangements with Local Authorities</vt:lpstr>
      <vt:lpstr>262.260 Purpose and Implementation of Contingency Plan </vt:lpstr>
      <vt:lpstr>262.261 Content of Contingency Plan </vt:lpstr>
      <vt:lpstr>262.261 Content of Contingency Plan a </vt:lpstr>
      <vt:lpstr>262.262(a) Copies of Contingency Plan </vt:lpstr>
      <vt:lpstr>262.262(b) Contingency Plan  Quick Reference Guide </vt:lpstr>
      <vt:lpstr>262.262(b) Contingency Plan  Quick Reference Guide</vt:lpstr>
      <vt:lpstr>262.262(b) Contingency Plan  Quick Reference Guide </vt:lpstr>
      <vt:lpstr>262.262(c) Contingency Plan  Quick Reference Guide</vt:lpstr>
      <vt:lpstr>262.263 Amendment  of Contingency Plan </vt:lpstr>
      <vt:lpstr>262.264 Emergency Coordinator </vt:lpstr>
      <vt:lpstr>262.265 Emergency Procedures </vt:lpstr>
      <vt:lpstr>262.265 Emergency Procedures</vt:lpstr>
      <vt:lpstr>262.265 Emergency Procedures a</vt:lpstr>
      <vt:lpstr>262.265 Emergency Procedures b</vt:lpstr>
      <vt:lpstr>LQGs 262.17 Personnel Training</vt:lpstr>
      <vt:lpstr>LQGs 262.17 Personnel Training a</vt:lpstr>
      <vt:lpstr>LQGs 262.17 Closure</vt:lpstr>
      <vt:lpstr>LQGs 262.17 Closure a</vt:lpstr>
      <vt:lpstr>LQGs 262.17 Closure b</vt:lpstr>
      <vt:lpstr>LQGs 262.17 Closure c</vt:lpstr>
      <vt:lpstr>LQGs 262.17 Closure d</vt:lpstr>
      <vt:lpstr>LQGs 262.17 LDRs</vt:lpstr>
      <vt:lpstr>LQGs 262.17 Accumulation  Time Limit Extension</vt:lpstr>
      <vt:lpstr>LQGs 262.17 F006 Accumulation</vt:lpstr>
      <vt:lpstr>LQGs 262.17 VSQG Waste Consolidation</vt:lpstr>
      <vt:lpstr>LQGs 262.17 VSQG Waste Consolidation a</vt:lpstr>
      <vt:lpstr>LQGs 262.17 VSQG Waste Consolidation b</vt:lpstr>
      <vt:lpstr>LQGs 262.17 VSQG Waste Consolidation c</vt:lpstr>
      <vt:lpstr>LQGs 262.17 VSQG Waste Consolidation d</vt:lpstr>
      <vt:lpstr>LQGs 262.17 Rejected Loads</vt:lpstr>
      <vt:lpstr>EPA ID Numbers and Re-notification 262.18</vt:lpstr>
      <vt:lpstr>LQG Marking 262.32</vt:lpstr>
      <vt:lpstr>LQG Marking 262.32 a</vt:lpstr>
      <vt:lpstr>262.35 Liquids in Landfills Prohibition</vt:lpstr>
      <vt:lpstr>262 Subpart D Recordkeeping</vt:lpstr>
      <vt:lpstr>262.41 Biennial Report  for LQGs </vt:lpstr>
      <vt:lpstr>268.7 LDRs </vt:lpstr>
      <vt:lpstr>Stringency of Final Rule</vt:lpstr>
      <vt:lpstr>Stringency of Final Rule a</vt:lpstr>
      <vt:lpstr>Major Impacts of Final Rule by Generator Category</vt:lpstr>
      <vt:lpstr>Table 5—Crosswalk of Previous Citations to New Citations for LQGs</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Rakestraw, Charlotte</dc:creator>
  <cp:lastModifiedBy>Goodwin, Tori</cp:lastModifiedBy>
  <cp:revision>226</cp:revision>
  <dcterms:created xsi:type="dcterms:W3CDTF">2015-05-19T17:22:51Z</dcterms:created>
  <dcterms:modified xsi:type="dcterms:W3CDTF">2017-02-16T14:51:56Z</dcterms:modified>
</cp:coreProperties>
</file>