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Lst>
  <p:notesMasterIdLst>
    <p:notesMasterId r:id="rId42"/>
  </p:notesMasterIdLst>
  <p:sldIdLst>
    <p:sldId id="292" r:id="rId2"/>
    <p:sldId id="432" r:id="rId3"/>
    <p:sldId id="433" r:id="rId4"/>
    <p:sldId id="472" r:id="rId5"/>
    <p:sldId id="435" r:id="rId6"/>
    <p:sldId id="436" r:id="rId7"/>
    <p:sldId id="437" r:id="rId8"/>
    <p:sldId id="438" r:id="rId9"/>
    <p:sldId id="462" r:id="rId10"/>
    <p:sldId id="439" r:id="rId11"/>
    <p:sldId id="465" r:id="rId12"/>
    <p:sldId id="466" r:id="rId13"/>
    <p:sldId id="474" r:id="rId14"/>
    <p:sldId id="441" r:id="rId15"/>
    <p:sldId id="468" r:id="rId16"/>
    <p:sldId id="442" r:id="rId17"/>
    <p:sldId id="454" r:id="rId18"/>
    <p:sldId id="463" r:id="rId19"/>
    <p:sldId id="447" r:id="rId20"/>
    <p:sldId id="469" r:id="rId21"/>
    <p:sldId id="448" r:id="rId22"/>
    <p:sldId id="470" r:id="rId23"/>
    <p:sldId id="449" r:id="rId24"/>
    <p:sldId id="450" r:id="rId25"/>
    <p:sldId id="451" r:id="rId26"/>
    <p:sldId id="452" r:id="rId27"/>
    <p:sldId id="456" r:id="rId28"/>
    <p:sldId id="455" r:id="rId29"/>
    <p:sldId id="471" r:id="rId30"/>
    <p:sldId id="457" r:id="rId31"/>
    <p:sldId id="458" r:id="rId32"/>
    <p:sldId id="459" r:id="rId33"/>
    <p:sldId id="444" r:id="rId34"/>
    <p:sldId id="445" r:id="rId35"/>
    <p:sldId id="464" r:id="rId36"/>
    <p:sldId id="446" r:id="rId37"/>
    <p:sldId id="473" r:id="rId38"/>
    <p:sldId id="460" r:id="rId39"/>
    <p:sldId id="461" r:id="rId40"/>
    <p:sldId id="428"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924F66-EC90-DDD2-F2A7-2472A5908735}" name="Lampkin, Natasha" initials="NL" userId="S::Natasha.Lampkin@FloridaDEP.gov::eeef686c-a076-4747-88bd-193a49aa05e5" providerId="AD"/>
  <p188:author id="{B04BEAC9-B011-4610-2875-267542CC47A4}" name="Rogers, Jennifer L" initials="JR" userId="S::Jennifer.L.Rogers@FloridaDEP.gov::e5bc6a58-e0c9-4569-9c6b-96cb5d0d880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E9FA"/>
    <a:srgbClr val="52B7E9"/>
    <a:srgbClr val="B0BEC8"/>
    <a:srgbClr val="42463A"/>
    <a:srgbClr val="C8EAFB"/>
    <a:srgbClr val="243F7A"/>
    <a:srgbClr val="6E869B"/>
    <a:srgbClr val="0F7CC0"/>
    <a:srgbClr val="157BC1"/>
    <a:srgbClr val="0154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55"/>
    <p:restoredTop sz="94238" autoAdjust="0"/>
  </p:normalViewPr>
  <p:slideViewPr>
    <p:cSldViewPr snapToGrid="0" snapToObjects="1">
      <p:cViewPr varScale="1">
        <p:scale>
          <a:sx n="68" d="100"/>
          <a:sy n="68" d="100"/>
        </p:scale>
        <p:origin x="128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gers, Jennifer L" userId="e5bc6a58-e0c9-4569-9c6b-96cb5d0d880c" providerId="ADAL" clId="{ACA86C93-9C04-4B93-BACB-D97C6F424AB7}"/>
    <pc:docChg chg="undo custSel addSld delSld modSld">
      <pc:chgData name="Rogers, Jennifer L" userId="e5bc6a58-e0c9-4569-9c6b-96cb5d0d880c" providerId="ADAL" clId="{ACA86C93-9C04-4B93-BACB-D97C6F424AB7}" dt="2025-05-12T14:12:50.296" v="1450" actId="13926"/>
      <pc:docMkLst>
        <pc:docMk/>
      </pc:docMkLst>
      <pc:sldChg chg="modSp mod">
        <pc:chgData name="Rogers, Jennifer L" userId="e5bc6a58-e0c9-4569-9c6b-96cb5d0d880c" providerId="ADAL" clId="{ACA86C93-9C04-4B93-BACB-D97C6F424AB7}" dt="2025-05-12T13:19:28.597" v="636" actId="947"/>
        <pc:sldMkLst>
          <pc:docMk/>
          <pc:sldMk cId="1104873647" sldId="432"/>
        </pc:sldMkLst>
        <pc:spChg chg="mod">
          <ac:chgData name="Rogers, Jennifer L" userId="e5bc6a58-e0c9-4569-9c6b-96cb5d0d880c" providerId="ADAL" clId="{ACA86C93-9C04-4B93-BACB-D97C6F424AB7}" dt="2025-05-12T13:19:28.597" v="636" actId="947"/>
          <ac:spMkLst>
            <pc:docMk/>
            <pc:sldMk cId="1104873647" sldId="432"/>
            <ac:spMk id="2" creationId="{E1902E88-5066-5851-2D44-850EA62EB485}"/>
          </ac:spMkLst>
        </pc:spChg>
      </pc:sldChg>
      <pc:sldChg chg="modSp mod">
        <pc:chgData name="Rogers, Jennifer L" userId="e5bc6a58-e0c9-4569-9c6b-96cb5d0d880c" providerId="ADAL" clId="{ACA86C93-9C04-4B93-BACB-D97C6F424AB7}" dt="2025-05-12T14:08:56.846" v="1423" actId="13926"/>
        <pc:sldMkLst>
          <pc:docMk/>
          <pc:sldMk cId="3613121091" sldId="440"/>
        </pc:sldMkLst>
      </pc:sldChg>
      <pc:sldChg chg="modSp mod modCm">
        <pc:chgData name="Rogers, Jennifer L" userId="e5bc6a58-e0c9-4569-9c6b-96cb5d0d880c" providerId="ADAL" clId="{ACA86C93-9C04-4B93-BACB-D97C6F424AB7}" dt="2025-05-12T14:10:07.139" v="1435" actId="947"/>
        <pc:sldMkLst>
          <pc:docMk/>
          <pc:sldMk cId="1500654721" sldId="454"/>
        </pc:sldMkLst>
        <pc:spChg chg="mod">
          <ac:chgData name="Rogers, Jennifer L" userId="e5bc6a58-e0c9-4569-9c6b-96cb5d0d880c" providerId="ADAL" clId="{ACA86C93-9C04-4B93-BACB-D97C6F424AB7}" dt="2025-05-12T14:10:07.139" v="1435" actId="947"/>
          <ac:spMkLst>
            <pc:docMk/>
            <pc:sldMk cId="1500654721" sldId="454"/>
            <ac:spMk id="2" creationId="{B0D48A34-5E49-549D-0D75-2F66FEFBBFA1}"/>
          </ac:spMkLst>
        </pc:spChg>
        <pc:extLst>
          <p:ext xmlns:p="http://schemas.openxmlformats.org/presentationml/2006/main" uri="{D6D511B9-2390-475A-947B-AFAB55BFBCF1}">
            <pc226:cmChg xmlns:pc226="http://schemas.microsoft.com/office/powerpoint/2022/06/main/command" chg="mod">
              <pc226:chgData name="Rogers, Jennifer L" userId="e5bc6a58-e0c9-4569-9c6b-96cb5d0d880c" providerId="ADAL" clId="{ACA86C93-9C04-4B93-BACB-D97C6F424AB7}" dt="2025-05-12T14:10:01.552" v="1434" actId="20577"/>
              <pc2:cmMkLst xmlns:pc2="http://schemas.microsoft.com/office/powerpoint/2019/9/main/command">
                <pc:docMk/>
                <pc:sldMk cId="1500654721" sldId="454"/>
                <pc2:cmMk id="{7F1901F8-B7CB-4E7D-8AC8-B1163B1D6FC1}"/>
              </pc2:cmMkLst>
            </pc226:cmChg>
          </p:ext>
        </pc:extLst>
      </pc:sldChg>
      <pc:sldChg chg="modSp mod modCm">
        <pc:chgData name="Rogers, Jennifer L" userId="e5bc6a58-e0c9-4569-9c6b-96cb5d0d880c" providerId="ADAL" clId="{ACA86C93-9C04-4B93-BACB-D97C6F424AB7}" dt="2025-05-12T13:30:55.050" v="850" actId="13926"/>
        <pc:sldMkLst>
          <pc:docMk/>
          <pc:sldMk cId="293646131" sldId="455"/>
        </pc:sldMkLst>
        <pc:spChg chg="mod">
          <ac:chgData name="Rogers, Jennifer L" userId="e5bc6a58-e0c9-4569-9c6b-96cb5d0d880c" providerId="ADAL" clId="{ACA86C93-9C04-4B93-BACB-D97C6F424AB7}" dt="2025-05-12T13:30:55.050" v="850" actId="13926"/>
          <ac:spMkLst>
            <pc:docMk/>
            <pc:sldMk cId="293646131" sldId="455"/>
            <ac:spMk id="2" creationId="{7164FCBD-461B-9EC3-4602-0BFDF26B8A36}"/>
          </ac:spMkLst>
        </pc:spChg>
        <pc:extLst>
          <p:ext xmlns:p="http://schemas.openxmlformats.org/presentationml/2006/main" uri="{D6D511B9-2390-475A-947B-AFAB55BFBCF1}">
            <pc226:cmChg xmlns:pc226="http://schemas.microsoft.com/office/powerpoint/2022/06/main/command" chg="mod">
              <pc226:chgData name="Rogers, Jennifer L" userId="e5bc6a58-e0c9-4569-9c6b-96cb5d0d880c" providerId="ADAL" clId="{ACA86C93-9C04-4B93-BACB-D97C6F424AB7}" dt="2025-05-12T13:30:52.041" v="849" actId="20577"/>
              <pc2:cmMkLst xmlns:pc2="http://schemas.microsoft.com/office/powerpoint/2019/9/main/command">
                <pc:docMk/>
                <pc:sldMk cId="293646131" sldId="455"/>
                <pc2:cmMk id="{E8A69257-4794-4A28-B5E3-AC13ECFA39EB}"/>
              </pc2:cmMkLst>
            </pc226:cmChg>
          </p:ext>
        </pc:extLst>
      </pc:sldChg>
      <pc:sldChg chg="modSp mod">
        <pc:chgData name="Rogers, Jennifer L" userId="e5bc6a58-e0c9-4569-9c6b-96cb5d0d880c" providerId="ADAL" clId="{ACA86C93-9C04-4B93-BACB-D97C6F424AB7}" dt="2025-05-12T14:11:12.693" v="1436"/>
        <pc:sldMkLst>
          <pc:docMk/>
          <pc:sldMk cId="2305387215" sldId="456"/>
        </pc:sldMkLst>
        <pc:spChg chg="mod">
          <ac:chgData name="Rogers, Jennifer L" userId="e5bc6a58-e0c9-4569-9c6b-96cb5d0d880c" providerId="ADAL" clId="{ACA86C93-9C04-4B93-BACB-D97C6F424AB7}" dt="2025-05-12T14:11:12.693" v="1436"/>
          <ac:spMkLst>
            <pc:docMk/>
            <pc:sldMk cId="2305387215" sldId="456"/>
            <ac:spMk id="2" creationId="{9C50086F-A405-DAAC-AB5D-58D976763E8C}"/>
          </ac:spMkLst>
        </pc:spChg>
      </pc:sldChg>
      <pc:sldChg chg="modSp mod">
        <pc:chgData name="Rogers, Jennifer L" userId="e5bc6a58-e0c9-4569-9c6b-96cb5d0d880c" providerId="ADAL" clId="{ACA86C93-9C04-4B93-BACB-D97C6F424AB7}" dt="2025-05-12T13:42:51.474" v="922" actId="20577"/>
        <pc:sldMkLst>
          <pc:docMk/>
          <pc:sldMk cId="514735114" sldId="459"/>
        </pc:sldMkLst>
        <pc:spChg chg="mod">
          <ac:chgData name="Rogers, Jennifer L" userId="e5bc6a58-e0c9-4569-9c6b-96cb5d0d880c" providerId="ADAL" clId="{ACA86C93-9C04-4B93-BACB-D97C6F424AB7}" dt="2025-05-12T13:42:51.474" v="922" actId="20577"/>
          <ac:spMkLst>
            <pc:docMk/>
            <pc:sldMk cId="514735114" sldId="459"/>
            <ac:spMk id="2" creationId="{FAEB5A3E-AC8F-528E-3DFE-08B337890058}"/>
          </ac:spMkLst>
        </pc:spChg>
      </pc:sldChg>
      <pc:sldChg chg="modSp mod modCm">
        <pc:chgData name="Rogers, Jennifer L" userId="e5bc6a58-e0c9-4569-9c6b-96cb5d0d880c" providerId="ADAL" clId="{ACA86C93-9C04-4B93-BACB-D97C6F424AB7}" dt="2025-05-12T14:05:15.134" v="1383" actId="20577"/>
        <pc:sldMkLst>
          <pc:docMk/>
          <pc:sldMk cId="242172369" sldId="460"/>
        </pc:sldMkLst>
        <pc:spChg chg="mod">
          <ac:chgData name="Rogers, Jennifer L" userId="e5bc6a58-e0c9-4569-9c6b-96cb5d0d880c" providerId="ADAL" clId="{ACA86C93-9C04-4B93-BACB-D97C6F424AB7}" dt="2025-05-12T14:05:15.134" v="1383" actId="20577"/>
          <ac:spMkLst>
            <pc:docMk/>
            <pc:sldMk cId="242172369" sldId="460"/>
            <ac:spMk id="2" creationId="{DD121BBD-6A6E-126E-9296-14B667CAD134}"/>
          </ac:spMkLst>
        </pc:spChg>
        <pc:extLst>
          <p:ext xmlns:p="http://schemas.openxmlformats.org/presentationml/2006/main" uri="{D6D511B9-2390-475A-947B-AFAB55BFBCF1}">
            <pc226:cmChg xmlns:pc226="http://schemas.microsoft.com/office/powerpoint/2022/06/main/command" chg="mod">
              <pc226:chgData name="Rogers, Jennifer L" userId="e5bc6a58-e0c9-4569-9c6b-96cb5d0d880c" providerId="ADAL" clId="{ACA86C93-9C04-4B93-BACB-D97C6F424AB7}" dt="2025-05-12T14:05:15.134" v="1383" actId="20577"/>
              <pc2:cmMkLst xmlns:pc2="http://schemas.microsoft.com/office/powerpoint/2019/9/main/command">
                <pc:docMk/>
                <pc:sldMk cId="242172369" sldId="460"/>
                <pc2:cmMk id="{B77FC22F-CC8B-458C-BA64-93E574030BD6}"/>
              </pc2:cmMkLst>
            </pc226:cmChg>
            <pc226:cmChg xmlns:pc226="http://schemas.microsoft.com/office/powerpoint/2022/06/main/command" chg="mod">
              <pc226:chgData name="Rogers, Jennifer L" userId="e5bc6a58-e0c9-4569-9c6b-96cb5d0d880c" providerId="ADAL" clId="{ACA86C93-9C04-4B93-BACB-D97C6F424AB7}" dt="2025-05-12T14:01:11.210" v="1310" actId="6549"/>
              <pc2:cmMkLst xmlns:pc2="http://schemas.microsoft.com/office/powerpoint/2019/9/main/command">
                <pc:docMk/>
                <pc:sldMk cId="242172369" sldId="460"/>
                <pc2:cmMk id="{A0497635-4675-4E2A-9830-9AC99349FC7E}"/>
              </pc2:cmMkLst>
            </pc226:cmChg>
            <pc226:cmChg xmlns:pc226="http://schemas.microsoft.com/office/powerpoint/2022/06/main/command" chg="mod">
              <pc226:chgData name="Rogers, Jennifer L" userId="e5bc6a58-e0c9-4569-9c6b-96cb5d0d880c" providerId="ADAL" clId="{ACA86C93-9C04-4B93-BACB-D97C6F424AB7}" dt="2025-05-12T13:48:48.291" v="1048" actId="20577"/>
              <pc2:cmMkLst xmlns:pc2="http://schemas.microsoft.com/office/powerpoint/2019/9/main/command">
                <pc:docMk/>
                <pc:sldMk cId="242172369" sldId="460"/>
                <pc2:cmMk id="{0F9279A3-2EE9-4A29-9EA1-69F2574340CC}"/>
              </pc2:cmMkLst>
            </pc226:cmChg>
            <pc226:cmChg xmlns:pc226="http://schemas.microsoft.com/office/powerpoint/2022/06/main/command" chg="mod">
              <pc226:chgData name="Rogers, Jennifer L" userId="e5bc6a58-e0c9-4569-9c6b-96cb5d0d880c" providerId="ADAL" clId="{ACA86C93-9C04-4B93-BACB-D97C6F424AB7}" dt="2025-05-12T14:05:15.134" v="1383" actId="20577"/>
              <pc2:cmMkLst xmlns:pc2="http://schemas.microsoft.com/office/powerpoint/2019/9/main/command">
                <pc:docMk/>
                <pc:sldMk cId="242172369" sldId="460"/>
                <pc2:cmMk id="{20929AF2-6CD2-44ED-97E6-D011909AC87C}"/>
              </pc2:cmMkLst>
            </pc226:cmChg>
          </p:ext>
        </pc:extLst>
      </pc:sldChg>
      <pc:sldChg chg="modSp mod">
        <pc:chgData name="Rogers, Jennifer L" userId="e5bc6a58-e0c9-4569-9c6b-96cb5d0d880c" providerId="ADAL" clId="{ACA86C93-9C04-4B93-BACB-D97C6F424AB7}" dt="2025-05-12T14:12:50.296" v="1450" actId="13926"/>
        <pc:sldMkLst>
          <pc:docMk/>
          <pc:sldMk cId="2460006386" sldId="464"/>
        </pc:sldMkLst>
        <pc:spChg chg="mod">
          <ac:chgData name="Rogers, Jennifer L" userId="e5bc6a58-e0c9-4569-9c6b-96cb5d0d880c" providerId="ADAL" clId="{ACA86C93-9C04-4B93-BACB-D97C6F424AB7}" dt="2025-05-12T14:12:50.296" v="1450" actId="13926"/>
          <ac:spMkLst>
            <pc:docMk/>
            <pc:sldMk cId="2460006386" sldId="464"/>
            <ac:spMk id="2" creationId="{411F2E4A-A208-C782-C22C-7EA23DE2273F}"/>
          </ac:spMkLst>
        </pc:spChg>
      </pc:sldChg>
      <pc:sldChg chg="modSp mod">
        <pc:chgData name="Rogers, Jennifer L" userId="e5bc6a58-e0c9-4569-9c6b-96cb5d0d880c" providerId="ADAL" clId="{ACA86C93-9C04-4B93-BACB-D97C6F424AB7}" dt="2025-05-12T13:17:39.495" v="630" actId="20577"/>
        <pc:sldMkLst>
          <pc:docMk/>
          <pc:sldMk cId="768086487" sldId="465"/>
        </pc:sldMkLst>
        <pc:spChg chg="mod">
          <ac:chgData name="Rogers, Jennifer L" userId="e5bc6a58-e0c9-4569-9c6b-96cb5d0d880c" providerId="ADAL" clId="{ACA86C93-9C04-4B93-BACB-D97C6F424AB7}" dt="2025-05-12T13:17:39.495" v="630" actId="20577"/>
          <ac:spMkLst>
            <pc:docMk/>
            <pc:sldMk cId="768086487" sldId="465"/>
            <ac:spMk id="2" creationId="{96AC65C3-8EA5-8817-0AC6-134BCECBFC47}"/>
          </ac:spMkLst>
        </pc:spChg>
      </pc:sldChg>
      <pc:sldChg chg="modSp mod">
        <pc:chgData name="Rogers, Jennifer L" userId="e5bc6a58-e0c9-4569-9c6b-96cb5d0d880c" providerId="ADAL" clId="{ACA86C93-9C04-4B93-BACB-D97C6F424AB7}" dt="2025-05-12T13:32:11.685" v="851"/>
        <pc:sldMkLst>
          <pc:docMk/>
          <pc:sldMk cId="2823532253" sldId="471"/>
        </pc:sldMkLst>
        <pc:spChg chg="mod">
          <ac:chgData name="Rogers, Jennifer L" userId="e5bc6a58-e0c9-4569-9c6b-96cb5d0d880c" providerId="ADAL" clId="{ACA86C93-9C04-4B93-BACB-D97C6F424AB7}" dt="2025-05-12T13:32:11.685" v="851"/>
          <ac:spMkLst>
            <pc:docMk/>
            <pc:sldMk cId="2823532253" sldId="471"/>
            <ac:spMk id="2" creationId="{2FD5F5DC-C2ED-14E9-6EC9-6150B5AB5F03}"/>
          </ac:spMkLst>
        </pc:spChg>
      </pc:sldChg>
      <pc:sldChg chg="modSp mod modCm">
        <pc:chgData name="Rogers, Jennifer L" userId="e5bc6a58-e0c9-4569-9c6b-96cb5d0d880c" providerId="ADAL" clId="{ACA86C93-9C04-4B93-BACB-D97C6F424AB7}" dt="2025-05-12T13:39:37.006" v="902" actId="947"/>
        <pc:sldMkLst>
          <pc:docMk/>
          <pc:sldMk cId="2809134329" sldId="473"/>
        </pc:sldMkLst>
        <pc:spChg chg="mod">
          <ac:chgData name="Rogers, Jennifer L" userId="e5bc6a58-e0c9-4569-9c6b-96cb5d0d880c" providerId="ADAL" clId="{ACA86C93-9C04-4B93-BACB-D97C6F424AB7}" dt="2025-05-12T13:39:37.006" v="902" actId="947"/>
          <ac:spMkLst>
            <pc:docMk/>
            <pc:sldMk cId="2809134329" sldId="473"/>
            <ac:spMk id="2" creationId="{AA47EE77-325E-7F7B-3881-1F98BB7A6566}"/>
          </ac:spMkLst>
        </pc:spChg>
        <pc:extLst>
          <p:ext xmlns:p="http://schemas.openxmlformats.org/presentationml/2006/main" uri="{D6D511B9-2390-475A-947B-AFAB55BFBCF1}">
            <pc226:cmChg xmlns:pc226="http://schemas.microsoft.com/office/powerpoint/2022/06/main/command" chg="mod">
              <pc226:chgData name="Rogers, Jennifer L" userId="e5bc6a58-e0c9-4569-9c6b-96cb5d0d880c" providerId="ADAL" clId="{ACA86C93-9C04-4B93-BACB-D97C6F424AB7}" dt="2025-05-12T13:39:20.676" v="900" actId="6549"/>
              <pc2:cmMkLst xmlns:pc2="http://schemas.microsoft.com/office/powerpoint/2019/9/main/command">
                <pc:docMk/>
                <pc:sldMk cId="2809134329" sldId="473"/>
                <pc2:cmMk id="{5CD1D2CF-989A-49F1-9D39-1EDD1B606367}"/>
              </pc2:cmMkLst>
            </pc226:cmChg>
          </p:ext>
        </pc:extLst>
      </pc:sldChg>
      <pc:sldChg chg="new del">
        <pc:chgData name="Rogers, Jennifer L" userId="e5bc6a58-e0c9-4569-9c6b-96cb5d0d880c" providerId="ADAL" clId="{ACA86C93-9C04-4B93-BACB-D97C6F424AB7}" dt="2025-05-12T14:06:57.872" v="1385" actId="680"/>
        <pc:sldMkLst>
          <pc:docMk/>
          <pc:sldMk cId="1733162268" sldId="474"/>
        </pc:sldMkLst>
      </pc:sldChg>
    </pc:docChg>
  </pc:docChgLst>
  <pc:docChgLst>
    <pc:chgData name="Rogers, Jennifer L" userId="e5bc6a58-e0c9-4569-9c6b-96cb5d0d880c" providerId="ADAL" clId="{2AE27BF0-518E-4C8E-8056-2D8104DF7801}"/>
    <pc:docChg chg="undo custSel addSld delSld modSld">
      <pc:chgData name="Rogers, Jennifer L" userId="e5bc6a58-e0c9-4569-9c6b-96cb5d0d880c" providerId="ADAL" clId="{2AE27BF0-518E-4C8E-8056-2D8104DF7801}" dt="2025-06-18T15:17:11.827" v="33" actId="6549"/>
      <pc:docMkLst>
        <pc:docMk/>
      </pc:docMkLst>
      <pc:sldChg chg="modSp mod">
        <pc:chgData name="Rogers, Jennifer L" userId="e5bc6a58-e0c9-4569-9c6b-96cb5d0d880c" providerId="ADAL" clId="{2AE27BF0-518E-4C8E-8056-2D8104DF7801}" dt="2025-06-18T15:17:11.827" v="33" actId="6549"/>
        <pc:sldMkLst>
          <pc:docMk/>
          <pc:sldMk cId="1788890777" sldId="292"/>
        </pc:sldMkLst>
        <pc:spChg chg="mod">
          <ac:chgData name="Rogers, Jennifer L" userId="e5bc6a58-e0c9-4569-9c6b-96cb5d0d880c" providerId="ADAL" clId="{2AE27BF0-518E-4C8E-8056-2D8104DF7801}" dt="2025-06-18T15:17:11.827" v="33" actId="6549"/>
          <ac:spMkLst>
            <pc:docMk/>
            <pc:sldMk cId="1788890777" sldId="292"/>
            <ac:spMk id="11" creationId="{C972FE4A-FE26-C04F-9B7B-2F941D8852D8}"/>
          </ac:spMkLst>
        </pc:spChg>
      </pc:sldChg>
      <pc:sldChg chg="modSp mod">
        <pc:chgData name="Rogers, Jennifer L" userId="e5bc6a58-e0c9-4569-9c6b-96cb5d0d880c" providerId="ADAL" clId="{2AE27BF0-518E-4C8E-8056-2D8104DF7801}" dt="2025-06-15T15:06:52.147" v="16" actId="20577"/>
        <pc:sldMkLst>
          <pc:docMk/>
          <pc:sldMk cId="3323834442" sldId="437"/>
        </pc:sldMkLst>
        <pc:spChg chg="mod">
          <ac:chgData name="Rogers, Jennifer L" userId="e5bc6a58-e0c9-4569-9c6b-96cb5d0d880c" providerId="ADAL" clId="{2AE27BF0-518E-4C8E-8056-2D8104DF7801}" dt="2025-06-15T15:06:52.147" v="16" actId="20577"/>
          <ac:spMkLst>
            <pc:docMk/>
            <pc:sldMk cId="3323834442" sldId="437"/>
            <ac:spMk id="2" creationId="{1806F1BE-2A3E-B10A-BF87-A175CFF68C3F}"/>
          </ac:spMkLst>
        </pc:spChg>
      </pc:sldChg>
      <pc:sldChg chg="modSp del mod">
        <pc:chgData name="Rogers, Jennifer L" userId="e5bc6a58-e0c9-4569-9c6b-96cb5d0d880c" providerId="ADAL" clId="{2AE27BF0-518E-4C8E-8056-2D8104DF7801}" dt="2025-06-17T22:07:48.487" v="22" actId="47"/>
        <pc:sldMkLst>
          <pc:docMk/>
          <pc:sldMk cId="3613121091" sldId="440"/>
        </pc:sldMkLst>
        <pc:spChg chg="mod">
          <ac:chgData name="Rogers, Jennifer L" userId="e5bc6a58-e0c9-4569-9c6b-96cb5d0d880c" providerId="ADAL" clId="{2AE27BF0-518E-4C8E-8056-2D8104DF7801}" dt="2025-06-17T22:07:40.342" v="19" actId="21"/>
          <ac:spMkLst>
            <pc:docMk/>
            <pc:sldMk cId="3613121091" sldId="440"/>
            <ac:spMk id="2" creationId="{D153B760-D18A-46B9-CEC2-4387BCB291EC}"/>
          </ac:spMkLst>
        </pc:spChg>
      </pc:sldChg>
      <pc:sldChg chg="modSp mod">
        <pc:chgData name="Rogers, Jennifer L" userId="e5bc6a58-e0c9-4569-9c6b-96cb5d0d880c" providerId="ADAL" clId="{2AE27BF0-518E-4C8E-8056-2D8104DF7801}" dt="2025-06-17T22:12:24.974" v="30" actId="6549"/>
        <pc:sldMkLst>
          <pc:docMk/>
          <pc:sldMk cId="1893098115" sldId="466"/>
        </pc:sldMkLst>
        <pc:spChg chg="mod">
          <ac:chgData name="Rogers, Jennifer L" userId="e5bc6a58-e0c9-4569-9c6b-96cb5d0d880c" providerId="ADAL" clId="{2AE27BF0-518E-4C8E-8056-2D8104DF7801}" dt="2025-06-17T22:12:24.974" v="30" actId="6549"/>
          <ac:spMkLst>
            <pc:docMk/>
            <pc:sldMk cId="1893098115" sldId="466"/>
            <ac:spMk id="2" creationId="{2F68AE1F-0D38-71FE-7EF2-24F33C2C9BA2}"/>
          </ac:spMkLst>
        </pc:spChg>
      </pc:sldChg>
      <pc:sldChg chg="modSp del mod">
        <pc:chgData name="Rogers, Jennifer L" userId="e5bc6a58-e0c9-4569-9c6b-96cb5d0d880c" providerId="ADAL" clId="{2AE27BF0-518E-4C8E-8056-2D8104DF7801}" dt="2025-06-17T22:08:00.194" v="25" actId="47"/>
        <pc:sldMkLst>
          <pc:docMk/>
          <pc:sldMk cId="2032881298" sldId="467"/>
        </pc:sldMkLst>
        <pc:spChg chg="mod">
          <ac:chgData name="Rogers, Jennifer L" userId="e5bc6a58-e0c9-4569-9c6b-96cb5d0d880c" providerId="ADAL" clId="{2AE27BF0-518E-4C8E-8056-2D8104DF7801}" dt="2025-06-17T22:07:52.073" v="23" actId="21"/>
          <ac:spMkLst>
            <pc:docMk/>
            <pc:sldMk cId="2032881298" sldId="467"/>
            <ac:spMk id="2" creationId="{21A4FC21-00E4-AA56-128D-B409CEB31E6A}"/>
          </ac:spMkLst>
        </pc:spChg>
      </pc:sldChg>
      <pc:sldChg chg="modSp mod">
        <pc:chgData name="Rogers, Jennifer L" userId="e5bc6a58-e0c9-4569-9c6b-96cb5d0d880c" providerId="ADAL" clId="{2AE27BF0-518E-4C8E-8056-2D8104DF7801}" dt="2025-06-15T17:13:19.138" v="18" actId="20577"/>
        <pc:sldMkLst>
          <pc:docMk/>
          <pc:sldMk cId="899913985" sldId="469"/>
        </pc:sldMkLst>
        <pc:spChg chg="mod">
          <ac:chgData name="Rogers, Jennifer L" userId="e5bc6a58-e0c9-4569-9c6b-96cb5d0d880c" providerId="ADAL" clId="{2AE27BF0-518E-4C8E-8056-2D8104DF7801}" dt="2025-06-15T17:13:19.138" v="18" actId="20577"/>
          <ac:spMkLst>
            <pc:docMk/>
            <pc:sldMk cId="899913985" sldId="469"/>
            <ac:spMk id="2" creationId="{3DF86426-C981-F3C7-DC4B-EB9F20AFE090}"/>
          </ac:spMkLst>
        </pc:spChg>
      </pc:sldChg>
      <pc:sldChg chg="modSp add mod">
        <pc:chgData name="Rogers, Jennifer L" userId="e5bc6a58-e0c9-4569-9c6b-96cb5d0d880c" providerId="ADAL" clId="{2AE27BF0-518E-4C8E-8056-2D8104DF7801}" dt="2025-06-17T22:12:37.643" v="32" actId="6549"/>
        <pc:sldMkLst>
          <pc:docMk/>
          <pc:sldMk cId="2393319396" sldId="474"/>
        </pc:sldMkLst>
        <pc:spChg chg="mod">
          <ac:chgData name="Rogers, Jennifer L" userId="e5bc6a58-e0c9-4569-9c6b-96cb5d0d880c" providerId="ADAL" clId="{2AE27BF0-518E-4C8E-8056-2D8104DF7801}" dt="2025-06-17T22:12:37.643" v="32" actId="6549"/>
          <ac:spMkLst>
            <pc:docMk/>
            <pc:sldMk cId="2393319396" sldId="474"/>
            <ac:spMk id="2" creationId="{0A58F8BC-C181-40E6-B182-96996A9AA414}"/>
          </ac:spMkLst>
        </pc:spChg>
      </pc:sldChg>
    </pc:docChg>
  </pc:docChgLst>
  <pc:docChgLst>
    <pc:chgData name="Rogers, Jennifer L" userId="e5bc6a58-e0c9-4569-9c6b-96cb5d0d880c" providerId="ADAL" clId="{27F9C7B6-1162-49B3-A0B8-C282C5F086DF}"/>
    <pc:docChg chg="modSld">
      <pc:chgData name="Rogers, Jennifer L" userId="e5bc6a58-e0c9-4569-9c6b-96cb5d0d880c" providerId="ADAL" clId="{27F9C7B6-1162-49B3-A0B8-C282C5F086DF}" dt="2025-05-16T13:04:15.421" v="26" actId="6549"/>
      <pc:docMkLst>
        <pc:docMk/>
      </pc:docMkLst>
      <pc:sldChg chg="modSp mod">
        <pc:chgData name="Rogers, Jennifer L" userId="e5bc6a58-e0c9-4569-9c6b-96cb5d0d880c" providerId="ADAL" clId="{27F9C7B6-1162-49B3-A0B8-C282C5F086DF}" dt="2025-05-16T13:00:16.398" v="3" actId="20577"/>
        <pc:sldMkLst>
          <pc:docMk/>
          <pc:sldMk cId="1104873647" sldId="432"/>
        </pc:sldMkLst>
        <pc:spChg chg="mod">
          <ac:chgData name="Rogers, Jennifer L" userId="e5bc6a58-e0c9-4569-9c6b-96cb5d0d880c" providerId="ADAL" clId="{27F9C7B6-1162-49B3-A0B8-C282C5F086DF}" dt="2025-05-16T13:00:16.398" v="3" actId="20577"/>
          <ac:spMkLst>
            <pc:docMk/>
            <pc:sldMk cId="1104873647" sldId="432"/>
            <ac:spMk id="2" creationId="{E1902E88-5066-5851-2D44-850EA62EB485}"/>
          </ac:spMkLst>
        </pc:spChg>
      </pc:sldChg>
      <pc:sldChg chg="modSp mod">
        <pc:chgData name="Rogers, Jennifer L" userId="e5bc6a58-e0c9-4569-9c6b-96cb5d0d880c" providerId="ADAL" clId="{27F9C7B6-1162-49B3-A0B8-C282C5F086DF}" dt="2025-05-16T13:01:50.953" v="6" actId="13926"/>
        <pc:sldMkLst>
          <pc:docMk/>
          <pc:sldMk cId="3613121091" sldId="440"/>
        </pc:sldMkLst>
      </pc:sldChg>
      <pc:sldChg chg="modSp mod">
        <pc:chgData name="Rogers, Jennifer L" userId="e5bc6a58-e0c9-4569-9c6b-96cb5d0d880c" providerId="ADAL" clId="{27F9C7B6-1162-49B3-A0B8-C282C5F086DF}" dt="2025-05-16T13:02:31.070" v="10" actId="13926"/>
        <pc:sldMkLst>
          <pc:docMk/>
          <pc:sldMk cId="1500654721" sldId="454"/>
        </pc:sldMkLst>
        <pc:spChg chg="mod">
          <ac:chgData name="Rogers, Jennifer L" userId="e5bc6a58-e0c9-4569-9c6b-96cb5d0d880c" providerId="ADAL" clId="{27F9C7B6-1162-49B3-A0B8-C282C5F086DF}" dt="2025-05-16T13:02:31.070" v="10" actId="13926"/>
          <ac:spMkLst>
            <pc:docMk/>
            <pc:sldMk cId="1500654721" sldId="454"/>
            <ac:spMk id="2" creationId="{B0D48A34-5E49-549D-0D75-2F66FEFBBFA1}"/>
          </ac:spMkLst>
        </pc:spChg>
      </pc:sldChg>
      <pc:sldChg chg="modSp mod modCm">
        <pc:chgData name="Rogers, Jennifer L" userId="e5bc6a58-e0c9-4569-9c6b-96cb5d0d880c" providerId="ADAL" clId="{27F9C7B6-1162-49B3-A0B8-C282C5F086DF}" dt="2025-05-16T13:03:20.224" v="16" actId="13926"/>
        <pc:sldMkLst>
          <pc:docMk/>
          <pc:sldMk cId="293646131" sldId="455"/>
        </pc:sldMkLst>
        <pc:spChg chg="mod">
          <ac:chgData name="Rogers, Jennifer L" userId="e5bc6a58-e0c9-4569-9c6b-96cb5d0d880c" providerId="ADAL" clId="{27F9C7B6-1162-49B3-A0B8-C282C5F086DF}" dt="2025-05-16T13:03:20.224" v="16" actId="13926"/>
          <ac:spMkLst>
            <pc:docMk/>
            <pc:sldMk cId="293646131" sldId="455"/>
            <ac:spMk id="2" creationId="{7164FCBD-461B-9EC3-4602-0BFDF26B8A36}"/>
          </ac:spMkLst>
        </pc:spChg>
        <pc:extLst>
          <p:ext xmlns:p="http://schemas.openxmlformats.org/presentationml/2006/main" uri="{D6D511B9-2390-475A-947B-AFAB55BFBCF1}">
            <pc226:cmChg xmlns:pc226="http://schemas.microsoft.com/office/powerpoint/2022/06/main/command" chg="mod">
              <pc226:chgData name="Rogers, Jennifer L" userId="e5bc6a58-e0c9-4569-9c6b-96cb5d0d880c" providerId="ADAL" clId="{27F9C7B6-1162-49B3-A0B8-C282C5F086DF}" dt="2025-05-16T13:03:16.622" v="15" actId="6549"/>
              <pc2:cmMkLst xmlns:pc2="http://schemas.microsoft.com/office/powerpoint/2019/9/main/command">
                <pc:docMk/>
                <pc:sldMk cId="293646131" sldId="455"/>
                <pc2:cmMk id="{E8A69257-4794-4A28-B5E3-AC13ECFA39EB}"/>
              </pc2:cmMkLst>
            </pc226:cmChg>
          </p:ext>
        </pc:extLst>
      </pc:sldChg>
      <pc:sldChg chg="modSp mod">
        <pc:chgData name="Rogers, Jennifer L" userId="e5bc6a58-e0c9-4569-9c6b-96cb5d0d880c" providerId="ADAL" clId="{27F9C7B6-1162-49B3-A0B8-C282C5F086DF}" dt="2025-05-16T13:03:06.329" v="12" actId="13926"/>
        <pc:sldMkLst>
          <pc:docMk/>
          <pc:sldMk cId="2305387215" sldId="456"/>
        </pc:sldMkLst>
        <pc:spChg chg="mod">
          <ac:chgData name="Rogers, Jennifer L" userId="e5bc6a58-e0c9-4569-9c6b-96cb5d0d880c" providerId="ADAL" clId="{27F9C7B6-1162-49B3-A0B8-C282C5F086DF}" dt="2025-05-16T13:03:06.329" v="12" actId="13926"/>
          <ac:spMkLst>
            <pc:docMk/>
            <pc:sldMk cId="2305387215" sldId="456"/>
            <ac:spMk id="2" creationId="{9C50086F-A405-DAAC-AB5D-58D976763E8C}"/>
          </ac:spMkLst>
        </pc:spChg>
      </pc:sldChg>
      <pc:sldChg chg="modSp mod">
        <pc:chgData name="Rogers, Jennifer L" userId="e5bc6a58-e0c9-4569-9c6b-96cb5d0d880c" providerId="ADAL" clId="{27F9C7B6-1162-49B3-A0B8-C282C5F086DF}" dt="2025-05-16T13:03:39.370" v="20" actId="13926"/>
        <pc:sldMkLst>
          <pc:docMk/>
          <pc:sldMk cId="514735114" sldId="459"/>
        </pc:sldMkLst>
        <pc:spChg chg="mod">
          <ac:chgData name="Rogers, Jennifer L" userId="e5bc6a58-e0c9-4569-9c6b-96cb5d0d880c" providerId="ADAL" clId="{27F9C7B6-1162-49B3-A0B8-C282C5F086DF}" dt="2025-05-16T13:03:39.370" v="20" actId="13926"/>
          <ac:spMkLst>
            <pc:docMk/>
            <pc:sldMk cId="514735114" sldId="459"/>
            <ac:spMk id="2" creationId="{FAEB5A3E-AC8F-528E-3DFE-08B337890058}"/>
          </ac:spMkLst>
        </pc:spChg>
      </pc:sldChg>
      <pc:sldChg chg="modSp mod modCm">
        <pc:chgData name="Rogers, Jennifer L" userId="e5bc6a58-e0c9-4569-9c6b-96cb5d0d880c" providerId="ADAL" clId="{27F9C7B6-1162-49B3-A0B8-C282C5F086DF}" dt="2025-05-16T13:04:15.421" v="26" actId="6549"/>
        <pc:sldMkLst>
          <pc:docMk/>
          <pc:sldMk cId="242172369" sldId="460"/>
        </pc:sldMkLst>
        <pc:spChg chg="mod">
          <ac:chgData name="Rogers, Jennifer L" userId="e5bc6a58-e0c9-4569-9c6b-96cb5d0d880c" providerId="ADAL" clId="{27F9C7B6-1162-49B3-A0B8-C282C5F086DF}" dt="2025-05-16T13:04:15.421" v="26" actId="6549"/>
          <ac:spMkLst>
            <pc:docMk/>
            <pc:sldMk cId="242172369" sldId="460"/>
            <ac:spMk id="2" creationId="{DD121BBD-6A6E-126E-9296-14B667CAD134}"/>
          </ac:spMkLst>
        </pc:spChg>
        <pc:extLst>
          <p:ext xmlns:p="http://schemas.openxmlformats.org/presentationml/2006/main" uri="{D6D511B9-2390-475A-947B-AFAB55BFBCF1}">
            <pc226:cmChg xmlns:pc226="http://schemas.microsoft.com/office/powerpoint/2022/06/main/command" chg="mod">
              <pc226:chgData name="Rogers, Jennifer L" userId="e5bc6a58-e0c9-4569-9c6b-96cb5d0d880c" providerId="ADAL" clId="{27F9C7B6-1162-49B3-A0B8-C282C5F086DF}" dt="2025-05-16T13:04:09.418" v="24" actId="6549"/>
              <pc2:cmMkLst xmlns:pc2="http://schemas.microsoft.com/office/powerpoint/2019/9/main/command">
                <pc:docMk/>
                <pc:sldMk cId="242172369" sldId="460"/>
                <pc2:cmMk id="{B77FC22F-CC8B-458C-BA64-93E574030BD6}"/>
              </pc2:cmMkLst>
            </pc226:cmChg>
            <pc226:cmChg xmlns:pc226="http://schemas.microsoft.com/office/powerpoint/2022/06/main/command" chg="mod">
              <pc226:chgData name="Rogers, Jennifer L" userId="e5bc6a58-e0c9-4569-9c6b-96cb5d0d880c" providerId="ADAL" clId="{27F9C7B6-1162-49B3-A0B8-C282C5F086DF}" dt="2025-05-16T13:04:15.421" v="26" actId="6549"/>
              <pc2:cmMkLst xmlns:pc2="http://schemas.microsoft.com/office/powerpoint/2019/9/main/command">
                <pc:docMk/>
                <pc:sldMk cId="242172369" sldId="460"/>
                <pc2:cmMk id="{20929AF2-6CD2-44ED-97E6-D011909AC87C}"/>
              </pc2:cmMkLst>
            </pc226:cmChg>
          </p:ext>
        </pc:extLst>
      </pc:sldChg>
      <pc:sldChg chg="modSp mod">
        <pc:chgData name="Rogers, Jennifer L" userId="e5bc6a58-e0c9-4569-9c6b-96cb5d0d880c" providerId="ADAL" clId="{27F9C7B6-1162-49B3-A0B8-C282C5F086DF}" dt="2025-05-16T13:03:52.975" v="21" actId="13926"/>
        <pc:sldMkLst>
          <pc:docMk/>
          <pc:sldMk cId="2460006386" sldId="464"/>
        </pc:sldMkLst>
        <pc:spChg chg="mod">
          <ac:chgData name="Rogers, Jennifer L" userId="e5bc6a58-e0c9-4569-9c6b-96cb5d0d880c" providerId="ADAL" clId="{27F9C7B6-1162-49B3-A0B8-C282C5F086DF}" dt="2025-05-16T13:03:52.975" v="21" actId="13926"/>
          <ac:spMkLst>
            <pc:docMk/>
            <pc:sldMk cId="2460006386" sldId="464"/>
            <ac:spMk id="2" creationId="{411F2E4A-A208-C782-C22C-7EA23DE2273F}"/>
          </ac:spMkLst>
        </pc:spChg>
      </pc:sldChg>
      <pc:sldChg chg="modSp mod">
        <pc:chgData name="Rogers, Jennifer L" userId="e5bc6a58-e0c9-4569-9c6b-96cb5d0d880c" providerId="ADAL" clId="{27F9C7B6-1162-49B3-A0B8-C282C5F086DF}" dt="2025-05-16T13:03:31.245" v="19" actId="13926"/>
        <pc:sldMkLst>
          <pc:docMk/>
          <pc:sldMk cId="2823532253" sldId="471"/>
        </pc:sldMkLst>
        <pc:spChg chg="mod">
          <ac:chgData name="Rogers, Jennifer L" userId="e5bc6a58-e0c9-4569-9c6b-96cb5d0d880c" providerId="ADAL" clId="{27F9C7B6-1162-49B3-A0B8-C282C5F086DF}" dt="2025-05-16T13:03:31.245" v="19" actId="13926"/>
          <ac:spMkLst>
            <pc:docMk/>
            <pc:sldMk cId="2823532253" sldId="471"/>
            <ac:spMk id="2" creationId="{2FD5F5DC-C2ED-14E9-6EC9-6150B5AB5F03}"/>
          </ac:spMkLst>
        </pc:spChg>
      </pc:sldChg>
      <pc:sldChg chg="modSp mod modCm">
        <pc:chgData name="Rogers, Jennifer L" userId="e5bc6a58-e0c9-4569-9c6b-96cb5d0d880c" providerId="ADAL" clId="{27F9C7B6-1162-49B3-A0B8-C282C5F086DF}" dt="2025-05-16T13:04:01.324" v="23" actId="13926"/>
        <pc:sldMkLst>
          <pc:docMk/>
          <pc:sldMk cId="2809134329" sldId="473"/>
        </pc:sldMkLst>
        <pc:spChg chg="mod">
          <ac:chgData name="Rogers, Jennifer L" userId="e5bc6a58-e0c9-4569-9c6b-96cb5d0d880c" providerId="ADAL" clId="{27F9C7B6-1162-49B3-A0B8-C282C5F086DF}" dt="2025-05-16T13:04:01.324" v="23" actId="13926"/>
          <ac:spMkLst>
            <pc:docMk/>
            <pc:sldMk cId="2809134329" sldId="473"/>
            <ac:spMk id="2" creationId="{AA47EE77-325E-7F7B-3881-1F98BB7A6566}"/>
          </ac:spMkLst>
        </pc:spChg>
        <pc:extLst>
          <p:ext xmlns:p="http://schemas.openxmlformats.org/presentationml/2006/main" uri="{D6D511B9-2390-475A-947B-AFAB55BFBCF1}">
            <pc226:cmChg xmlns:pc226="http://schemas.microsoft.com/office/powerpoint/2022/06/main/command" chg="mod">
              <pc226:chgData name="Rogers, Jennifer L" userId="e5bc6a58-e0c9-4569-9c6b-96cb5d0d880c" providerId="ADAL" clId="{27F9C7B6-1162-49B3-A0B8-C282C5F086DF}" dt="2025-05-16T13:03:58.521" v="22" actId="6549"/>
              <pc2:cmMkLst xmlns:pc2="http://schemas.microsoft.com/office/powerpoint/2019/9/main/command">
                <pc:docMk/>
                <pc:sldMk cId="2809134329" sldId="473"/>
                <pc2:cmMk id="{5CD1D2CF-989A-49F1-9D39-1EDD1B606367}"/>
              </pc2:cmMkLst>
            </pc226:cmChg>
          </p:ext>
        </pc:ext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MW-9 Benzene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28575"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'Table 1'!$C$68:$C$82</c:f>
              <c:numCache>
                <c:formatCode>m/d/yyyy;@</c:formatCode>
                <c:ptCount val="15"/>
                <c:pt idx="0">
                  <c:v>41907</c:v>
                </c:pt>
                <c:pt idx="1">
                  <c:v>42081</c:v>
                </c:pt>
                <c:pt idx="2">
                  <c:v>42451</c:v>
                </c:pt>
                <c:pt idx="3">
                  <c:v>42628</c:v>
                </c:pt>
                <c:pt idx="4">
                  <c:v>42751</c:v>
                </c:pt>
                <c:pt idx="5">
                  <c:v>42970</c:v>
                </c:pt>
                <c:pt idx="6">
                  <c:v>43227</c:v>
                </c:pt>
                <c:pt idx="7">
                  <c:v>43377</c:v>
                </c:pt>
                <c:pt idx="8">
                  <c:v>43564</c:v>
                </c:pt>
                <c:pt idx="9">
                  <c:v>43780</c:v>
                </c:pt>
                <c:pt idx="10">
                  <c:v>43998</c:v>
                </c:pt>
                <c:pt idx="11">
                  <c:v>44202</c:v>
                </c:pt>
                <c:pt idx="12">
                  <c:v>44337</c:v>
                </c:pt>
                <c:pt idx="13">
                  <c:v>44529</c:v>
                </c:pt>
                <c:pt idx="14">
                  <c:v>44682</c:v>
                </c:pt>
              </c:numCache>
            </c:numRef>
          </c:xVal>
          <c:yVal>
            <c:numRef>
              <c:f>'Table 1'!$D$68:$D$82</c:f>
              <c:numCache>
                <c:formatCode>0.00</c:formatCode>
                <c:ptCount val="15"/>
                <c:pt idx="0">
                  <c:v>2.0699999999999998</c:v>
                </c:pt>
                <c:pt idx="1">
                  <c:v>1.71</c:v>
                </c:pt>
                <c:pt idx="2" formatCode="0.0">
                  <c:v>2.2999999999999998</c:v>
                </c:pt>
                <c:pt idx="3" formatCode="0.0">
                  <c:v>6.4</c:v>
                </c:pt>
                <c:pt idx="4" formatCode="General">
                  <c:v>0.17</c:v>
                </c:pt>
                <c:pt idx="5" formatCode="0.0">
                  <c:v>5.6</c:v>
                </c:pt>
                <c:pt idx="6" formatCode="General">
                  <c:v>0.09</c:v>
                </c:pt>
                <c:pt idx="7" formatCode="0.0">
                  <c:v>1.8</c:v>
                </c:pt>
                <c:pt idx="8" formatCode="0.0">
                  <c:v>1.4</c:v>
                </c:pt>
                <c:pt idx="9" formatCode="0.0">
                  <c:v>5.5</c:v>
                </c:pt>
                <c:pt idx="10" formatCode="0.0">
                  <c:v>8.1</c:v>
                </c:pt>
                <c:pt idx="11" formatCode="0.0">
                  <c:v>9</c:v>
                </c:pt>
                <c:pt idx="12" formatCode="0">
                  <c:v>12</c:v>
                </c:pt>
                <c:pt idx="13" formatCode="0.0">
                  <c:v>12.2</c:v>
                </c:pt>
                <c:pt idx="14" formatCode="0.0">
                  <c:v>7.3</c:v>
                </c:pt>
              </c:numCache>
            </c:numRef>
          </c:yVal>
          <c:smooth val="0"/>
          <c:extLst>
            <c:ext xmlns:c16="http://schemas.microsoft.com/office/drawing/2014/chart" uri="{C3380CC4-5D6E-409C-BE32-E72D297353CC}">
              <c16:uniqueId val="{00000001-FC45-482C-B018-914C4AE02E53}"/>
            </c:ext>
          </c:extLst>
        </c:ser>
        <c:dLbls>
          <c:showLegendKey val="0"/>
          <c:showVal val="0"/>
          <c:showCatName val="0"/>
          <c:showSerName val="0"/>
          <c:showPercent val="0"/>
          <c:showBubbleSize val="0"/>
        </c:dLbls>
        <c:axId val="411995624"/>
        <c:axId val="411997264"/>
      </c:scatterChart>
      <c:valAx>
        <c:axId val="411995624"/>
        <c:scaling>
          <c:orientation val="minMax"/>
        </c:scaling>
        <c:delete val="0"/>
        <c:axPos val="b"/>
        <c:majorGridlines>
          <c:spPr>
            <a:ln w="9525" cap="flat" cmpd="sng" algn="ctr">
              <a:solidFill>
                <a:schemeClr val="tx1">
                  <a:lumMod val="15000"/>
                  <a:lumOff val="85000"/>
                </a:schemeClr>
              </a:solidFill>
              <a:round/>
            </a:ln>
            <a:effectLst/>
          </c:spPr>
        </c:majorGridlines>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1997264"/>
        <c:crosses val="autoZero"/>
        <c:crossBetween val="midCat"/>
      </c:valAx>
      <c:valAx>
        <c:axId val="41199726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199562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BC122B-FB46-43F9-B144-A3A4E9848114}" type="datetimeFigureOut">
              <a:rPr lang="en-US" smtClean="0"/>
              <a:t>6/18/2025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76C838-2BD2-4086-9C91-33A5C4134172}" type="slidenum">
              <a:rPr lang="en-US" smtClean="0"/>
              <a:t>‹#›</a:t>
            </a:fld>
            <a:endParaRPr lang="en-US"/>
          </a:p>
        </p:txBody>
      </p:sp>
    </p:spTree>
    <p:extLst>
      <p:ext uri="{BB962C8B-B14F-4D97-AF65-F5344CB8AC3E}">
        <p14:creationId xmlns:p14="http://schemas.microsoft.com/office/powerpoint/2010/main" val="2450001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7523A6-D971-4AE1-A03D-7127088ACBB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5171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278CB-F8F1-4708-A9E4-E2B20878AF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E3BF29-5861-7B5A-A6B9-B31AC13E42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508F3D-3486-38AD-F43E-F156AA24EE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645B4C-5687-5D36-A0F2-7F1FE646A62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7523A6-D971-4AE1-A03D-7127088ACBB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9959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8A1D4-343F-49E4-0D0D-A5E358D04D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613E9B-D041-1524-82C9-BAB4BE0FAF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6CE879-F638-A6FB-4015-F0413AB89C1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ED18C9-386E-03B1-B4E9-CB3C451F92B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7523A6-D971-4AE1-A03D-7127088ACBB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4311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5AAC6-56E0-5C16-C828-8415A40C5F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186560-2C77-586D-3BF1-430C60C6AC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16EF90-FBD8-A03F-D7D8-5DE08AE9B7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D3F856-938D-52F1-3A94-8DE8F1D21D0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7523A6-D971-4AE1-A03D-7127088ACBB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4796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00D57-4BED-A6DC-2915-19C92A8586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10B7D-3EED-E512-59F2-CCBA4E0EB0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88BE75-26F9-33DE-7B09-3D8978FBCE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645F5A-04B7-5580-7FAD-8A481FEE650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7523A6-D971-4AE1-A03D-7127088ACBB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8023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A77BF-BDF1-8461-CC5C-E2FA8083A1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27BC79-BCE8-017D-E080-6E55DEB8D5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59796A-8B1A-729A-463A-BAD6553BE91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603A97-2C16-FC24-9B53-2103EA4B785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7523A6-D971-4AE1-A03D-7127088ACBB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0145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DFE29-6AE0-AA7A-C882-2193960D6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B010CD-44A5-338A-4C37-557508645E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3BF70E-68AF-72EA-4286-7F2A59C013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336A9D-E0EE-4850-D7EF-0798FBB84EA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7523A6-D971-4AE1-A03D-7127088ACBB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5865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A927B-A449-E9AC-F1E6-C07DE29663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105D36-2F44-A514-F7B5-68D385572A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503F57-4663-1C3F-D974-A37D80BA569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99EC42-15EA-FD5E-2483-F82B8E358B7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7523A6-D971-4AE1-A03D-7127088ACBB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8455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ECD81-E093-9D40-0887-BB432B9A0D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DC7B61-B8FE-12A5-317F-C2A26A4158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74FE85-2321-F17B-E792-237C410378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2AF00B-03D5-A090-9B4D-C9EE4DDF221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7523A6-D971-4AE1-A03D-7127088ACBB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39097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091C8-54A6-C0C2-EBAE-77A3741318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946CCC-3F9C-6FF6-6192-75A13DAB13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57B919-F142-86F6-EA5D-ED1511C7F3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D5BE667-2154-4587-5248-C8F67D693C7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7523A6-D971-4AE1-A03D-7127088ACBB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35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68EBC-220D-43A0-0135-6C70BE3637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D6A8A8-5B8A-3EB2-0939-0F0B847383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916B9F-37E6-6B63-FF42-189D01A0E1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3A72CD8-C389-DDFD-AEC3-913B04B9EAD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7523A6-D971-4AE1-A03D-7127088ACBB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7432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8890B-4BE7-3D1B-3554-F4CF5DFFDF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FE0B99-6DD0-B60B-488C-F599940559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9A3BE9-6AFE-F879-1178-DE26EEF1A4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5B2CD3-9E24-A84B-F223-278A09502C2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7523A6-D971-4AE1-A03D-7127088ACBB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0892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EB3EE-166F-B605-4EE9-03C4DDB1C9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147FF5-7D4C-B6CE-34FA-CB291D4EC5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D71F26-3C3C-40EE-DA11-1AE7DA08BE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DBD8D2-6218-B96A-C1C2-01CED439549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7523A6-D971-4AE1-A03D-7127088ACBB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5360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3BE63-AC05-760C-5EFF-79F533FADA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9F75E1-163B-A8DA-DEBD-C606C51056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2FE6C3-9243-31C6-D978-5D7762571C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8745AB-7EBE-5F8F-7CB6-E88D7C46AE9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7523A6-D971-4AE1-A03D-7127088ACBB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8046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C0959-BA6A-2E45-970C-10AD4E115D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E9C12F-1C6C-57B1-6E71-A9399262EE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31CF90-1A13-5DBB-F159-EEA519883D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478344-7AD7-EB75-40D7-AC8AEC34AFB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7523A6-D971-4AE1-A03D-7127088ACBB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8939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4F0BA-3A29-E013-6460-24339D1DA3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AB8785-D597-C91A-893C-631FA39771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7F6A70-6E69-F3F1-2FA1-858B075AADB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DED5BD-DA36-A7B5-DE39-D74174D9D64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7523A6-D971-4AE1-A03D-7127088ACBB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3402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0C685-815E-95B0-A1B6-5978A8B2D0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892D27-832A-45C8-2E62-87375C5FBD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23CF24-1C1C-5D10-56E8-11807FA6C3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E9A17FE-0D28-D0A0-D9B7-D963D590B9C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7523A6-D971-4AE1-A03D-7127088ACBB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37498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FCDEB-AFCF-4B0E-A963-4E3031326B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C5939D-CAEA-DD7E-8A11-ED047B8A2A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CAEEDF-B5F0-6940-5996-2ADC7F818B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97F5AE8-DD90-7AA0-C4E1-430FE97F5E2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7523A6-D971-4AE1-A03D-7127088ACBB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0783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C4640-BAAA-0A61-50D7-D69FE3DDF2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02DD30-0FA5-C3F1-31AE-ED882997CA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E34E55-615A-91A2-A533-CC81ED2BEF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D950D14-FA57-2430-2C4D-728ECBE7C6C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7523A6-D971-4AE1-A03D-7127088ACBB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50622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9022C-ACB4-A805-DEDA-93A57433D8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464EC0-7F5E-1419-6F26-850DFF368D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CB922B-5D10-DA6A-8030-6E0A5E5130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594FDD-7180-380D-8B01-C89E25E071D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7523A6-D971-4AE1-A03D-7127088ACBB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39704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BB06C-4CC0-953E-E6C2-54AF1B284C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604A33-3FD5-B48B-C376-351A0E0859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3AD7F2-D043-1A4F-B86A-DE4B3413A7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85AF9C3-4F7B-BB07-B034-66DE7091824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7523A6-D971-4AE1-A03D-7127088ACBB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92200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DFC22-F424-ECB7-B935-4856098FC8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9DAD02-885C-876D-F490-892D87D9BD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E04429-FD58-C3F4-66CE-5D79DB885E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896126-B9FF-5153-1B65-01FC5831F24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7523A6-D971-4AE1-A03D-7127088ACBB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251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C5D75-383E-BC8E-B5F6-491EA31FF9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6710E2-AC13-F8FF-F612-9CE55C0756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253C81-A192-3EB1-0B6E-C847EFF785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1AA455-1065-CB0A-5343-639A838460A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7523A6-D971-4AE1-A03D-7127088ACBB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27652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9533F-AFFA-64EB-DAF3-6909C7DF16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1CAC06-D5D4-FAD1-D6CB-AEA22FFAAA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EF5089-993B-58B3-475D-E0CFC127AD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7A9D38-F304-B18F-17F9-C5F43B85087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7523A6-D971-4AE1-A03D-7127088ACBB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60693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5DFE9-CAF1-3E3A-94CD-B4DE3C550C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0A08BF-3297-7BDC-4365-53E3E4762A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ED96E6-8D12-4528-CDFF-9CE581FC740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0F0EC8-AF59-B404-EF87-1DBC38EC6D8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7523A6-D971-4AE1-A03D-7127088ACBB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14267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B549C-6214-02A9-14FD-FE98AA93D1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BCC270-57A6-01EE-7DE9-A647270CBB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6642E1-CD8C-15D2-B309-28141A975B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35B938-3805-D2F8-912F-4CB149546FA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7523A6-D971-4AE1-A03D-7127088ACBB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845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AE431-2B3F-5D53-B1C2-57B4E42CCF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2408AE-9BCC-1FFE-4754-E5F95740B0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98C701-91F9-A0DE-7AC3-B84BF63CFC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8F898D-A281-0714-83FB-45729BBFA3F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7523A6-D971-4AE1-A03D-7127088ACBB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76564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0C276-99F7-FAB9-BD60-0DA9768595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145745-F8D9-BEC7-1FC6-AA373379C4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B1028E-AFC1-3398-5AD8-805BC4120E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7739E1F-2150-B8DA-E72D-E9BE4AB9571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7523A6-D971-4AE1-A03D-7127088ACBB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3209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32F26-B251-63FE-08D2-2B1668E120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D88853-DE1D-0BAF-05E1-DDFA7FFE69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9E1638-9865-052F-3712-CF8E30C03B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D25F61-8341-8790-B19E-3843EFBC28B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7523A6-D971-4AE1-A03D-7127088ACBB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9978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7EC9E-BD59-3E2D-819F-76AD2F813E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DCBD46-9274-B718-467C-09419C4398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1779EE-D0CE-C885-34F7-E727F10460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2C8C57-5014-8234-5605-56BFF9C9859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7523A6-D971-4AE1-A03D-7127088ACBB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42139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C5259-4CCB-018D-BD44-A9AAC8B316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5C66FE-17EA-8B13-6979-4A856614D3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785E22-D479-7280-72A7-89C3A3BCC3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CB6DBE-AD4C-58EE-AEFF-C193541B335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7523A6-D971-4AE1-A03D-7127088ACBB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25307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7840A-BC64-BD66-CC10-48A21CAC95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FE5445-B573-42F2-0EB5-89B737DDE6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7ECDB2-D205-2A42-4E3C-25098A3B68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BCF31D-CF73-6DCE-30BC-D44F1A1EED2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7523A6-D971-4AE1-A03D-7127088ACBB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2953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7523A6-D971-4AE1-A03D-7127088ACBB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564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58CBD-BAD2-F544-CBF0-81FF862AB5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05EDD5-B285-BDDD-A8E6-D306B67367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237456-F77C-C8D8-631D-8088D51837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483D4E-F261-CF7B-EE3F-686602015B4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7523A6-D971-4AE1-A03D-7127088ACBB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4822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E35DC-0913-01C1-7FB5-FD7D46ACB1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F3792A-1CE9-E8B2-8867-D73BA10DFE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251D92-6651-1A29-BBF5-08EFE99F8E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1D7353-BBE1-0121-168C-47203F5F9FA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7523A6-D971-4AE1-A03D-7127088ACBB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8947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6DF42-919A-B041-A032-B9F4C1FFF6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61D279-12BA-0897-7417-D3437846A2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9BAC0C-69EF-6137-8798-3A266159EC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6446E4-05D1-4EF9-E873-CD73D47076F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7523A6-D971-4AE1-A03D-7127088ACBB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2673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191C8-7A45-CEBA-E40E-FAEABEBA24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CBCCCD-46CA-65FC-33EE-F1713B3C3D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320079-060F-7DED-0246-9C6FC0C018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5084E2-8992-D785-8BE9-EBB55DBC208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7523A6-D971-4AE1-A03D-7127088ACBB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6702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34914-F68B-4891-8656-3B98F8D78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291632-D7AC-E3FB-9BB1-4B4E0655F6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2E02A8-A8E2-3824-07DE-12C403BCCB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D23C49-B30D-A8D0-DC47-A459030F6AB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7523A6-D971-4AE1-A03D-7127088ACBB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6968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39942-7E25-22EA-70A2-2D5CEDEF07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6692EB-292D-B252-23F3-E23E909843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069289-3B65-5B2B-57CD-63F31BAD25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FF4991-F851-AF6E-DF58-F0B3B5E9DE7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7523A6-D971-4AE1-A03D-7127088ACBB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3328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9817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05">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9217E1-CC21-FA4D-A15D-1D550201515D}"/>
              </a:ext>
            </a:extLst>
          </p:cNvPr>
          <p:cNvSpPr/>
          <p:nvPr userDrawn="1"/>
        </p:nvSpPr>
        <p:spPr>
          <a:xfrm>
            <a:off x="137459" y="1370438"/>
            <a:ext cx="11893176" cy="332516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1922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 06">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7769C0-3006-DC48-B84B-7DC6B10DA2FA}"/>
              </a:ext>
            </a:extLst>
          </p:cNvPr>
          <p:cNvSpPr/>
          <p:nvPr userDrawn="1"/>
        </p:nvSpPr>
        <p:spPr>
          <a:xfrm>
            <a:off x="173319" y="3341930"/>
            <a:ext cx="11803528" cy="332516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8792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07">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30B274-329C-EF4D-868F-4623C6BA847F}"/>
              </a:ext>
            </a:extLst>
          </p:cNvPr>
          <p:cNvSpPr/>
          <p:nvPr userDrawn="1"/>
        </p:nvSpPr>
        <p:spPr>
          <a:xfrm>
            <a:off x="153712" y="3381192"/>
            <a:ext cx="3850522" cy="332516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D37B701-CFD9-CB44-93C6-4F6A73F0DB4F}"/>
              </a:ext>
            </a:extLst>
          </p:cNvPr>
          <p:cNvSpPr/>
          <p:nvPr userDrawn="1"/>
        </p:nvSpPr>
        <p:spPr>
          <a:xfrm>
            <a:off x="4171395" y="3381192"/>
            <a:ext cx="3850522" cy="332516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E3D802A-46C2-B14C-91A0-E4ABBD36FB87}"/>
              </a:ext>
            </a:extLst>
          </p:cNvPr>
          <p:cNvSpPr/>
          <p:nvPr userDrawn="1"/>
        </p:nvSpPr>
        <p:spPr>
          <a:xfrm>
            <a:off x="8189079" y="3381192"/>
            <a:ext cx="3850522" cy="332516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784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08">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9FE8B0C-6BEC-4B4C-8217-B267D4F6CF29}"/>
              </a:ext>
            </a:extLst>
          </p:cNvPr>
          <p:cNvSpPr/>
          <p:nvPr userDrawn="1"/>
        </p:nvSpPr>
        <p:spPr>
          <a:xfrm>
            <a:off x="153056" y="1385051"/>
            <a:ext cx="3850522" cy="332516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AFF991A-5033-4C41-8B46-C03CBDE58012}"/>
              </a:ext>
            </a:extLst>
          </p:cNvPr>
          <p:cNvSpPr/>
          <p:nvPr userDrawn="1"/>
        </p:nvSpPr>
        <p:spPr>
          <a:xfrm>
            <a:off x="4170739" y="1385051"/>
            <a:ext cx="3850522" cy="332516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F6BBC39-2CAC-6B48-98F0-23F0863D4E6C}"/>
              </a:ext>
            </a:extLst>
          </p:cNvPr>
          <p:cNvSpPr/>
          <p:nvPr userDrawn="1"/>
        </p:nvSpPr>
        <p:spPr>
          <a:xfrm>
            <a:off x="8188423" y="1385051"/>
            <a:ext cx="3850522" cy="332516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711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 09">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027388-62EA-DE48-A209-EF7CA10057E9}"/>
              </a:ext>
            </a:extLst>
          </p:cNvPr>
          <p:cNvSpPr/>
          <p:nvPr userDrawn="1"/>
        </p:nvSpPr>
        <p:spPr>
          <a:xfrm>
            <a:off x="135778" y="1386289"/>
            <a:ext cx="3652269" cy="533209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4BA2B29-94DF-0649-9733-289A181C212E}"/>
              </a:ext>
            </a:extLst>
          </p:cNvPr>
          <p:cNvSpPr/>
          <p:nvPr userDrawn="1"/>
        </p:nvSpPr>
        <p:spPr>
          <a:xfrm>
            <a:off x="3947139" y="1386290"/>
            <a:ext cx="3652269"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6639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 10">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608DD6-E8B7-4A47-ACD0-151608AB1471}"/>
              </a:ext>
            </a:extLst>
          </p:cNvPr>
          <p:cNvSpPr/>
          <p:nvPr userDrawn="1"/>
        </p:nvSpPr>
        <p:spPr>
          <a:xfrm>
            <a:off x="4580635" y="1386290"/>
            <a:ext cx="3652269"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2CCD815-AA26-3049-BBF7-DF2314AA9440}"/>
              </a:ext>
            </a:extLst>
          </p:cNvPr>
          <p:cNvSpPr/>
          <p:nvPr userDrawn="1"/>
        </p:nvSpPr>
        <p:spPr>
          <a:xfrm>
            <a:off x="8380044" y="1386290"/>
            <a:ext cx="3652269"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7623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 1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A31449A-2FA3-CD40-AC84-157BCEA8956B}"/>
              </a:ext>
            </a:extLst>
          </p:cNvPr>
          <p:cNvSpPr/>
          <p:nvPr userDrawn="1"/>
        </p:nvSpPr>
        <p:spPr>
          <a:xfrm>
            <a:off x="4269866" y="4143948"/>
            <a:ext cx="3652269" cy="251467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F2180D1-075E-7A48-B05C-8F132026964C}"/>
              </a:ext>
            </a:extLst>
          </p:cNvPr>
          <p:cNvSpPr/>
          <p:nvPr userDrawn="1"/>
        </p:nvSpPr>
        <p:spPr>
          <a:xfrm>
            <a:off x="4273824" y="1434097"/>
            <a:ext cx="3652269" cy="251467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027B1F9-9792-E348-8054-5F3B10DB3A02}"/>
              </a:ext>
            </a:extLst>
          </p:cNvPr>
          <p:cNvSpPr/>
          <p:nvPr userDrawn="1"/>
        </p:nvSpPr>
        <p:spPr>
          <a:xfrm>
            <a:off x="8176848" y="4143948"/>
            <a:ext cx="3652269" cy="251467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5B97E83-2A90-6240-B51D-82E521BCBA1B}"/>
              </a:ext>
            </a:extLst>
          </p:cNvPr>
          <p:cNvSpPr/>
          <p:nvPr userDrawn="1"/>
        </p:nvSpPr>
        <p:spPr>
          <a:xfrm>
            <a:off x="8176848" y="1434097"/>
            <a:ext cx="3652269" cy="251467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364971B-C0DF-7B41-99FA-6ADC4367C5AA}"/>
              </a:ext>
            </a:extLst>
          </p:cNvPr>
          <p:cNvSpPr/>
          <p:nvPr userDrawn="1"/>
        </p:nvSpPr>
        <p:spPr>
          <a:xfrm>
            <a:off x="362884" y="4143948"/>
            <a:ext cx="3652269" cy="251467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ED10D5-9907-3244-8DCD-B29754C4C87E}"/>
              </a:ext>
            </a:extLst>
          </p:cNvPr>
          <p:cNvSpPr/>
          <p:nvPr userDrawn="1"/>
        </p:nvSpPr>
        <p:spPr>
          <a:xfrm>
            <a:off x="362884" y="1434097"/>
            <a:ext cx="3652269" cy="251467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9419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 1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D74B4F-0AF2-544C-BBE1-F3D728C735D5}"/>
              </a:ext>
            </a:extLst>
          </p:cNvPr>
          <p:cNvSpPr/>
          <p:nvPr userDrawn="1"/>
        </p:nvSpPr>
        <p:spPr>
          <a:xfrm>
            <a:off x="488389" y="1386289"/>
            <a:ext cx="3652269" cy="533209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35DC2A0-26E5-0843-A769-6B80E0A77EE6}"/>
              </a:ext>
            </a:extLst>
          </p:cNvPr>
          <p:cNvSpPr/>
          <p:nvPr userDrawn="1"/>
        </p:nvSpPr>
        <p:spPr>
          <a:xfrm>
            <a:off x="4239986" y="1386290"/>
            <a:ext cx="3652269"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2EF594A-E21A-AD4C-AF4E-1185D7D4E338}"/>
              </a:ext>
            </a:extLst>
          </p:cNvPr>
          <p:cNvSpPr/>
          <p:nvPr userDrawn="1"/>
        </p:nvSpPr>
        <p:spPr>
          <a:xfrm>
            <a:off x="7991583" y="1386290"/>
            <a:ext cx="3652269"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04064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 1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AF781C-C56E-5848-A911-7076A563E0C5}"/>
              </a:ext>
            </a:extLst>
          </p:cNvPr>
          <p:cNvSpPr/>
          <p:nvPr userDrawn="1"/>
        </p:nvSpPr>
        <p:spPr>
          <a:xfrm>
            <a:off x="271154" y="1368440"/>
            <a:ext cx="5700155"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6A333A5-F13A-054D-9DCD-F98B9C2CCC17}"/>
              </a:ext>
            </a:extLst>
          </p:cNvPr>
          <p:cNvSpPr/>
          <p:nvPr userDrawn="1"/>
        </p:nvSpPr>
        <p:spPr>
          <a:xfrm>
            <a:off x="6220692" y="1368440"/>
            <a:ext cx="5700155"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1172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 1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757DCF-EDBE-7047-8355-609423C64C97}"/>
              </a:ext>
            </a:extLst>
          </p:cNvPr>
          <p:cNvSpPr/>
          <p:nvPr userDrawn="1"/>
        </p:nvSpPr>
        <p:spPr>
          <a:xfrm>
            <a:off x="187490" y="1386368"/>
            <a:ext cx="5700155"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3425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Slide - A">
    <p:spTree>
      <p:nvGrpSpPr>
        <p:cNvPr id="1" name=""/>
        <p:cNvGrpSpPr/>
        <p:nvPr/>
      </p:nvGrpSpPr>
      <p:grpSpPr>
        <a:xfrm>
          <a:off x="0" y="0"/>
          <a:ext cx="0" cy="0"/>
          <a:chOff x="0" y="0"/>
          <a:chExt cx="0" cy="0"/>
        </a:xfrm>
      </p:grpSpPr>
      <p:pic>
        <p:nvPicPr>
          <p:cNvPr id="4" name="Picture 3" descr="Florida Department of Environmental Protection Logo">
            <a:extLst>
              <a:ext uri="{FF2B5EF4-FFF2-40B4-BE49-F238E27FC236}">
                <a16:creationId xmlns:a16="http://schemas.microsoft.com/office/drawing/2014/main" id="{5FC63135-B980-654F-A16F-804BC17273BB}"/>
              </a:ext>
            </a:extLst>
          </p:cNvPr>
          <p:cNvPicPr>
            <a:picLocks noChangeAspect="1"/>
          </p:cNvPicPr>
          <p:nvPr userDrawn="1"/>
        </p:nvPicPr>
        <p:blipFill>
          <a:blip r:embed="rId2"/>
          <a:stretch>
            <a:fillRect/>
          </a:stretch>
        </p:blipFill>
        <p:spPr>
          <a:xfrm>
            <a:off x="203568" y="93439"/>
            <a:ext cx="1062435" cy="1062435"/>
          </a:xfrm>
          <a:prstGeom prst="rect">
            <a:avLst/>
          </a:prstGeom>
        </p:spPr>
      </p:pic>
    </p:spTree>
    <p:extLst>
      <p:ext uri="{BB962C8B-B14F-4D97-AF65-F5344CB8AC3E}">
        <p14:creationId xmlns:p14="http://schemas.microsoft.com/office/powerpoint/2010/main" val="42028305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 1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FA6816-B517-DA4F-9915-A0A632A2BF9B}"/>
              </a:ext>
            </a:extLst>
          </p:cNvPr>
          <p:cNvSpPr/>
          <p:nvPr userDrawn="1"/>
        </p:nvSpPr>
        <p:spPr>
          <a:xfrm>
            <a:off x="6346194" y="1392344"/>
            <a:ext cx="5700155"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00508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 16">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F38FBE-460A-D441-9EDF-7C42DA61129B}"/>
              </a:ext>
            </a:extLst>
          </p:cNvPr>
          <p:cNvSpPr/>
          <p:nvPr userDrawn="1"/>
        </p:nvSpPr>
        <p:spPr>
          <a:xfrm>
            <a:off x="1203366" y="1580865"/>
            <a:ext cx="9785267" cy="494310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3289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 17">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A8D1B6-4D7F-6849-92E4-BF2EC945BD09}"/>
              </a:ext>
            </a:extLst>
          </p:cNvPr>
          <p:cNvSpPr/>
          <p:nvPr userDrawn="1"/>
        </p:nvSpPr>
        <p:spPr>
          <a:xfrm>
            <a:off x="210788" y="1386368"/>
            <a:ext cx="11770425"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2874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 18">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89B56-ECF3-C341-899C-8E67056D85D1}"/>
              </a:ext>
            </a:extLst>
          </p:cNvPr>
          <p:cNvSpPr/>
          <p:nvPr userDrawn="1"/>
        </p:nvSpPr>
        <p:spPr>
          <a:xfrm>
            <a:off x="152400" y="5597809"/>
            <a:ext cx="11887200" cy="111825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3136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A76C35-9906-6847-91E5-371C9621D034}"/>
              </a:ext>
            </a:extLst>
          </p:cNvPr>
          <p:cNvSpPr txBox="1"/>
          <p:nvPr userDrawn="1"/>
        </p:nvSpPr>
        <p:spPr>
          <a:xfrm>
            <a:off x="477078" y="1719469"/>
            <a:ext cx="5695121" cy="5078313"/>
          </a:xfrm>
          <a:prstGeom prst="rect">
            <a:avLst/>
          </a:prstGeom>
          <a:noFill/>
        </p:spPr>
        <p:txBody>
          <a:bodyPr wrap="square" rtlCol="0">
            <a:spAutoFit/>
          </a:bodyPr>
          <a:lstStyle/>
          <a:p>
            <a:r>
              <a:rPr lang="en-US" b="1" dirty="0">
                <a:latin typeface="Verdana" panose="020B0604030504040204" pitchFamily="34" charset="0"/>
                <a:ea typeface="Verdana" panose="020B0604030504040204" pitchFamily="34" charset="0"/>
                <a:cs typeface="Verdana" panose="020B0604030504040204" pitchFamily="34" charset="0"/>
              </a:rPr>
              <a:t>VERDANA</a:t>
            </a:r>
          </a:p>
          <a:p>
            <a:endParaRPr lang="en-US" b="1" dirty="0">
              <a:latin typeface="Verdana" panose="020B0604030504040204" pitchFamily="34" charset="0"/>
              <a:ea typeface="Verdana" panose="020B0604030504040204" pitchFamily="34" charset="0"/>
              <a:cs typeface="Verdana" panose="020B0604030504040204" pitchFamily="34" charset="0"/>
            </a:endParaRPr>
          </a:p>
          <a:p>
            <a:r>
              <a:rPr lang="en-US" b="1" dirty="0">
                <a:latin typeface="Verdana" panose="020B0604030504040204" pitchFamily="34" charset="0"/>
                <a:ea typeface="Verdana" panose="020B0604030504040204" pitchFamily="34" charset="0"/>
                <a:cs typeface="Verdana" panose="020B0604030504040204" pitchFamily="34" charset="0"/>
              </a:rPr>
              <a:t>The Florida Department </a:t>
            </a:r>
          </a:p>
          <a:p>
            <a:r>
              <a:rPr lang="en-US" b="1" dirty="0">
                <a:latin typeface="Verdana" panose="020B0604030504040204" pitchFamily="34" charset="0"/>
                <a:ea typeface="Verdana" panose="020B0604030504040204" pitchFamily="34" charset="0"/>
                <a:cs typeface="Verdana" panose="020B0604030504040204" pitchFamily="34" charset="0"/>
              </a:rPr>
              <a:t>of Environmental Protection </a:t>
            </a:r>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The Florida Department of Environmental Protection is the state’s lead agency for environmental management and stewardship – protecting our air, water and land. The vision of the Florida Department of Environmental Protection is to create strong community partnerships, safeguard Florida’s natural resources and enhance its ecosystems.</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Header Font Size: 24 - 40</a:t>
            </a:r>
          </a:p>
          <a:p>
            <a:r>
              <a:rPr lang="en-US" dirty="0">
                <a:latin typeface="Verdana" panose="020B0604030504040204" pitchFamily="34" charset="0"/>
                <a:ea typeface="Verdana" panose="020B0604030504040204" pitchFamily="34" charset="0"/>
                <a:cs typeface="Verdana" panose="020B0604030504040204" pitchFamily="34" charset="0"/>
              </a:rPr>
              <a:t>Body Font Size: 18 - 24</a:t>
            </a:r>
          </a:p>
          <a:p>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TextBox 4">
            <a:extLst>
              <a:ext uri="{FF2B5EF4-FFF2-40B4-BE49-F238E27FC236}">
                <a16:creationId xmlns:a16="http://schemas.microsoft.com/office/drawing/2014/main" id="{80BEF3BF-0BE4-074F-916E-7B9B876234A6}"/>
              </a:ext>
            </a:extLst>
          </p:cNvPr>
          <p:cNvSpPr txBox="1"/>
          <p:nvPr userDrawn="1"/>
        </p:nvSpPr>
        <p:spPr>
          <a:xfrm>
            <a:off x="6281530" y="1719469"/>
            <a:ext cx="5695121" cy="5078313"/>
          </a:xfrm>
          <a:prstGeom prst="rect">
            <a:avLst/>
          </a:prstGeom>
          <a:noFill/>
        </p:spPr>
        <p:txBody>
          <a:bodyPr wrap="square" rtlCol="0">
            <a:spAutoFit/>
          </a:bodyPr>
          <a:lstStyle/>
          <a:p>
            <a:r>
              <a:rPr lang="en-US" b="1" dirty="0">
                <a:latin typeface="Arial" panose="020B0604020202020204" pitchFamily="34" charset="0"/>
                <a:ea typeface="Verdana" panose="020B0604030504040204" pitchFamily="34" charset="0"/>
                <a:cs typeface="Arial" panose="020B0604020202020204" pitchFamily="34" charset="0"/>
              </a:rPr>
              <a:t>ARIAL</a:t>
            </a:r>
          </a:p>
          <a:p>
            <a:endParaRPr lang="en-US" b="1" dirty="0">
              <a:latin typeface="Arial" panose="020B0604020202020204" pitchFamily="34" charset="0"/>
              <a:ea typeface="Verdana" panose="020B0604030504040204" pitchFamily="34" charset="0"/>
              <a:cs typeface="Arial" panose="020B0604020202020204" pitchFamily="34" charset="0"/>
            </a:endParaRPr>
          </a:p>
          <a:p>
            <a:r>
              <a:rPr lang="en-US" b="1" dirty="0">
                <a:latin typeface="Arial" panose="020B0604020202020204" pitchFamily="34" charset="0"/>
                <a:ea typeface="Verdana" panose="020B0604030504040204" pitchFamily="34" charset="0"/>
                <a:cs typeface="Arial" panose="020B0604020202020204" pitchFamily="34" charset="0"/>
              </a:rPr>
              <a:t>The Florida Department </a:t>
            </a:r>
          </a:p>
          <a:p>
            <a:r>
              <a:rPr lang="en-US" b="1" dirty="0">
                <a:latin typeface="Arial" panose="020B0604020202020204" pitchFamily="34" charset="0"/>
                <a:ea typeface="Verdana" panose="020B0604030504040204" pitchFamily="34" charset="0"/>
                <a:cs typeface="Arial" panose="020B0604020202020204" pitchFamily="34" charset="0"/>
              </a:rPr>
              <a:t>of Environmental Protection </a:t>
            </a:r>
            <a:endParaRPr lang="en-US" dirty="0">
              <a:latin typeface="Arial" panose="020B0604020202020204" pitchFamily="34" charset="0"/>
              <a:ea typeface="Verdana" panose="020B0604030504040204" pitchFamily="34" charset="0"/>
              <a:cs typeface="Arial" panose="020B0604020202020204" pitchFamily="34" charset="0"/>
            </a:endParaRPr>
          </a:p>
          <a:p>
            <a:endParaRPr lang="en-US" dirty="0">
              <a:latin typeface="Arial" panose="020B0604020202020204" pitchFamily="34" charset="0"/>
              <a:ea typeface="Verdana" panose="020B0604030504040204" pitchFamily="34" charset="0"/>
              <a:cs typeface="Arial" panose="020B0604020202020204" pitchFamily="34" charset="0"/>
            </a:endParaRPr>
          </a:p>
          <a:p>
            <a:r>
              <a:rPr lang="en-US" dirty="0">
                <a:latin typeface="Arial" panose="020B0604020202020204" pitchFamily="34" charset="0"/>
                <a:ea typeface="Verdana" panose="020B0604030504040204" pitchFamily="34" charset="0"/>
                <a:cs typeface="Arial" panose="020B0604020202020204" pitchFamily="34" charset="0"/>
              </a:rPr>
              <a:t>The Florida Department of Environmental Protection is the state’s lead agency for environmental management and stewardship – protecting our air, water and land. The vision of the Florida Department of Environmental Protection is to create strong community partnerships, safeguard Florida’s natural resources and enhance its ecosystems.</a:t>
            </a:r>
          </a:p>
          <a:p>
            <a:endParaRPr lang="en-US" dirty="0">
              <a:latin typeface="Arial" panose="020B0604020202020204" pitchFamily="34" charset="0"/>
              <a:ea typeface="Verdana" panose="020B0604030504040204" pitchFamily="34" charset="0"/>
              <a:cs typeface="Arial" panose="020B0604020202020204" pitchFamily="34" charset="0"/>
            </a:endParaRPr>
          </a:p>
          <a:p>
            <a:r>
              <a:rPr lang="en-US" dirty="0">
                <a:latin typeface="Arial" panose="020B0604020202020204" pitchFamily="34" charset="0"/>
                <a:ea typeface="Verdana" panose="020B0604030504040204" pitchFamily="34" charset="0"/>
                <a:cs typeface="Arial" panose="020B0604020202020204" pitchFamily="34" charset="0"/>
              </a:rPr>
              <a:t>Header Font Size: 24 - 40</a:t>
            </a:r>
          </a:p>
          <a:p>
            <a:r>
              <a:rPr lang="en-US" dirty="0">
                <a:latin typeface="Arial" panose="020B0604020202020204" pitchFamily="34" charset="0"/>
                <a:ea typeface="Verdana" panose="020B0604030504040204" pitchFamily="34" charset="0"/>
                <a:cs typeface="Arial" panose="020B0604020202020204" pitchFamily="34" charset="0"/>
              </a:rPr>
              <a:t>Body Font Size: 18 - 24</a:t>
            </a:r>
          </a:p>
          <a:p>
            <a:endParaRPr lang="en-US" dirty="0">
              <a:latin typeface="Arial" panose="020B0604020202020204" pitchFamily="34" charset="0"/>
              <a:ea typeface="Verdana" panose="020B0604030504040204" pitchFamily="34" charset="0"/>
              <a:cs typeface="Arial" panose="020B0604020202020204" pitchFamily="34" charset="0"/>
            </a:endParaRPr>
          </a:p>
          <a:p>
            <a:endParaRPr lang="en-US" dirty="0">
              <a:latin typeface="Arial" panose="020B0604020202020204" pitchFamily="34" charset="0"/>
              <a:ea typeface="Verdana" panose="020B0604030504040204" pitchFamily="34" charset="0"/>
              <a:cs typeface="Arial" panose="020B0604020202020204" pitchFamily="34" charset="0"/>
            </a:endParaRPr>
          </a:p>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6" name="TextBox 5">
            <a:extLst>
              <a:ext uri="{FF2B5EF4-FFF2-40B4-BE49-F238E27FC236}">
                <a16:creationId xmlns:a16="http://schemas.microsoft.com/office/drawing/2014/main" id="{AD086F57-53FE-5244-B48B-B699CFE01A5C}"/>
              </a:ext>
            </a:extLst>
          </p:cNvPr>
          <p:cNvSpPr txBox="1"/>
          <p:nvPr userDrawn="1"/>
        </p:nvSpPr>
        <p:spPr>
          <a:xfrm>
            <a:off x="2050475" y="397741"/>
            <a:ext cx="7564581" cy="605294"/>
          </a:xfrm>
          <a:prstGeom prst="rect">
            <a:avLst/>
          </a:prstGeom>
          <a:noFill/>
        </p:spPr>
        <p:txBody>
          <a:bodyPr wrap="square" rtlCol="0">
            <a:spAutoFit/>
          </a:bodyPr>
          <a:lstStyle/>
          <a:p>
            <a:pPr>
              <a:lnSpc>
                <a:spcPts val="4000"/>
              </a:lnSpc>
            </a:pPr>
            <a:r>
              <a:rPr lang="en-US" sz="3500" b="1" dirty="0">
                <a:solidFill>
                  <a:schemeClr val="bg1"/>
                </a:solidFill>
                <a:latin typeface="Arial" panose="020B0604020202020204" pitchFamily="34" charset="0"/>
                <a:ea typeface="Verdana" panose="020B0604030504040204" pitchFamily="34" charset="0"/>
                <a:cs typeface="Arial" panose="020B0604020202020204" pitchFamily="34" charset="0"/>
              </a:rPr>
              <a:t>DEP POWER POINT FONTS</a:t>
            </a:r>
            <a:endParaRPr lang="en-US" sz="350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756495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ank Slide - B">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258A93-78EB-A241-82FA-4365C9EEF40C}"/>
              </a:ext>
            </a:extLst>
          </p:cNvPr>
          <p:cNvSpPr/>
          <p:nvPr userDrawn="1"/>
        </p:nvSpPr>
        <p:spPr>
          <a:xfrm>
            <a:off x="0" y="0"/>
            <a:ext cx="1469571" cy="1249314"/>
          </a:xfrm>
          <a:prstGeom prst="rect">
            <a:avLst/>
          </a:prstGeom>
          <a:solidFill>
            <a:schemeClr val="accent6">
              <a:alpha val="6977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A8D8CAB-51FF-BF49-9097-35CC33F1964E}"/>
              </a:ext>
            </a:extLst>
          </p:cNvPr>
          <p:cNvSpPr/>
          <p:nvPr userDrawn="1"/>
        </p:nvSpPr>
        <p:spPr>
          <a:xfrm>
            <a:off x="0" y="1249312"/>
            <a:ext cx="1469571" cy="56086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Florida Department of Environmental Protection Logo">
            <a:extLst>
              <a:ext uri="{FF2B5EF4-FFF2-40B4-BE49-F238E27FC236}">
                <a16:creationId xmlns:a16="http://schemas.microsoft.com/office/drawing/2014/main" id="{5FC63135-B980-654F-A16F-804BC17273BB}"/>
              </a:ext>
            </a:extLst>
          </p:cNvPr>
          <p:cNvPicPr>
            <a:picLocks noChangeAspect="1"/>
          </p:cNvPicPr>
          <p:nvPr userDrawn="1"/>
        </p:nvPicPr>
        <p:blipFill>
          <a:blip r:embed="rId2"/>
          <a:stretch>
            <a:fillRect/>
          </a:stretch>
        </p:blipFill>
        <p:spPr>
          <a:xfrm>
            <a:off x="203568" y="93439"/>
            <a:ext cx="1062435" cy="1062435"/>
          </a:xfrm>
          <a:prstGeom prst="rect">
            <a:avLst/>
          </a:prstGeom>
        </p:spPr>
      </p:pic>
    </p:spTree>
    <p:extLst>
      <p:ext uri="{BB962C8B-B14F-4D97-AF65-F5344CB8AC3E}">
        <p14:creationId xmlns:p14="http://schemas.microsoft.com/office/powerpoint/2010/main" val="2900210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age -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329034-9E48-D04D-A24C-AE33E1A9FF84}"/>
              </a:ext>
            </a:extLst>
          </p:cNvPr>
          <p:cNvSpPr/>
          <p:nvPr userDrawn="1"/>
        </p:nvSpPr>
        <p:spPr>
          <a:xfrm>
            <a:off x="4490992" y="1398242"/>
            <a:ext cx="7559252"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5174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age -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F1A6B3-0D65-3447-9204-8EF6F5D3E7D5}"/>
              </a:ext>
            </a:extLst>
          </p:cNvPr>
          <p:cNvSpPr/>
          <p:nvPr userDrawn="1"/>
        </p:nvSpPr>
        <p:spPr>
          <a:xfrm>
            <a:off x="123828" y="1392265"/>
            <a:ext cx="7559251" cy="533209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17526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5DE420-F4C4-DD42-ABE2-594CA0366399}"/>
              </a:ext>
            </a:extLst>
          </p:cNvPr>
          <p:cNvSpPr/>
          <p:nvPr userDrawn="1"/>
        </p:nvSpPr>
        <p:spPr>
          <a:xfrm>
            <a:off x="152400" y="1371600"/>
            <a:ext cx="5509846" cy="536916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134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0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B466596-7514-A943-9CAB-C5E8E11DE13D}"/>
              </a:ext>
            </a:extLst>
          </p:cNvPr>
          <p:cNvSpPr/>
          <p:nvPr userDrawn="1"/>
        </p:nvSpPr>
        <p:spPr>
          <a:xfrm>
            <a:off x="6529754" y="1371600"/>
            <a:ext cx="5509846" cy="536916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06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0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CB55B8-A939-234E-A3DC-A602B9B18A45}"/>
              </a:ext>
            </a:extLst>
          </p:cNvPr>
          <p:cNvSpPr/>
          <p:nvPr userDrawn="1"/>
        </p:nvSpPr>
        <p:spPr>
          <a:xfrm>
            <a:off x="8824128" y="1373122"/>
            <a:ext cx="3215472" cy="536916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0743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04">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F669CB-6F84-9C40-9F8F-01BF42FAF9BB}"/>
              </a:ext>
            </a:extLst>
          </p:cNvPr>
          <p:cNvSpPr/>
          <p:nvPr userDrawn="1"/>
        </p:nvSpPr>
        <p:spPr>
          <a:xfrm>
            <a:off x="147267" y="1373122"/>
            <a:ext cx="3215472" cy="536916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9157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337431"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C112DA-B6CA-4C49-8993-1E516C45863D}" type="slidenum">
              <a:rPr lang="en-US" smtClean="0"/>
              <a:t>‹#›</a:t>
            </a:fld>
            <a:endParaRPr lang="en-US"/>
          </a:p>
        </p:txBody>
      </p:sp>
      <p:sp>
        <p:nvSpPr>
          <p:cNvPr id="7" name="Rectangle 6">
            <a:extLst>
              <a:ext uri="{FF2B5EF4-FFF2-40B4-BE49-F238E27FC236}">
                <a16:creationId xmlns:a16="http://schemas.microsoft.com/office/drawing/2014/main" id="{677552AF-DB28-6C46-9779-D99F67C813A4}"/>
              </a:ext>
            </a:extLst>
          </p:cNvPr>
          <p:cNvSpPr/>
          <p:nvPr userDrawn="1"/>
        </p:nvSpPr>
        <p:spPr>
          <a:xfrm>
            <a:off x="1469570" y="0"/>
            <a:ext cx="10722429" cy="12493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25C0050-FD7D-734A-87F6-0D9536EEA196}"/>
              </a:ext>
            </a:extLst>
          </p:cNvPr>
          <p:cNvSpPr/>
          <p:nvPr userDrawn="1"/>
        </p:nvSpPr>
        <p:spPr>
          <a:xfrm>
            <a:off x="0" y="0"/>
            <a:ext cx="1469571" cy="1249314"/>
          </a:xfrm>
          <a:prstGeom prst="rect">
            <a:avLst/>
          </a:prstGeom>
          <a:solidFill>
            <a:schemeClr val="accent6">
              <a:alpha val="6977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Florida Department of Environmental Protection Logo">
            <a:extLst>
              <a:ext uri="{FF2B5EF4-FFF2-40B4-BE49-F238E27FC236}">
                <a16:creationId xmlns:a16="http://schemas.microsoft.com/office/drawing/2014/main" id="{40582B00-DE96-5D4B-85DA-208F756EA2D2}"/>
              </a:ext>
            </a:extLst>
          </p:cNvPr>
          <p:cNvPicPr>
            <a:picLocks noChangeAspect="1"/>
          </p:cNvPicPr>
          <p:nvPr userDrawn="1"/>
        </p:nvPicPr>
        <p:blipFill>
          <a:blip r:embed="rId26"/>
          <a:stretch>
            <a:fillRect/>
          </a:stretch>
        </p:blipFill>
        <p:spPr>
          <a:xfrm>
            <a:off x="203568" y="93439"/>
            <a:ext cx="1062435" cy="1062435"/>
          </a:xfrm>
          <a:prstGeom prst="rect">
            <a:avLst/>
          </a:prstGeom>
        </p:spPr>
      </p:pic>
    </p:spTree>
    <p:extLst>
      <p:ext uri="{BB962C8B-B14F-4D97-AF65-F5344CB8AC3E}">
        <p14:creationId xmlns:p14="http://schemas.microsoft.com/office/powerpoint/2010/main" val="1166723968"/>
      </p:ext>
    </p:extLst>
  </p:cSld>
  <p:clrMap bg1="lt1" tx1="dk1" bg2="lt2" tx2="dk2" accent1="accent1" accent2="accent2" accent3="accent3" accent4="accent4" accent5="accent5" accent6="accent6" hlink="hlink" folHlink="folHlink"/>
  <p:sldLayoutIdLst>
    <p:sldLayoutId id="2147483751" r:id="rId1"/>
    <p:sldLayoutId id="2147483758" r:id="rId2"/>
    <p:sldLayoutId id="2147483756" r:id="rId3"/>
    <p:sldLayoutId id="2147483759" r:id="rId4"/>
    <p:sldLayoutId id="2147483760" r:id="rId5"/>
    <p:sldLayoutId id="2147483745" r:id="rId6"/>
    <p:sldLayoutId id="2147483746" r:id="rId7"/>
    <p:sldLayoutId id="2147483747" r:id="rId8"/>
    <p:sldLayoutId id="2147483748" r:id="rId9"/>
    <p:sldLayoutId id="2147483749" r:id="rId10"/>
    <p:sldLayoutId id="2147483750" r:id="rId11"/>
    <p:sldLayoutId id="2147483752" r:id="rId12"/>
    <p:sldLayoutId id="2147483753" r:id="rId13"/>
    <p:sldLayoutId id="2147483754" r:id="rId14"/>
    <p:sldLayoutId id="2147483755" r:id="rId15"/>
    <p:sldLayoutId id="2147483761" r:id="rId16"/>
    <p:sldLayoutId id="2147483762" r:id="rId17"/>
    <p:sldLayoutId id="2147483763" r:id="rId18"/>
    <p:sldLayoutId id="2147483764" r:id="rId19"/>
    <p:sldLayoutId id="2147483765" r:id="rId20"/>
    <p:sldLayoutId id="2147483766" r:id="rId21"/>
    <p:sldLayoutId id="2147483768" r:id="rId22"/>
    <p:sldLayoutId id="2147483769" r:id="rId23"/>
    <p:sldLayoutId id="2147483771"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6" userDrawn="1">
          <p15:clr>
            <a:srgbClr val="F26B43"/>
          </p15:clr>
        </p15:guide>
        <p15:guide id="2" orient="horz" pos="48" userDrawn="1">
          <p15:clr>
            <a:srgbClr val="F26B43"/>
          </p15:clr>
        </p15:guide>
        <p15:guide id="3" orient="horz" pos="4272" userDrawn="1">
          <p15:clr>
            <a:srgbClr val="F26B43"/>
          </p15:clr>
        </p15:guide>
        <p15:guide id="4" pos="75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2.xml"/><Relationship Id="rId4" Type="http://schemas.openxmlformats.org/officeDocument/2006/relationships/chart" Target="../charts/chart1.xml"/></Relationships>
</file>

<file path=ppt/slides/_rels/slide24.xml.rels><?xml version="1.0" encoding="UTF-8" standalone="yes"?>
<Relationships xmlns="http://schemas.openxmlformats.org/package/2006/relationships"><Relationship Id="rId3" Type="http://schemas.openxmlformats.org/officeDocument/2006/relationships/hyperlink" Target="https://floridadep.gov/waste/petroleum-restoration/documents/ltnam-reduction-worksheet" TargetMode="External"/><Relationship Id="rId2" Type="http://schemas.openxmlformats.org/officeDocument/2006/relationships/notesSlide" Target="../notesSlides/notesSlide23.xml"/><Relationship Id="rId1" Type="http://schemas.openxmlformats.org/officeDocument/2006/relationships/slideLayout" Target="../slideLayouts/slideLayout2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hyperlink" Target="https://floridadep.gov/waste/petroleum-restoration/documents/ltnam-reduction-worksheet" TargetMode="External"/><Relationship Id="rId2" Type="http://schemas.openxmlformats.org/officeDocument/2006/relationships/notesSlide" Target="../notesSlides/notesSlide24.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hyperlink" Target="https://floridadep.gov/waste/district-business-support/documents/approved-statistical-methods" TargetMode="External"/><Relationship Id="rId2" Type="http://schemas.openxmlformats.org/officeDocument/2006/relationships/notesSlide" Target="../notesSlides/notesSlide25.xml"/><Relationship Id="rId1" Type="http://schemas.openxmlformats.org/officeDocument/2006/relationships/slideLayout" Target="../slideLayouts/slideLayout22.xml"/><Relationship Id="rId5" Type="http://schemas.openxmlformats.org/officeDocument/2006/relationships/image" Target="../media/image6.png"/><Relationship Id="rId4" Type="http://schemas.openxmlformats.org/officeDocument/2006/relationships/hyperlink" Target="https://www.epa.gov/land-research/proucl-softwar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hyperlink" Target="http://www.leg.state.fl.us/statutes/index.cfm?App_mode=Display_Statute&amp;URL=0300-0399/0376/Sections/0376.301.html"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hyperlink" Target="http://www.leg.state.fl.us/statutes/index.cfm?App_mode=Display_Statute&amp;Search_String=&amp;URL=0300-0399/0376/Sections/0376.3071.html"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floridadep.gov/waste/petroleum-restoration/documents/evaluating-natural-attenuation-parameters-sites-petroleum" TargetMode="External"/><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hyperlink" Target="https://floridadep.gov/waste/petroleum-restoration/documents/petroleum-restoration-program-natural-attenuation-monitoring" TargetMode="External"/><Relationship Id="rId2" Type="http://schemas.openxmlformats.org/officeDocument/2006/relationships/notesSlide" Target="../notesSlides/notesSlide31.xml"/><Relationship Id="rId1" Type="http://schemas.openxmlformats.org/officeDocument/2006/relationships/slideLayout" Target="../slideLayouts/slideLayout22.xml"/><Relationship Id="rId5" Type="http://schemas.openxmlformats.org/officeDocument/2006/relationships/image" Target="../media/image11.pn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hyperlink" Target="https://floridadep.gov/waste/petroleum-restoration/documents/petroleum-restoration-program-natural-attenuation-monitoring-0" TargetMode="External"/><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3" Type="http://schemas.openxmlformats.org/officeDocument/2006/relationships/hyperlink" Target="https://floridadep.gov/waste/petroleum-restoration/documents/bpss-11-natural-attenuation-evaluation-procedures" TargetMode="External"/><Relationship Id="rId2" Type="http://schemas.openxmlformats.org/officeDocument/2006/relationships/notesSlide" Target="../notesSlides/notesSlide38.xml"/><Relationship Id="rId1" Type="http://schemas.openxmlformats.org/officeDocument/2006/relationships/slideLayout" Target="../slideLayouts/slideLayout22.xml"/><Relationship Id="rId5" Type="http://schemas.openxmlformats.org/officeDocument/2006/relationships/hyperlink" Target="https://floridadep.gov/waste/petroleum-restoration/documents/monitoring-procedures-and-technical-guidance" TargetMode="External"/><Relationship Id="rId4" Type="http://schemas.openxmlformats.org/officeDocument/2006/relationships/hyperlink" Target="https://floridadep.gov/waste/petroleum-restoration/documents/evaluating-natural-attenuation-parameters-sites-petroleu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www.leg.state.fl.us/statutes/index.cfm?App_mode=Display_Statute&amp;Search_String=&amp;URL=0300-0399/0376/Sections/0376.3071.html" TargetMode="External"/><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hyperlink" Target="http://www.leg.state.fl.us/statutes/index.cfm?App_mode=Display_Statute&amp;Search_String=&amp;URL=0300-0399/0376/Sections/0376.3071.html" TargetMode="External"/><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hyperlink" Target="http://www.leg.state.fl.us/statutes/index.cfm?App_mode=Display_Statute&amp;Search_String=&amp;URL=0300-0399/0376/Sections/0376.3071.html" TargetMode="External"/><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hyperlink" Target="https://www.flrules.org/gateway/ChapterHome.asp?Chapter=62-780" TargetMode="External"/><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hyperlink" Target="https://www.flrules.org/gateway/RuleNo.asp?title=CONTAMINATED%20SITE%20CLEANUP%20CRITERIA&amp;ID=62-780.69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flrules.org/gateway/ChapterHome.asp?Chapter=62-780" TargetMode="External"/><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hyperlink" Target="https://www.flrules.org/gateway/RuleNo.asp?title=CONTAMINATED%20SITE%20CLEANUP%20CRITERIA&amp;ID=62-780.69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
            <a:extLst>
              <a:ext uri="{FF2B5EF4-FFF2-40B4-BE49-F238E27FC236}">
                <a16:creationId xmlns:a16="http://schemas.microsoft.com/office/drawing/2014/main" id="{25ECC651-FBC9-DB3A-C2AC-16A0D9A46C40}"/>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 t="57240" r="-15" b="8348"/>
          <a:stretch>
            <a:fillRect/>
          </a:stretch>
        </p:blipFill>
        <p:spPr bwMode="auto">
          <a:xfrm>
            <a:off x="1482436" y="0"/>
            <a:ext cx="1072341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17B8046-6218-894E-B537-0343AC244ED5}"/>
              </a:ext>
              <a:ext uri="{C183D7F6-B498-43B3-948B-1728B52AA6E4}">
                <adec:decorative xmlns:adec="http://schemas.microsoft.com/office/drawing/2017/decorative" val="1"/>
              </a:ext>
            </a:extLst>
          </p:cNvPr>
          <p:cNvSpPr/>
          <p:nvPr/>
        </p:nvSpPr>
        <p:spPr>
          <a:xfrm>
            <a:off x="4127666" y="2157977"/>
            <a:ext cx="7924907" cy="4567981"/>
          </a:xfrm>
          <a:prstGeom prst="rect">
            <a:avLst/>
          </a:prstGeom>
          <a:solidFill>
            <a:schemeClr val="accent6">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grpSp>
        <p:nvGrpSpPr>
          <p:cNvPr id="8" name="Group 7">
            <a:extLst>
              <a:ext uri="{FF2B5EF4-FFF2-40B4-BE49-F238E27FC236}">
                <a16:creationId xmlns:a16="http://schemas.microsoft.com/office/drawing/2014/main" id="{A2009D82-0594-FA45-9F26-92911C666E52}"/>
              </a:ext>
              <a:ext uri="{C183D7F6-B498-43B3-948B-1728B52AA6E4}">
                <adec:decorative xmlns:adec="http://schemas.microsoft.com/office/drawing/2017/decorative" val="1"/>
              </a:ext>
            </a:extLst>
          </p:cNvPr>
          <p:cNvGrpSpPr/>
          <p:nvPr/>
        </p:nvGrpSpPr>
        <p:grpSpPr>
          <a:xfrm>
            <a:off x="4403689" y="2532542"/>
            <a:ext cx="7372863" cy="4137532"/>
            <a:chOff x="5162224" y="1227964"/>
            <a:chExt cx="4190689" cy="3383492"/>
          </a:xfrm>
        </p:grpSpPr>
        <p:sp>
          <p:nvSpPr>
            <p:cNvPr id="10" name="TextBox 9">
              <a:extLst>
                <a:ext uri="{FF2B5EF4-FFF2-40B4-BE49-F238E27FC236}">
                  <a16:creationId xmlns:a16="http://schemas.microsoft.com/office/drawing/2014/main" id="{CA9F8B47-33EC-B940-91ED-0CD228E31203}"/>
                </a:ext>
              </a:extLst>
            </p:cNvPr>
            <p:cNvSpPr txBox="1"/>
            <p:nvPr/>
          </p:nvSpPr>
          <p:spPr>
            <a:xfrm>
              <a:off x="5162224" y="1227964"/>
              <a:ext cx="4190689" cy="1019329"/>
            </a:xfrm>
            <a:prstGeom prst="rect">
              <a:avLst/>
            </a:prstGeom>
            <a:noFill/>
          </p:spPr>
          <p:txBody>
            <a:bodyPr wrap="square" rtlCol="0">
              <a:spAutoFit/>
            </a:bodyPr>
            <a:lstStyle/>
            <a:p>
              <a:pPr>
                <a:lnSpc>
                  <a:spcPts val="4500"/>
                </a:lnSpc>
              </a:pPr>
              <a:r>
                <a:rPr lang="en-US" sz="4500" b="1" dirty="0">
                  <a:solidFill>
                    <a:schemeClr val="bg1"/>
                  </a:solidFill>
                  <a:latin typeface="Arial" panose="020B0604020202020204" pitchFamily="34" charset="0"/>
                  <a:ea typeface="Verdana" panose="020B0604030504040204" pitchFamily="34" charset="0"/>
                  <a:cs typeface="Arial" panose="020B0604020202020204" pitchFamily="34" charset="0"/>
                </a:rPr>
                <a:t>Natural Attenuation Monitoring (NAM)</a:t>
              </a:r>
            </a:p>
          </p:txBody>
        </p:sp>
        <p:sp>
          <p:nvSpPr>
            <p:cNvPr id="11" name="TextBox 10">
              <a:extLst>
                <a:ext uri="{FF2B5EF4-FFF2-40B4-BE49-F238E27FC236}">
                  <a16:creationId xmlns:a16="http://schemas.microsoft.com/office/drawing/2014/main" id="{C972FE4A-FE26-C04F-9B7B-2F941D8852D8}"/>
                </a:ext>
              </a:extLst>
            </p:cNvPr>
            <p:cNvSpPr txBox="1"/>
            <p:nvPr/>
          </p:nvSpPr>
          <p:spPr>
            <a:xfrm>
              <a:off x="5190319" y="3151676"/>
              <a:ext cx="4088897" cy="1459780"/>
            </a:xfrm>
            <a:prstGeom prst="rect">
              <a:avLst/>
            </a:prstGeom>
            <a:noFill/>
          </p:spPr>
          <p:txBody>
            <a:bodyPr wrap="square" rtlCol="0">
              <a:spAutoFit/>
            </a:bodyPr>
            <a:lstStyle/>
            <a:p>
              <a:pPr algn="r"/>
              <a:r>
                <a:rPr lang="en-US" sz="2000" b="1" dirty="0">
                  <a:solidFill>
                    <a:schemeClr val="bg1">
                      <a:lumMod val="95000"/>
                    </a:schemeClr>
                  </a:solidFill>
                  <a:latin typeface="Arial" panose="020B0604020202020204" pitchFamily="34" charset="0"/>
                  <a:cs typeface="Arial" panose="020B0604020202020204" pitchFamily="34" charset="0"/>
                </a:rPr>
                <a:t>Jennifer L. Rogers, P.E.</a:t>
              </a:r>
            </a:p>
            <a:p>
              <a:pPr algn="r"/>
              <a:r>
                <a:rPr lang="en-US" dirty="0">
                  <a:solidFill>
                    <a:schemeClr val="bg1">
                      <a:lumMod val="95000"/>
                    </a:schemeClr>
                  </a:solidFill>
                  <a:latin typeface="Arial" panose="020B0604020202020204" pitchFamily="34" charset="0"/>
                  <a:cs typeface="Arial" panose="020B0604020202020204" pitchFamily="34" charset="0"/>
                </a:rPr>
                <a:t>Petroleum Restoration Program</a:t>
              </a:r>
            </a:p>
            <a:p>
              <a:pPr algn="r"/>
              <a:r>
                <a:rPr lang="en-US" dirty="0">
                  <a:solidFill>
                    <a:schemeClr val="bg1">
                      <a:lumMod val="95000"/>
                    </a:schemeClr>
                  </a:solidFill>
                  <a:latin typeface="Arial" panose="020B0604020202020204" pitchFamily="34" charset="0"/>
                  <a:cs typeface="Arial" panose="020B0604020202020204" pitchFamily="34" charset="0"/>
                </a:rPr>
                <a:t>Florida Department of Environmental Protection</a:t>
              </a:r>
            </a:p>
            <a:p>
              <a:pPr algn="r"/>
              <a:endParaRPr lang="en-US" dirty="0">
                <a:solidFill>
                  <a:schemeClr val="bg1">
                    <a:lumMod val="95000"/>
                  </a:schemeClr>
                </a:solidFill>
                <a:latin typeface="Arial" panose="020B0604020202020204" pitchFamily="34" charset="0"/>
                <a:cs typeface="Arial" panose="020B0604020202020204" pitchFamily="34" charset="0"/>
              </a:endParaRPr>
            </a:p>
            <a:p>
              <a:pPr algn="r"/>
              <a:r>
                <a:rPr lang="en-US" dirty="0">
                  <a:solidFill>
                    <a:schemeClr val="bg1">
                      <a:lumMod val="95000"/>
                    </a:schemeClr>
                  </a:solidFill>
                  <a:latin typeface="Arial" panose="020B0604020202020204" pitchFamily="34" charset="0"/>
                  <a:cs typeface="Arial" panose="020B0604020202020204" pitchFamily="34" charset="0"/>
                </a:rPr>
                <a:t>PRP </a:t>
              </a:r>
              <a:r>
                <a:rPr lang="en-US">
                  <a:solidFill>
                    <a:schemeClr val="bg1">
                      <a:lumMod val="95000"/>
                    </a:schemeClr>
                  </a:solidFill>
                  <a:latin typeface="Arial" panose="020B0604020202020204" pitchFamily="34" charset="0"/>
                  <a:cs typeface="Arial" panose="020B0604020202020204" pitchFamily="34" charset="0"/>
                </a:rPr>
                <a:t>| 2025</a:t>
              </a:r>
              <a:endParaRPr lang="en-US" dirty="0">
                <a:solidFill>
                  <a:schemeClr val="bg1">
                    <a:lumMod val="95000"/>
                  </a:schemeClr>
                </a:solidFill>
                <a:latin typeface="Arial" panose="020B0604020202020204" pitchFamily="34" charset="0"/>
                <a:cs typeface="Arial" panose="020B0604020202020204" pitchFamily="34" charset="0"/>
              </a:endParaRPr>
            </a:p>
            <a:p>
              <a:endParaRPr lang="en-US" dirty="0"/>
            </a:p>
          </p:txBody>
        </p:sp>
      </p:grpSp>
      <p:sp>
        <p:nvSpPr>
          <p:cNvPr id="3" name="Title 2">
            <a:extLst>
              <a:ext uri="{FF2B5EF4-FFF2-40B4-BE49-F238E27FC236}">
                <a16:creationId xmlns:a16="http://schemas.microsoft.com/office/drawing/2014/main" id="{3DE80D74-1797-67A2-877D-ED2DC4E80B95}"/>
              </a:ext>
            </a:extLst>
          </p:cNvPr>
          <p:cNvSpPr>
            <a:spLocks noGrp="1"/>
          </p:cNvSpPr>
          <p:nvPr>
            <p:ph type="title" idx="4294967295"/>
          </p:nvPr>
        </p:nvSpPr>
        <p:spPr>
          <a:xfrm>
            <a:off x="838200" y="-1325563"/>
            <a:ext cx="10515600" cy="1325563"/>
          </a:xfrm>
          <a:prstGeom prst="rect">
            <a:avLst/>
          </a:prstGeom>
        </p:spPr>
        <p:txBody>
          <a:bodyPr anchor="b"/>
          <a:lstStyle/>
          <a:p>
            <a:r>
              <a:rPr lang="en-US" dirty="0"/>
              <a:t>Natural Attenuation Monitoring (NAM)</a:t>
            </a:r>
          </a:p>
        </p:txBody>
      </p:sp>
    </p:spTree>
    <p:extLst>
      <p:ext uri="{BB962C8B-B14F-4D97-AF65-F5344CB8AC3E}">
        <p14:creationId xmlns:p14="http://schemas.microsoft.com/office/powerpoint/2010/main" val="1788890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C11E1-CCFD-F1FE-B0D7-B70F5D14703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C6D3879-CF65-7C39-8686-8D71F3008B30}"/>
              </a:ext>
            </a:extLst>
          </p:cNvPr>
          <p:cNvSpPr txBox="1"/>
          <p:nvPr/>
        </p:nvSpPr>
        <p:spPr>
          <a:xfrm>
            <a:off x="284923" y="1467996"/>
            <a:ext cx="11499535" cy="2564805"/>
          </a:xfrm>
          <a:prstGeom prst="rect">
            <a:avLst/>
          </a:prstGeom>
          <a:noFill/>
        </p:spPr>
        <p:txBody>
          <a:bodyPr wrap="square" rtlCol="0">
            <a:spAutoFit/>
          </a:bodyPr>
          <a:lstStyle/>
          <a:p>
            <a:pPr eaLnBrk="1" fontAlgn="auto" hangingPunct="1">
              <a:spcBef>
                <a:spcPts val="529"/>
              </a:spcBef>
              <a:spcAft>
                <a:spcPts val="0"/>
              </a:spcAft>
              <a:defRPr/>
            </a:pPr>
            <a:r>
              <a:rPr lang="en-US" sz="2400" b="1" dirty="0">
                <a:solidFill>
                  <a:schemeClr val="accent2"/>
                </a:solidFill>
                <a:latin typeface="Arial" panose="020B0604020202020204" pitchFamily="34" charset="0"/>
                <a:cs typeface="Arial" panose="020B0604020202020204" pitchFamily="34" charset="0"/>
              </a:rPr>
              <a:t>NAM Criteria – Level 1 Criteria – Applicability:</a:t>
            </a:r>
          </a:p>
          <a:p>
            <a:pPr marL="457200" indent="-4572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Meet criteria before NAM starts – Verify criteria maintained during NAM.</a:t>
            </a:r>
          </a:p>
          <a:p>
            <a:pPr marL="457200" indent="-4572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Paragraph 62-780.690(1)(a) through subparagraph 62-780.690(1)(f)1., F.A.C.</a:t>
            </a:r>
          </a:p>
          <a:p>
            <a:pPr marL="914400" lvl="1" indent="-457200">
              <a:spcBef>
                <a:spcPts val="529"/>
              </a:spcBef>
              <a:buFont typeface="Courier New" panose="02070309020205020404" pitchFamily="49" charset="0"/>
              <a:buChar char="o"/>
              <a:defRPr/>
            </a:pPr>
            <a:r>
              <a:rPr lang="en-US" sz="2400" i="1" dirty="0">
                <a:solidFill>
                  <a:schemeClr val="bg1"/>
                </a:solidFill>
                <a:latin typeface="Arial" panose="020B0604020202020204" pitchFamily="34" charset="0"/>
                <a:cs typeface="Arial" panose="020B0604020202020204" pitchFamily="34" charset="0"/>
              </a:rPr>
              <a:t>Free product is not present, except where removal is not technologically possible, and no fire or explosion hazard exists.</a:t>
            </a:r>
          </a:p>
          <a:p>
            <a:pPr marL="914400" lvl="1" indent="-457200">
              <a:spcBef>
                <a:spcPts val="529"/>
              </a:spcBef>
              <a:buFont typeface="Courier New" panose="02070309020205020404" pitchFamily="49" charset="0"/>
              <a:buChar char="o"/>
              <a:defRPr/>
            </a:pPr>
            <a:r>
              <a:rPr lang="en-US" sz="2400" b="1" i="1" dirty="0">
                <a:solidFill>
                  <a:schemeClr val="bg1"/>
                </a:solidFill>
                <a:latin typeface="Arial" panose="020B0604020202020204" pitchFamily="34" charset="0"/>
                <a:cs typeface="Arial" panose="020B0604020202020204" pitchFamily="34" charset="0"/>
              </a:rPr>
              <a:t>AND…</a:t>
            </a:r>
            <a:endParaRPr kumimoji="0" lang="en-US" sz="2400" b="0" i="0" u="none" strike="noStrike" kern="1200" cap="none" spc="0" normalizeH="0" baseline="0" noProof="0" dirty="0">
              <a:ln>
                <a:noFill/>
              </a:ln>
              <a:solidFill>
                <a:schemeClr val="bg1"/>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5" name="Title 4">
            <a:extLst>
              <a:ext uri="{FF2B5EF4-FFF2-40B4-BE49-F238E27FC236}">
                <a16:creationId xmlns:a16="http://schemas.microsoft.com/office/drawing/2014/main" id="{A2551A32-DB4A-E117-E1F2-66A58DF1157F}"/>
              </a:ext>
            </a:extLst>
          </p:cNvPr>
          <p:cNvSpPr txBox="1">
            <a:spLocks noGrp="1"/>
          </p:cNvSpPr>
          <p:nvPr>
            <p:ph type="title" idx="4294967295"/>
          </p:nvPr>
        </p:nvSpPr>
        <p:spPr>
          <a:xfrm>
            <a:off x="1659317" y="300562"/>
            <a:ext cx="10366247" cy="8617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NATURAL ATTENTUATION MONITORING</a:t>
            </a:r>
          </a:p>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C8EAFB"/>
                </a:solidFill>
                <a:effectLst/>
                <a:uLnTx/>
                <a:uFillTx/>
                <a:latin typeface="Arial" panose="020B0604020202020204" pitchFamily="34" charset="0"/>
                <a:ea typeface="Verdana" panose="020B0604030504040204" pitchFamily="34" charset="0"/>
                <a:cs typeface="Arial" panose="020B0604020202020204" pitchFamily="34" charset="0"/>
              </a:rPr>
              <a:t>NAM Criteria</a:t>
            </a:r>
            <a:endParaRPr kumimoji="0" lang="en-US" sz="2500" b="1" i="0" u="none" strike="noStrike" kern="1200" cap="none" spc="0" normalizeH="0" baseline="0" noProof="0" dirty="0">
              <a:ln>
                <a:noFill/>
              </a:ln>
              <a:solidFill>
                <a:srgbClr val="C7E9FA"/>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727467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15690-A808-2712-ED9C-6993485DAA4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6AC65C3-8EA5-8817-0AC6-134BCECBFC47}"/>
              </a:ext>
            </a:extLst>
          </p:cNvPr>
          <p:cNvSpPr txBox="1"/>
          <p:nvPr/>
        </p:nvSpPr>
        <p:spPr>
          <a:xfrm>
            <a:off x="284923" y="1467996"/>
            <a:ext cx="11499535" cy="4106252"/>
          </a:xfrm>
          <a:prstGeom prst="rect">
            <a:avLst/>
          </a:prstGeom>
          <a:noFill/>
        </p:spPr>
        <p:txBody>
          <a:bodyPr wrap="square" rtlCol="0">
            <a:spAutoFit/>
          </a:bodyPr>
          <a:lstStyle/>
          <a:p>
            <a:pPr eaLnBrk="1" fontAlgn="auto" hangingPunct="1">
              <a:spcBef>
                <a:spcPts val="529"/>
              </a:spcBef>
              <a:spcAft>
                <a:spcPts val="0"/>
              </a:spcAft>
              <a:defRPr/>
            </a:pPr>
            <a:r>
              <a:rPr lang="en-US" sz="2400" b="1" dirty="0">
                <a:solidFill>
                  <a:schemeClr val="accent2"/>
                </a:solidFill>
                <a:latin typeface="Arial" panose="020B0604020202020204" pitchFamily="34" charset="0"/>
                <a:cs typeface="Arial" panose="020B0604020202020204" pitchFamily="34" charset="0"/>
              </a:rPr>
              <a:t>NAM Criteria – Level 1 Criteria – Applicability:</a:t>
            </a:r>
          </a:p>
          <a:p>
            <a:pPr marL="457200" indent="-4572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Meet criteria before NAM starts – Verify criteria maintained during NAM.</a:t>
            </a:r>
          </a:p>
          <a:p>
            <a:pPr marL="457200" indent="-4572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Paragraph 62-780.690(1)(a) through subparagraph 62-780.690(1)(f)1., F.A.C.</a:t>
            </a:r>
          </a:p>
          <a:p>
            <a:pPr marL="914400" lvl="1" indent="-457200">
              <a:spcBef>
                <a:spcPts val="529"/>
              </a:spcBef>
              <a:buFont typeface="Courier New" panose="02070309020205020404" pitchFamily="49" charset="0"/>
              <a:buChar char="o"/>
              <a:defRPr/>
            </a:pPr>
            <a:r>
              <a:rPr lang="en-US" sz="2400" i="1" dirty="0">
                <a:solidFill>
                  <a:schemeClr val="bg1"/>
                </a:solidFill>
                <a:latin typeface="Arial" panose="020B0604020202020204" pitchFamily="34" charset="0"/>
                <a:cs typeface="Arial" panose="020B0604020202020204" pitchFamily="34" charset="0"/>
              </a:rPr>
              <a:t>Soil contamination is not present in unsaturated zone, except…</a:t>
            </a:r>
          </a:p>
          <a:p>
            <a:pPr marL="1371600" lvl="2" indent="-457200">
              <a:spcBef>
                <a:spcPts val="529"/>
              </a:spcBef>
              <a:buFont typeface="Wingdings" panose="05000000000000000000" pitchFamily="2" charset="2"/>
              <a:buChar char="§"/>
              <a:defRPr/>
            </a:pPr>
            <a:r>
              <a:rPr lang="en-US" sz="2400" i="1" dirty="0">
                <a:solidFill>
                  <a:schemeClr val="bg1"/>
                </a:solidFill>
                <a:latin typeface="Arial" panose="020B0604020202020204" pitchFamily="34" charset="0"/>
                <a:cs typeface="Arial" panose="020B0604020202020204" pitchFamily="34" charset="0"/>
              </a:rPr>
              <a:t>Leachability-based Cleanup Target Levels (CTLs) may be exceeded if it has been demonstrated the soil is not a continuing source of groundwater contamination {e.g., determination via Synthetic Precipitation Leaching Procedure (SPLP)} or rate of leaching is less than rate of natural attenuation in the groundwater.</a:t>
            </a:r>
          </a:p>
          <a:p>
            <a:pPr marL="914400" lvl="1" indent="-457200">
              <a:spcBef>
                <a:spcPts val="529"/>
              </a:spcBef>
              <a:buFont typeface="Courier New" panose="02070309020205020404" pitchFamily="49" charset="0"/>
              <a:buChar char="o"/>
              <a:defRPr/>
            </a:pPr>
            <a:r>
              <a:rPr lang="en-US" sz="2400" b="1" i="1" dirty="0">
                <a:solidFill>
                  <a:schemeClr val="bg1"/>
                </a:solidFill>
                <a:latin typeface="Arial" panose="020B0604020202020204" pitchFamily="34" charset="0"/>
                <a:cs typeface="Arial" panose="020B0604020202020204" pitchFamily="34" charset="0"/>
              </a:rPr>
              <a:t>AND…</a:t>
            </a:r>
            <a:endParaRPr kumimoji="0" lang="en-US" sz="2400" b="0" i="0" u="none" strike="noStrike" kern="1200" cap="none" spc="0" normalizeH="0" baseline="0" noProof="0" dirty="0">
              <a:ln>
                <a:noFill/>
              </a:ln>
              <a:solidFill>
                <a:schemeClr val="bg1"/>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5" name="Title 4">
            <a:extLst>
              <a:ext uri="{FF2B5EF4-FFF2-40B4-BE49-F238E27FC236}">
                <a16:creationId xmlns:a16="http://schemas.microsoft.com/office/drawing/2014/main" id="{675716E5-2C5F-4E0D-E239-C4BBE82A0355}"/>
              </a:ext>
            </a:extLst>
          </p:cNvPr>
          <p:cNvSpPr txBox="1">
            <a:spLocks noGrp="1"/>
          </p:cNvSpPr>
          <p:nvPr>
            <p:ph type="title" idx="4294967295"/>
          </p:nvPr>
        </p:nvSpPr>
        <p:spPr>
          <a:xfrm>
            <a:off x="1659317" y="300562"/>
            <a:ext cx="10366247" cy="8617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NATURAL ATTENTUATION MONITORING</a:t>
            </a:r>
          </a:p>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C8EAFB"/>
                </a:solidFill>
                <a:effectLst/>
                <a:uLnTx/>
                <a:uFillTx/>
                <a:latin typeface="Arial" panose="020B0604020202020204" pitchFamily="34" charset="0"/>
                <a:ea typeface="Verdana" panose="020B0604030504040204" pitchFamily="34" charset="0"/>
                <a:cs typeface="Arial" panose="020B0604020202020204" pitchFamily="34" charset="0"/>
              </a:rPr>
              <a:t>NAM Criteria</a:t>
            </a:r>
            <a:endParaRPr kumimoji="0" lang="en-US" sz="2500" b="1" i="0" u="none" strike="noStrike" kern="1200" cap="none" spc="0" normalizeH="0" baseline="0" noProof="0" dirty="0">
              <a:ln>
                <a:noFill/>
              </a:ln>
              <a:solidFill>
                <a:srgbClr val="C7E9FA"/>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768086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83E7E-F143-F912-9720-B9C27E939E8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F68AE1F-0D38-71FE-7EF2-24F33C2C9BA2}"/>
              </a:ext>
            </a:extLst>
          </p:cNvPr>
          <p:cNvSpPr txBox="1"/>
          <p:nvPr/>
        </p:nvSpPr>
        <p:spPr>
          <a:xfrm>
            <a:off x="284923" y="1467996"/>
            <a:ext cx="11499535" cy="2628925"/>
          </a:xfrm>
          <a:prstGeom prst="rect">
            <a:avLst/>
          </a:prstGeom>
          <a:noFill/>
        </p:spPr>
        <p:txBody>
          <a:bodyPr wrap="square" rtlCol="0">
            <a:spAutoFit/>
          </a:bodyPr>
          <a:lstStyle/>
          <a:p>
            <a:pPr eaLnBrk="1" fontAlgn="auto" hangingPunct="1">
              <a:spcBef>
                <a:spcPts val="529"/>
              </a:spcBef>
              <a:spcAft>
                <a:spcPts val="0"/>
              </a:spcAft>
              <a:defRPr/>
            </a:pPr>
            <a:r>
              <a:rPr lang="en-US" sz="2400" b="1" dirty="0">
                <a:solidFill>
                  <a:schemeClr val="accent2"/>
                </a:solidFill>
                <a:latin typeface="Arial" panose="020B0604020202020204" pitchFamily="34" charset="0"/>
                <a:cs typeface="Arial" panose="020B0604020202020204" pitchFamily="34" charset="0"/>
              </a:rPr>
              <a:t>NAM Criteria – Level 1 Criteria – Applicability:</a:t>
            </a:r>
          </a:p>
          <a:p>
            <a:pPr marL="457200" indent="-4572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Meet criteria before NAM starts – Verify criteria maintained during NAM.</a:t>
            </a:r>
          </a:p>
          <a:p>
            <a:pPr marL="457200" indent="-4572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Paragraph 62-780.690(1)(a) through subparagraph 62-780.690(1)(f)1., F.A.C.</a:t>
            </a:r>
          </a:p>
          <a:p>
            <a:pPr marL="914400" lvl="1" indent="-457200">
              <a:spcBef>
                <a:spcPts val="529"/>
              </a:spcBef>
              <a:buFont typeface="Courier New" panose="02070309020205020404" pitchFamily="49" charset="0"/>
              <a:buChar char="o"/>
              <a:defRPr/>
            </a:pPr>
            <a:r>
              <a:rPr lang="en-US" sz="2400" i="1" dirty="0">
                <a:solidFill>
                  <a:schemeClr val="bg1"/>
                </a:solidFill>
                <a:latin typeface="Arial" panose="020B0604020202020204" pitchFamily="34" charset="0"/>
                <a:cs typeface="Arial" panose="020B0604020202020204" pitchFamily="34" charset="0"/>
              </a:rPr>
              <a:t>Contamination is conducive to natural attenuation.</a:t>
            </a:r>
          </a:p>
          <a:p>
            <a:pPr marL="914400" lvl="1" indent="-457200">
              <a:spcBef>
                <a:spcPts val="529"/>
              </a:spcBef>
              <a:buFont typeface="Courier New" panose="02070309020205020404" pitchFamily="49" charset="0"/>
              <a:buChar char="o"/>
              <a:defRPr/>
            </a:pPr>
            <a:r>
              <a:rPr lang="en-US" sz="2400" i="1" dirty="0">
                <a:solidFill>
                  <a:schemeClr val="bg1"/>
                </a:solidFill>
                <a:latin typeface="Arial" panose="020B0604020202020204" pitchFamily="34" charset="0"/>
                <a:cs typeface="Arial" panose="020B0604020202020204" pitchFamily="34" charset="0"/>
              </a:rPr>
              <a:t>Data show an overall decrease in contamination.</a:t>
            </a:r>
          </a:p>
          <a:p>
            <a:pPr marL="914400" lvl="1" indent="-457200">
              <a:spcBef>
                <a:spcPts val="529"/>
              </a:spcBef>
              <a:buFont typeface="Courier New" panose="02070309020205020404" pitchFamily="49" charset="0"/>
              <a:buChar char="o"/>
              <a:defRPr/>
            </a:pPr>
            <a:r>
              <a:rPr lang="en-US" sz="2400" b="1" i="1" dirty="0">
                <a:solidFill>
                  <a:schemeClr val="bg1"/>
                </a:solidFill>
                <a:latin typeface="Arial" panose="020B0604020202020204" pitchFamily="34" charset="0"/>
                <a:cs typeface="Arial" panose="020B0604020202020204" pitchFamily="34" charset="0"/>
              </a:rPr>
              <a:t>AND…</a:t>
            </a:r>
            <a:endParaRPr kumimoji="0" lang="en-US" sz="2400" b="0" i="0" u="none" strike="noStrike" kern="1200" cap="none" spc="0" normalizeH="0" baseline="0" noProof="0" dirty="0">
              <a:ln>
                <a:noFill/>
              </a:ln>
              <a:solidFill>
                <a:schemeClr val="bg1"/>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5" name="Title 4">
            <a:extLst>
              <a:ext uri="{FF2B5EF4-FFF2-40B4-BE49-F238E27FC236}">
                <a16:creationId xmlns:a16="http://schemas.microsoft.com/office/drawing/2014/main" id="{A14F5F6F-E154-CBFD-FA79-16A8BBA25B6A}"/>
              </a:ext>
            </a:extLst>
          </p:cNvPr>
          <p:cNvSpPr txBox="1">
            <a:spLocks noGrp="1"/>
          </p:cNvSpPr>
          <p:nvPr>
            <p:ph type="title" idx="4294967295"/>
          </p:nvPr>
        </p:nvSpPr>
        <p:spPr>
          <a:xfrm>
            <a:off x="1659317" y="300562"/>
            <a:ext cx="10366247" cy="8617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NATURAL ATTENTUATION MONITORING</a:t>
            </a:r>
          </a:p>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C8EAFB"/>
                </a:solidFill>
                <a:effectLst/>
                <a:uLnTx/>
                <a:uFillTx/>
                <a:latin typeface="Arial" panose="020B0604020202020204" pitchFamily="34" charset="0"/>
                <a:ea typeface="Verdana" panose="020B0604030504040204" pitchFamily="34" charset="0"/>
                <a:cs typeface="Arial" panose="020B0604020202020204" pitchFamily="34" charset="0"/>
              </a:rPr>
              <a:t>NAM Criteria</a:t>
            </a:r>
            <a:endParaRPr kumimoji="0" lang="en-US" sz="2500" b="1" i="0" u="none" strike="noStrike" kern="1200" cap="none" spc="0" normalizeH="0" baseline="0" noProof="0" dirty="0">
              <a:ln>
                <a:noFill/>
              </a:ln>
              <a:solidFill>
                <a:srgbClr val="C7E9FA"/>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893098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B16D9-7C15-7E15-144E-DC1D48EDB8F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A58F8BC-C181-40E6-B182-96996A9AA414}"/>
              </a:ext>
            </a:extLst>
          </p:cNvPr>
          <p:cNvSpPr txBox="1"/>
          <p:nvPr/>
        </p:nvSpPr>
        <p:spPr>
          <a:xfrm>
            <a:off x="284923" y="1467996"/>
            <a:ext cx="11499535" cy="2564805"/>
          </a:xfrm>
          <a:prstGeom prst="rect">
            <a:avLst/>
          </a:prstGeom>
          <a:noFill/>
        </p:spPr>
        <p:txBody>
          <a:bodyPr wrap="square" rtlCol="0">
            <a:spAutoFit/>
          </a:bodyPr>
          <a:lstStyle/>
          <a:p>
            <a:pPr eaLnBrk="1" fontAlgn="auto" hangingPunct="1">
              <a:spcBef>
                <a:spcPts val="529"/>
              </a:spcBef>
              <a:spcAft>
                <a:spcPts val="0"/>
              </a:spcAft>
              <a:defRPr/>
            </a:pPr>
            <a:r>
              <a:rPr lang="en-US" sz="2400" b="1" dirty="0">
                <a:solidFill>
                  <a:schemeClr val="accent2"/>
                </a:solidFill>
                <a:latin typeface="Arial" panose="020B0604020202020204" pitchFamily="34" charset="0"/>
                <a:cs typeface="Arial" panose="020B0604020202020204" pitchFamily="34" charset="0"/>
              </a:rPr>
              <a:t>NAM Criteria – Level 1 Criteria – Applicability:</a:t>
            </a:r>
          </a:p>
          <a:p>
            <a:pPr marL="457200" indent="-4572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Meet criteria before NAM starts – Verify criteria maintained during NAM.</a:t>
            </a:r>
          </a:p>
          <a:p>
            <a:pPr marL="457200" indent="-4572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Paragraph 62-780.690(1)(a) through subparagraph 62-780.690(1)(f)1., F.A.C.</a:t>
            </a:r>
          </a:p>
          <a:p>
            <a:pPr marL="914400" lvl="1" indent="-457200">
              <a:spcBef>
                <a:spcPts val="529"/>
              </a:spcBef>
              <a:buFont typeface="Courier New" panose="02070309020205020404" pitchFamily="49" charset="0"/>
              <a:buChar char="o"/>
              <a:defRPr/>
            </a:pPr>
            <a:r>
              <a:rPr lang="en-US" sz="2400" i="1" dirty="0">
                <a:solidFill>
                  <a:schemeClr val="bg1"/>
                </a:solidFill>
                <a:latin typeface="Arial" panose="020B0604020202020204" pitchFamily="34" charset="0"/>
                <a:cs typeface="Arial" panose="020B0604020202020204" pitchFamily="34" charset="0"/>
              </a:rPr>
              <a:t>Contaminant plume (concentrations of COCs above applicable CTLs) is not migrating beyond Temporary Point of Compliance (TPOC) or vertically.</a:t>
            </a:r>
          </a:p>
          <a:p>
            <a:pPr marL="914400" lvl="1" indent="-457200">
              <a:spcBef>
                <a:spcPts val="529"/>
              </a:spcBef>
              <a:buFont typeface="Courier New" panose="02070309020205020404" pitchFamily="49" charset="0"/>
              <a:buChar char="o"/>
              <a:defRPr/>
            </a:pPr>
            <a:r>
              <a:rPr lang="en-US" sz="2400" b="1" i="1" dirty="0">
                <a:solidFill>
                  <a:schemeClr val="bg1"/>
                </a:solidFill>
                <a:latin typeface="Arial" panose="020B0604020202020204" pitchFamily="34" charset="0"/>
                <a:cs typeface="Arial" panose="020B0604020202020204" pitchFamily="34" charset="0"/>
              </a:rPr>
              <a:t>AND…</a:t>
            </a:r>
            <a:endParaRPr kumimoji="0" lang="en-US" sz="2400" b="0" i="0" u="none" strike="noStrike" kern="1200" cap="none" spc="0" normalizeH="0" baseline="0" noProof="0" dirty="0">
              <a:ln>
                <a:noFill/>
              </a:ln>
              <a:solidFill>
                <a:schemeClr val="bg1"/>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5" name="Title 4">
            <a:extLst>
              <a:ext uri="{FF2B5EF4-FFF2-40B4-BE49-F238E27FC236}">
                <a16:creationId xmlns:a16="http://schemas.microsoft.com/office/drawing/2014/main" id="{432D5EB6-D71A-C1A1-F974-4ED35D8D2C18}"/>
              </a:ext>
            </a:extLst>
          </p:cNvPr>
          <p:cNvSpPr txBox="1">
            <a:spLocks noGrp="1"/>
          </p:cNvSpPr>
          <p:nvPr>
            <p:ph type="title" idx="4294967295"/>
          </p:nvPr>
        </p:nvSpPr>
        <p:spPr>
          <a:xfrm>
            <a:off x="1659317" y="300562"/>
            <a:ext cx="10366247" cy="8617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NATURAL ATTENTUATION MONITORING</a:t>
            </a:r>
          </a:p>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C8EAFB"/>
                </a:solidFill>
                <a:effectLst/>
                <a:uLnTx/>
                <a:uFillTx/>
                <a:latin typeface="Arial" panose="020B0604020202020204" pitchFamily="34" charset="0"/>
                <a:ea typeface="Verdana" panose="020B0604030504040204" pitchFamily="34" charset="0"/>
                <a:cs typeface="Arial" panose="020B0604020202020204" pitchFamily="34" charset="0"/>
              </a:rPr>
              <a:t>NAM Criteria</a:t>
            </a:r>
            <a:endParaRPr kumimoji="0" lang="en-US" sz="2500" b="1" i="0" u="none" strike="noStrike" kern="1200" cap="none" spc="0" normalizeH="0" baseline="0" noProof="0" dirty="0">
              <a:ln>
                <a:noFill/>
              </a:ln>
              <a:solidFill>
                <a:srgbClr val="C7E9FA"/>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393319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A0127-9C64-CF6A-09B7-4CFDE335313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922BD53-A7C4-461A-3372-6CB87B9A4F6F}"/>
              </a:ext>
            </a:extLst>
          </p:cNvPr>
          <p:cNvSpPr txBox="1"/>
          <p:nvPr/>
        </p:nvSpPr>
        <p:spPr>
          <a:xfrm>
            <a:off x="284923" y="1467996"/>
            <a:ext cx="11499535" cy="3865161"/>
          </a:xfrm>
          <a:prstGeom prst="rect">
            <a:avLst/>
          </a:prstGeom>
          <a:noFill/>
        </p:spPr>
        <p:txBody>
          <a:bodyPr wrap="square" rtlCol="0">
            <a:spAutoFit/>
          </a:bodyPr>
          <a:lstStyle/>
          <a:p>
            <a:pPr eaLnBrk="1" fontAlgn="auto" hangingPunct="1">
              <a:spcBef>
                <a:spcPts val="529"/>
              </a:spcBef>
              <a:spcAft>
                <a:spcPts val="0"/>
              </a:spcAft>
              <a:defRPr/>
            </a:pPr>
            <a:r>
              <a:rPr lang="en-US" sz="2400" b="1" dirty="0">
                <a:solidFill>
                  <a:schemeClr val="accent2"/>
                </a:solidFill>
                <a:latin typeface="Arial" panose="020B0604020202020204" pitchFamily="34" charset="0"/>
                <a:cs typeface="Arial" panose="020B0604020202020204" pitchFamily="34" charset="0"/>
              </a:rPr>
              <a:t>NAM Criteria – Level 1 Criteria – Applicability:</a:t>
            </a:r>
          </a:p>
          <a:p>
            <a:pPr marL="457200" indent="-4572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Meet criteria before NAM starts – Verify criteria maintained during NAM.</a:t>
            </a:r>
          </a:p>
          <a:p>
            <a:pPr marL="457200" indent="-4572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Paragraph 62-780.690(1)(a) through subparagraph 62-780.690(1)(f)1., F.A.C.</a:t>
            </a:r>
          </a:p>
          <a:p>
            <a:pPr marL="914400" lvl="1" indent="-457200">
              <a:spcBef>
                <a:spcPts val="529"/>
              </a:spcBef>
              <a:buFont typeface="Courier New" panose="02070309020205020404" pitchFamily="49" charset="0"/>
              <a:buChar char="o"/>
              <a:defRPr/>
            </a:pPr>
            <a:r>
              <a:rPr lang="en-US" sz="2400" b="1" i="1" dirty="0">
                <a:solidFill>
                  <a:schemeClr val="bg1"/>
                </a:solidFill>
                <a:latin typeface="Arial" panose="020B0604020202020204" pitchFamily="34" charset="0"/>
                <a:cs typeface="Arial" panose="020B0604020202020204" pitchFamily="34" charset="0"/>
              </a:rPr>
              <a:t>AND…</a:t>
            </a:r>
            <a:r>
              <a:rPr lang="en-US" sz="2400" b="1" dirty="0">
                <a:solidFill>
                  <a:schemeClr val="bg1"/>
                </a:solidFill>
                <a:latin typeface="Arial" panose="020B0604020202020204" pitchFamily="34" charset="0"/>
                <a:cs typeface="Arial" panose="020B0604020202020204" pitchFamily="34" charset="0"/>
              </a:rPr>
              <a:t> </a:t>
            </a:r>
            <a:r>
              <a:rPr lang="en-US" sz="2400" i="1" u="sng" dirty="0">
                <a:solidFill>
                  <a:schemeClr val="bg1"/>
                </a:solidFill>
                <a:latin typeface="Arial" panose="020B0604020202020204" pitchFamily="34" charset="0"/>
                <a:cs typeface="Arial" panose="020B0604020202020204" pitchFamily="34" charset="0"/>
              </a:rPr>
              <a:t>either:</a:t>
            </a:r>
            <a:r>
              <a:rPr lang="en-US" sz="2400" dirty="0">
                <a:solidFill>
                  <a:schemeClr val="accent2"/>
                </a:solidFill>
                <a:latin typeface="Arial" panose="020B0604020202020204" pitchFamily="34" charset="0"/>
                <a:cs typeface="Arial" panose="020B0604020202020204" pitchFamily="34" charset="0"/>
              </a:rPr>
              <a:t> </a:t>
            </a:r>
            <a:r>
              <a:rPr lang="en-US" sz="2400" dirty="0">
                <a:solidFill>
                  <a:schemeClr val="bg1"/>
                </a:solidFill>
                <a:latin typeface="Arial" panose="020B0604020202020204" pitchFamily="34" charset="0"/>
                <a:cs typeface="Arial" panose="020B0604020202020204" pitchFamily="34" charset="0"/>
              </a:rPr>
              <a:t>subparagraph 62-780.690(1)(f)1., </a:t>
            </a:r>
            <a:r>
              <a:rPr lang="en-US" sz="2400" i="1" u="sng" dirty="0">
                <a:solidFill>
                  <a:schemeClr val="bg1"/>
                </a:solidFill>
                <a:latin typeface="Arial" panose="020B0604020202020204" pitchFamily="34" charset="0"/>
                <a:cs typeface="Arial" panose="020B0604020202020204" pitchFamily="34" charset="0"/>
              </a:rPr>
              <a:t>or</a:t>
            </a:r>
            <a:r>
              <a:rPr lang="en-US" sz="2400" dirty="0">
                <a:solidFill>
                  <a:schemeClr val="accent2"/>
                </a:solidFill>
                <a:latin typeface="Arial" panose="020B0604020202020204" pitchFamily="34" charset="0"/>
                <a:cs typeface="Arial" panose="020B0604020202020204" pitchFamily="34" charset="0"/>
              </a:rPr>
              <a:t> </a:t>
            </a:r>
            <a:r>
              <a:rPr lang="en-US" sz="2400" dirty="0">
                <a:solidFill>
                  <a:schemeClr val="bg1"/>
                </a:solidFill>
                <a:latin typeface="Arial" panose="020B0604020202020204" pitchFamily="34" charset="0"/>
                <a:cs typeface="Arial" panose="020B0604020202020204" pitchFamily="34" charset="0"/>
              </a:rPr>
              <a:t>62-780.690(1)(f)2., F.A.C. is met.</a:t>
            </a:r>
          </a:p>
          <a:p>
            <a:pPr marL="1371600" lvl="2" indent="-457200">
              <a:spcBef>
                <a:spcPts val="529"/>
              </a:spcBef>
              <a:buFont typeface="Wingdings" panose="05000000000000000000" pitchFamily="2" charset="2"/>
              <a:buChar char="§"/>
              <a:defRPr/>
            </a:pPr>
            <a:r>
              <a:rPr lang="en-US" sz="2400" dirty="0">
                <a:solidFill>
                  <a:schemeClr val="bg1"/>
                </a:solidFill>
                <a:latin typeface="Arial" panose="020B0604020202020204" pitchFamily="34" charset="0"/>
                <a:cs typeface="Arial" panose="020B0604020202020204" pitchFamily="34" charset="0"/>
              </a:rPr>
              <a:t>Subparagraph 62-780.690(1)(f)1., F.A.C. (Level 1 Criteria):</a:t>
            </a:r>
          </a:p>
          <a:p>
            <a:pPr marL="1828800" lvl="3" indent="-457200">
              <a:spcBef>
                <a:spcPts val="529"/>
              </a:spcBef>
              <a:buFont typeface="Wingdings" panose="05000000000000000000" pitchFamily="2" charset="2"/>
              <a:buChar char="ü"/>
              <a:defRPr/>
            </a:pPr>
            <a:r>
              <a:rPr lang="en-US" sz="2400" i="1" dirty="0">
                <a:solidFill>
                  <a:schemeClr val="bg1"/>
                </a:solidFill>
                <a:latin typeface="Arial" panose="020B0604020202020204" pitchFamily="34" charset="0"/>
                <a:cs typeface="Arial" panose="020B0604020202020204" pitchFamily="34" charset="0"/>
              </a:rPr>
              <a:t>Site anticipated to meet NFA criteria as a result of Natural Attenuation;</a:t>
            </a:r>
          </a:p>
          <a:p>
            <a:pPr marL="1828800" lvl="3" indent="-457200">
              <a:spcBef>
                <a:spcPts val="529"/>
              </a:spcBef>
              <a:buFont typeface="Wingdings" panose="05000000000000000000" pitchFamily="2" charset="2"/>
              <a:buChar char="ü"/>
              <a:defRPr/>
            </a:pPr>
            <a:r>
              <a:rPr lang="en-US" sz="2400" i="1" dirty="0">
                <a:solidFill>
                  <a:schemeClr val="bg1"/>
                </a:solidFill>
                <a:latin typeface="Arial" panose="020B0604020202020204" pitchFamily="34" charset="0"/>
                <a:cs typeface="Arial" panose="020B0604020202020204" pitchFamily="34" charset="0"/>
              </a:rPr>
              <a:t>Background or applicable CTLs are not exceeded at TPOC(s); and,</a:t>
            </a:r>
          </a:p>
          <a:p>
            <a:pPr marL="1828800" lvl="3" indent="-457200">
              <a:spcBef>
                <a:spcPts val="529"/>
              </a:spcBef>
              <a:buFont typeface="Wingdings" panose="05000000000000000000" pitchFamily="2" charset="2"/>
              <a:buChar char="ü"/>
              <a:defRPr/>
            </a:pPr>
            <a:r>
              <a:rPr lang="en-US" sz="2400" i="1" dirty="0">
                <a:solidFill>
                  <a:schemeClr val="bg1"/>
                </a:solidFill>
                <a:latin typeface="Arial" panose="020B0604020202020204" pitchFamily="34" charset="0"/>
                <a:cs typeface="Arial" panose="020B0604020202020204" pitchFamily="34" charset="0"/>
              </a:rPr>
              <a:t>Contaminant concentrations do not exceed NADCs.</a:t>
            </a:r>
          </a:p>
        </p:txBody>
      </p:sp>
      <p:sp>
        <p:nvSpPr>
          <p:cNvPr id="3" name="Title 2">
            <a:extLst>
              <a:ext uri="{FF2B5EF4-FFF2-40B4-BE49-F238E27FC236}">
                <a16:creationId xmlns:a16="http://schemas.microsoft.com/office/drawing/2014/main" id="{3B179AFC-91D9-1D19-F689-EBFFE82F7AC0}"/>
              </a:ext>
            </a:extLst>
          </p:cNvPr>
          <p:cNvSpPr txBox="1">
            <a:spLocks noGrp="1"/>
          </p:cNvSpPr>
          <p:nvPr>
            <p:ph type="title" idx="4294967295"/>
          </p:nvPr>
        </p:nvSpPr>
        <p:spPr>
          <a:xfrm>
            <a:off x="1659317" y="300562"/>
            <a:ext cx="10366247" cy="8617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NATURAL ATTENTUATION MONITORING</a:t>
            </a:r>
          </a:p>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C8EAFB"/>
                </a:solidFill>
                <a:effectLst/>
                <a:uLnTx/>
                <a:uFillTx/>
                <a:latin typeface="Arial" panose="020B0604020202020204" pitchFamily="34" charset="0"/>
                <a:ea typeface="Verdana" panose="020B0604030504040204" pitchFamily="34" charset="0"/>
                <a:cs typeface="Arial" panose="020B0604020202020204" pitchFamily="34" charset="0"/>
              </a:rPr>
              <a:t>NAM Criteria</a:t>
            </a:r>
            <a:endParaRPr kumimoji="0" lang="en-US" sz="2500" b="1" i="0" u="none" strike="noStrike" kern="1200" cap="none" spc="0" normalizeH="0" baseline="0" noProof="0" dirty="0">
              <a:ln>
                <a:noFill/>
              </a:ln>
              <a:solidFill>
                <a:srgbClr val="C7E9FA"/>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373186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B3990-DEE1-B92D-BCFD-406F8753FC6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1D35FFB-5CD9-D6A2-AE5D-042C0CE0C931}"/>
              </a:ext>
            </a:extLst>
          </p:cNvPr>
          <p:cNvSpPr txBox="1"/>
          <p:nvPr/>
        </p:nvSpPr>
        <p:spPr>
          <a:xfrm>
            <a:off x="284923" y="1467996"/>
            <a:ext cx="11499535" cy="2998257"/>
          </a:xfrm>
          <a:prstGeom prst="rect">
            <a:avLst/>
          </a:prstGeom>
          <a:noFill/>
        </p:spPr>
        <p:txBody>
          <a:bodyPr wrap="square" rtlCol="0">
            <a:spAutoFit/>
          </a:bodyPr>
          <a:lstStyle/>
          <a:p>
            <a:pPr eaLnBrk="1" fontAlgn="auto" hangingPunct="1">
              <a:spcBef>
                <a:spcPts val="529"/>
              </a:spcBef>
              <a:spcAft>
                <a:spcPts val="0"/>
              </a:spcAft>
              <a:defRPr/>
            </a:pPr>
            <a:r>
              <a:rPr lang="en-US" sz="2400" b="1" dirty="0">
                <a:solidFill>
                  <a:schemeClr val="accent2"/>
                </a:solidFill>
                <a:latin typeface="Arial" panose="020B0604020202020204" pitchFamily="34" charset="0"/>
                <a:cs typeface="Arial" panose="020B0604020202020204" pitchFamily="34" charset="0"/>
              </a:rPr>
              <a:t>NAM Criteria – Level 1 Criteria – Applicability:</a:t>
            </a:r>
          </a:p>
          <a:p>
            <a:pPr marL="457200" indent="-4572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Meet criteria before NAM starts – Verify criteria maintained during NAM.</a:t>
            </a:r>
          </a:p>
          <a:p>
            <a:pPr marL="457200" indent="-4572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Paragraph 62-780.690(1)(a) through subparagraph 62-780.690(1)(f)1., F.A.C.</a:t>
            </a:r>
          </a:p>
          <a:p>
            <a:pPr marL="914400" lvl="1" indent="-457200">
              <a:spcBef>
                <a:spcPts val="529"/>
              </a:spcBef>
              <a:buFont typeface="Courier New" panose="02070309020205020404" pitchFamily="49" charset="0"/>
              <a:buChar char="o"/>
              <a:defRPr/>
            </a:pPr>
            <a:r>
              <a:rPr lang="en-US" sz="2400" b="1" i="1" dirty="0">
                <a:solidFill>
                  <a:schemeClr val="bg1"/>
                </a:solidFill>
                <a:latin typeface="Arial" panose="020B0604020202020204" pitchFamily="34" charset="0"/>
                <a:cs typeface="Arial" panose="020B0604020202020204" pitchFamily="34" charset="0"/>
              </a:rPr>
              <a:t>AND…</a:t>
            </a:r>
            <a:r>
              <a:rPr lang="en-US" sz="2400" b="1" dirty="0">
                <a:solidFill>
                  <a:schemeClr val="bg1"/>
                </a:solidFill>
                <a:latin typeface="Arial" panose="020B0604020202020204" pitchFamily="34" charset="0"/>
                <a:cs typeface="Arial" panose="020B0604020202020204" pitchFamily="34" charset="0"/>
              </a:rPr>
              <a:t> </a:t>
            </a:r>
            <a:r>
              <a:rPr lang="en-US" sz="2400" i="1" u="sng" dirty="0">
                <a:solidFill>
                  <a:schemeClr val="bg1"/>
                </a:solidFill>
                <a:latin typeface="Arial" panose="020B0604020202020204" pitchFamily="34" charset="0"/>
                <a:cs typeface="Arial" panose="020B0604020202020204" pitchFamily="34" charset="0"/>
              </a:rPr>
              <a:t>either:</a:t>
            </a:r>
            <a:r>
              <a:rPr lang="en-US" sz="2400" dirty="0">
                <a:solidFill>
                  <a:schemeClr val="bg1"/>
                </a:solidFill>
                <a:latin typeface="Arial" panose="020B0604020202020204" pitchFamily="34" charset="0"/>
                <a:cs typeface="Arial" panose="020B0604020202020204" pitchFamily="34" charset="0"/>
              </a:rPr>
              <a:t> subparagraph 62-780.690(1)(f)1. </a:t>
            </a:r>
            <a:r>
              <a:rPr lang="en-US" sz="2400" i="1" u="sng" dirty="0">
                <a:solidFill>
                  <a:schemeClr val="bg1"/>
                </a:solidFill>
                <a:latin typeface="Arial" panose="020B0604020202020204" pitchFamily="34" charset="0"/>
                <a:cs typeface="Arial" panose="020B0604020202020204" pitchFamily="34" charset="0"/>
              </a:rPr>
              <a:t>or</a:t>
            </a:r>
            <a:r>
              <a:rPr lang="en-US" sz="2400" dirty="0">
                <a:solidFill>
                  <a:schemeClr val="bg1"/>
                </a:solidFill>
                <a:latin typeface="Arial" panose="020B0604020202020204" pitchFamily="34" charset="0"/>
                <a:cs typeface="Arial" panose="020B0604020202020204" pitchFamily="34" charset="0"/>
              </a:rPr>
              <a:t> 62-780.690(1)(f)2., F.A.C. is met.</a:t>
            </a:r>
          </a:p>
          <a:p>
            <a:pPr marL="1371600" lvl="2" indent="-457200">
              <a:spcBef>
                <a:spcPts val="529"/>
              </a:spcBef>
              <a:buFont typeface="Wingdings" panose="05000000000000000000" pitchFamily="2" charset="2"/>
              <a:buChar char="§"/>
              <a:defRPr/>
            </a:pPr>
            <a:r>
              <a:rPr lang="en-US" sz="2400" dirty="0">
                <a:solidFill>
                  <a:schemeClr val="bg1"/>
                </a:solidFill>
                <a:latin typeface="Arial" panose="020B0604020202020204" pitchFamily="34" charset="0"/>
                <a:cs typeface="Arial" panose="020B0604020202020204" pitchFamily="34" charset="0"/>
              </a:rPr>
              <a:t>Subparagraph 62-780.690(1)(f)2., F.A.C. (Level 2 Criteria):</a:t>
            </a:r>
          </a:p>
          <a:p>
            <a:pPr marL="1828800" lvl="3" indent="-457200">
              <a:spcBef>
                <a:spcPts val="529"/>
              </a:spcBef>
              <a:buFont typeface="Wingdings" panose="05000000000000000000" pitchFamily="2" charset="2"/>
              <a:buChar char="ü"/>
              <a:defRPr/>
            </a:pPr>
            <a:r>
              <a:rPr lang="en-US" sz="2400" i="1" dirty="0">
                <a:solidFill>
                  <a:schemeClr val="bg1"/>
                </a:solidFill>
                <a:latin typeface="Arial" panose="020B0604020202020204" pitchFamily="34" charset="0"/>
                <a:cs typeface="Arial" panose="020B0604020202020204" pitchFamily="34" charset="0"/>
              </a:rPr>
              <a:t>Demonstrate the appropriateness of NAM.</a:t>
            </a:r>
            <a:endParaRPr lang="en-US" sz="2000" i="1" dirty="0">
              <a:solidFill>
                <a:schemeClr val="bg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2614C775-1F4F-A7FB-C2DC-37F43190B0FF}"/>
              </a:ext>
            </a:extLst>
          </p:cNvPr>
          <p:cNvSpPr txBox="1">
            <a:spLocks noGrp="1"/>
          </p:cNvSpPr>
          <p:nvPr>
            <p:ph type="title" idx="4294967295"/>
          </p:nvPr>
        </p:nvSpPr>
        <p:spPr>
          <a:xfrm>
            <a:off x="1659317" y="300562"/>
            <a:ext cx="10366247" cy="8617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NATURAL ATTENTUATION MONITORING</a:t>
            </a:r>
          </a:p>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C8EAFB"/>
                </a:solidFill>
                <a:effectLst/>
                <a:uLnTx/>
                <a:uFillTx/>
                <a:latin typeface="Arial" panose="020B0604020202020204" pitchFamily="34" charset="0"/>
                <a:ea typeface="Verdana" panose="020B0604030504040204" pitchFamily="34" charset="0"/>
                <a:cs typeface="Arial" panose="020B0604020202020204" pitchFamily="34" charset="0"/>
              </a:rPr>
              <a:t>NAM Criteria</a:t>
            </a:r>
            <a:endParaRPr kumimoji="0" lang="en-US" sz="2500" b="1" i="0" u="none" strike="noStrike" kern="1200" cap="none" spc="0" normalizeH="0" baseline="0" noProof="0" dirty="0">
              <a:ln>
                <a:noFill/>
              </a:ln>
              <a:solidFill>
                <a:srgbClr val="C7E9FA"/>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383590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B469C-E18B-5DAF-348C-13881ABAE3C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29EC963-2346-AFEA-54F9-A8F2549F4422}"/>
              </a:ext>
            </a:extLst>
          </p:cNvPr>
          <p:cNvSpPr txBox="1"/>
          <p:nvPr/>
        </p:nvSpPr>
        <p:spPr>
          <a:xfrm>
            <a:off x="284923" y="1467996"/>
            <a:ext cx="11499535" cy="4172937"/>
          </a:xfrm>
          <a:prstGeom prst="rect">
            <a:avLst/>
          </a:prstGeom>
          <a:noFill/>
        </p:spPr>
        <p:txBody>
          <a:bodyPr wrap="square" rtlCol="0">
            <a:spAutoFit/>
          </a:bodyPr>
          <a:lstStyle/>
          <a:p>
            <a:pPr eaLnBrk="1" fontAlgn="auto" hangingPunct="1">
              <a:spcBef>
                <a:spcPts val="529"/>
              </a:spcBef>
              <a:spcAft>
                <a:spcPts val="0"/>
              </a:spcAft>
              <a:defRPr/>
            </a:pPr>
            <a:r>
              <a:rPr lang="en-US" sz="2400" b="1" dirty="0">
                <a:solidFill>
                  <a:schemeClr val="accent2"/>
                </a:solidFill>
                <a:latin typeface="Arial" panose="020B0604020202020204" pitchFamily="34" charset="0"/>
                <a:cs typeface="Arial" panose="020B0604020202020204" pitchFamily="34" charset="0"/>
              </a:rPr>
              <a:t>NAM Criteria – Level 2 Criteria – Appropriateness:</a:t>
            </a:r>
          </a:p>
          <a:p>
            <a:pPr marL="457200" indent="-4572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Is NAM Appropriate?</a:t>
            </a:r>
          </a:p>
          <a:p>
            <a:pPr marL="457200" indent="-4572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Meet criteria before NAM starts – Verify criteria maintained during NAM.</a:t>
            </a:r>
          </a:p>
          <a:p>
            <a:pPr marL="457200" indent="-4572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Sub-subparagraphs 62-780.690(1)(f)2.a. through 62-780.690(1)(f)2.c., F.A.C. </a:t>
            </a:r>
          </a:p>
          <a:p>
            <a:pPr marL="914400" lvl="1" indent="-4572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Technical Evaluation of site-specific conditions;</a:t>
            </a:r>
          </a:p>
          <a:p>
            <a:pPr marL="914400" lvl="1" indent="-4572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Scientific Evaluation (e.g., model) of plume migration, estimation of expected annual reductions of COCs in wells, and an estimated timeframe for achieving NFA; and,</a:t>
            </a:r>
          </a:p>
          <a:p>
            <a:pPr marL="914400" lvl="1" indent="-4572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Life-Cycle Cost Analysis of remedial alternatives.</a:t>
            </a:r>
          </a:p>
          <a:p>
            <a:pPr marL="1828800" lvl="3" indent="-457200">
              <a:spcBef>
                <a:spcPts val="529"/>
              </a:spcBef>
              <a:buFont typeface="Wingdings" panose="05000000000000000000" pitchFamily="2" charset="2"/>
              <a:buChar char="§"/>
              <a:defRPr/>
            </a:pPr>
            <a:endParaRPr lang="en-US" sz="2000" i="1" dirty="0">
              <a:solidFill>
                <a:schemeClr val="bg1"/>
              </a:solidFill>
              <a:latin typeface="Franklin Gothic Demi" panose="020B0703020102020204" pitchFamily="34" charset="0"/>
            </a:endParaRPr>
          </a:p>
        </p:txBody>
      </p:sp>
      <p:sp>
        <p:nvSpPr>
          <p:cNvPr id="3" name="Title 2">
            <a:extLst>
              <a:ext uri="{FF2B5EF4-FFF2-40B4-BE49-F238E27FC236}">
                <a16:creationId xmlns:a16="http://schemas.microsoft.com/office/drawing/2014/main" id="{54AFE1F3-2E20-166C-3CAE-849595236823}"/>
              </a:ext>
            </a:extLst>
          </p:cNvPr>
          <p:cNvSpPr txBox="1">
            <a:spLocks noGrp="1"/>
          </p:cNvSpPr>
          <p:nvPr>
            <p:ph type="title" idx="4294967295"/>
          </p:nvPr>
        </p:nvSpPr>
        <p:spPr>
          <a:xfrm>
            <a:off x="1659317" y="300562"/>
            <a:ext cx="10366247" cy="8617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NATURAL ATTENTUATION MONITORING</a:t>
            </a:r>
          </a:p>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C8EAFB"/>
                </a:solidFill>
                <a:effectLst/>
                <a:uLnTx/>
                <a:uFillTx/>
                <a:latin typeface="Arial" panose="020B0604020202020204" pitchFamily="34" charset="0"/>
                <a:ea typeface="Verdana" panose="020B0604030504040204" pitchFamily="34" charset="0"/>
                <a:cs typeface="Arial" panose="020B0604020202020204" pitchFamily="34" charset="0"/>
              </a:rPr>
              <a:t>NAM Criteria</a:t>
            </a:r>
            <a:endParaRPr kumimoji="0" lang="en-US" sz="2500" b="1" i="0" u="none" strike="noStrike" kern="1200" cap="none" spc="0" normalizeH="0" baseline="0" noProof="0" dirty="0">
              <a:ln>
                <a:noFill/>
              </a:ln>
              <a:solidFill>
                <a:srgbClr val="C7E9FA"/>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171796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E9100-1EB3-EC74-CC94-2B285E346BA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0D48A34-5E49-549D-0D75-2F66FEFBBFA1}"/>
              </a:ext>
            </a:extLst>
          </p:cNvPr>
          <p:cNvSpPr txBox="1"/>
          <p:nvPr/>
        </p:nvSpPr>
        <p:spPr>
          <a:xfrm>
            <a:off x="284923" y="1467996"/>
            <a:ext cx="11499535" cy="3613810"/>
          </a:xfrm>
          <a:prstGeom prst="rect">
            <a:avLst/>
          </a:prstGeom>
          <a:noFill/>
        </p:spPr>
        <p:txBody>
          <a:bodyPr wrap="square" rtlCol="0">
            <a:spAutoFit/>
          </a:bodyPr>
          <a:lstStyle/>
          <a:p>
            <a:pPr eaLnBrk="1" fontAlgn="auto" hangingPunct="1">
              <a:spcBef>
                <a:spcPts val="529"/>
              </a:spcBef>
              <a:spcAft>
                <a:spcPts val="0"/>
              </a:spcAft>
              <a:defRPr/>
            </a:pPr>
            <a:r>
              <a:rPr lang="en-US" sz="2400" b="1" dirty="0">
                <a:solidFill>
                  <a:schemeClr val="accent2"/>
                </a:solidFill>
                <a:latin typeface="Arial" panose="020B0604020202020204" pitchFamily="34" charset="0"/>
                <a:cs typeface="Arial" panose="020B0604020202020204" pitchFamily="34" charset="0"/>
              </a:rPr>
              <a:t>Florida Statute (F.S.):</a:t>
            </a:r>
          </a:p>
          <a:p>
            <a:pPr marL="342900" indent="-3429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Section 376.3071(5)(c)2., F.S.</a:t>
            </a:r>
          </a:p>
          <a:p>
            <a:pPr marL="800100" lvl="1" indent="-3429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Timeframe for achieving NFA:</a:t>
            </a:r>
          </a:p>
          <a:p>
            <a:pPr marL="1257300" lvl="2" indent="-342900">
              <a:spcBef>
                <a:spcPts val="529"/>
              </a:spcBef>
              <a:buFont typeface="Wingdings" panose="05000000000000000000" pitchFamily="2" charset="2"/>
              <a:buChar char="§"/>
              <a:defRPr/>
            </a:pPr>
            <a:r>
              <a:rPr lang="en-US" sz="2400" dirty="0">
                <a:solidFill>
                  <a:schemeClr val="bg1"/>
                </a:solidFill>
                <a:latin typeface="Arial" panose="020B0604020202020204" pitchFamily="34" charset="0"/>
                <a:cs typeface="Arial" panose="020B0604020202020204" pitchFamily="34" charset="0"/>
              </a:rPr>
              <a:t>If COCs are not significantly reduced after 42 months (3.5 years) of monitoring, active remediation shall be resumed, as applicable.</a:t>
            </a:r>
          </a:p>
          <a:p>
            <a:pPr marL="1714500" lvl="3" indent="-342900">
              <a:spcBef>
                <a:spcPts val="529"/>
              </a:spcBef>
              <a:buFont typeface="Wingdings" panose="05000000000000000000" pitchFamily="2" charset="2"/>
              <a:buChar char="§"/>
              <a:defRPr/>
            </a:pPr>
            <a:r>
              <a:rPr lang="en-US" sz="2400" dirty="0">
                <a:solidFill>
                  <a:schemeClr val="bg1"/>
                </a:solidFill>
                <a:latin typeface="Arial" panose="020B0604020202020204" pitchFamily="34" charset="0"/>
                <a:cs typeface="Arial" panose="020B0604020202020204" pitchFamily="34" charset="0"/>
              </a:rPr>
              <a:t>If at or beyond 42 months of NAM the continuation of NAM is recommended, Site Manager and/or Technical Reviewer shall review the site status with PRP Chief or Assistant Chief P.E.</a:t>
            </a:r>
          </a:p>
          <a:p>
            <a:pPr lvl="2">
              <a:spcBef>
                <a:spcPts val="529"/>
              </a:spcBef>
              <a:defRPr/>
            </a:pPr>
            <a:endParaRPr lang="en-US" sz="1600" dirty="0">
              <a:solidFill>
                <a:schemeClr val="bg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302196DA-CC3E-4183-8E05-96E3B8C17696}"/>
              </a:ext>
            </a:extLst>
          </p:cNvPr>
          <p:cNvSpPr txBox="1">
            <a:spLocks noGrp="1"/>
          </p:cNvSpPr>
          <p:nvPr>
            <p:ph type="title" idx="4294967295"/>
          </p:nvPr>
        </p:nvSpPr>
        <p:spPr>
          <a:xfrm>
            <a:off x="1659317" y="300562"/>
            <a:ext cx="10366247" cy="8617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NATURAL ATTENTUATION MONITORING</a:t>
            </a:r>
          </a:p>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C8EAFB"/>
                </a:solidFill>
                <a:effectLst/>
                <a:uLnTx/>
                <a:uFillTx/>
                <a:latin typeface="Arial" panose="020B0604020202020204" pitchFamily="34" charset="0"/>
                <a:ea typeface="Verdana" panose="020B0604030504040204" pitchFamily="34" charset="0"/>
                <a:cs typeface="Arial" panose="020B0604020202020204" pitchFamily="34" charset="0"/>
              </a:rPr>
              <a:t>Verifying Progress</a:t>
            </a:r>
            <a:endParaRPr kumimoji="0" lang="en-US" sz="2500" b="1" i="0" u="none" strike="noStrike" kern="1200" cap="none" spc="0" normalizeH="0" baseline="0" noProof="0" dirty="0">
              <a:ln>
                <a:noFill/>
              </a:ln>
              <a:solidFill>
                <a:srgbClr val="C7E9FA"/>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500654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8C343-5411-A325-37B3-D365DB3A406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76E4393-D76F-9DA0-C5DB-643DC46A59E4}"/>
              </a:ext>
            </a:extLst>
          </p:cNvPr>
          <p:cNvSpPr txBox="1"/>
          <p:nvPr/>
        </p:nvSpPr>
        <p:spPr>
          <a:xfrm>
            <a:off x="284923" y="1467996"/>
            <a:ext cx="11499535" cy="3062377"/>
          </a:xfrm>
          <a:prstGeom prst="rect">
            <a:avLst/>
          </a:prstGeom>
          <a:noFill/>
        </p:spPr>
        <p:txBody>
          <a:bodyPr wrap="square" rtlCol="0">
            <a:spAutoFit/>
          </a:bodyPr>
          <a:lstStyle/>
          <a:p>
            <a:pPr eaLnBrk="1" fontAlgn="auto" hangingPunct="1">
              <a:spcBef>
                <a:spcPts val="529"/>
              </a:spcBef>
              <a:spcAft>
                <a:spcPts val="0"/>
              </a:spcAft>
              <a:defRPr/>
            </a:pPr>
            <a:r>
              <a:rPr lang="en-US" sz="2400" b="1" dirty="0">
                <a:solidFill>
                  <a:schemeClr val="accent2"/>
                </a:solidFill>
                <a:latin typeface="Arial" panose="020B0604020202020204" pitchFamily="34" charset="0"/>
                <a:cs typeface="Arial" panose="020B0604020202020204" pitchFamily="34" charset="0"/>
              </a:rPr>
              <a:t>Florida Administrative Code (F.A.C.):</a:t>
            </a:r>
          </a:p>
          <a:p>
            <a:pPr marL="457200" indent="-4572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Paragraphs 62-780.690(8)(e) and 62-780.690(8)(f), F.A.C. </a:t>
            </a:r>
          </a:p>
          <a:p>
            <a:pPr marL="914400" lvl="1" indent="-4572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Action Levels and Expected Reductions:</a:t>
            </a:r>
          </a:p>
          <a:p>
            <a:pPr marL="1371600" lvl="2" indent="-457200">
              <a:spcBef>
                <a:spcPts val="529"/>
              </a:spcBef>
              <a:buFont typeface="Wingdings" panose="05000000000000000000" pitchFamily="2" charset="2"/>
              <a:buChar char="§"/>
              <a:defRPr/>
            </a:pPr>
            <a:r>
              <a:rPr lang="en-US" sz="2400" dirty="0">
                <a:solidFill>
                  <a:schemeClr val="bg1"/>
                </a:solidFill>
                <a:latin typeface="Arial" panose="020B0604020202020204" pitchFamily="34" charset="0"/>
                <a:cs typeface="Arial" panose="020B0604020202020204" pitchFamily="34" charset="0"/>
              </a:rPr>
              <a:t>Compare COCs concentration data to: </a:t>
            </a:r>
          </a:p>
          <a:p>
            <a:pPr marL="1828800" lvl="3" indent="-457200">
              <a:spcBef>
                <a:spcPts val="529"/>
              </a:spcBef>
              <a:buFont typeface="Wingdings" panose="05000000000000000000" pitchFamily="2" charset="2"/>
              <a:buChar char="ü"/>
              <a:defRPr/>
            </a:pPr>
            <a:r>
              <a:rPr lang="en-US" sz="2400" dirty="0">
                <a:solidFill>
                  <a:schemeClr val="bg1"/>
                </a:solidFill>
                <a:latin typeface="Arial" panose="020B0604020202020204" pitchFamily="34" charset="0"/>
                <a:cs typeface="Arial" panose="020B0604020202020204" pitchFamily="34" charset="0"/>
              </a:rPr>
              <a:t>Action Levels; and,</a:t>
            </a:r>
          </a:p>
          <a:p>
            <a:pPr marL="1828800" lvl="3" indent="-457200">
              <a:spcBef>
                <a:spcPts val="529"/>
              </a:spcBef>
              <a:buFont typeface="Wingdings" panose="05000000000000000000" pitchFamily="2" charset="2"/>
              <a:buChar char="ü"/>
              <a:defRPr/>
            </a:pPr>
            <a:r>
              <a:rPr lang="en-US" sz="2400" dirty="0">
                <a:solidFill>
                  <a:schemeClr val="bg1"/>
                </a:solidFill>
                <a:latin typeface="Arial" panose="020B0604020202020204" pitchFamily="34" charset="0"/>
                <a:cs typeface="Arial" panose="020B0604020202020204" pitchFamily="34" charset="0"/>
              </a:rPr>
              <a:t>Expected Reductions.</a:t>
            </a:r>
            <a:endParaRPr lang="en-US" sz="2000" i="1" dirty="0">
              <a:solidFill>
                <a:schemeClr val="bg1"/>
              </a:solidFill>
              <a:latin typeface="Arial" panose="020B0604020202020204" pitchFamily="34" charset="0"/>
              <a:cs typeface="Arial" panose="020B0604020202020204" pitchFamily="34" charset="0"/>
            </a:endParaRPr>
          </a:p>
          <a:p>
            <a:pPr marL="800100" lvl="1" indent="-342900">
              <a:spcBef>
                <a:spcPts val="529"/>
              </a:spcBef>
              <a:buFont typeface="Courier New" panose="02070309020205020404" pitchFamily="49" charset="0"/>
              <a:buChar char="o"/>
              <a:defRPr/>
            </a:pPr>
            <a:endParaRPr lang="en-US" sz="2400" dirty="0">
              <a:solidFill>
                <a:schemeClr val="bg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D3110DD5-C8B6-1632-5D83-61F6C8D4A5A3}"/>
              </a:ext>
            </a:extLst>
          </p:cNvPr>
          <p:cNvSpPr txBox="1">
            <a:spLocks noGrp="1"/>
          </p:cNvSpPr>
          <p:nvPr>
            <p:ph type="title" idx="4294967295"/>
          </p:nvPr>
        </p:nvSpPr>
        <p:spPr>
          <a:xfrm>
            <a:off x="1659317" y="300562"/>
            <a:ext cx="10366247" cy="8617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NATURAL ATTENTUATION MONITORING</a:t>
            </a:r>
          </a:p>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C8EAFB"/>
                </a:solidFill>
                <a:effectLst/>
                <a:uLnTx/>
                <a:uFillTx/>
                <a:latin typeface="Arial" panose="020B0604020202020204" pitchFamily="34" charset="0"/>
                <a:ea typeface="Verdana" panose="020B0604030504040204" pitchFamily="34" charset="0"/>
                <a:cs typeface="Arial" panose="020B0604020202020204" pitchFamily="34" charset="0"/>
              </a:rPr>
              <a:t>Verifying Progress</a:t>
            </a:r>
            <a:endParaRPr kumimoji="0" lang="en-US" sz="2500" b="1" i="0" u="none" strike="noStrike" kern="1200" cap="none" spc="0" normalizeH="0" baseline="0" noProof="0" dirty="0">
              <a:ln>
                <a:noFill/>
              </a:ln>
              <a:solidFill>
                <a:srgbClr val="C7E9FA"/>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038555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159E2-95F8-54F4-C704-BAF9F3EDB5B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022112E-15D2-4D81-3D58-36BE96EEFD82}"/>
              </a:ext>
            </a:extLst>
          </p:cNvPr>
          <p:cNvSpPr txBox="1"/>
          <p:nvPr/>
        </p:nvSpPr>
        <p:spPr>
          <a:xfrm>
            <a:off x="284923" y="1467996"/>
            <a:ext cx="11499535" cy="3495829"/>
          </a:xfrm>
          <a:prstGeom prst="rect">
            <a:avLst/>
          </a:prstGeom>
          <a:noFill/>
        </p:spPr>
        <p:txBody>
          <a:bodyPr wrap="square" rtlCol="0">
            <a:spAutoFit/>
          </a:bodyPr>
          <a:lstStyle/>
          <a:p>
            <a:pPr eaLnBrk="1" fontAlgn="auto" hangingPunct="1">
              <a:spcBef>
                <a:spcPts val="529"/>
              </a:spcBef>
              <a:spcAft>
                <a:spcPts val="0"/>
              </a:spcAft>
              <a:defRPr/>
            </a:pPr>
            <a:r>
              <a:rPr lang="en-US" sz="2400" b="1" dirty="0">
                <a:solidFill>
                  <a:schemeClr val="accent2"/>
                </a:solidFill>
                <a:latin typeface="Arial" panose="020B0604020202020204" pitchFamily="34" charset="0"/>
                <a:cs typeface="Arial" panose="020B0604020202020204" pitchFamily="34" charset="0"/>
              </a:rPr>
              <a:t>Action Levels:</a:t>
            </a:r>
          </a:p>
          <a:p>
            <a:pPr marL="342900" indent="-3429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Specified in NAM Plan Approval.</a:t>
            </a:r>
          </a:p>
          <a:p>
            <a:pPr marL="800100" lvl="1" indent="-3429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NAM Plan Approval Orders for non-program discharges.</a:t>
            </a:r>
          </a:p>
          <a:p>
            <a:pPr marL="800100" lvl="1" indent="-3429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Template NAM Plan Approval letter for program discharges.</a:t>
            </a:r>
          </a:p>
          <a:p>
            <a:pPr marL="342900" indent="-3429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Should be specific to each contaminant and monitoring well.</a:t>
            </a:r>
          </a:p>
          <a:p>
            <a:pPr marL="342900" indent="-3429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Should not be NADCs.</a:t>
            </a:r>
          </a:p>
          <a:p>
            <a:pPr marL="800100" lvl="1" indent="-3429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Unless “Level 2 NAM Plan” approved.</a:t>
            </a:r>
          </a:p>
          <a:p>
            <a:pPr marL="800100" lvl="1" indent="-3429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If COC &gt;NADC – no longer meets “Level 1” criteria for NAM.</a:t>
            </a:r>
          </a:p>
        </p:txBody>
      </p:sp>
      <p:sp>
        <p:nvSpPr>
          <p:cNvPr id="3" name="Title 2">
            <a:extLst>
              <a:ext uri="{FF2B5EF4-FFF2-40B4-BE49-F238E27FC236}">
                <a16:creationId xmlns:a16="http://schemas.microsoft.com/office/drawing/2014/main" id="{627BF190-D50A-A1D5-D670-1EF8999EFAEF}"/>
              </a:ext>
            </a:extLst>
          </p:cNvPr>
          <p:cNvSpPr txBox="1">
            <a:spLocks noGrp="1"/>
          </p:cNvSpPr>
          <p:nvPr>
            <p:ph type="title" idx="4294967295"/>
          </p:nvPr>
        </p:nvSpPr>
        <p:spPr>
          <a:xfrm>
            <a:off x="1659317" y="300562"/>
            <a:ext cx="10366247" cy="8617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NATURAL ATTENTUATION MONITORING</a:t>
            </a:r>
          </a:p>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C8EAFB"/>
                </a:solidFill>
                <a:effectLst/>
                <a:uLnTx/>
                <a:uFillTx/>
                <a:latin typeface="Arial" panose="020B0604020202020204" pitchFamily="34" charset="0"/>
                <a:ea typeface="Verdana" panose="020B0604030504040204" pitchFamily="34" charset="0"/>
                <a:cs typeface="Arial" panose="020B0604020202020204" pitchFamily="34" charset="0"/>
              </a:rPr>
              <a:t>Verifying Progress</a:t>
            </a:r>
            <a:endParaRPr kumimoji="0" lang="en-US" sz="2500" b="1" i="0" u="none" strike="noStrike" kern="1200" cap="none" spc="0" normalizeH="0" baseline="0" noProof="0" dirty="0">
              <a:ln>
                <a:noFill/>
              </a:ln>
              <a:solidFill>
                <a:srgbClr val="C7E9FA"/>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203822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E4FB7A-1FC0-FB56-FF1E-BB11E498E368}"/>
              </a:ext>
            </a:extLst>
          </p:cNvPr>
          <p:cNvSpPr txBox="1">
            <a:spLocks noGrp="1"/>
          </p:cNvSpPr>
          <p:nvPr>
            <p:ph type="title" idx="4294967295"/>
          </p:nvPr>
        </p:nvSpPr>
        <p:spPr>
          <a:xfrm>
            <a:off x="1659317" y="300562"/>
            <a:ext cx="10366247" cy="8617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NATURAL ATTENTUATION MONITORING</a:t>
            </a:r>
          </a:p>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C8EAFB"/>
                </a:solidFill>
                <a:effectLst/>
                <a:uLnTx/>
                <a:uFillTx/>
                <a:latin typeface="Arial" panose="020B0604020202020204" pitchFamily="34" charset="0"/>
                <a:ea typeface="Verdana" panose="020B0604030504040204" pitchFamily="34" charset="0"/>
                <a:cs typeface="Arial" panose="020B0604020202020204" pitchFamily="34" charset="0"/>
              </a:rPr>
              <a:t>AGENDA</a:t>
            </a:r>
            <a:endParaRPr kumimoji="0" lang="en-US" sz="2500" b="1" i="0" u="none" strike="noStrike" kern="1200" cap="none" spc="0" normalizeH="0" baseline="0" noProof="0" dirty="0">
              <a:ln>
                <a:noFill/>
              </a:ln>
              <a:solidFill>
                <a:srgbClr val="C7E9FA"/>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2" name="TextBox 1">
            <a:extLst>
              <a:ext uri="{FF2B5EF4-FFF2-40B4-BE49-F238E27FC236}">
                <a16:creationId xmlns:a16="http://schemas.microsoft.com/office/drawing/2014/main" id="{E1902E88-5066-5851-2D44-850EA62EB485}"/>
              </a:ext>
            </a:extLst>
          </p:cNvPr>
          <p:cNvSpPr txBox="1"/>
          <p:nvPr/>
        </p:nvSpPr>
        <p:spPr>
          <a:xfrm>
            <a:off x="284923" y="1467996"/>
            <a:ext cx="11620384" cy="479618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strike="noStrike" kern="1200" cap="none" spc="0" normalizeH="0" baseline="0" noProof="0" dirty="0">
                <a:ln>
                  <a:noFill/>
                </a:ln>
                <a:solidFill>
                  <a:srgbClr val="C7E9FA"/>
                </a:solidFill>
                <a:effectLst/>
                <a:uLnTx/>
                <a:uFillTx/>
                <a:latin typeface="Arial" panose="020B0604020202020204" pitchFamily="34" charset="0"/>
                <a:ea typeface="Verdana" panose="020B0604030504040204" pitchFamily="34" charset="0"/>
                <a:cs typeface="Arial" panose="020B0604020202020204" pitchFamily="34" charset="0"/>
              </a:rPr>
              <a:t>Presentation G</a:t>
            </a:r>
            <a:r>
              <a:rPr kumimoji="0" lang="en-US" sz="2400" b="1" i="0" strike="noStrike" kern="1200" cap="none" spc="0" normalizeH="0" baseline="0" noProof="0" dirty="0">
                <a:ln>
                  <a:noFill/>
                </a:ln>
                <a:solidFill>
                  <a:schemeClr val="accent2"/>
                </a:solidFill>
                <a:effectLst/>
                <a:uLnTx/>
                <a:uFillTx/>
                <a:latin typeface="Arial" panose="020B0604020202020204" pitchFamily="34" charset="0"/>
                <a:ea typeface="Verdana" panose="020B0604030504040204" pitchFamily="34" charset="0"/>
                <a:cs typeface="Arial" panose="020B0604020202020204" pitchFamily="34" charset="0"/>
              </a:rPr>
              <a:t>oals</a:t>
            </a:r>
            <a:r>
              <a:rPr kumimoji="0" lang="en-US" sz="2400" b="1" i="0" strike="noStrike" kern="1200" cap="none" spc="0" normalizeH="0" baseline="0" noProof="0" dirty="0">
                <a:ln>
                  <a:noFill/>
                </a:ln>
                <a:solidFill>
                  <a:srgbClr val="C7E9FA"/>
                </a:solidFill>
                <a:effectLst/>
                <a:uLnTx/>
                <a:uFillTx/>
                <a:latin typeface="Arial" panose="020B0604020202020204" pitchFamily="34" charset="0"/>
                <a:ea typeface="Verdana" panose="020B0604030504040204" pitchFamily="34" charset="0"/>
                <a:cs typeface="Arial" panose="020B0604020202020204" pitchFamily="34" charset="0"/>
              </a:rPr>
              <a:t>:</a:t>
            </a:r>
          </a:p>
          <a:p>
            <a:pPr marL="457200" indent="-4572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Florida Statute (F.S.) and Florida Administrative Code (F.A.C.) Review.</a:t>
            </a:r>
          </a:p>
          <a:p>
            <a:pPr marL="457200" indent="-4572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Criteria for Natural Attenuation Monitoring (NAM).</a:t>
            </a:r>
          </a:p>
          <a:p>
            <a:pPr marL="457200" indent="-4572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Verifying Progress.</a:t>
            </a:r>
          </a:p>
          <a:p>
            <a:pPr marL="914400" lvl="1" indent="-4572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Timeframe for Achieving No Further Action (NFA).</a:t>
            </a:r>
          </a:p>
          <a:p>
            <a:pPr marL="914400" lvl="1" indent="-4572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Action Levels.</a:t>
            </a:r>
          </a:p>
          <a:p>
            <a:pPr marL="914400" lvl="1" indent="-4572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Expected Reductions.</a:t>
            </a:r>
          </a:p>
          <a:p>
            <a:pPr marL="914400" lvl="1" indent="-4572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NAM Parameters.</a:t>
            </a:r>
          </a:p>
          <a:p>
            <a:pPr marL="457200" indent="-4572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Cost Effective NAM.</a:t>
            </a:r>
          </a:p>
          <a:p>
            <a:pPr marL="457200" indent="-4572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Reviewing NAM Reports.</a:t>
            </a:r>
          </a:p>
          <a:p>
            <a:pPr>
              <a:spcBef>
                <a:spcPts val="529"/>
              </a:spcBef>
              <a:defRPr/>
            </a:pPr>
            <a:r>
              <a:rPr kumimoji="0" lang="en-US" sz="2400" i="1" u="none" strike="noStrike" kern="1200" cap="none" spc="0" normalizeH="0" baseline="0" noProof="0" dirty="0">
                <a:ln>
                  <a:noFill/>
                </a:ln>
                <a:solidFill>
                  <a:schemeClr val="bg1"/>
                </a:solidFill>
                <a:effectLst/>
                <a:uLnTx/>
                <a:uFillTx/>
                <a:latin typeface="Arial" panose="020B0604020202020204" pitchFamily="34" charset="0"/>
                <a:ea typeface="Verdana" panose="020B0604030504040204" pitchFamily="34" charset="0"/>
                <a:cs typeface="Arial" panose="020B0604020202020204" pitchFamily="34" charset="0"/>
              </a:rPr>
              <a:t>Underline</a:t>
            </a:r>
            <a:r>
              <a:rPr lang="en-US" sz="2400" i="1" dirty="0">
                <a:solidFill>
                  <a:schemeClr val="bg1"/>
                </a:solidFill>
                <a:latin typeface="Arial" panose="020B0604020202020204" pitchFamily="34" charset="0"/>
                <a:ea typeface="Verdana" panose="020B0604030504040204" pitchFamily="34" charset="0"/>
                <a:cs typeface="Arial" panose="020B0604020202020204" pitchFamily="34" charset="0"/>
              </a:rPr>
              <a:t>d text in the presentation </a:t>
            </a:r>
            <a:r>
              <a:rPr kumimoji="0" lang="en-US" sz="2400" i="1" u="none" strike="noStrike" kern="1200" cap="none" spc="0" normalizeH="0" baseline="0" noProof="0" dirty="0">
                <a:ln>
                  <a:noFill/>
                </a:ln>
                <a:solidFill>
                  <a:schemeClr val="bg1"/>
                </a:solidFill>
                <a:effectLst/>
                <a:uLnTx/>
                <a:uFillTx/>
                <a:latin typeface="Arial" panose="020B0604020202020204" pitchFamily="34" charset="0"/>
                <a:ea typeface="Verdana" panose="020B0604030504040204" pitchFamily="34" charset="0"/>
                <a:cs typeface="Arial" panose="020B0604020202020204" pitchFamily="34" charset="0"/>
              </a:rPr>
              <a:t>has embedded web links to documents.</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104873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F0A47-122C-6B02-9B0C-51B41EAAB8A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DF86426-C981-F3C7-DC4B-EB9F20AFE090}"/>
              </a:ext>
            </a:extLst>
          </p:cNvPr>
          <p:cNvSpPr txBox="1"/>
          <p:nvPr/>
        </p:nvSpPr>
        <p:spPr>
          <a:xfrm>
            <a:off x="284923" y="1467996"/>
            <a:ext cx="11499535" cy="2131353"/>
          </a:xfrm>
          <a:prstGeom prst="rect">
            <a:avLst/>
          </a:prstGeom>
          <a:noFill/>
        </p:spPr>
        <p:txBody>
          <a:bodyPr wrap="square" rtlCol="0">
            <a:spAutoFit/>
          </a:bodyPr>
          <a:lstStyle/>
          <a:p>
            <a:pPr eaLnBrk="1" fontAlgn="auto" hangingPunct="1">
              <a:spcBef>
                <a:spcPts val="529"/>
              </a:spcBef>
              <a:spcAft>
                <a:spcPts val="0"/>
              </a:spcAft>
              <a:defRPr/>
            </a:pPr>
            <a:r>
              <a:rPr lang="en-US" sz="2400" b="1" dirty="0">
                <a:solidFill>
                  <a:schemeClr val="accent2"/>
                </a:solidFill>
                <a:latin typeface="Arial" panose="020B0604020202020204" pitchFamily="34" charset="0"/>
                <a:cs typeface="Arial" panose="020B0604020202020204" pitchFamily="34" charset="0"/>
              </a:rPr>
              <a:t>Action Levels:</a:t>
            </a:r>
          </a:p>
          <a:p>
            <a:pPr marL="342900" indent="-3429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Examples of Action Levels:</a:t>
            </a:r>
          </a:p>
          <a:p>
            <a:pPr marL="800100" lvl="1" indent="-3429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For wells within the plume</a:t>
            </a:r>
            <a:r>
              <a:rPr lang="en-US" sz="2400">
                <a:solidFill>
                  <a:schemeClr val="bg1"/>
                </a:solidFill>
                <a:latin typeface="Arial" panose="020B0604020202020204" pitchFamily="34" charset="0"/>
                <a:cs typeface="Arial" panose="020B0604020202020204" pitchFamily="34" charset="0"/>
              </a:rPr>
              <a:t>: historical </a:t>
            </a:r>
            <a:r>
              <a:rPr lang="en-US" sz="2400" dirty="0">
                <a:solidFill>
                  <a:schemeClr val="bg1"/>
                </a:solidFill>
                <a:latin typeface="Arial" panose="020B0604020202020204" pitchFamily="34" charset="0"/>
                <a:cs typeface="Arial" panose="020B0604020202020204" pitchFamily="34" charset="0"/>
              </a:rPr>
              <a:t>high concentrations or a percent above the average.</a:t>
            </a:r>
          </a:p>
          <a:p>
            <a:pPr marL="800100" lvl="1" indent="-3429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For cross- or down-gradient wells: first time detection or exceedance of CTLs.</a:t>
            </a:r>
          </a:p>
        </p:txBody>
      </p:sp>
      <p:sp>
        <p:nvSpPr>
          <p:cNvPr id="3" name="Title 2">
            <a:extLst>
              <a:ext uri="{FF2B5EF4-FFF2-40B4-BE49-F238E27FC236}">
                <a16:creationId xmlns:a16="http://schemas.microsoft.com/office/drawing/2014/main" id="{722FF943-527E-D0FB-1570-12F914AE39AB}"/>
              </a:ext>
            </a:extLst>
          </p:cNvPr>
          <p:cNvSpPr txBox="1">
            <a:spLocks noGrp="1"/>
          </p:cNvSpPr>
          <p:nvPr>
            <p:ph type="title" idx="4294967295"/>
          </p:nvPr>
        </p:nvSpPr>
        <p:spPr>
          <a:xfrm>
            <a:off x="1659317" y="300562"/>
            <a:ext cx="10366247" cy="8617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NATURAL ATTENTUATION MONITORING</a:t>
            </a:r>
          </a:p>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C8EAFB"/>
                </a:solidFill>
                <a:effectLst/>
                <a:uLnTx/>
                <a:uFillTx/>
                <a:latin typeface="Arial" panose="020B0604020202020204" pitchFamily="34" charset="0"/>
                <a:ea typeface="Verdana" panose="020B0604030504040204" pitchFamily="34" charset="0"/>
                <a:cs typeface="Arial" panose="020B0604020202020204" pitchFamily="34" charset="0"/>
              </a:rPr>
              <a:t>Verifying Progress</a:t>
            </a:r>
            <a:endParaRPr kumimoji="0" lang="en-US" sz="2500" b="1" i="0" u="none" strike="noStrike" kern="1200" cap="none" spc="0" normalizeH="0" baseline="0" noProof="0" dirty="0">
              <a:ln>
                <a:noFill/>
              </a:ln>
              <a:solidFill>
                <a:srgbClr val="C7E9FA"/>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899913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BD356-E47A-FE8A-8F35-96C96298BBB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14416C7-BC6B-356D-58DC-97FBC17B540B}"/>
              </a:ext>
            </a:extLst>
          </p:cNvPr>
          <p:cNvSpPr txBox="1"/>
          <p:nvPr/>
        </p:nvSpPr>
        <p:spPr>
          <a:xfrm>
            <a:off x="284923" y="1467996"/>
            <a:ext cx="11499535" cy="2998257"/>
          </a:xfrm>
          <a:prstGeom prst="rect">
            <a:avLst/>
          </a:prstGeom>
          <a:noFill/>
        </p:spPr>
        <p:txBody>
          <a:bodyPr wrap="square" rtlCol="0">
            <a:spAutoFit/>
          </a:bodyPr>
          <a:lstStyle/>
          <a:p>
            <a:pPr eaLnBrk="1" fontAlgn="auto" hangingPunct="1">
              <a:spcBef>
                <a:spcPts val="529"/>
              </a:spcBef>
              <a:spcAft>
                <a:spcPts val="0"/>
              </a:spcAft>
              <a:defRPr/>
            </a:pPr>
            <a:r>
              <a:rPr lang="en-US" sz="2400" b="1" dirty="0">
                <a:solidFill>
                  <a:schemeClr val="accent2"/>
                </a:solidFill>
                <a:latin typeface="Arial" panose="020B0604020202020204" pitchFamily="34" charset="0"/>
                <a:cs typeface="Arial" panose="020B0604020202020204" pitchFamily="34" charset="0"/>
              </a:rPr>
              <a:t>Action Levels:</a:t>
            </a:r>
          </a:p>
          <a:p>
            <a:pPr marL="342900" indent="-3429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If Action Level exceeded, per Chapter 62-780, F.A.C., signed/sealed monitoring report recommends:</a:t>
            </a:r>
          </a:p>
          <a:p>
            <a:pPr marL="800100" lvl="1" indent="-3429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Additional assessment;</a:t>
            </a:r>
          </a:p>
          <a:p>
            <a:pPr marL="800100" lvl="1" indent="-3429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Continued NAM;</a:t>
            </a:r>
          </a:p>
          <a:p>
            <a:pPr marL="800100" lvl="1" indent="-3429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Remedial Action Plan (RAP) for return to active remediation; or,</a:t>
            </a:r>
          </a:p>
          <a:p>
            <a:pPr marL="800100" lvl="1" indent="-3429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Any other action allowed under Chapter 62-780, F.A.C.</a:t>
            </a:r>
          </a:p>
        </p:txBody>
      </p:sp>
      <p:sp>
        <p:nvSpPr>
          <p:cNvPr id="3" name="Title 2">
            <a:extLst>
              <a:ext uri="{FF2B5EF4-FFF2-40B4-BE49-F238E27FC236}">
                <a16:creationId xmlns:a16="http://schemas.microsoft.com/office/drawing/2014/main" id="{316449DA-BB0F-A232-B9C1-07B028D82795}"/>
              </a:ext>
            </a:extLst>
          </p:cNvPr>
          <p:cNvSpPr txBox="1">
            <a:spLocks noGrp="1"/>
          </p:cNvSpPr>
          <p:nvPr>
            <p:ph type="title" idx="4294967295"/>
          </p:nvPr>
        </p:nvSpPr>
        <p:spPr>
          <a:xfrm>
            <a:off x="1659317" y="300562"/>
            <a:ext cx="10366247" cy="8617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NATURAL ATTENTUATION MONITORING</a:t>
            </a:r>
          </a:p>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C8EAFB"/>
                </a:solidFill>
                <a:effectLst/>
                <a:uLnTx/>
                <a:uFillTx/>
                <a:latin typeface="Arial" panose="020B0604020202020204" pitchFamily="34" charset="0"/>
                <a:ea typeface="Verdana" panose="020B0604030504040204" pitchFamily="34" charset="0"/>
                <a:cs typeface="Arial" panose="020B0604020202020204" pitchFamily="34" charset="0"/>
              </a:rPr>
              <a:t>Verifying Progress</a:t>
            </a:r>
            <a:endParaRPr kumimoji="0" lang="en-US" sz="2500" b="1" i="0" u="none" strike="noStrike" kern="1200" cap="none" spc="0" normalizeH="0" baseline="0" noProof="0" dirty="0">
              <a:ln>
                <a:noFill/>
              </a:ln>
              <a:solidFill>
                <a:srgbClr val="C7E9FA"/>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93288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576BB-9D61-68BE-90E9-5D77C0BF1EE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9B80FA5-3BDE-08E5-8E37-AFC289A13942}"/>
              </a:ext>
            </a:extLst>
          </p:cNvPr>
          <p:cNvSpPr txBox="1"/>
          <p:nvPr/>
        </p:nvSpPr>
        <p:spPr>
          <a:xfrm>
            <a:off x="284923" y="1467996"/>
            <a:ext cx="11499535" cy="2500685"/>
          </a:xfrm>
          <a:prstGeom prst="rect">
            <a:avLst/>
          </a:prstGeom>
          <a:noFill/>
        </p:spPr>
        <p:txBody>
          <a:bodyPr wrap="square" rtlCol="0">
            <a:spAutoFit/>
          </a:bodyPr>
          <a:lstStyle/>
          <a:p>
            <a:pPr eaLnBrk="1" fontAlgn="auto" hangingPunct="1">
              <a:spcBef>
                <a:spcPts val="529"/>
              </a:spcBef>
              <a:spcAft>
                <a:spcPts val="0"/>
              </a:spcAft>
              <a:defRPr/>
            </a:pPr>
            <a:r>
              <a:rPr lang="en-US" sz="2400" b="1" dirty="0">
                <a:solidFill>
                  <a:schemeClr val="accent2"/>
                </a:solidFill>
                <a:latin typeface="Arial" panose="020B0604020202020204" pitchFamily="34" charset="0"/>
                <a:cs typeface="Arial" panose="020B0604020202020204" pitchFamily="34" charset="0"/>
              </a:rPr>
              <a:t>Action Levels:</a:t>
            </a:r>
          </a:p>
          <a:p>
            <a:pPr marL="342900" indent="-3429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Resampling within 30 days to confirm exceedance </a:t>
            </a:r>
            <a:r>
              <a:rPr lang="en-US" sz="2400" i="1" dirty="0">
                <a:solidFill>
                  <a:schemeClr val="bg1"/>
                </a:solidFill>
                <a:latin typeface="Arial" panose="020B0604020202020204" pitchFamily="34" charset="0"/>
                <a:cs typeface="Arial" panose="020B0604020202020204" pitchFamily="34" charset="0"/>
              </a:rPr>
              <a:t>is not </a:t>
            </a:r>
            <a:r>
              <a:rPr lang="en-US" sz="2400" dirty="0">
                <a:solidFill>
                  <a:schemeClr val="bg1"/>
                </a:solidFill>
                <a:latin typeface="Arial" panose="020B0604020202020204" pitchFamily="34" charset="0"/>
                <a:cs typeface="Arial" panose="020B0604020202020204" pitchFamily="34" charset="0"/>
              </a:rPr>
              <a:t>specified for NAM. </a:t>
            </a:r>
          </a:p>
          <a:p>
            <a:pPr marL="800100" lvl="1" indent="-3429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It is </a:t>
            </a:r>
            <a:r>
              <a:rPr lang="en-US" sz="2400" i="1" dirty="0">
                <a:solidFill>
                  <a:schemeClr val="bg1"/>
                </a:solidFill>
                <a:latin typeface="Arial" panose="020B0604020202020204" pitchFamily="34" charset="0"/>
                <a:cs typeface="Arial" panose="020B0604020202020204" pitchFamily="34" charset="0"/>
              </a:rPr>
              <a:t>recommended</a:t>
            </a:r>
            <a:r>
              <a:rPr lang="en-US" sz="2400" dirty="0">
                <a:solidFill>
                  <a:schemeClr val="bg1"/>
                </a:solidFill>
                <a:latin typeface="Arial" panose="020B0604020202020204" pitchFamily="34" charset="0"/>
                <a:cs typeface="Arial" panose="020B0604020202020204" pitchFamily="34" charset="0"/>
              </a:rPr>
              <a:t> to resample within 30 days to confirm exceedance of Action Level (unless exceedance anticipated, e.g., potential increasing trend).</a:t>
            </a:r>
          </a:p>
          <a:p>
            <a:pPr marL="1257300" lvl="2" indent="-342900">
              <a:spcBef>
                <a:spcPts val="529"/>
              </a:spcBef>
              <a:buFont typeface="Wingdings" panose="05000000000000000000" pitchFamily="2" charset="2"/>
              <a:buChar char="§"/>
              <a:defRPr/>
            </a:pPr>
            <a:r>
              <a:rPr lang="en-US" sz="2400" i="1" dirty="0">
                <a:solidFill>
                  <a:schemeClr val="bg1"/>
                </a:solidFill>
                <a:latin typeface="Arial" panose="020B0604020202020204" pitchFamily="34" charset="0"/>
                <a:cs typeface="Arial" panose="020B0604020202020204" pitchFamily="34" charset="0"/>
              </a:rPr>
              <a:t>Resampling within 30 days to confirm exceedance is specified in Chapter 62-780, F.A.C. for Post Active Remediation Monitoring (PARM).</a:t>
            </a:r>
          </a:p>
        </p:txBody>
      </p:sp>
      <p:sp>
        <p:nvSpPr>
          <p:cNvPr id="3" name="Title 2">
            <a:extLst>
              <a:ext uri="{FF2B5EF4-FFF2-40B4-BE49-F238E27FC236}">
                <a16:creationId xmlns:a16="http://schemas.microsoft.com/office/drawing/2014/main" id="{BA0F71BE-4038-455E-F015-3995384FA247}"/>
              </a:ext>
            </a:extLst>
          </p:cNvPr>
          <p:cNvSpPr txBox="1">
            <a:spLocks noGrp="1"/>
          </p:cNvSpPr>
          <p:nvPr>
            <p:ph type="title" idx="4294967295"/>
          </p:nvPr>
        </p:nvSpPr>
        <p:spPr>
          <a:xfrm>
            <a:off x="1659317" y="300562"/>
            <a:ext cx="10366247" cy="8617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NATURAL ATTENTUATION MONITORING</a:t>
            </a:r>
          </a:p>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C8EAFB"/>
                </a:solidFill>
                <a:effectLst/>
                <a:uLnTx/>
                <a:uFillTx/>
                <a:latin typeface="Arial" panose="020B0604020202020204" pitchFamily="34" charset="0"/>
                <a:ea typeface="Verdana" panose="020B0604030504040204" pitchFamily="34" charset="0"/>
                <a:cs typeface="Arial" panose="020B0604020202020204" pitchFamily="34" charset="0"/>
              </a:rPr>
              <a:t>Verifying Progress</a:t>
            </a:r>
            <a:endParaRPr kumimoji="0" lang="en-US" sz="2500" b="1" i="0" u="none" strike="noStrike" kern="1200" cap="none" spc="0" normalizeH="0" baseline="0" noProof="0" dirty="0">
              <a:ln>
                <a:noFill/>
              </a:ln>
              <a:solidFill>
                <a:srgbClr val="C7E9FA"/>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64004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F5752-736B-9C40-41A8-1777FFE81F5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3982486-0F91-39BF-1EFE-B6FCF72FFE9E}"/>
              </a:ext>
            </a:extLst>
          </p:cNvPr>
          <p:cNvSpPr txBox="1"/>
          <p:nvPr/>
        </p:nvSpPr>
        <p:spPr>
          <a:xfrm>
            <a:off x="284923" y="1460099"/>
            <a:ext cx="11499535" cy="1328569"/>
          </a:xfrm>
          <a:prstGeom prst="rect">
            <a:avLst/>
          </a:prstGeom>
          <a:noFill/>
        </p:spPr>
        <p:txBody>
          <a:bodyPr wrap="square" rtlCol="0">
            <a:spAutoFit/>
          </a:bodyPr>
          <a:lstStyle/>
          <a:p>
            <a:pPr eaLnBrk="1" fontAlgn="auto" hangingPunct="1">
              <a:spcBef>
                <a:spcPts val="529"/>
              </a:spcBef>
              <a:spcAft>
                <a:spcPts val="0"/>
              </a:spcAft>
              <a:defRPr/>
            </a:pPr>
            <a:r>
              <a:rPr lang="en-US" sz="2400" b="1" dirty="0">
                <a:solidFill>
                  <a:schemeClr val="accent2"/>
                </a:solidFill>
                <a:latin typeface="Arial" panose="020B0604020202020204" pitchFamily="34" charset="0"/>
                <a:cs typeface="Arial" panose="020B0604020202020204" pitchFamily="34" charset="0"/>
              </a:rPr>
              <a:t>Expected Reductions – Verify Progress:</a:t>
            </a:r>
          </a:p>
          <a:p>
            <a:pPr marL="342900" indent="-3429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Graphing.</a:t>
            </a:r>
          </a:p>
          <a:p>
            <a:pPr marL="800100" lvl="1" indent="-3429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Example site.</a:t>
            </a:r>
          </a:p>
        </p:txBody>
      </p:sp>
      <p:pic>
        <p:nvPicPr>
          <p:cNvPr id="3" name="Picture 2">
            <a:extLst>
              <a:ext uri="{FF2B5EF4-FFF2-40B4-BE49-F238E27FC236}">
                <a16:creationId xmlns:a16="http://schemas.microsoft.com/office/drawing/2014/main" id="{FB2D62EF-65DD-9A32-ED64-936B4BFDC09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83009" y="2725297"/>
            <a:ext cx="5056498" cy="3946025"/>
          </a:xfrm>
          <a:prstGeom prst="rect">
            <a:avLst/>
          </a:prstGeom>
        </p:spPr>
      </p:pic>
      <p:grpSp>
        <p:nvGrpSpPr>
          <p:cNvPr id="8" name="Group 7">
            <a:extLst>
              <a:ext uri="{FF2B5EF4-FFF2-40B4-BE49-F238E27FC236}">
                <a16:creationId xmlns:a16="http://schemas.microsoft.com/office/drawing/2014/main" id="{B881194C-A2AE-EB73-CC7C-9C6C0744D964}"/>
              </a:ext>
              <a:ext uri="{C183D7F6-B498-43B3-948B-1728B52AA6E4}">
                <adec:decorative xmlns:adec="http://schemas.microsoft.com/office/drawing/2017/decorative" val="1"/>
              </a:ext>
            </a:extLst>
          </p:cNvPr>
          <p:cNvGrpSpPr/>
          <p:nvPr/>
        </p:nvGrpSpPr>
        <p:grpSpPr>
          <a:xfrm>
            <a:off x="5694630" y="2635511"/>
            <a:ext cx="6175835" cy="4075746"/>
            <a:chOff x="5525515" y="2525597"/>
            <a:chExt cx="6344950" cy="4167554"/>
          </a:xfrm>
        </p:grpSpPr>
        <p:sp>
          <p:nvSpPr>
            <p:cNvPr id="6" name="Rectangle 5">
              <a:extLst>
                <a:ext uri="{FF2B5EF4-FFF2-40B4-BE49-F238E27FC236}">
                  <a16:creationId xmlns:a16="http://schemas.microsoft.com/office/drawing/2014/main" id="{22D9F205-02A6-5E93-808F-C928F2801405}"/>
                </a:ext>
              </a:extLst>
            </p:cNvPr>
            <p:cNvSpPr/>
            <p:nvPr/>
          </p:nvSpPr>
          <p:spPr>
            <a:xfrm>
              <a:off x="5525515" y="2617405"/>
              <a:ext cx="6344950" cy="403274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aphicFrame>
          <p:nvGraphicFramePr>
            <p:cNvPr id="5" name="Chart 4">
              <a:extLst>
                <a:ext uri="{FF2B5EF4-FFF2-40B4-BE49-F238E27FC236}">
                  <a16:creationId xmlns:a16="http://schemas.microsoft.com/office/drawing/2014/main" id="{8A5BC651-95F8-F0B5-D6ED-B2B34DFA5DF0}"/>
                </a:ext>
              </a:extLst>
            </p:cNvPr>
            <p:cNvGraphicFramePr>
              <a:graphicFrameLocks/>
            </p:cNvGraphicFramePr>
            <p:nvPr>
              <p:extLst>
                <p:ext uri="{D42A27DB-BD31-4B8C-83A1-F6EECF244321}">
                  <p14:modId xmlns:p14="http://schemas.microsoft.com/office/powerpoint/2010/main" val="3814874874"/>
                </p:ext>
              </p:extLst>
            </p:nvPr>
          </p:nvGraphicFramePr>
          <p:xfrm>
            <a:off x="5697530" y="2525597"/>
            <a:ext cx="6172935" cy="4167554"/>
          </p:xfrm>
          <a:graphic>
            <a:graphicData uri="http://schemas.openxmlformats.org/drawingml/2006/chart">
              <c:chart xmlns:c="http://schemas.openxmlformats.org/drawingml/2006/chart" xmlns:r="http://schemas.openxmlformats.org/officeDocument/2006/relationships" r:id="rId4"/>
            </a:graphicData>
          </a:graphic>
        </p:graphicFrame>
      </p:grpSp>
      <p:sp>
        <p:nvSpPr>
          <p:cNvPr id="7" name="Title 6">
            <a:extLst>
              <a:ext uri="{FF2B5EF4-FFF2-40B4-BE49-F238E27FC236}">
                <a16:creationId xmlns:a16="http://schemas.microsoft.com/office/drawing/2014/main" id="{6B116CFA-5409-FF91-6E2B-BC394E04E4DE}"/>
              </a:ext>
            </a:extLst>
          </p:cNvPr>
          <p:cNvSpPr txBox="1">
            <a:spLocks noGrp="1"/>
          </p:cNvSpPr>
          <p:nvPr>
            <p:ph type="title" idx="4294967295"/>
          </p:nvPr>
        </p:nvSpPr>
        <p:spPr>
          <a:xfrm>
            <a:off x="1659317" y="300562"/>
            <a:ext cx="10366247" cy="8617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NATURAL ATTENTUATION MONITORING</a:t>
            </a:r>
          </a:p>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C8EAFB"/>
                </a:solidFill>
                <a:effectLst/>
                <a:uLnTx/>
                <a:uFillTx/>
                <a:latin typeface="Arial" panose="020B0604020202020204" pitchFamily="34" charset="0"/>
                <a:ea typeface="Verdana" panose="020B0604030504040204" pitchFamily="34" charset="0"/>
                <a:cs typeface="Arial" panose="020B0604020202020204" pitchFamily="34" charset="0"/>
              </a:rPr>
              <a:t>Verifying Progress</a:t>
            </a:r>
            <a:endParaRPr kumimoji="0" lang="en-US" sz="2500" b="1" i="0" u="none" strike="noStrike" kern="1200" cap="none" spc="0" normalizeH="0" baseline="0" noProof="0" dirty="0">
              <a:ln>
                <a:noFill/>
              </a:ln>
              <a:solidFill>
                <a:srgbClr val="C7E9FA"/>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939850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6B156-E61D-8F4D-10D0-8A6C388A113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1118608-31ED-745C-9447-4539B69219D0}"/>
              </a:ext>
            </a:extLst>
          </p:cNvPr>
          <p:cNvSpPr txBox="1"/>
          <p:nvPr/>
        </p:nvSpPr>
        <p:spPr>
          <a:xfrm>
            <a:off x="284923" y="1467996"/>
            <a:ext cx="11499535" cy="2500685"/>
          </a:xfrm>
          <a:prstGeom prst="rect">
            <a:avLst/>
          </a:prstGeom>
          <a:noFill/>
        </p:spPr>
        <p:txBody>
          <a:bodyPr wrap="square" rtlCol="0">
            <a:spAutoFit/>
          </a:bodyPr>
          <a:lstStyle/>
          <a:p>
            <a:pPr eaLnBrk="1" fontAlgn="auto" hangingPunct="1">
              <a:spcBef>
                <a:spcPts val="529"/>
              </a:spcBef>
              <a:spcAft>
                <a:spcPts val="0"/>
              </a:spcAft>
              <a:defRPr/>
            </a:pPr>
            <a:r>
              <a:rPr lang="en-US" sz="2400" b="1" dirty="0">
                <a:solidFill>
                  <a:schemeClr val="accent2"/>
                </a:solidFill>
                <a:latin typeface="Arial" panose="020B0604020202020204" pitchFamily="34" charset="0"/>
                <a:cs typeface="Arial" panose="020B0604020202020204" pitchFamily="34" charset="0"/>
              </a:rPr>
              <a:t>Expected Reductions – Verify Progress:</a:t>
            </a:r>
          </a:p>
          <a:p>
            <a:pPr marL="342900" indent="-3429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Percent Reduction Calculations - </a:t>
            </a:r>
            <a:r>
              <a:rPr lang="en-US" sz="24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LTNAM Reduction Worksheet</a:t>
            </a:r>
            <a:r>
              <a:rPr lang="en-US" sz="2400" dirty="0">
                <a:solidFill>
                  <a:schemeClr val="bg1"/>
                </a:solidFill>
                <a:latin typeface="Arial" panose="020B0604020202020204" pitchFamily="34" charset="0"/>
                <a:cs typeface="Arial" panose="020B0604020202020204" pitchFamily="34" charset="0"/>
              </a:rPr>
              <a:t>.</a:t>
            </a:r>
          </a:p>
          <a:p>
            <a:pPr marL="800100" lvl="1" indent="-3429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Average Reduction – sum of all individual COC percentage changes for all individual key wells during monitoring period divided by the total number of measurements.</a:t>
            </a:r>
          </a:p>
          <a:p>
            <a:pPr marL="800100" lvl="1" indent="-3429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Example site.</a:t>
            </a:r>
          </a:p>
        </p:txBody>
      </p:sp>
      <p:pic>
        <p:nvPicPr>
          <p:cNvPr id="7" name="Picture 6">
            <a:extLst>
              <a:ext uri="{FF2B5EF4-FFF2-40B4-BE49-F238E27FC236}">
                <a16:creationId xmlns:a16="http://schemas.microsoft.com/office/drawing/2014/main" id="{AF9A3864-2704-313D-28AE-7C52F2469AC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949040" y="3177767"/>
            <a:ext cx="7849137" cy="3420452"/>
          </a:xfrm>
          <a:prstGeom prst="rect">
            <a:avLst/>
          </a:prstGeom>
        </p:spPr>
      </p:pic>
      <p:sp>
        <p:nvSpPr>
          <p:cNvPr id="3" name="Title 2">
            <a:extLst>
              <a:ext uri="{FF2B5EF4-FFF2-40B4-BE49-F238E27FC236}">
                <a16:creationId xmlns:a16="http://schemas.microsoft.com/office/drawing/2014/main" id="{6A19B5A3-8204-24F7-7FD4-103BE61BAD95}"/>
              </a:ext>
            </a:extLst>
          </p:cNvPr>
          <p:cNvSpPr txBox="1">
            <a:spLocks noGrp="1"/>
          </p:cNvSpPr>
          <p:nvPr>
            <p:ph type="title" idx="4294967295"/>
          </p:nvPr>
        </p:nvSpPr>
        <p:spPr>
          <a:xfrm>
            <a:off x="1659317" y="300562"/>
            <a:ext cx="10366247" cy="8617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NATURAL ATTENTUATION MONITORING</a:t>
            </a:r>
          </a:p>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C8EAFB"/>
                </a:solidFill>
                <a:effectLst/>
                <a:uLnTx/>
                <a:uFillTx/>
                <a:latin typeface="Arial" panose="020B0604020202020204" pitchFamily="34" charset="0"/>
                <a:ea typeface="Verdana" panose="020B0604030504040204" pitchFamily="34" charset="0"/>
                <a:cs typeface="Arial" panose="020B0604020202020204" pitchFamily="34" charset="0"/>
              </a:rPr>
              <a:t>Verifying Progress</a:t>
            </a:r>
            <a:endParaRPr kumimoji="0" lang="en-US" sz="2500" b="1" i="0" u="none" strike="noStrike" kern="1200" cap="none" spc="0" normalizeH="0" baseline="0" noProof="0" dirty="0">
              <a:ln>
                <a:noFill/>
              </a:ln>
              <a:solidFill>
                <a:srgbClr val="C7E9FA"/>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534707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AE8F5-FCB0-A632-66D0-938EDED6242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67FF7FA-013B-1BF2-29A0-FE4A95B36018}"/>
              </a:ext>
            </a:extLst>
          </p:cNvPr>
          <p:cNvSpPr txBox="1"/>
          <p:nvPr/>
        </p:nvSpPr>
        <p:spPr>
          <a:xfrm>
            <a:off x="284923" y="1467996"/>
            <a:ext cx="11499535" cy="2067233"/>
          </a:xfrm>
          <a:prstGeom prst="rect">
            <a:avLst/>
          </a:prstGeom>
          <a:noFill/>
        </p:spPr>
        <p:txBody>
          <a:bodyPr wrap="square" rtlCol="0">
            <a:spAutoFit/>
          </a:bodyPr>
          <a:lstStyle/>
          <a:p>
            <a:pPr eaLnBrk="1" fontAlgn="auto" hangingPunct="1">
              <a:spcBef>
                <a:spcPts val="529"/>
              </a:spcBef>
              <a:spcAft>
                <a:spcPts val="0"/>
              </a:spcAft>
              <a:defRPr/>
            </a:pPr>
            <a:r>
              <a:rPr lang="en-US" sz="2400" b="1" dirty="0">
                <a:solidFill>
                  <a:schemeClr val="accent2"/>
                </a:solidFill>
                <a:latin typeface="Arial" panose="020B0604020202020204" pitchFamily="34" charset="0"/>
                <a:cs typeface="Arial" panose="020B0604020202020204" pitchFamily="34" charset="0"/>
              </a:rPr>
              <a:t>Expected Reductions – Verify Progress:</a:t>
            </a:r>
          </a:p>
          <a:p>
            <a:pPr marL="342900" indent="-3429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Percent Reduction Calculations - </a:t>
            </a:r>
            <a:r>
              <a:rPr lang="en-US" sz="24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LTNAM Reduction Worksheet</a:t>
            </a:r>
            <a:r>
              <a:rPr lang="en-US" sz="2400" dirty="0">
                <a:solidFill>
                  <a:schemeClr val="bg1"/>
                </a:solidFill>
                <a:latin typeface="Arial" panose="020B0604020202020204" pitchFamily="34" charset="0"/>
                <a:cs typeface="Arial" panose="020B0604020202020204" pitchFamily="34" charset="0"/>
              </a:rPr>
              <a:t>  </a:t>
            </a:r>
          </a:p>
          <a:p>
            <a:pPr marL="800100" lvl="1" indent="-3429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Average Reduction – sum of all individual COC percentage changes for all individual key wells during monitoring period divided by the total number of measurements.</a:t>
            </a:r>
          </a:p>
        </p:txBody>
      </p:sp>
      <p:sp>
        <p:nvSpPr>
          <p:cNvPr id="3" name="Title 2">
            <a:extLst>
              <a:ext uri="{FF2B5EF4-FFF2-40B4-BE49-F238E27FC236}">
                <a16:creationId xmlns:a16="http://schemas.microsoft.com/office/drawing/2014/main" id="{84A3F97A-5296-6422-D92F-F833E132C1A3}"/>
              </a:ext>
            </a:extLst>
          </p:cNvPr>
          <p:cNvSpPr txBox="1">
            <a:spLocks noGrp="1"/>
          </p:cNvSpPr>
          <p:nvPr>
            <p:ph type="title" idx="4294967295"/>
          </p:nvPr>
        </p:nvSpPr>
        <p:spPr>
          <a:xfrm>
            <a:off x="1659317" y="300562"/>
            <a:ext cx="10366247" cy="8617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NATURAL ATTENTUATION MONITORING</a:t>
            </a:r>
          </a:p>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C8EAFB"/>
                </a:solidFill>
                <a:effectLst/>
                <a:uLnTx/>
                <a:uFillTx/>
                <a:latin typeface="Arial" panose="020B0604020202020204" pitchFamily="34" charset="0"/>
                <a:ea typeface="Verdana" panose="020B0604030504040204" pitchFamily="34" charset="0"/>
                <a:cs typeface="Arial" panose="020B0604020202020204" pitchFamily="34" charset="0"/>
              </a:rPr>
              <a:t>Verifying Progress</a:t>
            </a:r>
            <a:endParaRPr kumimoji="0" lang="en-US" sz="2500" b="1" i="0" u="none" strike="noStrike" kern="1200" cap="none" spc="0" normalizeH="0" baseline="0" noProof="0" dirty="0">
              <a:ln>
                <a:noFill/>
              </a:ln>
              <a:solidFill>
                <a:srgbClr val="C7E9FA"/>
              </a:solidFill>
              <a:effectLst/>
              <a:uLnTx/>
              <a:uFillTx/>
              <a:latin typeface="Arial" panose="020B0604020202020204" pitchFamily="34" charset="0"/>
              <a:ea typeface="Verdana" panose="020B060403050404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B16F774-DB2D-2FCA-C387-F95ACCB8406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960870" y="3159662"/>
            <a:ext cx="7908966" cy="3454274"/>
          </a:xfrm>
          <a:prstGeom prst="rect">
            <a:avLst/>
          </a:prstGeom>
        </p:spPr>
      </p:pic>
      <p:sp>
        <p:nvSpPr>
          <p:cNvPr id="8" name="Oval 7">
            <a:extLst>
              <a:ext uri="{FF2B5EF4-FFF2-40B4-BE49-F238E27FC236}">
                <a16:creationId xmlns:a16="http://schemas.microsoft.com/office/drawing/2014/main" id="{F92CD1A7-323C-3E09-8475-ABF7A9BD3718}"/>
              </a:ext>
              <a:ext uri="{C183D7F6-B498-43B3-948B-1728B52AA6E4}">
                <adec:decorative xmlns:adec="http://schemas.microsoft.com/office/drawing/2017/decorative" val="1"/>
              </a:ext>
            </a:extLst>
          </p:cNvPr>
          <p:cNvSpPr/>
          <p:nvPr/>
        </p:nvSpPr>
        <p:spPr>
          <a:xfrm>
            <a:off x="7433187" y="5112773"/>
            <a:ext cx="422788" cy="943898"/>
          </a:xfrm>
          <a:prstGeom prst="ellipse">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95D745CA-321E-5F41-793E-52A0C7F5DEFC}"/>
              </a:ext>
              <a:ext uri="{C183D7F6-B498-43B3-948B-1728B52AA6E4}">
                <adec:decorative xmlns:adec="http://schemas.microsoft.com/office/drawing/2017/decorative" val="1"/>
              </a:ext>
            </a:extLst>
          </p:cNvPr>
          <p:cNvSpPr/>
          <p:nvPr/>
        </p:nvSpPr>
        <p:spPr>
          <a:xfrm>
            <a:off x="6832608" y="5112773"/>
            <a:ext cx="422788" cy="943898"/>
          </a:xfrm>
          <a:prstGeom prst="ellipse">
            <a:avLst/>
          </a:prstGeom>
          <a:noFill/>
          <a:ln w="3492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F61D11D-2D14-6EDE-C04F-C967F06B5464}"/>
              </a:ext>
              <a:ext uri="{C183D7F6-B498-43B3-948B-1728B52AA6E4}">
                <adec:decorative xmlns:adec="http://schemas.microsoft.com/office/drawing/2017/decorative" val="1"/>
              </a:ext>
            </a:extLst>
          </p:cNvPr>
          <p:cNvSpPr/>
          <p:nvPr/>
        </p:nvSpPr>
        <p:spPr>
          <a:xfrm>
            <a:off x="7423355" y="6278773"/>
            <a:ext cx="422788" cy="388375"/>
          </a:xfrm>
          <a:prstGeom prst="ellipse">
            <a:avLst/>
          </a:prstGeom>
          <a:noFill/>
          <a:ln w="3492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7E69AAC1-F478-6F94-234B-729E901B71FF}"/>
              </a:ext>
              <a:ext uri="{C183D7F6-B498-43B3-948B-1728B52AA6E4}">
                <adec:decorative xmlns:adec="http://schemas.microsoft.com/office/drawing/2017/decorative" val="1"/>
              </a:ext>
            </a:extLst>
          </p:cNvPr>
          <p:cNvGrpSpPr/>
          <p:nvPr/>
        </p:nvGrpSpPr>
        <p:grpSpPr>
          <a:xfrm>
            <a:off x="686417" y="3840889"/>
            <a:ext cx="3107306" cy="2337820"/>
            <a:chOff x="853564" y="3840889"/>
            <a:chExt cx="3107306" cy="2337820"/>
          </a:xfrm>
        </p:grpSpPr>
        <p:sp>
          <p:nvSpPr>
            <p:cNvPr id="6" name="TextBox 5">
              <a:extLst>
                <a:ext uri="{FF2B5EF4-FFF2-40B4-BE49-F238E27FC236}">
                  <a16:creationId xmlns:a16="http://schemas.microsoft.com/office/drawing/2014/main" id="{AFA0FAAC-B931-AE85-0DEF-DC94350BBE69}"/>
                </a:ext>
              </a:extLst>
            </p:cNvPr>
            <p:cNvSpPr txBox="1"/>
            <p:nvPr/>
          </p:nvSpPr>
          <p:spPr>
            <a:xfrm>
              <a:off x="853564" y="3840889"/>
              <a:ext cx="3107306" cy="2308324"/>
            </a:xfrm>
            <a:prstGeom prst="rect">
              <a:avLst/>
            </a:prstGeom>
            <a:noFill/>
          </p:spPr>
          <p:txBody>
            <a:bodyPr wrap="square">
              <a:spAutoFit/>
            </a:bodyPr>
            <a:lstStyle/>
            <a:p>
              <a:r>
                <a:rPr lang="en-US" sz="2400" dirty="0">
                  <a:solidFill>
                    <a:schemeClr val="bg1"/>
                  </a:solidFill>
                </a:rPr>
                <a:t>Example Calculation:</a:t>
              </a:r>
            </a:p>
            <a:p>
              <a:r>
                <a:rPr lang="en-US" sz="2400" dirty="0">
                  <a:solidFill>
                    <a:schemeClr val="bg1"/>
                  </a:solidFill>
                </a:rPr>
                <a:t>{(20 - 18)  / 20 * 100 + (100 - 80) / 100 * 100 + </a:t>
              </a:r>
            </a:p>
            <a:p>
              <a:r>
                <a:rPr lang="en-US" sz="2400" dirty="0">
                  <a:solidFill>
                    <a:schemeClr val="bg1"/>
                  </a:solidFill>
                </a:rPr>
                <a:t> (10 - 15)  / 10 * 100 + </a:t>
              </a:r>
            </a:p>
            <a:p>
              <a:r>
                <a:rPr lang="en-US" sz="2400" dirty="0">
                  <a:solidFill>
                    <a:schemeClr val="bg1"/>
                  </a:solidFill>
                </a:rPr>
                <a:t> (80 - 60)  / 80 * 100} </a:t>
              </a:r>
            </a:p>
            <a:p>
              <a:r>
                <a:rPr lang="en-US" sz="2400" dirty="0">
                  <a:solidFill>
                    <a:schemeClr val="bg1"/>
                  </a:solidFill>
                </a:rPr>
                <a:t>All divided by 4 = ~1%</a:t>
              </a:r>
            </a:p>
          </p:txBody>
        </p:sp>
        <p:sp>
          <p:nvSpPr>
            <p:cNvPr id="9" name="Oval 8">
              <a:extLst>
                <a:ext uri="{FF2B5EF4-FFF2-40B4-BE49-F238E27FC236}">
                  <a16:creationId xmlns:a16="http://schemas.microsoft.com/office/drawing/2014/main" id="{EF42F7A5-3CF4-AA9E-B886-AB98ECD26744}"/>
                </a:ext>
              </a:extLst>
            </p:cNvPr>
            <p:cNvSpPr/>
            <p:nvPr/>
          </p:nvSpPr>
          <p:spPr>
            <a:xfrm>
              <a:off x="1573159" y="4247535"/>
              <a:ext cx="543396" cy="1474840"/>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28C4209-1997-0DDF-9DBA-A92F5D972415}"/>
                </a:ext>
              </a:extLst>
            </p:cNvPr>
            <p:cNvSpPr/>
            <p:nvPr/>
          </p:nvSpPr>
          <p:spPr>
            <a:xfrm>
              <a:off x="1015518" y="4247534"/>
              <a:ext cx="543396" cy="1474841"/>
            </a:xfrm>
            <a:prstGeom prst="ellipse">
              <a:avLst/>
            </a:prstGeom>
            <a:no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462896C-7994-CB9F-7341-5F47146E7165}"/>
                </a:ext>
              </a:extLst>
            </p:cNvPr>
            <p:cNvSpPr/>
            <p:nvPr/>
          </p:nvSpPr>
          <p:spPr>
            <a:xfrm>
              <a:off x="3048002" y="5656005"/>
              <a:ext cx="758836" cy="522704"/>
            </a:xfrm>
            <a:prstGeom prst="ellipse">
              <a:avLst/>
            </a:prstGeom>
            <a:noFill/>
            <a:ln w="2222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6C98752-26FF-C36C-1DB2-F2E21290722B}"/>
                </a:ext>
              </a:extLst>
            </p:cNvPr>
            <p:cNvSpPr/>
            <p:nvPr/>
          </p:nvSpPr>
          <p:spPr>
            <a:xfrm>
              <a:off x="2221427" y="4247535"/>
              <a:ext cx="624553" cy="1474840"/>
            </a:xfrm>
            <a:prstGeom prst="ellipse">
              <a:avLst/>
            </a:prstGeom>
            <a:no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59650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1FD2C-B691-9920-1B3A-9AB76D361F9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AAEF671-D1D2-7B65-DA36-A3A14B874227}"/>
              </a:ext>
            </a:extLst>
          </p:cNvPr>
          <p:cNvSpPr txBox="1"/>
          <p:nvPr/>
        </p:nvSpPr>
        <p:spPr>
          <a:xfrm>
            <a:off x="284923" y="1467996"/>
            <a:ext cx="11499535" cy="2628925"/>
          </a:xfrm>
          <a:prstGeom prst="rect">
            <a:avLst/>
          </a:prstGeom>
          <a:noFill/>
        </p:spPr>
        <p:txBody>
          <a:bodyPr wrap="square" rtlCol="0">
            <a:spAutoFit/>
          </a:bodyPr>
          <a:lstStyle/>
          <a:p>
            <a:pPr eaLnBrk="1" fontAlgn="auto" hangingPunct="1">
              <a:spcBef>
                <a:spcPts val="529"/>
              </a:spcBef>
              <a:spcAft>
                <a:spcPts val="0"/>
              </a:spcAft>
              <a:defRPr/>
            </a:pPr>
            <a:r>
              <a:rPr lang="en-US" sz="2400" b="1" dirty="0">
                <a:solidFill>
                  <a:schemeClr val="accent2"/>
                </a:solidFill>
                <a:latin typeface="Arial" panose="020B0604020202020204" pitchFamily="34" charset="0"/>
                <a:cs typeface="Arial" panose="020B0604020202020204" pitchFamily="34" charset="0"/>
              </a:rPr>
              <a:t>Expected Reductions – Verify Progress:</a:t>
            </a:r>
          </a:p>
          <a:p>
            <a:pPr marL="342900" indent="-3429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Trend Calculations:</a:t>
            </a:r>
          </a:p>
          <a:p>
            <a:pPr marL="800100" lvl="1" indent="-3429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Mann-Kendall – Plume Characterization.</a:t>
            </a:r>
          </a:p>
          <a:p>
            <a:pPr marL="1257300" lvl="2" indent="-342900">
              <a:spcBef>
                <a:spcPts val="529"/>
              </a:spcBef>
              <a:buFont typeface="Wingdings" panose="05000000000000000000" pitchFamily="2" charset="2"/>
              <a:buChar char="§"/>
              <a:defRPr/>
            </a:pPr>
            <a:r>
              <a:rPr lang="en-US" sz="24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Approved statistical method per subsection 62-780.610(2), F.A.C.</a:t>
            </a:r>
            <a:endParaRPr lang="en-US" sz="2400" dirty="0">
              <a:solidFill>
                <a:schemeClr val="bg1"/>
              </a:solidFill>
              <a:latin typeface="Arial" panose="020B0604020202020204" pitchFamily="34" charset="0"/>
              <a:cs typeface="Arial" panose="020B0604020202020204" pitchFamily="34" charset="0"/>
            </a:endParaRPr>
          </a:p>
          <a:p>
            <a:pPr marL="800100" lvl="1" indent="-3429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EPA – </a:t>
            </a:r>
            <a:r>
              <a:rPr lang="en-US" sz="2400" dirty="0" err="1">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ProUCL</a:t>
            </a:r>
            <a:r>
              <a:rPr lang="en-US" sz="2400" dirty="0">
                <a:solidFill>
                  <a:schemeClr val="bg1"/>
                </a:solidFill>
                <a:latin typeface="Arial" panose="020B0604020202020204" pitchFamily="34" charset="0"/>
                <a:cs typeface="Arial" panose="020B0604020202020204" pitchFamily="34" charset="0"/>
              </a:rPr>
              <a:t>.</a:t>
            </a:r>
          </a:p>
          <a:p>
            <a:pPr marL="800100" lvl="1" indent="-3429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Example site.</a:t>
            </a:r>
          </a:p>
        </p:txBody>
      </p:sp>
      <p:pic>
        <p:nvPicPr>
          <p:cNvPr id="3" name="Picture 2">
            <a:extLst>
              <a:ext uri="{FF2B5EF4-FFF2-40B4-BE49-F238E27FC236}">
                <a16:creationId xmlns:a16="http://schemas.microsoft.com/office/drawing/2014/main" id="{96F535F8-1CF9-E68C-5AFD-0835260CEDA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956364" y="3370656"/>
            <a:ext cx="7194349" cy="3250153"/>
          </a:xfrm>
          <a:prstGeom prst="rect">
            <a:avLst/>
          </a:prstGeom>
        </p:spPr>
      </p:pic>
      <p:sp>
        <p:nvSpPr>
          <p:cNvPr id="5" name="Title 4">
            <a:extLst>
              <a:ext uri="{FF2B5EF4-FFF2-40B4-BE49-F238E27FC236}">
                <a16:creationId xmlns:a16="http://schemas.microsoft.com/office/drawing/2014/main" id="{2E0C04D4-2D9B-1669-61B8-6E09575BCF2A}"/>
              </a:ext>
            </a:extLst>
          </p:cNvPr>
          <p:cNvSpPr txBox="1">
            <a:spLocks noGrp="1"/>
          </p:cNvSpPr>
          <p:nvPr>
            <p:ph type="title" idx="4294967295"/>
          </p:nvPr>
        </p:nvSpPr>
        <p:spPr>
          <a:xfrm>
            <a:off x="1659317" y="300562"/>
            <a:ext cx="10366247" cy="8617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NATURAL ATTENTUATION MONITORING</a:t>
            </a:r>
          </a:p>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C8EAFB"/>
                </a:solidFill>
                <a:effectLst/>
                <a:uLnTx/>
                <a:uFillTx/>
                <a:latin typeface="Arial" panose="020B0604020202020204" pitchFamily="34" charset="0"/>
                <a:ea typeface="Verdana" panose="020B0604030504040204" pitchFamily="34" charset="0"/>
                <a:cs typeface="Arial" panose="020B0604020202020204" pitchFamily="34" charset="0"/>
              </a:rPr>
              <a:t>Verifying Progress</a:t>
            </a:r>
            <a:endParaRPr kumimoji="0" lang="en-US" sz="2500" b="1" i="0" u="none" strike="noStrike" kern="1200" cap="none" spc="0" normalizeH="0" baseline="0" noProof="0" dirty="0">
              <a:ln>
                <a:noFill/>
              </a:ln>
              <a:solidFill>
                <a:srgbClr val="C7E9FA"/>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667535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BBDEF-7061-FE14-8715-986D53BE4FC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C50086F-A405-DAAC-AB5D-58D976763E8C}"/>
              </a:ext>
            </a:extLst>
          </p:cNvPr>
          <p:cNvSpPr txBox="1"/>
          <p:nvPr/>
        </p:nvSpPr>
        <p:spPr>
          <a:xfrm>
            <a:off x="284923" y="1467996"/>
            <a:ext cx="11499535" cy="2195473"/>
          </a:xfrm>
          <a:prstGeom prst="rect">
            <a:avLst/>
          </a:prstGeom>
          <a:noFill/>
        </p:spPr>
        <p:txBody>
          <a:bodyPr wrap="square" rtlCol="0">
            <a:spAutoFit/>
          </a:bodyPr>
          <a:lstStyle/>
          <a:p>
            <a:pPr eaLnBrk="1" fontAlgn="auto" hangingPunct="1">
              <a:spcBef>
                <a:spcPts val="529"/>
              </a:spcBef>
              <a:spcAft>
                <a:spcPts val="0"/>
              </a:spcAft>
              <a:defRPr/>
            </a:pPr>
            <a:r>
              <a:rPr lang="en-US" sz="2400" b="1" dirty="0">
                <a:solidFill>
                  <a:schemeClr val="accent2"/>
                </a:solidFill>
                <a:latin typeface="Arial" panose="020B0604020202020204" pitchFamily="34" charset="0"/>
                <a:cs typeface="Arial" panose="020B0604020202020204" pitchFamily="34" charset="0"/>
              </a:rPr>
              <a:t>Timeframe for Achieving NFA (Example):</a:t>
            </a:r>
          </a:p>
          <a:p>
            <a:pPr marL="342900" indent="-3429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At 42 months (3.5 years).</a:t>
            </a:r>
          </a:p>
          <a:p>
            <a:pPr marL="800100" lvl="1" indent="-3429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Trend increasing.</a:t>
            </a:r>
          </a:p>
          <a:p>
            <a:pPr marL="342900" indent="-3429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At 45+ months (3.75+ years).</a:t>
            </a:r>
          </a:p>
          <a:p>
            <a:pPr marL="800100" lvl="1" indent="-3429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Site no longer meets criteria for NAM.</a:t>
            </a:r>
          </a:p>
        </p:txBody>
      </p:sp>
      <p:pic>
        <p:nvPicPr>
          <p:cNvPr id="3" name="Picture 2">
            <a:extLst>
              <a:ext uri="{FF2B5EF4-FFF2-40B4-BE49-F238E27FC236}">
                <a16:creationId xmlns:a16="http://schemas.microsoft.com/office/drawing/2014/main" id="{32E59913-56E0-39F2-61D1-8F2805F632B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10027" y="3596400"/>
            <a:ext cx="3401894" cy="3088853"/>
          </a:xfrm>
          <a:prstGeom prst="rect">
            <a:avLst/>
          </a:prstGeom>
        </p:spPr>
      </p:pic>
      <p:grpSp>
        <p:nvGrpSpPr>
          <p:cNvPr id="13" name="Group 12">
            <a:extLst>
              <a:ext uri="{FF2B5EF4-FFF2-40B4-BE49-F238E27FC236}">
                <a16:creationId xmlns:a16="http://schemas.microsoft.com/office/drawing/2014/main" id="{E8F292E7-07A3-B9B1-0700-BA07E45174B3}"/>
              </a:ext>
              <a:ext uri="{C183D7F6-B498-43B3-948B-1728B52AA6E4}">
                <adec:decorative xmlns:adec="http://schemas.microsoft.com/office/drawing/2017/decorative" val="1"/>
              </a:ext>
            </a:extLst>
          </p:cNvPr>
          <p:cNvGrpSpPr/>
          <p:nvPr/>
        </p:nvGrpSpPr>
        <p:grpSpPr>
          <a:xfrm>
            <a:off x="3767422" y="4173428"/>
            <a:ext cx="2756848" cy="1576665"/>
            <a:chOff x="8617578" y="2499801"/>
            <a:chExt cx="3310582" cy="1963082"/>
          </a:xfrm>
        </p:grpSpPr>
        <p:sp>
          <p:nvSpPr>
            <p:cNvPr id="8" name="Rectangle 7">
              <a:extLst>
                <a:ext uri="{FF2B5EF4-FFF2-40B4-BE49-F238E27FC236}">
                  <a16:creationId xmlns:a16="http://schemas.microsoft.com/office/drawing/2014/main" id="{1F560CFA-7E5E-C853-323B-E6719B40D8A4}"/>
                </a:ext>
              </a:extLst>
            </p:cNvPr>
            <p:cNvSpPr/>
            <p:nvPr/>
          </p:nvSpPr>
          <p:spPr>
            <a:xfrm>
              <a:off x="8617578" y="2503298"/>
              <a:ext cx="3294464" cy="195958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19EBC985-C37B-9330-C52C-7F30C3367BF2}"/>
                </a:ext>
              </a:extLst>
            </p:cNvPr>
            <p:cNvPicPr>
              <a:picLocks noChangeAspect="1"/>
            </p:cNvPicPr>
            <p:nvPr/>
          </p:nvPicPr>
          <p:blipFill>
            <a:blip r:embed="rId4"/>
            <a:stretch>
              <a:fillRect/>
            </a:stretch>
          </p:blipFill>
          <p:spPr>
            <a:xfrm>
              <a:off x="8684807" y="2499801"/>
              <a:ext cx="3243353" cy="1963082"/>
            </a:xfrm>
            <a:prstGeom prst="rect">
              <a:avLst/>
            </a:prstGeom>
          </p:spPr>
        </p:pic>
      </p:grpSp>
      <p:sp>
        <p:nvSpPr>
          <p:cNvPr id="6" name="Title 5">
            <a:extLst>
              <a:ext uri="{FF2B5EF4-FFF2-40B4-BE49-F238E27FC236}">
                <a16:creationId xmlns:a16="http://schemas.microsoft.com/office/drawing/2014/main" id="{426C7469-DB8E-9953-68CA-1CF071B3B5E9}"/>
              </a:ext>
            </a:extLst>
          </p:cNvPr>
          <p:cNvSpPr txBox="1">
            <a:spLocks noGrp="1"/>
          </p:cNvSpPr>
          <p:nvPr>
            <p:ph type="title" idx="4294967295"/>
          </p:nvPr>
        </p:nvSpPr>
        <p:spPr>
          <a:xfrm>
            <a:off x="1659317" y="300562"/>
            <a:ext cx="10366247" cy="8617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NATURAL ATTENTUATION MONITORING</a:t>
            </a:r>
          </a:p>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C8EAFB"/>
                </a:solidFill>
                <a:effectLst/>
                <a:uLnTx/>
                <a:uFillTx/>
                <a:latin typeface="Arial" panose="020B0604020202020204" pitchFamily="34" charset="0"/>
                <a:ea typeface="Verdana" panose="020B0604030504040204" pitchFamily="34" charset="0"/>
                <a:cs typeface="Arial" panose="020B0604020202020204" pitchFamily="34" charset="0"/>
              </a:rPr>
              <a:t>Verifying Progress</a:t>
            </a:r>
            <a:endParaRPr kumimoji="0" lang="en-US" sz="2500" b="1" i="0" u="none" strike="noStrike" kern="1200" cap="none" spc="0" normalizeH="0" baseline="0" noProof="0" dirty="0">
              <a:ln>
                <a:noFill/>
              </a:ln>
              <a:solidFill>
                <a:srgbClr val="C7E9FA"/>
              </a:solidFill>
              <a:effectLst/>
              <a:uLnTx/>
              <a:uFillTx/>
              <a:latin typeface="Arial" panose="020B0604020202020204" pitchFamily="34" charset="0"/>
              <a:ea typeface="Verdana" panose="020B060403050404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1C75D9A1-75CE-E01C-A2A6-1B2DCC166235}"/>
              </a:ext>
              <a:ext uri="{C183D7F6-B498-43B3-948B-1728B52AA6E4}">
                <adec:decorative xmlns:adec="http://schemas.microsoft.com/office/drawing/2017/decorative" val="1"/>
              </a:ext>
            </a:extLst>
          </p:cNvPr>
          <p:cNvGrpSpPr/>
          <p:nvPr/>
        </p:nvGrpSpPr>
        <p:grpSpPr>
          <a:xfrm>
            <a:off x="6597438" y="1672295"/>
            <a:ext cx="5293638" cy="2309644"/>
            <a:chOff x="6597438" y="1672295"/>
            <a:chExt cx="5293638" cy="2309644"/>
          </a:xfrm>
        </p:grpSpPr>
        <p:pic>
          <p:nvPicPr>
            <p:cNvPr id="5" name="Picture 4">
              <a:extLst>
                <a:ext uri="{FF2B5EF4-FFF2-40B4-BE49-F238E27FC236}">
                  <a16:creationId xmlns:a16="http://schemas.microsoft.com/office/drawing/2014/main" id="{A2006BAB-4AF3-01C1-72F5-9A6CC3B4307D}"/>
                </a:ext>
              </a:extLst>
            </p:cNvPr>
            <p:cNvPicPr>
              <a:picLocks noChangeAspect="1"/>
            </p:cNvPicPr>
            <p:nvPr/>
          </p:nvPicPr>
          <p:blipFill>
            <a:blip r:embed="rId5"/>
            <a:stretch>
              <a:fillRect/>
            </a:stretch>
          </p:blipFill>
          <p:spPr>
            <a:xfrm>
              <a:off x="6597438" y="1672295"/>
              <a:ext cx="5293638" cy="2309644"/>
            </a:xfrm>
            <a:prstGeom prst="rect">
              <a:avLst/>
            </a:prstGeom>
          </p:spPr>
        </p:pic>
        <p:sp>
          <p:nvSpPr>
            <p:cNvPr id="10" name="Oval 9">
              <a:extLst>
                <a:ext uri="{FF2B5EF4-FFF2-40B4-BE49-F238E27FC236}">
                  <a16:creationId xmlns:a16="http://schemas.microsoft.com/office/drawing/2014/main" id="{53C2973C-E125-CE03-D9DC-587B9B77EDFC}"/>
                </a:ext>
              </a:extLst>
            </p:cNvPr>
            <p:cNvSpPr/>
            <p:nvPr/>
          </p:nvSpPr>
          <p:spPr>
            <a:xfrm>
              <a:off x="10585311" y="2738867"/>
              <a:ext cx="840161" cy="284990"/>
            </a:xfrm>
            <a:prstGeom prst="ellipse">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691C564C-5931-A2ED-55FA-865ADB776C2C}"/>
                </a:ext>
              </a:extLst>
            </p:cNvPr>
            <p:cNvSpPr/>
            <p:nvPr/>
          </p:nvSpPr>
          <p:spPr>
            <a:xfrm>
              <a:off x="10327245" y="2738865"/>
              <a:ext cx="527859" cy="284991"/>
            </a:xfrm>
            <a:prstGeom prst="ellipse">
              <a:avLst/>
            </a:prstGeom>
            <a:noFill/>
            <a:ln w="3492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D74A55D-A385-C1AB-4FEF-BF73F4FA3A4C}"/>
                </a:ext>
              </a:extLst>
            </p:cNvPr>
            <p:cNvSpPr/>
            <p:nvPr/>
          </p:nvSpPr>
          <p:spPr>
            <a:xfrm>
              <a:off x="8922106" y="2738866"/>
              <a:ext cx="1396086" cy="275936"/>
            </a:xfrm>
            <a:prstGeom prst="ellipse">
              <a:avLst/>
            </a:prstGeom>
            <a:noFill/>
            <a:ln w="3492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F0C2585D-10DD-9849-0069-63F4D5CAE53F}"/>
              </a:ext>
              <a:ext uri="{C183D7F6-B498-43B3-948B-1728B52AA6E4}">
                <adec:decorative xmlns:adec="http://schemas.microsoft.com/office/drawing/2017/decorative" val="1"/>
              </a:ext>
            </a:extLst>
          </p:cNvPr>
          <p:cNvGrpSpPr/>
          <p:nvPr/>
        </p:nvGrpSpPr>
        <p:grpSpPr>
          <a:xfrm>
            <a:off x="6613165" y="4173428"/>
            <a:ext cx="5280944" cy="2384010"/>
            <a:chOff x="6613165" y="4173428"/>
            <a:chExt cx="5280944" cy="2384010"/>
          </a:xfrm>
        </p:grpSpPr>
        <p:pic>
          <p:nvPicPr>
            <p:cNvPr id="9" name="Picture 8">
              <a:extLst>
                <a:ext uri="{FF2B5EF4-FFF2-40B4-BE49-F238E27FC236}">
                  <a16:creationId xmlns:a16="http://schemas.microsoft.com/office/drawing/2014/main" id="{9C424A62-46D0-1F89-E90A-119AFDCDADAD}"/>
                </a:ext>
              </a:extLst>
            </p:cNvPr>
            <p:cNvPicPr>
              <a:picLocks noChangeAspect="1"/>
            </p:cNvPicPr>
            <p:nvPr/>
          </p:nvPicPr>
          <p:blipFill>
            <a:blip r:embed="rId6"/>
            <a:stretch>
              <a:fillRect/>
            </a:stretch>
          </p:blipFill>
          <p:spPr>
            <a:xfrm>
              <a:off x="6613165" y="4173428"/>
              <a:ext cx="5280944" cy="2384010"/>
            </a:xfrm>
            <a:prstGeom prst="rect">
              <a:avLst/>
            </a:prstGeom>
          </p:spPr>
        </p:pic>
        <p:sp>
          <p:nvSpPr>
            <p:cNvPr id="14" name="Oval 13">
              <a:extLst>
                <a:ext uri="{FF2B5EF4-FFF2-40B4-BE49-F238E27FC236}">
                  <a16:creationId xmlns:a16="http://schemas.microsoft.com/office/drawing/2014/main" id="{AC3248B5-89B0-2648-48F2-CE6A2D6AF04B}"/>
                </a:ext>
              </a:extLst>
            </p:cNvPr>
            <p:cNvSpPr/>
            <p:nvPr/>
          </p:nvSpPr>
          <p:spPr>
            <a:xfrm>
              <a:off x="9506140" y="5039455"/>
              <a:ext cx="1079172" cy="284991"/>
            </a:xfrm>
            <a:prstGeom prst="ellipse">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932E8123-3A83-3D8E-4DD1-1878F8DD179B}"/>
                </a:ext>
              </a:extLst>
            </p:cNvPr>
            <p:cNvSpPr/>
            <p:nvPr/>
          </p:nvSpPr>
          <p:spPr>
            <a:xfrm>
              <a:off x="9161584" y="5080442"/>
              <a:ext cx="527859" cy="284991"/>
            </a:xfrm>
            <a:prstGeom prst="ellipse">
              <a:avLst/>
            </a:prstGeom>
            <a:noFill/>
            <a:ln w="3492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05387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3C865-ECFE-D80E-D65B-B7623F0A41F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164FCBD-461B-9EC3-4602-0BFDF26B8A36}"/>
              </a:ext>
            </a:extLst>
          </p:cNvPr>
          <p:cNvSpPr txBox="1"/>
          <p:nvPr/>
        </p:nvSpPr>
        <p:spPr>
          <a:xfrm>
            <a:off x="284923" y="1467996"/>
            <a:ext cx="11499535" cy="3495829"/>
          </a:xfrm>
          <a:prstGeom prst="rect">
            <a:avLst/>
          </a:prstGeom>
          <a:noFill/>
        </p:spPr>
        <p:txBody>
          <a:bodyPr wrap="square" rtlCol="0">
            <a:spAutoFit/>
          </a:bodyPr>
          <a:lstStyle/>
          <a:p>
            <a:pPr eaLnBrk="1" fontAlgn="auto" hangingPunct="1">
              <a:spcBef>
                <a:spcPts val="529"/>
              </a:spcBef>
              <a:spcAft>
                <a:spcPts val="0"/>
              </a:spcAft>
              <a:defRPr/>
            </a:pPr>
            <a:r>
              <a:rPr lang="en-US" sz="2400" b="1" dirty="0">
                <a:solidFill>
                  <a:schemeClr val="accent2"/>
                </a:solidFill>
                <a:latin typeface="Arial" panose="020B0604020202020204" pitchFamily="34" charset="0"/>
                <a:cs typeface="Arial" panose="020B0604020202020204" pitchFamily="34" charset="0"/>
              </a:rPr>
              <a:t>Timeframe for Achieving NFA:</a:t>
            </a:r>
          </a:p>
          <a:p>
            <a:pPr marL="342900" indent="-3429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If significant reduction not being achieved at 42 months (3.5 years):</a:t>
            </a:r>
          </a:p>
          <a:p>
            <a:pPr marL="800100" lvl="1" indent="-3429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Recommend active remediation?</a:t>
            </a:r>
          </a:p>
          <a:p>
            <a:pPr marL="800100" lvl="1" indent="-3429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Is funding limiting return to active remediation?</a:t>
            </a:r>
          </a:p>
          <a:p>
            <a:pPr marL="800100" lvl="1" indent="-3429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Is alternative closure an acceptable option? For example:</a:t>
            </a:r>
          </a:p>
          <a:p>
            <a:pPr marL="1257300" lvl="2" indent="-3429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Risk Management Option Level II (RMO II);</a:t>
            </a:r>
          </a:p>
          <a:p>
            <a:pPr marL="1257300" lvl="2" indent="-3429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RMO III; or,</a:t>
            </a:r>
          </a:p>
          <a:p>
            <a:pPr marL="1257300" lvl="2" indent="-3429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Low-Scored Site Initiative (LSSI) NFA.</a:t>
            </a:r>
          </a:p>
        </p:txBody>
      </p:sp>
      <p:sp>
        <p:nvSpPr>
          <p:cNvPr id="3" name="Title 2">
            <a:extLst>
              <a:ext uri="{FF2B5EF4-FFF2-40B4-BE49-F238E27FC236}">
                <a16:creationId xmlns:a16="http://schemas.microsoft.com/office/drawing/2014/main" id="{DD4D1E06-76F1-D7E7-FEEB-0A801CD3E03B}"/>
              </a:ext>
            </a:extLst>
          </p:cNvPr>
          <p:cNvSpPr txBox="1">
            <a:spLocks noGrp="1"/>
          </p:cNvSpPr>
          <p:nvPr>
            <p:ph type="title" idx="4294967295"/>
          </p:nvPr>
        </p:nvSpPr>
        <p:spPr>
          <a:xfrm>
            <a:off x="1659317" y="300562"/>
            <a:ext cx="10366247" cy="8617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NATURAL ATTENTUATION MONITORING</a:t>
            </a:r>
          </a:p>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C8EAFB"/>
                </a:solidFill>
                <a:effectLst/>
                <a:uLnTx/>
                <a:uFillTx/>
                <a:latin typeface="Arial" panose="020B0604020202020204" pitchFamily="34" charset="0"/>
                <a:ea typeface="Verdana" panose="020B0604030504040204" pitchFamily="34" charset="0"/>
                <a:cs typeface="Arial" panose="020B0604020202020204" pitchFamily="34" charset="0"/>
              </a:rPr>
              <a:t>Verifying Progress</a:t>
            </a:r>
            <a:endParaRPr kumimoji="0" lang="en-US" sz="2500" b="1" i="0" u="none" strike="noStrike" kern="1200" cap="none" spc="0" normalizeH="0" baseline="0" noProof="0" dirty="0">
              <a:ln>
                <a:noFill/>
              </a:ln>
              <a:solidFill>
                <a:srgbClr val="C7E9FA"/>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93646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B85E4-7971-368F-3280-013EA1872EC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FD5F5DC-C2ED-14E9-6EC9-6150B5AB5F03}"/>
              </a:ext>
            </a:extLst>
          </p:cNvPr>
          <p:cNvSpPr txBox="1"/>
          <p:nvPr/>
        </p:nvSpPr>
        <p:spPr>
          <a:xfrm>
            <a:off x="284923" y="1467996"/>
            <a:ext cx="11499535" cy="3062377"/>
          </a:xfrm>
          <a:prstGeom prst="rect">
            <a:avLst/>
          </a:prstGeom>
          <a:noFill/>
        </p:spPr>
        <p:txBody>
          <a:bodyPr wrap="square" rtlCol="0">
            <a:spAutoFit/>
          </a:bodyPr>
          <a:lstStyle/>
          <a:p>
            <a:pPr eaLnBrk="1" fontAlgn="auto" hangingPunct="1">
              <a:spcBef>
                <a:spcPts val="529"/>
              </a:spcBef>
              <a:spcAft>
                <a:spcPts val="0"/>
              </a:spcAft>
              <a:defRPr/>
            </a:pPr>
            <a:r>
              <a:rPr lang="en-US" sz="2400" b="1" dirty="0">
                <a:solidFill>
                  <a:schemeClr val="accent2"/>
                </a:solidFill>
                <a:latin typeface="Arial" panose="020B0604020202020204" pitchFamily="34" charset="0"/>
                <a:cs typeface="Arial" panose="020B0604020202020204" pitchFamily="34" charset="0"/>
              </a:rPr>
              <a:t>Timeframe for Achieving NFA:</a:t>
            </a:r>
          </a:p>
          <a:p>
            <a:pPr marL="342900" indent="-3429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If significant reduction not being achieved at 42 months (3.5 years):</a:t>
            </a:r>
          </a:p>
          <a:p>
            <a:pPr marL="800100" lvl="1" indent="-3429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Recommend evaluation of Level 2 Criteria to continue NAM?</a:t>
            </a:r>
          </a:p>
          <a:p>
            <a:pPr marL="800100" lvl="1" indent="-342900">
              <a:spcBef>
                <a:spcPts val="529"/>
              </a:spcBef>
              <a:buFont typeface="Courier New" panose="02070309020205020404" pitchFamily="49" charset="0"/>
              <a:buChar char="o"/>
              <a:defRPr/>
            </a:pPr>
            <a:r>
              <a:rPr lang="en-US" sz="2400" i="1" dirty="0">
                <a:solidFill>
                  <a:schemeClr val="bg1"/>
                </a:solidFill>
                <a:latin typeface="Arial" panose="020B0604020202020204" pitchFamily="34" charset="0"/>
                <a:cs typeface="Arial" panose="020B0604020202020204" pitchFamily="34" charset="0"/>
              </a:rPr>
              <a:t>Preliminarily</a:t>
            </a:r>
            <a:r>
              <a:rPr lang="en-US" sz="2400" dirty="0">
                <a:solidFill>
                  <a:schemeClr val="bg1"/>
                </a:solidFill>
                <a:latin typeface="Arial" panose="020B0604020202020204" pitchFamily="34" charset="0"/>
                <a:cs typeface="Arial" panose="020B0604020202020204" pitchFamily="34" charset="0"/>
              </a:rPr>
              <a:t> - Recommend monitoring for NAM parameters.</a:t>
            </a:r>
          </a:p>
          <a:p>
            <a:pPr marL="1257300" lvl="2" indent="-342900">
              <a:spcBef>
                <a:spcPts val="529"/>
              </a:spcBef>
              <a:buFont typeface="Wingdings" panose="05000000000000000000" pitchFamily="2" charset="2"/>
              <a:buChar char="§"/>
              <a:defRPr/>
            </a:pPr>
            <a:r>
              <a:rPr lang="en-US" sz="2400" dirty="0">
                <a:solidFill>
                  <a:schemeClr val="bg1"/>
                </a:solidFill>
                <a:latin typeface="Arial" panose="020B0604020202020204" pitchFamily="34" charset="0"/>
                <a:cs typeface="Arial" panose="020B0604020202020204" pitchFamily="34" charset="0"/>
              </a:rPr>
              <a:t>Are site-specific parameters limiting natural attenuation?</a:t>
            </a:r>
          </a:p>
          <a:p>
            <a:pPr marL="1714500" lvl="3" indent="-342900">
              <a:spcBef>
                <a:spcPts val="529"/>
              </a:spcBef>
              <a:buFont typeface="Wingdings" panose="05000000000000000000" pitchFamily="2" charset="2"/>
              <a:buChar char="ü"/>
              <a:defRPr/>
            </a:pPr>
            <a:r>
              <a:rPr lang="en-US" sz="2400" i="1" dirty="0">
                <a:solidFill>
                  <a:schemeClr val="bg1"/>
                </a:solidFill>
                <a:latin typeface="Arial" panose="020B0604020202020204" pitchFamily="34" charset="0"/>
                <a:cs typeface="Arial" panose="020B0604020202020204" pitchFamily="34" charset="0"/>
              </a:rPr>
              <a:t>Use to support recommended active remediation (enhancement).</a:t>
            </a:r>
          </a:p>
          <a:p>
            <a:pPr marL="1714500" lvl="3" indent="-342900">
              <a:spcBef>
                <a:spcPts val="529"/>
              </a:spcBef>
              <a:buFont typeface="Wingdings" panose="05000000000000000000" pitchFamily="2" charset="2"/>
              <a:buChar char="ü"/>
              <a:defRPr/>
            </a:pPr>
            <a:r>
              <a:rPr lang="en-US" sz="2400" i="1" dirty="0">
                <a:solidFill>
                  <a:schemeClr val="bg1"/>
                </a:solidFill>
                <a:latin typeface="Arial" panose="020B0604020202020204" pitchFamily="34" charset="0"/>
                <a:cs typeface="Arial" panose="020B0604020202020204" pitchFamily="34" charset="0"/>
              </a:rPr>
              <a:t>Use to support continuing NAM under Level 2 Criteria.</a:t>
            </a:r>
          </a:p>
        </p:txBody>
      </p:sp>
      <p:sp>
        <p:nvSpPr>
          <p:cNvPr id="3" name="Title 2">
            <a:extLst>
              <a:ext uri="{FF2B5EF4-FFF2-40B4-BE49-F238E27FC236}">
                <a16:creationId xmlns:a16="http://schemas.microsoft.com/office/drawing/2014/main" id="{D25F9795-99A7-9E53-6614-96625ECB7971}"/>
              </a:ext>
            </a:extLst>
          </p:cNvPr>
          <p:cNvSpPr txBox="1">
            <a:spLocks noGrp="1"/>
          </p:cNvSpPr>
          <p:nvPr>
            <p:ph type="title" idx="4294967295"/>
          </p:nvPr>
        </p:nvSpPr>
        <p:spPr>
          <a:xfrm>
            <a:off x="1659317" y="300562"/>
            <a:ext cx="10366247" cy="8617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NATURAL ATTENTUATION MONITORING</a:t>
            </a:r>
          </a:p>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C8EAFB"/>
                </a:solidFill>
                <a:effectLst/>
                <a:uLnTx/>
                <a:uFillTx/>
                <a:latin typeface="Arial" panose="020B0604020202020204" pitchFamily="34" charset="0"/>
                <a:ea typeface="Verdana" panose="020B0604030504040204" pitchFamily="34" charset="0"/>
                <a:cs typeface="Arial" panose="020B0604020202020204" pitchFamily="34" charset="0"/>
              </a:rPr>
              <a:t>Verifying Progress</a:t>
            </a:r>
            <a:endParaRPr kumimoji="0" lang="en-US" sz="2500" b="1" i="0" u="none" strike="noStrike" kern="1200" cap="none" spc="0" normalizeH="0" baseline="0" noProof="0" dirty="0">
              <a:ln>
                <a:noFill/>
              </a:ln>
              <a:solidFill>
                <a:srgbClr val="C7E9FA"/>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823532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38529-6684-0220-1998-B86A53BA5C7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D7C0C2B-1168-38F7-2134-ACA67870EEA6}"/>
              </a:ext>
            </a:extLst>
          </p:cNvPr>
          <p:cNvSpPr txBox="1"/>
          <p:nvPr/>
        </p:nvSpPr>
        <p:spPr>
          <a:xfrm>
            <a:off x="284923" y="1467996"/>
            <a:ext cx="11584170" cy="3952364"/>
          </a:xfrm>
          <a:prstGeom prst="rect">
            <a:avLst/>
          </a:prstGeom>
          <a:noFill/>
        </p:spPr>
        <p:txBody>
          <a:bodyPr wrap="square" rtlCol="0">
            <a:spAutoFit/>
          </a:bodyPr>
          <a:lstStyle/>
          <a:p>
            <a:pPr eaLnBrk="1" fontAlgn="auto" hangingPunct="1">
              <a:spcBef>
                <a:spcPts val="529"/>
              </a:spcBef>
              <a:spcAft>
                <a:spcPts val="0"/>
              </a:spcAft>
              <a:defRPr/>
            </a:pPr>
            <a:r>
              <a:rPr lang="en-US" sz="2400" b="1" dirty="0">
                <a:solidFill>
                  <a:schemeClr val="accent2"/>
                </a:solidFill>
                <a:latin typeface="Arial" panose="020B0604020202020204" pitchFamily="34" charset="0"/>
                <a:cs typeface="Arial" panose="020B0604020202020204" pitchFamily="34" charset="0"/>
              </a:rPr>
              <a:t>Florida Statute (F.S.):</a:t>
            </a:r>
          </a:p>
          <a:p>
            <a:pPr marL="457200" indent="-4572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Chapter 376, F.S. - Pollutant Discharge Prevention And Removal.</a:t>
            </a:r>
            <a:endParaRPr lang="en-US" sz="2400" dirty="0">
              <a:solidFill>
                <a:srgbClr val="0563C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pPr marL="457200" indent="-4572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Section 376.301, F.S.</a:t>
            </a:r>
            <a:r>
              <a:rPr lang="en-US" sz="2400" dirty="0">
                <a:solidFill>
                  <a:schemeClr val="bg1"/>
                </a:solidFill>
                <a:latin typeface="Arial" panose="020B0604020202020204" pitchFamily="34" charset="0"/>
                <a:cs typeface="Arial" panose="020B0604020202020204" pitchFamily="34" charset="0"/>
              </a:rPr>
              <a:t> Definitions for terms used in Sections 376.30-376.317, F.S.</a:t>
            </a:r>
          </a:p>
          <a:p>
            <a:pPr marL="914400" lvl="1" indent="-4572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Including Section </a:t>
            </a:r>
            <a:r>
              <a:rPr lang="en-US" sz="240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376.3071, F.S.</a:t>
            </a:r>
            <a:r>
              <a:rPr lang="en-US" sz="2400" dirty="0">
                <a:solidFill>
                  <a:schemeClr val="bg1"/>
                </a:solidFill>
                <a:latin typeface="Arial" panose="020B0604020202020204" pitchFamily="34" charset="0"/>
                <a:cs typeface="Arial" panose="020B0604020202020204" pitchFamily="34" charset="0"/>
              </a:rPr>
              <a:t> - Inland Protection Trust Fund (IPTF).</a:t>
            </a:r>
          </a:p>
          <a:p>
            <a:pPr marL="457200" indent="-4572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Section 376.301(25), F.S. </a:t>
            </a:r>
          </a:p>
          <a:p>
            <a:pPr marL="914400" lvl="1" indent="-457200">
              <a:spcBef>
                <a:spcPts val="529"/>
              </a:spcBef>
              <a:buFont typeface="Courier New" panose="02070309020205020404" pitchFamily="49" charset="0"/>
              <a:buChar char="o"/>
              <a:defRPr/>
            </a:pPr>
            <a:r>
              <a:rPr lang="en-US" sz="2200" dirty="0">
                <a:solidFill>
                  <a:schemeClr val="bg1"/>
                </a:solidFill>
                <a:latin typeface="Arial" panose="020B0604020202020204" pitchFamily="34" charset="0"/>
                <a:cs typeface="Arial" panose="020B0604020202020204" pitchFamily="34" charset="0"/>
              </a:rPr>
              <a:t>“Natural attenuation” means a verifiable approach to site rehabilitation that allows </a:t>
            </a:r>
            <a:r>
              <a:rPr lang="en-US" sz="2200" i="1" dirty="0">
                <a:solidFill>
                  <a:schemeClr val="bg1"/>
                </a:solidFill>
                <a:latin typeface="Arial" panose="020B0604020202020204" pitchFamily="34" charset="0"/>
                <a:cs typeface="Arial" panose="020B0604020202020204" pitchFamily="34" charset="0"/>
              </a:rPr>
              <a:t>natural processes </a:t>
            </a:r>
            <a:r>
              <a:rPr lang="en-US" sz="2200" dirty="0">
                <a:solidFill>
                  <a:schemeClr val="bg1"/>
                </a:solidFill>
                <a:latin typeface="Arial" panose="020B0604020202020204" pitchFamily="34" charset="0"/>
                <a:cs typeface="Arial" panose="020B0604020202020204" pitchFamily="34" charset="0"/>
              </a:rPr>
              <a:t>to contain the spread of contamination and reduce the concentrations of contaminants in contaminated groundwater and soil. Natural attenuation processes may include the following: sorption, biodegradation, chemical reactions with subsurface materials, diffusion, dispersion, and volatilization.</a:t>
            </a:r>
          </a:p>
        </p:txBody>
      </p:sp>
      <p:sp>
        <p:nvSpPr>
          <p:cNvPr id="3" name="Title 2">
            <a:extLst>
              <a:ext uri="{FF2B5EF4-FFF2-40B4-BE49-F238E27FC236}">
                <a16:creationId xmlns:a16="http://schemas.microsoft.com/office/drawing/2014/main" id="{0D0828F8-5B3E-9085-53C2-B76BC74108AF}"/>
              </a:ext>
            </a:extLst>
          </p:cNvPr>
          <p:cNvSpPr txBox="1">
            <a:spLocks noGrp="1"/>
          </p:cNvSpPr>
          <p:nvPr>
            <p:ph type="title" idx="4294967295"/>
          </p:nvPr>
        </p:nvSpPr>
        <p:spPr>
          <a:xfrm>
            <a:off x="1659317" y="300562"/>
            <a:ext cx="10366247" cy="8617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NATURAL ATTENTUATION MONITORING</a:t>
            </a:r>
          </a:p>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C8EAFB"/>
                </a:solidFill>
                <a:effectLst/>
                <a:uLnTx/>
                <a:uFillTx/>
                <a:latin typeface="Arial" panose="020B0604020202020204" pitchFamily="34" charset="0"/>
                <a:ea typeface="Verdana" panose="020B0604030504040204" pitchFamily="34" charset="0"/>
                <a:cs typeface="Arial" panose="020B0604020202020204" pitchFamily="34" charset="0"/>
              </a:rPr>
              <a:t>Florida Statute</a:t>
            </a:r>
            <a:endParaRPr kumimoji="0" lang="en-US" sz="2500" b="1" i="0" u="none" strike="noStrike" kern="1200" cap="none" spc="0" normalizeH="0" baseline="0" noProof="0" dirty="0">
              <a:ln>
                <a:noFill/>
              </a:ln>
              <a:solidFill>
                <a:srgbClr val="C7E9FA"/>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464719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73065-E98E-DA05-90EC-48113A77D21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F588AB9-6BC8-8F56-9EA3-B2998C641809}"/>
              </a:ext>
            </a:extLst>
          </p:cNvPr>
          <p:cNvSpPr txBox="1"/>
          <p:nvPr/>
        </p:nvSpPr>
        <p:spPr>
          <a:xfrm>
            <a:off x="284923" y="1467996"/>
            <a:ext cx="11499535" cy="4106252"/>
          </a:xfrm>
          <a:prstGeom prst="rect">
            <a:avLst/>
          </a:prstGeom>
          <a:noFill/>
        </p:spPr>
        <p:txBody>
          <a:bodyPr wrap="square" rtlCol="0">
            <a:spAutoFit/>
          </a:bodyPr>
          <a:lstStyle/>
          <a:p>
            <a:pPr eaLnBrk="1" fontAlgn="auto" hangingPunct="1">
              <a:spcBef>
                <a:spcPts val="529"/>
              </a:spcBef>
              <a:spcAft>
                <a:spcPts val="0"/>
              </a:spcAft>
              <a:defRPr/>
            </a:pPr>
            <a:r>
              <a:rPr lang="en-US" sz="2400" b="1" dirty="0">
                <a:solidFill>
                  <a:schemeClr val="accent2"/>
                </a:solidFill>
                <a:latin typeface="Arial" panose="020B0604020202020204" pitchFamily="34" charset="0"/>
                <a:cs typeface="Arial" panose="020B0604020202020204" pitchFamily="34" charset="0"/>
              </a:rPr>
              <a:t>NAM Parameters:</a:t>
            </a:r>
          </a:p>
          <a:p>
            <a:pPr marL="342900" indent="-3429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2018 Technical Protocol for Evaluating NA Parameters at Sites with Petroleum Contaminated Groundwater</a:t>
            </a:r>
            <a:r>
              <a:rPr lang="en-US" sz="2400" dirty="0">
                <a:solidFill>
                  <a:schemeClr val="bg1"/>
                </a:solidFill>
                <a:latin typeface="Arial" panose="020B0604020202020204" pitchFamily="34" charset="0"/>
                <a:cs typeface="Arial" panose="020B0604020202020204" pitchFamily="34" charset="0"/>
              </a:rPr>
              <a:t>.</a:t>
            </a:r>
          </a:p>
          <a:p>
            <a:pPr marL="800100" lvl="1" indent="-3429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Guidance for evaluating effectiveness and progress of NAM using NAM parameters.</a:t>
            </a:r>
          </a:p>
          <a:p>
            <a:pPr marL="1257300" lvl="2" indent="-342900">
              <a:spcBef>
                <a:spcPts val="529"/>
              </a:spcBef>
              <a:buFont typeface="Wingdings" panose="05000000000000000000" pitchFamily="2" charset="2"/>
              <a:buChar char="§"/>
              <a:defRPr/>
            </a:pPr>
            <a:r>
              <a:rPr lang="en-US" sz="2400" dirty="0">
                <a:solidFill>
                  <a:schemeClr val="bg1"/>
                </a:solidFill>
                <a:latin typeface="Arial" panose="020B0604020202020204" pitchFamily="34" charset="0"/>
                <a:cs typeface="Arial" panose="020B0604020202020204" pitchFamily="34" charset="0"/>
              </a:rPr>
              <a:t>Laboratory: Nitrate and Nitrite, Manganese, Insoluble Iron and Dissolved Iron, Sulfate, Methane.</a:t>
            </a:r>
          </a:p>
          <a:p>
            <a:pPr marL="1257300" lvl="2" indent="-342900">
              <a:spcBef>
                <a:spcPts val="529"/>
              </a:spcBef>
              <a:buFont typeface="Wingdings" panose="05000000000000000000" pitchFamily="2" charset="2"/>
              <a:buChar char="§"/>
              <a:defRPr/>
            </a:pPr>
            <a:r>
              <a:rPr lang="en-US" sz="2400" dirty="0">
                <a:solidFill>
                  <a:schemeClr val="bg1"/>
                </a:solidFill>
                <a:latin typeface="Arial" panose="020B0604020202020204" pitchFamily="34" charset="0"/>
                <a:cs typeface="Arial" panose="020B0604020202020204" pitchFamily="34" charset="0"/>
              </a:rPr>
              <a:t>Field: Dissolved Oxygen, pH, Oxidation-Reduction Potential (ORP), Temperature.</a:t>
            </a:r>
          </a:p>
          <a:p>
            <a:pPr marL="1257300" lvl="2" indent="-342900">
              <a:spcBef>
                <a:spcPts val="529"/>
              </a:spcBef>
              <a:buFont typeface="Wingdings" panose="05000000000000000000" pitchFamily="2" charset="2"/>
              <a:buChar char="§"/>
              <a:defRPr/>
            </a:pPr>
            <a:r>
              <a:rPr lang="en-US" sz="2400" dirty="0">
                <a:solidFill>
                  <a:schemeClr val="bg1"/>
                </a:solidFill>
                <a:latin typeface="Arial" panose="020B0604020202020204" pitchFamily="34" charset="0"/>
                <a:cs typeface="Arial" panose="020B0604020202020204" pitchFamily="34" charset="0"/>
              </a:rPr>
              <a:t>Data may support enhancement(s) for natural attenuation.</a:t>
            </a:r>
          </a:p>
        </p:txBody>
      </p:sp>
      <p:sp>
        <p:nvSpPr>
          <p:cNvPr id="3" name="Title 2">
            <a:extLst>
              <a:ext uri="{FF2B5EF4-FFF2-40B4-BE49-F238E27FC236}">
                <a16:creationId xmlns:a16="http://schemas.microsoft.com/office/drawing/2014/main" id="{25C90462-2FA8-B5CC-EFCE-E56B734AAC9A}"/>
              </a:ext>
            </a:extLst>
          </p:cNvPr>
          <p:cNvSpPr txBox="1">
            <a:spLocks noGrp="1"/>
          </p:cNvSpPr>
          <p:nvPr>
            <p:ph type="title" idx="4294967295"/>
          </p:nvPr>
        </p:nvSpPr>
        <p:spPr>
          <a:xfrm>
            <a:off x="1659317" y="300562"/>
            <a:ext cx="10366247" cy="8617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NATURAL ATTENTUATION MONITORING</a:t>
            </a:r>
          </a:p>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C8EAFB"/>
                </a:solidFill>
                <a:effectLst/>
                <a:uLnTx/>
                <a:uFillTx/>
                <a:latin typeface="Arial" panose="020B0604020202020204" pitchFamily="34" charset="0"/>
                <a:ea typeface="Verdana" panose="020B0604030504040204" pitchFamily="34" charset="0"/>
                <a:cs typeface="Arial" panose="020B0604020202020204" pitchFamily="34" charset="0"/>
              </a:rPr>
              <a:t>Verifying Progress</a:t>
            </a:r>
            <a:endParaRPr kumimoji="0" lang="en-US" sz="2500" b="1" i="0" u="none" strike="noStrike" kern="1200" cap="none" spc="0" normalizeH="0" baseline="0" noProof="0" dirty="0">
              <a:ln>
                <a:noFill/>
              </a:ln>
              <a:solidFill>
                <a:srgbClr val="C7E9FA"/>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1606855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C15A3-140F-4AB1-E345-EE213C4DF3F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B5906BD-E042-A84B-7292-BFD7CB077BC0}"/>
              </a:ext>
            </a:extLst>
          </p:cNvPr>
          <p:cNvSpPr txBox="1"/>
          <p:nvPr/>
        </p:nvSpPr>
        <p:spPr>
          <a:xfrm>
            <a:off x="284923" y="1467996"/>
            <a:ext cx="11499535" cy="3495829"/>
          </a:xfrm>
          <a:prstGeom prst="rect">
            <a:avLst/>
          </a:prstGeom>
          <a:noFill/>
        </p:spPr>
        <p:txBody>
          <a:bodyPr wrap="square" rtlCol="0">
            <a:spAutoFit/>
          </a:bodyPr>
          <a:lstStyle/>
          <a:p>
            <a:pPr eaLnBrk="1" fontAlgn="auto" hangingPunct="1">
              <a:spcBef>
                <a:spcPts val="529"/>
              </a:spcBef>
              <a:spcAft>
                <a:spcPts val="0"/>
              </a:spcAft>
              <a:defRPr/>
            </a:pPr>
            <a:r>
              <a:rPr lang="en-US" sz="2400" b="1" dirty="0">
                <a:solidFill>
                  <a:schemeClr val="accent2"/>
                </a:solidFill>
                <a:latin typeface="Arial" panose="020B0604020202020204" pitchFamily="34" charset="0"/>
                <a:cs typeface="Arial" panose="020B0604020202020204" pitchFamily="34" charset="0"/>
              </a:rPr>
              <a:t>If NAM is Continuing – Cost Effective NAM Plan:</a:t>
            </a:r>
          </a:p>
          <a:p>
            <a:pPr marL="342900" indent="-3429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Sampling Plan Reductions/Revisions.</a:t>
            </a:r>
          </a:p>
          <a:p>
            <a:pPr marL="800100" lvl="1" indent="-3429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Reduce frequency or remove select well(s) or parameters.</a:t>
            </a:r>
          </a:p>
          <a:p>
            <a:pPr marL="800100" lvl="1" indent="-3429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Change well(s).</a:t>
            </a:r>
          </a:p>
          <a:p>
            <a:pPr marL="342900" indent="-3429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Changes proposed by Contractor.</a:t>
            </a:r>
          </a:p>
          <a:p>
            <a:pPr marL="800100" lvl="1" indent="-3429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DEP or </a:t>
            </a:r>
            <a:r>
              <a:rPr lang="en-US" sz="2400">
                <a:solidFill>
                  <a:schemeClr val="bg1"/>
                </a:solidFill>
                <a:latin typeface="Arial" panose="020B0604020202020204" pitchFamily="34" charset="0"/>
                <a:cs typeface="Arial" panose="020B0604020202020204" pitchFamily="34" charset="0"/>
              </a:rPr>
              <a:t>Local Program (LP) </a:t>
            </a:r>
            <a:r>
              <a:rPr lang="en-US" sz="2400" dirty="0">
                <a:solidFill>
                  <a:schemeClr val="bg1"/>
                </a:solidFill>
                <a:latin typeface="Arial" panose="020B0604020202020204" pitchFamily="34" charset="0"/>
                <a:cs typeface="Arial" panose="020B0604020202020204" pitchFamily="34" charset="0"/>
              </a:rPr>
              <a:t>Site Manager may recommend for consideration.</a:t>
            </a:r>
          </a:p>
          <a:p>
            <a:pPr marL="800100" lvl="1" indent="-3429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Anytime applicable.</a:t>
            </a:r>
          </a:p>
          <a:p>
            <a:pPr marL="800100" lvl="1" indent="-3429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Review with Professional.</a:t>
            </a:r>
          </a:p>
        </p:txBody>
      </p:sp>
      <p:sp>
        <p:nvSpPr>
          <p:cNvPr id="5" name="Title 4">
            <a:extLst>
              <a:ext uri="{FF2B5EF4-FFF2-40B4-BE49-F238E27FC236}">
                <a16:creationId xmlns:a16="http://schemas.microsoft.com/office/drawing/2014/main" id="{3DB6758C-EA68-5879-C183-4E5362A23F27}"/>
              </a:ext>
            </a:extLst>
          </p:cNvPr>
          <p:cNvSpPr txBox="1">
            <a:spLocks noGrp="1"/>
          </p:cNvSpPr>
          <p:nvPr>
            <p:ph type="title" idx="4294967295"/>
          </p:nvPr>
        </p:nvSpPr>
        <p:spPr>
          <a:xfrm>
            <a:off x="1659317" y="300562"/>
            <a:ext cx="10366247" cy="8617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NATURAL ATTENTUATION MONITORING</a:t>
            </a:r>
          </a:p>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C8EAFB"/>
                </a:solidFill>
                <a:effectLst/>
                <a:uLnTx/>
                <a:uFillTx/>
                <a:latin typeface="Arial" panose="020B0604020202020204" pitchFamily="34" charset="0"/>
                <a:ea typeface="Verdana" panose="020B0604030504040204" pitchFamily="34" charset="0"/>
                <a:cs typeface="Arial" panose="020B0604020202020204" pitchFamily="34" charset="0"/>
              </a:rPr>
              <a:t>Continuing NAM</a:t>
            </a:r>
            <a:endParaRPr kumimoji="0" lang="en-US" sz="2500" b="1" i="0" u="none" strike="noStrike" kern="1200" cap="none" spc="0" normalizeH="0" baseline="0" noProof="0" dirty="0">
              <a:ln>
                <a:noFill/>
              </a:ln>
              <a:solidFill>
                <a:srgbClr val="C7E9FA"/>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6354419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6E859-8773-69DB-DD4E-F1C9CE205BB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AEB5A3E-AC8F-528E-3DFE-08B337890058}"/>
              </a:ext>
            </a:extLst>
          </p:cNvPr>
          <p:cNvSpPr txBox="1"/>
          <p:nvPr/>
        </p:nvSpPr>
        <p:spPr>
          <a:xfrm>
            <a:off x="284924" y="1467996"/>
            <a:ext cx="8386010" cy="4667945"/>
          </a:xfrm>
          <a:prstGeom prst="rect">
            <a:avLst/>
          </a:prstGeom>
          <a:noFill/>
        </p:spPr>
        <p:txBody>
          <a:bodyPr wrap="square" rtlCol="0">
            <a:spAutoFit/>
          </a:bodyPr>
          <a:lstStyle/>
          <a:p>
            <a:pPr eaLnBrk="1" fontAlgn="auto" hangingPunct="1">
              <a:spcBef>
                <a:spcPts val="529"/>
              </a:spcBef>
              <a:spcAft>
                <a:spcPts val="0"/>
              </a:spcAft>
              <a:defRPr/>
            </a:pPr>
            <a:r>
              <a:rPr lang="en-US" sz="2400" b="1" dirty="0">
                <a:solidFill>
                  <a:schemeClr val="accent2"/>
                </a:solidFill>
                <a:latin typeface="Arial" panose="020B0604020202020204" pitchFamily="34" charset="0"/>
                <a:cs typeface="Arial" panose="020B0604020202020204" pitchFamily="34" charset="0"/>
              </a:rPr>
              <a:t>If NAM is Continuing – Cost-Effective NAM Plan:</a:t>
            </a:r>
          </a:p>
          <a:p>
            <a:pPr marL="342900" indent="-3429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Maintain Minimum NAM.</a:t>
            </a:r>
          </a:p>
          <a:p>
            <a:pPr marL="800100" lvl="1" indent="-3429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Minimum of 2 wells (per Chapter 62-780, F.A.C.).</a:t>
            </a:r>
          </a:p>
          <a:p>
            <a:pPr marL="1371600" lvl="2" indent="-457200">
              <a:spcBef>
                <a:spcPts val="529"/>
              </a:spcBef>
              <a:buFont typeface="Wingdings" panose="05000000000000000000" pitchFamily="2" charset="2"/>
              <a:buChar char="§"/>
              <a:defRPr/>
            </a:pPr>
            <a:r>
              <a:rPr lang="en-US" sz="2400" dirty="0">
                <a:solidFill>
                  <a:schemeClr val="bg1"/>
                </a:solidFill>
                <a:latin typeface="Arial" panose="020B0604020202020204" pitchFamily="34" charset="0"/>
                <a:cs typeface="Arial" panose="020B0604020202020204" pitchFamily="34" charset="0"/>
              </a:rPr>
              <a:t>Downgradient edge of plume.</a:t>
            </a:r>
          </a:p>
          <a:p>
            <a:pPr marL="1371600" lvl="2" indent="-457200">
              <a:spcBef>
                <a:spcPts val="529"/>
              </a:spcBef>
              <a:buFont typeface="Wingdings" panose="05000000000000000000" pitchFamily="2" charset="2"/>
              <a:buChar char="§"/>
              <a:defRPr/>
            </a:pPr>
            <a:r>
              <a:rPr lang="en-US" sz="2400" dirty="0">
                <a:solidFill>
                  <a:schemeClr val="bg1"/>
                </a:solidFill>
                <a:latin typeface="Arial" panose="020B0604020202020204" pitchFamily="34" charset="0"/>
                <a:cs typeface="Arial" panose="020B0604020202020204" pitchFamily="34" charset="0"/>
              </a:rPr>
              <a:t>Highest contamination or source area.</a:t>
            </a:r>
          </a:p>
          <a:p>
            <a:pPr marL="800100" lvl="1" indent="-3429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Maintain data required for documenting achievement of closure goals.</a:t>
            </a:r>
          </a:p>
          <a:p>
            <a:pPr marL="800100" lvl="1" indent="-3429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Maintain data required for evaluating progress of NAM.</a:t>
            </a:r>
          </a:p>
          <a:p>
            <a:pPr marL="342900" indent="-3429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Revise NAM Plan.</a:t>
            </a:r>
          </a:p>
          <a:p>
            <a:pPr marL="342900" indent="-3429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Refer to </a:t>
            </a:r>
            <a:r>
              <a:rPr lang="en-US" sz="24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NAM Plan Checklist </a:t>
            </a:r>
            <a:r>
              <a:rPr lang="en-US" sz="2400" dirty="0">
                <a:solidFill>
                  <a:schemeClr val="bg1"/>
                </a:solidFill>
                <a:latin typeface="Arial" panose="020B0604020202020204" pitchFamily="34" charset="0"/>
                <a:cs typeface="Arial" panose="020B0604020202020204" pitchFamily="34" charset="0"/>
              </a:rPr>
              <a:t>for additional guidance.</a:t>
            </a:r>
          </a:p>
        </p:txBody>
      </p:sp>
      <p:sp>
        <p:nvSpPr>
          <p:cNvPr id="5" name="Title 4">
            <a:extLst>
              <a:ext uri="{FF2B5EF4-FFF2-40B4-BE49-F238E27FC236}">
                <a16:creationId xmlns:a16="http://schemas.microsoft.com/office/drawing/2014/main" id="{76E3C506-B543-62CF-A482-96B1110E0286}"/>
              </a:ext>
            </a:extLst>
          </p:cNvPr>
          <p:cNvSpPr txBox="1">
            <a:spLocks noGrp="1"/>
          </p:cNvSpPr>
          <p:nvPr>
            <p:ph type="title" idx="4294967295"/>
          </p:nvPr>
        </p:nvSpPr>
        <p:spPr>
          <a:xfrm>
            <a:off x="1659317" y="300562"/>
            <a:ext cx="10366247" cy="8617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NATURAL ATTENTUATION MONITORING</a:t>
            </a:r>
          </a:p>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C8EAFB"/>
                </a:solidFill>
                <a:effectLst/>
                <a:uLnTx/>
                <a:uFillTx/>
                <a:latin typeface="Arial" panose="020B0604020202020204" pitchFamily="34" charset="0"/>
                <a:ea typeface="Verdana" panose="020B0604030504040204" pitchFamily="34" charset="0"/>
                <a:cs typeface="Arial" panose="020B0604020202020204" pitchFamily="34" charset="0"/>
              </a:rPr>
              <a:t>Continuing NAM</a:t>
            </a:r>
            <a:endParaRPr kumimoji="0" lang="en-US" sz="2500" b="1" i="0" u="none" strike="noStrike" kern="1200" cap="none" spc="0" normalizeH="0" baseline="0" noProof="0" dirty="0">
              <a:ln>
                <a:noFill/>
              </a:ln>
              <a:solidFill>
                <a:srgbClr val="C7E9FA"/>
              </a:solidFill>
              <a:effectLst/>
              <a:uLnTx/>
              <a:uFillTx/>
              <a:latin typeface="Arial" panose="020B0604020202020204" pitchFamily="34" charset="0"/>
              <a:ea typeface="Verdana" panose="020B060403050404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98AC3ED7-35A9-78A2-4A4C-5CED3A812D8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670933" y="1467996"/>
            <a:ext cx="3236144" cy="3674372"/>
          </a:xfrm>
          <a:prstGeom prst="rect">
            <a:avLst/>
          </a:prstGeom>
        </p:spPr>
      </p:pic>
      <p:pic>
        <p:nvPicPr>
          <p:cNvPr id="9" name="Picture 8">
            <a:extLst>
              <a:ext uri="{FF2B5EF4-FFF2-40B4-BE49-F238E27FC236}">
                <a16:creationId xmlns:a16="http://schemas.microsoft.com/office/drawing/2014/main" id="{72833506-3EA4-AC49-0DFB-F20E40F7002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670933" y="5142368"/>
            <a:ext cx="3236144" cy="1533797"/>
          </a:xfrm>
          <a:prstGeom prst="rect">
            <a:avLst/>
          </a:prstGeom>
        </p:spPr>
      </p:pic>
    </p:spTree>
    <p:extLst>
      <p:ext uri="{BB962C8B-B14F-4D97-AF65-F5344CB8AC3E}">
        <p14:creationId xmlns:p14="http://schemas.microsoft.com/office/powerpoint/2010/main" val="514735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A4C02-9C22-6A31-B56E-8C244D4BC64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7D8E59B-8FC4-57EB-BE70-630AB369EE9A}"/>
              </a:ext>
            </a:extLst>
          </p:cNvPr>
          <p:cNvSpPr txBox="1"/>
          <p:nvPr/>
        </p:nvSpPr>
        <p:spPr>
          <a:xfrm>
            <a:off x="284923" y="1467996"/>
            <a:ext cx="11499535" cy="5229637"/>
          </a:xfrm>
          <a:prstGeom prst="rect">
            <a:avLst/>
          </a:prstGeom>
          <a:noFill/>
        </p:spPr>
        <p:txBody>
          <a:bodyPr wrap="square" rtlCol="0">
            <a:spAutoFit/>
          </a:bodyPr>
          <a:lstStyle/>
          <a:p>
            <a:pPr eaLnBrk="1" fontAlgn="auto" hangingPunct="1">
              <a:spcBef>
                <a:spcPts val="529"/>
              </a:spcBef>
              <a:spcAft>
                <a:spcPts val="0"/>
              </a:spcAft>
              <a:defRPr/>
            </a:pPr>
            <a:r>
              <a:rPr lang="en-US" sz="2400" b="1" dirty="0">
                <a:solidFill>
                  <a:schemeClr val="accent2"/>
                </a:solidFill>
                <a:latin typeface="Arial" panose="020B0604020202020204" pitchFamily="34" charset="0"/>
                <a:cs typeface="Arial" panose="020B0604020202020204" pitchFamily="34" charset="0"/>
              </a:rPr>
              <a:t>Template NAM Report:</a:t>
            </a:r>
          </a:p>
          <a:p>
            <a:pPr marL="457200" indent="-4572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Background.</a:t>
            </a:r>
          </a:p>
          <a:p>
            <a:pPr marL="914400" lvl="1" indent="-4572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Brief conclusions of Site Assessment, Active Remediation, PARM, NAM.</a:t>
            </a:r>
          </a:p>
          <a:p>
            <a:pPr marL="914400" lvl="1" indent="-4572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Dates any source removal completed and/or system shutdown.</a:t>
            </a:r>
          </a:p>
          <a:p>
            <a:pPr marL="457200" indent="-4572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Recent NAM Activities.</a:t>
            </a:r>
          </a:p>
          <a:p>
            <a:pPr marL="457200" indent="-4572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Evaluate Progress of NAM.</a:t>
            </a:r>
          </a:p>
          <a:p>
            <a:pPr marL="914400" lvl="1" indent="-4572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Criteria for NAM – Verify Maintained.</a:t>
            </a:r>
          </a:p>
          <a:p>
            <a:pPr marL="914400" lvl="1" indent="-4572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Comparison of data to Action Levels.</a:t>
            </a:r>
          </a:p>
          <a:p>
            <a:pPr marL="914400" lvl="1" indent="-4572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Comparison of data to expected reductions.</a:t>
            </a:r>
          </a:p>
          <a:p>
            <a:pPr marL="457200" indent="-4572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Conclusions &amp; Recommendations. </a:t>
            </a:r>
          </a:p>
          <a:p>
            <a:pPr marL="914400" lvl="1" indent="-4572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Anticipated timeframe for achieving NFA.</a:t>
            </a:r>
          </a:p>
          <a:p>
            <a:pPr marL="914400" lvl="1" indent="-457200" eaLnBrk="1" fontAlgn="auto" hangingPunct="1">
              <a:spcBef>
                <a:spcPts val="529"/>
              </a:spcBef>
              <a:spcAft>
                <a:spcPts val="0"/>
              </a:spcAft>
              <a:buFont typeface="Arial" panose="020B0604020202020204" pitchFamily="34" charset="0"/>
              <a:buChar char="•"/>
              <a:defRPr/>
            </a:pPr>
            <a:endParaRPr lang="en-US" sz="2400" i="1" dirty="0">
              <a:solidFill>
                <a:schemeClr val="bg1"/>
              </a:solidFill>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6EE3BA5B-F04B-9B32-A001-CC129A2F2164}"/>
              </a:ext>
            </a:extLst>
          </p:cNvPr>
          <p:cNvSpPr txBox="1">
            <a:spLocks noGrp="1"/>
          </p:cNvSpPr>
          <p:nvPr>
            <p:ph type="title" idx="4294967295"/>
          </p:nvPr>
        </p:nvSpPr>
        <p:spPr>
          <a:xfrm>
            <a:off x="1659317" y="300562"/>
            <a:ext cx="10366247" cy="8617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NATURAL ATTENTUATION MONITORING</a:t>
            </a:r>
          </a:p>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C8EAFB"/>
                </a:solidFill>
                <a:effectLst/>
                <a:uLnTx/>
                <a:uFillTx/>
                <a:latin typeface="Arial" panose="020B0604020202020204" pitchFamily="34" charset="0"/>
                <a:ea typeface="Verdana" panose="020B0604030504040204" pitchFamily="34" charset="0"/>
                <a:cs typeface="Arial" panose="020B0604020202020204" pitchFamily="34" charset="0"/>
              </a:rPr>
              <a:t>Template NAM Report</a:t>
            </a:r>
            <a:endParaRPr kumimoji="0" lang="en-US" sz="2500" b="1" i="0" u="none" strike="noStrike" kern="1200" cap="none" spc="0" normalizeH="0" baseline="0" noProof="0" dirty="0">
              <a:ln>
                <a:noFill/>
              </a:ln>
              <a:solidFill>
                <a:srgbClr val="C7E9FA"/>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2326237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E547E-37DE-EE01-6A70-7889C473E9D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0CF528A-7D57-273C-0F34-F85B072F1DF8}"/>
              </a:ext>
            </a:extLst>
          </p:cNvPr>
          <p:cNvSpPr txBox="1"/>
          <p:nvPr/>
        </p:nvSpPr>
        <p:spPr>
          <a:xfrm>
            <a:off x="284923" y="1467996"/>
            <a:ext cx="11499535" cy="2628925"/>
          </a:xfrm>
          <a:prstGeom prst="rect">
            <a:avLst/>
          </a:prstGeom>
          <a:noFill/>
        </p:spPr>
        <p:txBody>
          <a:bodyPr wrap="square" rtlCol="0">
            <a:spAutoFit/>
          </a:bodyPr>
          <a:lstStyle/>
          <a:p>
            <a:pPr eaLnBrk="1" fontAlgn="auto" hangingPunct="1">
              <a:spcBef>
                <a:spcPts val="529"/>
              </a:spcBef>
              <a:spcAft>
                <a:spcPts val="0"/>
              </a:spcAft>
              <a:defRPr/>
            </a:pPr>
            <a:r>
              <a:rPr lang="en-US" sz="2400" b="1" dirty="0">
                <a:solidFill>
                  <a:schemeClr val="accent2"/>
                </a:solidFill>
                <a:latin typeface="Arial" panose="020B0604020202020204" pitchFamily="34" charset="0"/>
                <a:cs typeface="Arial" panose="020B0604020202020204" pitchFamily="34" charset="0"/>
              </a:rPr>
              <a:t>Reviewing NAM Reports:</a:t>
            </a:r>
          </a:p>
          <a:p>
            <a:pPr marL="342900" indent="-3429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Criteria for NAM – Verify Maintained.</a:t>
            </a:r>
          </a:p>
          <a:p>
            <a:pPr marL="800100" lvl="1" indent="-3429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Likely unchanged from initial review of NAM criteria:</a:t>
            </a:r>
          </a:p>
          <a:p>
            <a:pPr marL="1257300" lvl="2" indent="-342900">
              <a:spcBef>
                <a:spcPts val="529"/>
              </a:spcBef>
              <a:buFont typeface="Wingdings" panose="05000000000000000000" pitchFamily="2" charset="2"/>
              <a:buChar char="§"/>
              <a:defRPr/>
            </a:pPr>
            <a:r>
              <a:rPr lang="en-US" sz="2400" dirty="0">
                <a:solidFill>
                  <a:schemeClr val="bg1"/>
                </a:solidFill>
                <a:latin typeface="Arial" panose="020B0604020202020204" pitchFamily="34" charset="0"/>
                <a:cs typeface="Arial" panose="020B0604020202020204" pitchFamily="34" charset="0"/>
              </a:rPr>
              <a:t>Free Product?</a:t>
            </a:r>
          </a:p>
          <a:p>
            <a:pPr marL="1257300" lvl="2" indent="-342900">
              <a:spcBef>
                <a:spcPts val="529"/>
              </a:spcBef>
              <a:buFont typeface="Wingdings" panose="05000000000000000000" pitchFamily="2" charset="2"/>
              <a:buChar char="§"/>
              <a:defRPr/>
            </a:pPr>
            <a:r>
              <a:rPr lang="en-US" sz="2400" dirty="0">
                <a:solidFill>
                  <a:schemeClr val="bg1"/>
                </a:solidFill>
                <a:latin typeface="Arial" panose="020B0604020202020204" pitchFamily="34" charset="0"/>
                <a:cs typeface="Arial" panose="020B0604020202020204" pitchFamily="34" charset="0"/>
              </a:rPr>
              <a:t>Soil Contamination? If present, leaching?</a:t>
            </a:r>
          </a:p>
          <a:p>
            <a:pPr marL="1257300" lvl="2" indent="-342900">
              <a:spcBef>
                <a:spcPts val="529"/>
              </a:spcBef>
              <a:buFont typeface="Wingdings" panose="05000000000000000000" pitchFamily="2" charset="2"/>
              <a:buChar char="§"/>
              <a:defRPr/>
            </a:pPr>
            <a:r>
              <a:rPr lang="en-US" sz="2400" dirty="0">
                <a:solidFill>
                  <a:schemeClr val="bg1"/>
                </a:solidFill>
                <a:latin typeface="Arial" panose="020B0604020202020204" pitchFamily="34" charset="0"/>
                <a:cs typeface="Arial" panose="020B0604020202020204" pitchFamily="34" charset="0"/>
              </a:rPr>
              <a:t>COCs conducive to natural attenuation?</a:t>
            </a:r>
          </a:p>
        </p:txBody>
      </p:sp>
      <p:sp>
        <p:nvSpPr>
          <p:cNvPr id="3" name="Title 2">
            <a:extLst>
              <a:ext uri="{FF2B5EF4-FFF2-40B4-BE49-F238E27FC236}">
                <a16:creationId xmlns:a16="http://schemas.microsoft.com/office/drawing/2014/main" id="{E18D80FA-46A4-291C-C569-9C64A5EB381A}"/>
              </a:ext>
            </a:extLst>
          </p:cNvPr>
          <p:cNvSpPr txBox="1">
            <a:spLocks noGrp="1"/>
          </p:cNvSpPr>
          <p:nvPr>
            <p:ph type="title" idx="4294967295"/>
          </p:nvPr>
        </p:nvSpPr>
        <p:spPr>
          <a:xfrm>
            <a:off x="1659317" y="300562"/>
            <a:ext cx="10366247" cy="8617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NATURAL ATTENTUATION MONITORING</a:t>
            </a:r>
          </a:p>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C8EAFB"/>
                </a:solidFill>
                <a:effectLst/>
                <a:uLnTx/>
                <a:uFillTx/>
                <a:latin typeface="Arial" panose="020B0604020202020204" pitchFamily="34" charset="0"/>
                <a:ea typeface="Verdana" panose="020B0604030504040204" pitchFamily="34" charset="0"/>
                <a:cs typeface="Arial" panose="020B0604020202020204" pitchFamily="34" charset="0"/>
              </a:rPr>
              <a:t>Reviewing NAM Reports</a:t>
            </a:r>
            <a:endParaRPr kumimoji="0" lang="en-US" sz="2500" b="1" i="0" u="none" strike="noStrike" kern="1200" cap="none" spc="0" normalizeH="0" baseline="0" noProof="0" dirty="0">
              <a:ln>
                <a:noFill/>
              </a:ln>
              <a:solidFill>
                <a:srgbClr val="C7E9FA"/>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41570444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AE101-118D-92EA-16D3-0C38C23B890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11F2E4A-A208-C782-C22C-7EA23DE2273F}"/>
              </a:ext>
            </a:extLst>
          </p:cNvPr>
          <p:cNvSpPr txBox="1"/>
          <p:nvPr/>
        </p:nvSpPr>
        <p:spPr>
          <a:xfrm>
            <a:off x="284923" y="1467996"/>
            <a:ext cx="11499535" cy="5101397"/>
          </a:xfrm>
          <a:prstGeom prst="rect">
            <a:avLst/>
          </a:prstGeom>
          <a:noFill/>
        </p:spPr>
        <p:txBody>
          <a:bodyPr wrap="square" rtlCol="0">
            <a:spAutoFit/>
          </a:bodyPr>
          <a:lstStyle/>
          <a:p>
            <a:pPr eaLnBrk="1" fontAlgn="auto" hangingPunct="1">
              <a:spcBef>
                <a:spcPts val="529"/>
              </a:spcBef>
              <a:spcAft>
                <a:spcPts val="0"/>
              </a:spcAft>
              <a:defRPr/>
            </a:pPr>
            <a:r>
              <a:rPr lang="en-US" sz="2400" b="1" dirty="0">
                <a:solidFill>
                  <a:schemeClr val="accent2"/>
                </a:solidFill>
                <a:latin typeface="Arial" panose="020B0604020202020204" pitchFamily="34" charset="0"/>
                <a:cs typeface="Arial" panose="020B0604020202020204" pitchFamily="34" charset="0"/>
              </a:rPr>
              <a:t>Reviewing NAM Reports:</a:t>
            </a:r>
          </a:p>
          <a:p>
            <a:pPr marL="342900" indent="-3429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Criteria for NAM – Verify Maintained.</a:t>
            </a:r>
          </a:p>
          <a:p>
            <a:pPr marL="800100" lvl="1" indent="-3429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Potential for change from initial review of NAM criteria:</a:t>
            </a:r>
          </a:p>
          <a:p>
            <a:pPr marL="1257300" lvl="2" indent="-342900">
              <a:spcBef>
                <a:spcPts val="529"/>
              </a:spcBef>
              <a:buFont typeface="Wingdings" panose="05000000000000000000" pitchFamily="2" charset="2"/>
              <a:buChar char="§"/>
              <a:defRPr/>
            </a:pPr>
            <a:r>
              <a:rPr lang="en-US" sz="2400" dirty="0">
                <a:solidFill>
                  <a:schemeClr val="bg1"/>
                </a:solidFill>
                <a:latin typeface="Arial" panose="020B0604020202020204" pitchFamily="34" charset="0"/>
                <a:cs typeface="Arial" panose="020B0604020202020204" pitchFamily="34" charset="0"/>
              </a:rPr>
              <a:t>Plume migrating horizontally? Vertically?</a:t>
            </a:r>
          </a:p>
          <a:p>
            <a:pPr marL="1257300" lvl="2" indent="-342900">
              <a:spcBef>
                <a:spcPts val="529"/>
              </a:spcBef>
              <a:buFont typeface="Wingdings" panose="05000000000000000000" pitchFamily="2" charset="2"/>
              <a:buChar char="§"/>
              <a:defRPr/>
            </a:pPr>
            <a:r>
              <a:rPr lang="en-US" sz="2400" dirty="0">
                <a:solidFill>
                  <a:schemeClr val="bg1"/>
                </a:solidFill>
                <a:latin typeface="Arial" panose="020B0604020202020204" pitchFamily="34" charset="0"/>
                <a:cs typeface="Arial" panose="020B0604020202020204" pitchFamily="34" charset="0"/>
              </a:rPr>
              <a:t>Data indicate a decreasing trend in contamination?</a:t>
            </a:r>
          </a:p>
          <a:p>
            <a:pPr marL="1257300" lvl="2" indent="-342900">
              <a:spcBef>
                <a:spcPts val="529"/>
              </a:spcBef>
              <a:buFont typeface="Wingdings" panose="05000000000000000000" pitchFamily="2" charset="2"/>
              <a:buChar char="§"/>
              <a:defRPr/>
            </a:pPr>
            <a:r>
              <a:rPr lang="en-US" sz="2400" dirty="0">
                <a:solidFill>
                  <a:schemeClr val="bg1"/>
                </a:solidFill>
                <a:latin typeface="Arial" panose="020B0604020202020204" pitchFamily="34" charset="0"/>
                <a:cs typeface="Arial" panose="020B0604020202020204" pitchFamily="34" charset="0"/>
              </a:rPr>
              <a:t>Site anticipated to achieve NFA via natural attenuation?</a:t>
            </a:r>
          </a:p>
          <a:p>
            <a:pPr marL="1257300" lvl="2" indent="-342900">
              <a:spcBef>
                <a:spcPts val="529"/>
              </a:spcBef>
              <a:buFont typeface="Wingdings" panose="05000000000000000000" pitchFamily="2" charset="2"/>
              <a:buChar char="§"/>
              <a:defRPr/>
            </a:pPr>
            <a:r>
              <a:rPr lang="en-US" sz="2400" dirty="0">
                <a:solidFill>
                  <a:schemeClr val="bg1"/>
                </a:solidFill>
                <a:latin typeface="Arial" panose="020B0604020202020204" pitchFamily="34" charset="0"/>
                <a:cs typeface="Arial" panose="020B0604020202020204" pitchFamily="34" charset="0"/>
              </a:rPr>
              <a:t>COCs below applicable CTLs at source property boundary?</a:t>
            </a:r>
          </a:p>
          <a:p>
            <a:pPr marL="1714500" lvl="3" indent="-342900">
              <a:spcBef>
                <a:spcPts val="529"/>
              </a:spcBef>
              <a:buFont typeface="Wingdings" panose="05000000000000000000" pitchFamily="2" charset="2"/>
              <a:buChar char="ü"/>
              <a:defRPr/>
            </a:pPr>
            <a:r>
              <a:rPr lang="en-US" sz="2400" dirty="0">
                <a:solidFill>
                  <a:schemeClr val="bg1"/>
                </a:solidFill>
                <a:latin typeface="Arial" panose="020B0604020202020204" pitchFamily="34" charset="0"/>
                <a:cs typeface="Arial" panose="020B0604020202020204" pitchFamily="34" charset="0"/>
              </a:rPr>
              <a:t>If not, are TPOC(s) established and are COCs below applicable CTLs at TPOC(s)?</a:t>
            </a:r>
          </a:p>
          <a:p>
            <a:pPr marL="1257300" lvl="2" indent="-342900">
              <a:spcBef>
                <a:spcPts val="529"/>
              </a:spcBef>
              <a:buFont typeface="Wingdings" panose="05000000000000000000" pitchFamily="2" charset="2"/>
              <a:buChar char="§"/>
              <a:defRPr/>
            </a:pPr>
            <a:r>
              <a:rPr lang="en-US" sz="2400" dirty="0">
                <a:solidFill>
                  <a:schemeClr val="bg1"/>
                </a:solidFill>
                <a:latin typeface="Arial" panose="020B0604020202020204" pitchFamily="34" charset="0"/>
                <a:cs typeface="Arial" panose="020B0604020202020204" pitchFamily="34" charset="0"/>
              </a:rPr>
              <a:t>COCs below NADCs?</a:t>
            </a:r>
          </a:p>
          <a:p>
            <a:pPr marL="1714500" lvl="3" indent="-342900">
              <a:spcBef>
                <a:spcPts val="529"/>
              </a:spcBef>
              <a:buFont typeface="Wingdings" panose="05000000000000000000" pitchFamily="2" charset="2"/>
              <a:buChar char="ü"/>
              <a:defRPr/>
            </a:pPr>
            <a:r>
              <a:rPr lang="en-US" sz="2400" dirty="0">
                <a:solidFill>
                  <a:schemeClr val="bg1"/>
                </a:solidFill>
                <a:latin typeface="Arial" panose="020B0604020202020204" pitchFamily="34" charset="0"/>
                <a:cs typeface="Arial" panose="020B0604020202020204" pitchFamily="34" charset="0"/>
              </a:rPr>
              <a:t>If not, is Level 2 NAM Plan approved and are Level 2 criteria met and maintained?</a:t>
            </a:r>
          </a:p>
        </p:txBody>
      </p:sp>
      <p:sp>
        <p:nvSpPr>
          <p:cNvPr id="3" name="Title 2">
            <a:extLst>
              <a:ext uri="{FF2B5EF4-FFF2-40B4-BE49-F238E27FC236}">
                <a16:creationId xmlns:a16="http://schemas.microsoft.com/office/drawing/2014/main" id="{6977CFEF-227B-B658-8D28-E3A4D99AA18C}"/>
              </a:ext>
            </a:extLst>
          </p:cNvPr>
          <p:cNvSpPr txBox="1">
            <a:spLocks noGrp="1"/>
          </p:cNvSpPr>
          <p:nvPr>
            <p:ph type="title" idx="4294967295"/>
          </p:nvPr>
        </p:nvSpPr>
        <p:spPr>
          <a:xfrm>
            <a:off x="1659317" y="300562"/>
            <a:ext cx="10366247" cy="8617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NATURAL ATTENTUATION MONITORING</a:t>
            </a:r>
          </a:p>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C8EAFB"/>
                </a:solidFill>
                <a:effectLst/>
                <a:uLnTx/>
                <a:uFillTx/>
                <a:latin typeface="Arial" panose="020B0604020202020204" pitchFamily="34" charset="0"/>
                <a:ea typeface="Verdana" panose="020B0604030504040204" pitchFamily="34" charset="0"/>
                <a:cs typeface="Arial" panose="020B0604020202020204" pitchFamily="34" charset="0"/>
              </a:rPr>
              <a:t>Reviewing NAM Reports</a:t>
            </a:r>
            <a:endParaRPr kumimoji="0" lang="en-US" sz="2500" b="1" i="0" u="none" strike="noStrike" kern="1200" cap="none" spc="0" normalizeH="0" baseline="0" noProof="0" dirty="0">
              <a:ln>
                <a:noFill/>
              </a:ln>
              <a:solidFill>
                <a:srgbClr val="C7E9FA"/>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4600063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93DC4-C6A0-08B6-E276-275F26182CC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87B719B-77EE-7125-7761-6E33F59EFC5F}"/>
              </a:ext>
            </a:extLst>
          </p:cNvPr>
          <p:cNvSpPr txBox="1"/>
          <p:nvPr/>
        </p:nvSpPr>
        <p:spPr>
          <a:xfrm>
            <a:off x="284923" y="1467996"/>
            <a:ext cx="11499535" cy="2628925"/>
          </a:xfrm>
          <a:prstGeom prst="rect">
            <a:avLst/>
          </a:prstGeom>
          <a:noFill/>
        </p:spPr>
        <p:txBody>
          <a:bodyPr wrap="square" rtlCol="0">
            <a:spAutoFit/>
          </a:bodyPr>
          <a:lstStyle/>
          <a:p>
            <a:pPr eaLnBrk="1" fontAlgn="auto" hangingPunct="1">
              <a:spcBef>
                <a:spcPts val="529"/>
              </a:spcBef>
              <a:spcAft>
                <a:spcPts val="0"/>
              </a:spcAft>
              <a:defRPr/>
            </a:pPr>
            <a:r>
              <a:rPr lang="en-US" sz="2400" b="1" dirty="0">
                <a:solidFill>
                  <a:schemeClr val="accent2"/>
                </a:solidFill>
                <a:latin typeface="Arial" panose="020B0604020202020204" pitchFamily="34" charset="0"/>
                <a:cs typeface="Arial" panose="020B0604020202020204" pitchFamily="34" charset="0"/>
              </a:rPr>
              <a:t>Reviewing NAM Reports:</a:t>
            </a:r>
          </a:p>
          <a:p>
            <a:pPr marL="342900" indent="-3429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Verify Progress:</a:t>
            </a:r>
          </a:p>
          <a:p>
            <a:pPr marL="800100" lvl="1" indent="-3429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Compare data to Action Levels. </a:t>
            </a:r>
          </a:p>
          <a:p>
            <a:pPr marL="1257300" lvl="2" indent="-342900">
              <a:spcBef>
                <a:spcPts val="529"/>
              </a:spcBef>
              <a:buFont typeface="Wingdings" panose="05000000000000000000" pitchFamily="2" charset="2"/>
              <a:buChar char="§"/>
              <a:defRPr/>
            </a:pPr>
            <a:r>
              <a:rPr lang="en-US" sz="2400" dirty="0">
                <a:solidFill>
                  <a:schemeClr val="bg1"/>
                </a:solidFill>
                <a:latin typeface="Arial" panose="020B0604020202020204" pitchFamily="34" charset="0"/>
                <a:cs typeface="Arial" panose="020B0604020202020204" pitchFamily="34" charset="0"/>
              </a:rPr>
              <a:t>If Action Level(s) exceeded, is recommended course of action provided?</a:t>
            </a:r>
          </a:p>
          <a:p>
            <a:pPr marL="800100" lvl="1" indent="-3429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Compare data to expected reductions.</a:t>
            </a:r>
          </a:p>
          <a:p>
            <a:pPr marL="1257300" lvl="2" indent="-342900">
              <a:spcBef>
                <a:spcPts val="529"/>
              </a:spcBef>
              <a:buFont typeface="Wingdings" panose="05000000000000000000" pitchFamily="2" charset="2"/>
              <a:buChar char="§"/>
              <a:defRPr/>
            </a:pPr>
            <a:r>
              <a:rPr lang="en-US" sz="2400" dirty="0">
                <a:solidFill>
                  <a:schemeClr val="bg1"/>
                </a:solidFill>
                <a:latin typeface="Arial" panose="020B0604020202020204" pitchFamily="34" charset="0"/>
                <a:cs typeface="Arial" panose="020B0604020202020204" pitchFamily="34" charset="0"/>
              </a:rPr>
              <a:t>Is significant reduction being achieved?</a:t>
            </a:r>
          </a:p>
        </p:txBody>
      </p:sp>
      <p:sp>
        <p:nvSpPr>
          <p:cNvPr id="3" name="Title 2">
            <a:extLst>
              <a:ext uri="{FF2B5EF4-FFF2-40B4-BE49-F238E27FC236}">
                <a16:creationId xmlns:a16="http://schemas.microsoft.com/office/drawing/2014/main" id="{2FB12388-658A-EE2C-0989-D86AA13CEF56}"/>
              </a:ext>
            </a:extLst>
          </p:cNvPr>
          <p:cNvSpPr txBox="1">
            <a:spLocks noGrp="1"/>
          </p:cNvSpPr>
          <p:nvPr>
            <p:ph type="title" idx="4294967295"/>
          </p:nvPr>
        </p:nvSpPr>
        <p:spPr>
          <a:xfrm>
            <a:off x="1659317" y="300562"/>
            <a:ext cx="10366247" cy="8617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NATURAL ATTENTUATION MONITORING</a:t>
            </a:r>
          </a:p>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C8EAFB"/>
                </a:solidFill>
                <a:effectLst/>
                <a:uLnTx/>
                <a:uFillTx/>
                <a:latin typeface="Arial" panose="020B0604020202020204" pitchFamily="34" charset="0"/>
                <a:ea typeface="Verdana" panose="020B0604030504040204" pitchFamily="34" charset="0"/>
                <a:cs typeface="Arial" panose="020B0604020202020204" pitchFamily="34" charset="0"/>
              </a:rPr>
              <a:t>Reviewing NAM Reports</a:t>
            </a:r>
            <a:endParaRPr kumimoji="0" lang="en-US" sz="2500" b="1" i="0" u="none" strike="noStrike" kern="1200" cap="none" spc="0" normalizeH="0" baseline="0" noProof="0" dirty="0">
              <a:ln>
                <a:noFill/>
              </a:ln>
              <a:solidFill>
                <a:srgbClr val="C7E9FA"/>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5669174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86943-D272-7554-B456-4B8FE657669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A47EE77-325E-7F7B-3881-1F98BB7A6566}"/>
              </a:ext>
            </a:extLst>
          </p:cNvPr>
          <p:cNvSpPr txBox="1"/>
          <p:nvPr/>
        </p:nvSpPr>
        <p:spPr>
          <a:xfrm>
            <a:off x="284923" y="1467996"/>
            <a:ext cx="11499535" cy="3431709"/>
          </a:xfrm>
          <a:prstGeom prst="rect">
            <a:avLst/>
          </a:prstGeom>
          <a:noFill/>
        </p:spPr>
        <p:txBody>
          <a:bodyPr wrap="square" rtlCol="0">
            <a:spAutoFit/>
          </a:bodyPr>
          <a:lstStyle/>
          <a:p>
            <a:pPr eaLnBrk="1" fontAlgn="auto" hangingPunct="1">
              <a:spcBef>
                <a:spcPts val="529"/>
              </a:spcBef>
              <a:spcAft>
                <a:spcPts val="0"/>
              </a:spcAft>
              <a:defRPr/>
            </a:pPr>
            <a:r>
              <a:rPr lang="en-US" sz="2400" b="1" dirty="0">
                <a:solidFill>
                  <a:schemeClr val="accent2"/>
                </a:solidFill>
                <a:latin typeface="Arial" panose="020B0604020202020204" pitchFamily="34" charset="0"/>
                <a:cs typeface="Arial" panose="020B0604020202020204" pitchFamily="34" charset="0"/>
              </a:rPr>
              <a:t>Reviewing NAM Reports:</a:t>
            </a:r>
          </a:p>
          <a:p>
            <a:pPr marL="342900" indent="-3429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Conclusions.</a:t>
            </a:r>
          </a:p>
          <a:p>
            <a:pPr marL="800100" lvl="1" indent="-3429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Is site anticipated to achieve agreed upon closure goal (e.g., RMO I, RMO II, RMO III, LSSI NFA) by natural attenuation?</a:t>
            </a:r>
          </a:p>
          <a:p>
            <a:pPr marL="1257300" lvl="2" indent="-342900">
              <a:spcBef>
                <a:spcPts val="529"/>
              </a:spcBef>
              <a:buFont typeface="Wingdings" panose="05000000000000000000" pitchFamily="2" charset="2"/>
              <a:buChar char="§"/>
              <a:defRPr/>
            </a:pPr>
            <a:r>
              <a:rPr lang="en-US" sz="2400" dirty="0">
                <a:solidFill>
                  <a:schemeClr val="bg1"/>
                </a:solidFill>
                <a:latin typeface="Arial" panose="020B0604020202020204" pitchFamily="34" charset="0"/>
                <a:cs typeface="Arial" panose="020B0604020202020204" pitchFamily="34" charset="0"/>
              </a:rPr>
              <a:t>Is estimated timeframe for achieving NFA maintained? lengthening? </a:t>
            </a:r>
          </a:p>
          <a:p>
            <a:pPr marL="800100" lvl="1" indent="-3429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If NAM criteria not maintained, is recommended course of action provided?</a:t>
            </a:r>
          </a:p>
          <a:p>
            <a:pPr marL="342900" indent="-342900">
              <a:spcBef>
                <a:spcPts val="529"/>
              </a:spcBef>
              <a:buFont typeface="Arial" panose="020B0604020202020204" pitchFamily="34" charset="0"/>
              <a:buChar char="•"/>
              <a:defRPr/>
            </a:pPr>
            <a:endParaRPr lang="en-US" sz="2400" dirty="0">
              <a:solidFill>
                <a:schemeClr val="bg1"/>
              </a:solidFill>
              <a:latin typeface="Arial" panose="020B0604020202020204" pitchFamily="34" charset="0"/>
              <a:cs typeface="Arial" panose="020B0604020202020204" pitchFamily="34" charset="0"/>
            </a:endParaRPr>
          </a:p>
          <a:p>
            <a:pPr marL="342900" indent="-3429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Refer to </a:t>
            </a:r>
            <a:r>
              <a:rPr lang="en-US" sz="24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NAM Report Checklist</a:t>
            </a:r>
            <a:r>
              <a:rPr lang="en-US" sz="2400" dirty="0">
                <a:solidFill>
                  <a:schemeClr val="bg1"/>
                </a:solidFill>
                <a:latin typeface="Arial" panose="020B0604020202020204" pitchFamily="34" charset="0"/>
                <a:cs typeface="Arial" panose="020B0604020202020204" pitchFamily="34" charset="0"/>
              </a:rPr>
              <a:t> for additional guidance.</a:t>
            </a:r>
          </a:p>
        </p:txBody>
      </p:sp>
      <p:sp>
        <p:nvSpPr>
          <p:cNvPr id="3" name="Title 2">
            <a:extLst>
              <a:ext uri="{FF2B5EF4-FFF2-40B4-BE49-F238E27FC236}">
                <a16:creationId xmlns:a16="http://schemas.microsoft.com/office/drawing/2014/main" id="{E0A2E1B0-BA9D-88E7-2952-8742FBAC58D0}"/>
              </a:ext>
            </a:extLst>
          </p:cNvPr>
          <p:cNvSpPr txBox="1">
            <a:spLocks noGrp="1"/>
          </p:cNvSpPr>
          <p:nvPr>
            <p:ph type="title" idx="4294967295"/>
          </p:nvPr>
        </p:nvSpPr>
        <p:spPr>
          <a:xfrm>
            <a:off x="1659317" y="300562"/>
            <a:ext cx="10366247" cy="8617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NATURAL ATTENTUATION MONITORING</a:t>
            </a:r>
          </a:p>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C8EAFB"/>
                </a:solidFill>
                <a:effectLst/>
                <a:uLnTx/>
                <a:uFillTx/>
                <a:latin typeface="Arial" panose="020B0604020202020204" pitchFamily="34" charset="0"/>
                <a:ea typeface="Verdana" panose="020B0604030504040204" pitchFamily="34" charset="0"/>
                <a:cs typeface="Arial" panose="020B0604020202020204" pitchFamily="34" charset="0"/>
              </a:rPr>
              <a:t>Reviewing NAM Reports</a:t>
            </a:r>
            <a:endParaRPr kumimoji="0" lang="en-US" sz="2500" b="1" i="0" u="none" strike="noStrike" kern="1200" cap="none" spc="0" normalizeH="0" baseline="0" noProof="0" dirty="0">
              <a:ln>
                <a:noFill/>
              </a:ln>
              <a:solidFill>
                <a:srgbClr val="C7E9FA"/>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8091343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F32DF-7543-181C-473F-9BDCECD5F8A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D121BBD-6A6E-126E-9296-14B667CAD134}"/>
              </a:ext>
            </a:extLst>
          </p:cNvPr>
          <p:cNvSpPr txBox="1"/>
          <p:nvPr/>
        </p:nvSpPr>
        <p:spPr>
          <a:xfrm>
            <a:off x="284923" y="1467996"/>
            <a:ext cx="11623298" cy="522963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strike="noStrike" kern="1200" cap="none" spc="0" normalizeH="0" baseline="0" noProof="0" dirty="0">
                <a:ln>
                  <a:noFill/>
                </a:ln>
                <a:solidFill>
                  <a:srgbClr val="C7E9FA"/>
                </a:solidFill>
                <a:effectLst/>
                <a:uLnTx/>
                <a:uFillTx/>
                <a:latin typeface="Arial" panose="020B0604020202020204" pitchFamily="34" charset="0"/>
                <a:ea typeface="Verdana" panose="020B0604030504040204" pitchFamily="34" charset="0"/>
                <a:cs typeface="Arial" panose="020B0604020202020204" pitchFamily="34" charset="0"/>
              </a:rPr>
              <a:t>Summary:</a:t>
            </a:r>
          </a:p>
          <a:p>
            <a:pPr marL="457200" indent="-4572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Florida Statute and Florida Administrative Code Review.</a:t>
            </a:r>
          </a:p>
          <a:p>
            <a:pPr marL="457200" indent="-4572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Criteria for NAM.</a:t>
            </a:r>
          </a:p>
          <a:p>
            <a:pPr marL="457200" indent="-4572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Verifying Progress.</a:t>
            </a:r>
          </a:p>
          <a:p>
            <a:pPr marL="914400" lvl="1" indent="-4572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Timeframe for achieving NFA. </a:t>
            </a:r>
          </a:p>
          <a:p>
            <a:pPr marL="1371600" lvl="2" indent="-4572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i.e., achieve agreed upon closure goal (e.g., RMO I, II, or III; or LSSI NFA).</a:t>
            </a:r>
          </a:p>
          <a:p>
            <a:pPr marL="914400" lvl="1" indent="-4572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Action Levels.</a:t>
            </a:r>
          </a:p>
          <a:p>
            <a:pPr marL="914400" lvl="1" indent="-4572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Expected Reductions.</a:t>
            </a:r>
          </a:p>
          <a:p>
            <a:pPr marL="914400" lvl="1" indent="-4572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NAM Parameters.</a:t>
            </a:r>
          </a:p>
          <a:p>
            <a:pPr marL="457200" indent="-4572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If continuing NAM - Cost Effective NAM.</a:t>
            </a:r>
          </a:p>
          <a:p>
            <a:pPr marL="457200" indent="-4572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Reviewing NAM Reports.</a:t>
            </a:r>
          </a:p>
          <a:p>
            <a:pPr algn="ctr">
              <a:spcBef>
                <a:spcPts val="529"/>
              </a:spcBef>
              <a:defRPr/>
            </a:pPr>
            <a:r>
              <a:rPr lang="en-US" sz="2400" b="1" dirty="0">
                <a:solidFill>
                  <a:srgbClr val="C7E9FA"/>
                </a:solidFill>
                <a:latin typeface="Arial" panose="020B0604020202020204" pitchFamily="34" charset="0"/>
                <a:cs typeface="Arial" panose="020B0604020202020204" pitchFamily="34" charset="0"/>
              </a:rPr>
              <a:t>If NAM is not progressing – return to active remediation - Achieve NFA.</a:t>
            </a:r>
          </a:p>
        </p:txBody>
      </p:sp>
      <p:sp>
        <p:nvSpPr>
          <p:cNvPr id="3" name="Title 2">
            <a:extLst>
              <a:ext uri="{FF2B5EF4-FFF2-40B4-BE49-F238E27FC236}">
                <a16:creationId xmlns:a16="http://schemas.microsoft.com/office/drawing/2014/main" id="{D874BB9F-0778-3244-12F6-BDBFAC8A2093}"/>
              </a:ext>
            </a:extLst>
          </p:cNvPr>
          <p:cNvSpPr txBox="1">
            <a:spLocks noGrp="1"/>
          </p:cNvSpPr>
          <p:nvPr>
            <p:ph type="title" idx="4294967295"/>
          </p:nvPr>
        </p:nvSpPr>
        <p:spPr>
          <a:xfrm>
            <a:off x="1659317" y="300562"/>
            <a:ext cx="10366247" cy="8617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NATURAL ATTENTUATION MONITORING</a:t>
            </a:r>
          </a:p>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C8EAFB"/>
                </a:solidFill>
                <a:effectLst/>
                <a:uLnTx/>
                <a:uFillTx/>
                <a:latin typeface="Arial" panose="020B0604020202020204" pitchFamily="34" charset="0"/>
                <a:ea typeface="Verdana" panose="020B0604030504040204" pitchFamily="34" charset="0"/>
                <a:cs typeface="Arial" panose="020B0604020202020204" pitchFamily="34" charset="0"/>
              </a:rPr>
              <a:t>Summary</a:t>
            </a:r>
            <a:endParaRPr kumimoji="0" lang="en-US" sz="2500" b="1" i="0" u="none" strike="noStrike" kern="1200" cap="none" spc="0" normalizeH="0" baseline="0" noProof="0" dirty="0">
              <a:ln>
                <a:noFill/>
              </a:ln>
              <a:solidFill>
                <a:srgbClr val="C7E9FA"/>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421723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A658C-9EB7-226B-9FD1-3C8351F68BC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E69EA47-38F7-3D17-EC2A-B3BABE74D446}"/>
              </a:ext>
            </a:extLst>
          </p:cNvPr>
          <p:cNvSpPr txBox="1"/>
          <p:nvPr/>
        </p:nvSpPr>
        <p:spPr>
          <a:xfrm>
            <a:off x="284923" y="1467996"/>
            <a:ext cx="11499535" cy="5037276"/>
          </a:xfrm>
          <a:prstGeom prst="rect">
            <a:avLst/>
          </a:prstGeom>
          <a:noFill/>
        </p:spPr>
        <p:txBody>
          <a:bodyPr wrap="square" rtlCol="0">
            <a:spAutoFit/>
          </a:bodyPr>
          <a:lstStyle/>
          <a:p>
            <a:pPr eaLnBrk="1" fontAlgn="auto" hangingPunct="1">
              <a:spcBef>
                <a:spcPts val="529"/>
              </a:spcBef>
              <a:spcAft>
                <a:spcPts val="0"/>
              </a:spcAft>
              <a:defRPr/>
            </a:pPr>
            <a:r>
              <a:rPr lang="en-US" sz="2400" b="1" dirty="0">
                <a:solidFill>
                  <a:schemeClr val="accent2"/>
                </a:solidFill>
                <a:latin typeface="Arial" panose="020B0604020202020204" pitchFamily="34" charset="0"/>
                <a:cs typeface="Arial" panose="020B0604020202020204" pitchFamily="34" charset="0"/>
              </a:rPr>
              <a:t>Additional NAM Guidance:</a:t>
            </a:r>
          </a:p>
          <a:p>
            <a:pPr marL="342900" indent="-3429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1998 BPSS-11 NAM Procedures</a:t>
            </a:r>
            <a:r>
              <a:rPr lang="en-US" sz="2400" dirty="0">
                <a:solidFill>
                  <a:schemeClr val="bg1"/>
                </a:solidFill>
                <a:latin typeface="Arial" panose="020B0604020202020204" pitchFamily="34" charset="0"/>
                <a:cs typeface="Arial" panose="020B0604020202020204" pitchFamily="34" charset="0"/>
              </a:rPr>
              <a:t>.</a:t>
            </a:r>
          </a:p>
          <a:p>
            <a:pPr marL="800100" lvl="1" indent="-3429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Uses Level 1 and Level 2 terminology.</a:t>
            </a:r>
          </a:p>
          <a:p>
            <a:pPr marL="342900" indent="-3429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2018 Technical Protocol for Evaluating NA Parameters at Sites with Petroleum Contaminated Groundwater</a:t>
            </a:r>
            <a:r>
              <a:rPr lang="en-US" sz="2400" dirty="0">
                <a:solidFill>
                  <a:schemeClr val="bg1"/>
                </a:solidFill>
                <a:latin typeface="Arial" panose="020B0604020202020204" pitchFamily="34" charset="0"/>
                <a:cs typeface="Arial" panose="020B0604020202020204" pitchFamily="34" charset="0"/>
              </a:rPr>
              <a:t>.</a:t>
            </a:r>
          </a:p>
          <a:p>
            <a:pPr marL="800100" lvl="1" indent="-3429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Guidance for evaluating effectiveness and progress of NAM using NAM parameters.</a:t>
            </a:r>
          </a:p>
          <a:p>
            <a:pPr marL="342900" indent="-3429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2022 Revised Procedures for Implementation of the NAM in PRP (Supersedes February 1, 2011, Procedures).</a:t>
            </a:r>
            <a:endParaRPr lang="en-US" sz="2400" dirty="0">
              <a:solidFill>
                <a:schemeClr val="bg1"/>
              </a:solidFill>
              <a:latin typeface="Arial" panose="020B0604020202020204" pitchFamily="34" charset="0"/>
              <a:cs typeface="Arial" panose="020B0604020202020204" pitchFamily="34" charset="0"/>
            </a:endParaRPr>
          </a:p>
          <a:p>
            <a:pPr marL="800100" lvl="1" indent="-3429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Uses Level 1 and Level 2 terminology.</a:t>
            </a:r>
          </a:p>
          <a:p>
            <a:pPr marL="800100" lvl="1" indent="-342900">
              <a:spcBef>
                <a:spcPts val="529"/>
              </a:spcBef>
              <a:buFont typeface="Courier New" panose="02070309020205020404" pitchFamily="49" charset="0"/>
              <a:buChar char="o"/>
              <a:defRPr/>
            </a:pPr>
            <a:endParaRPr lang="en-US" sz="2400" dirty="0">
              <a:solidFill>
                <a:schemeClr val="bg1"/>
              </a:solidFill>
              <a:latin typeface="Arial" panose="020B0604020202020204" pitchFamily="34" charset="0"/>
              <a:cs typeface="Arial" panose="020B0604020202020204" pitchFamily="34" charset="0"/>
            </a:endParaRPr>
          </a:p>
          <a:p>
            <a:pPr marL="800100" lvl="1" indent="-342900" eaLnBrk="1" fontAlgn="auto" hangingPunct="1">
              <a:spcBef>
                <a:spcPts val="529"/>
              </a:spcBef>
              <a:spcAft>
                <a:spcPts val="0"/>
              </a:spcAft>
              <a:buFont typeface="Arial" panose="020B0604020202020204" pitchFamily="34" charset="0"/>
              <a:buChar char="•"/>
              <a:defRPr/>
            </a:pPr>
            <a:endParaRPr lang="en-US" sz="2400" dirty="0">
              <a:solidFill>
                <a:schemeClr val="bg1"/>
              </a:solidFill>
              <a:latin typeface="Franklin Gothic Demi" panose="020B0703020102020204" pitchFamily="34" charset="0"/>
            </a:endParaRPr>
          </a:p>
        </p:txBody>
      </p:sp>
      <p:sp>
        <p:nvSpPr>
          <p:cNvPr id="3" name="Title 2">
            <a:extLst>
              <a:ext uri="{FF2B5EF4-FFF2-40B4-BE49-F238E27FC236}">
                <a16:creationId xmlns:a16="http://schemas.microsoft.com/office/drawing/2014/main" id="{71102AED-3E06-B5A9-FC68-793D26AFE785}"/>
              </a:ext>
            </a:extLst>
          </p:cNvPr>
          <p:cNvSpPr txBox="1">
            <a:spLocks noGrp="1"/>
          </p:cNvSpPr>
          <p:nvPr>
            <p:ph type="title" idx="4294967295"/>
          </p:nvPr>
        </p:nvSpPr>
        <p:spPr>
          <a:xfrm>
            <a:off x="1659317" y="300562"/>
            <a:ext cx="10366247" cy="8617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NATURAL ATTENTUATION MONITORING</a:t>
            </a:r>
          </a:p>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C8EAFB"/>
                </a:solidFill>
                <a:effectLst/>
                <a:uLnTx/>
                <a:uFillTx/>
                <a:latin typeface="Arial" panose="020B0604020202020204" pitchFamily="34" charset="0"/>
                <a:ea typeface="Verdana" panose="020B0604030504040204" pitchFamily="34" charset="0"/>
                <a:cs typeface="Arial" panose="020B0604020202020204" pitchFamily="34" charset="0"/>
              </a:rPr>
              <a:t>Additional NAM Guidance</a:t>
            </a:r>
            <a:endParaRPr kumimoji="0" lang="en-US" sz="2500" b="1" i="0" u="none" strike="noStrike" kern="1200" cap="none" spc="0" normalizeH="0" baseline="0" noProof="0" dirty="0">
              <a:ln>
                <a:noFill/>
              </a:ln>
              <a:solidFill>
                <a:srgbClr val="C7E9FA"/>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894054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F9F75-13DC-0312-5BA7-DD66CA9B6DB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2D2E9AF-88CA-1810-006D-67D306657D6F}"/>
              </a:ext>
            </a:extLst>
          </p:cNvPr>
          <p:cNvSpPr txBox="1"/>
          <p:nvPr/>
        </p:nvSpPr>
        <p:spPr>
          <a:xfrm>
            <a:off x="284923" y="1467996"/>
            <a:ext cx="11584170" cy="1636345"/>
          </a:xfrm>
          <a:prstGeom prst="rect">
            <a:avLst/>
          </a:prstGeom>
          <a:noFill/>
        </p:spPr>
        <p:txBody>
          <a:bodyPr wrap="square" rtlCol="0">
            <a:spAutoFit/>
          </a:bodyPr>
          <a:lstStyle/>
          <a:p>
            <a:pPr eaLnBrk="1" fontAlgn="auto" hangingPunct="1">
              <a:spcBef>
                <a:spcPts val="529"/>
              </a:spcBef>
              <a:spcAft>
                <a:spcPts val="0"/>
              </a:spcAft>
              <a:defRPr/>
            </a:pPr>
            <a:r>
              <a:rPr lang="en-US" sz="2400" b="1" dirty="0">
                <a:solidFill>
                  <a:schemeClr val="accent2"/>
                </a:solidFill>
                <a:latin typeface="Arial" panose="020B0604020202020204" pitchFamily="34" charset="0"/>
                <a:cs typeface="Arial" panose="020B0604020202020204" pitchFamily="34" charset="0"/>
              </a:rPr>
              <a:t>Florida Statute (F.S.):</a:t>
            </a:r>
          </a:p>
          <a:p>
            <a:pPr marL="457200" indent="-4572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Section 376.301(23), F.S. </a:t>
            </a:r>
          </a:p>
          <a:p>
            <a:pPr marL="914400" lvl="1" indent="-457200">
              <a:spcBef>
                <a:spcPts val="529"/>
              </a:spcBef>
              <a:buFont typeface="Courier New" panose="02070309020205020404" pitchFamily="49" charset="0"/>
              <a:buChar char="o"/>
              <a:defRPr/>
            </a:pPr>
            <a:r>
              <a:rPr lang="en-US" sz="2200" dirty="0">
                <a:solidFill>
                  <a:schemeClr val="bg1"/>
                </a:solidFill>
                <a:latin typeface="Arial" panose="020B0604020202020204" pitchFamily="34" charset="0"/>
                <a:cs typeface="Arial" panose="020B0604020202020204" pitchFamily="34" charset="0"/>
              </a:rPr>
              <a:t>“Long-term natural attenuation” means natural attenuation approved by the department as a site rehabilitation program task for a period of more than 5 years.</a:t>
            </a:r>
          </a:p>
        </p:txBody>
      </p:sp>
      <p:sp>
        <p:nvSpPr>
          <p:cNvPr id="3" name="Title 2">
            <a:extLst>
              <a:ext uri="{FF2B5EF4-FFF2-40B4-BE49-F238E27FC236}">
                <a16:creationId xmlns:a16="http://schemas.microsoft.com/office/drawing/2014/main" id="{10F3C6BB-60B8-B907-A778-1B3880964914}"/>
              </a:ext>
            </a:extLst>
          </p:cNvPr>
          <p:cNvSpPr txBox="1">
            <a:spLocks noGrp="1"/>
          </p:cNvSpPr>
          <p:nvPr>
            <p:ph type="title" idx="4294967295"/>
          </p:nvPr>
        </p:nvSpPr>
        <p:spPr>
          <a:xfrm>
            <a:off x="1659317" y="300562"/>
            <a:ext cx="10366247" cy="8617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NATURAL ATTENTUATION MONITORING</a:t>
            </a:r>
          </a:p>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C8EAFB"/>
                </a:solidFill>
                <a:effectLst/>
                <a:uLnTx/>
                <a:uFillTx/>
                <a:latin typeface="Arial" panose="020B0604020202020204" pitchFamily="34" charset="0"/>
                <a:ea typeface="Verdana" panose="020B0604030504040204" pitchFamily="34" charset="0"/>
                <a:cs typeface="Arial" panose="020B0604020202020204" pitchFamily="34" charset="0"/>
              </a:rPr>
              <a:t>Florida Statute</a:t>
            </a:r>
            <a:endParaRPr kumimoji="0" lang="en-US" sz="2500" b="1" i="0" u="none" strike="noStrike" kern="1200" cap="none" spc="0" normalizeH="0" baseline="0" noProof="0" dirty="0">
              <a:ln>
                <a:noFill/>
              </a:ln>
              <a:solidFill>
                <a:srgbClr val="C7E9FA"/>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7615639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6E2840-F34C-7947-BC4E-6D9E93FB1FA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
            <a:ext cx="12192000" cy="6857999"/>
          </a:xfrm>
          <a:prstGeom prst="rect">
            <a:avLst/>
          </a:prstGeom>
        </p:spPr>
      </p:pic>
      <p:grpSp>
        <p:nvGrpSpPr>
          <p:cNvPr id="2" name="Group 1">
            <a:extLst>
              <a:ext uri="{FF2B5EF4-FFF2-40B4-BE49-F238E27FC236}">
                <a16:creationId xmlns:a16="http://schemas.microsoft.com/office/drawing/2014/main" id="{EFAD8294-54E0-6C4A-A4DA-5FD558AA258E}"/>
              </a:ext>
              <a:ext uri="{C183D7F6-B498-43B3-948B-1728B52AA6E4}">
                <adec:decorative xmlns:adec="http://schemas.microsoft.com/office/drawing/2017/decorative" val="1"/>
              </a:ext>
            </a:extLst>
          </p:cNvPr>
          <p:cNvGrpSpPr/>
          <p:nvPr/>
        </p:nvGrpSpPr>
        <p:grpSpPr>
          <a:xfrm>
            <a:off x="1931533" y="1481446"/>
            <a:ext cx="8328935" cy="3895108"/>
            <a:chOff x="1755569" y="1888178"/>
            <a:chExt cx="8328935" cy="3895108"/>
          </a:xfrm>
        </p:grpSpPr>
        <p:sp>
          <p:nvSpPr>
            <p:cNvPr id="7" name="Rectangle 6">
              <a:extLst>
                <a:ext uri="{FF2B5EF4-FFF2-40B4-BE49-F238E27FC236}">
                  <a16:creationId xmlns:a16="http://schemas.microsoft.com/office/drawing/2014/main" id="{65072387-9470-DA47-AF3A-570BDC75D3C4}"/>
                </a:ext>
              </a:extLst>
            </p:cNvPr>
            <p:cNvSpPr/>
            <p:nvPr/>
          </p:nvSpPr>
          <p:spPr>
            <a:xfrm>
              <a:off x="1755569" y="1888178"/>
              <a:ext cx="8328935" cy="3895108"/>
            </a:xfrm>
            <a:prstGeom prst="rect">
              <a:avLst/>
            </a:prstGeom>
            <a:solidFill>
              <a:schemeClr val="accent6">
                <a:lumMod val="5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331A7523-D528-7547-8E87-8DC1C815F909}"/>
                </a:ext>
              </a:extLst>
            </p:cNvPr>
            <p:cNvGrpSpPr/>
            <p:nvPr/>
          </p:nvGrpSpPr>
          <p:grpSpPr>
            <a:xfrm>
              <a:off x="2004764" y="2518316"/>
              <a:ext cx="7853140" cy="3134521"/>
              <a:chOff x="1136821" y="2663644"/>
              <a:chExt cx="7853140" cy="3134521"/>
            </a:xfrm>
          </p:grpSpPr>
          <p:grpSp>
            <p:nvGrpSpPr>
              <p:cNvPr id="9" name="Group 8">
                <a:extLst>
                  <a:ext uri="{FF2B5EF4-FFF2-40B4-BE49-F238E27FC236}">
                    <a16:creationId xmlns:a16="http://schemas.microsoft.com/office/drawing/2014/main" id="{CF482474-7996-9E40-98BD-C79F83FFFFC4}"/>
                  </a:ext>
                </a:extLst>
              </p:cNvPr>
              <p:cNvGrpSpPr/>
              <p:nvPr/>
            </p:nvGrpSpPr>
            <p:grpSpPr>
              <a:xfrm>
                <a:off x="3370909" y="2663644"/>
                <a:ext cx="5619052" cy="3134521"/>
                <a:chOff x="4985224" y="1444174"/>
                <a:chExt cx="3193834" cy="2563274"/>
              </a:xfrm>
            </p:grpSpPr>
            <p:sp>
              <p:nvSpPr>
                <p:cNvPr id="11" name="TextBox 10">
                  <a:extLst>
                    <a:ext uri="{FF2B5EF4-FFF2-40B4-BE49-F238E27FC236}">
                      <a16:creationId xmlns:a16="http://schemas.microsoft.com/office/drawing/2014/main" id="{B1DB169D-2475-3642-824C-13E842041D07}"/>
                    </a:ext>
                  </a:extLst>
                </p:cNvPr>
                <p:cNvSpPr txBox="1"/>
                <p:nvPr/>
              </p:nvSpPr>
              <p:spPr>
                <a:xfrm>
                  <a:off x="5424443" y="1444174"/>
                  <a:ext cx="2315398" cy="547417"/>
                </a:xfrm>
                <a:prstGeom prst="rect">
                  <a:avLst/>
                </a:prstGeom>
                <a:noFill/>
              </p:spPr>
              <p:txBody>
                <a:bodyPr wrap="square" rtlCol="0">
                  <a:spAutoFit/>
                </a:bodyPr>
                <a:lstStyle/>
                <a:p>
                  <a:pPr marL="0" marR="0" lvl="0" indent="0" algn="ctr" defTabSz="457200" rtl="0" eaLnBrk="1" fontAlgn="auto" latinLnBrk="0" hangingPunct="1">
                    <a:lnSpc>
                      <a:spcPts val="45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QUESTIONS?</a:t>
                  </a:r>
                </a:p>
              </p:txBody>
            </p:sp>
            <p:sp>
              <p:nvSpPr>
                <p:cNvPr id="12" name="TextBox 11">
                  <a:extLst>
                    <a:ext uri="{FF2B5EF4-FFF2-40B4-BE49-F238E27FC236}">
                      <a16:creationId xmlns:a16="http://schemas.microsoft.com/office/drawing/2014/main" id="{A80C45ED-A6DD-F64D-9328-ECBAB298B1E0}"/>
                    </a:ext>
                  </a:extLst>
                </p:cNvPr>
                <p:cNvSpPr txBox="1"/>
                <p:nvPr/>
              </p:nvSpPr>
              <p:spPr>
                <a:xfrm>
                  <a:off x="4985224" y="2094633"/>
                  <a:ext cx="3193834" cy="191281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lumMod val="95000"/>
                        </a:srgbClr>
                      </a:solidFill>
                      <a:effectLst/>
                      <a:uLnTx/>
                      <a:uFillTx/>
                      <a:latin typeface="Arial" panose="020B0604020202020204" pitchFamily="34" charset="0"/>
                      <a:ea typeface="+mn-ea"/>
                      <a:cs typeface="Arial" panose="020B0604020202020204" pitchFamily="34" charset="0"/>
                    </a:rPr>
                    <a:t>Jennifer L. Rogers, P.E.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lumMod val="95000"/>
                        </a:srgbClr>
                      </a:solidFill>
                      <a:effectLst/>
                      <a:uLnTx/>
                      <a:uFillTx/>
                      <a:latin typeface="Arial" panose="020B0604020202020204" pitchFamily="34" charset="0"/>
                      <a:ea typeface="+mn-ea"/>
                      <a:cs typeface="Arial" panose="020B0604020202020204" pitchFamily="34" charset="0"/>
                    </a:rPr>
                    <a:t>Petroleum Restoration Program Team 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lumMod val="95000"/>
                        </a:srgbClr>
                      </a:solidFill>
                      <a:effectLst/>
                      <a:uLnTx/>
                      <a:uFillTx/>
                      <a:latin typeface="Arial" panose="020B0604020202020204" pitchFamily="34" charset="0"/>
                      <a:ea typeface="+mn-ea"/>
                      <a:cs typeface="Arial" panose="020B0604020202020204" pitchFamily="34" charset="0"/>
                    </a:rPr>
                    <a:t>Florida Department of Environmental Protection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lumMod val="95000"/>
                      </a:srgbClr>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lumMod val="95000"/>
                        </a:srgbClr>
                      </a:solidFill>
                      <a:effectLst/>
                      <a:uLnTx/>
                      <a:uFillTx/>
                      <a:latin typeface="Arial" panose="020B0604020202020204" pitchFamily="34" charset="0"/>
                      <a:ea typeface="+mn-ea"/>
                      <a:cs typeface="Arial" panose="020B0604020202020204" pitchFamily="34" charset="0"/>
                    </a:rPr>
                    <a:t>Contact Information: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lumMod val="95000"/>
                        </a:srgbClr>
                      </a:solidFill>
                      <a:effectLst/>
                      <a:uLnTx/>
                      <a:uFillTx/>
                      <a:latin typeface="Arial" panose="020B0604020202020204" pitchFamily="34" charset="0"/>
                      <a:ea typeface="+mn-ea"/>
                      <a:cs typeface="Arial" panose="020B0604020202020204" pitchFamily="34" charset="0"/>
                    </a:rPr>
                    <a:t>850-245-8919</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lumMod val="95000"/>
                        </a:srgbClr>
                      </a:solidFill>
                      <a:effectLst/>
                      <a:uLnTx/>
                      <a:uFillTx/>
                      <a:latin typeface="Arial" panose="020B0604020202020204" pitchFamily="34" charset="0"/>
                      <a:ea typeface="+mn-ea"/>
                      <a:cs typeface="Arial" panose="020B0604020202020204" pitchFamily="34" charset="0"/>
                    </a:rPr>
                    <a:t>Jennifer.L.Rogers@floridadep.gov</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pic>
            <p:nvPicPr>
              <p:cNvPr id="10" name="Picture 9" descr="Florida Department of Environmental Protection Logo">
                <a:extLst>
                  <a:ext uri="{FF2B5EF4-FFF2-40B4-BE49-F238E27FC236}">
                    <a16:creationId xmlns:a16="http://schemas.microsoft.com/office/drawing/2014/main" id="{E3162F9E-12DC-1D42-983F-5C41312E0474}"/>
                  </a:ext>
                </a:extLst>
              </p:cNvPr>
              <p:cNvPicPr>
                <a:picLocks noChangeAspect="1"/>
              </p:cNvPicPr>
              <p:nvPr/>
            </p:nvPicPr>
            <p:blipFill>
              <a:blip r:embed="rId4"/>
              <a:stretch>
                <a:fillRect/>
              </a:stretch>
            </p:blipFill>
            <p:spPr>
              <a:xfrm>
                <a:off x="1136821" y="2663644"/>
                <a:ext cx="2316129" cy="2316129"/>
              </a:xfrm>
              <a:prstGeom prst="rect">
                <a:avLst/>
              </a:prstGeom>
            </p:spPr>
          </p:pic>
        </p:grpSp>
      </p:grpSp>
      <p:sp>
        <p:nvSpPr>
          <p:cNvPr id="3" name="Title 2">
            <a:extLst>
              <a:ext uri="{FF2B5EF4-FFF2-40B4-BE49-F238E27FC236}">
                <a16:creationId xmlns:a16="http://schemas.microsoft.com/office/drawing/2014/main" id="{395C94D7-4E3B-A8F5-36AD-C3039E360E05}"/>
              </a:ext>
            </a:extLst>
          </p:cNvPr>
          <p:cNvSpPr>
            <a:spLocks noGrp="1"/>
          </p:cNvSpPr>
          <p:nvPr>
            <p:ph type="title" idx="4294967295"/>
          </p:nvPr>
        </p:nvSpPr>
        <p:spPr>
          <a:xfrm>
            <a:off x="838200" y="-1325563"/>
            <a:ext cx="10515600" cy="1325563"/>
          </a:xfrm>
          <a:prstGeom prst="rect">
            <a:avLst/>
          </a:prstGeom>
        </p:spPr>
        <p:txBody>
          <a:bodyPr anchor="b"/>
          <a:lstStyle/>
          <a:p>
            <a:r>
              <a:rPr lang="en-US" dirty="0"/>
              <a:t>Questions?</a:t>
            </a:r>
          </a:p>
        </p:txBody>
      </p:sp>
    </p:spTree>
    <p:extLst>
      <p:ext uri="{BB962C8B-B14F-4D97-AF65-F5344CB8AC3E}">
        <p14:creationId xmlns:p14="http://schemas.microsoft.com/office/powerpoint/2010/main" val="306672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C869F-8607-902F-6490-B557E5A8DFC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BDCF81F-FD60-0A62-8D50-2F2802BDEF95}"/>
              </a:ext>
            </a:extLst>
          </p:cNvPr>
          <p:cNvSpPr txBox="1"/>
          <p:nvPr/>
        </p:nvSpPr>
        <p:spPr>
          <a:xfrm>
            <a:off x="284923" y="1467996"/>
            <a:ext cx="11499535" cy="5165517"/>
          </a:xfrm>
          <a:prstGeom prst="rect">
            <a:avLst/>
          </a:prstGeom>
          <a:noFill/>
        </p:spPr>
        <p:txBody>
          <a:bodyPr wrap="square" rtlCol="0">
            <a:spAutoFit/>
          </a:bodyPr>
          <a:lstStyle/>
          <a:p>
            <a:pPr eaLnBrk="1" fontAlgn="auto" hangingPunct="1">
              <a:spcBef>
                <a:spcPts val="529"/>
              </a:spcBef>
              <a:spcAft>
                <a:spcPts val="0"/>
              </a:spcAft>
              <a:defRPr/>
            </a:pPr>
            <a:r>
              <a:rPr lang="en-US" sz="2400" b="1" dirty="0">
                <a:solidFill>
                  <a:schemeClr val="accent2"/>
                </a:solidFill>
                <a:latin typeface="Arial" panose="020B0604020202020204" pitchFamily="34" charset="0"/>
                <a:cs typeface="Arial" panose="020B0604020202020204" pitchFamily="34" charset="0"/>
              </a:rPr>
              <a:t>Florida Statute (F.S.):</a:t>
            </a:r>
          </a:p>
          <a:p>
            <a:pPr marL="457200" indent="-4572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Section 376.3071</a:t>
            </a:r>
            <a:r>
              <a:rPr lang="en-US" sz="2400" dirty="0">
                <a:solidFill>
                  <a:schemeClr val="bg1"/>
                </a:solidFill>
                <a:latin typeface="Arial" panose="020B0604020202020204" pitchFamily="34" charset="0"/>
                <a:cs typeface="Arial" panose="020B0604020202020204" pitchFamily="34" charset="0"/>
              </a:rPr>
              <a:t>(5), F.S. - Site Selection And Cleanup Criteria.</a:t>
            </a:r>
          </a:p>
          <a:p>
            <a:pPr marL="457200" indent="-4572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Section 376.3071(5)(c)2., F.S.</a:t>
            </a:r>
          </a:p>
          <a:p>
            <a:pPr marL="914400" lvl="1" indent="-4572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Long-term Natural Attenuation Monitoring (LTNAM) when:</a:t>
            </a:r>
          </a:p>
          <a:p>
            <a:pPr marL="1371600" lvl="2" indent="-457200">
              <a:spcBef>
                <a:spcPts val="529"/>
              </a:spcBef>
              <a:buFont typeface="Wingdings" panose="05000000000000000000" pitchFamily="2" charset="2"/>
              <a:buChar char="§"/>
              <a:defRPr/>
            </a:pPr>
            <a:r>
              <a:rPr lang="en-US" sz="2400" dirty="0">
                <a:solidFill>
                  <a:schemeClr val="bg1"/>
                </a:solidFill>
                <a:latin typeface="Arial" panose="020B0604020202020204" pitchFamily="34" charset="0"/>
                <a:cs typeface="Arial" panose="020B0604020202020204" pitchFamily="34" charset="0"/>
              </a:rPr>
              <a:t>Free Product removal and other source removal completed.</a:t>
            </a:r>
          </a:p>
          <a:p>
            <a:pPr marL="1371600" lvl="2" indent="-457200">
              <a:spcBef>
                <a:spcPts val="529"/>
              </a:spcBef>
              <a:buFont typeface="Wingdings" panose="05000000000000000000" pitchFamily="2" charset="2"/>
              <a:buChar char="§"/>
              <a:defRPr/>
            </a:pPr>
            <a:r>
              <a:rPr lang="en-US" sz="2400" dirty="0">
                <a:solidFill>
                  <a:schemeClr val="bg1"/>
                </a:solidFill>
                <a:latin typeface="Arial" panose="020B0604020202020204" pitchFamily="34" charset="0"/>
                <a:cs typeface="Arial" panose="020B0604020202020204" pitchFamily="34" charset="0"/>
              </a:rPr>
              <a:t>Cost effective.</a:t>
            </a:r>
          </a:p>
          <a:p>
            <a:pPr marL="1371600" lvl="2" indent="-457200">
              <a:spcBef>
                <a:spcPts val="529"/>
              </a:spcBef>
              <a:buFont typeface="Wingdings" panose="05000000000000000000" pitchFamily="2" charset="2"/>
              <a:buChar char="§"/>
              <a:defRPr/>
            </a:pPr>
            <a:r>
              <a:rPr lang="en-US" sz="2400" dirty="0">
                <a:solidFill>
                  <a:schemeClr val="bg1"/>
                </a:solidFill>
                <a:latin typeface="Arial" panose="020B0604020202020204" pitchFamily="34" charset="0"/>
                <a:cs typeface="Arial" panose="020B0604020202020204" pitchFamily="34" charset="0"/>
              </a:rPr>
              <a:t>Plume is shrinking or stable.</a:t>
            </a:r>
          </a:p>
          <a:p>
            <a:pPr marL="1371600" lvl="2" indent="-457200">
              <a:spcBef>
                <a:spcPts val="529"/>
              </a:spcBef>
              <a:buFont typeface="Wingdings" panose="05000000000000000000" pitchFamily="2" charset="2"/>
              <a:buChar char="§"/>
              <a:defRPr/>
            </a:pPr>
            <a:r>
              <a:rPr lang="en-US" sz="2400" dirty="0">
                <a:solidFill>
                  <a:schemeClr val="bg1"/>
                </a:solidFill>
                <a:latin typeface="Arial" panose="020B0604020202020204" pitchFamily="34" charset="0"/>
                <a:cs typeface="Arial" panose="020B0604020202020204" pitchFamily="34" charset="0"/>
              </a:rPr>
              <a:t>Chemicals/Contaminants of Concern (COCs) are below Natural Attenuation Default Concentrations (NADCs).</a:t>
            </a:r>
          </a:p>
          <a:p>
            <a:pPr marL="1371600" lvl="2" indent="-457200">
              <a:spcBef>
                <a:spcPts val="529"/>
              </a:spcBef>
              <a:buFont typeface="Wingdings" panose="05000000000000000000" pitchFamily="2" charset="2"/>
              <a:buChar char="§"/>
              <a:defRPr/>
            </a:pPr>
            <a:r>
              <a:rPr lang="en-US" sz="2400" dirty="0">
                <a:solidFill>
                  <a:schemeClr val="bg1"/>
                </a:solidFill>
                <a:latin typeface="Arial" panose="020B0604020202020204" pitchFamily="34" charset="0"/>
                <a:cs typeface="Arial" panose="020B0604020202020204" pitchFamily="34" charset="0"/>
              </a:rPr>
              <a:t>Plume is confined to source property boundaries.</a:t>
            </a:r>
          </a:p>
          <a:p>
            <a:pPr marL="1828800" lvl="3" indent="-457200">
              <a:spcBef>
                <a:spcPts val="529"/>
              </a:spcBef>
              <a:buFont typeface="Wingdings" panose="05000000000000000000" pitchFamily="2" charset="2"/>
              <a:buChar char="ü"/>
              <a:defRPr/>
            </a:pPr>
            <a:r>
              <a:rPr lang="en-US" sz="2400" i="1" dirty="0">
                <a:solidFill>
                  <a:schemeClr val="bg1"/>
                </a:solidFill>
                <a:latin typeface="Arial" panose="020B0604020202020204" pitchFamily="34" charset="0"/>
                <a:cs typeface="Arial" panose="020B0604020202020204" pitchFamily="34" charset="0"/>
              </a:rPr>
              <a:t>If beyond source property, NAM may continue per F.A.C.</a:t>
            </a:r>
          </a:p>
          <a:p>
            <a:pPr marL="914400" lvl="1" indent="-4572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If site no longer qualifies for NAM or LTNAM, resume active remediation.</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3" name="Title 2">
            <a:extLst>
              <a:ext uri="{FF2B5EF4-FFF2-40B4-BE49-F238E27FC236}">
                <a16:creationId xmlns:a16="http://schemas.microsoft.com/office/drawing/2014/main" id="{6821FD7C-C587-ACEF-6290-D935BA543CDA}"/>
              </a:ext>
            </a:extLst>
          </p:cNvPr>
          <p:cNvSpPr txBox="1">
            <a:spLocks noGrp="1"/>
          </p:cNvSpPr>
          <p:nvPr>
            <p:ph type="title" idx="4294967295"/>
          </p:nvPr>
        </p:nvSpPr>
        <p:spPr>
          <a:xfrm>
            <a:off x="1659317" y="300562"/>
            <a:ext cx="10366247" cy="8617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NATURAL ATTENTUATION MONITORING</a:t>
            </a:r>
          </a:p>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C8EAFB"/>
                </a:solidFill>
                <a:effectLst/>
                <a:uLnTx/>
                <a:uFillTx/>
                <a:latin typeface="Arial" panose="020B0604020202020204" pitchFamily="34" charset="0"/>
                <a:ea typeface="Verdana" panose="020B0604030504040204" pitchFamily="34" charset="0"/>
                <a:cs typeface="Arial" panose="020B0604020202020204" pitchFamily="34" charset="0"/>
              </a:rPr>
              <a:t>Florida Statute</a:t>
            </a:r>
            <a:endParaRPr kumimoji="0" lang="en-US" sz="2500" b="1" i="0" u="none" strike="noStrike" kern="1200" cap="none" spc="0" normalizeH="0" baseline="0" noProof="0" dirty="0">
              <a:ln>
                <a:noFill/>
              </a:ln>
              <a:solidFill>
                <a:srgbClr val="C7E9FA"/>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978658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3777A-1778-98D2-2EC2-98CC758E1E5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8FB8BB0-AB6D-2489-108A-42EF92F11682}"/>
              </a:ext>
            </a:extLst>
          </p:cNvPr>
          <p:cNvSpPr txBox="1"/>
          <p:nvPr/>
        </p:nvSpPr>
        <p:spPr>
          <a:xfrm>
            <a:off x="284923" y="1467996"/>
            <a:ext cx="11499535" cy="4167808"/>
          </a:xfrm>
          <a:prstGeom prst="rect">
            <a:avLst/>
          </a:prstGeom>
          <a:noFill/>
        </p:spPr>
        <p:txBody>
          <a:bodyPr wrap="square" rtlCol="0">
            <a:spAutoFit/>
          </a:bodyPr>
          <a:lstStyle/>
          <a:p>
            <a:pPr eaLnBrk="1" fontAlgn="auto" hangingPunct="1">
              <a:spcBef>
                <a:spcPts val="529"/>
              </a:spcBef>
              <a:spcAft>
                <a:spcPts val="0"/>
              </a:spcAft>
              <a:defRPr/>
            </a:pPr>
            <a:r>
              <a:rPr lang="en-US" sz="2400" b="1" dirty="0">
                <a:solidFill>
                  <a:schemeClr val="accent2"/>
                </a:solidFill>
                <a:latin typeface="Arial" panose="020B0604020202020204" pitchFamily="34" charset="0"/>
                <a:cs typeface="Arial" panose="020B0604020202020204" pitchFamily="34" charset="0"/>
              </a:rPr>
              <a:t>Florida Statute (F.S.):</a:t>
            </a:r>
          </a:p>
          <a:p>
            <a:pPr marL="457200" indent="-4572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Section 376.3071</a:t>
            </a:r>
            <a:r>
              <a:rPr lang="en-US" sz="2400" dirty="0">
                <a:solidFill>
                  <a:schemeClr val="bg1"/>
                </a:solidFill>
                <a:latin typeface="Arial" panose="020B0604020202020204" pitchFamily="34" charset="0"/>
                <a:cs typeface="Arial" panose="020B0604020202020204" pitchFamily="34" charset="0"/>
              </a:rPr>
              <a:t>(5), F.S. - Site Selection And Cleanup Criteria.</a:t>
            </a:r>
          </a:p>
          <a:p>
            <a:pPr marL="457200" indent="-4572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Section 376.3071(5)(c)2., F.S.</a:t>
            </a:r>
          </a:p>
          <a:p>
            <a:pPr marL="914400" lvl="1" indent="-4572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“For long-term NAM, if the petroleum products’ COCs increase or are not significantly reduced after 42 months of monitoring, or if the plume migrates beyond the property boundaries, active remediation shall be resumed as necessary.”</a:t>
            </a:r>
          </a:p>
          <a:p>
            <a:pPr marL="1257300" lvl="2" indent="-342900">
              <a:spcBef>
                <a:spcPts val="529"/>
              </a:spcBef>
              <a:buFont typeface="Wingdings" panose="05000000000000000000" pitchFamily="2" charset="2"/>
              <a:buChar char="§"/>
              <a:defRPr/>
            </a:pPr>
            <a:r>
              <a:rPr lang="en-US" sz="2800" dirty="0">
                <a:solidFill>
                  <a:schemeClr val="bg1"/>
                </a:solidFill>
                <a:latin typeface="Arial" panose="020B0604020202020204" pitchFamily="34" charset="0"/>
                <a:cs typeface="Arial" panose="020B0604020202020204" pitchFamily="34" charset="0"/>
              </a:rPr>
              <a:t>42 months = 3.5 years.</a:t>
            </a:r>
          </a:p>
          <a:p>
            <a:pPr marL="457200" indent="-4572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Section 376.3071(5)(c)2., F.S. sets the stage for “Level 1 Criteria.”</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3" name="Title 2">
            <a:extLst>
              <a:ext uri="{FF2B5EF4-FFF2-40B4-BE49-F238E27FC236}">
                <a16:creationId xmlns:a16="http://schemas.microsoft.com/office/drawing/2014/main" id="{17CBFE46-B835-5CA0-BDBF-790C26AA3B98}"/>
              </a:ext>
            </a:extLst>
          </p:cNvPr>
          <p:cNvSpPr txBox="1">
            <a:spLocks noGrp="1"/>
          </p:cNvSpPr>
          <p:nvPr>
            <p:ph type="title" idx="4294967295"/>
          </p:nvPr>
        </p:nvSpPr>
        <p:spPr>
          <a:xfrm>
            <a:off x="1659317" y="300562"/>
            <a:ext cx="10366247" cy="8617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NATURAL ATTENTUATION MONITORING</a:t>
            </a:r>
          </a:p>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C8EAFB"/>
                </a:solidFill>
                <a:effectLst/>
                <a:uLnTx/>
                <a:uFillTx/>
                <a:latin typeface="Arial" panose="020B0604020202020204" pitchFamily="34" charset="0"/>
                <a:ea typeface="Verdana" panose="020B0604030504040204" pitchFamily="34" charset="0"/>
                <a:cs typeface="Arial" panose="020B0604020202020204" pitchFamily="34" charset="0"/>
              </a:rPr>
              <a:t>Florida Statute</a:t>
            </a:r>
            <a:endParaRPr kumimoji="0" lang="en-US" sz="2500" b="1" i="0" u="none" strike="noStrike" kern="1200" cap="none" spc="0" normalizeH="0" baseline="0" noProof="0" dirty="0">
              <a:ln>
                <a:noFill/>
              </a:ln>
              <a:solidFill>
                <a:srgbClr val="C7E9FA"/>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076569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83BD3-150C-CD6A-4978-1250E45F61A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806F1BE-2A3E-B10A-BF87-A175CFF68C3F}"/>
              </a:ext>
            </a:extLst>
          </p:cNvPr>
          <p:cNvSpPr txBox="1"/>
          <p:nvPr/>
        </p:nvSpPr>
        <p:spPr>
          <a:xfrm>
            <a:off x="284923" y="1467996"/>
            <a:ext cx="11499535" cy="4234493"/>
          </a:xfrm>
          <a:prstGeom prst="rect">
            <a:avLst/>
          </a:prstGeom>
          <a:noFill/>
        </p:spPr>
        <p:txBody>
          <a:bodyPr wrap="square" rtlCol="0">
            <a:spAutoFit/>
          </a:bodyPr>
          <a:lstStyle/>
          <a:p>
            <a:pPr eaLnBrk="1" fontAlgn="auto" hangingPunct="1">
              <a:spcBef>
                <a:spcPts val="529"/>
              </a:spcBef>
              <a:spcAft>
                <a:spcPts val="0"/>
              </a:spcAft>
              <a:defRPr/>
            </a:pPr>
            <a:r>
              <a:rPr lang="en-US" sz="2400" b="1" dirty="0">
                <a:solidFill>
                  <a:schemeClr val="accent2"/>
                </a:solidFill>
                <a:latin typeface="Arial" panose="020B0604020202020204" pitchFamily="34" charset="0"/>
                <a:cs typeface="Arial" panose="020B0604020202020204" pitchFamily="34" charset="0"/>
              </a:rPr>
              <a:t>Florida Statute (F.S.):</a:t>
            </a:r>
          </a:p>
          <a:p>
            <a:pPr marL="457200" indent="-4572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Section 376.3071</a:t>
            </a:r>
            <a:r>
              <a:rPr lang="en-US" sz="2400" dirty="0">
                <a:solidFill>
                  <a:schemeClr val="bg1"/>
                </a:solidFill>
                <a:latin typeface="Arial" panose="020B0604020202020204" pitchFamily="34" charset="0"/>
                <a:cs typeface="Arial" panose="020B0604020202020204" pitchFamily="34" charset="0"/>
              </a:rPr>
              <a:t>(5), F.S. - Site Selection And Cleanup Criteria.</a:t>
            </a:r>
          </a:p>
          <a:p>
            <a:pPr marL="457200" indent="-4572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Section 376.3071(5)(</a:t>
            </a:r>
            <a:r>
              <a:rPr lang="en-US" sz="2400">
                <a:solidFill>
                  <a:schemeClr val="bg1"/>
                </a:solidFill>
                <a:latin typeface="Arial" panose="020B0604020202020204" pitchFamily="34" charset="0"/>
                <a:cs typeface="Arial" panose="020B0604020202020204" pitchFamily="34" charset="0"/>
              </a:rPr>
              <a:t>c)3., </a:t>
            </a:r>
            <a:r>
              <a:rPr lang="en-US" sz="2400" dirty="0">
                <a:solidFill>
                  <a:schemeClr val="bg1"/>
                </a:solidFill>
                <a:latin typeface="Arial" panose="020B0604020202020204" pitchFamily="34" charset="0"/>
                <a:cs typeface="Arial" panose="020B0604020202020204" pitchFamily="34" charset="0"/>
              </a:rPr>
              <a:t>F.S.</a:t>
            </a:r>
          </a:p>
          <a:p>
            <a:pPr marL="800100" lvl="1" indent="-3429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Allows for NAM if COCs above NADCs when:</a:t>
            </a:r>
          </a:p>
          <a:p>
            <a:pPr marL="1257300" lvl="2" indent="-342900">
              <a:spcBef>
                <a:spcPts val="529"/>
              </a:spcBef>
              <a:buFont typeface="Wingdings" panose="05000000000000000000" pitchFamily="2" charset="2"/>
              <a:buChar char="§"/>
              <a:defRPr/>
            </a:pPr>
            <a:r>
              <a:rPr lang="en-US" sz="2400" dirty="0">
                <a:solidFill>
                  <a:schemeClr val="bg1"/>
                </a:solidFill>
                <a:latin typeface="Arial" panose="020B0604020202020204" pitchFamily="34" charset="0"/>
                <a:cs typeface="Arial" panose="020B0604020202020204" pitchFamily="34" charset="0"/>
              </a:rPr>
              <a:t>Cost effective.</a:t>
            </a:r>
          </a:p>
          <a:p>
            <a:pPr marL="1257300" lvl="2" indent="-342900">
              <a:spcBef>
                <a:spcPts val="529"/>
              </a:spcBef>
              <a:buFont typeface="Wingdings" panose="05000000000000000000" pitchFamily="2" charset="2"/>
              <a:buChar char="§"/>
              <a:defRPr/>
            </a:pPr>
            <a:r>
              <a:rPr lang="en-US" sz="2400" dirty="0">
                <a:solidFill>
                  <a:schemeClr val="bg1"/>
                </a:solidFill>
                <a:latin typeface="Arial" panose="020B0604020202020204" pitchFamily="34" charset="0"/>
                <a:cs typeface="Arial" panose="020B0604020202020204" pitchFamily="34" charset="0"/>
              </a:rPr>
              <a:t>Adequately protects public health, safety, welfare, water resources, and the environment.</a:t>
            </a:r>
          </a:p>
          <a:p>
            <a:pPr marL="1257300" lvl="2" indent="-342900">
              <a:spcBef>
                <a:spcPts val="529"/>
              </a:spcBef>
              <a:buFont typeface="Wingdings" panose="05000000000000000000" pitchFamily="2" charset="2"/>
              <a:buChar char="§"/>
              <a:defRPr/>
            </a:pPr>
            <a:r>
              <a:rPr lang="en-US" sz="2400" dirty="0">
                <a:solidFill>
                  <a:schemeClr val="bg1"/>
                </a:solidFill>
                <a:latin typeface="Arial" panose="020B0604020202020204" pitchFamily="34" charset="0"/>
                <a:cs typeface="Arial" panose="020B0604020202020204" pitchFamily="34" charset="0"/>
              </a:rPr>
              <a:t>Evaluation of site-specific characteristics supports NAM.</a:t>
            </a:r>
          </a:p>
          <a:p>
            <a:pPr marL="457200" indent="-4572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rPr>
              <a:t>Section 376.3071(5)(c)3., F.S. sets the stage for “Level 2 Criteria.”</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3" name="Title 2">
            <a:extLst>
              <a:ext uri="{FF2B5EF4-FFF2-40B4-BE49-F238E27FC236}">
                <a16:creationId xmlns:a16="http://schemas.microsoft.com/office/drawing/2014/main" id="{FF440051-C756-EFCD-9459-755BE829B21C}"/>
              </a:ext>
            </a:extLst>
          </p:cNvPr>
          <p:cNvSpPr txBox="1">
            <a:spLocks noGrp="1"/>
          </p:cNvSpPr>
          <p:nvPr>
            <p:ph type="title" idx="4294967295"/>
          </p:nvPr>
        </p:nvSpPr>
        <p:spPr>
          <a:xfrm>
            <a:off x="1659317" y="300562"/>
            <a:ext cx="10366247" cy="8617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NATURAL ATTENTUATION MONITORING</a:t>
            </a:r>
          </a:p>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C8EAFB"/>
                </a:solidFill>
                <a:effectLst/>
                <a:uLnTx/>
                <a:uFillTx/>
                <a:latin typeface="Arial" panose="020B0604020202020204" pitchFamily="34" charset="0"/>
                <a:ea typeface="Verdana" panose="020B0604030504040204" pitchFamily="34" charset="0"/>
                <a:cs typeface="Arial" panose="020B0604020202020204" pitchFamily="34" charset="0"/>
              </a:rPr>
              <a:t>Florida Statute</a:t>
            </a:r>
            <a:endParaRPr kumimoji="0" lang="en-US" sz="2500" b="1" i="0" u="none" strike="noStrike" kern="1200" cap="none" spc="0" normalizeH="0" baseline="0" noProof="0" dirty="0">
              <a:ln>
                <a:noFill/>
              </a:ln>
              <a:solidFill>
                <a:srgbClr val="C7E9FA"/>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323834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0A4F6-1C3B-C25E-BE4F-5C6FC6D56D9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8815C96-4A99-54F6-A303-3EEB74170377}"/>
              </a:ext>
            </a:extLst>
          </p:cNvPr>
          <p:cNvSpPr txBox="1"/>
          <p:nvPr/>
        </p:nvSpPr>
        <p:spPr>
          <a:xfrm>
            <a:off x="284923" y="1467996"/>
            <a:ext cx="11584170" cy="3431709"/>
          </a:xfrm>
          <a:prstGeom prst="rect">
            <a:avLst/>
          </a:prstGeom>
          <a:noFill/>
        </p:spPr>
        <p:txBody>
          <a:bodyPr wrap="square" rtlCol="0">
            <a:spAutoFit/>
          </a:bodyPr>
          <a:lstStyle/>
          <a:p>
            <a:pPr eaLnBrk="1" fontAlgn="auto" hangingPunct="1">
              <a:spcBef>
                <a:spcPts val="529"/>
              </a:spcBef>
              <a:spcAft>
                <a:spcPts val="0"/>
              </a:spcAft>
              <a:defRPr/>
            </a:pPr>
            <a:r>
              <a:rPr lang="en-US" sz="2400" b="1" dirty="0">
                <a:solidFill>
                  <a:schemeClr val="accent2"/>
                </a:solidFill>
                <a:latin typeface="Arial" panose="020B0604020202020204" pitchFamily="34" charset="0"/>
                <a:cs typeface="Arial" panose="020B0604020202020204" pitchFamily="34" charset="0"/>
              </a:rPr>
              <a:t>Florida Administrative Code (F.A.C.):</a:t>
            </a:r>
          </a:p>
          <a:p>
            <a:pPr marL="457200" indent="-4572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Chapter 62-780, F.A.C.</a:t>
            </a:r>
            <a:r>
              <a:rPr lang="en-US" sz="2400" dirty="0">
                <a:solidFill>
                  <a:schemeClr val="bg1"/>
                </a:solidFill>
                <a:latin typeface="Arial" panose="020B0604020202020204" pitchFamily="34" charset="0"/>
                <a:cs typeface="Arial" panose="020B0604020202020204" pitchFamily="34" charset="0"/>
              </a:rPr>
              <a:t> - Contaminated Site Cleanup Criteria.</a:t>
            </a:r>
          </a:p>
          <a:p>
            <a:pPr marL="457200" indent="-4572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Rule 62-780.690, F.A.C.</a:t>
            </a:r>
            <a:r>
              <a:rPr lang="en-US" sz="2400" dirty="0">
                <a:solidFill>
                  <a:schemeClr val="bg1"/>
                </a:solidFill>
                <a:latin typeface="Arial" panose="020B0604020202020204" pitchFamily="34" charset="0"/>
                <a:cs typeface="Arial" panose="020B0604020202020204" pitchFamily="34" charset="0"/>
              </a:rPr>
              <a:t> Natural Attenuation Monitoring.</a:t>
            </a:r>
          </a:p>
          <a:p>
            <a:pPr marL="914400" lvl="1" indent="-4572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Paragraph 62-780.690(1)(a) through subparagraph 62-780.690(1)(f)1., F.A.C.</a:t>
            </a:r>
          </a:p>
          <a:p>
            <a:pPr marL="1371600" lvl="2" indent="-457200">
              <a:spcBef>
                <a:spcPts val="529"/>
              </a:spcBef>
              <a:buFont typeface="Wingdings" panose="05000000000000000000" pitchFamily="2" charset="2"/>
              <a:buChar char="§"/>
              <a:defRPr/>
            </a:pPr>
            <a:r>
              <a:rPr lang="en-US" sz="2400" dirty="0">
                <a:solidFill>
                  <a:schemeClr val="bg1"/>
                </a:solidFill>
                <a:latin typeface="Arial" panose="020B0604020202020204" pitchFamily="34" charset="0"/>
                <a:cs typeface="Arial" panose="020B0604020202020204" pitchFamily="34" charset="0"/>
              </a:rPr>
              <a:t>Implementation of Section 376.3071(5)(c)2., F.S. </a:t>
            </a:r>
          </a:p>
          <a:p>
            <a:pPr marL="1371600" lvl="2" indent="-457200">
              <a:spcBef>
                <a:spcPts val="529"/>
              </a:spcBef>
              <a:buFont typeface="Wingdings" panose="05000000000000000000" pitchFamily="2" charset="2"/>
              <a:buChar char="§"/>
              <a:defRPr/>
            </a:pPr>
            <a:r>
              <a:rPr lang="en-US" sz="2400" dirty="0">
                <a:solidFill>
                  <a:schemeClr val="bg1"/>
                </a:solidFill>
                <a:latin typeface="Arial" panose="020B0604020202020204" pitchFamily="34" charset="0"/>
                <a:cs typeface="Arial" panose="020B0604020202020204" pitchFamily="34" charset="0"/>
              </a:rPr>
              <a:t>Criteria for NAM – Applicability.</a:t>
            </a:r>
          </a:p>
          <a:p>
            <a:pPr marL="1828800" lvl="3" indent="-457200">
              <a:spcBef>
                <a:spcPts val="529"/>
              </a:spcBef>
              <a:buFont typeface="Wingdings" panose="05000000000000000000" pitchFamily="2" charset="2"/>
              <a:buChar char="ü"/>
              <a:defRPr/>
            </a:pPr>
            <a:r>
              <a:rPr lang="en-US" sz="2400" dirty="0">
                <a:solidFill>
                  <a:schemeClr val="bg1"/>
                </a:solidFill>
                <a:latin typeface="Arial" panose="020B0604020202020204" pitchFamily="34" charset="0"/>
                <a:cs typeface="Arial" panose="020B0604020202020204" pitchFamily="34" charset="0"/>
              </a:rPr>
              <a:t>“Level 1 Criteria.”</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3" name="Title 2">
            <a:extLst>
              <a:ext uri="{FF2B5EF4-FFF2-40B4-BE49-F238E27FC236}">
                <a16:creationId xmlns:a16="http://schemas.microsoft.com/office/drawing/2014/main" id="{AB324382-954F-F1E2-A322-0E79CD9E4737}"/>
              </a:ext>
            </a:extLst>
          </p:cNvPr>
          <p:cNvSpPr txBox="1">
            <a:spLocks noGrp="1"/>
          </p:cNvSpPr>
          <p:nvPr>
            <p:ph type="title" idx="4294967295"/>
          </p:nvPr>
        </p:nvSpPr>
        <p:spPr>
          <a:xfrm>
            <a:off x="1659317" y="300562"/>
            <a:ext cx="10366247" cy="8617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NATURAL ATTENTUATION MONITORING</a:t>
            </a:r>
          </a:p>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C8EAFB"/>
                </a:solidFill>
                <a:effectLst/>
                <a:uLnTx/>
                <a:uFillTx/>
                <a:latin typeface="Arial" panose="020B0604020202020204" pitchFamily="34" charset="0"/>
                <a:ea typeface="Verdana" panose="020B0604030504040204" pitchFamily="34" charset="0"/>
                <a:cs typeface="Arial" panose="020B0604020202020204" pitchFamily="34" charset="0"/>
              </a:rPr>
              <a:t>Florida Administrative Code</a:t>
            </a:r>
            <a:endParaRPr kumimoji="0" lang="en-US" sz="2500" b="1" i="0" u="none" strike="noStrike" kern="1200" cap="none" spc="0" normalizeH="0" baseline="0" noProof="0" dirty="0">
              <a:ln>
                <a:noFill/>
              </a:ln>
              <a:solidFill>
                <a:srgbClr val="C7E9FA"/>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506880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84DC8-9226-F5A8-7251-CF5A7F1AD7F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630992F-D2CA-D909-3E3F-B8728A0187CD}"/>
              </a:ext>
            </a:extLst>
          </p:cNvPr>
          <p:cNvSpPr txBox="1"/>
          <p:nvPr/>
        </p:nvSpPr>
        <p:spPr>
          <a:xfrm>
            <a:off x="284923" y="1467996"/>
            <a:ext cx="11499535" cy="3431709"/>
          </a:xfrm>
          <a:prstGeom prst="rect">
            <a:avLst/>
          </a:prstGeom>
          <a:noFill/>
        </p:spPr>
        <p:txBody>
          <a:bodyPr wrap="square" rtlCol="0">
            <a:spAutoFit/>
          </a:bodyPr>
          <a:lstStyle/>
          <a:p>
            <a:pPr eaLnBrk="1" fontAlgn="auto" hangingPunct="1">
              <a:spcBef>
                <a:spcPts val="529"/>
              </a:spcBef>
              <a:spcAft>
                <a:spcPts val="0"/>
              </a:spcAft>
              <a:defRPr/>
            </a:pPr>
            <a:r>
              <a:rPr lang="en-US" sz="2400" b="1" dirty="0">
                <a:solidFill>
                  <a:schemeClr val="accent2"/>
                </a:solidFill>
                <a:latin typeface="Arial" panose="020B0604020202020204" pitchFamily="34" charset="0"/>
                <a:cs typeface="Arial" panose="020B0604020202020204" pitchFamily="34" charset="0"/>
              </a:rPr>
              <a:t>Florida Administrative Code (F.A.C.):</a:t>
            </a:r>
          </a:p>
          <a:p>
            <a:pPr marL="457200" indent="-4572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Chapter 62-780, F.A.C.</a:t>
            </a:r>
            <a:r>
              <a:rPr lang="en-US" sz="2400" dirty="0">
                <a:solidFill>
                  <a:schemeClr val="bg1"/>
                </a:solidFill>
                <a:latin typeface="Arial" panose="020B0604020202020204" pitchFamily="34" charset="0"/>
                <a:cs typeface="Arial" panose="020B0604020202020204" pitchFamily="34" charset="0"/>
              </a:rPr>
              <a:t> - Contaminated Site Cleanup Criteria.</a:t>
            </a:r>
          </a:p>
          <a:p>
            <a:pPr marL="457200" indent="-457200">
              <a:spcBef>
                <a:spcPts val="529"/>
              </a:spcBef>
              <a:buFont typeface="Arial" panose="020B0604020202020204" pitchFamily="34" charset="0"/>
              <a:buChar char="•"/>
              <a:defRPr/>
            </a:pPr>
            <a:r>
              <a:rPr lang="en-US" sz="240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Rule 62-780.690, F.A.C.</a:t>
            </a:r>
            <a:r>
              <a:rPr lang="en-US" sz="2400" dirty="0">
                <a:solidFill>
                  <a:schemeClr val="bg1"/>
                </a:solidFill>
                <a:latin typeface="Arial" panose="020B0604020202020204" pitchFamily="34" charset="0"/>
                <a:cs typeface="Arial" panose="020B0604020202020204" pitchFamily="34" charset="0"/>
              </a:rPr>
              <a:t> Natural Attenuation Monitoring.</a:t>
            </a:r>
          </a:p>
          <a:p>
            <a:pPr marL="914400" lvl="1" indent="-457200">
              <a:spcBef>
                <a:spcPts val="529"/>
              </a:spcBef>
              <a:buFont typeface="Courier New" panose="02070309020205020404" pitchFamily="49" charset="0"/>
              <a:buChar char="o"/>
              <a:defRPr/>
            </a:pPr>
            <a:r>
              <a:rPr lang="en-US" sz="2400" dirty="0">
                <a:solidFill>
                  <a:schemeClr val="bg1"/>
                </a:solidFill>
                <a:latin typeface="Arial" panose="020B0604020202020204" pitchFamily="34" charset="0"/>
                <a:cs typeface="Arial" panose="020B0604020202020204" pitchFamily="34" charset="0"/>
              </a:rPr>
              <a:t>Sub-subparagraphs 62-780.690(1)(f)2.a. through 62-780.690(1)(f)2.c., F.A.C.</a:t>
            </a:r>
          </a:p>
          <a:p>
            <a:pPr marL="1371600" lvl="2" indent="-457200">
              <a:spcBef>
                <a:spcPts val="529"/>
              </a:spcBef>
              <a:buFont typeface="Wingdings" panose="05000000000000000000" pitchFamily="2" charset="2"/>
              <a:buChar char="§"/>
              <a:defRPr/>
            </a:pPr>
            <a:r>
              <a:rPr lang="en-US" sz="2400" dirty="0">
                <a:solidFill>
                  <a:schemeClr val="bg1"/>
                </a:solidFill>
                <a:latin typeface="Arial" panose="020B0604020202020204" pitchFamily="34" charset="0"/>
                <a:cs typeface="Arial" panose="020B0604020202020204" pitchFamily="34" charset="0"/>
              </a:rPr>
              <a:t>Implementation of Section 376.3071(5)(c)3., F.S. </a:t>
            </a:r>
          </a:p>
          <a:p>
            <a:pPr marL="1371600" lvl="2" indent="-457200">
              <a:spcBef>
                <a:spcPts val="529"/>
              </a:spcBef>
              <a:buFont typeface="Wingdings" panose="05000000000000000000" pitchFamily="2" charset="2"/>
              <a:buChar char="§"/>
              <a:defRPr/>
            </a:pPr>
            <a:r>
              <a:rPr lang="en-US" sz="2400" dirty="0">
                <a:solidFill>
                  <a:schemeClr val="bg1"/>
                </a:solidFill>
                <a:latin typeface="Arial" panose="020B0604020202020204" pitchFamily="34" charset="0"/>
                <a:cs typeface="Arial" panose="020B0604020202020204" pitchFamily="34" charset="0"/>
              </a:rPr>
              <a:t>Demonstrate appropriateness of NAM.</a:t>
            </a:r>
          </a:p>
          <a:p>
            <a:pPr marL="1828800" lvl="3" indent="-457200">
              <a:spcBef>
                <a:spcPts val="529"/>
              </a:spcBef>
              <a:buFont typeface="Wingdings" panose="05000000000000000000" pitchFamily="2" charset="2"/>
              <a:buChar char="ü"/>
              <a:defRPr/>
            </a:pPr>
            <a:r>
              <a:rPr lang="en-US" sz="2400" dirty="0">
                <a:solidFill>
                  <a:schemeClr val="bg1"/>
                </a:solidFill>
                <a:latin typeface="Arial" panose="020B0604020202020204" pitchFamily="34" charset="0"/>
                <a:cs typeface="Arial" panose="020B0604020202020204" pitchFamily="34" charset="0"/>
              </a:rPr>
              <a:t>“Level 2 Criteria.”</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3" name="Title 2">
            <a:extLst>
              <a:ext uri="{FF2B5EF4-FFF2-40B4-BE49-F238E27FC236}">
                <a16:creationId xmlns:a16="http://schemas.microsoft.com/office/drawing/2014/main" id="{7930441D-C1F5-E5CF-5ED3-3412D878996C}"/>
              </a:ext>
            </a:extLst>
          </p:cNvPr>
          <p:cNvSpPr txBox="1">
            <a:spLocks noGrp="1"/>
          </p:cNvSpPr>
          <p:nvPr>
            <p:ph type="title" idx="4294967295"/>
          </p:nvPr>
        </p:nvSpPr>
        <p:spPr>
          <a:xfrm>
            <a:off x="1659317" y="300562"/>
            <a:ext cx="10366247" cy="8617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NATURAL ATTENTUATION MONITORING</a:t>
            </a:r>
          </a:p>
          <a:p>
            <a:pPr marL="0" marR="0" lvl="0" indent="0" algn="l" defTabSz="457200" rtl="0" eaLnBrk="1" fontAlgn="auto" latinLnBrk="0" hangingPunct="1">
              <a:lnSpc>
                <a:spcPts val="3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C8EAFB"/>
                </a:solidFill>
                <a:effectLst/>
                <a:uLnTx/>
                <a:uFillTx/>
                <a:latin typeface="Arial" panose="020B0604020202020204" pitchFamily="34" charset="0"/>
                <a:ea typeface="Verdana" panose="020B0604030504040204" pitchFamily="34" charset="0"/>
                <a:cs typeface="Arial" panose="020B0604020202020204" pitchFamily="34" charset="0"/>
              </a:rPr>
              <a:t>Florida Administrative Code</a:t>
            </a:r>
            <a:endParaRPr kumimoji="0" lang="en-US" sz="2500" b="1" i="0" u="none" strike="noStrike" kern="1200" cap="none" spc="0" normalizeH="0" baseline="0" noProof="0" dirty="0">
              <a:ln>
                <a:noFill/>
              </a:ln>
              <a:solidFill>
                <a:srgbClr val="C7E9FA"/>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439606418"/>
      </p:ext>
    </p:extLst>
  </p:cSld>
  <p:clrMapOvr>
    <a:masterClrMapping/>
  </p:clrMapOvr>
</p:sld>
</file>

<file path=ppt/theme/theme1.xml><?xml version="1.0" encoding="utf-8"?>
<a:theme xmlns:a="http://schemas.openxmlformats.org/drawingml/2006/main" name="Office Theme">
  <a:themeElements>
    <a:clrScheme name="DEP BLUE">
      <a:dk1>
        <a:srgbClr val="000000"/>
      </a:dk1>
      <a:lt1>
        <a:srgbClr val="FFFFFF"/>
      </a:lt1>
      <a:dk2>
        <a:srgbClr val="44546A"/>
      </a:dk2>
      <a:lt2>
        <a:srgbClr val="E7E6E6"/>
      </a:lt2>
      <a:accent1>
        <a:srgbClr val="52B5E8"/>
      </a:accent1>
      <a:accent2>
        <a:srgbClr val="C7E9FA"/>
      </a:accent2>
      <a:accent3>
        <a:srgbClr val="117AC0"/>
      </a:accent3>
      <a:accent4>
        <a:srgbClr val="0153A0"/>
      </a:accent4>
      <a:accent5>
        <a:srgbClr val="243F78"/>
      </a:accent5>
      <a:accent6>
        <a:srgbClr val="2E5270"/>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G-DEP MasterSlides Template_v11022021-" id="{2B5C3F11-2D1C-0346-A05B-D8DF9C08BE0F}" vid="{58A7D8D1-8D2E-114E-82D1-FACBD2697E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8795</TotalTime>
  <Words>2970</Words>
  <Application>Microsoft Office PowerPoint</Application>
  <PresentationFormat>Widescreen</PresentationFormat>
  <Paragraphs>390</Paragraphs>
  <Slides>40</Slides>
  <Notes>39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Aptos</vt:lpstr>
      <vt:lpstr>Arial</vt:lpstr>
      <vt:lpstr>Calibri</vt:lpstr>
      <vt:lpstr>Courier New</vt:lpstr>
      <vt:lpstr>Franklin Gothic Demi</vt:lpstr>
      <vt:lpstr>Verdana</vt:lpstr>
      <vt:lpstr>Wingdings</vt:lpstr>
      <vt:lpstr>Office Theme</vt:lpstr>
      <vt:lpstr>Natural Attenuation Monitoring (NAM)</vt:lpstr>
      <vt:lpstr>NATURAL ATTENTUATION MONITORING AGENDA</vt:lpstr>
      <vt:lpstr>NATURAL ATTENTUATION MONITORING Florida Statute</vt:lpstr>
      <vt:lpstr>NATURAL ATTENTUATION MONITORING Florida Statute</vt:lpstr>
      <vt:lpstr>NATURAL ATTENTUATION MONITORING Florida Statute</vt:lpstr>
      <vt:lpstr>NATURAL ATTENTUATION MONITORING Florida Statute</vt:lpstr>
      <vt:lpstr>NATURAL ATTENTUATION MONITORING Florida Statute</vt:lpstr>
      <vt:lpstr>NATURAL ATTENTUATION MONITORING Florida Administrative Code</vt:lpstr>
      <vt:lpstr>NATURAL ATTENTUATION MONITORING Florida Administrative Code</vt:lpstr>
      <vt:lpstr>NATURAL ATTENTUATION MONITORING NAM Criteria</vt:lpstr>
      <vt:lpstr>NATURAL ATTENTUATION MONITORING NAM Criteria</vt:lpstr>
      <vt:lpstr>NATURAL ATTENTUATION MONITORING NAM Criteria</vt:lpstr>
      <vt:lpstr>NATURAL ATTENTUATION MONITORING NAM Criteria</vt:lpstr>
      <vt:lpstr>NATURAL ATTENTUATION MONITORING NAM Criteria</vt:lpstr>
      <vt:lpstr>NATURAL ATTENTUATION MONITORING NAM Criteria</vt:lpstr>
      <vt:lpstr>NATURAL ATTENTUATION MONITORING NAM Criteria</vt:lpstr>
      <vt:lpstr>NATURAL ATTENTUATION MONITORING Verifying Progress</vt:lpstr>
      <vt:lpstr>NATURAL ATTENTUATION MONITORING Verifying Progress</vt:lpstr>
      <vt:lpstr>NATURAL ATTENTUATION MONITORING Verifying Progress</vt:lpstr>
      <vt:lpstr>NATURAL ATTENTUATION MONITORING Verifying Progress</vt:lpstr>
      <vt:lpstr>NATURAL ATTENTUATION MONITORING Verifying Progress</vt:lpstr>
      <vt:lpstr>NATURAL ATTENTUATION MONITORING Verifying Progress</vt:lpstr>
      <vt:lpstr>NATURAL ATTENTUATION MONITORING Verifying Progress</vt:lpstr>
      <vt:lpstr>NATURAL ATTENTUATION MONITORING Verifying Progress</vt:lpstr>
      <vt:lpstr>NATURAL ATTENTUATION MONITORING Verifying Progress</vt:lpstr>
      <vt:lpstr>NATURAL ATTENTUATION MONITORING Verifying Progress</vt:lpstr>
      <vt:lpstr>NATURAL ATTENTUATION MONITORING Verifying Progress</vt:lpstr>
      <vt:lpstr>NATURAL ATTENTUATION MONITORING Verifying Progress</vt:lpstr>
      <vt:lpstr>NATURAL ATTENTUATION MONITORING Verifying Progress</vt:lpstr>
      <vt:lpstr>NATURAL ATTENTUATION MONITORING Verifying Progress</vt:lpstr>
      <vt:lpstr>NATURAL ATTENTUATION MONITORING Continuing NAM</vt:lpstr>
      <vt:lpstr>NATURAL ATTENTUATION MONITORING Continuing NAM</vt:lpstr>
      <vt:lpstr>NATURAL ATTENTUATION MONITORING Template NAM Report</vt:lpstr>
      <vt:lpstr>NATURAL ATTENTUATION MONITORING Reviewing NAM Reports</vt:lpstr>
      <vt:lpstr>NATURAL ATTENTUATION MONITORING Reviewing NAM Reports</vt:lpstr>
      <vt:lpstr>NATURAL ATTENTUATION MONITORING Reviewing NAM Reports</vt:lpstr>
      <vt:lpstr>NATURAL ATTENTUATION MONITORING Reviewing NAM Reports</vt:lpstr>
      <vt:lpstr>NATURAL ATTENTUATION MONITORING Summary</vt:lpstr>
      <vt:lpstr>NATURAL ATTENTUATION MONITORING Additional NAM Guidance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Galoso, Franko</dc:creator>
  <cp:lastModifiedBy>Wright, Brittany</cp:lastModifiedBy>
  <cp:revision>76</cp:revision>
  <dcterms:created xsi:type="dcterms:W3CDTF">2021-11-02T20:05:09Z</dcterms:created>
  <dcterms:modified xsi:type="dcterms:W3CDTF">2025-06-18T16:37:26Z</dcterms:modified>
</cp:coreProperties>
</file>