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5"/>
  </p:sldMasterIdLst>
  <p:notesMasterIdLst>
    <p:notesMasterId r:id="rId36"/>
  </p:notesMasterIdLst>
  <p:sldIdLst>
    <p:sldId id="299" r:id="rId6"/>
    <p:sldId id="278" r:id="rId7"/>
    <p:sldId id="302" r:id="rId8"/>
    <p:sldId id="329" r:id="rId9"/>
    <p:sldId id="334" r:id="rId10"/>
    <p:sldId id="284" r:id="rId11"/>
    <p:sldId id="331" r:id="rId12"/>
    <p:sldId id="332" r:id="rId13"/>
    <p:sldId id="291" r:id="rId14"/>
    <p:sldId id="335" r:id="rId15"/>
    <p:sldId id="336" r:id="rId16"/>
    <p:sldId id="338" r:id="rId17"/>
    <p:sldId id="337" r:id="rId18"/>
    <p:sldId id="339" r:id="rId19"/>
    <p:sldId id="333" r:id="rId20"/>
    <p:sldId id="317" r:id="rId21"/>
    <p:sldId id="340" r:id="rId22"/>
    <p:sldId id="349" r:id="rId23"/>
    <p:sldId id="341" r:id="rId24"/>
    <p:sldId id="343" r:id="rId25"/>
    <p:sldId id="344" r:id="rId26"/>
    <p:sldId id="345" r:id="rId27"/>
    <p:sldId id="346" r:id="rId28"/>
    <p:sldId id="347" r:id="rId29"/>
    <p:sldId id="348" r:id="rId30"/>
    <p:sldId id="351" r:id="rId31"/>
    <p:sldId id="352" r:id="rId32"/>
    <p:sldId id="350" r:id="rId33"/>
    <p:sldId id="283" r:id="rId34"/>
    <p:sldId id="29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AFB"/>
    <a:srgbClr val="243F7A"/>
    <a:srgbClr val="0F7CC0"/>
    <a:srgbClr val="157BC1"/>
    <a:srgbClr val="01549F"/>
    <a:srgbClr val="457EF6"/>
    <a:srgbClr val="52B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6A87C-DD29-29AA-293C-738852A5E98E}" v="1" dt="2025-04-09T15:42:31.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6"/>
    <p:restoredTop sz="63075" autoAdjust="0"/>
  </p:normalViewPr>
  <p:slideViewPr>
    <p:cSldViewPr snapToGrid="0" snapToObjects="1">
      <p:cViewPr varScale="1">
        <p:scale>
          <a:sx n="70" d="100"/>
          <a:sy n="70" d="100"/>
        </p:scale>
        <p:origin x="15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2FECF-F951-4899-8693-F3558D33E393}"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347F1-D78A-4E16-AD93-E4B4D35056AC}" type="slidenum">
              <a:rPr lang="en-US" smtClean="0"/>
              <a:t>‹#›</a:t>
            </a:fld>
            <a:endParaRPr lang="en-US"/>
          </a:p>
        </p:txBody>
      </p:sp>
    </p:spTree>
    <p:extLst>
      <p:ext uri="{BB962C8B-B14F-4D97-AF65-F5344CB8AC3E}">
        <p14:creationId xmlns:p14="http://schemas.microsoft.com/office/powerpoint/2010/main" val="161415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47F1-D78A-4E16-AD93-E4B4D35056AC}" type="slidenum">
              <a:rPr lang="en-US" smtClean="0"/>
              <a:t>1</a:t>
            </a:fld>
            <a:endParaRPr lang="en-US"/>
          </a:p>
        </p:txBody>
      </p:sp>
    </p:spTree>
    <p:extLst>
      <p:ext uri="{BB962C8B-B14F-4D97-AF65-F5344CB8AC3E}">
        <p14:creationId xmlns:p14="http://schemas.microsoft.com/office/powerpoint/2010/main" val="210519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Chapter 119 of the Florida Statutes, any data submitted to the Department becomes public domain and is subject to public record requests.  Sensitive data can be exempt from this requirement by explicitly identifying and excluding them from public records.  Data can be excluded from public records by marking the data as “sensitive” either in the Background Data Catalog, the dataset metadata, or using the feature attributes field “restricted public disclosure” found in the critical assets basic attribute schema.</a:t>
            </a:r>
          </a:p>
        </p:txBody>
      </p:sp>
      <p:sp>
        <p:nvSpPr>
          <p:cNvPr id="4" name="Slide Number Placeholder 3"/>
          <p:cNvSpPr>
            <a:spLocks noGrp="1"/>
          </p:cNvSpPr>
          <p:nvPr>
            <p:ph type="sldNum" sz="quarter" idx="5"/>
          </p:nvPr>
        </p:nvSpPr>
        <p:spPr/>
        <p:txBody>
          <a:bodyPr/>
          <a:lstStyle/>
          <a:p>
            <a:fld id="{E19347F1-D78A-4E16-AD93-E4B4D35056AC}" type="slidenum">
              <a:rPr lang="en-US" smtClean="0"/>
              <a:t>13</a:t>
            </a:fld>
            <a:endParaRPr lang="en-US"/>
          </a:p>
        </p:txBody>
      </p:sp>
    </p:spTree>
    <p:extLst>
      <p:ext uri="{BB962C8B-B14F-4D97-AF65-F5344CB8AC3E}">
        <p14:creationId xmlns:p14="http://schemas.microsoft.com/office/powerpoint/2010/main" val="319229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sensitive assets and datasets can be excluded from the public domain, the results will still be used in analyses conducted in the Department’s statewide vulnerability assessment.  However, the results will not be shared with the public.</a:t>
            </a:r>
          </a:p>
        </p:txBody>
      </p:sp>
      <p:sp>
        <p:nvSpPr>
          <p:cNvPr id="4" name="Slide Number Placeholder 3"/>
          <p:cNvSpPr>
            <a:spLocks noGrp="1"/>
          </p:cNvSpPr>
          <p:nvPr>
            <p:ph type="sldNum" sz="quarter" idx="5"/>
          </p:nvPr>
        </p:nvSpPr>
        <p:spPr/>
        <p:txBody>
          <a:bodyPr/>
          <a:lstStyle/>
          <a:p>
            <a:fld id="{E19347F1-D78A-4E16-AD93-E4B4D35056AC}" type="slidenum">
              <a:rPr lang="en-US" smtClean="0"/>
              <a:t>14</a:t>
            </a:fld>
            <a:endParaRPr lang="en-US"/>
          </a:p>
        </p:txBody>
      </p:sp>
    </p:spTree>
    <p:extLst>
      <p:ext uri="{BB962C8B-B14F-4D97-AF65-F5344CB8AC3E}">
        <p14:creationId xmlns:p14="http://schemas.microsoft.com/office/powerpoint/2010/main" val="96043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background data catalog for all acquired data must be created in Excel format and contain information based on the background data catalog table description found in the resources section of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16</a:t>
            </a:fld>
            <a:endParaRPr lang="en-US"/>
          </a:p>
        </p:txBody>
      </p:sp>
    </p:spTree>
    <p:extLst>
      <p:ext uri="{BB962C8B-B14F-4D97-AF65-F5344CB8AC3E}">
        <p14:creationId xmlns:p14="http://schemas.microsoft.com/office/powerpoint/2010/main" val="394578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field names and descriptions for the background data catalog.  Domain values are shown to indicate which values are accepted for entry into that field or whether the value comes from a specific list of values in the case of the asset type or asset group fields.  This table and a template and example table are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17</a:t>
            </a:fld>
            <a:endParaRPr lang="en-US"/>
          </a:p>
        </p:txBody>
      </p:sp>
    </p:spTree>
    <p:extLst>
      <p:ext uri="{BB962C8B-B14F-4D97-AF65-F5344CB8AC3E}">
        <p14:creationId xmlns:p14="http://schemas.microsoft.com/office/powerpoint/2010/main" val="72190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risk scenario data must be submitted in acceptable formats.  However, data obtained from publicly available scenarios does not have to be submitted but can be documented with the source and metadata and download links in the background data catalog.</a:t>
            </a:r>
          </a:p>
        </p:txBody>
      </p:sp>
      <p:sp>
        <p:nvSpPr>
          <p:cNvPr id="4" name="Slide Number Placeholder 3"/>
          <p:cNvSpPr>
            <a:spLocks noGrp="1"/>
          </p:cNvSpPr>
          <p:nvPr>
            <p:ph type="sldNum" sz="quarter" idx="5"/>
          </p:nvPr>
        </p:nvSpPr>
        <p:spPr/>
        <p:txBody>
          <a:bodyPr/>
          <a:lstStyle/>
          <a:p>
            <a:fld id="{E19347F1-D78A-4E16-AD93-E4B4D35056AC}" type="slidenum">
              <a:rPr lang="en-US" smtClean="0"/>
              <a:t>18</a:t>
            </a:fld>
            <a:endParaRPr lang="en-US"/>
          </a:p>
        </p:txBody>
      </p:sp>
    </p:spTree>
    <p:extLst>
      <p:ext uri="{BB962C8B-B14F-4D97-AF65-F5344CB8AC3E}">
        <p14:creationId xmlns:p14="http://schemas.microsoft.com/office/powerpoint/2010/main" val="2572753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flood risk scenario matrix table in Excel format must be created and submitted for all flood risk scenarios used in the vulnerability assessment.  An example is shown here in this slide and templates are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19</a:t>
            </a:fld>
            <a:endParaRPr lang="en-US"/>
          </a:p>
        </p:txBody>
      </p:sp>
    </p:spTree>
    <p:extLst>
      <p:ext uri="{BB962C8B-B14F-4D97-AF65-F5344CB8AC3E}">
        <p14:creationId xmlns:p14="http://schemas.microsoft.com/office/powerpoint/2010/main" val="225666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assets data needs to conform to a specific field schema to include the asset types and asset groups listed in 380.093 Florida Statutes.  A complete list of the asset types and asset groups is provided in “Critical Asset Groups and Types” in the resources section.  An Excel spreadsheet template called Critical Assets Basic Attributes Schema is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20</a:t>
            </a:fld>
            <a:endParaRPr lang="en-US"/>
          </a:p>
        </p:txBody>
      </p:sp>
    </p:spTree>
    <p:extLst>
      <p:ext uri="{BB962C8B-B14F-4D97-AF65-F5344CB8AC3E}">
        <p14:creationId xmlns:p14="http://schemas.microsoft.com/office/powerpoint/2010/main" val="3020305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names and descriptions for the critical assets basic attributes schema.</a:t>
            </a:r>
          </a:p>
        </p:txBody>
      </p:sp>
      <p:sp>
        <p:nvSpPr>
          <p:cNvPr id="4" name="Slide Number Placeholder 3"/>
          <p:cNvSpPr>
            <a:spLocks noGrp="1"/>
          </p:cNvSpPr>
          <p:nvPr>
            <p:ph type="sldNum" sz="quarter" idx="5"/>
          </p:nvPr>
        </p:nvSpPr>
        <p:spPr/>
        <p:txBody>
          <a:bodyPr/>
          <a:lstStyle/>
          <a:p>
            <a:fld id="{E19347F1-D78A-4E16-AD93-E4B4D35056AC}" type="slidenum">
              <a:rPr lang="en-US" smtClean="0"/>
              <a:t>21</a:t>
            </a:fld>
            <a:endParaRPr lang="en-US"/>
          </a:p>
        </p:txBody>
      </p:sp>
    </p:spTree>
    <p:extLst>
      <p:ext uri="{BB962C8B-B14F-4D97-AF65-F5344CB8AC3E}">
        <p14:creationId xmlns:p14="http://schemas.microsoft.com/office/powerpoint/2010/main" val="393684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Classifications are shown here for the critical assets groups and types.</a:t>
            </a:r>
          </a:p>
        </p:txBody>
      </p:sp>
      <p:sp>
        <p:nvSpPr>
          <p:cNvPr id="4" name="Slide Number Placeholder 3"/>
          <p:cNvSpPr>
            <a:spLocks noGrp="1"/>
          </p:cNvSpPr>
          <p:nvPr>
            <p:ph type="sldNum" sz="quarter" idx="5"/>
          </p:nvPr>
        </p:nvSpPr>
        <p:spPr/>
        <p:txBody>
          <a:bodyPr/>
          <a:lstStyle/>
          <a:p>
            <a:fld id="{E19347F1-D78A-4E16-AD93-E4B4D35056AC}" type="slidenum">
              <a:rPr lang="en-US" smtClean="0"/>
              <a:t>22</a:t>
            </a:fld>
            <a:endParaRPr lang="en-US"/>
          </a:p>
        </p:txBody>
      </p:sp>
    </p:spTree>
    <p:extLst>
      <p:ext uri="{BB962C8B-B14F-4D97-AF65-F5344CB8AC3E}">
        <p14:creationId xmlns:p14="http://schemas.microsoft.com/office/powerpoint/2010/main" val="102381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of all the flood risk scenarios analyzed in the VA must be included with the datasets.  The results need to be formatted to follow the vulnerability assessment results attributes schema and the critical assets basic attributes schema.  The conventions are needed to integrate all the VA flood risk scenario results for the State of Florida.</a:t>
            </a:r>
          </a:p>
        </p:txBody>
      </p:sp>
      <p:sp>
        <p:nvSpPr>
          <p:cNvPr id="4" name="Slide Number Placeholder 3"/>
          <p:cNvSpPr>
            <a:spLocks noGrp="1"/>
          </p:cNvSpPr>
          <p:nvPr>
            <p:ph type="sldNum" sz="quarter" idx="5"/>
          </p:nvPr>
        </p:nvSpPr>
        <p:spPr/>
        <p:txBody>
          <a:bodyPr/>
          <a:lstStyle/>
          <a:p>
            <a:fld id="{E19347F1-D78A-4E16-AD93-E4B4D35056AC}" type="slidenum">
              <a:rPr lang="en-US" smtClean="0"/>
              <a:t>23</a:t>
            </a:fld>
            <a:endParaRPr lang="en-US"/>
          </a:p>
        </p:txBody>
      </p:sp>
    </p:spTree>
    <p:extLst>
      <p:ext uri="{BB962C8B-B14F-4D97-AF65-F5344CB8AC3E}">
        <p14:creationId xmlns:p14="http://schemas.microsoft.com/office/powerpoint/2010/main" val="36085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my name is Andy Woeber, a GIS Analyst with the Florida Department of Environmental Protection.  I work in the Resilient Florida Program within the Office of Resilience and Coastal Protection.  This presentation will cover the new GIS standards for planning grants that have been updated for the year 2025.</a:t>
            </a:r>
          </a:p>
          <a:p>
            <a:endParaRPr lang="en-US" dirty="0"/>
          </a:p>
        </p:txBody>
      </p:sp>
      <p:sp>
        <p:nvSpPr>
          <p:cNvPr id="4" name="Slide Number Placeholder 3"/>
          <p:cNvSpPr>
            <a:spLocks noGrp="1"/>
          </p:cNvSpPr>
          <p:nvPr>
            <p:ph type="sldNum" sz="quarter" idx="5"/>
          </p:nvPr>
        </p:nvSpPr>
        <p:spPr/>
        <p:txBody>
          <a:bodyPr/>
          <a:lstStyle/>
          <a:p>
            <a:fld id="{E19347F1-D78A-4E16-AD93-E4B4D35056AC}" type="slidenum">
              <a:rPr lang="en-US" smtClean="0"/>
              <a:t>2</a:t>
            </a:fld>
            <a:endParaRPr lang="en-US"/>
          </a:p>
        </p:txBody>
      </p:sp>
    </p:spTree>
    <p:extLst>
      <p:ext uri="{BB962C8B-B14F-4D97-AF65-F5344CB8AC3E}">
        <p14:creationId xmlns:p14="http://schemas.microsoft.com/office/powerpoint/2010/main" val="2311284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the acronyms format for the flood risk scenario field names.  More information on how to construct these is provided in pages 7 through 9 of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24</a:t>
            </a:fld>
            <a:endParaRPr lang="en-US"/>
          </a:p>
        </p:txBody>
      </p:sp>
    </p:spTree>
    <p:extLst>
      <p:ext uri="{BB962C8B-B14F-4D97-AF65-F5344CB8AC3E}">
        <p14:creationId xmlns:p14="http://schemas.microsoft.com/office/powerpoint/2010/main" val="3781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here is a table that shows the relationship of the flood risk scenarios to the final field names to be used in the VA results attributes schema.</a:t>
            </a:r>
          </a:p>
        </p:txBody>
      </p:sp>
      <p:sp>
        <p:nvSpPr>
          <p:cNvPr id="4" name="Slide Number Placeholder 3"/>
          <p:cNvSpPr>
            <a:spLocks noGrp="1"/>
          </p:cNvSpPr>
          <p:nvPr>
            <p:ph type="sldNum" sz="quarter" idx="5"/>
          </p:nvPr>
        </p:nvSpPr>
        <p:spPr/>
        <p:txBody>
          <a:bodyPr/>
          <a:lstStyle/>
          <a:p>
            <a:fld id="{E19347F1-D78A-4E16-AD93-E4B4D35056AC}" type="slidenum">
              <a:rPr lang="en-US" smtClean="0"/>
              <a:t>25</a:t>
            </a:fld>
            <a:endParaRPr lang="en-US"/>
          </a:p>
        </p:txBody>
      </p:sp>
    </p:spTree>
    <p:extLst>
      <p:ext uri="{BB962C8B-B14F-4D97-AF65-F5344CB8AC3E}">
        <p14:creationId xmlns:p14="http://schemas.microsoft.com/office/powerpoint/2010/main" val="3302819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elevation models or elevation certificate digital data used in the VA must be submitted to the resilient </a:t>
            </a:r>
            <a:r>
              <a:rPr lang="en-US" dirty="0" err="1"/>
              <a:t>florida</a:t>
            </a:r>
            <a:r>
              <a:rPr lang="en-US" dirty="0"/>
              <a:t> grants program in acceptable data format.  However, publicly available elevation data does not need to be submitted but source and metadata information provided in the background data catalog.  The information must also include links to the online hosted feature service, image service or map service and include links to the data download pages.</a:t>
            </a:r>
          </a:p>
        </p:txBody>
      </p:sp>
      <p:sp>
        <p:nvSpPr>
          <p:cNvPr id="4" name="Slide Number Placeholder 3"/>
          <p:cNvSpPr>
            <a:spLocks noGrp="1"/>
          </p:cNvSpPr>
          <p:nvPr>
            <p:ph type="sldNum" sz="quarter" idx="5"/>
          </p:nvPr>
        </p:nvSpPr>
        <p:spPr/>
        <p:txBody>
          <a:bodyPr/>
          <a:lstStyle/>
          <a:p>
            <a:fld id="{E19347F1-D78A-4E16-AD93-E4B4D35056AC}" type="slidenum">
              <a:rPr lang="en-US" smtClean="0"/>
              <a:t>26</a:t>
            </a:fld>
            <a:endParaRPr lang="en-US"/>
          </a:p>
        </p:txBody>
      </p:sp>
    </p:spTree>
    <p:extLst>
      <p:ext uri="{BB962C8B-B14F-4D97-AF65-F5344CB8AC3E}">
        <p14:creationId xmlns:p14="http://schemas.microsoft.com/office/powerpoint/2010/main" val="2706042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Metadata needs to be supplied in acceptable file formats for each spatial dataset submitted.  The file formats consist of the feature dataset layer or shapefile or in an extended markup language (xml) file.  Metadata is required to contain the minimum information listed in the slide.</a:t>
            </a:r>
          </a:p>
        </p:txBody>
      </p:sp>
      <p:sp>
        <p:nvSpPr>
          <p:cNvPr id="4" name="Slide Number Placeholder 3"/>
          <p:cNvSpPr>
            <a:spLocks noGrp="1"/>
          </p:cNvSpPr>
          <p:nvPr>
            <p:ph type="sldNum" sz="quarter" idx="5"/>
          </p:nvPr>
        </p:nvSpPr>
        <p:spPr/>
        <p:txBody>
          <a:bodyPr/>
          <a:lstStyle/>
          <a:p>
            <a:fld id="{E19347F1-D78A-4E16-AD93-E4B4D35056AC}" type="slidenum">
              <a:rPr lang="en-US" smtClean="0"/>
              <a:t>27</a:t>
            </a:fld>
            <a:endParaRPr lang="en-US"/>
          </a:p>
        </p:txBody>
      </p:sp>
    </p:spTree>
    <p:extLst>
      <p:ext uri="{BB962C8B-B14F-4D97-AF65-F5344CB8AC3E}">
        <p14:creationId xmlns:p14="http://schemas.microsoft.com/office/powerpoint/2010/main" val="143287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resources slide indicating the hyperlinks to the description and template tables in Excel format.  Reference links to other resources can be found in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28</a:t>
            </a:fld>
            <a:endParaRPr lang="en-US"/>
          </a:p>
        </p:txBody>
      </p:sp>
    </p:spTree>
    <p:extLst>
      <p:ext uri="{BB962C8B-B14F-4D97-AF65-F5344CB8AC3E}">
        <p14:creationId xmlns:p14="http://schemas.microsoft.com/office/powerpoint/2010/main" val="107453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and this concludes the overview of the new GIS standards for planning grants for the resilient </a:t>
            </a:r>
            <a:r>
              <a:rPr lang="en-US" dirty="0" err="1"/>
              <a:t>florida</a:t>
            </a:r>
            <a:r>
              <a:rPr lang="en-US" dirty="0"/>
              <a:t> grants program.</a:t>
            </a:r>
          </a:p>
        </p:txBody>
      </p:sp>
      <p:sp>
        <p:nvSpPr>
          <p:cNvPr id="4" name="Slide Number Placeholder 3"/>
          <p:cNvSpPr>
            <a:spLocks noGrp="1"/>
          </p:cNvSpPr>
          <p:nvPr>
            <p:ph type="sldNum" sz="quarter" idx="5"/>
          </p:nvPr>
        </p:nvSpPr>
        <p:spPr/>
        <p:txBody>
          <a:bodyPr/>
          <a:lstStyle/>
          <a:p>
            <a:fld id="{E19347F1-D78A-4E16-AD93-E4B4D35056AC}" type="slidenum">
              <a:rPr lang="en-US" smtClean="0"/>
              <a:t>29</a:t>
            </a:fld>
            <a:endParaRPr lang="en-US"/>
          </a:p>
        </p:txBody>
      </p:sp>
    </p:spTree>
    <p:extLst>
      <p:ext uri="{BB962C8B-B14F-4D97-AF65-F5344CB8AC3E}">
        <p14:creationId xmlns:p14="http://schemas.microsoft.com/office/powerpoint/2010/main" val="344077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the GIS standards with an overview of what they are and why they are needed and what has been updated.  I will go over the acceptable GIS data formats and horizontal and vertical datum requirements for the GIS deliverables.   I will include information on how to mark sensitive data and what formats are needed for the data collection and data schema processes.  I will also highlight the inclusion of a background data catalog.  Also included will be a discussion of the flood risk scenario matrix, the critical assets data schema and the vulnerability assessment attributes table schema.  I will finish by covering elevation data and metadata requirements and a list of resources.</a:t>
            </a:r>
          </a:p>
        </p:txBody>
      </p:sp>
      <p:sp>
        <p:nvSpPr>
          <p:cNvPr id="4" name="Slide Number Placeholder 3"/>
          <p:cNvSpPr>
            <a:spLocks noGrp="1"/>
          </p:cNvSpPr>
          <p:nvPr>
            <p:ph type="sldNum" sz="quarter" idx="5"/>
          </p:nvPr>
        </p:nvSpPr>
        <p:spPr/>
        <p:txBody>
          <a:bodyPr/>
          <a:lstStyle/>
          <a:p>
            <a:fld id="{E19347F1-D78A-4E16-AD93-E4B4D35056AC}" type="slidenum">
              <a:rPr lang="en-US" smtClean="0"/>
              <a:t>3</a:t>
            </a:fld>
            <a:endParaRPr lang="en-US"/>
          </a:p>
        </p:txBody>
      </p:sp>
    </p:spTree>
    <p:extLst>
      <p:ext uri="{BB962C8B-B14F-4D97-AF65-F5344CB8AC3E}">
        <p14:creationId xmlns:p14="http://schemas.microsoft.com/office/powerpoint/2010/main" val="15772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380.093 Florida Statutes states that grantees who receive funding from the resilient Florida grant program to complete a vulnerability assessment shall submit all electronic mapping data used to illustrate the flooding and sea level rise impacts identified in the VA to the Florida Department of Environmental Protection, also known as the department.</a:t>
            </a:r>
          </a:p>
        </p:txBody>
      </p:sp>
      <p:sp>
        <p:nvSpPr>
          <p:cNvPr id="4" name="Slide Number Placeholder 3"/>
          <p:cNvSpPr>
            <a:spLocks noGrp="1"/>
          </p:cNvSpPr>
          <p:nvPr>
            <p:ph type="sldNum" sz="quarter" idx="5"/>
          </p:nvPr>
        </p:nvSpPr>
        <p:spPr/>
        <p:txBody>
          <a:bodyPr/>
          <a:lstStyle/>
          <a:p>
            <a:fld id="{E19347F1-D78A-4E16-AD93-E4B4D35056AC}" type="slidenum">
              <a:rPr lang="en-US" smtClean="0"/>
              <a:t>5</a:t>
            </a:fld>
            <a:endParaRPr lang="en-US"/>
          </a:p>
        </p:txBody>
      </p:sp>
    </p:spTree>
    <p:extLst>
      <p:ext uri="{BB962C8B-B14F-4D97-AF65-F5344CB8AC3E}">
        <p14:creationId xmlns:p14="http://schemas.microsoft.com/office/powerpoint/2010/main" val="7152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document for the new GIS standards for planning grants ensures that GIS deliverables meet the requirements of the planning grants for the resilient </a:t>
            </a:r>
            <a:r>
              <a:rPr lang="en-US" dirty="0" err="1"/>
              <a:t>florida</a:t>
            </a:r>
            <a:r>
              <a:rPr lang="en-US" dirty="0"/>
              <a:t> grants program.  The document provides the required data formats, attribution schema, coordinate systems, data classifications and resources necessary for the submittal of spatial data deliverables.</a:t>
            </a:r>
          </a:p>
        </p:txBody>
      </p:sp>
      <p:sp>
        <p:nvSpPr>
          <p:cNvPr id="4" name="Slide Number Placeholder 3"/>
          <p:cNvSpPr>
            <a:spLocks noGrp="1"/>
          </p:cNvSpPr>
          <p:nvPr>
            <p:ph type="sldNum" sz="quarter" idx="5"/>
          </p:nvPr>
        </p:nvSpPr>
        <p:spPr/>
        <p:txBody>
          <a:bodyPr/>
          <a:lstStyle/>
          <a:p>
            <a:fld id="{E19347F1-D78A-4E16-AD93-E4B4D35056AC}" type="slidenum">
              <a:rPr lang="en-US" smtClean="0"/>
              <a:t>6</a:t>
            </a:fld>
            <a:endParaRPr lang="en-US"/>
          </a:p>
        </p:txBody>
      </p:sp>
    </p:spTree>
    <p:extLst>
      <p:ext uri="{BB962C8B-B14F-4D97-AF65-F5344CB8AC3E}">
        <p14:creationId xmlns:p14="http://schemas.microsoft.com/office/powerpoint/2010/main" val="55457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revisions to the GIS standards are needed to enhance the resilient </a:t>
            </a:r>
            <a:r>
              <a:rPr lang="en-US" dirty="0" err="1"/>
              <a:t>florida</a:t>
            </a:r>
            <a:r>
              <a:rPr lang="en-US" dirty="0"/>
              <a:t> grants programs mission to update and maintain the data for inclusion in the Department’s statewide critical asset dataset and the statewide vulnerability assessment dataset.  By requiring a background data catalog and ensuring complete source, download, and metadata locations for public datasets, the burden of submitting the public data is reduced for the GIS task requirements.</a:t>
            </a:r>
          </a:p>
        </p:txBody>
      </p:sp>
      <p:sp>
        <p:nvSpPr>
          <p:cNvPr id="4" name="Slide Number Placeholder 3"/>
          <p:cNvSpPr>
            <a:spLocks noGrp="1"/>
          </p:cNvSpPr>
          <p:nvPr>
            <p:ph type="sldNum" sz="quarter" idx="5"/>
          </p:nvPr>
        </p:nvSpPr>
        <p:spPr/>
        <p:txBody>
          <a:bodyPr/>
          <a:lstStyle/>
          <a:p>
            <a:fld id="{E19347F1-D78A-4E16-AD93-E4B4D35056AC}" type="slidenum">
              <a:rPr lang="en-US" smtClean="0"/>
              <a:t>7</a:t>
            </a:fld>
            <a:endParaRPr lang="en-US"/>
          </a:p>
        </p:txBody>
      </p:sp>
    </p:spTree>
    <p:extLst>
      <p:ext uri="{BB962C8B-B14F-4D97-AF65-F5344CB8AC3E}">
        <p14:creationId xmlns:p14="http://schemas.microsoft.com/office/powerpoint/2010/main" val="140914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updates to the GIS standards for planning grants include the requirement of a background data catalog for all data sources for the acquire background data task, a focus on the locally non-published data and custom formatted flood scenario </a:t>
            </a:r>
            <a:r>
              <a:rPr lang="en-US" dirty="0" err="1"/>
              <a:t>rasters</a:t>
            </a:r>
            <a:r>
              <a:rPr lang="en-US" dirty="0"/>
              <a:t> for data submittals, and development of specific table schemas for the critical asset datasets and the final vulnerability assessment results.  Minor updates to horizontal coordinate reference systems and acceptable formats and which datasets are required for submittal of elevation data are also addressed in the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8</a:t>
            </a:fld>
            <a:endParaRPr lang="en-US"/>
          </a:p>
        </p:txBody>
      </p:sp>
    </p:spTree>
    <p:extLst>
      <p:ext uri="{BB962C8B-B14F-4D97-AF65-F5344CB8AC3E}">
        <p14:creationId xmlns:p14="http://schemas.microsoft.com/office/powerpoint/2010/main" val="135127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uses the ESRI suite of GIS software products.  The data need to conform to the vector and raster formats illustrated on this slide.  More resources are provided in the GIS standards document.</a:t>
            </a:r>
          </a:p>
        </p:txBody>
      </p:sp>
      <p:sp>
        <p:nvSpPr>
          <p:cNvPr id="4" name="Slide Number Placeholder 3"/>
          <p:cNvSpPr>
            <a:spLocks noGrp="1"/>
          </p:cNvSpPr>
          <p:nvPr>
            <p:ph type="sldNum" sz="quarter" idx="5"/>
          </p:nvPr>
        </p:nvSpPr>
        <p:spPr/>
        <p:txBody>
          <a:bodyPr/>
          <a:lstStyle/>
          <a:p>
            <a:fld id="{E19347F1-D78A-4E16-AD93-E4B4D35056AC}" type="slidenum">
              <a:rPr lang="en-US" smtClean="0"/>
              <a:t>10</a:t>
            </a:fld>
            <a:endParaRPr lang="en-US"/>
          </a:p>
        </p:txBody>
      </p:sp>
    </p:spTree>
    <p:extLst>
      <p:ext uri="{BB962C8B-B14F-4D97-AF65-F5344CB8AC3E}">
        <p14:creationId xmlns:p14="http://schemas.microsoft.com/office/powerpoint/2010/main" val="106292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minor change here from the previous standards is the horizontal datum.  Datasets are required to be referenced to the North American Datum of 1983 with the 2011 adjustments.</a:t>
            </a:r>
          </a:p>
        </p:txBody>
      </p:sp>
      <p:sp>
        <p:nvSpPr>
          <p:cNvPr id="4" name="Slide Number Placeholder 3"/>
          <p:cNvSpPr>
            <a:spLocks noGrp="1"/>
          </p:cNvSpPr>
          <p:nvPr>
            <p:ph type="sldNum" sz="quarter" idx="5"/>
          </p:nvPr>
        </p:nvSpPr>
        <p:spPr/>
        <p:txBody>
          <a:bodyPr/>
          <a:lstStyle/>
          <a:p>
            <a:fld id="{E19347F1-D78A-4E16-AD93-E4B4D35056AC}" type="slidenum">
              <a:rPr lang="en-US" smtClean="0"/>
              <a:t>11</a:t>
            </a:fld>
            <a:endParaRPr lang="en-US"/>
          </a:p>
        </p:txBody>
      </p:sp>
    </p:spTree>
    <p:extLst>
      <p:ext uri="{BB962C8B-B14F-4D97-AF65-F5344CB8AC3E}">
        <p14:creationId xmlns:p14="http://schemas.microsoft.com/office/powerpoint/2010/main" val="269731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327905" y="1370438"/>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327905" y="3341930"/>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362884"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6EC567-50D4-8548-9F9C-83582585BA54}"/>
              </a:ext>
            </a:extLst>
          </p:cNvPr>
          <p:cNvSpPr/>
          <p:nvPr userDrawn="1"/>
        </p:nvSpPr>
        <p:spPr>
          <a:xfrm>
            <a:off x="4269866"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41AAC55-AF86-A64A-A0FD-8E4EB2F8860D}"/>
              </a:ext>
            </a:extLst>
          </p:cNvPr>
          <p:cNvSpPr/>
          <p:nvPr userDrawn="1"/>
        </p:nvSpPr>
        <p:spPr>
          <a:xfrm>
            <a:off x="8176848"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78418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A5CC3A-BBAD-7D4A-8D49-CC6CFCE5F1E7}"/>
              </a:ext>
            </a:extLst>
          </p:cNvPr>
          <p:cNvSpPr/>
          <p:nvPr userDrawn="1"/>
        </p:nvSpPr>
        <p:spPr>
          <a:xfrm>
            <a:off x="362884"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4119F9-5AD9-1D4D-A88A-659AF8D428F5}"/>
              </a:ext>
            </a:extLst>
          </p:cNvPr>
          <p:cNvSpPr/>
          <p:nvPr userDrawn="1"/>
        </p:nvSpPr>
        <p:spPr>
          <a:xfrm>
            <a:off x="4269866"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1A1A57-9206-3D40-9771-EDED8309C3FB}"/>
              </a:ext>
            </a:extLst>
          </p:cNvPr>
          <p:cNvSpPr/>
          <p:nvPr userDrawn="1"/>
        </p:nvSpPr>
        <p:spPr>
          <a:xfrm>
            <a:off x="8176848"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4BA2B29-94DF-0649-9733-289A181C212E}"/>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6841"/>
            <a:ext cx="9785267" cy="49431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98320"/>
            <a:ext cx="1177042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663545"/>
            <a:ext cx="11887200" cy="11182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269866" y="1410194"/>
            <a:ext cx="7559252" cy="53320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362884" y="1410193"/>
            <a:ext cx="7559251"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752610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hyperlink" Target="https://floridadep.gov/rcp/resilient-florida-program/documents/gis-standards-planning-grants-critical-assets-groups-types" TargetMode="External"/><Relationship Id="rId3" Type="http://schemas.openxmlformats.org/officeDocument/2006/relationships/slideLayout" Target="../slideLayouts/slideLayout23.xml"/><Relationship Id="rId7" Type="http://schemas.openxmlformats.org/officeDocument/2006/relationships/hyperlink" Target="https://floridadep.gov/rcp/resilient-florida-program/documents/gis-standards-planning-grants-critical-assets-basic"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floridadep.gov/rcp/resilient-florida-program/documents/gis-standards-planning-grants-flood-risk-scenario-matrix" TargetMode="External"/><Relationship Id="rId5" Type="http://schemas.openxmlformats.org/officeDocument/2006/relationships/hyperlink" Target="https://floridadep.gov/rcp/resilient-florida-program/documents/gis-standards-planning-grants-background-data-catalog" TargetMode="External"/><Relationship Id="rId10" Type="http://schemas.openxmlformats.org/officeDocument/2006/relationships/image" Target="../media/image4.png"/><Relationship Id="rId4" Type="http://schemas.openxmlformats.org/officeDocument/2006/relationships/notesSlide" Target="../notesSlides/notesSlide24.xml"/><Relationship Id="rId9" Type="http://schemas.openxmlformats.org/officeDocument/2006/relationships/hyperlink" Target="https://floridadep.gov/rcp/resilient-florida-program/documents/gis-standards-planning-grants-vulnerability-assessment"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4963-B538-E2E0-95B8-2D10D87DE226}"/>
              </a:ext>
              <a:ext uri="{C183D7F6-B498-43B3-948B-1728B52AA6E4}">
                <adec:decorative xmlns:adec="http://schemas.microsoft.com/office/drawing/2017/decorative" val="0"/>
              </a:ext>
            </a:extLst>
          </p:cNvPr>
          <p:cNvSpPr>
            <a:spLocks noGrp="1"/>
          </p:cNvSpPr>
          <p:nvPr>
            <p:ph type="title" idx="4294967295"/>
          </p:nvPr>
        </p:nvSpPr>
        <p:spPr>
          <a:xfrm>
            <a:off x="-2641979" y="0"/>
            <a:ext cx="2396319" cy="704678"/>
          </a:xfrm>
          <a:prstGeom prst="rect">
            <a:avLst/>
          </a:prstGeom>
        </p:spPr>
        <p:txBody>
          <a:bodyPr/>
          <a:lstStyle/>
          <a:p>
            <a:r>
              <a:rPr lang="en-US" sz="2800" dirty="0"/>
              <a:t>Beginning slide </a:t>
            </a:r>
          </a:p>
        </p:txBody>
      </p:sp>
      <p:pic>
        <p:nvPicPr>
          <p:cNvPr id="8" name="Picture 7">
            <a:extLst>
              <a:ext uri="{FF2B5EF4-FFF2-40B4-BE49-F238E27FC236}">
                <a16:creationId xmlns:a16="http://schemas.microsoft.com/office/drawing/2014/main" id="{1CC4B1EE-B15A-8F48-8E6F-6D2A48232F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F3E81B4-9455-7745-89C0-712EE96BAAB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7936" y="2235311"/>
            <a:ext cx="2316129" cy="2316129"/>
          </a:xfrm>
          <a:prstGeom prst="rect">
            <a:avLst/>
          </a:prstGeom>
        </p:spPr>
      </p:pic>
    </p:spTree>
    <p:extLst>
      <p:ext uri="{BB962C8B-B14F-4D97-AF65-F5344CB8AC3E}">
        <p14:creationId xmlns:p14="http://schemas.microsoft.com/office/powerpoint/2010/main" val="180883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8BFF-AF6A-3237-268A-CDE8168469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89EE52-A1A5-5449-FF9B-A34F0C1C9497}"/>
              </a:ext>
            </a:extLst>
          </p:cNvPr>
          <p:cNvSpPr txBox="1">
            <a:spLocks noGrp="1"/>
          </p:cNvSpPr>
          <p:nvPr>
            <p:ph type="title" idx="4294967295"/>
          </p:nvPr>
        </p:nvSpPr>
        <p:spPr>
          <a:xfrm>
            <a:off x="3505802" y="292013"/>
            <a:ext cx="551290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GIS Data Formats</a:t>
            </a:r>
          </a:p>
        </p:txBody>
      </p:sp>
      <p:sp>
        <p:nvSpPr>
          <p:cNvPr id="2" name="TextBox 1">
            <a:extLst>
              <a:ext uri="{FF2B5EF4-FFF2-40B4-BE49-F238E27FC236}">
                <a16:creationId xmlns:a16="http://schemas.microsoft.com/office/drawing/2014/main" id="{0A2D062C-99B8-1675-6B67-96C9F77EB766}"/>
              </a:ext>
            </a:extLst>
          </p:cNvPr>
          <p:cNvSpPr txBox="1"/>
          <p:nvPr/>
        </p:nvSpPr>
        <p:spPr>
          <a:xfrm>
            <a:off x="405618" y="2019291"/>
            <a:ext cx="5945731" cy="3908762"/>
          </a:xfrm>
          <a:prstGeom prst="rect">
            <a:avLst/>
          </a:prstGeom>
          <a:noFill/>
        </p:spPr>
        <p:txBody>
          <a:bodyPr wrap="square" rtlCol="0">
            <a:spAutoFit/>
          </a:bodyPr>
          <a:lstStyle/>
          <a:p>
            <a:r>
              <a:rPr lang="en-US" sz="3200"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rPr>
              <a:t>Spatial data requirements</a:t>
            </a:r>
            <a:endParaRPr lang="en-US" sz="3200"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endParaRPr>
          </a:p>
          <a:p>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Department uses the Environmental Systems Research Institute’s (ESRI) suite of GIS tools and products.  Therefore, data need to conform to the standard vector and raster formats as listed to the right.  Resources are provided in the GIS standards document to provide more details on the types of formats.</a:t>
            </a:r>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02AB6F-D94D-6B56-22B1-62676F5A8EDB}"/>
              </a:ext>
            </a:extLst>
          </p:cNvPr>
          <p:cNvSpPr txBox="1"/>
          <p:nvPr/>
        </p:nvSpPr>
        <p:spPr>
          <a:xfrm>
            <a:off x="6984609" y="1686495"/>
            <a:ext cx="4611858" cy="4862870"/>
          </a:xfrm>
          <a:prstGeom prst="rect">
            <a:avLst/>
          </a:prstGeom>
          <a:noFill/>
        </p:spPr>
        <p:txBody>
          <a:bodyPr wrap="square" rtlCol="0">
            <a:spAutoFit/>
          </a:bodyPr>
          <a:lstStyle/>
          <a:p>
            <a:r>
              <a:rPr lang="en-US" sz="2000" b="1" dirty="0">
                <a:solidFill>
                  <a:srgbClr val="C8EAFB"/>
                </a:solidFill>
                <a:latin typeface="Arial" panose="020B0604020202020204" pitchFamily="34" charset="0"/>
                <a:cs typeface="Arial" panose="020B0604020202020204" pitchFamily="34" charset="0"/>
              </a:rPr>
              <a:t>Vector Data Formats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ESRI file geodatabase feature class.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Shapefile (</a:t>
            </a:r>
            <a:r>
              <a:rPr lang="en-US" sz="2000" dirty="0" err="1">
                <a:solidFill>
                  <a:schemeClr val="bg1"/>
                </a:solidFill>
                <a:latin typeface="Arial" panose="020B0604020202020204" pitchFamily="34" charset="0"/>
                <a:cs typeface="Arial" panose="020B0604020202020204" pitchFamily="34" charset="0"/>
              </a:rPr>
              <a:t>e.g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wetlands.shp</a:t>
            </a:r>
            <a:r>
              <a:rPr lang="en-US" sz="2000" dirty="0">
                <a:solidFill>
                  <a:schemeClr val="bg1"/>
                </a:solidFill>
                <a:latin typeface="Arial" panose="020B0604020202020204" pitchFamily="34" charset="0"/>
                <a:cs typeface="Arial" panose="020B0604020202020204" pitchFamily="34" charset="0"/>
              </a:rPr>
              <a:t>).</a:t>
            </a:r>
          </a:p>
          <a:p>
            <a:endParaRPr lang="en-US" sz="2000" b="1"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Raster Data Formats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File geodatabase raster</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TIFF / </a:t>
            </a:r>
            <a:r>
              <a:rPr lang="en-US" sz="2000" dirty="0" err="1">
                <a:solidFill>
                  <a:schemeClr val="bg1"/>
                </a:solidFill>
                <a:latin typeface="Arial" panose="020B0604020202020204" pitchFamily="34" charset="0"/>
                <a:cs typeface="Arial" panose="020B0604020202020204" pitchFamily="34" charset="0"/>
              </a:rPr>
              <a:t>GeoTIFF</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Project Package</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ESRI’s Project Package</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Open Geospatial Consortium (OGC) project package</a:t>
            </a:r>
          </a:p>
          <a:p>
            <a:endParaRPr lang="en-US" sz="2000" dirty="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4D45393A-B1D5-DA01-7626-344C2BAB84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6755393"/>
      </p:ext>
    </p:extLst>
  </p:cSld>
  <p:clrMapOvr>
    <a:masterClrMapping/>
  </p:clrMapOvr>
  <mc:AlternateContent xmlns:mc="http://schemas.openxmlformats.org/markup-compatibility/2006">
    <mc:Choice xmlns:p14="http://schemas.microsoft.com/office/powerpoint/2010/main" Requires="p14">
      <p:transition spd="slow" p14:dur="2000" advTm="19338"/>
    </mc:Choice>
    <mc:Fallback>
      <p:transition spd="slow" advTm="1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224A-2A27-D578-92C7-4A9A7606D6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3B29BE-2290-A577-C433-C8148A10D6ED}"/>
              </a:ext>
            </a:extLst>
          </p:cNvPr>
          <p:cNvSpPr txBox="1">
            <a:spLocks noGrp="1"/>
          </p:cNvSpPr>
          <p:nvPr>
            <p:ph type="title" idx="4294967295"/>
          </p:nvPr>
        </p:nvSpPr>
        <p:spPr>
          <a:xfrm>
            <a:off x="2404704" y="350301"/>
            <a:ext cx="7382592"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Acceptable Coordinate Systems</a:t>
            </a:r>
          </a:p>
        </p:txBody>
      </p:sp>
      <p:sp>
        <p:nvSpPr>
          <p:cNvPr id="2" name="TextBox 1">
            <a:extLst>
              <a:ext uri="{FF2B5EF4-FFF2-40B4-BE49-F238E27FC236}">
                <a16:creationId xmlns:a16="http://schemas.microsoft.com/office/drawing/2014/main" id="{E24FABF2-E9EB-D3FC-BB8E-6E7FFBC4D4BB}"/>
              </a:ext>
            </a:extLst>
          </p:cNvPr>
          <p:cNvSpPr txBox="1"/>
          <p:nvPr/>
        </p:nvSpPr>
        <p:spPr>
          <a:xfrm>
            <a:off x="405618" y="1484719"/>
            <a:ext cx="5945731" cy="5170646"/>
          </a:xfrm>
          <a:prstGeom prst="rect">
            <a:avLst/>
          </a:prstGeom>
          <a:noFill/>
        </p:spPr>
        <p:txBody>
          <a:bodyPr wrap="square" rtlCol="0">
            <a:spAutoFit/>
          </a:bodyPr>
          <a:lstStyle/>
          <a:p>
            <a:r>
              <a:rPr lang="en-US" sz="2400"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rPr>
              <a:t>Datums and Coordinate Reference Systems (CRS)</a:t>
            </a:r>
            <a:endParaRPr lang="en-US" sz="2400"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Local data are required to use the State Plane coordinate systems in Florida (North, West, or East).  Datasets that span multiple State Plane coordinate regions can use the Florida GDL Albers projection.  Data that are provided with a geographic coordinate system (GCS) only can be accepted in the special case that the source data is maintained only in a GCS that must be either NAD83/2011 or WGS84.</a:t>
            </a:r>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B02D9810-AC70-C551-327E-7DFD2D276310}"/>
              </a:ext>
            </a:extLst>
          </p:cNvPr>
          <p:cNvSpPr txBox="1"/>
          <p:nvPr/>
        </p:nvSpPr>
        <p:spPr>
          <a:xfrm>
            <a:off x="6826046" y="1484719"/>
            <a:ext cx="4611858" cy="5539978"/>
          </a:xfrm>
          <a:prstGeom prst="rect">
            <a:avLst/>
          </a:prstGeom>
          <a:noFill/>
        </p:spPr>
        <p:txBody>
          <a:bodyPr wrap="square" rtlCol="0">
            <a:spAutoFit/>
          </a:bodyPr>
          <a:lstStyle/>
          <a:p>
            <a:r>
              <a:rPr lang="en-US" sz="2000" b="1" dirty="0">
                <a:solidFill>
                  <a:srgbClr val="C8EAFB"/>
                </a:solidFill>
                <a:latin typeface="Arial" panose="020B0604020202020204" pitchFamily="34" charset="0"/>
                <a:cs typeface="Arial" panose="020B0604020202020204" pitchFamily="34" charset="0"/>
              </a:rPr>
              <a:t>Horizontal Datum</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North American Datum of 1983 (NAD83) with the 2011 Adjustments (NAD83/2011)</a:t>
            </a:r>
          </a:p>
          <a:p>
            <a:pPr marL="342900" indent="-342900">
              <a:buFont typeface="Arial" panose="020B0604020202020204" pitchFamily="34" charset="0"/>
              <a:buChar char="•"/>
            </a:pPr>
            <a:endParaRPr lang="en-US" sz="1200" b="1"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Vertical Datum</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North American Vertical Datum of 1988 (NAVD88)</a:t>
            </a:r>
          </a:p>
          <a:p>
            <a:endParaRPr lang="en-US" sz="1200"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Coordinate Reference Systems (CRS)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State Plane Coordinate Systems (local)</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Florida GDL Albers (regional)</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GCS NAD83/2011 or WGS84 (special case only)</a:t>
            </a:r>
          </a:p>
          <a:p>
            <a:endParaRPr lang="en-US" sz="2000" dirty="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588D7284-0C4C-1817-3C1B-F123119C95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6904941"/>
      </p:ext>
    </p:extLst>
  </p:cSld>
  <p:clrMapOvr>
    <a:masterClrMapping/>
  </p:clrMapOvr>
  <mc:AlternateContent xmlns:mc="http://schemas.openxmlformats.org/markup-compatibility/2006">
    <mc:Choice xmlns:p14="http://schemas.microsoft.com/office/powerpoint/2010/main" Requires="p14">
      <p:transition spd="slow" p14:dur="2000" advTm="20206"/>
    </mc:Choice>
    <mc:Fallback>
      <p:transition spd="slow" advTm="2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7486-909E-E548-E0AE-86E43AC0BBB6}"/>
            </a:ext>
          </a:extLst>
        </p:cNvPr>
        <p:cNvGrpSpPr/>
        <p:nvPr/>
      </p:nvGrpSpPr>
      <p:grpSpPr>
        <a:xfrm>
          <a:off x="0" y="0"/>
          <a:ext cx="0" cy="0"/>
          <a:chOff x="0" y="0"/>
          <a:chExt cx="0" cy="0"/>
        </a:xfrm>
      </p:grpSpPr>
      <p:pic>
        <p:nvPicPr>
          <p:cNvPr id="2" name="Picture 1" descr="A body of water surrounded by trees&#10;&#10;">
            <a:extLst>
              <a:ext uri="{FF2B5EF4-FFF2-40B4-BE49-F238E27FC236}">
                <a16:creationId xmlns:a16="http://schemas.microsoft.com/office/drawing/2014/main" id="{4E849ED5-BB0E-CAE2-C46A-06AEC07CCB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descr="Sensitive data section title">
            <a:extLst>
              <a:ext uri="{FF2B5EF4-FFF2-40B4-BE49-F238E27FC236}">
                <a16:creationId xmlns:a16="http://schemas.microsoft.com/office/drawing/2014/main" id="{0B18EE41-BA81-FC73-0F89-14757653AC2E}"/>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Title 3">
            <a:extLst>
              <a:ext uri="{FF2B5EF4-FFF2-40B4-BE49-F238E27FC236}">
                <a16:creationId xmlns:a16="http://schemas.microsoft.com/office/drawing/2014/main" id="{9402590B-9C1C-6B96-CF6A-21549A829EAF}"/>
              </a:ext>
            </a:extLst>
          </p:cNvPr>
          <p:cNvSpPr txBox="1">
            <a:spLocks noGrp="1"/>
          </p:cNvSpPr>
          <p:nvPr>
            <p:ph type="title" idx="4294967295"/>
          </p:nvPr>
        </p:nvSpPr>
        <p:spPr>
          <a:xfrm>
            <a:off x="5917012" y="4305063"/>
            <a:ext cx="5804538" cy="6694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Sensitive Data</a:t>
            </a:r>
          </a:p>
        </p:txBody>
      </p:sp>
      <p:sp>
        <p:nvSpPr>
          <p:cNvPr id="5" name="Rectangle 4">
            <a:extLst>
              <a:ext uri="{FF2B5EF4-FFF2-40B4-BE49-F238E27FC236}">
                <a16:creationId xmlns:a16="http://schemas.microsoft.com/office/drawing/2014/main" id="{C6B674FB-D6A5-D6F9-6AB4-17DFA9DE261B}"/>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spTree>
    <p:extLst>
      <p:ext uri="{BB962C8B-B14F-4D97-AF65-F5344CB8AC3E}">
        <p14:creationId xmlns:p14="http://schemas.microsoft.com/office/powerpoint/2010/main" val="208612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B72A-8C05-5013-D673-8B856A2293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784600-7326-79D9-42B3-2288EB667286}"/>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D963B10F-62D4-2D77-D625-44C6F2942E92}"/>
              </a:ext>
            </a:extLst>
          </p:cNvPr>
          <p:cNvSpPr txBox="1"/>
          <p:nvPr/>
        </p:nvSpPr>
        <p:spPr>
          <a:xfrm>
            <a:off x="464233" y="1463167"/>
            <a:ext cx="11144671" cy="5262979"/>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Sensitive Data</a:t>
            </a:r>
          </a:p>
          <a:p>
            <a:endParaRPr lang="en-US" sz="2400" b="1" u="sng"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Pursuant to Chapter 119, Florida Statutes – Public Records, any data submitted to the Department becomes public domain and is subject to public record requests.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Any datasets or individual asset features considered to be sensitive by the grantee can be exempt from this requirement by explicitly identifying them and excluding them from public records using one of the following methods:</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in the Background Data Catalog.</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in the dataset metadata.</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using the feature attributes field “</a:t>
            </a:r>
            <a:r>
              <a:rPr lang="en-US" sz="2400" dirty="0" err="1">
                <a:latin typeface="Arial" panose="020B0604020202020204" pitchFamily="34" charset="0"/>
                <a:cs typeface="Arial" panose="020B0604020202020204" pitchFamily="34" charset="0"/>
              </a:rPr>
              <a:t>Restricted_Public_Disclosure</a:t>
            </a:r>
            <a:r>
              <a:rPr lang="en-US" sz="2400" dirty="0">
                <a:latin typeface="Arial" panose="020B0604020202020204" pitchFamily="34" charset="0"/>
                <a:cs typeface="Arial" panose="020B0604020202020204" pitchFamily="34" charset="0"/>
              </a:rPr>
              <a:t>” found in the Critical Assets Basic Attribute Schema.</a:t>
            </a:r>
          </a:p>
        </p:txBody>
      </p:sp>
      <p:pic>
        <p:nvPicPr>
          <p:cNvPr id="6" name="Audio 5">
            <a:hlinkClick r:id="" action="ppaction://media"/>
            <a:extLst>
              <a:ext uri="{FF2B5EF4-FFF2-40B4-BE49-F238E27FC236}">
                <a16:creationId xmlns:a16="http://schemas.microsoft.com/office/drawing/2014/main" id="{BDBADB54-1D36-50A8-2C2E-4B544B2E1D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4073268"/>
      </p:ext>
    </p:extLst>
  </p:cSld>
  <p:clrMapOvr>
    <a:masterClrMapping/>
  </p:clrMapOvr>
  <mc:AlternateContent xmlns:mc="http://schemas.openxmlformats.org/markup-compatibility/2006">
    <mc:Choice xmlns:p14="http://schemas.microsoft.com/office/powerpoint/2010/main" Requires="p14">
      <p:transition spd="slow" p14:dur="2000" advTm="43713"/>
    </mc:Choice>
    <mc:Fallback>
      <p:transition spd="slow" advTm="4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3651-7F55-DC44-03D9-8753A715DA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0B1F8C-90D6-E35D-1C49-38B22EA0A74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2126DBDB-CE82-39DD-FED3-9C03947E9ED2}"/>
              </a:ext>
            </a:extLst>
          </p:cNvPr>
          <p:cNvSpPr txBox="1"/>
          <p:nvPr/>
        </p:nvSpPr>
        <p:spPr>
          <a:xfrm>
            <a:off x="464233" y="1575747"/>
            <a:ext cx="11144671" cy="1938992"/>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Sensitive Data</a:t>
            </a:r>
          </a:p>
          <a:p>
            <a:endParaRPr lang="en-US" sz="2400" b="1" u="sng"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Note:  Sensitive assets/datasets will still be used in the Department’s Statewide Vulnerability Assessment (SVA), however the results will not be shared with the public.</a:t>
            </a:r>
            <a:endParaRPr lang="en-US" sz="24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C888661-A082-B6EF-D627-885A88BDB7B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5232860"/>
      </p:ext>
    </p:extLst>
  </p:cSld>
  <p:clrMapOvr>
    <a:masterClrMapping/>
  </p:clrMapOvr>
  <mc:AlternateContent xmlns:mc="http://schemas.openxmlformats.org/markup-compatibility/2006">
    <mc:Choice xmlns:p14="http://schemas.microsoft.com/office/powerpoint/2010/main" Requires="p14">
      <p:transition spd="slow" p14:dur="2000" advTm="18809"/>
    </mc:Choice>
    <mc:Fallback>
      <p:transition spd="slow" advTm="1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A27A-84D3-DE4A-7DA5-439C32E96ECB}"/>
            </a:ext>
          </a:extLst>
        </p:cNvPr>
        <p:cNvGrpSpPr/>
        <p:nvPr/>
      </p:nvGrpSpPr>
      <p:grpSpPr>
        <a:xfrm>
          <a:off x="0" y="0"/>
          <a:ext cx="0" cy="0"/>
          <a:chOff x="0" y="0"/>
          <a:chExt cx="0" cy="0"/>
        </a:xfrm>
      </p:grpSpPr>
      <p:pic>
        <p:nvPicPr>
          <p:cNvPr id="2" name="Picture 1" descr="A body of water surrounded by trees&#10;&#10;">
            <a:extLst>
              <a:ext uri="{FF2B5EF4-FFF2-40B4-BE49-F238E27FC236}">
                <a16:creationId xmlns:a16="http://schemas.microsoft.com/office/drawing/2014/main" id="{93E046D1-C3D8-A905-6545-D8755FCDF2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descr="Data collection and attribution schemas section title">
            <a:extLst>
              <a:ext uri="{FF2B5EF4-FFF2-40B4-BE49-F238E27FC236}">
                <a16:creationId xmlns:a16="http://schemas.microsoft.com/office/drawing/2014/main" id="{0CE77A9D-0765-D571-06B9-EF8399E3FB97}"/>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Title 3">
            <a:extLst>
              <a:ext uri="{FF2B5EF4-FFF2-40B4-BE49-F238E27FC236}">
                <a16:creationId xmlns:a16="http://schemas.microsoft.com/office/drawing/2014/main" id="{5527EB4E-0337-8B06-BF07-2E440D74D070}"/>
              </a:ext>
            </a:extLst>
          </p:cNvPr>
          <p:cNvSpPr txBox="1">
            <a:spLocks noGrp="1"/>
          </p:cNvSpPr>
          <p:nvPr>
            <p:ph type="title" idx="4294967295"/>
          </p:nvPr>
        </p:nvSpPr>
        <p:spPr>
          <a:xfrm>
            <a:off x="5917012" y="4305063"/>
            <a:ext cx="5804538"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Data Collection and Attribution Schemas</a:t>
            </a:r>
          </a:p>
        </p:txBody>
      </p:sp>
      <p:sp>
        <p:nvSpPr>
          <p:cNvPr id="5" name="Rectangle 4">
            <a:extLst>
              <a:ext uri="{FF2B5EF4-FFF2-40B4-BE49-F238E27FC236}">
                <a16:creationId xmlns:a16="http://schemas.microsoft.com/office/drawing/2014/main" id="{47F5F6B1-F80D-9E4D-672D-CEF2D17B2403}"/>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spTree>
    <p:extLst>
      <p:ext uri="{BB962C8B-B14F-4D97-AF65-F5344CB8AC3E}">
        <p14:creationId xmlns:p14="http://schemas.microsoft.com/office/powerpoint/2010/main" val="57208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119CA-6406-F83E-A743-C1A24EA679B6}"/>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Background Data Catalog</a:t>
            </a:r>
          </a:p>
        </p:txBody>
      </p:sp>
      <p:sp>
        <p:nvSpPr>
          <p:cNvPr id="5" name="TextBox 4">
            <a:extLst>
              <a:ext uri="{FF2B5EF4-FFF2-40B4-BE49-F238E27FC236}">
                <a16:creationId xmlns:a16="http://schemas.microsoft.com/office/drawing/2014/main" id="{3E9636C3-2CBA-8842-833C-9B4AE7AEF6F4}"/>
              </a:ext>
            </a:extLst>
          </p:cNvPr>
          <p:cNvSpPr txBox="1"/>
          <p:nvPr/>
        </p:nvSpPr>
        <p:spPr>
          <a:xfrm>
            <a:off x="473145" y="1772932"/>
            <a:ext cx="5400118" cy="3785652"/>
          </a:xfrm>
          <a:prstGeom prst="rect">
            <a:avLst/>
          </a:prstGeom>
          <a:noFill/>
        </p:spPr>
        <p:txBody>
          <a:bodyPr wrap="square" rtlCol="0">
            <a:spAutoFit/>
          </a:bodyPr>
          <a:lstStyle/>
          <a:p>
            <a:r>
              <a:rPr lang="en-US" sz="2400" dirty="0">
                <a:solidFill>
                  <a:schemeClr val="bg1"/>
                </a:solidFill>
                <a:latin typeface="Arial" panose="020B0604020202020204" pitchFamily="34" charset="0"/>
                <a:ea typeface="Verdana" panose="020B0604030504040204" pitchFamily="34" charset="0"/>
                <a:cs typeface="Arial" panose="020B0604020202020204" pitchFamily="34" charset="0"/>
              </a:rPr>
              <a:t>A background data catalog for all acquired data must be created and submitted.</a:t>
            </a:r>
          </a:p>
          <a:p>
            <a:endParaRPr lang="en-US" sz="24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400" dirty="0">
                <a:solidFill>
                  <a:schemeClr val="bg1"/>
                </a:solidFill>
                <a:latin typeface="Arial" panose="020B0604020202020204" pitchFamily="34" charset="0"/>
                <a:ea typeface="Verdana" panose="020B0604030504040204" pitchFamily="34" charset="0"/>
                <a:cs typeface="Arial" panose="020B0604020202020204" pitchFamily="34" charset="0"/>
              </a:rPr>
              <a:t>The catalog must be in Excel format and contain information based on the Background Data Catalog Table Description found in the “Resources” section of the Planning Grant GIS Standards.</a:t>
            </a:r>
          </a:p>
        </p:txBody>
      </p:sp>
      <p:pic>
        <p:nvPicPr>
          <p:cNvPr id="4" name="Picture 3" descr="Map of Florida with the counties outlined">
            <a:extLst>
              <a:ext uri="{FF2B5EF4-FFF2-40B4-BE49-F238E27FC236}">
                <a16:creationId xmlns:a16="http://schemas.microsoft.com/office/drawing/2014/main" id="{3C5A4B6B-05B5-8740-88D5-22649007A4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5176" y="1348839"/>
            <a:ext cx="6028982" cy="5432961"/>
          </a:xfrm>
          <a:prstGeom prst="rect">
            <a:avLst/>
          </a:prstGeom>
        </p:spPr>
      </p:pic>
      <p:pic>
        <p:nvPicPr>
          <p:cNvPr id="7" name="Audio 6">
            <a:hlinkClick r:id="" action="ppaction://media"/>
            <a:extLst>
              <a:ext uri="{FF2B5EF4-FFF2-40B4-BE49-F238E27FC236}">
                <a16:creationId xmlns:a16="http://schemas.microsoft.com/office/drawing/2014/main" id="{42B16F22-76E3-67E7-9E32-0A9C018335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0621565"/>
      </p:ext>
    </p:extLst>
  </p:cSld>
  <p:clrMapOvr>
    <a:masterClrMapping/>
  </p:clrMapOvr>
  <mc:AlternateContent xmlns:mc="http://schemas.openxmlformats.org/markup-compatibility/2006">
    <mc:Choice xmlns:p14="http://schemas.microsoft.com/office/powerpoint/2010/main" Requires="p14">
      <p:transition spd="slow" p14:dur="2000" advTm="20420"/>
    </mc:Choice>
    <mc:Fallback>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B397-4584-B28C-5614-888140060AD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63577FD-E542-2206-4D5C-692F077A08A0}"/>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Background Data Catalog  </a:t>
            </a:r>
          </a:p>
        </p:txBody>
      </p:sp>
      <p:sp>
        <p:nvSpPr>
          <p:cNvPr id="5" name="TextBox 4">
            <a:extLst>
              <a:ext uri="{FF2B5EF4-FFF2-40B4-BE49-F238E27FC236}">
                <a16:creationId xmlns:a16="http://schemas.microsoft.com/office/drawing/2014/main" id="{900F6E58-C86A-7763-5194-A4292BED8072}"/>
              </a:ext>
            </a:extLst>
          </p:cNvPr>
          <p:cNvSpPr txBox="1"/>
          <p:nvPr/>
        </p:nvSpPr>
        <p:spPr>
          <a:xfrm>
            <a:off x="473145" y="1772932"/>
            <a:ext cx="3286055" cy="4401205"/>
          </a:xfrm>
          <a:prstGeom prst="rect">
            <a:avLst/>
          </a:prstGeom>
          <a:noFill/>
        </p:spPr>
        <p:txBody>
          <a:bodyPr wrap="square" rtlCol="0">
            <a:spAutoFit/>
          </a:bodyPr>
          <a:lstStyle/>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Background Data Catalog Table Description.</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Domain values indicate which values are accepted for entry or from which list to lookup the value.</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This table and a template and example table are provided in the “Resources” section of the Planning Grant GIS Standards.</a:t>
            </a:r>
          </a:p>
        </p:txBody>
      </p:sp>
      <p:pic>
        <p:nvPicPr>
          <p:cNvPr id="3" name="Picture 2" descr="Background data catalog table description">
            <a:extLst>
              <a:ext uri="{FF2B5EF4-FFF2-40B4-BE49-F238E27FC236}">
                <a16:creationId xmlns:a16="http://schemas.microsoft.com/office/drawing/2014/main" id="{34777FCC-484E-5A84-5505-F4B82EC6E76E}"/>
              </a:ext>
            </a:extLst>
          </p:cNvPr>
          <p:cNvPicPr>
            <a:picLocks noChangeAspect="1"/>
          </p:cNvPicPr>
          <p:nvPr/>
        </p:nvPicPr>
        <p:blipFill>
          <a:blip r:embed="rId5"/>
          <a:stretch>
            <a:fillRect/>
          </a:stretch>
        </p:blipFill>
        <p:spPr>
          <a:xfrm>
            <a:off x="3998996" y="1587500"/>
            <a:ext cx="7939004" cy="494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DF9657A1-BFDB-35E9-50DD-46B69FA0813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6229499"/>
      </p:ext>
    </p:extLst>
  </p:cSld>
  <p:clrMapOvr>
    <a:masterClrMapping/>
  </p:clrMapOvr>
  <mc:AlternateContent xmlns:mc="http://schemas.openxmlformats.org/markup-compatibility/2006">
    <mc:Choice xmlns:p14="http://schemas.microsoft.com/office/powerpoint/2010/main" Requires="p14">
      <p:transition spd="slow" p14:dur="2000" advTm="27915"/>
    </mc:Choice>
    <mc:Fallback>
      <p:transition spd="slow" advTm="2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35D6-E203-99F0-F069-98487BCC7E94}"/>
              </a:ext>
            </a:extLst>
          </p:cNvPr>
          <p:cNvSpPr txBox="1">
            <a:spLocks noGrp="1"/>
          </p:cNvSpPr>
          <p:nvPr>
            <p:ph type="title" idx="4294967295"/>
          </p:nvPr>
        </p:nvSpPr>
        <p:spPr>
          <a:xfrm>
            <a:off x="1907969" y="297380"/>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Flood Risk Scenario Data</a:t>
            </a:r>
          </a:p>
        </p:txBody>
      </p:sp>
      <p:sp>
        <p:nvSpPr>
          <p:cNvPr id="3" name="TextBox 2">
            <a:extLst>
              <a:ext uri="{FF2B5EF4-FFF2-40B4-BE49-F238E27FC236}">
                <a16:creationId xmlns:a16="http://schemas.microsoft.com/office/drawing/2014/main" id="{F0E5F551-5CC6-F447-C156-5352A02DD9B8}"/>
              </a:ext>
            </a:extLst>
          </p:cNvPr>
          <p:cNvSpPr txBox="1"/>
          <p:nvPr/>
        </p:nvSpPr>
        <p:spPr>
          <a:xfrm>
            <a:off x="490194" y="1668544"/>
            <a:ext cx="4911365" cy="3139321"/>
          </a:xfrm>
          <a:prstGeom prst="rect">
            <a:avLst/>
          </a:prstGeom>
          <a:noFill/>
        </p:spPr>
        <p:txBody>
          <a:bodyPr wrap="square" rtlCol="0">
            <a:spAutoFit/>
          </a:bodyPr>
          <a:lstStyle/>
          <a:p>
            <a:r>
              <a:rPr lang="en-US" dirty="0">
                <a:solidFill>
                  <a:schemeClr val="bg1"/>
                </a:solidFill>
              </a:rPr>
              <a:t>As part of the Acquire Background Data and Final Vulnerability Assessment (VA) grant tasks, flood risk scenarios used in the VA must be submitted in acceptable data formats.  However, the data obtained from publicly available flood scenarios does not have to be submitted but must be provided in the Background Data Catalog.</a:t>
            </a:r>
          </a:p>
          <a:p>
            <a:endParaRPr lang="en-US" dirty="0">
              <a:solidFill>
                <a:schemeClr val="bg1"/>
              </a:solidFill>
            </a:endParaRPr>
          </a:p>
          <a:p>
            <a:r>
              <a:rPr lang="en-US" dirty="0">
                <a:solidFill>
                  <a:schemeClr val="bg1"/>
                </a:solidFill>
              </a:rPr>
              <a:t>Data created in custom or modified flood risk scenarios used in the VA and not available publicly will need to be submitted. </a:t>
            </a:r>
          </a:p>
        </p:txBody>
      </p:sp>
      <p:pic>
        <p:nvPicPr>
          <p:cNvPr id="5" name="Picture 4" descr="Different types of data - Vector data, Raster data, and Project packages">
            <a:extLst>
              <a:ext uri="{FF2B5EF4-FFF2-40B4-BE49-F238E27FC236}">
                <a16:creationId xmlns:a16="http://schemas.microsoft.com/office/drawing/2014/main" id="{A24EE69D-9011-4188-2BB0-FEC8C5117010}"/>
              </a:ext>
            </a:extLst>
          </p:cNvPr>
          <p:cNvPicPr>
            <a:picLocks noChangeAspect="1"/>
          </p:cNvPicPr>
          <p:nvPr/>
        </p:nvPicPr>
        <p:blipFill>
          <a:blip r:embed="rId5"/>
          <a:stretch>
            <a:fillRect/>
          </a:stretch>
        </p:blipFill>
        <p:spPr>
          <a:xfrm>
            <a:off x="5834719" y="2207207"/>
            <a:ext cx="5411433" cy="2896260"/>
          </a:xfrm>
          <a:prstGeom prst="rect">
            <a:avLst/>
          </a:prstGeom>
        </p:spPr>
      </p:pic>
      <p:pic>
        <p:nvPicPr>
          <p:cNvPr id="7" name="Audio 6">
            <a:hlinkClick r:id="" action="ppaction://media"/>
            <a:extLst>
              <a:ext uri="{FF2B5EF4-FFF2-40B4-BE49-F238E27FC236}">
                <a16:creationId xmlns:a16="http://schemas.microsoft.com/office/drawing/2014/main" id="{73753EC2-874E-7024-3883-698E483A1E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327345"/>
      </p:ext>
    </p:extLst>
  </p:cSld>
  <p:clrMapOvr>
    <a:masterClrMapping/>
  </p:clrMapOvr>
  <mc:AlternateContent xmlns:mc="http://schemas.openxmlformats.org/markup-compatibility/2006">
    <mc:Choice xmlns:p14="http://schemas.microsoft.com/office/powerpoint/2010/main" Requires="p14">
      <p:transition spd="slow" p14:dur="2000" advTm="22679"/>
    </mc:Choice>
    <mc:Fallback>
      <p:transition spd="slow" advTm="2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7210-27E1-8FD5-5C39-2E208E3345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B3141B-AC38-8893-C508-B4867E817EC4}"/>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Flood Risk Scenario Matrix</a:t>
            </a:r>
          </a:p>
        </p:txBody>
      </p:sp>
      <p:sp>
        <p:nvSpPr>
          <p:cNvPr id="5" name="TextBox 4">
            <a:extLst>
              <a:ext uri="{FF2B5EF4-FFF2-40B4-BE49-F238E27FC236}">
                <a16:creationId xmlns:a16="http://schemas.microsoft.com/office/drawing/2014/main" id="{3B42411C-E2A4-1987-F1BF-BAC7FF39DB39}"/>
              </a:ext>
            </a:extLst>
          </p:cNvPr>
          <p:cNvSpPr txBox="1"/>
          <p:nvPr/>
        </p:nvSpPr>
        <p:spPr>
          <a:xfrm>
            <a:off x="473145" y="1772932"/>
            <a:ext cx="4581455" cy="4093428"/>
          </a:xfrm>
          <a:prstGeom prst="rect">
            <a:avLst/>
          </a:prstGeom>
          <a:noFill/>
        </p:spPr>
        <p:txBody>
          <a:bodyPr wrap="square" rtlCol="0">
            <a:spAutoFit/>
          </a:bodyPr>
          <a:lstStyle/>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Flood Risk Scenario Matrix Example.</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A matrix table for all Flood Risk Scenarios (FRS) used in the Vulnerability Assessment (VA) must be created and submitted.</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This table must be in Excel format and follow the matrix shown to the right.  A spreadsheet containing a matrix and a template is provided in the “Resources” section of the Planning Grant GIS Standards.</a:t>
            </a:r>
          </a:p>
        </p:txBody>
      </p:sp>
      <p:pic>
        <p:nvPicPr>
          <p:cNvPr id="4" name="Picture 3" descr="Flood risk scenario matrix">
            <a:extLst>
              <a:ext uri="{FF2B5EF4-FFF2-40B4-BE49-F238E27FC236}">
                <a16:creationId xmlns:a16="http://schemas.microsoft.com/office/drawing/2014/main" id="{80519B37-112B-FB6F-69A6-CBB2AE6B75A3}"/>
              </a:ext>
            </a:extLst>
          </p:cNvPr>
          <p:cNvPicPr>
            <a:picLocks noChangeAspect="1"/>
          </p:cNvPicPr>
          <p:nvPr/>
        </p:nvPicPr>
        <p:blipFill>
          <a:blip r:embed="rId5"/>
          <a:stretch>
            <a:fillRect/>
          </a:stretch>
        </p:blipFill>
        <p:spPr>
          <a:xfrm>
            <a:off x="6035608" y="1485900"/>
            <a:ext cx="6156392" cy="5105096"/>
          </a:xfrm>
          <a:prstGeom prst="rect">
            <a:avLst/>
          </a:prstGeom>
        </p:spPr>
      </p:pic>
      <p:pic>
        <p:nvPicPr>
          <p:cNvPr id="7" name="Audio 6">
            <a:hlinkClick r:id="" action="ppaction://media"/>
            <a:extLst>
              <a:ext uri="{FF2B5EF4-FFF2-40B4-BE49-F238E27FC236}">
                <a16:creationId xmlns:a16="http://schemas.microsoft.com/office/drawing/2014/main" id="{C1E6B5F2-66B7-92B1-F4B1-61D711413F7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3877470"/>
      </p:ext>
    </p:extLst>
  </p:cSld>
  <p:clrMapOvr>
    <a:masterClrMapping/>
  </p:clrMapOvr>
  <mc:AlternateContent xmlns:mc="http://schemas.openxmlformats.org/markup-compatibility/2006">
    <mc:Choice xmlns:p14="http://schemas.microsoft.com/office/powerpoint/2010/main" Requires="p14">
      <p:transition spd="slow" p14:dur="2000" advTm="21187"/>
    </mc:Choice>
    <mc:Fallback>
      <p:transition spd="slow" advTm="2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C4B1EE-B15A-8F48-8E6F-6D2A48232FF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 uri="{C183D7F6-B498-43B3-948B-1728B52AA6E4}">
                <adec:decorative xmlns:adec="http://schemas.microsoft.com/office/drawing/2017/decorative" val="1"/>
              </a:ext>
            </a:extLst>
          </p:cNvPr>
          <p:cNvSpPr/>
          <p:nvPr/>
        </p:nvSpPr>
        <p:spPr>
          <a:xfrm>
            <a:off x="803190" y="1816444"/>
            <a:ext cx="10416746" cy="4567981"/>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26CB2A0D-7345-3922-12C4-5EAFF679725F}"/>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a:prstGeom prst="rect">
            <a:avLst/>
          </a:prstGeom>
        </p:spPr>
        <p:txBody>
          <a:bodyPr anchor="b"/>
          <a:lstStyle/>
          <a:p>
            <a:r>
              <a:rPr lang="en-US" sz="3200" dirty="0"/>
              <a:t>Welcome slide</a:t>
            </a:r>
          </a:p>
        </p:txBody>
      </p:sp>
      <p:grpSp>
        <p:nvGrpSpPr>
          <p:cNvPr id="2" name="Group 1" descr="New GIS Standards for Planning Grants">
            <a:extLst>
              <a:ext uri="{FF2B5EF4-FFF2-40B4-BE49-F238E27FC236}">
                <a16:creationId xmlns:a16="http://schemas.microsoft.com/office/drawing/2014/main" id="{A75132E3-C54D-7C45-A661-8EC6D4150A55}"/>
              </a:ext>
              <a:ext uri="{C183D7F6-B498-43B3-948B-1728B52AA6E4}">
                <adec:decorative xmlns:adec="http://schemas.microsoft.com/office/drawing/2017/decorative" val="0"/>
              </a:ext>
            </a:extLst>
          </p:cNvPr>
          <p:cNvGrpSpPr/>
          <p:nvPr/>
        </p:nvGrpSpPr>
        <p:grpSpPr>
          <a:xfrm>
            <a:off x="1052385" y="2277671"/>
            <a:ext cx="9918357" cy="3940460"/>
            <a:chOff x="1136821" y="2399250"/>
            <a:chExt cx="9918357" cy="3940460"/>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82315" y="2399250"/>
              <a:ext cx="7372863" cy="3940460"/>
              <a:chOff x="5162224" y="1227964"/>
              <a:chExt cx="4190689" cy="3222335"/>
            </a:xfrm>
          </p:grpSpPr>
          <p:sp>
            <p:nvSpPr>
              <p:cNvPr id="5" name="TextBox 4">
                <a:extLst>
                  <a:ext uri="{FF2B5EF4-FFF2-40B4-BE49-F238E27FC236}">
                    <a16:creationId xmlns:a16="http://schemas.microsoft.com/office/drawing/2014/main" id="{4179DE2E-FC20-4E41-A5E0-A31FCC7F2E39}"/>
                  </a:ext>
                </a:extLst>
              </p:cNvPr>
              <p:cNvSpPr txBox="1"/>
              <p:nvPr/>
            </p:nvSpPr>
            <p:spPr>
              <a:xfrm>
                <a:off x="5162224" y="1227964"/>
                <a:ext cx="4190689" cy="1334514"/>
              </a:xfrm>
              <a:prstGeom prst="rect">
                <a:avLst/>
              </a:prstGeom>
              <a:noFill/>
            </p:spPr>
            <p:txBody>
              <a:bodyPr wrap="square" rtlCol="0">
                <a:spAutoFit/>
              </a:bodyPr>
              <a:lstStyle/>
              <a:p>
                <a:pPr algn="ctr">
                  <a:lnSpc>
                    <a:spcPts val="4200"/>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New GIS Standards for Planning Grants</a:t>
                </a:r>
              </a:p>
              <a:p>
                <a:pPr algn="ctr">
                  <a:lnSpc>
                    <a:spcPts val="4200"/>
                  </a:lnSpc>
                </a:pPr>
                <a:r>
                  <a:rPr lang="en-US" sz="2000" b="1" dirty="0">
                    <a:solidFill>
                      <a:schemeClr val="bg1"/>
                    </a:solidFill>
                    <a:latin typeface="Arial" panose="020B0604020202020204" pitchFamily="34" charset="0"/>
                    <a:ea typeface="Verdana" panose="020B0604030504040204" pitchFamily="34" charset="0"/>
                    <a:cs typeface="Arial" panose="020B0604020202020204" pitchFamily="34" charset="0"/>
                  </a:rPr>
                  <a:t>Updated for 2025</a:t>
                </a:r>
              </a:p>
            </p:txBody>
          </p:sp>
          <p:sp>
            <p:nvSpPr>
              <p:cNvPr id="7" name="TextBox 6">
                <a:extLst>
                  <a:ext uri="{FF2B5EF4-FFF2-40B4-BE49-F238E27FC236}">
                    <a16:creationId xmlns:a16="http://schemas.microsoft.com/office/drawing/2014/main" id="{B6F30178-1174-AD49-AE26-BBEFFE40A5C8}"/>
                  </a:ext>
                </a:extLst>
              </p:cNvPr>
              <p:cNvSpPr txBox="1"/>
              <p:nvPr/>
            </p:nvSpPr>
            <p:spPr>
              <a:xfrm>
                <a:off x="5218755" y="2990519"/>
                <a:ext cx="4088897" cy="1459780"/>
              </a:xfrm>
              <a:prstGeom prst="rect">
                <a:avLst/>
              </a:prstGeom>
              <a:noFill/>
            </p:spPr>
            <p:txBody>
              <a:bodyPr wrap="square" rtlCol="0">
                <a:spAutoFit/>
              </a:bodyPr>
              <a:lstStyle/>
              <a:p>
                <a:pPr algn="r"/>
                <a:r>
                  <a:rPr lang="en-US" sz="2000" b="1" dirty="0">
                    <a:solidFill>
                      <a:schemeClr val="bg1">
                        <a:lumMod val="95000"/>
                      </a:schemeClr>
                    </a:solidFill>
                    <a:latin typeface="Arial" panose="020B0604020202020204" pitchFamily="34" charset="0"/>
                    <a:cs typeface="Arial" panose="020B0604020202020204" pitchFamily="34" charset="0"/>
                  </a:rPr>
                  <a:t>Andy Woeber</a:t>
                </a:r>
              </a:p>
              <a:p>
                <a:pPr algn="r"/>
                <a:r>
                  <a:rPr lang="en-US" dirty="0">
                    <a:solidFill>
                      <a:schemeClr val="bg1">
                        <a:lumMod val="95000"/>
                      </a:schemeClr>
                    </a:solidFill>
                    <a:latin typeface="Arial" panose="020B0604020202020204" pitchFamily="34" charset="0"/>
                    <a:cs typeface="Arial" panose="020B0604020202020204" pitchFamily="34" charset="0"/>
                  </a:rPr>
                  <a:t>Office of Resilience and Coastal Protection / Resilient Florida </a:t>
                </a:r>
              </a:p>
              <a:p>
                <a:pPr algn="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r"/>
                <a:endParaRPr lang="en-US" dirty="0">
                  <a:solidFill>
                    <a:schemeClr val="bg1">
                      <a:lumMod val="95000"/>
                    </a:schemeClr>
                  </a:solidFill>
                  <a:latin typeface="Arial" panose="020B0604020202020204" pitchFamily="34" charset="0"/>
                  <a:cs typeface="Arial" panose="020B0604020202020204" pitchFamily="34" charset="0"/>
                </a:endParaRPr>
              </a:p>
              <a:p>
                <a:pPr algn="r"/>
                <a:r>
                  <a:rPr lang="en-US" dirty="0">
                    <a:solidFill>
                      <a:schemeClr val="bg1">
                        <a:lumMod val="95000"/>
                      </a:schemeClr>
                    </a:solidFill>
                    <a:latin typeface="Arial" panose="020B0604020202020204" pitchFamily="34" charset="0"/>
                    <a:cs typeface="Arial" panose="020B0604020202020204" pitchFamily="34" charset="0"/>
                  </a:rPr>
                  <a:t>Online | Wednesday, February 19, 2025</a:t>
                </a:r>
              </a:p>
              <a:p>
                <a:endParaRPr lang="en-US" dirty="0"/>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pic>
        <p:nvPicPr>
          <p:cNvPr id="18" name="Audio 17">
            <a:hlinkClick r:id="" action="ppaction://media"/>
            <a:extLst>
              <a:ext uri="{FF2B5EF4-FFF2-40B4-BE49-F238E27FC236}">
                <a16:creationId xmlns:a16="http://schemas.microsoft.com/office/drawing/2014/main" id="{ED3C20E5-EF16-CEAA-E688-14829A25493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1289016"/>
      </p:ext>
    </p:extLst>
  </p:cSld>
  <p:clrMapOvr>
    <a:masterClrMapping/>
  </p:clrMapOvr>
  <mc:AlternateContent xmlns:mc="http://schemas.openxmlformats.org/markup-compatibility/2006">
    <mc:Choice xmlns:p14="http://schemas.microsoft.com/office/powerpoint/2010/main" Requires="p14">
      <p:transition spd="slow" p14:dur="2000" advTm="24821"/>
    </mc:Choice>
    <mc:Fallback>
      <p:transition spd="slow" advTm="2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558A-DFA4-6DA4-DBFB-5E9979EAFF63}"/>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Data \ Schema</a:t>
            </a:r>
          </a:p>
        </p:txBody>
      </p:sp>
      <p:sp>
        <p:nvSpPr>
          <p:cNvPr id="3" name="TextBox 2">
            <a:extLst>
              <a:ext uri="{FF2B5EF4-FFF2-40B4-BE49-F238E27FC236}">
                <a16:creationId xmlns:a16="http://schemas.microsoft.com/office/drawing/2014/main" id="{798503A6-F9C3-1BE7-9FEA-7D5F707D25B5}"/>
              </a:ext>
            </a:extLst>
          </p:cNvPr>
          <p:cNvSpPr txBox="1"/>
          <p:nvPr/>
        </p:nvSpPr>
        <p:spPr>
          <a:xfrm>
            <a:off x="190500" y="1473200"/>
            <a:ext cx="11696700" cy="4154984"/>
          </a:xfrm>
          <a:prstGeom prst="rect">
            <a:avLst/>
          </a:prstGeom>
          <a:noFill/>
        </p:spPr>
        <p:txBody>
          <a:bodyPr wrap="square" rtlCol="0">
            <a:spAutoFit/>
          </a:bodyPr>
          <a:lstStyle/>
          <a:p>
            <a:pPr lvl="1"/>
            <a:r>
              <a:rPr lang="en-US" sz="2400" dirty="0">
                <a:latin typeface="Arial" panose="020B0604020202020204" pitchFamily="34" charset="0"/>
                <a:cs typeface="Arial" panose="020B0604020202020204" pitchFamily="34" charset="0"/>
              </a:rPr>
              <a:t>Purpose:  Describes the standard attribution schema and the classification values for the compiled spatial datasets to be submitted for both the Acquire Background Data and the Final Vulnerability Assessment tasks.</a:t>
            </a:r>
          </a:p>
          <a:p>
            <a:pPr lvl="1"/>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spreadsheet “Critical Assets Basic Attributes Schema” is provided as a template in the “Resources” section of the Planning Grant GIS Standards.</a:t>
            </a:r>
          </a:p>
          <a:p>
            <a:pPr lvl="2"/>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critical asset features within the dataset must be properly classified by asset types and asset groups as listed in 380.093 Florida Statutes.  A complete list of the asset types and asset groups is provided in “Critical Asset Groups and Types” in the “Resources” section.</a:t>
            </a:r>
          </a:p>
        </p:txBody>
      </p:sp>
      <p:pic>
        <p:nvPicPr>
          <p:cNvPr id="6" name="Audio 5">
            <a:hlinkClick r:id="" action="ppaction://media"/>
            <a:extLst>
              <a:ext uri="{FF2B5EF4-FFF2-40B4-BE49-F238E27FC236}">
                <a16:creationId xmlns:a16="http://schemas.microsoft.com/office/drawing/2014/main" id="{981077A0-60CC-0432-45A6-8847A45861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5525071"/>
      </p:ext>
    </p:extLst>
  </p:cSld>
  <p:clrMapOvr>
    <a:masterClrMapping/>
  </p:clrMapOvr>
  <mc:AlternateContent xmlns:mc="http://schemas.openxmlformats.org/markup-compatibility/2006">
    <mc:Choice xmlns:p14="http://schemas.microsoft.com/office/powerpoint/2010/main" Requires="p14">
      <p:transition spd="slow" p14:dur="2000" advTm="31653"/>
    </mc:Choice>
    <mc:Fallback>
      <p:transition spd="slow" advTm="3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B2E5-9009-D2F3-9509-0CE59865A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4F75B-2113-185E-B3DA-285861F1B6B4}"/>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Data \ Schema   </a:t>
            </a:r>
          </a:p>
        </p:txBody>
      </p:sp>
      <p:sp>
        <p:nvSpPr>
          <p:cNvPr id="4" name="TextBox 3">
            <a:extLst>
              <a:ext uri="{FF2B5EF4-FFF2-40B4-BE49-F238E27FC236}">
                <a16:creationId xmlns:a16="http://schemas.microsoft.com/office/drawing/2014/main" id="{C5B91982-C8BA-6739-E690-64F3FBD07D8A}"/>
              </a:ext>
            </a:extLst>
          </p:cNvPr>
          <p:cNvSpPr txBox="1"/>
          <p:nvPr/>
        </p:nvSpPr>
        <p:spPr>
          <a:xfrm>
            <a:off x="1473200" y="1397000"/>
            <a:ext cx="5130800" cy="461665"/>
          </a:xfrm>
          <a:prstGeom prst="rect">
            <a:avLst/>
          </a:prstGeom>
          <a:noFill/>
        </p:spPr>
        <p:txBody>
          <a:bodyPr wrap="square" rtlCol="0">
            <a:spAutoFit/>
          </a:bodyPr>
          <a:lstStyle/>
          <a:p>
            <a:r>
              <a:rPr lang="en-US" sz="2400" b="1" dirty="0"/>
              <a:t>Critical Assets Basic Attributes Schema</a:t>
            </a:r>
          </a:p>
        </p:txBody>
      </p:sp>
      <p:pic>
        <p:nvPicPr>
          <p:cNvPr id="6" name="Picture 5" descr="Critical asset basic attributes schema">
            <a:extLst>
              <a:ext uri="{FF2B5EF4-FFF2-40B4-BE49-F238E27FC236}">
                <a16:creationId xmlns:a16="http://schemas.microsoft.com/office/drawing/2014/main" id="{845C3A5D-1426-35A7-912C-8B44FE6B0AD1}"/>
              </a:ext>
            </a:extLst>
          </p:cNvPr>
          <p:cNvPicPr>
            <a:picLocks noChangeAspect="1"/>
          </p:cNvPicPr>
          <p:nvPr/>
        </p:nvPicPr>
        <p:blipFill>
          <a:blip r:embed="rId5"/>
          <a:stretch>
            <a:fillRect/>
          </a:stretch>
        </p:blipFill>
        <p:spPr>
          <a:xfrm>
            <a:off x="685938" y="1855914"/>
            <a:ext cx="10820123" cy="4836682"/>
          </a:xfrm>
          <a:prstGeom prst="rect">
            <a:avLst/>
          </a:prstGeom>
        </p:spPr>
      </p:pic>
      <p:pic>
        <p:nvPicPr>
          <p:cNvPr id="7" name="Audio 6">
            <a:hlinkClick r:id="" action="ppaction://media"/>
            <a:extLst>
              <a:ext uri="{FF2B5EF4-FFF2-40B4-BE49-F238E27FC236}">
                <a16:creationId xmlns:a16="http://schemas.microsoft.com/office/drawing/2014/main" id="{B6732357-57F3-83C4-7C42-E74074BD7B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344279"/>
      </p:ext>
    </p:extLst>
  </p:cSld>
  <p:clrMapOvr>
    <a:masterClrMapping/>
  </p:clrMapOvr>
  <mc:AlternateContent xmlns:mc="http://schemas.openxmlformats.org/markup-compatibility/2006">
    <mc:Choice xmlns:p14="http://schemas.microsoft.com/office/powerpoint/2010/main" Requires="p14">
      <p:transition spd="slow" p14:dur="2000" advTm="11784"/>
    </mc:Choice>
    <mc:Fallback>
      <p:transition spd="slow" advTm="1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4FEA4-27D2-66BD-0FEB-79B848805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4C625-B268-F0E4-2A09-35B37051125C}"/>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Groups and Types</a:t>
            </a:r>
          </a:p>
        </p:txBody>
      </p:sp>
      <p:pic>
        <p:nvPicPr>
          <p:cNvPr id="5" name="Picture 4" descr="Asset types and their corresponding asset group">
            <a:extLst>
              <a:ext uri="{FF2B5EF4-FFF2-40B4-BE49-F238E27FC236}">
                <a16:creationId xmlns:a16="http://schemas.microsoft.com/office/drawing/2014/main" id="{B3A4D75C-65B0-0AD1-7EF4-F713D7CFAC2D}"/>
              </a:ext>
            </a:extLst>
          </p:cNvPr>
          <p:cNvPicPr>
            <a:picLocks noChangeAspect="1"/>
          </p:cNvPicPr>
          <p:nvPr/>
        </p:nvPicPr>
        <p:blipFill>
          <a:blip r:embed="rId5"/>
          <a:stretch>
            <a:fillRect/>
          </a:stretch>
        </p:blipFill>
        <p:spPr>
          <a:xfrm>
            <a:off x="75656" y="1460501"/>
            <a:ext cx="6020344" cy="4648882"/>
          </a:xfrm>
          <a:prstGeom prst="rect">
            <a:avLst/>
          </a:prstGeom>
        </p:spPr>
      </p:pic>
      <p:grpSp>
        <p:nvGrpSpPr>
          <p:cNvPr id="11" name="Group 10" descr="asset types and their corresponding asset group">
            <a:extLst>
              <a:ext uri="{FF2B5EF4-FFF2-40B4-BE49-F238E27FC236}">
                <a16:creationId xmlns:a16="http://schemas.microsoft.com/office/drawing/2014/main" id="{0B900F46-C879-465C-A4DF-9F9D8D7D68A1}"/>
              </a:ext>
            </a:extLst>
          </p:cNvPr>
          <p:cNvGrpSpPr/>
          <p:nvPr/>
        </p:nvGrpSpPr>
        <p:grpSpPr>
          <a:xfrm>
            <a:off x="5906481" y="1326739"/>
            <a:ext cx="6209863" cy="4916406"/>
            <a:chOff x="1369195" y="2306973"/>
            <a:chExt cx="9110709" cy="7181432"/>
          </a:xfrm>
        </p:grpSpPr>
        <p:pic>
          <p:nvPicPr>
            <p:cNvPr id="8" name="Picture 7">
              <a:extLst>
                <a:ext uri="{FF2B5EF4-FFF2-40B4-BE49-F238E27FC236}">
                  <a16:creationId xmlns:a16="http://schemas.microsoft.com/office/drawing/2014/main" id="{7051AA70-A3AE-DCFB-AC2C-3C79AA4BCF87}"/>
                </a:ext>
              </a:extLst>
            </p:cNvPr>
            <p:cNvPicPr>
              <a:picLocks noChangeAspect="1"/>
            </p:cNvPicPr>
            <p:nvPr/>
          </p:nvPicPr>
          <p:blipFill>
            <a:blip r:embed="rId6"/>
            <a:stretch>
              <a:fillRect/>
            </a:stretch>
          </p:blipFill>
          <p:spPr>
            <a:xfrm>
              <a:off x="1473201" y="2306973"/>
              <a:ext cx="8902699" cy="323432"/>
            </a:xfrm>
            <a:prstGeom prst="rect">
              <a:avLst/>
            </a:prstGeom>
          </p:spPr>
        </p:pic>
        <p:pic>
          <p:nvPicPr>
            <p:cNvPr id="10" name="Picture 9">
              <a:extLst>
                <a:ext uri="{FF2B5EF4-FFF2-40B4-BE49-F238E27FC236}">
                  <a16:creationId xmlns:a16="http://schemas.microsoft.com/office/drawing/2014/main" id="{C0E1D9BE-D8B3-F0AD-0BCA-687E4E804C85}"/>
                </a:ext>
              </a:extLst>
            </p:cNvPr>
            <p:cNvPicPr>
              <a:picLocks noChangeAspect="1"/>
            </p:cNvPicPr>
            <p:nvPr/>
          </p:nvPicPr>
          <p:blipFill>
            <a:blip r:embed="rId7"/>
            <a:stretch>
              <a:fillRect/>
            </a:stretch>
          </p:blipFill>
          <p:spPr>
            <a:xfrm>
              <a:off x="1369195" y="2630405"/>
              <a:ext cx="9110709" cy="6858000"/>
            </a:xfrm>
            <a:prstGeom prst="rect">
              <a:avLst/>
            </a:prstGeom>
          </p:spPr>
        </p:pic>
      </p:grpSp>
      <p:pic>
        <p:nvPicPr>
          <p:cNvPr id="6" name="Audio 5">
            <a:hlinkClick r:id="" action="ppaction://media"/>
            <a:extLst>
              <a:ext uri="{FF2B5EF4-FFF2-40B4-BE49-F238E27FC236}">
                <a16:creationId xmlns:a16="http://schemas.microsoft.com/office/drawing/2014/main" id="{C3281D7D-19FB-DF4B-23A8-9406EC34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1486048"/>
      </p:ext>
    </p:extLst>
  </p:cSld>
  <p:clrMapOvr>
    <a:masterClrMapping/>
  </p:clrMapOvr>
  <mc:AlternateContent xmlns:mc="http://schemas.openxmlformats.org/markup-compatibility/2006">
    <mc:Choice xmlns:p14="http://schemas.microsoft.com/office/powerpoint/2010/main" Requires="p14">
      <p:transition spd="slow" p14:dur="2000" advTm="7902"/>
    </mc:Choice>
    <mc:Fallback>
      <p:transition spd="slow" advTm="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20DC-04BB-D5F6-0BC3-F702CF81E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072B7-2F8C-A236-8CC0-DDD8FDC5241F}"/>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Vulnerability Assessment Results</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Attributes Schema</a:t>
            </a:r>
          </a:p>
        </p:txBody>
      </p:sp>
      <p:sp>
        <p:nvSpPr>
          <p:cNvPr id="3" name="TextBox 2">
            <a:extLst>
              <a:ext uri="{FF2B5EF4-FFF2-40B4-BE49-F238E27FC236}">
                <a16:creationId xmlns:a16="http://schemas.microsoft.com/office/drawing/2014/main" id="{EB07F038-9C03-6F5A-037F-F928DBFD744A}"/>
              </a:ext>
            </a:extLst>
          </p:cNvPr>
          <p:cNvSpPr txBox="1"/>
          <p:nvPr/>
        </p:nvSpPr>
        <p:spPr>
          <a:xfrm>
            <a:off x="190500" y="1473200"/>
            <a:ext cx="11696700" cy="3785652"/>
          </a:xfrm>
          <a:prstGeom prst="rect">
            <a:avLst/>
          </a:prstGeom>
          <a:noFill/>
        </p:spPr>
        <p:txBody>
          <a:bodyPr wrap="square" rtlCol="0">
            <a:spAutoFit/>
          </a:bodyPr>
          <a:lstStyle/>
          <a:p>
            <a:pPr lvl="1"/>
            <a:r>
              <a:rPr lang="en-US" sz="2400" dirty="0">
                <a:latin typeface="Arial" panose="020B0604020202020204" pitchFamily="34" charset="0"/>
                <a:cs typeface="Arial" panose="020B0604020202020204" pitchFamily="34" charset="0"/>
              </a:rPr>
              <a:t>Purpose:  Results of all the flood risk scenarios analyzed must be included with the datasets and formatted to follow the “Vulnerability Assessment Results Attributes Schema” and the “Critical Assets Basic Attributes Schema”.</a:t>
            </a:r>
          </a:p>
          <a:p>
            <a:pPr lvl="1"/>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Specific naming conventions of the field names and field alias and how to create them are provided on pages 7 through 9 of the Planning Grant GIS Standards.</a:t>
            </a:r>
          </a:p>
          <a:p>
            <a:pPr lvl="2"/>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conventions are needed to integrate all the VA flood risk scenario results for the State of Florida.</a:t>
            </a:r>
          </a:p>
        </p:txBody>
      </p:sp>
      <p:pic>
        <p:nvPicPr>
          <p:cNvPr id="6" name="Audio 5">
            <a:hlinkClick r:id="" action="ppaction://media"/>
            <a:extLst>
              <a:ext uri="{FF2B5EF4-FFF2-40B4-BE49-F238E27FC236}">
                <a16:creationId xmlns:a16="http://schemas.microsoft.com/office/drawing/2014/main" id="{5804C97E-B08E-1943-565E-D78FC399910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0186810"/>
      </p:ext>
    </p:extLst>
  </p:cSld>
  <p:clrMapOvr>
    <a:masterClrMapping/>
  </p:clrMapOvr>
  <mc:AlternateContent xmlns:mc="http://schemas.openxmlformats.org/markup-compatibility/2006">
    <mc:Choice xmlns:p14="http://schemas.microsoft.com/office/powerpoint/2010/main" Requires="p14">
      <p:transition spd="slow" p14:dur="2000" advTm="31688"/>
    </mc:Choice>
    <mc:Fallback>
      <p:transition spd="slow" advTm="3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EECE-BBF9-F058-5D90-F2EFC27A2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A4057-4FA3-9AC6-262A-62AAECAEA4EA}"/>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Vulnerability Assessment Results</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Attributes Schema Example</a:t>
            </a:r>
          </a:p>
        </p:txBody>
      </p:sp>
      <p:pic>
        <p:nvPicPr>
          <p:cNvPr id="5" name="Picture 4" descr="Vulnerability Assessment results attributes schema example table">
            <a:extLst>
              <a:ext uri="{FF2B5EF4-FFF2-40B4-BE49-F238E27FC236}">
                <a16:creationId xmlns:a16="http://schemas.microsoft.com/office/drawing/2014/main" id="{D8E786C2-E116-283A-576A-EB575370FB7C}"/>
              </a:ext>
            </a:extLst>
          </p:cNvPr>
          <p:cNvPicPr>
            <a:picLocks noChangeAspect="1"/>
          </p:cNvPicPr>
          <p:nvPr/>
        </p:nvPicPr>
        <p:blipFill>
          <a:blip r:embed="rId5"/>
          <a:stretch>
            <a:fillRect/>
          </a:stretch>
        </p:blipFill>
        <p:spPr>
          <a:xfrm>
            <a:off x="792541" y="2637865"/>
            <a:ext cx="10606916" cy="4039520"/>
          </a:xfrm>
          <a:prstGeom prst="rect">
            <a:avLst/>
          </a:prstGeom>
        </p:spPr>
      </p:pic>
      <p:pic>
        <p:nvPicPr>
          <p:cNvPr id="7" name="Picture 6" descr="Vulnerability assessment results atributes schema example">
            <a:extLst>
              <a:ext uri="{FF2B5EF4-FFF2-40B4-BE49-F238E27FC236}">
                <a16:creationId xmlns:a16="http://schemas.microsoft.com/office/drawing/2014/main" id="{4F2F0783-50D3-059D-91E7-915CEB5AAE15}"/>
              </a:ext>
            </a:extLst>
          </p:cNvPr>
          <p:cNvPicPr>
            <a:picLocks noChangeAspect="1"/>
          </p:cNvPicPr>
          <p:nvPr/>
        </p:nvPicPr>
        <p:blipFill>
          <a:blip r:embed="rId6"/>
          <a:stretch>
            <a:fillRect/>
          </a:stretch>
        </p:blipFill>
        <p:spPr>
          <a:xfrm>
            <a:off x="449563" y="1465107"/>
            <a:ext cx="11292873" cy="940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Audio 5">
            <a:hlinkClick r:id="" action="ppaction://media"/>
            <a:extLst>
              <a:ext uri="{FF2B5EF4-FFF2-40B4-BE49-F238E27FC236}">
                <a16:creationId xmlns:a16="http://schemas.microsoft.com/office/drawing/2014/main" id="{878A064E-F989-BF90-D8D7-898D4DFF6D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6280395"/>
      </p:ext>
    </p:extLst>
  </p:cSld>
  <p:clrMapOvr>
    <a:masterClrMapping/>
  </p:clrMapOvr>
  <mc:AlternateContent xmlns:mc="http://schemas.openxmlformats.org/markup-compatibility/2006">
    <mc:Choice xmlns:p14="http://schemas.microsoft.com/office/powerpoint/2010/main" Requires="p14">
      <p:transition spd="slow" p14:dur="2000" advTm="19718"/>
    </mc:Choice>
    <mc:Fallback>
      <p:transition spd="slow" advTm="1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0C75A-FE9E-59A5-CB65-72F918F26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53C10-A4FC-2CB0-BAA8-B85A80C3706C}"/>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Relationship of Flood Risk Scenarios to Final Field Names in VA Results Attributes Schema</a:t>
            </a:r>
          </a:p>
        </p:txBody>
      </p:sp>
      <p:pic>
        <p:nvPicPr>
          <p:cNvPr id="4" name="Picture 3" descr="Relationship of flood risk scenarios to final field names in VA results attributes schema">
            <a:extLst>
              <a:ext uri="{FF2B5EF4-FFF2-40B4-BE49-F238E27FC236}">
                <a16:creationId xmlns:a16="http://schemas.microsoft.com/office/drawing/2014/main" id="{4F9C2F24-2F47-5F30-6303-BC253903CEC0}"/>
              </a:ext>
            </a:extLst>
          </p:cNvPr>
          <p:cNvPicPr>
            <a:picLocks noChangeAspect="1"/>
          </p:cNvPicPr>
          <p:nvPr/>
        </p:nvPicPr>
        <p:blipFill>
          <a:blip r:embed="rId5"/>
          <a:stretch>
            <a:fillRect/>
          </a:stretch>
        </p:blipFill>
        <p:spPr>
          <a:xfrm>
            <a:off x="162963" y="1312752"/>
            <a:ext cx="12029038" cy="5545248"/>
          </a:xfrm>
          <a:prstGeom prst="rect">
            <a:avLst/>
          </a:prstGeom>
        </p:spPr>
      </p:pic>
      <p:pic>
        <p:nvPicPr>
          <p:cNvPr id="6" name="Audio 5">
            <a:hlinkClick r:id="" action="ppaction://media"/>
            <a:extLst>
              <a:ext uri="{FF2B5EF4-FFF2-40B4-BE49-F238E27FC236}">
                <a16:creationId xmlns:a16="http://schemas.microsoft.com/office/drawing/2014/main" id="{251847C2-CEE6-A389-6005-5CBA1314F7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2721807"/>
      </p:ext>
    </p:extLst>
  </p:cSld>
  <p:clrMapOvr>
    <a:masterClrMapping/>
  </p:clrMapOvr>
  <mc:AlternateContent xmlns:mc="http://schemas.openxmlformats.org/markup-compatibility/2006">
    <mc:Choice xmlns:p14="http://schemas.microsoft.com/office/powerpoint/2010/main" Requires="p14">
      <p:transition spd="slow" p14:dur="2000" advTm="16584"/>
    </mc:Choice>
    <mc:Fallback>
      <p:transition spd="slow" advTm="1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9E06-B7AB-3F49-8D5D-BC6580F8905A}"/>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Elevation Data (Digital Elevation Models)</a:t>
            </a:r>
          </a:p>
        </p:txBody>
      </p:sp>
      <p:sp>
        <p:nvSpPr>
          <p:cNvPr id="3" name="TextBox 2">
            <a:extLst>
              <a:ext uri="{FF2B5EF4-FFF2-40B4-BE49-F238E27FC236}">
                <a16:creationId xmlns:a16="http://schemas.microsoft.com/office/drawing/2014/main" id="{7BD25830-1766-DE9A-1983-40A0AAC08EC2}"/>
              </a:ext>
            </a:extLst>
          </p:cNvPr>
          <p:cNvSpPr txBox="1"/>
          <p:nvPr/>
        </p:nvSpPr>
        <p:spPr>
          <a:xfrm>
            <a:off x="1502875" y="1584356"/>
            <a:ext cx="10411485" cy="1754326"/>
          </a:xfrm>
          <a:prstGeom prst="rect">
            <a:avLst/>
          </a:prstGeom>
          <a:noFill/>
        </p:spPr>
        <p:txBody>
          <a:bodyPr wrap="square" rtlCol="0">
            <a:spAutoFit/>
          </a:bodyPr>
          <a:lstStyle/>
          <a:p>
            <a:r>
              <a:rPr lang="en-US" dirty="0"/>
              <a:t>In the Acquire Background Data task, digital elevation models (DEM) or Elevation Certificate digital data to be used in the VA must be submitted to the Resilient Florida Grants program in an acceptable data format.</a:t>
            </a:r>
          </a:p>
          <a:p>
            <a:endParaRPr lang="en-US" dirty="0"/>
          </a:p>
          <a:p>
            <a:r>
              <a:rPr lang="en-US" dirty="0"/>
              <a:t>However, publicly available elevation data does not need to submitted.  Instead, the source and metadata information for these datasets must be provided in the Background Data Catalog, including a link to the online hosted feature service, image service or map service, or link to the data download web page.</a:t>
            </a:r>
          </a:p>
        </p:txBody>
      </p:sp>
      <p:pic>
        <p:nvPicPr>
          <p:cNvPr id="6" name="Audio 5">
            <a:hlinkClick r:id="" action="ppaction://media"/>
            <a:extLst>
              <a:ext uri="{FF2B5EF4-FFF2-40B4-BE49-F238E27FC236}">
                <a16:creationId xmlns:a16="http://schemas.microsoft.com/office/drawing/2014/main" id="{3E423973-D01A-2A1E-B364-4C7CEFD7594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2173885"/>
      </p:ext>
    </p:extLst>
  </p:cSld>
  <p:clrMapOvr>
    <a:masterClrMapping/>
  </p:clrMapOvr>
  <mc:AlternateContent xmlns:mc="http://schemas.openxmlformats.org/markup-compatibility/2006">
    <mc:Choice xmlns:p14="http://schemas.microsoft.com/office/powerpoint/2010/main" Requires="p14">
      <p:transition spd="slow" p14:dur="2000" advTm="41285"/>
    </mc:Choice>
    <mc:Fallback>
      <p:transition spd="slow" advTm="4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A2D4-63EC-86F4-7406-040C497F5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86E28-8181-F813-9396-22518ECB0455}"/>
              </a:ext>
            </a:extLst>
          </p:cNvPr>
          <p:cNvSpPr txBox="1">
            <a:spLocks noGrp="1"/>
          </p:cNvSpPr>
          <p:nvPr>
            <p:ph type="title" idx="4294967295"/>
          </p:nvPr>
        </p:nvSpPr>
        <p:spPr>
          <a:xfrm>
            <a:off x="5008428" y="328366"/>
            <a:ext cx="217514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Metadata</a:t>
            </a:r>
          </a:p>
        </p:txBody>
      </p:sp>
      <p:sp>
        <p:nvSpPr>
          <p:cNvPr id="3" name="TextBox 2">
            <a:extLst>
              <a:ext uri="{FF2B5EF4-FFF2-40B4-BE49-F238E27FC236}">
                <a16:creationId xmlns:a16="http://schemas.microsoft.com/office/drawing/2014/main" id="{9F4515D8-B5FB-DFCC-1432-D28AFEB1E92A}"/>
              </a:ext>
            </a:extLst>
          </p:cNvPr>
          <p:cNvSpPr txBox="1"/>
          <p:nvPr/>
        </p:nvSpPr>
        <p:spPr>
          <a:xfrm>
            <a:off x="1502875" y="1584356"/>
            <a:ext cx="10411485" cy="4524315"/>
          </a:xfrm>
          <a:prstGeom prst="rect">
            <a:avLst/>
          </a:prstGeom>
          <a:noFill/>
        </p:spPr>
        <p:txBody>
          <a:bodyPr wrap="square" rtlCol="0">
            <a:spAutoFit/>
          </a:bodyPr>
          <a:lstStyle/>
          <a:p>
            <a:r>
              <a:rPr lang="en-US" dirty="0"/>
              <a:t>Metadata must be submitted alongside each spatial dataset, in a format compliant with the </a:t>
            </a:r>
            <a:r>
              <a:rPr lang="en-US" i="1" dirty="0"/>
              <a:t>Content Standard for Geospatial Metadata </a:t>
            </a:r>
            <a:r>
              <a:rPr lang="en-US" dirty="0"/>
              <a:t>(CSDGM) from the Federal Geographic Data Committee (FGDC).  The acceptable file formats are listed below:</a:t>
            </a:r>
          </a:p>
          <a:p>
            <a:endParaRPr lang="en-US" dirty="0"/>
          </a:p>
          <a:p>
            <a:pPr marL="742950" lvl="1" indent="-285750">
              <a:buFont typeface="Arial" panose="020B0604020202020204" pitchFamily="34" charset="0"/>
              <a:buChar char="•"/>
            </a:pPr>
            <a:r>
              <a:rPr lang="en-US" dirty="0"/>
              <a:t>Feature Dataset Layer or Shapefile FGDC-CSDGM</a:t>
            </a:r>
          </a:p>
          <a:p>
            <a:pPr marL="742950" lvl="1" indent="-285750">
              <a:buFont typeface="Arial" panose="020B0604020202020204" pitchFamily="34" charset="0"/>
              <a:buChar char="•"/>
            </a:pPr>
            <a:r>
              <a:rPr lang="en-US" dirty="0"/>
              <a:t>Extended Markup Language (XML) file</a:t>
            </a:r>
          </a:p>
          <a:p>
            <a:pPr marL="742950" lvl="1" indent="-285750">
              <a:buFont typeface="Arial" panose="020B0604020202020204" pitchFamily="34" charset="0"/>
              <a:buChar char="•"/>
            </a:pPr>
            <a:endParaRPr lang="en-US" dirty="0"/>
          </a:p>
          <a:p>
            <a:r>
              <a:rPr lang="en-US" dirty="0"/>
              <a:t>At a minimum, the local dataset metadata is required to contain the following information:</a:t>
            </a:r>
          </a:p>
          <a:p>
            <a:endParaRPr lang="en-US" dirty="0"/>
          </a:p>
          <a:p>
            <a:pPr marL="742950" lvl="1" indent="-285750">
              <a:buFont typeface="Arial" panose="020B0604020202020204" pitchFamily="34" charset="0"/>
              <a:buChar char="•"/>
            </a:pPr>
            <a:r>
              <a:rPr lang="en-US" dirty="0"/>
              <a:t>Title</a:t>
            </a:r>
          </a:p>
          <a:p>
            <a:pPr marL="742950" lvl="1" indent="-285750">
              <a:buFont typeface="Arial" panose="020B0604020202020204" pitchFamily="34" charset="0"/>
              <a:buChar char="•"/>
            </a:pPr>
            <a:r>
              <a:rPr lang="en-US" dirty="0"/>
              <a:t>Summary</a:t>
            </a:r>
          </a:p>
          <a:p>
            <a:pPr marL="742950" lvl="1" indent="-285750">
              <a:buFont typeface="Arial" panose="020B0604020202020204" pitchFamily="34" charset="0"/>
              <a:buChar char="•"/>
            </a:pPr>
            <a:r>
              <a:rPr lang="en-US" dirty="0"/>
              <a:t>Description</a:t>
            </a:r>
          </a:p>
          <a:p>
            <a:pPr marL="742950" lvl="1" indent="-285750">
              <a:buFont typeface="Arial" panose="020B0604020202020204" pitchFamily="34" charset="0"/>
              <a:buChar char="•"/>
            </a:pPr>
            <a:r>
              <a:rPr lang="en-US" dirty="0"/>
              <a:t>Date of Creation / Collection</a:t>
            </a:r>
          </a:p>
          <a:p>
            <a:pPr marL="742950" lvl="1" indent="-285750">
              <a:buFont typeface="Arial" panose="020B0604020202020204" pitchFamily="34" charset="0"/>
              <a:buChar char="•"/>
            </a:pPr>
            <a:r>
              <a:rPr lang="en-US" dirty="0"/>
              <a:t>Contact Person</a:t>
            </a:r>
          </a:p>
          <a:p>
            <a:pPr marL="742950" lvl="1" indent="-285750">
              <a:buFont typeface="Arial" panose="020B0604020202020204" pitchFamily="34" charset="0"/>
              <a:buChar char="•"/>
            </a:pPr>
            <a:r>
              <a:rPr lang="en-US" dirty="0"/>
              <a:t>Update Frequency</a:t>
            </a:r>
          </a:p>
          <a:p>
            <a:pPr marL="742950" lvl="1" indent="-285750">
              <a:buFont typeface="Arial" panose="020B0604020202020204" pitchFamily="34" charset="0"/>
              <a:buChar char="•"/>
            </a:pPr>
            <a:r>
              <a:rPr lang="en-US" dirty="0"/>
              <a:t>Use Limitations / Access Constraints</a:t>
            </a:r>
          </a:p>
        </p:txBody>
      </p:sp>
      <p:pic>
        <p:nvPicPr>
          <p:cNvPr id="6" name="Audio 5">
            <a:hlinkClick r:id="" action="ppaction://media"/>
            <a:extLst>
              <a:ext uri="{FF2B5EF4-FFF2-40B4-BE49-F238E27FC236}">
                <a16:creationId xmlns:a16="http://schemas.microsoft.com/office/drawing/2014/main" id="{F199D8E6-A29E-11B9-B100-00A36866231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4525984"/>
      </p:ext>
    </p:extLst>
  </p:cSld>
  <p:clrMapOvr>
    <a:masterClrMapping/>
  </p:clrMapOvr>
  <mc:AlternateContent xmlns:mc="http://schemas.openxmlformats.org/markup-compatibility/2006">
    <mc:Choice xmlns:p14="http://schemas.microsoft.com/office/powerpoint/2010/main" Requires="p14">
      <p:transition spd="slow" p14:dur="2000" advTm="28116"/>
    </mc:Choice>
    <mc:Fallback>
      <p:transition spd="slow" advTm="2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EDB5-66B0-368F-B714-30F15D453177}"/>
              </a:ext>
            </a:extLst>
          </p:cNvPr>
          <p:cNvSpPr txBox="1">
            <a:spLocks noGrp="1"/>
          </p:cNvSpPr>
          <p:nvPr>
            <p:ph type="title" idx="4294967295"/>
          </p:nvPr>
        </p:nvSpPr>
        <p:spPr>
          <a:xfrm>
            <a:off x="3505802" y="292013"/>
            <a:ext cx="551290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Resources</a:t>
            </a:r>
          </a:p>
        </p:txBody>
      </p:sp>
      <p:sp>
        <p:nvSpPr>
          <p:cNvPr id="4" name="TextBox 3">
            <a:extLst>
              <a:ext uri="{FF2B5EF4-FFF2-40B4-BE49-F238E27FC236}">
                <a16:creationId xmlns:a16="http://schemas.microsoft.com/office/drawing/2014/main" id="{58366247-F24D-8D35-5A64-F87D185ACA8C}"/>
              </a:ext>
            </a:extLst>
          </p:cNvPr>
          <p:cNvSpPr txBox="1"/>
          <p:nvPr/>
        </p:nvSpPr>
        <p:spPr>
          <a:xfrm>
            <a:off x="1634896" y="1528796"/>
            <a:ext cx="6094476" cy="3416320"/>
          </a:xfrm>
          <a:prstGeom prst="rect">
            <a:avLst/>
          </a:prstGeom>
          <a:noFill/>
        </p:spPr>
        <p:txBody>
          <a:bodyPr wrap="square">
            <a:spAutoFit/>
          </a:bodyPr>
          <a:lstStyle/>
          <a:p>
            <a:pPr algn="l"/>
            <a:r>
              <a:rPr lang="en-US" sz="1800" b="1" i="0" u="sng" strike="noStrike" baseline="0" dirty="0">
                <a:solidFill>
                  <a:srgbClr val="000000"/>
                </a:solidFill>
                <a:latin typeface="Calibri" panose="020F0502020204030204" pitchFamily="34" charset="0"/>
              </a:rPr>
              <a:t>Tables</a:t>
            </a:r>
          </a:p>
          <a:p>
            <a:pPr algn="l"/>
            <a:endParaRPr lang="en-US" dirty="0">
              <a:solidFill>
                <a:srgbClr val="000000"/>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1: </a:t>
            </a:r>
            <a:r>
              <a:rPr lang="en-US" sz="1800" b="0" i="0" u="none" strike="noStrike" baseline="0" dirty="0">
                <a:solidFill>
                  <a:srgbClr val="0563C1"/>
                </a:solidFill>
                <a:latin typeface="Calibri" panose="020F0502020204030204" pitchFamily="34" charset="0"/>
                <a:hlinkClick r:id="rId5"/>
              </a:rPr>
              <a:t>Background Data Catalog Table</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2: </a:t>
            </a:r>
            <a:r>
              <a:rPr lang="en-US" sz="1800" b="0" i="0" u="none" strike="noStrike" baseline="0" dirty="0">
                <a:solidFill>
                  <a:srgbClr val="0563C1"/>
                </a:solidFill>
                <a:latin typeface="Calibri" panose="020F0502020204030204" pitchFamily="34" charset="0"/>
                <a:hlinkClick r:id="rId6"/>
              </a:rPr>
              <a:t>Flood Risk Scenario Matrix</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3: </a:t>
            </a:r>
            <a:r>
              <a:rPr lang="en-US" sz="1800" b="0" i="0" u="none" strike="noStrike" baseline="0" dirty="0">
                <a:solidFill>
                  <a:srgbClr val="0563C1"/>
                </a:solidFill>
                <a:latin typeface="Calibri" panose="020F0502020204030204" pitchFamily="34" charset="0"/>
                <a:hlinkClick r:id="rId7"/>
              </a:rPr>
              <a:t>Critical Assets Basic Attributes Schema</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4: </a:t>
            </a:r>
            <a:r>
              <a:rPr lang="en-US" sz="1800" b="0" i="0" u="none" strike="noStrike" baseline="0" dirty="0">
                <a:solidFill>
                  <a:srgbClr val="0563C1"/>
                </a:solidFill>
                <a:latin typeface="Calibri" panose="020F0502020204030204" pitchFamily="34" charset="0"/>
                <a:hlinkClick r:id="rId8"/>
              </a:rPr>
              <a:t>Critical Assets Groups and Types</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5: </a:t>
            </a:r>
            <a:r>
              <a:rPr lang="en-US" sz="1800" b="0" i="0" u="none" strike="noStrike" baseline="0" dirty="0">
                <a:solidFill>
                  <a:srgbClr val="0563C1"/>
                </a:solidFill>
                <a:latin typeface="Calibri" panose="020F0502020204030204" pitchFamily="34" charset="0"/>
                <a:hlinkClick r:id="rId9"/>
              </a:rPr>
              <a:t>Vulnerability Assessment Results Attribute Schema</a:t>
            </a:r>
            <a:endParaRPr lang="en-US" sz="1800" b="0" i="0" u="none" strike="noStrike" baseline="0" dirty="0">
              <a:solidFill>
                <a:srgbClr val="0563C1"/>
              </a:solidFill>
              <a:latin typeface="Calibri" panose="020F0502020204030204" pitchFamily="34" charset="0"/>
            </a:endParaRPr>
          </a:p>
          <a:p>
            <a:pPr algn="l"/>
            <a:endParaRPr lang="en-US" sz="1800" b="0" i="0" u="none" strike="noStrike" baseline="0" dirty="0">
              <a:solidFill>
                <a:srgbClr val="000000"/>
              </a:solidFill>
              <a:latin typeface="Calibri" panose="020F0502020204030204" pitchFamily="34" charset="0"/>
            </a:endParaRPr>
          </a:p>
          <a:p>
            <a:pPr algn="l"/>
            <a:r>
              <a:rPr lang="en-US" sz="1800" b="1" i="0" u="sng" strike="noStrike" baseline="0" dirty="0">
                <a:solidFill>
                  <a:srgbClr val="000000"/>
                </a:solidFill>
                <a:latin typeface="Calibri" panose="020F0502020204030204" pitchFamily="34" charset="0"/>
              </a:rPr>
              <a:t>Reference Links</a:t>
            </a:r>
          </a:p>
          <a:p>
            <a:pPr algn="l"/>
            <a:endParaRPr lang="en-US" b="1" u="sng" dirty="0">
              <a:solidFill>
                <a:srgbClr val="000000"/>
              </a:solidFill>
              <a:latin typeface="Calibri" panose="020F0502020204030204" pitchFamily="34" charset="0"/>
            </a:endParaRPr>
          </a:p>
          <a:p>
            <a:pPr algn="l"/>
            <a:r>
              <a:rPr lang="en-US" dirty="0">
                <a:solidFill>
                  <a:srgbClr val="000000"/>
                </a:solidFill>
                <a:latin typeface="Calibri" panose="020F0502020204030204" pitchFamily="34" charset="0"/>
              </a:rPr>
              <a:t>Please see the Planning Grants GIS Standards for the linked references provided.</a:t>
            </a:r>
            <a:endParaRPr lang="en-US" sz="1800" i="0" strike="noStrike" baseline="0" dirty="0">
              <a:solidFill>
                <a:srgbClr val="000000"/>
              </a:solidFill>
              <a:latin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FA2F961E-BFFC-C91E-9AAB-D0652A2D2AC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0696634"/>
      </p:ext>
    </p:extLst>
  </p:cSld>
  <p:clrMapOvr>
    <a:masterClrMapping/>
  </p:clrMapOvr>
  <mc:AlternateContent xmlns:mc="http://schemas.openxmlformats.org/markup-compatibility/2006">
    <mc:Choice xmlns:p14="http://schemas.microsoft.com/office/powerpoint/2010/main" Requires="p14">
      <p:transition spd="slow" p14:dur="2000" advTm="23407"/>
    </mc:Choice>
    <mc:Fallback>
      <p:transition spd="slow" advTm="2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D379BC-BFF4-F54E-A7CD-CFDEA1AEDA4D}"/>
              </a:ext>
            </a:extLst>
          </p:cNvPr>
          <p:cNvSpPr txBox="1">
            <a:spLocks noGrp="1"/>
          </p:cNvSpPr>
          <p:nvPr>
            <p:ph type="title" idx="4294967295"/>
          </p:nvPr>
        </p:nvSpPr>
        <p:spPr>
          <a:xfrm>
            <a:off x="1755569" y="115709"/>
            <a:ext cx="9013371" cy="1118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THE FLORIDA DEPARTMENT OF ENVIRONMENTAL PROTECTION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body of water surrounded by trees&#10;&#10;">
            <a:extLst>
              <a:ext uri="{FF2B5EF4-FFF2-40B4-BE49-F238E27FC236}">
                <a16:creationId xmlns:a16="http://schemas.microsoft.com/office/drawing/2014/main" id="{626E2840-F34C-7947-BC4E-6D9E93FB1F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grpSp>
        <p:nvGrpSpPr>
          <p:cNvPr id="2" name="Group 1" descr="Thank you for looking at the presentation">
            <a:extLst>
              <a:ext uri="{FF2B5EF4-FFF2-40B4-BE49-F238E27FC236}">
                <a16:creationId xmlns:a16="http://schemas.microsoft.com/office/drawing/2014/main" id="{EFAD8294-54E0-6C4A-A4DA-5FD558AA258E}"/>
              </a:ext>
            </a:extLst>
          </p:cNvPr>
          <p:cNvGrpSpPr/>
          <p:nvPr/>
        </p:nvGrpSpPr>
        <p:grpSpPr>
          <a:xfrm>
            <a:off x="504092" y="1031279"/>
            <a:ext cx="11183816" cy="5260845"/>
            <a:chOff x="1755569" y="1888178"/>
            <a:chExt cx="8328935" cy="3915652"/>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04764" y="2339675"/>
              <a:ext cx="7935182" cy="3464155"/>
              <a:chOff x="1136821" y="2485003"/>
              <a:chExt cx="7935182" cy="3464155"/>
            </a:xfrm>
          </p:grpSpPr>
          <p:grpSp>
            <p:nvGrpSpPr>
              <p:cNvPr id="9" name="Group 8">
                <a:extLst>
                  <a:ext uri="{FF2B5EF4-FFF2-40B4-BE49-F238E27FC236}">
                    <a16:creationId xmlns:a16="http://schemas.microsoft.com/office/drawing/2014/main" id="{CF482474-7996-9E40-98BD-C79F83FFFFC4}"/>
                  </a:ext>
                </a:extLst>
              </p:cNvPr>
              <p:cNvGrpSpPr/>
              <p:nvPr/>
            </p:nvGrpSpPr>
            <p:grpSpPr>
              <a:xfrm>
                <a:off x="3452951" y="2485003"/>
                <a:ext cx="5619052" cy="3464155"/>
                <a:chOff x="5031856" y="1298089"/>
                <a:chExt cx="3193834" cy="2832835"/>
              </a:xfrm>
            </p:grpSpPr>
            <p:sp>
              <p:nvSpPr>
                <p:cNvPr id="11" name="TextBox 10">
                  <a:extLst>
                    <a:ext uri="{FF2B5EF4-FFF2-40B4-BE49-F238E27FC236}">
                      <a16:creationId xmlns:a16="http://schemas.microsoft.com/office/drawing/2014/main" id="{B1DB169D-2475-3642-824C-13E842041D07}"/>
                    </a:ext>
                  </a:extLst>
                </p:cNvPr>
                <p:cNvSpPr txBox="1"/>
                <p:nvPr/>
              </p:nvSpPr>
              <p:spPr>
                <a:xfrm>
                  <a:off x="5471074" y="1298089"/>
                  <a:ext cx="2315398" cy="547417"/>
                </a:xfrm>
                <a:prstGeom prst="rect">
                  <a:avLst/>
                </a:prstGeom>
                <a:noFill/>
              </p:spPr>
              <p:txBody>
                <a:bodyPr wrap="square" rtlCol="0">
                  <a:spAutoFit/>
                </a:bodyPr>
                <a:lstStyle/>
                <a:p>
                  <a:pPr algn="ctr">
                    <a:lnSpc>
                      <a:spcPts val="4500"/>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THANK YOU</a:t>
                  </a:r>
                </a:p>
              </p:txBody>
            </p:sp>
            <p:sp>
              <p:nvSpPr>
                <p:cNvPr id="12" name="TextBox 11">
                  <a:extLst>
                    <a:ext uri="{FF2B5EF4-FFF2-40B4-BE49-F238E27FC236}">
                      <a16:creationId xmlns:a16="http://schemas.microsoft.com/office/drawing/2014/main" id="{A80C45ED-A6DD-F64D-9328-ECBAB298B1E0}"/>
                    </a:ext>
                  </a:extLst>
                </p:cNvPr>
                <p:cNvSpPr txBox="1"/>
                <p:nvPr/>
              </p:nvSpPr>
              <p:spPr>
                <a:xfrm>
                  <a:off x="5031856" y="1991591"/>
                  <a:ext cx="3193834" cy="2139333"/>
                </a:xfrm>
                <a:prstGeom prst="rect">
                  <a:avLst/>
                </a:prstGeom>
                <a:noFill/>
              </p:spPr>
              <p:txBody>
                <a:bodyPr wrap="square" rtlCol="0">
                  <a:spAutoFit/>
                </a:bodyPr>
                <a:lstStyle/>
                <a:p>
                  <a:pPr algn="ctr"/>
                  <a:r>
                    <a:rPr lang="en-US" sz="2000" b="1" dirty="0">
                      <a:solidFill>
                        <a:schemeClr val="bg1">
                          <a:lumMod val="95000"/>
                        </a:schemeClr>
                      </a:solidFill>
                      <a:latin typeface="Arial" panose="020B0604020202020204" pitchFamily="34" charset="0"/>
                      <a:cs typeface="Arial" panose="020B0604020202020204" pitchFamily="34" charset="0"/>
                    </a:rPr>
                    <a:t>Andy Woeber</a:t>
                  </a:r>
                </a:p>
                <a:p>
                  <a:pPr algn="ctr"/>
                  <a:r>
                    <a:rPr lang="en-US" dirty="0">
                      <a:solidFill>
                        <a:schemeClr val="bg1">
                          <a:lumMod val="95000"/>
                        </a:schemeClr>
                      </a:solidFill>
                      <a:latin typeface="Arial" panose="020B0604020202020204" pitchFamily="34" charset="0"/>
                      <a:cs typeface="Arial" panose="020B0604020202020204" pitchFamily="34" charset="0"/>
                    </a:rPr>
                    <a:t>Office of Resilience and Coastal Protection / Resilient Florida Program</a:t>
                  </a:r>
                </a:p>
                <a:p>
                  <a:pPr algn="ct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ctr"/>
                  <a:endParaRPr lang="en-US" dirty="0">
                    <a:solidFill>
                      <a:schemeClr val="bg1">
                        <a:lumMod val="95000"/>
                      </a:schemeClr>
                    </a:solidFill>
                    <a:latin typeface="Arial" panose="020B0604020202020204" pitchFamily="34" charset="0"/>
                    <a:cs typeface="Arial" panose="020B0604020202020204" pitchFamily="34" charset="0"/>
                  </a:endParaRPr>
                </a:p>
                <a:p>
                  <a:pPr algn="ctr"/>
                  <a:r>
                    <a:rPr lang="en-US" dirty="0">
                      <a:solidFill>
                        <a:schemeClr val="bg1">
                          <a:lumMod val="95000"/>
                        </a:schemeClr>
                      </a:solidFill>
                      <a:latin typeface="Arial" panose="020B0604020202020204" pitchFamily="34" charset="0"/>
                      <a:cs typeface="Arial" panose="020B0604020202020204" pitchFamily="34" charset="0"/>
                    </a:rPr>
                    <a:t>Contact Information:</a:t>
                  </a:r>
                </a:p>
                <a:p>
                  <a:pPr algn="ctr"/>
                  <a:r>
                    <a:rPr lang="en-US" dirty="0">
                      <a:solidFill>
                        <a:schemeClr val="bg1">
                          <a:lumMod val="95000"/>
                        </a:schemeClr>
                      </a:solidFill>
                      <a:latin typeface="Arial" panose="020B0604020202020204" pitchFamily="34" charset="0"/>
                      <a:cs typeface="Arial" panose="020B0604020202020204" pitchFamily="34" charset="0"/>
                    </a:rPr>
                    <a:t>1 (850) 245-8031</a:t>
                  </a:r>
                </a:p>
                <a:p>
                  <a:pPr algn="ctr"/>
                  <a:r>
                    <a:rPr lang="en-US" dirty="0">
                      <a:solidFill>
                        <a:schemeClr val="bg1">
                          <a:lumMod val="95000"/>
                        </a:schemeClr>
                      </a:solidFill>
                      <a:latin typeface="Arial" panose="020B0604020202020204" pitchFamily="34" charset="0"/>
                      <a:cs typeface="Arial" panose="020B0604020202020204" pitchFamily="34" charset="0"/>
                    </a:rPr>
                    <a:t>Nathan.Woeber@floridadep.gov</a:t>
                  </a:r>
                </a:p>
                <a:p>
                  <a:pPr algn="ctr"/>
                  <a:endParaRPr lang="en-US" dirty="0"/>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grpSp>
      <p:pic>
        <p:nvPicPr>
          <p:cNvPr id="13" name="Audio 12">
            <a:hlinkClick r:id="" action="ppaction://media"/>
            <a:extLst>
              <a:ext uri="{FF2B5EF4-FFF2-40B4-BE49-F238E27FC236}">
                <a16:creationId xmlns:a16="http://schemas.microsoft.com/office/drawing/2014/main" id="{E311D764-7DF9-5ADC-1AD7-FF5FA9A3BC0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9564173"/>
      </p:ext>
    </p:extLst>
  </p:cSld>
  <p:clrMapOvr>
    <a:masterClrMapping/>
  </p:clrMapOvr>
  <mc:AlternateContent xmlns:mc="http://schemas.openxmlformats.org/markup-compatibility/2006">
    <mc:Choice xmlns:p14="http://schemas.microsoft.com/office/powerpoint/2010/main" Requires="p14">
      <p:transition spd="slow" p14:dur="2000" advTm="13875"/>
    </mc:Choice>
    <mc:Fallback>
      <p:transition spd="slow" advTm="1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E0BAB-B0A3-074D-8972-DB78DA70BB17}"/>
              </a:ext>
              <a:ext uri="{C183D7F6-B498-43B3-948B-1728B52AA6E4}">
                <adec:decorative xmlns:adec="http://schemas.microsoft.com/office/drawing/2017/decorative" val="0"/>
              </a:ext>
            </a:extLst>
          </p:cNvPr>
          <p:cNvSpPr txBox="1">
            <a:spLocks noGrp="1"/>
          </p:cNvSpPr>
          <p:nvPr>
            <p:ph type="title" idx="4294967295"/>
          </p:nvPr>
        </p:nvSpPr>
        <p:spPr>
          <a:xfrm>
            <a:off x="1558621" y="334216"/>
            <a:ext cx="9853335"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2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a:t>
            </a:r>
          </a:p>
        </p:txBody>
      </p:sp>
      <p:sp>
        <p:nvSpPr>
          <p:cNvPr id="2" name="TextBox 1">
            <a:extLst>
              <a:ext uri="{FF2B5EF4-FFF2-40B4-BE49-F238E27FC236}">
                <a16:creationId xmlns:a16="http://schemas.microsoft.com/office/drawing/2014/main" id="{A1883AB0-A6F9-144F-9CD1-F4D980090F96}"/>
              </a:ext>
              <a:ext uri="{C183D7F6-B498-43B3-948B-1728B52AA6E4}">
                <adec:decorative xmlns:adec="http://schemas.microsoft.com/office/drawing/2017/decorative" val="0"/>
              </a:ext>
            </a:extLst>
          </p:cNvPr>
          <p:cNvSpPr txBox="1"/>
          <p:nvPr/>
        </p:nvSpPr>
        <p:spPr>
          <a:xfrm>
            <a:off x="7988301" y="1400888"/>
            <a:ext cx="3952824" cy="5586145"/>
          </a:xfrm>
          <a:prstGeom prst="rect">
            <a:avLst/>
          </a:prstGeom>
          <a:noFill/>
        </p:spPr>
        <p:txBody>
          <a:bodyPr wrap="square" rtlCol="0">
            <a:spAutoFit/>
          </a:bodyPr>
          <a:lstStyle/>
          <a:p>
            <a:r>
              <a:rPr lang="en-US" sz="2000" b="1" dirty="0">
                <a:solidFill>
                  <a:schemeClr val="accent2">
                    <a:lumMod val="25000"/>
                  </a:schemeClr>
                </a:solidFill>
                <a:latin typeface="Arial" panose="020B0604020202020204" pitchFamily="34" charset="0"/>
                <a:cs typeface="Arial" panose="020B0604020202020204" pitchFamily="34" charset="0"/>
              </a:rPr>
              <a:t>Presentation Agenda</a:t>
            </a:r>
          </a:p>
          <a:p>
            <a:endParaRPr lang="en-US" sz="11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Introduction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GIS Standards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What are they?</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Why needed?</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What are the 2025 updates?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Acceptable Data Formats and Datums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Sensitive Data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Data Collection and Attribution Schemas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Background Data Catalog</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Flood Risk Scenario Matrix</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Critical Assets Data\Schema</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VA Results Attributes Schema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Elevation Data and Metadata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Resources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C819EB9-4322-0541-BE98-6DD567F590C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7180" y="1746061"/>
            <a:ext cx="6939983" cy="4634191"/>
          </a:xfrm>
          <a:prstGeom prst="rect">
            <a:avLst/>
          </a:prstGeom>
        </p:spPr>
      </p:pic>
      <p:pic>
        <p:nvPicPr>
          <p:cNvPr id="8" name="Audio 7">
            <a:hlinkClick r:id="" action="ppaction://media"/>
            <a:extLst>
              <a:ext uri="{FF2B5EF4-FFF2-40B4-BE49-F238E27FC236}">
                <a16:creationId xmlns:a16="http://schemas.microsoft.com/office/drawing/2014/main" id="{11BC89ED-0E82-42B1-BC98-A379F417765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2049976"/>
      </p:ext>
    </p:extLst>
  </p:cSld>
  <p:clrMapOvr>
    <a:masterClrMapping/>
  </p:clrMapOvr>
  <mc:AlternateContent xmlns:mc="http://schemas.openxmlformats.org/markup-compatibility/2006">
    <mc:Choice xmlns:p14="http://schemas.microsoft.com/office/powerpoint/2010/main" Requires="p14">
      <p:transition spd="slow" p14:dur="2000" advTm="51903"/>
    </mc:Choice>
    <mc:Fallback>
      <p:transition spd="slow" advTm="5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DD4E-7F02-1A07-4E77-64B3E85609D5}"/>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a:prstGeom prst="rect">
            <a:avLst/>
          </a:prstGeom>
        </p:spPr>
        <p:txBody>
          <a:bodyPr anchor="b"/>
          <a:lstStyle/>
          <a:p>
            <a:r>
              <a:rPr lang="en-US" sz="3600" dirty="0"/>
              <a:t>End slide</a:t>
            </a:r>
          </a:p>
        </p:txBody>
      </p:sp>
      <p:sp>
        <p:nvSpPr>
          <p:cNvPr id="6" name="TextBox 5">
            <a:extLst>
              <a:ext uri="{FF2B5EF4-FFF2-40B4-BE49-F238E27FC236}">
                <a16:creationId xmlns:a16="http://schemas.microsoft.com/office/drawing/2014/main" id="{19D379BC-BFF4-F54E-A7CD-CFDEA1AEDA4D}"/>
              </a:ext>
            </a:extLst>
          </p:cNvPr>
          <p:cNvSpPr txBox="1"/>
          <p:nvPr/>
        </p:nvSpPr>
        <p:spPr>
          <a:xfrm>
            <a:off x="1755569" y="115709"/>
            <a:ext cx="9013371" cy="1118255"/>
          </a:xfrm>
          <a:prstGeom prst="rect">
            <a:avLst/>
          </a:prstGeom>
          <a:noFill/>
        </p:spPr>
        <p:txBody>
          <a:bodyPr wrap="square" rtlCol="0">
            <a:spAutoFit/>
          </a:bodyPr>
          <a:lstStyle/>
          <a:p>
            <a:pPr>
              <a:lnSpc>
                <a:spcPts val="4000"/>
              </a:lnSpc>
            </a:pPr>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THE FLORIDA DEPARTMENT OF ENVIRONMENTAL PROTECTION </a:t>
            </a:r>
            <a:endParaRPr lang="en-US" sz="4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body of water surrounded by trees&#10;&#10;">
            <a:extLst>
              <a:ext uri="{FF2B5EF4-FFF2-40B4-BE49-F238E27FC236}">
                <a16:creationId xmlns:a16="http://schemas.microsoft.com/office/drawing/2014/main" id="{626E2840-F34C-7947-BC4E-6D9E93FB1FAE}"/>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0" name="Picture 9" descr="Florida Department of Environmental Protection Logo">
            <a:extLst>
              <a:ext uri="{FF2B5EF4-FFF2-40B4-BE49-F238E27FC236}">
                <a16:creationId xmlns:a16="http://schemas.microsoft.com/office/drawing/2014/main" id="{E3162F9E-12DC-1D42-983F-5C41312E0474}"/>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7936" y="2235311"/>
            <a:ext cx="2316129" cy="2316129"/>
          </a:xfrm>
          <a:prstGeom prst="rect">
            <a:avLst/>
          </a:prstGeom>
        </p:spPr>
      </p:pic>
    </p:spTree>
    <p:extLst>
      <p:ext uri="{BB962C8B-B14F-4D97-AF65-F5344CB8AC3E}">
        <p14:creationId xmlns:p14="http://schemas.microsoft.com/office/powerpoint/2010/main" val="281729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B42E-409C-20F5-50A2-EF97FADDEEBA}"/>
            </a:ext>
          </a:extLst>
        </p:cNvPr>
        <p:cNvGrpSpPr/>
        <p:nvPr/>
      </p:nvGrpSpPr>
      <p:grpSpPr>
        <a:xfrm>
          <a:off x="0" y="0"/>
          <a:ext cx="0" cy="0"/>
          <a:chOff x="0" y="0"/>
          <a:chExt cx="0" cy="0"/>
        </a:xfrm>
      </p:grpSpPr>
      <p:pic>
        <p:nvPicPr>
          <p:cNvPr id="2" name="Picture 1" descr="Riverbank with trees">
            <a:extLst>
              <a:ext uri="{FF2B5EF4-FFF2-40B4-BE49-F238E27FC236}">
                <a16:creationId xmlns:a16="http://schemas.microsoft.com/office/drawing/2014/main" id="{B9BB16F9-D62A-0954-F5F8-A0C03E0B20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descr="Introduction section title ">
            <a:extLst>
              <a:ext uri="{FF2B5EF4-FFF2-40B4-BE49-F238E27FC236}">
                <a16:creationId xmlns:a16="http://schemas.microsoft.com/office/drawing/2014/main" id="{A142BFBD-1CE5-2AFE-D7A4-FC649AFB8038}"/>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Title 3">
            <a:extLst>
              <a:ext uri="{FF2B5EF4-FFF2-40B4-BE49-F238E27FC236}">
                <a16:creationId xmlns:a16="http://schemas.microsoft.com/office/drawing/2014/main" id="{B0F40A37-1745-4BEF-89DB-82CCDCDB21B0}"/>
              </a:ext>
            </a:extLst>
          </p:cNvPr>
          <p:cNvSpPr txBox="1">
            <a:spLocks noGrp="1"/>
          </p:cNvSpPr>
          <p:nvPr>
            <p:ph type="title" idx="4294967295"/>
          </p:nvPr>
        </p:nvSpPr>
        <p:spPr>
          <a:xfrm>
            <a:off x="5917012" y="4305063"/>
            <a:ext cx="5804538" cy="6694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Introduction</a:t>
            </a:r>
          </a:p>
        </p:txBody>
      </p:sp>
      <p:sp>
        <p:nvSpPr>
          <p:cNvPr id="5" name="Rectangle 4">
            <a:extLst>
              <a:ext uri="{FF2B5EF4-FFF2-40B4-BE49-F238E27FC236}">
                <a16:creationId xmlns:a16="http://schemas.microsoft.com/office/drawing/2014/main" id="{1ABB07C2-F4D5-732B-E72B-96E5A89E10F1}"/>
              </a:ext>
            </a:extLst>
          </p:cNvPr>
          <p:cNvSpPr/>
          <p:nvPr/>
        </p:nvSpPr>
        <p:spPr>
          <a:xfrm>
            <a:off x="5917012" y="5982013"/>
            <a:ext cx="5923807" cy="369332"/>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 Planning Grants</a:t>
            </a:r>
          </a:p>
        </p:txBody>
      </p:sp>
    </p:spTree>
    <p:extLst>
      <p:ext uri="{BB962C8B-B14F-4D97-AF65-F5344CB8AC3E}">
        <p14:creationId xmlns:p14="http://schemas.microsoft.com/office/powerpoint/2010/main" val="15869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DC71-E644-4835-D332-F45750C1DA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410E1E-E343-E237-F991-F2BC80E3D646}"/>
              </a:ext>
              <a:ext uri="{C183D7F6-B498-43B3-948B-1728B52AA6E4}">
                <adec:decorative xmlns:adec="http://schemas.microsoft.com/office/drawing/2017/decorative" val="0"/>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4BFA4B9C-32AF-6746-64D2-AA52AAAF7683}"/>
              </a:ext>
              <a:ext uri="{C183D7F6-B498-43B3-948B-1728B52AA6E4}">
                <adec:decorative xmlns:adec="http://schemas.microsoft.com/office/drawing/2017/decorative" val="0"/>
              </a:ext>
            </a:extLst>
          </p:cNvPr>
          <p:cNvSpPr txBox="1"/>
          <p:nvPr/>
        </p:nvSpPr>
        <p:spPr>
          <a:xfrm>
            <a:off x="914400" y="2159474"/>
            <a:ext cx="9988062" cy="3600986"/>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Purpose of the GIS Standards</a:t>
            </a:r>
          </a:p>
          <a:p>
            <a:endPar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714500" lvl="3"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Pursuant to Section 380.093(3)(c), Florida Statutes (F.S.), grantees who receive funding from the Resilient Florida Grant Program (Program) to complete a Vulnerability Assessment (VA) shall submit all electronic mapping data used to illustrate the flooding and sea level rise impacts identified in the VA to the </a:t>
            </a:r>
            <a:r>
              <a:rPr lang="en-US" sz="2400" dirty="0">
                <a:latin typeface="Arial" panose="020B0604020202020204" pitchFamily="34" charset="0"/>
                <a:cs typeface="Arial" panose="020B0604020202020204" pitchFamily="34" charset="0"/>
              </a:rPr>
              <a:t>Florida Department of Environmental Protection (aka the “Department”).</a:t>
            </a:r>
            <a:endParaRPr lang="en-US" sz="12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6A5D3855-F8C1-F1BE-6309-7FB81147BD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3586139"/>
      </p:ext>
    </p:extLst>
  </p:cSld>
  <p:clrMapOvr>
    <a:masterClrMapping/>
  </p:clrMapOvr>
  <mc:AlternateContent xmlns:mc="http://schemas.openxmlformats.org/markup-compatibility/2006">
    <mc:Choice xmlns:p14="http://schemas.microsoft.com/office/powerpoint/2010/main" Requires="p14">
      <p:transition spd="slow" p14:dur="2000" advTm="30237"/>
    </mc:Choice>
    <mc:Fallback>
      <p:transition spd="slow" advTm="3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FEEEB-AD36-3268-AF81-7E4D17AE017A}"/>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C55CB4B8-9F7A-564F-BE48-48B534B3A1F0}"/>
              </a:ext>
            </a:extLst>
          </p:cNvPr>
          <p:cNvSpPr txBox="1"/>
          <p:nvPr/>
        </p:nvSpPr>
        <p:spPr>
          <a:xfrm>
            <a:off x="272143" y="1667105"/>
            <a:ext cx="11647714" cy="4524315"/>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What are they?</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guidance document listing the data formats, attribution schema, and other related requirements regarding all the spatial data to be submitted by grantees as part of a planning grant.</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Specifically, grantees are required to submit electronic data as part of a planning grant according to the requirements of the Florida Department of Environmental Protection (aka the “Department”).  Therefore, to assist grantees, the guidance document was developed to outline the data formats, attribution schema, coordinate systems, data classifications, and resources necessary for the submittal of spatial data deliverables.</a:t>
            </a:r>
          </a:p>
          <a:p>
            <a:endParaRPr lang="en-US" sz="12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6456886A-8E8E-F028-039C-D1ADCCB1CF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9762672"/>
      </p:ext>
    </p:extLst>
  </p:cSld>
  <p:clrMapOvr>
    <a:masterClrMapping/>
  </p:clrMapOvr>
  <mc:AlternateContent xmlns:mc="http://schemas.openxmlformats.org/markup-compatibility/2006">
    <mc:Choice xmlns:p14="http://schemas.microsoft.com/office/powerpoint/2010/main" Requires="p14">
      <p:transition spd="slow" p14:dur="2000" advTm="28276"/>
    </mc:Choice>
    <mc:Fallback>
      <p:transition spd="slow" advTm="2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544B-4E12-13C0-E00E-135BA8B567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64D091-8198-DEDF-38C1-44B5DB413F8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8FA122E1-C05B-380C-B8AA-BD19A0C1B001}"/>
              </a:ext>
            </a:extLst>
          </p:cNvPr>
          <p:cNvSpPr txBox="1"/>
          <p:nvPr/>
        </p:nvSpPr>
        <p:spPr>
          <a:xfrm>
            <a:off x="272143" y="1667105"/>
            <a:ext cx="11647714" cy="3046988"/>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Why are they needed?</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Revisions to the GIS standards were implemented in 2025 to present methods to gain efficiencies to allow faster GIS deliverable reviews and support both the inclusion, update and maintenance of the data for the Department’s Statewide Critical Asset Dataset (SCAD) and the Statewide Vulnerability Assessment (SVA) Dataset.</a:t>
            </a:r>
          </a:p>
          <a:p>
            <a:endParaRPr lang="en-US" sz="24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811BE58-BD54-D568-D851-915102E5E01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997017"/>
      </p:ext>
    </p:extLst>
  </p:cSld>
  <p:clrMapOvr>
    <a:masterClrMapping/>
  </p:clrMapOvr>
  <mc:AlternateContent xmlns:mc="http://schemas.openxmlformats.org/markup-compatibility/2006">
    <mc:Choice xmlns:p14="http://schemas.microsoft.com/office/powerpoint/2010/main" Requires="p14">
      <p:transition spd="slow" p14:dur="2000" advTm="37089"/>
    </mc:Choice>
    <mc:Fallback>
      <p:transition spd="slow" advTm="3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6E9-4C30-FF54-A20E-88B8657CF4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2EAF4E-F7C6-6508-FAC5-55F5BF9E987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93C09313-FB5C-DC93-CD58-28093A26635A}"/>
              </a:ext>
            </a:extLst>
          </p:cNvPr>
          <p:cNvSpPr txBox="1"/>
          <p:nvPr/>
        </p:nvSpPr>
        <p:spPr>
          <a:xfrm>
            <a:off x="272143" y="1429617"/>
            <a:ext cx="11647714" cy="5262979"/>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What are the 2025 updates?</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Requires submitting a “Background Data Catalog” in Excel format for all data collected as part of the acquire background data task.</a:t>
            </a:r>
          </a:p>
          <a:p>
            <a:pPr marL="1371600" lvl="2" indent="-457200">
              <a:buFont typeface="+mj-lt"/>
              <a:buAutoNum type="arabicPeriod"/>
            </a:pPr>
            <a:r>
              <a:rPr lang="en-US" sz="2400" dirty="0">
                <a:latin typeface="Arial" panose="020B0604020202020204" pitchFamily="34" charset="0"/>
                <a:cs typeface="Arial" panose="020B0604020202020204" pitchFamily="34" charset="0"/>
              </a:rPr>
              <a:t>Comprehensive and detailed for all sources.</a:t>
            </a:r>
          </a:p>
          <a:p>
            <a:pPr marL="1371600" lvl="2" indent="-457200">
              <a:buFont typeface="+mj-lt"/>
              <a:buAutoNum type="arabicPeriod"/>
            </a:pPr>
            <a:r>
              <a:rPr lang="en-US" sz="2400" dirty="0">
                <a:latin typeface="Arial" panose="020B0604020202020204" pitchFamily="34" charset="0"/>
                <a:cs typeface="Arial" panose="020B0604020202020204" pitchFamily="34" charset="0"/>
              </a:rPr>
              <a:t>Eliminates the need to submit publicly sourced data if information including sources and metadata are provided in the catalog.</a:t>
            </a:r>
          </a:p>
          <a:p>
            <a:pPr marL="1371600" lvl="2" indent="-457200">
              <a:buFont typeface="+mj-lt"/>
              <a:buAutoNum type="arabicPeriod"/>
            </a:pPr>
            <a:r>
              <a:rPr lang="en-US" sz="2400" dirty="0">
                <a:latin typeface="Arial" panose="020B0604020202020204" pitchFamily="34" charset="0"/>
                <a:cs typeface="Arial" panose="020B0604020202020204" pitchFamily="34" charset="0"/>
              </a:rPr>
              <a:t>Focuses on locally non-published data for submittals.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Develops specific table schema for the critical asset datasets.  Adds ability to mark assets as private or public.</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Develops specific table schema for the final vulnerability assessment results.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Minor updates to horizontal coordinate reference systems.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Elevation data – Acceptable data formats and which datasets might be required to be submitted.</a:t>
            </a:r>
          </a:p>
          <a:p>
            <a:endParaRPr lang="en-US" sz="12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B6335E0-91B0-6AC0-9716-00A7B0A369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105941"/>
      </p:ext>
    </p:extLst>
  </p:cSld>
  <p:clrMapOvr>
    <a:masterClrMapping/>
  </p:clrMapOvr>
  <mc:AlternateContent xmlns:mc="http://schemas.openxmlformats.org/markup-compatibility/2006">
    <mc:Choice xmlns:p14="http://schemas.microsoft.com/office/powerpoint/2010/main" Requires="p14">
      <p:transition spd="slow" p14:dur="2000" advTm="44621"/>
    </mc:Choice>
    <mc:Fallback>
      <p:transition spd="slow" advTm="4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surrounded by trees&#10;&#10;">
            <a:extLst>
              <a:ext uri="{FF2B5EF4-FFF2-40B4-BE49-F238E27FC236}">
                <a16:creationId xmlns:a16="http://schemas.microsoft.com/office/drawing/2014/main" id="{F303455D-D119-3A42-B9CF-DFBC8F2915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descr="Acceptable data formats and datums section title">
            <a:extLst>
              <a:ext uri="{FF2B5EF4-FFF2-40B4-BE49-F238E27FC236}">
                <a16:creationId xmlns:a16="http://schemas.microsoft.com/office/drawing/2014/main" id="{6DC8E017-316D-D540-BBD3-3687A467255C}"/>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Title 3">
            <a:extLst>
              <a:ext uri="{FF2B5EF4-FFF2-40B4-BE49-F238E27FC236}">
                <a16:creationId xmlns:a16="http://schemas.microsoft.com/office/drawing/2014/main" id="{825D74D0-9D9B-404C-B1EF-FE884A0BDCD0}"/>
              </a:ext>
            </a:extLst>
          </p:cNvPr>
          <p:cNvSpPr txBox="1">
            <a:spLocks noGrp="1"/>
          </p:cNvSpPr>
          <p:nvPr>
            <p:ph type="title" idx="4294967295"/>
          </p:nvPr>
        </p:nvSpPr>
        <p:spPr>
          <a:xfrm>
            <a:off x="5917012" y="4305063"/>
            <a:ext cx="5804538" cy="1823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Acceptable Data Formats and Datums</a:t>
            </a:r>
          </a:p>
        </p:txBody>
      </p:sp>
      <p:sp>
        <p:nvSpPr>
          <p:cNvPr id="5" name="Rectangle 4">
            <a:extLst>
              <a:ext uri="{FF2B5EF4-FFF2-40B4-BE49-F238E27FC236}">
                <a16:creationId xmlns:a16="http://schemas.microsoft.com/office/drawing/2014/main" id="{888ACA83-737B-B44E-9FDF-4ECD1827BE9E}"/>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spTree>
    <p:extLst>
      <p:ext uri="{BB962C8B-B14F-4D97-AF65-F5344CB8AC3E}">
        <p14:creationId xmlns:p14="http://schemas.microsoft.com/office/powerpoint/2010/main" val="931059640"/>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296997A97CB7479367A6B3F4E37E45" ma:contentTypeVersion="15" ma:contentTypeDescription="Create a new document." ma:contentTypeScope="" ma:versionID="8c0b96be3486fb5306a4553f55c0b3ef">
  <xsd:schema xmlns:xsd="http://www.w3.org/2001/XMLSchema" xmlns:xs="http://www.w3.org/2001/XMLSchema" xmlns:p="http://schemas.microsoft.com/office/2006/metadata/properties" xmlns:ns2="ed83551b-1c74-4eb0-a689-e3b00317a30f" xmlns:ns3="8099f734-490e-49a1-bba0-76d21974822b" targetNamespace="http://schemas.microsoft.com/office/2006/metadata/properties" ma:root="true" ma:fieldsID="f047ebd6e5554be88184a02389f86d87" ns2:_="" ns3:_="">
    <xsd:import namespace="ed83551b-1c74-4eb0-a689-e3b00317a30f"/>
    <xsd:import namespace="8099f734-490e-49a1-bba0-76d21974822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Location"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9122cbf-6b58-41a2-aaee-5875a53bed75}" ma:internalName="TaxCatchAll" ma:showField="CatchAllData" ma:web="ed83551b-1c74-4eb0-a689-e3b00317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99f734-490e-49a1-bba0-76d2197482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dd22a39-e768-4485-83bb-9ac52943c323"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NPVFY6KNS3ZM-656181103-21004</_dlc_DocId>
    <_dlc_DocIdUrl xmlns="ed83551b-1c74-4eb0-a689-e3b00317a30f">
      <Url>https://floridadep.sharepoint.com/fco/resilientflorida/_layouts/15/DocIdRedir.aspx?ID=NPVFY6KNS3ZM-656181103-21004</Url>
      <Description>NPVFY6KNS3ZM-656181103-21004</Description>
    </_dlc_DocIdUrl>
    <lcf76f155ced4ddcb4097134ff3c332f xmlns="8099f734-490e-49a1-bba0-76d21974822b">
      <Terms xmlns="http://schemas.microsoft.com/office/infopath/2007/PartnerControls"/>
    </lcf76f155ced4ddcb4097134ff3c332f>
    <TaxCatchAll xmlns="ed83551b-1c74-4eb0-a689-e3b00317a30f" xsi:nil="true"/>
  </documentManagement>
</p:properties>
</file>

<file path=customXml/itemProps1.xml><?xml version="1.0" encoding="utf-8"?>
<ds:datastoreItem xmlns:ds="http://schemas.openxmlformats.org/officeDocument/2006/customXml" ds:itemID="{BEFC75B5-AD8B-436C-83A0-E8BB01246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3551b-1c74-4eb0-a689-e3b00317a30f"/>
    <ds:schemaRef ds:uri="8099f734-490e-49a1-bba0-76d2197482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7F081F-7031-49BE-85F6-4F288AF7F8E6}">
  <ds:schemaRefs>
    <ds:schemaRef ds:uri="http://schemas.microsoft.com/sharepoint/events"/>
  </ds:schemaRefs>
</ds:datastoreItem>
</file>

<file path=customXml/itemProps3.xml><?xml version="1.0" encoding="utf-8"?>
<ds:datastoreItem xmlns:ds="http://schemas.openxmlformats.org/officeDocument/2006/customXml" ds:itemID="{97770ACC-D4F2-42F7-B801-4D27907478A8}">
  <ds:schemaRefs>
    <ds:schemaRef ds:uri="http://schemas.microsoft.com/sharepoint/v3/contenttype/forms"/>
  </ds:schemaRefs>
</ds:datastoreItem>
</file>

<file path=customXml/itemProps4.xml><?xml version="1.0" encoding="utf-8"?>
<ds:datastoreItem xmlns:ds="http://schemas.openxmlformats.org/officeDocument/2006/customXml" ds:itemID="{A7EB5511-BD55-4046-B4FD-084F85BED957}">
  <ds:schemaRefs>
    <ds:schemaRef ds:uri="http://schemas.microsoft.com/office/2006/metadata/properties"/>
    <ds:schemaRef ds:uri="8099f734-490e-49a1-bba0-76d21974822b"/>
    <ds:schemaRef ds:uri="http://purl.org/dc/dcmitype/"/>
    <ds:schemaRef ds:uri="http://schemas.openxmlformats.org/package/2006/metadata/core-properties"/>
    <ds:schemaRef ds:uri="http://purl.org/dc/elements/1.1/"/>
    <ds:schemaRef ds:uri="http://www.w3.org/XML/1998/namespace"/>
    <ds:schemaRef ds:uri="ed83551b-1c74-4eb0-a689-e3b00317a30f"/>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3357</TotalTime>
  <Words>2974</Words>
  <Application>Microsoft Office PowerPoint</Application>
  <PresentationFormat>Widescreen</PresentationFormat>
  <Paragraphs>240</Paragraphs>
  <Slides>30</Slides>
  <Notes>25</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Arial</vt:lpstr>
      <vt:lpstr>Calibri</vt:lpstr>
      <vt:lpstr>Office Theme</vt:lpstr>
      <vt:lpstr>Beginning slide </vt:lpstr>
      <vt:lpstr>Welcome slide</vt:lpstr>
      <vt:lpstr>New GIS Standards for Planning Grants</vt:lpstr>
      <vt:lpstr>Introduction</vt:lpstr>
      <vt:lpstr>New GIS Standards for Planning Grants </vt:lpstr>
      <vt:lpstr>New GIS Standards for Planning Grants  </vt:lpstr>
      <vt:lpstr>New GIS Standards for Planning Grants    </vt:lpstr>
      <vt:lpstr>New GIS Standards for Planning Grants      </vt:lpstr>
      <vt:lpstr>Acceptable Data Formats and Datums</vt:lpstr>
      <vt:lpstr>GIS Data Formats</vt:lpstr>
      <vt:lpstr>Acceptable Coordinate Systems</vt:lpstr>
      <vt:lpstr>Sensitive Data</vt:lpstr>
      <vt:lpstr>New GIS Standards for Planning Grants   </vt:lpstr>
      <vt:lpstr>New GIS Standards for Planning Grants         </vt:lpstr>
      <vt:lpstr>Data Collection and Attribution Schemas</vt:lpstr>
      <vt:lpstr>Background Data Catalog</vt:lpstr>
      <vt:lpstr>Background Data Catalog  </vt:lpstr>
      <vt:lpstr>Flood Risk Scenario Data</vt:lpstr>
      <vt:lpstr>Flood Risk Scenario Matrix</vt:lpstr>
      <vt:lpstr>Critical Assets Data \ Schema</vt:lpstr>
      <vt:lpstr>Critical Assets Data \ Schema   </vt:lpstr>
      <vt:lpstr>Critical Assets Groups and Types</vt:lpstr>
      <vt:lpstr>Vulnerability Assessment Results Attributes Schema</vt:lpstr>
      <vt:lpstr>Vulnerability Assessment Results Attributes Schema Example</vt:lpstr>
      <vt:lpstr>Relationship of Flood Risk Scenarios to Final Field Names in VA Results Attributes Schema</vt:lpstr>
      <vt:lpstr>Elevation Data (Digital Elevation Models)</vt:lpstr>
      <vt:lpstr>Metadata</vt:lpstr>
      <vt:lpstr>Resources</vt:lpstr>
      <vt:lpstr>THE FLORIDA DEPARTMENT OF ENVIRONMENTAL PROTECTION </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Barrow, Hailey</cp:lastModifiedBy>
  <cp:revision>126</cp:revision>
  <dcterms:created xsi:type="dcterms:W3CDTF">2021-11-02T20:05:09Z</dcterms:created>
  <dcterms:modified xsi:type="dcterms:W3CDTF">2025-04-09T16:12:53Z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0x010100CB296997A97CB7479367A6B3F4E37E45</vt:lpwstr>
  </property>
  <property fmtid="{D5CDD505-2E9C-101B-9397-08002B2CF9AE}" pid="3" name="_dlc_DocIdItemGuid">
    <vt:lpwstr>58f7a623-047f-4b3e-b30c-edbad40b009c</vt:lpwstr>
  </property>
  <property fmtid="{D5CDD505-2E9C-101B-9397-08002B2CF9AE}" pid="4" name="MediaServiceImageTags">
    <vt:lpwstr/>
  </property>
</Properties>
</file>