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
  </p:notesMasterIdLst>
  <p:sldIdLst>
    <p:sldId id="262" r:id="rId3"/>
    <p:sldId id="264" r:id="rId4"/>
    <p:sldId id="263" r:id="rId5"/>
    <p:sldId id="265" r:id="rId6"/>
    <p:sldId id="269" r:id="rId7"/>
    <p:sldId id="27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0" autoAdjust="0"/>
    <p:restoredTop sz="94660"/>
  </p:normalViewPr>
  <p:slideViewPr>
    <p:cSldViewPr snapToGrid="0">
      <p:cViewPr varScale="1">
        <p:scale>
          <a:sx n="75" d="100"/>
          <a:sy n="75" d="100"/>
        </p:scale>
        <p:origin x="85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C3425C-C401-4E6B-AFC2-0EB0FDB85D12}" type="datetimeFigureOut">
              <a:rPr lang="en-US" smtClean="0"/>
              <a:t>6/30/2017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CF350-82AE-4204-B09B-A7DFAED0117F}" type="slidenum">
              <a:rPr lang="en-US" smtClean="0"/>
              <a:t>‹#›</a:t>
            </a:fld>
            <a:endParaRPr lang="en-US"/>
          </a:p>
        </p:txBody>
      </p:sp>
    </p:spTree>
    <p:extLst>
      <p:ext uri="{BB962C8B-B14F-4D97-AF65-F5344CB8AC3E}">
        <p14:creationId xmlns:p14="http://schemas.microsoft.com/office/powerpoint/2010/main" val="925119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ACF350-82AE-4204-B09B-A7DFAED0117F}" type="slidenum">
              <a:rPr lang="en-US" smtClean="0"/>
              <a:t>2</a:t>
            </a:fld>
            <a:endParaRPr lang="en-US"/>
          </a:p>
        </p:txBody>
      </p:sp>
    </p:spTree>
    <p:extLst>
      <p:ext uri="{BB962C8B-B14F-4D97-AF65-F5344CB8AC3E}">
        <p14:creationId xmlns:p14="http://schemas.microsoft.com/office/powerpoint/2010/main" val="3855864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ACF350-82AE-4204-B09B-A7DFAED0117F}" type="slidenum">
              <a:rPr lang="en-US" smtClean="0"/>
              <a:t>3</a:t>
            </a:fld>
            <a:endParaRPr lang="en-US"/>
          </a:p>
        </p:txBody>
      </p:sp>
    </p:spTree>
    <p:extLst>
      <p:ext uri="{BB962C8B-B14F-4D97-AF65-F5344CB8AC3E}">
        <p14:creationId xmlns:p14="http://schemas.microsoft.com/office/powerpoint/2010/main" val="1503991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34890"/>
            <a:ext cx="7772400" cy="547006"/>
          </a:xfrm>
        </p:spPr>
        <p:txBody>
          <a:bodyPr anchor="b">
            <a:norm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2473779"/>
            <a:ext cx="6858000" cy="202474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59773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864859"/>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2090057"/>
            <a:ext cx="4629150" cy="377099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3465059"/>
            <a:ext cx="2949178" cy="240392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542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2090057"/>
            <a:ext cx="7886700" cy="35677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6905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139043"/>
            <a:ext cx="1971675" cy="34943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139043"/>
            <a:ext cx="5800725" cy="34943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3507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05D01E0-B421-4FD2-976D-ED47510A69E2}" type="datetime1">
              <a:rPr lang="en-US" smtClean="0"/>
              <a:t>6/30/2017</a:t>
            </a:fld>
            <a:endParaRPr lang="en-US"/>
          </a:p>
        </p:txBody>
      </p:sp>
      <p:sp>
        <p:nvSpPr>
          <p:cNvPr id="5" name="Footer Placeholder 4"/>
          <p:cNvSpPr>
            <a:spLocks noGrp="1"/>
          </p:cNvSpPr>
          <p:nvPr>
            <p:ph type="ftr" sz="quarter" idx="11"/>
          </p:nvPr>
        </p:nvSpPr>
        <p:spPr/>
        <p:txBody>
          <a:bodyPr/>
          <a:lstStyle/>
          <a:p>
            <a:r>
              <a:rPr lang="en-US"/>
              <a:t>6/30/2017</a:t>
            </a:r>
          </a:p>
        </p:txBody>
      </p:sp>
      <p:sp>
        <p:nvSpPr>
          <p:cNvPr id="6" name="Slide Number Placeholder 5"/>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805529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A7B641-3D64-4E77-8E5B-9C2854B900B3}" type="datetime1">
              <a:rPr lang="en-US" smtClean="0"/>
              <a:t>6/30/2017</a:t>
            </a:fld>
            <a:endParaRPr lang="en-US"/>
          </a:p>
        </p:txBody>
      </p:sp>
      <p:sp>
        <p:nvSpPr>
          <p:cNvPr id="5" name="Footer Placeholder 4"/>
          <p:cNvSpPr>
            <a:spLocks noGrp="1"/>
          </p:cNvSpPr>
          <p:nvPr>
            <p:ph type="ftr" sz="quarter" idx="11"/>
          </p:nvPr>
        </p:nvSpPr>
        <p:spPr/>
        <p:txBody>
          <a:bodyPr/>
          <a:lstStyle/>
          <a:p>
            <a:r>
              <a:rPr lang="en-US"/>
              <a:t>6/30/2017</a:t>
            </a:r>
          </a:p>
        </p:txBody>
      </p:sp>
      <p:sp>
        <p:nvSpPr>
          <p:cNvPr id="6" name="Slide Number Placeholder 5"/>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2915120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1F9724-4D56-4DFE-8263-2093E66532E2}" type="datetime1">
              <a:rPr lang="en-US" smtClean="0"/>
              <a:t>6/30/2017</a:t>
            </a:fld>
            <a:endParaRPr lang="en-US"/>
          </a:p>
        </p:txBody>
      </p:sp>
      <p:sp>
        <p:nvSpPr>
          <p:cNvPr id="5" name="Footer Placeholder 4"/>
          <p:cNvSpPr>
            <a:spLocks noGrp="1"/>
          </p:cNvSpPr>
          <p:nvPr>
            <p:ph type="ftr" sz="quarter" idx="11"/>
          </p:nvPr>
        </p:nvSpPr>
        <p:spPr/>
        <p:txBody>
          <a:bodyPr/>
          <a:lstStyle/>
          <a:p>
            <a:r>
              <a:rPr lang="en-US"/>
              <a:t>6/30/2017</a:t>
            </a:r>
          </a:p>
        </p:txBody>
      </p:sp>
      <p:sp>
        <p:nvSpPr>
          <p:cNvPr id="6" name="Slide Number Placeholder 5"/>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3447456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23E6D0-4EE8-45DF-A0A9-3FFEB13BC076}" type="datetime1">
              <a:rPr lang="en-US" smtClean="0"/>
              <a:t>6/30/2017</a:t>
            </a:fld>
            <a:endParaRPr lang="en-US"/>
          </a:p>
        </p:txBody>
      </p:sp>
      <p:sp>
        <p:nvSpPr>
          <p:cNvPr id="6" name="Footer Placeholder 5"/>
          <p:cNvSpPr>
            <a:spLocks noGrp="1"/>
          </p:cNvSpPr>
          <p:nvPr>
            <p:ph type="ftr" sz="quarter" idx="11"/>
          </p:nvPr>
        </p:nvSpPr>
        <p:spPr/>
        <p:txBody>
          <a:bodyPr/>
          <a:lstStyle/>
          <a:p>
            <a:r>
              <a:rPr lang="en-US"/>
              <a:t>6/30/2017</a:t>
            </a:r>
          </a:p>
        </p:txBody>
      </p:sp>
      <p:sp>
        <p:nvSpPr>
          <p:cNvPr id="7" name="Slide Number Placeholder 6"/>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2828386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7250" y="155121"/>
            <a:ext cx="7659688" cy="1029379"/>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5F324F-A8F1-47FD-A2FF-6B1E8302D9F8}" type="datetime1">
              <a:rPr lang="en-US" smtClean="0"/>
              <a:t>6/30/2017</a:t>
            </a:fld>
            <a:endParaRPr lang="en-US"/>
          </a:p>
        </p:txBody>
      </p:sp>
      <p:sp>
        <p:nvSpPr>
          <p:cNvPr id="8" name="Footer Placeholder 7"/>
          <p:cNvSpPr>
            <a:spLocks noGrp="1"/>
          </p:cNvSpPr>
          <p:nvPr>
            <p:ph type="ftr" sz="quarter" idx="11"/>
          </p:nvPr>
        </p:nvSpPr>
        <p:spPr/>
        <p:txBody>
          <a:bodyPr/>
          <a:lstStyle/>
          <a:p>
            <a:r>
              <a:rPr lang="en-US"/>
              <a:t>6/30/2017</a:t>
            </a:r>
          </a:p>
        </p:txBody>
      </p:sp>
      <p:sp>
        <p:nvSpPr>
          <p:cNvPr id="9" name="Slide Number Placeholder 8"/>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1547019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522320-E3FE-43EC-9E36-EB815834EAF5}" type="datetime1">
              <a:rPr lang="en-US" smtClean="0"/>
              <a:t>6/30/2017</a:t>
            </a:fld>
            <a:endParaRPr lang="en-US"/>
          </a:p>
        </p:txBody>
      </p:sp>
      <p:sp>
        <p:nvSpPr>
          <p:cNvPr id="4" name="Footer Placeholder 3"/>
          <p:cNvSpPr>
            <a:spLocks noGrp="1"/>
          </p:cNvSpPr>
          <p:nvPr>
            <p:ph type="ftr" sz="quarter" idx="11"/>
          </p:nvPr>
        </p:nvSpPr>
        <p:spPr/>
        <p:txBody>
          <a:bodyPr/>
          <a:lstStyle/>
          <a:p>
            <a:r>
              <a:rPr lang="en-US"/>
              <a:t>6/30/2017</a:t>
            </a:r>
          </a:p>
        </p:txBody>
      </p:sp>
      <p:sp>
        <p:nvSpPr>
          <p:cNvPr id="5" name="Slide Number Placeholder 4"/>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318848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76529-7175-4991-B6F1-159B08166695}" type="datetime1">
              <a:rPr lang="en-US" smtClean="0"/>
              <a:t>6/30/2017</a:t>
            </a:fld>
            <a:endParaRPr lang="en-US"/>
          </a:p>
        </p:txBody>
      </p:sp>
      <p:sp>
        <p:nvSpPr>
          <p:cNvPr id="3" name="Footer Placeholder 2"/>
          <p:cNvSpPr>
            <a:spLocks noGrp="1"/>
          </p:cNvSpPr>
          <p:nvPr>
            <p:ph type="ftr" sz="quarter" idx="11"/>
          </p:nvPr>
        </p:nvSpPr>
        <p:spPr/>
        <p:txBody>
          <a:bodyPr/>
          <a:lstStyle/>
          <a:p>
            <a:r>
              <a:rPr lang="en-US"/>
              <a:t>6/30/2017</a:t>
            </a:r>
          </a:p>
        </p:txBody>
      </p:sp>
      <p:sp>
        <p:nvSpPr>
          <p:cNvPr id="4" name="Slide Number Placeholder 3"/>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161944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14551"/>
            <a:ext cx="7772400" cy="914400"/>
          </a:xfrm>
        </p:spPr>
        <p:txBody>
          <a:bodyPr anchor="b">
            <a:noAutofit/>
          </a:bodyPr>
          <a:lstStyle>
            <a:lvl1pPr algn="ctr">
              <a:defRPr sz="40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43000" y="3642866"/>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996922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244473"/>
            <a:ext cx="7885112" cy="686254"/>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1102179"/>
            <a:ext cx="4629150" cy="47588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1102179"/>
            <a:ext cx="2949575" cy="476680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9D25EA-DDE7-4B12-9AE4-FEF18FE6DBCD}" type="datetime1">
              <a:rPr lang="en-US" smtClean="0"/>
              <a:t>6/30/2017</a:t>
            </a:fld>
            <a:endParaRPr lang="en-US"/>
          </a:p>
        </p:txBody>
      </p:sp>
      <p:sp>
        <p:nvSpPr>
          <p:cNvPr id="6" name="Footer Placeholder 5"/>
          <p:cNvSpPr>
            <a:spLocks noGrp="1"/>
          </p:cNvSpPr>
          <p:nvPr>
            <p:ph type="ftr" sz="quarter" idx="11"/>
          </p:nvPr>
        </p:nvSpPr>
        <p:spPr/>
        <p:txBody>
          <a:bodyPr/>
          <a:lstStyle/>
          <a:p>
            <a:r>
              <a:rPr lang="en-US"/>
              <a:t>6/30/2017</a:t>
            </a:r>
          </a:p>
        </p:txBody>
      </p:sp>
      <p:sp>
        <p:nvSpPr>
          <p:cNvPr id="7" name="Slide Number Placeholder 6"/>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4752642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2659"/>
            <a:ext cx="7885112" cy="955221"/>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1102179"/>
            <a:ext cx="4629150" cy="475887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1102179"/>
            <a:ext cx="2949575" cy="476680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CE246F-21E9-42CF-96A4-56F0120ED4A8}" type="datetime1">
              <a:rPr lang="en-US" smtClean="0"/>
              <a:t>6/30/2017</a:t>
            </a:fld>
            <a:endParaRPr lang="en-US"/>
          </a:p>
        </p:txBody>
      </p:sp>
      <p:sp>
        <p:nvSpPr>
          <p:cNvPr id="6" name="Footer Placeholder 5"/>
          <p:cNvSpPr>
            <a:spLocks noGrp="1"/>
          </p:cNvSpPr>
          <p:nvPr>
            <p:ph type="ftr" sz="quarter" idx="11"/>
          </p:nvPr>
        </p:nvSpPr>
        <p:spPr/>
        <p:txBody>
          <a:bodyPr/>
          <a:lstStyle/>
          <a:p>
            <a:r>
              <a:rPr lang="en-US"/>
              <a:t>6/30/2017</a:t>
            </a:r>
          </a:p>
        </p:txBody>
      </p:sp>
      <p:sp>
        <p:nvSpPr>
          <p:cNvPr id="7" name="Slide Number Placeholder 6"/>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3866658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06236" y="179615"/>
            <a:ext cx="7609114" cy="1012371"/>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67E213-DE46-4381-BFC7-78A4D9BE1D04}" type="datetime1">
              <a:rPr lang="en-US" smtClean="0"/>
              <a:t>6/30/2017</a:t>
            </a:fld>
            <a:endParaRPr lang="en-US"/>
          </a:p>
        </p:txBody>
      </p:sp>
      <p:sp>
        <p:nvSpPr>
          <p:cNvPr id="5" name="Footer Placeholder 4"/>
          <p:cNvSpPr>
            <a:spLocks noGrp="1"/>
          </p:cNvSpPr>
          <p:nvPr>
            <p:ph type="ftr" sz="quarter" idx="11"/>
          </p:nvPr>
        </p:nvSpPr>
        <p:spPr/>
        <p:txBody>
          <a:bodyPr/>
          <a:lstStyle/>
          <a:p>
            <a:r>
              <a:rPr lang="en-US"/>
              <a:t>6/30/2017</a:t>
            </a:r>
          </a:p>
        </p:txBody>
      </p:sp>
      <p:sp>
        <p:nvSpPr>
          <p:cNvPr id="6" name="Slide Number Placeholder 5"/>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20479906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118507"/>
            <a:ext cx="1971675" cy="5058456"/>
          </a:xfrm>
        </p:spPr>
        <p:txBody>
          <a:bodyPr vert="eaVert"/>
          <a:lstStyle>
            <a:lvl1pPr algn="l">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a:xfrm>
            <a:off x="628650" y="1118507"/>
            <a:ext cx="5762625" cy="50584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269BB8-98D2-4221-B6FC-EFC1DBC37833}" type="datetime1">
              <a:rPr lang="en-US" smtClean="0"/>
              <a:t>6/30/2017</a:t>
            </a:fld>
            <a:endParaRPr lang="en-US"/>
          </a:p>
        </p:txBody>
      </p:sp>
      <p:sp>
        <p:nvSpPr>
          <p:cNvPr id="5" name="Footer Placeholder 4"/>
          <p:cNvSpPr>
            <a:spLocks noGrp="1"/>
          </p:cNvSpPr>
          <p:nvPr>
            <p:ph type="ftr" sz="quarter" idx="11"/>
          </p:nvPr>
        </p:nvSpPr>
        <p:spPr/>
        <p:txBody>
          <a:bodyPr/>
          <a:lstStyle/>
          <a:p>
            <a:r>
              <a:rPr lang="en-US"/>
              <a:t>6/30/2017</a:t>
            </a:r>
          </a:p>
        </p:txBody>
      </p:sp>
      <p:sp>
        <p:nvSpPr>
          <p:cNvPr id="6" name="Slide Number Placeholder 5"/>
          <p:cNvSpPr>
            <a:spLocks noGrp="1"/>
          </p:cNvSpPr>
          <p:nvPr>
            <p:ph type="sldNum" sz="quarter" idx="12"/>
          </p:nvPr>
        </p:nvSpPr>
        <p:spPr/>
        <p:txBody>
          <a:bodyPr/>
          <a:lstStyle/>
          <a:p>
            <a:fld id="{77BC0C64-94FA-44B3-9573-88BE3BEAC041}" type="slidenum">
              <a:rPr lang="en-US" smtClean="0"/>
              <a:t>‹#›</a:t>
            </a:fld>
            <a:endParaRPr lang="en-US"/>
          </a:p>
        </p:txBody>
      </p:sp>
    </p:spTree>
    <p:extLst>
      <p:ext uri="{BB962C8B-B14F-4D97-AF65-F5344CB8AC3E}">
        <p14:creationId xmlns:p14="http://schemas.microsoft.com/office/powerpoint/2010/main" val="11229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47639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19211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2179863"/>
            <a:ext cx="3886200" cy="39970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2179863"/>
            <a:ext cx="3886200" cy="39970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6068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0"/>
            <a:ext cx="7886700" cy="82686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996165"/>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890157"/>
            <a:ext cx="3868340" cy="32995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996165"/>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890157"/>
            <a:ext cx="3887391" cy="32995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8850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55634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5770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951264"/>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2081893"/>
            <a:ext cx="4629150" cy="37791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3633106"/>
            <a:ext cx="2949178" cy="223588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3435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0820"/>
            <a:ext cx="7886700" cy="72662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2090057"/>
            <a:ext cx="7886700" cy="40869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1788868"/>
      </p:ext>
    </p:extLst>
  </p:cSld>
  <p:clrMap bg1="lt1" tx1="dk1" bg2="lt2" tx2="dk2" accent1="accent1" accent2="accent2" accent3="accent3" accent4="accent4" accent5="accent5" accent6="accent6" hlink="hlink" folHlink="folHlink"/>
  <p:sldLayoutIdLst>
    <p:sldLayoutId id="2147483684"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dt="0"/>
  <p:txStyles>
    <p:titleStyle>
      <a:lvl1pPr algn="l" defTabSz="914400"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6236" y="0"/>
            <a:ext cx="7609114"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495138"/>
            <a:ext cx="2057400" cy="365125"/>
          </a:xfrm>
          <a:prstGeom prst="rect">
            <a:avLst/>
          </a:prstGeom>
        </p:spPr>
        <p:txBody>
          <a:bodyPr vert="horz" lIns="91440" tIns="45720" rIns="91440" bIns="45720" rtlCol="0" anchor="ctr"/>
          <a:lstStyle>
            <a:lvl1pPr algn="l">
              <a:defRPr sz="1200" b="1">
                <a:solidFill>
                  <a:schemeClr val="bg1"/>
                </a:solidFill>
              </a:defRPr>
            </a:lvl1pPr>
          </a:lstStyle>
          <a:p>
            <a:fld id="{BB052A40-A2A0-4D7C-886C-12E38EC13F9E}" type="datetime1">
              <a:rPr lang="en-US" smtClean="0"/>
              <a:t>6/30/2017</a:t>
            </a:fld>
            <a:endParaRPr lang="en-US" dirty="0"/>
          </a:p>
        </p:txBody>
      </p:sp>
      <p:sp>
        <p:nvSpPr>
          <p:cNvPr id="5" name="Footer Placeholder 4"/>
          <p:cNvSpPr>
            <a:spLocks noGrp="1"/>
          </p:cNvSpPr>
          <p:nvPr>
            <p:ph type="ftr" sz="quarter" idx="3"/>
          </p:nvPr>
        </p:nvSpPr>
        <p:spPr>
          <a:xfrm>
            <a:off x="3028950" y="6495138"/>
            <a:ext cx="3086100" cy="365125"/>
          </a:xfrm>
          <a:prstGeom prst="rect">
            <a:avLst/>
          </a:prstGeom>
        </p:spPr>
        <p:txBody>
          <a:bodyPr vert="horz" lIns="91440" tIns="45720" rIns="91440" bIns="45720" rtlCol="0" anchor="ctr"/>
          <a:lstStyle>
            <a:lvl1pPr algn="ctr">
              <a:defRPr sz="1200" b="1">
                <a:solidFill>
                  <a:schemeClr val="bg1"/>
                </a:solidFill>
              </a:defRPr>
            </a:lvl1pPr>
          </a:lstStyle>
          <a:p>
            <a:r>
              <a:rPr lang="en-US"/>
              <a:t>6/30/2017</a:t>
            </a:r>
            <a:endParaRPr lang="en-US" dirty="0"/>
          </a:p>
        </p:txBody>
      </p:sp>
      <p:sp>
        <p:nvSpPr>
          <p:cNvPr id="6" name="Slide Number Placeholder 5"/>
          <p:cNvSpPr>
            <a:spLocks noGrp="1"/>
          </p:cNvSpPr>
          <p:nvPr>
            <p:ph type="sldNum" sz="quarter" idx="4"/>
          </p:nvPr>
        </p:nvSpPr>
        <p:spPr>
          <a:xfrm>
            <a:off x="6457950" y="6495138"/>
            <a:ext cx="2057400" cy="365125"/>
          </a:xfrm>
          <a:prstGeom prst="rect">
            <a:avLst/>
          </a:prstGeom>
        </p:spPr>
        <p:txBody>
          <a:bodyPr vert="horz" lIns="91440" tIns="45720" rIns="91440" bIns="45720" rtlCol="0" anchor="ctr"/>
          <a:lstStyle>
            <a:lvl1pPr algn="r">
              <a:defRPr sz="1200" b="1">
                <a:solidFill>
                  <a:schemeClr val="bg1"/>
                </a:solidFill>
              </a:defRPr>
            </a:lvl1pPr>
          </a:lstStyle>
          <a:p>
            <a:fld id="{77BC0C64-94FA-44B3-9573-88BE3BEAC041}" type="slidenum">
              <a:rPr lang="en-US" smtClean="0"/>
              <a:pPr/>
              <a:t>‹#›</a:t>
            </a:fld>
            <a:endParaRPr lang="en-US" dirty="0"/>
          </a:p>
        </p:txBody>
      </p:sp>
    </p:spTree>
    <p:extLst>
      <p:ext uri="{BB962C8B-B14F-4D97-AF65-F5344CB8AC3E}">
        <p14:creationId xmlns:p14="http://schemas.microsoft.com/office/powerpoint/2010/main" val="42747218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lnSpc>
          <a:spcPct val="90000"/>
        </a:lnSpc>
        <a:spcBef>
          <a:spcPct val="0"/>
        </a:spcBef>
        <a:buNone/>
        <a:defRPr sz="40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ep.state.fl.us/pollutionnotice/"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hyperlink" Target="http://www.floridadisaster.org/Response/Operations/swp.htm" TargetMode="External"/><Relationship Id="rId5" Type="http://schemas.openxmlformats.org/officeDocument/2006/relationships/hyperlink" Target="mailto:pollution.notice@dep.state.fl.us" TargetMode="External"/><Relationship Id="rId4" Type="http://schemas.openxmlformats.org/officeDocument/2006/relationships/hyperlink" Target="http://dep.state.fl.us/pollutionnotice/PollutionNoticeForm.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03457" y="2729141"/>
            <a:ext cx="7674796" cy="2677656"/>
          </a:xfrm>
          <a:prstGeom prst="rect">
            <a:avLst/>
          </a:prstGeom>
          <a:noFill/>
        </p:spPr>
        <p:txBody>
          <a:bodyPr wrap="square" rtlCol="0">
            <a:spAutoFit/>
          </a:bodyPr>
          <a:lstStyle/>
          <a:p>
            <a:pPr algn="ctr"/>
            <a:r>
              <a:rPr lang="en-US" sz="4800" b="1" dirty="0"/>
              <a:t>PUBLIC NOTICE OF POLLUTION</a:t>
            </a:r>
          </a:p>
          <a:p>
            <a:pPr algn="ctr"/>
            <a:r>
              <a:rPr lang="en-US" sz="2400" dirty="0"/>
              <a:t>Reporting Requirements and Procedures</a:t>
            </a:r>
          </a:p>
          <a:p>
            <a:pPr algn="ctr"/>
            <a:endParaRPr lang="en-US" sz="4800" b="1" dirty="0">
              <a:latin typeface="Arial" pitchFamily="34" charset="0"/>
              <a:cs typeface="Arial" pitchFamily="34" charset="0"/>
            </a:endParaRPr>
          </a:p>
        </p:txBody>
      </p:sp>
      <p:sp>
        <p:nvSpPr>
          <p:cNvPr id="9" name="TextBox 8"/>
          <p:cNvSpPr txBox="1"/>
          <p:nvPr/>
        </p:nvSpPr>
        <p:spPr>
          <a:xfrm>
            <a:off x="2834754" y="4958080"/>
            <a:ext cx="3277456" cy="523220"/>
          </a:xfrm>
          <a:prstGeom prst="rect">
            <a:avLst/>
          </a:prstGeom>
          <a:noFill/>
        </p:spPr>
        <p:txBody>
          <a:bodyPr wrap="square" rtlCol="0">
            <a:spAutoFit/>
          </a:bodyPr>
          <a:lstStyle/>
          <a:p>
            <a:pPr algn="ctr"/>
            <a:r>
              <a:rPr lang="en-US" sz="2800" b="1" dirty="0">
                <a:latin typeface="Arial" pitchFamily="34" charset="0"/>
                <a:cs typeface="Arial" pitchFamily="34" charset="0"/>
              </a:rPr>
              <a:t>June 30, 2017</a:t>
            </a:r>
          </a:p>
        </p:txBody>
      </p:sp>
    </p:spTree>
    <p:extLst>
      <p:ext uri="{BB962C8B-B14F-4D97-AF65-F5344CB8AC3E}">
        <p14:creationId xmlns:p14="http://schemas.microsoft.com/office/powerpoint/2010/main" val="332179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Methods</a:t>
            </a:r>
          </a:p>
        </p:txBody>
      </p:sp>
      <p:sp>
        <p:nvSpPr>
          <p:cNvPr id="3" name="Content Placeholder 2"/>
          <p:cNvSpPr>
            <a:spLocks noGrp="1"/>
          </p:cNvSpPr>
          <p:nvPr>
            <p:ph idx="1"/>
          </p:nvPr>
        </p:nvSpPr>
        <p:spPr>
          <a:xfrm>
            <a:off x="487680" y="1463040"/>
            <a:ext cx="8249920" cy="4836159"/>
          </a:xfrm>
        </p:spPr>
        <p:txBody>
          <a:bodyPr>
            <a:normAutofit fontScale="92500" lnSpcReduction="10000"/>
          </a:bodyPr>
          <a:lstStyle/>
          <a:p>
            <a:pPr marL="685800" indent="-685800"/>
            <a:r>
              <a:rPr lang="en-US" dirty="0"/>
              <a:t>The preferred method for reporting is electronically using the following link:</a:t>
            </a:r>
          </a:p>
          <a:p>
            <a:pPr marL="0" indent="0">
              <a:buNone/>
            </a:pPr>
            <a:r>
              <a:rPr lang="en-US" dirty="0"/>
              <a:t>	</a:t>
            </a:r>
            <a:r>
              <a:rPr lang="en-US" dirty="0">
                <a:hlinkClick r:id="rId3"/>
              </a:rPr>
              <a:t>http://dep.state.fl.us/pollutionnotice/</a:t>
            </a:r>
            <a:r>
              <a:rPr lang="en-US" dirty="0"/>
              <a:t>.</a:t>
            </a:r>
          </a:p>
          <a:p>
            <a:pPr marL="685800" indent="-685800"/>
            <a:endParaRPr lang="en-US" dirty="0"/>
          </a:p>
          <a:p>
            <a:pPr marL="685800" indent="-685800"/>
            <a:r>
              <a:rPr lang="en-US" dirty="0"/>
              <a:t>Reporting entities may also report via e-mail using the </a:t>
            </a:r>
            <a:r>
              <a:rPr lang="en-US" u="sng" dirty="0">
                <a:hlinkClick r:id="rId4"/>
              </a:rPr>
              <a:t>Pollution Notice Form</a:t>
            </a:r>
            <a:r>
              <a:rPr lang="en-US" dirty="0"/>
              <a:t> and e-mailing it to </a:t>
            </a:r>
            <a:r>
              <a:rPr lang="en-US" u="sng" dirty="0">
                <a:hlinkClick r:id="rId5"/>
              </a:rPr>
              <a:t>pollution.notice@dep.state.fl.us</a:t>
            </a:r>
            <a:r>
              <a:rPr lang="en-US" dirty="0"/>
              <a:t>.</a:t>
            </a:r>
          </a:p>
          <a:p>
            <a:pPr marL="0" indent="0">
              <a:lnSpc>
                <a:spcPct val="110000"/>
              </a:lnSpc>
              <a:spcBef>
                <a:spcPts val="0"/>
              </a:spcBef>
              <a:buNone/>
            </a:pPr>
            <a:endParaRPr lang="en-US" dirty="0"/>
          </a:p>
          <a:p>
            <a:pPr marL="685800" indent="-685800"/>
            <a:r>
              <a:rPr lang="en-US" dirty="0"/>
              <a:t>Reporting entities should be aware that, while submission of a notice through this website complies with the requirements of Section 403.077, F.S., it does not relieve them of any obligation to report to the </a:t>
            </a:r>
            <a:r>
              <a:rPr lang="en-US" dirty="0">
                <a:hlinkClick r:id="rId6"/>
              </a:rPr>
              <a:t>State Watch Office</a:t>
            </a:r>
            <a:r>
              <a:rPr lang="en-US" dirty="0"/>
              <a:t>. </a:t>
            </a:r>
          </a:p>
          <a:p>
            <a:pPr marL="0" indent="0">
              <a:buNone/>
            </a:pPr>
            <a:endParaRPr lang="en-US"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a:t>6/30/2017</a:t>
            </a:r>
            <a:endParaRPr lang="en-US" dirty="0"/>
          </a:p>
        </p:txBody>
      </p:sp>
    </p:spTree>
    <p:extLst>
      <p:ext uri="{BB962C8B-B14F-4D97-AF65-F5344CB8AC3E}">
        <p14:creationId xmlns:p14="http://schemas.microsoft.com/office/powerpoint/2010/main" val="108052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236" y="-99756"/>
            <a:ext cx="7609114" cy="1325563"/>
          </a:xfrm>
        </p:spPr>
        <p:txBody>
          <a:bodyPr>
            <a:normAutofit/>
          </a:bodyPr>
          <a:lstStyle/>
          <a:p>
            <a:r>
              <a:rPr lang="en-US" sz="3600" dirty="0"/>
              <a:t>Reportable Releases</a:t>
            </a:r>
          </a:p>
        </p:txBody>
      </p:sp>
      <p:sp>
        <p:nvSpPr>
          <p:cNvPr id="3" name="Content Placeholder 2"/>
          <p:cNvSpPr>
            <a:spLocks noGrp="1"/>
          </p:cNvSpPr>
          <p:nvPr>
            <p:ph idx="1"/>
          </p:nvPr>
        </p:nvSpPr>
        <p:spPr>
          <a:xfrm>
            <a:off x="628650" y="1391920"/>
            <a:ext cx="8068310" cy="4846003"/>
          </a:xfrm>
        </p:spPr>
        <p:txBody>
          <a:bodyPr>
            <a:normAutofit fontScale="92500" lnSpcReduction="20000"/>
          </a:bodyPr>
          <a:lstStyle/>
          <a:p>
            <a:pPr marL="0" indent="0">
              <a:lnSpc>
                <a:spcPct val="120000"/>
              </a:lnSpc>
              <a:spcBef>
                <a:spcPts val="0"/>
              </a:spcBef>
              <a:buNone/>
            </a:pPr>
            <a:r>
              <a:rPr lang="en-US" sz="3200" dirty="0"/>
              <a:t>Section 403.077, Florida Statutes, </a:t>
            </a:r>
            <a:r>
              <a:rPr lang="en-US" sz="3200" i="1" dirty="0"/>
              <a:t>defines a “reportable release” and requires the reporting of any “release or discharge of a substance from an installation to the air, land, or waters of the state which is discovered by the owner or operator of the installation, which is not authorized by law, and which is reportable to the State Watch Office within the Division of Emergency Management pursuant to any department rule, permit, order, or variance.”</a:t>
            </a:r>
            <a:endParaRPr lang="en-US" sz="3200" dirty="0"/>
          </a:p>
          <a:p>
            <a:pPr marL="0" lvl="0" indent="0">
              <a:lnSpc>
                <a:spcPct val="120000"/>
              </a:lnSpc>
              <a:spcBef>
                <a:spcPts val="0"/>
              </a:spcBef>
              <a:buNone/>
            </a:pPr>
            <a:endParaRPr lang="en-US" sz="29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a:t>6/30/2017</a:t>
            </a:r>
          </a:p>
        </p:txBody>
      </p:sp>
    </p:spTree>
    <p:extLst>
      <p:ext uri="{BB962C8B-B14F-4D97-AF65-F5344CB8AC3E}">
        <p14:creationId xmlns:p14="http://schemas.microsoft.com/office/powerpoint/2010/main" val="1606073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Reportable Information</a:t>
            </a:r>
          </a:p>
        </p:txBody>
      </p:sp>
      <p:sp>
        <p:nvSpPr>
          <p:cNvPr id="5" name="Footer Placeholder 4"/>
          <p:cNvSpPr>
            <a:spLocks noGrp="1"/>
          </p:cNvSpPr>
          <p:nvPr>
            <p:ph type="ftr" sz="quarter" idx="11"/>
          </p:nvPr>
        </p:nvSpPr>
        <p:spPr/>
        <p:txBody>
          <a:bodyPr/>
          <a:lstStyle/>
          <a:p>
            <a:r>
              <a:rPr lang="en-US"/>
              <a:t>6/30/2017</a:t>
            </a:r>
          </a:p>
        </p:txBody>
      </p:sp>
      <p:sp>
        <p:nvSpPr>
          <p:cNvPr id="11" name="Content Placeholder 2"/>
          <p:cNvSpPr txBox="1">
            <a:spLocks/>
          </p:cNvSpPr>
          <p:nvPr/>
        </p:nvSpPr>
        <p:spPr>
          <a:xfrm>
            <a:off x="628650" y="4229114"/>
            <a:ext cx="7886700" cy="11830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13" name="Content Placeholder 2"/>
          <p:cNvSpPr txBox="1">
            <a:spLocks/>
          </p:cNvSpPr>
          <p:nvPr/>
        </p:nvSpPr>
        <p:spPr>
          <a:xfrm>
            <a:off x="684516" y="2341095"/>
            <a:ext cx="8296924" cy="9156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7" name="Content Placeholder 6">
            <a:extLst>
              <a:ext uri="{FF2B5EF4-FFF2-40B4-BE49-F238E27FC236}">
                <a16:creationId xmlns:a16="http://schemas.microsoft.com/office/drawing/2014/main" id="{F61297D9-096B-4817-A86F-5F32E334AB92}"/>
              </a:ext>
            </a:extLst>
          </p:cNvPr>
          <p:cNvSpPr>
            <a:spLocks noGrp="1"/>
          </p:cNvSpPr>
          <p:nvPr>
            <p:ph idx="1"/>
          </p:nvPr>
        </p:nvSpPr>
        <p:spPr>
          <a:xfrm>
            <a:off x="628650" y="1325562"/>
            <a:ext cx="7886700" cy="5169575"/>
          </a:xfrm>
        </p:spPr>
        <p:txBody>
          <a:bodyPr>
            <a:normAutofit fontScale="25000" lnSpcReduction="20000"/>
          </a:bodyPr>
          <a:lstStyle/>
          <a:p>
            <a:pPr marL="0" indent="0">
              <a:buNone/>
            </a:pPr>
            <a:r>
              <a:rPr lang="en-US" sz="7200" b="1" dirty="0"/>
              <a:t>Per the statutory requirements, an owner or operator of the installation at which the reportable pollution release occurred must provide to DEP within 24 hours of discovery a notice containing the information reported to the State Watch Office, which may include:</a:t>
            </a:r>
          </a:p>
          <a:p>
            <a:pPr lvl="1"/>
            <a:r>
              <a:rPr lang="en-US" sz="5600" dirty="0"/>
              <a:t>The name and address of the installation where the reportable pollution release occurred.</a:t>
            </a:r>
          </a:p>
          <a:p>
            <a:pPr lvl="1"/>
            <a:r>
              <a:rPr lang="en-US" sz="5600" dirty="0"/>
              <a:t>The name and title of the reporting person and the nature of his or her relationship to the installation.</a:t>
            </a:r>
          </a:p>
          <a:p>
            <a:pPr lvl="1"/>
            <a:r>
              <a:rPr lang="en-US" sz="5600" dirty="0"/>
              <a:t>The identification numbers for any active department permits, variances, registrations, or orders that are relevant to the reportable pollution release. </a:t>
            </a:r>
          </a:p>
          <a:p>
            <a:pPr lvl="1"/>
            <a:r>
              <a:rPr lang="en-US" sz="5600" dirty="0"/>
              <a:t>The name and telephone number of a contact person for further information</a:t>
            </a:r>
          </a:p>
          <a:p>
            <a:pPr lvl="1"/>
            <a:r>
              <a:rPr lang="en-US" sz="5600" dirty="0"/>
              <a:t>The substance released.</a:t>
            </a:r>
          </a:p>
          <a:p>
            <a:pPr lvl="1"/>
            <a:r>
              <a:rPr lang="en-US" sz="5600" dirty="0"/>
              <a:t>The estimated quantity of the substance released and, if applicable, the estimated quantity that has since been recovered. </a:t>
            </a:r>
          </a:p>
          <a:p>
            <a:pPr lvl="1"/>
            <a:r>
              <a:rPr lang="en-US" sz="5600" dirty="0"/>
              <a:t>The cause of the release. </a:t>
            </a:r>
          </a:p>
          <a:p>
            <a:pPr lvl="1"/>
            <a:r>
              <a:rPr lang="en-US" sz="5600" dirty="0"/>
              <a:t>The source of the release.</a:t>
            </a:r>
          </a:p>
          <a:p>
            <a:pPr lvl="1"/>
            <a:r>
              <a:rPr lang="en-US" sz="5600" dirty="0"/>
              <a:t>The location of the release.</a:t>
            </a:r>
          </a:p>
          <a:p>
            <a:pPr lvl="1"/>
            <a:r>
              <a:rPr lang="en-US" sz="5600" dirty="0"/>
              <a:t>The date, time, and duration of the release.</a:t>
            </a:r>
          </a:p>
          <a:p>
            <a:pPr lvl="1"/>
            <a:r>
              <a:rPr lang="en-US" sz="5600" dirty="0"/>
              <a:t>The medium into which the substance was released, including, but not limited to, the outdoor air, land, groundwater, aquifer, or specified waters or wetlands. </a:t>
            </a:r>
          </a:p>
          <a:p>
            <a:pPr lvl="1"/>
            <a:r>
              <a:rPr lang="en-US" sz="5600" dirty="0"/>
              <a:t>Whether the released substance has migrated to land or waters of the state outside the property boundaries of the installation and the location of such migration.</a:t>
            </a:r>
          </a:p>
          <a:p>
            <a:pPr lvl="1"/>
            <a:r>
              <a:rPr lang="en-US" sz="5600" dirty="0"/>
              <a:t>The owner or operator may also include in the notice any other information he or she wishes in order to assist in the protection of the public health, safety, and welfare.</a:t>
            </a:r>
          </a:p>
          <a:p>
            <a:pPr marL="0" lvl="1" indent="0">
              <a:buNone/>
            </a:pPr>
            <a:r>
              <a:rPr lang="en-US" sz="5600" dirty="0"/>
              <a:t>These reports may be amended if new information becomes available. In addition, after providing notice, an owner or operator determines that a release has migrated outside  the property boundaries of the installation, additional notice must be provided to the department within 24 hours after such discovery.</a:t>
            </a:r>
          </a:p>
          <a:p>
            <a:pPr marL="0" indent="0">
              <a:buNone/>
            </a:pPr>
            <a:endParaRPr lang="en-US" dirty="0"/>
          </a:p>
        </p:txBody>
      </p:sp>
    </p:spTree>
    <p:extLst>
      <p:ext uri="{BB962C8B-B14F-4D97-AF65-F5344CB8AC3E}">
        <p14:creationId xmlns:p14="http://schemas.microsoft.com/office/powerpoint/2010/main" val="1351188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236" y="-99756"/>
            <a:ext cx="7609114" cy="1325563"/>
          </a:xfrm>
        </p:spPr>
        <p:txBody>
          <a:bodyPr>
            <a:normAutofit/>
          </a:bodyPr>
          <a:lstStyle/>
          <a:p>
            <a:r>
              <a:rPr lang="en-US" sz="3600" dirty="0"/>
              <a:t>Notification of the Public </a:t>
            </a:r>
          </a:p>
        </p:txBody>
      </p:sp>
      <p:sp>
        <p:nvSpPr>
          <p:cNvPr id="5" name="Footer Placeholder 4"/>
          <p:cNvSpPr>
            <a:spLocks noGrp="1"/>
          </p:cNvSpPr>
          <p:nvPr>
            <p:ph type="ftr" sz="quarter" idx="11"/>
          </p:nvPr>
        </p:nvSpPr>
        <p:spPr/>
        <p:txBody>
          <a:bodyPr/>
          <a:lstStyle/>
          <a:p>
            <a:r>
              <a:rPr lang="en-US"/>
              <a:t>6/30/2017</a:t>
            </a:r>
          </a:p>
        </p:txBody>
      </p:sp>
      <p:sp>
        <p:nvSpPr>
          <p:cNvPr id="8" name="Content Placeholder 7">
            <a:extLst>
              <a:ext uri="{FF2B5EF4-FFF2-40B4-BE49-F238E27FC236}">
                <a16:creationId xmlns:a16="http://schemas.microsoft.com/office/drawing/2014/main" id="{AFCD6A30-10B2-4B88-99C7-E3AA85E15812}"/>
              </a:ext>
            </a:extLst>
          </p:cNvPr>
          <p:cNvSpPr>
            <a:spLocks noGrp="1"/>
          </p:cNvSpPr>
          <p:nvPr>
            <p:ph idx="1"/>
          </p:nvPr>
        </p:nvSpPr>
        <p:spPr/>
        <p:txBody>
          <a:bodyPr>
            <a:normAutofit lnSpcReduction="10000"/>
          </a:bodyPr>
          <a:lstStyle/>
          <a:p>
            <a:r>
              <a:rPr lang="en-US" dirty="0"/>
              <a:t>Per Governor Scott’s direction, DEP began the public notification process last fall to ensure all Floridians and visitors, as well as local government officials and the media, are notified of pollution. </a:t>
            </a:r>
          </a:p>
          <a:p>
            <a:r>
              <a:rPr lang="en-US" dirty="0"/>
              <a:t>This requirement is now codified into law and DEP will continue to make available on its website all notices received, as well as offer an e-mail subscription service for the public, including local governments, health departments, news media, and other interested persons to be automatically informed of notices submitted for their location(s) of interest.</a:t>
            </a:r>
          </a:p>
          <a:p>
            <a:pPr marL="0" indent="0">
              <a:buNone/>
            </a:pPr>
            <a:endParaRPr lang="en-US" dirty="0"/>
          </a:p>
        </p:txBody>
      </p:sp>
    </p:spTree>
    <p:extLst>
      <p:ext uri="{BB962C8B-B14F-4D97-AF65-F5344CB8AC3E}">
        <p14:creationId xmlns:p14="http://schemas.microsoft.com/office/powerpoint/2010/main" val="773325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55DF0-1573-48C9-B814-434D93EFC8D8}"/>
              </a:ext>
            </a:extLst>
          </p:cNvPr>
          <p:cNvSpPr>
            <a:spLocks noGrp="1"/>
          </p:cNvSpPr>
          <p:nvPr>
            <p:ph type="title"/>
          </p:nvPr>
        </p:nvSpPr>
        <p:spPr/>
        <p:txBody>
          <a:bodyPr/>
          <a:lstStyle/>
          <a:p>
            <a:r>
              <a:rPr lang="en-US" dirty="0"/>
              <a:t>DEP Contact information</a:t>
            </a:r>
          </a:p>
        </p:txBody>
      </p:sp>
      <p:sp>
        <p:nvSpPr>
          <p:cNvPr id="3" name="Content Placeholder 2">
            <a:extLst>
              <a:ext uri="{FF2B5EF4-FFF2-40B4-BE49-F238E27FC236}">
                <a16:creationId xmlns:a16="http://schemas.microsoft.com/office/drawing/2014/main" id="{FC069DC6-D0D3-4AE7-B1BA-0AD3011041F6}"/>
              </a:ext>
            </a:extLst>
          </p:cNvPr>
          <p:cNvSpPr>
            <a:spLocks noGrp="1"/>
          </p:cNvSpPr>
          <p:nvPr>
            <p:ph idx="1"/>
          </p:nvPr>
        </p:nvSpPr>
        <p:spPr/>
        <p:txBody>
          <a:bodyPr numCol="2">
            <a:noAutofit/>
          </a:bodyPr>
          <a:lstStyle/>
          <a:p>
            <a:pPr marL="0" indent="0" algn="ctr">
              <a:lnSpc>
                <a:spcPct val="100000"/>
              </a:lnSpc>
              <a:spcBef>
                <a:spcPts val="0"/>
              </a:spcBef>
              <a:buNone/>
            </a:pPr>
            <a:r>
              <a:rPr lang="en-US" sz="1200" b="1" dirty="0">
                <a:cs typeface="Arial" panose="020B0604020202020204" pitchFamily="34" charset="0"/>
              </a:rPr>
              <a:t>DEP Northwest District</a:t>
            </a:r>
            <a:br>
              <a:rPr lang="en-US" sz="1200" dirty="0">
                <a:cs typeface="Arial" panose="020B0604020202020204" pitchFamily="34" charset="0"/>
              </a:rPr>
            </a:br>
            <a:r>
              <a:rPr lang="en-US" sz="1200" dirty="0">
                <a:cs typeface="Arial" panose="020B0604020202020204" pitchFamily="34" charset="0"/>
              </a:rPr>
              <a:t>Phone: 850-595-8300</a:t>
            </a:r>
          </a:p>
          <a:p>
            <a:pPr marL="0" indent="0" algn="ctr">
              <a:lnSpc>
                <a:spcPct val="100000"/>
              </a:lnSpc>
              <a:spcBef>
                <a:spcPts val="0"/>
              </a:spcBef>
              <a:buNone/>
            </a:pPr>
            <a:r>
              <a:rPr lang="en-US" sz="1200" dirty="0">
                <a:cs typeface="Arial" panose="020B0604020202020204" pitchFamily="34" charset="0"/>
              </a:rPr>
              <a:t>Mailing Address: 160 W. Government Street, Suite 308</a:t>
            </a:r>
            <a:br>
              <a:rPr lang="en-US" sz="1200" dirty="0">
                <a:cs typeface="Arial" panose="020B0604020202020204" pitchFamily="34" charset="0"/>
              </a:rPr>
            </a:br>
            <a:r>
              <a:rPr lang="en-US" sz="1200" dirty="0">
                <a:cs typeface="Arial" panose="020B0604020202020204" pitchFamily="34" charset="0"/>
              </a:rPr>
              <a:t> Pensacola, FL 32502</a:t>
            </a:r>
          </a:p>
          <a:p>
            <a:pPr marL="0" indent="0" algn="ctr">
              <a:lnSpc>
                <a:spcPct val="100000"/>
              </a:lnSpc>
              <a:spcBef>
                <a:spcPts val="0"/>
              </a:spcBef>
              <a:buNone/>
            </a:pPr>
            <a:endParaRPr lang="en-US" sz="1200" dirty="0">
              <a:cs typeface="Arial" panose="020B0604020202020204" pitchFamily="34" charset="0"/>
            </a:endParaRPr>
          </a:p>
          <a:p>
            <a:pPr marL="0" indent="0" algn="ctr">
              <a:lnSpc>
                <a:spcPct val="100000"/>
              </a:lnSpc>
              <a:spcBef>
                <a:spcPts val="0"/>
              </a:spcBef>
              <a:buNone/>
            </a:pPr>
            <a:r>
              <a:rPr lang="en-US" sz="1200" b="1" dirty="0">
                <a:cs typeface="Arial" panose="020B0604020202020204" pitchFamily="34" charset="0"/>
              </a:rPr>
              <a:t>DEP Northeast District</a:t>
            </a:r>
          </a:p>
          <a:p>
            <a:pPr marL="0" indent="0" algn="ctr">
              <a:lnSpc>
                <a:spcPct val="100000"/>
              </a:lnSpc>
              <a:spcBef>
                <a:spcPts val="0"/>
              </a:spcBef>
              <a:buNone/>
            </a:pPr>
            <a:r>
              <a:rPr lang="en-US" sz="1200" dirty="0">
                <a:cs typeface="Arial" panose="020B0604020202020204" pitchFamily="34" charset="0"/>
              </a:rPr>
              <a:t>Phone: 904-256-1700</a:t>
            </a:r>
          </a:p>
          <a:p>
            <a:pPr marL="0" indent="0" algn="ctr">
              <a:lnSpc>
                <a:spcPct val="100000"/>
              </a:lnSpc>
              <a:spcBef>
                <a:spcPts val="0"/>
              </a:spcBef>
              <a:buNone/>
            </a:pPr>
            <a:r>
              <a:rPr lang="en-US" sz="1200" dirty="0">
                <a:cs typeface="Arial" panose="020B0604020202020204" pitchFamily="34" charset="0"/>
              </a:rPr>
              <a:t>Mailing Address: 8800 Baymeadows Way West, Suite 100</a:t>
            </a:r>
            <a:br>
              <a:rPr lang="en-US" sz="1200" dirty="0">
                <a:cs typeface="Arial" panose="020B0604020202020204" pitchFamily="34" charset="0"/>
              </a:rPr>
            </a:br>
            <a:r>
              <a:rPr lang="en-US" sz="1200" dirty="0">
                <a:cs typeface="Arial" panose="020B0604020202020204" pitchFamily="34" charset="0"/>
              </a:rPr>
              <a:t>Jacksonville, FL 32256</a:t>
            </a:r>
          </a:p>
          <a:p>
            <a:pPr marL="0" indent="0" algn="ctr">
              <a:lnSpc>
                <a:spcPct val="100000"/>
              </a:lnSpc>
              <a:spcBef>
                <a:spcPts val="0"/>
              </a:spcBef>
              <a:buNone/>
            </a:pPr>
            <a:endParaRPr lang="en-US" sz="1200" dirty="0">
              <a:cs typeface="Arial" panose="020B0604020202020204" pitchFamily="34" charset="0"/>
            </a:endParaRPr>
          </a:p>
          <a:p>
            <a:pPr marL="0" indent="0" algn="ctr">
              <a:lnSpc>
                <a:spcPct val="100000"/>
              </a:lnSpc>
              <a:spcBef>
                <a:spcPts val="0"/>
              </a:spcBef>
              <a:buNone/>
            </a:pPr>
            <a:r>
              <a:rPr lang="en-US" sz="1200" b="1" dirty="0">
                <a:cs typeface="Arial" panose="020B0604020202020204" pitchFamily="34" charset="0"/>
              </a:rPr>
              <a:t>DEP Central District</a:t>
            </a:r>
            <a:br>
              <a:rPr lang="en-US" sz="1200" b="1" dirty="0">
                <a:cs typeface="Arial" panose="020B0604020202020204" pitchFamily="34" charset="0"/>
              </a:rPr>
            </a:br>
            <a:r>
              <a:rPr lang="en-US" sz="1200" dirty="0">
                <a:cs typeface="Arial" panose="020B0604020202020204" pitchFamily="34" charset="0"/>
              </a:rPr>
              <a:t>Phone: </a:t>
            </a:r>
            <a:r>
              <a:rPr lang="fr-FR" sz="1200" dirty="0"/>
              <a:t>407- 897-4100</a:t>
            </a:r>
            <a:endParaRPr lang="en-US" sz="1200" dirty="0">
              <a:cs typeface="Arial" panose="020B0604020202020204" pitchFamily="34" charset="0"/>
            </a:endParaRPr>
          </a:p>
          <a:p>
            <a:pPr marL="0" indent="0" algn="ctr">
              <a:lnSpc>
                <a:spcPct val="100000"/>
              </a:lnSpc>
              <a:spcBef>
                <a:spcPts val="0"/>
              </a:spcBef>
              <a:buNone/>
            </a:pPr>
            <a:r>
              <a:rPr lang="fr-FR" sz="1200" dirty="0"/>
              <a:t>Mailing </a:t>
            </a:r>
            <a:r>
              <a:rPr lang="fr-FR" sz="1200" dirty="0" err="1"/>
              <a:t>Address</a:t>
            </a:r>
            <a:r>
              <a:rPr lang="fr-FR" sz="1200" dirty="0"/>
              <a:t>: 3319 </a:t>
            </a:r>
            <a:r>
              <a:rPr lang="fr-FR" sz="1200" dirty="0" err="1"/>
              <a:t>Maguire</a:t>
            </a:r>
            <a:r>
              <a:rPr lang="fr-FR" sz="1200" dirty="0"/>
              <a:t> Boulevard, Suite 232</a:t>
            </a:r>
            <a:br>
              <a:rPr lang="fr-FR" sz="1200" dirty="0"/>
            </a:br>
            <a:r>
              <a:rPr lang="fr-FR" sz="1200" dirty="0"/>
              <a:t>Orlando, FL 32803</a:t>
            </a:r>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endParaRPr lang="fr-FR" sz="1200" dirty="0"/>
          </a:p>
          <a:p>
            <a:pPr marL="0" indent="0" algn="ctr">
              <a:lnSpc>
                <a:spcPct val="100000"/>
              </a:lnSpc>
              <a:spcBef>
                <a:spcPts val="0"/>
              </a:spcBef>
              <a:buNone/>
            </a:pPr>
            <a:r>
              <a:rPr lang="fr-FR" sz="1200" b="1" dirty="0"/>
              <a:t>DEP </a:t>
            </a:r>
            <a:r>
              <a:rPr lang="fr-FR" sz="1200" b="1" dirty="0" err="1"/>
              <a:t>Southwest</a:t>
            </a:r>
            <a:r>
              <a:rPr lang="fr-FR" sz="1200" b="1" dirty="0"/>
              <a:t> District</a:t>
            </a:r>
            <a:br>
              <a:rPr lang="fr-FR" sz="1200" dirty="0"/>
            </a:br>
            <a:r>
              <a:rPr lang="pt-BR" sz="1200" dirty="0"/>
              <a:t>Phone: 813-470-5700</a:t>
            </a:r>
            <a:endParaRPr lang="fr-FR" sz="1200" b="1" dirty="0"/>
          </a:p>
          <a:p>
            <a:pPr marL="0" indent="0" algn="ctr">
              <a:lnSpc>
                <a:spcPct val="100000"/>
              </a:lnSpc>
              <a:spcBef>
                <a:spcPts val="0"/>
              </a:spcBef>
              <a:buNone/>
            </a:pPr>
            <a:r>
              <a:rPr lang="pt-BR" sz="1200" dirty="0"/>
              <a:t>Mailing Address: 13051 N Telecom Parkway #101</a:t>
            </a:r>
            <a:br>
              <a:rPr lang="pt-BR" sz="1200" dirty="0"/>
            </a:br>
            <a:r>
              <a:rPr lang="pt-BR" sz="1200" dirty="0"/>
              <a:t>Temple Terrace, FL 33637-0926</a:t>
            </a:r>
            <a:br>
              <a:rPr lang="pt-BR" sz="1200" dirty="0"/>
            </a:br>
            <a:endParaRPr lang="pt-BR" sz="1200" dirty="0"/>
          </a:p>
          <a:p>
            <a:pPr marL="0" indent="0" algn="ctr">
              <a:lnSpc>
                <a:spcPct val="100000"/>
              </a:lnSpc>
              <a:spcBef>
                <a:spcPts val="0"/>
              </a:spcBef>
              <a:buNone/>
            </a:pPr>
            <a:r>
              <a:rPr lang="en-US" sz="1200" b="1" dirty="0"/>
              <a:t>DEP Southeast District </a:t>
            </a:r>
            <a:br>
              <a:rPr lang="en-US" sz="1200" dirty="0"/>
            </a:br>
            <a:r>
              <a:rPr lang="en-US" sz="1200" dirty="0"/>
              <a:t>Phone: 561-681-6600</a:t>
            </a:r>
          </a:p>
          <a:p>
            <a:pPr marL="0" indent="0" algn="ctr">
              <a:lnSpc>
                <a:spcPct val="100000"/>
              </a:lnSpc>
              <a:spcBef>
                <a:spcPts val="0"/>
              </a:spcBef>
              <a:buNone/>
            </a:pPr>
            <a:r>
              <a:rPr lang="en-US" sz="1200" dirty="0"/>
              <a:t>Mailing Address: 3301 Gun Club Road, MSC7210-1</a:t>
            </a:r>
            <a:br>
              <a:rPr lang="en-US" sz="1200" dirty="0"/>
            </a:br>
            <a:r>
              <a:rPr lang="en-US" sz="1200" dirty="0"/>
              <a:t>West Palm Beach, FL 33406</a:t>
            </a:r>
            <a:br>
              <a:rPr lang="en-US" sz="1200" dirty="0"/>
            </a:br>
            <a:endParaRPr lang="en-US" sz="1200" dirty="0">
              <a:cs typeface="Arial" panose="020B0604020202020204" pitchFamily="34" charset="0"/>
            </a:endParaRPr>
          </a:p>
          <a:p>
            <a:pPr marL="0" indent="0" algn="ctr">
              <a:lnSpc>
                <a:spcPct val="100000"/>
              </a:lnSpc>
              <a:spcBef>
                <a:spcPts val="0"/>
              </a:spcBef>
              <a:buNone/>
            </a:pPr>
            <a:r>
              <a:rPr lang="en-US" sz="1200" b="1" dirty="0">
                <a:cs typeface="Arial" panose="020B0604020202020204" pitchFamily="34" charset="0"/>
              </a:rPr>
              <a:t>DEP South District </a:t>
            </a:r>
          </a:p>
          <a:p>
            <a:pPr marL="0" indent="0" algn="ctr">
              <a:lnSpc>
                <a:spcPct val="100000"/>
              </a:lnSpc>
              <a:spcBef>
                <a:spcPts val="0"/>
              </a:spcBef>
              <a:buNone/>
            </a:pPr>
            <a:r>
              <a:rPr lang="en-US" sz="1200" dirty="0">
                <a:cs typeface="Arial" panose="020B0604020202020204" pitchFamily="34" charset="0"/>
              </a:rPr>
              <a:t>Phone: 239-344-5600</a:t>
            </a:r>
          </a:p>
          <a:p>
            <a:pPr marL="0" marR="0" indent="0">
              <a:spcBef>
                <a:spcPts val="0"/>
              </a:spcBef>
              <a:spcAft>
                <a:spcPts val="0"/>
              </a:spcAft>
              <a:buNone/>
            </a:pPr>
            <a:r>
              <a:rPr lang="en-US" sz="1200" dirty="0">
                <a:cs typeface="Arial" panose="020B0604020202020204" pitchFamily="34" charset="0"/>
              </a:rPr>
              <a:t>            Mailing Address: </a:t>
            </a:r>
            <a:r>
              <a:rPr lang="en-US" sz="1200" dirty="0">
                <a:ea typeface="Calibri" panose="020F0502020204030204" pitchFamily="34" charset="0"/>
                <a:cs typeface="Calibri" panose="020F0502020204030204" pitchFamily="34" charset="0"/>
              </a:rPr>
              <a:t>2295 Victoria Ave, Rom 364</a:t>
            </a:r>
          </a:p>
          <a:p>
            <a:pPr marL="0" indent="0" algn="ctr">
              <a:lnSpc>
                <a:spcPct val="100000"/>
              </a:lnSpc>
              <a:spcBef>
                <a:spcPts val="0"/>
              </a:spcBef>
              <a:buNone/>
            </a:pPr>
            <a:r>
              <a:rPr lang="en-US" sz="1200" dirty="0">
                <a:cs typeface="Arial" panose="020B0604020202020204" pitchFamily="34" charset="0"/>
              </a:rPr>
              <a:t>PO Box 2549 Fort Myers, FL 33902</a:t>
            </a:r>
          </a:p>
          <a:p>
            <a:pPr marL="0" indent="0" algn="ctr">
              <a:lnSpc>
                <a:spcPct val="100000"/>
              </a:lnSpc>
              <a:spcBef>
                <a:spcPts val="0"/>
              </a:spcBef>
              <a:buNone/>
            </a:pPr>
            <a:endParaRPr lang="fr-FR" sz="1000" b="1" dirty="0"/>
          </a:p>
        </p:txBody>
      </p:sp>
      <p:sp>
        <p:nvSpPr>
          <p:cNvPr id="5" name="Footer Placeholder 4">
            <a:extLst>
              <a:ext uri="{FF2B5EF4-FFF2-40B4-BE49-F238E27FC236}">
                <a16:creationId xmlns:a16="http://schemas.microsoft.com/office/drawing/2014/main" id="{181ECC62-9250-400A-9C25-7702D15FA144}"/>
              </a:ext>
            </a:extLst>
          </p:cNvPr>
          <p:cNvSpPr>
            <a:spLocks noGrp="1"/>
          </p:cNvSpPr>
          <p:nvPr>
            <p:ph type="ftr" sz="quarter" idx="11"/>
          </p:nvPr>
        </p:nvSpPr>
        <p:spPr/>
        <p:txBody>
          <a:bodyPr/>
          <a:lstStyle/>
          <a:p>
            <a:r>
              <a:rPr lang="en-US"/>
              <a:t>6/30/2017</a:t>
            </a:r>
          </a:p>
        </p:txBody>
      </p:sp>
    </p:spTree>
    <p:extLst>
      <p:ext uri="{BB962C8B-B14F-4D97-AF65-F5344CB8AC3E}">
        <p14:creationId xmlns:p14="http://schemas.microsoft.com/office/powerpoint/2010/main" val="19272011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657</TotalTime>
  <Words>543</Words>
  <Application>Microsoft Office PowerPoint</Application>
  <PresentationFormat>On-screen Show (4:3)</PresentationFormat>
  <Paragraphs>65</Paragraphs>
  <Slides>6</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Office Theme</vt:lpstr>
      <vt:lpstr>Custom Design</vt:lpstr>
      <vt:lpstr>PowerPoint Presentation</vt:lpstr>
      <vt:lpstr>Reporting Methods</vt:lpstr>
      <vt:lpstr>Reportable Releases</vt:lpstr>
      <vt:lpstr>Reportable Information</vt:lpstr>
      <vt:lpstr>Notification of the Public </vt:lpstr>
      <vt:lpstr>DEP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Rakestraw, Charlotte</dc:creator>
  <cp:lastModifiedBy>Miller, Dee Ann</cp:lastModifiedBy>
  <cp:revision>77</cp:revision>
  <dcterms:created xsi:type="dcterms:W3CDTF">2015-05-19T17:22:51Z</dcterms:created>
  <dcterms:modified xsi:type="dcterms:W3CDTF">2017-06-30T14:38:29Z</dcterms:modified>
</cp:coreProperties>
</file>