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 id="2147483681" r:id="rId2"/>
  </p:sldMasterIdLst>
  <p:notesMasterIdLst>
    <p:notesMasterId r:id="rId35"/>
  </p:notesMasterIdLst>
  <p:handoutMasterIdLst>
    <p:handoutMasterId r:id="rId36"/>
  </p:handoutMasterIdLst>
  <p:sldIdLst>
    <p:sldId id="256" r:id="rId3"/>
    <p:sldId id="295" r:id="rId4"/>
    <p:sldId id="272" r:id="rId5"/>
    <p:sldId id="294" r:id="rId6"/>
    <p:sldId id="290" r:id="rId7"/>
    <p:sldId id="259" r:id="rId8"/>
    <p:sldId id="286" r:id="rId9"/>
    <p:sldId id="287" r:id="rId10"/>
    <p:sldId id="291" r:id="rId11"/>
    <p:sldId id="283" r:id="rId12"/>
    <p:sldId id="288" r:id="rId13"/>
    <p:sldId id="284" r:id="rId14"/>
    <p:sldId id="274" r:id="rId15"/>
    <p:sldId id="273" r:id="rId16"/>
    <p:sldId id="282" r:id="rId17"/>
    <p:sldId id="279" r:id="rId18"/>
    <p:sldId id="281" r:id="rId19"/>
    <p:sldId id="280" r:id="rId20"/>
    <p:sldId id="271" r:id="rId21"/>
    <p:sldId id="278" r:id="rId22"/>
    <p:sldId id="276" r:id="rId23"/>
    <p:sldId id="297" r:id="rId24"/>
    <p:sldId id="285" r:id="rId25"/>
    <p:sldId id="277" r:id="rId26"/>
    <p:sldId id="268" r:id="rId27"/>
    <p:sldId id="293" r:id="rId28"/>
    <p:sldId id="292" r:id="rId29"/>
    <p:sldId id="275" r:id="rId30"/>
    <p:sldId id="298" r:id="rId31"/>
    <p:sldId id="296" r:id="rId32"/>
    <p:sldId id="289" r:id="rId33"/>
    <p:sldId id="27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Sharon A," initials="LSA" lastIdx="1" clrIdx="0">
    <p:extLst>
      <p:ext uri="{19B8F6BF-5375-455C-9EA6-DF929625EA0E}">
        <p15:presenceInfo xmlns:p15="http://schemas.microsoft.com/office/powerpoint/2012/main" userId="S-1-5-21-1004336348-1214440339-1801674531-5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E"/>
    <a:srgbClr val="00326D"/>
    <a:srgbClr val="005B9A"/>
    <a:srgbClr val="005C9B"/>
    <a:srgbClr val="FF6600"/>
    <a:srgbClr val="B014BC"/>
    <a:srgbClr val="F2704C"/>
    <a:srgbClr val="015B9A"/>
    <a:srgbClr val="FF33CC"/>
    <a:srgbClr val="00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01" d="100"/>
          <a:sy n="101" d="100"/>
        </p:scale>
        <p:origin x="132"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A8B61D-DEEA-4B7A-9BE1-E5A857C0EC2D}" type="datetimeFigureOut">
              <a:rPr lang="en-US" smtClean="0"/>
              <a:t>7/10/2017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6ABD99-1DC9-41E5-ADAD-748CAB7E79F1}" type="slidenum">
              <a:rPr lang="en-US" smtClean="0"/>
              <a:t>‹#›</a:t>
            </a:fld>
            <a:endParaRPr lang="en-US"/>
          </a:p>
        </p:txBody>
      </p:sp>
    </p:spTree>
    <p:extLst>
      <p:ext uri="{BB962C8B-B14F-4D97-AF65-F5344CB8AC3E}">
        <p14:creationId xmlns:p14="http://schemas.microsoft.com/office/powerpoint/2010/main" val="155035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B40F2CD-87FB-4B2A-BA8B-B7CC1102508C}" type="datetimeFigureOut">
              <a:rPr lang="en-US" smtClean="0"/>
              <a:t>7/10/2017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4884985-D6C0-4712-84EF-45D4BE36B104}" type="slidenum">
              <a:rPr lang="en-US" smtClean="0"/>
              <a:t>‹#›</a:t>
            </a:fld>
            <a:endParaRPr lang="en-US"/>
          </a:p>
        </p:txBody>
      </p:sp>
    </p:spTree>
    <p:extLst>
      <p:ext uri="{BB962C8B-B14F-4D97-AF65-F5344CB8AC3E}">
        <p14:creationId xmlns:p14="http://schemas.microsoft.com/office/powerpoint/2010/main" val="302815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84985-D6C0-4712-84EF-45D4BE36B104}" type="slidenum">
              <a:rPr lang="en-US" smtClean="0"/>
              <a:t>1</a:t>
            </a:fld>
            <a:endParaRPr lang="en-US"/>
          </a:p>
        </p:txBody>
      </p:sp>
    </p:spTree>
    <p:extLst>
      <p:ext uri="{BB962C8B-B14F-4D97-AF65-F5344CB8AC3E}">
        <p14:creationId xmlns:p14="http://schemas.microsoft.com/office/powerpoint/2010/main" val="173477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84985-D6C0-4712-84EF-45D4BE36B104}" type="slidenum">
              <a:rPr lang="en-US" smtClean="0"/>
              <a:t>4</a:t>
            </a:fld>
            <a:endParaRPr lang="en-US"/>
          </a:p>
        </p:txBody>
      </p:sp>
    </p:spTree>
    <p:extLst>
      <p:ext uri="{BB962C8B-B14F-4D97-AF65-F5344CB8AC3E}">
        <p14:creationId xmlns:p14="http://schemas.microsoft.com/office/powerpoint/2010/main" val="181349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6BC118-F457-4D35-A5DB-6040E7B29031}"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7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5B919-1D9B-4EFD-89E6-8F1300337FBD}"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88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EB41F5-2FF0-4E8A-BED9-C373C3F591D6}"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1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101434-650D-4D21-9C04-2AB8F6DEC59D}" type="datetime1">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107259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E9AE1-2A0F-4322-AD13-8630C4ADC5C9}" type="datetime1">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74458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EF9BA-E1DE-465D-B72E-8A54764B36E9}" type="datetime1">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32482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1ADF6C-9015-41F8-AEFA-9BA5192DFA3E}" type="datetime1">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1860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05575-7CCF-4D4E-B4A0-71F7B949C516}" type="datetime1">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26668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C7928-35D8-4A96-AB34-56D523C59CB6}" type="datetime1">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93673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01F80-F772-446B-B558-D183F4BEB619}" type="datetime1">
              <a:rPr lang="en-US" smtClean="0"/>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607692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458AA-1D50-4DBE-B5C1-678081C709A2}" type="datetime1">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70224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FA59B0F8-7505-4908-8DE0-6454CBF23508}" type="datetime1">
              <a:rPr lang="en-US" smtClean="0"/>
              <a:t>7/10/2017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45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F0D63-D86C-41DB-BBE5-BECC0B3570D1}" type="datetime1">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38371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A3EA5-89EB-4027-9978-EB2B258CED8D}" type="datetime1">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164336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0F511-363F-42E1-8D77-65319BB2588C}" type="datetime1">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8C62-DC19-4F22-B220-C15C14356F5C}" type="slidenum">
              <a:rPr lang="en-US" smtClean="0"/>
              <a:pPr/>
              <a:t>‹#›</a:t>
            </a:fld>
            <a:endParaRPr lang="en-US"/>
          </a:p>
        </p:txBody>
      </p:sp>
    </p:spTree>
    <p:extLst>
      <p:ext uri="{BB962C8B-B14F-4D97-AF65-F5344CB8AC3E}">
        <p14:creationId xmlns:p14="http://schemas.microsoft.com/office/powerpoint/2010/main" val="204214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2AE57-12D9-403C-AC2D-0D0A8CCC93DE}"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69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8BC8CF-0996-48D4-8242-9F6A43D1BA7A}"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3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14E6FF-D514-4F0E-A921-057027C0595F}" type="datetime1">
              <a:rPr lang="en-US" smtClean="0"/>
              <a:t>7/10/2017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239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308EDE-205A-4580-BABD-685FD79C5C5E}" type="datetime1">
              <a:rPr lang="en-US" smtClean="0"/>
              <a:t>7/10/2017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7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53593-16F0-4460-B780-84A282AD58B0}" type="datetime1">
              <a:rPr lang="en-US" smtClean="0"/>
              <a:t>7/10/2017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67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78E65-8965-4FBC-97A6-5869026AF9EB}"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52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58C0B-6398-429C-B467-74B1C30830FC}"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89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stretch>
            <a:fillRect/>
          </a:stretch>
        </p:blipFill>
        <p:spPr>
          <a:xfrm>
            <a:off x="0" y="0"/>
            <a:ext cx="12192000" cy="6858000"/>
          </a:xfrm>
          <a:prstGeom prst="rect">
            <a:avLst/>
          </a:prstGeom>
        </p:spPr>
      </p:pic>
      <p:pic>
        <p:nvPicPr>
          <p:cNvPr id="8" name="Picture 7" descr="DEP_color_logo white text[Converted].png"/>
          <p:cNvPicPr>
            <a:picLocks noChangeAspect="1"/>
          </p:cNvPicPr>
          <p:nvPr/>
        </p:nvPicPr>
        <p:blipFill>
          <a:blip r:embed="rId14" cstate="print"/>
          <a:stretch>
            <a:fillRect/>
          </a:stretch>
        </p:blipFill>
        <p:spPr>
          <a:xfrm>
            <a:off x="304800" y="191380"/>
            <a:ext cx="1320800" cy="646821"/>
          </a:xfrm>
          <a:prstGeom prst="rect">
            <a:avLst/>
          </a:prstGeom>
        </p:spPr>
      </p:pic>
      <p:sp>
        <p:nvSpPr>
          <p:cNvPr id="2" name="Title Placeholder 1"/>
          <p:cNvSpPr>
            <a:spLocks noGrp="1"/>
          </p:cNvSpPr>
          <p:nvPr>
            <p:ph type="title"/>
          </p:nvPr>
        </p:nvSpPr>
        <p:spPr>
          <a:xfrm>
            <a:off x="1117600" y="0"/>
            <a:ext cx="1046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92876"/>
            <a:ext cx="2844800" cy="365125"/>
          </a:xfrm>
          <a:prstGeom prst="rect">
            <a:avLst/>
          </a:prstGeom>
        </p:spPr>
        <p:txBody>
          <a:bodyPr vert="horz" lIns="91440" tIns="45720" rIns="91440" bIns="45720" rtlCol="0" anchor="ctr"/>
          <a:lstStyle>
            <a:lvl1pPr algn="l">
              <a:defRPr sz="1200">
                <a:solidFill>
                  <a:schemeClr val="bg1"/>
                </a:solidFill>
              </a:defRPr>
            </a:lvl1pPr>
          </a:lstStyle>
          <a:p>
            <a:fld id="{36D70277-91D1-4A4A-821B-40C3E6AD59DD}" type="datetime1">
              <a:rPr lang="en-US" smtClean="0"/>
              <a:t>7/10/2017</a:t>
            </a:fld>
            <a:endParaRPr lang="en-US" dirty="0"/>
          </a:p>
        </p:txBody>
      </p:sp>
      <p:sp>
        <p:nvSpPr>
          <p:cNvPr id="5" name="Footer Placeholder 4"/>
          <p:cNvSpPr>
            <a:spLocks noGrp="1"/>
          </p:cNvSpPr>
          <p:nvPr>
            <p:ph type="ftr" sz="quarter" idx="3"/>
          </p:nvPr>
        </p:nvSpPr>
        <p:spPr>
          <a:xfrm>
            <a:off x="4165600" y="6492876"/>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20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0875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5200" y="1371600"/>
            <a:ext cx="10160000" cy="838200"/>
          </a:xfrm>
          <a:prstGeom prst="rect">
            <a:avLst/>
          </a:prstGeom>
        </p:spPr>
        <p:txBody>
          <a:bodyPr vert="horz" lIns="91440" tIns="45720" rIns="91440" bIns="45720" rtlCol="0" anchor="ctr">
            <a:normAutofit/>
          </a:bodyPr>
          <a:lstStyle/>
          <a:p>
            <a:r>
              <a:rPr lang="en-US" dirty="0"/>
              <a:t>Office of Communications</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7059E-6C77-46C3-87E6-BBABA9D8B4B7}" type="datetime1">
              <a:rPr lang="en-US" smtClean="0"/>
              <a:t>7/10/2017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B8C62-DC19-4F22-B220-C15C14356F5C}" type="slidenum">
              <a:rPr lang="en-US" smtClean="0"/>
              <a:pPr/>
              <a:t>‹#›</a:t>
            </a:fld>
            <a:endParaRPr lang="en-US"/>
          </a:p>
        </p:txBody>
      </p:sp>
    </p:spTree>
    <p:extLst>
      <p:ext uri="{BB962C8B-B14F-4D97-AF65-F5344CB8AC3E}">
        <p14:creationId xmlns:p14="http://schemas.microsoft.com/office/powerpoint/2010/main" val="25518879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p:txStyles>
    <p:titleStyle>
      <a:lvl1pPr algn="ctr" defTabSz="914400" rtl="0" eaLnBrk="1" latinLnBrk="0" hangingPunct="1">
        <a:spcBef>
          <a:spcPct val="0"/>
        </a:spcBef>
        <a:buNone/>
        <a:defRPr sz="40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loridadep.gov/waste/petroleum-restoration/content/templates-forms-tools-and-guidan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RP.ChangeOrder@dep.state.fl.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Martin.Ehlen@dep.state.fl.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yflorida.com/apps/vbs/vbs_www.main_menu" TargetMode="External"/><Relationship Id="rId7" Type="http://schemas.openxmlformats.org/officeDocument/2006/relationships/hyperlink" Target="http://www.myfloridacfo.com/division/AA/FACTSReporting/" TargetMode="External"/><Relationship Id="rId2" Type="http://schemas.openxmlformats.org/officeDocument/2006/relationships/hyperlink" Target="http://www.dms.myflorida.com/business_operations/state_purchasing/myfloridamarketplace/mfmp_vendors" TargetMode="External"/><Relationship Id="rId1" Type="http://schemas.openxmlformats.org/officeDocument/2006/relationships/slideLayout" Target="../slideLayouts/slideLayout2.xml"/><Relationship Id="rId6" Type="http://schemas.openxmlformats.org/officeDocument/2006/relationships/hyperlink" Target="mailto:VendorHelp@myfloridamarketplace.com" TargetMode="External"/><Relationship Id="rId5" Type="http://schemas.openxmlformats.org/officeDocument/2006/relationships/hyperlink" Target="https://sourcing.myfloridamarketplace.com/Sourcing/Main/" TargetMode="External"/><Relationship Id="rId4" Type="http://schemas.openxmlformats.org/officeDocument/2006/relationships/hyperlink" Target="https://vendor.myfloridamarketplace.com/vms-web/spring/login?execution=e1s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587" y="1704252"/>
            <a:ext cx="8791575" cy="3327571"/>
          </a:xfrm>
        </p:spPr>
        <p:txBody>
          <a:bodyPr>
            <a:normAutofit/>
          </a:bodyPr>
          <a:lstStyle/>
          <a:p>
            <a:r>
              <a:rPr lang="en-US" sz="3600" dirty="0">
                <a:solidFill>
                  <a:srgbClr val="01336E"/>
                </a:solidFill>
              </a:rPr>
              <a:t>PRP Purchase Order </a:t>
            </a:r>
            <a:br>
              <a:rPr lang="en-US" sz="3600" dirty="0">
                <a:solidFill>
                  <a:srgbClr val="01336E"/>
                </a:solidFill>
              </a:rPr>
            </a:br>
            <a:r>
              <a:rPr lang="en-US" sz="3600" dirty="0">
                <a:solidFill>
                  <a:srgbClr val="01336E"/>
                </a:solidFill>
              </a:rPr>
              <a:t>Request For Change (RFC)</a:t>
            </a:r>
            <a:br>
              <a:rPr lang="en-US" sz="3600" dirty="0">
                <a:solidFill>
                  <a:srgbClr val="01336E"/>
                </a:solidFill>
              </a:rPr>
            </a:br>
            <a:r>
              <a:rPr lang="en-US" sz="3600" dirty="0">
                <a:solidFill>
                  <a:srgbClr val="01336E"/>
                </a:solidFill>
              </a:rPr>
              <a:t>Forms and Change Orders</a:t>
            </a:r>
            <a:br>
              <a:rPr lang="en-US" sz="3600" dirty="0">
                <a:solidFill>
                  <a:srgbClr val="01336E"/>
                </a:solidFill>
              </a:rPr>
            </a:br>
            <a:br>
              <a:rPr lang="en-US" sz="3600" dirty="0">
                <a:solidFill>
                  <a:srgbClr val="01336E"/>
                </a:solidFill>
              </a:rPr>
            </a:br>
            <a:r>
              <a:rPr lang="en-US" sz="3600" dirty="0">
                <a:solidFill>
                  <a:srgbClr val="01336E"/>
                </a:solidFill>
              </a:rPr>
              <a:t>Contractor Training</a:t>
            </a:r>
            <a:endParaRPr lang="en-US" sz="2000" dirty="0">
              <a:solidFill>
                <a:srgbClr val="01336E"/>
              </a:solidFill>
            </a:endParaRPr>
          </a:p>
        </p:txBody>
      </p:sp>
      <p:sp>
        <p:nvSpPr>
          <p:cNvPr id="4" name="TextBox 3"/>
          <p:cNvSpPr txBox="1"/>
          <p:nvPr/>
        </p:nvSpPr>
        <p:spPr>
          <a:xfrm>
            <a:off x="4747991" y="5031824"/>
            <a:ext cx="1615863" cy="369332"/>
          </a:xfrm>
          <a:prstGeom prst="rect">
            <a:avLst/>
          </a:prstGeom>
          <a:noFill/>
        </p:spPr>
        <p:txBody>
          <a:bodyPr wrap="square" rtlCol="0">
            <a:spAutoFit/>
          </a:bodyPr>
          <a:lstStyle/>
          <a:p>
            <a:r>
              <a:rPr lang="en-US" dirty="0">
                <a:solidFill>
                  <a:srgbClr val="01336E"/>
                </a:solidFill>
              </a:rPr>
              <a:t>August 6, 2014</a:t>
            </a:r>
          </a:p>
        </p:txBody>
      </p:sp>
    </p:spTree>
    <p:extLst>
      <p:ext uri="{BB962C8B-B14F-4D97-AF65-F5344CB8AC3E}">
        <p14:creationId xmlns:p14="http://schemas.microsoft.com/office/powerpoint/2010/main" val="315603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Find The PR Number?	</a:t>
            </a:r>
          </a:p>
        </p:txBody>
      </p:sp>
      <p:sp>
        <p:nvSpPr>
          <p:cNvPr id="11" name="Content Placeholder 10"/>
          <p:cNvSpPr>
            <a:spLocks noGrp="1"/>
          </p:cNvSpPr>
          <p:nvPr>
            <p:ph idx="1"/>
          </p:nvPr>
        </p:nvSpPr>
        <p:spPr/>
        <p:txBody>
          <a:bodyPr/>
          <a:lstStyle/>
          <a:p>
            <a:r>
              <a:rPr lang="en-US" dirty="0"/>
              <a:t>Open up your original Purchase Order</a:t>
            </a:r>
          </a:p>
          <a:p>
            <a:r>
              <a:rPr lang="en-US" dirty="0"/>
              <a:t>You will find the PR Number immediately above it, listed as </a:t>
            </a:r>
            <a:r>
              <a:rPr lang="en-US" dirty="0" err="1"/>
              <a:t>ReqID</a:t>
            </a:r>
            <a:endParaRPr lang="en-US" dirty="0"/>
          </a:p>
          <a:p>
            <a:r>
              <a:rPr lang="en-US" dirty="0"/>
              <a:t>Example: </a:t>
            </a:r>
            <a:r>
              <a:rPr lang="en-US" dirty="0" err="1"/>
              <a:t>ReqID</a:t>
            </a:r>
            <a:r>
              <a:rPr lang="en-US" dirty="0"/>
              <a:t>:  PR8114945 </a:t>
            </a:r>
          </a:p>
          <a:p>
            <a:r>
              <a:rPr lang="en-US" dirty="0"/>
              <a:t>It will appear as a hotlink, meaning you can open it up to access/view the original PR</a:t>
            </a:r>
          </a:p>
        </p:txBody>
      </p:sp>
      <p:pic>
        <p:nvPicPr>
          <p:cNvPr id="2053" name="Picture 5"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 cy="1047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98593D8B-7BB5-4A25-AF27-6695A8ECB562}" type="datetime1">
              <a:rPr lang="en-US" smtClean="0"/>
              <a:t>7/10/2017</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3960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a:t>
            </a:r>
          </a:p>
        </p:txBody>
      </p:sp>
      <p:sp>
        <p:nvSpPr>
          <p:cNvPr id="5" name="Date Placeholder 4"/>
          <p:cNvSpPr>
            <a:spLocks noGrp="1"/>
          </p:cNvSpPr>
          <p:nvPr>
            <p:ph type="dt" sz="half" idx="10"/>
          </p:nvPr>
        </p:nvSpPr>
        <p:spPr/>
        <p:txBody>
          <a:bodyPr/>
          <a:lstStyle/>
          <a:p>
            <a:fld id="{CCE5622B-7D23-4264-B19A-C3F98675D12C}"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pic>
        <p:nvPicPr>
          <p:cNvPr id="7" name="Picture 6" descr="Example PR"/>
          <p:cNvPicPr/>
          <p:nvPr/>
        </p:nvPicPr>
        <p:blipFill rotWithShape="1">
          <a:blip r:embed="rId2"/>
          <a:srcRect l="49884" t="8642" b="36625"/>
          <a:stretch/>
        </p:blipFill>
        <p:spPr bwMode="auto">
          <a:xfrm>
            <a:off x="712288" y="1670151"/>
            <a:ext cx="10394736" cy="3262575"/>
          </a:xfrm>
          <a:prstGeom prst="rect">
            <a:avLst/>
          </a:prstGeom>
          <a:ln>
            <a:noFill/>
          </a:ln>
          <a:extLst>
            <a:ext uri="{53640926-AAD7-44D8-BBD7-CCE9431645EC}">
              <a14:shadowObscured xmlns:a14="http://schemas.microsoft.com/office/drawing/2010/main"/>
            </a:ext>
          </a:extLst>
        </p:spPr>
      </p:pic>
      <p:sp>
        <p:nvSpPr>
          <p:cNvPr id="8" name="Oval 7" descr="Image of red oval selection"/>
          <p:cNvSpPr/>
          <p:nvPr/>
        </p:nvSpPr>
        <p:spPr>
          <a:xfrm>
            <a:off x="1353661" y="3301437"/>
            <a:ext cx="1065402" cy="44371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83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Do I Find The New RFC Form?</a:t>
            </a:r>
          </a:p>
        </p:txBody>
      </p:sp>
      <p:sp>
        <p:nvSpPr>
          <p:cNvPr id="3" name="Content Placeholder 2"/>
          <p:cNvSpPr>
            <a:spLocks noGrp="1"/>
          </p:cNvSpPr>
          <p:nvPr>
            <p:ph idx="1"/>
          </p:nvPr>
        </p:nvSpPr>
        <p:spPr/>
        <p:txBody>
          <a:bodyPr/>
          <a:lstStyle/>
          <a:p>
            <a:r>
              <a:rPr lang="en-US" dirty="0">
                <a:hlinkClick r:id="rId2"/>
              </a:rPr>
              <a:t>http://www.floridadep.gov/waste/petroleum-restoration/content/templates-forms-tools-and-guidance</a:t>
            </a:r>
            <a:endParaRPr lang="en-US" dirty="0"/>
          </a:p>
          <a:p>
            <a:r>
              <a:rPr lang="en-US" dirty="0"/>
              <a:t>Located On the Templates Webpage, under the heading “Agency Term Contract Forms” </a:t>
            </a:r>
          </a:p>
        </p:txBody>
      </p:sp>
      <p:sp>
        <p:nvSpPr>
          <p:cNvPr id="4" name="Date Placeholder 3"/>
          <p:cNvSpPr>
            <a:spLocks noGrp="1"/>
          </p:cNvSpPr>
          <p:nvPr>
            <p:ph type="dt" sz="half" idx="10"/>
          </p:nvPr>
        </p:nvSpPr>
        <p:spPr/>
        <p:txBody>
          <a:bodyPr/>
          <a:lstStyle/>
          <a:p>
            <a:fld id="{B7A3EDC9-6C2B-4621-9517-8D94B386086A}"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2154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DO I SEND THE RFC FORM?</a:t>
            </a:r>
          </a:p>
        </p:txBody>
      </p:sp>
      <p:sp>
        <p:nvSpPr>
          <p:cNvPr id="3" name="Content Placeholder 2"/>
          <p:cNvSpPr>
            <a:spLocks noGrp="1"/>
          </p:cNvSpPr>
          <p:nvPr>
            <p:ph idx="1"/>
          </p:nvPr>
        </p:nvSpPr>
        <p:spPr/>
        <p:txBody>
          <a:bodyPr>
            <a:normAutofit/>
          </a:bodyPr>
          <a:lstStyle/>
          <a:p>
            <a:pPr marL="0" lvl="2" indent="0" algn="ctr">
              <a:buNone/>
            </a:pPr>
            <a:r>
              <a:rPr lang="en-US" sz="3000" dirty="0"/>
              <a:t>A Contractor should send it to the Site Manager, who will then forward it for approval.  When approved, the Team AAs will send all RFCs to:</a:t>
            </a:r>
          </a:p>
          <a:p>
            <a:pPr marL="0" indent="0">
              <a:buNone/>
            </a:pPr>
            <a:endParaRPr lang="en-US" dirty="0"/>
          </a:p>
          <a:p>
            <a:pPr marL="0" indent="0" algn="ctr">
              <a:buNone/>
            </a:pPr>
            <a:r>
              <a:rPr lang="en-US" dirty="0">
                <a:solidFill>
                  <a:schemeClr val="tx2"/>
                </a:solidFill>
                <a:hlinkClick r:id="rId2"/>
              </a:rPr>
              <a:t>PRP.ChangeOrder@dep.state.fl.us</a:t>
            </a:r>
            <a:endParaRPr lang="en-US" dirty="0">
              <a:solidFill>
                <a:schemeClr val="tx2"/>
              </a:solidFill>
            </a:endParaRPr>
          </a:p>
          <a:p>
            <a:pPr marL="0" indent="0" algn="ctr">
              <a:buNone/>
            </a:pPr>
            <a:endParaRPr lang="en-US" dirty="0">
              <a:solidFill>
                <a:schemeClr val="tx2"/>
              </a:solidFill>
            </a:endParaRPr>
          </a:p>
          <a:p>
            <a:pPr marL="0" indent="0" algn="ctr">
              <a:buNone/>
            </a:pPr>
            <a:r>
              <a:rPr lang="en-US" dirty="0">
                <a:solidFill>
                  <a:srgbClr val="FF0000"/>
                </a:solidFill>
              </a:rPr>
              <a:t>This is a new email address!!!</a:t>
            </a:r>
            <a:r>
              <a:rPr lang="en-US" dirty="0">
                <a:solidFill>
                  <a:schemeClr val="tx2"/>
                </a:solidFill>
              </a:rPr>
              <a:t> Please do not send other correspondence to this address, such as invoices or discussion threads.</a:t>
            </a:r>
          </a:p>
        </p:txBody>
      </p:sp>
      <p:sp>
        <p:nvSpPr>
          <p:cNvPr id="4" name="Date Placeholder 3"/>
          <p:cNvSpPr>
            <a:spLocks noGrp="1"/>
          </p:cNvSpPr>
          <p:nvPr>
            <p:ph type="dt" sz="half" idx="10"/>
          </p:nvPr>
        </p:nvSpPr>
        <p:spPr/>
        <p:txBody>
          <a:bodyPr/>
          <a:lstStyle/>
          <a:p>
            <a:fld id="{4698C8C7-F353-4A77-A4F6-9A92E9095C1F}"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4892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New &amp; Improved RFC Form</a:t>
            </a:r>
          </a:p>
        </p:txBody>
      </p:sp>
      <p:pic>
        <p:nvPicPr>
          <p:cNvPr id="5" name="Content Placeholder 4" descr="Request for Change - Authorization for Change in Scope of Work"/>
          <p:cNvPicPr>
            <a:picLocks noGrp="1" noChangeAspect="1"/>
          </p:cNvPicPr>
          <p:nvPr>
            <p:ph idx="1"/>
          </p:nvPr>
        </p:nvPicPr>
        <p:blipFill rotWithShape="1">
          <a:blip r:embed="rId2"/>
          <a:srcRect b="55851"/>
          <a:stretch/>
        </p:blipFill>
        <p:spPr>
          <a:xfrm>
            <a:off x="195459" y="1480751"/>
            <a:ext cx="5745950" cy="3593757"/>
          </a:xfrm>
          <a:prstGeom prst="rect">
            <a:avLst/>
          </a:prstGeom>
        </p:spPr>
      </p:pic>
      <p:sp>
        <p:nvSpPr>
          <p:cNvPr id="3" name="Date Placeholder 2"/>
          <p:cNvSpPr>
            <a:spLocks noGrp="1"/>
          </p:cNvSpPr>
          <p:nvPr>
            <p:ph type="dt" sz="half" idx="10"/>
          </p:nvPr>
        </p:nvSpPr>
        <p:spPr/>
        <p:txBody>
          <a:bodyPr/>
          <a:lstStyle/>
          <a:p>
            <a:fld id="{12B9E0D8-42E5-4F48-A2A2-55AA84EB6215}" type="datetime1">
              <a:rPr lang="en-US" smtClean="0"/>
              <a:t>7/10/2017</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Content Placeholder 4" descr="Table in RFC Form"/>
          <p:cNvPicPr>
            <a:picLocks noChangeAspect="1"/>
          </p:cNvPicPr>
          <p:nvPr/>
        </p:nvPicPr>
        <p:blipFill rotWithShape="1">
          <a:blip r:embed="rId2"/>
          <a:srcRect t="43368"/>
          <a:stretch/>
        </p:blipFill>
        <p:spPr>
          <a:xfrm>
            <a:off x="6059248" y="1629033"/>
            <a:ext cx="5523152" cy="4442254"/>
          </a:xfrm>
          <a:prstGeom prst="rect">
            <a:avLst/>
          </a:prstGeom>
        </p:spPr>
      </p:pic>
    </p:spTree>
    <p:extLst>
      <p:ext uri="{BB962C8B-B14F-4D97-AF65-F5344CB8AC3E}">
        <p14:creationId xmlns:p14="http://schemas.microsoft.com/office/powerpoint/2010/main" val="365777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r>
              <a:rPr lang="en-US" baseline="30000" dirty="0"/>
              <a:t>nd</a:t>
            </a:r>
            <a:r>
              <a:rPr lang="en-US" dirty="0"/>
              <a:t> Half of RFC Form</a:t>
            </a:r>
          </a:p>
        </p:txBody>
      </p:sp>
      <p:pic>
        <p:nvPicPr>
          <p:cNvPr id="5" name="Content Placeholder 4" descr="Example 2nd Half of RFC Form"/>
          <p:cNvPicPr>
            <a:picLocks noGrp="1" noChangeAspect="1"/>
          </p:cNvPicPr>
          <p:nvPr>
            <p:ph idx="1"/>
          </p:nvPr>
        </p:nvPicPr>
        <p:blipFill rotWithShape="1">
          <a:blip r:embed="rId2">
            <a:extLst>
              <a:ext uri="{28A0092B-C50C-407E-A947-70E740481C1C}">
                <a14:useLocalDpi xmlns:a14="http://schemas.microsoft.com/office/drawing/2010/main" val="0"/>
              </a:ext>
            </a:extLst>
          </a:blip>
          <a:srcRect t="-904" b="34478"/>
          <a:stretch/>
        </p:blipFill>
        <p:spPr>
          <a:xfrm>
            <a:off x="1729428" y="1556951"/>
            <a:ext cx="8241437" cy="4786184"/>
          </a:xfrm>
        </p:spPr>
      </p:pic>
      <p:sp>
        <p:nvSpPr>
          <p:cNvPr id="3" name="Date Placeholder 2"/>
          <p:cNvSpPr>
            <a:spLocks noGrp="1"/>
          </p:cNvSpPr>
          <p:nvPr>
            <p:ph type="dt" sz="half" idx="10"/>
          </p:nvPr>
        </p:nvSpPr>
        <p:spPr/>
        <p:txBody>
          <a:bodyPr/>
          <a:lstStyle/>
          <a:p>
            <a:fld id="{E934D37B-4C9A-4AEF-B5C9-9BB78A2B7BAB}" type="datetime1">
              <a:rPr lang="en-US" smtClean="0"/>
              <a:t>7/10/2017</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06558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Version of RFC Form!</a:t>
            </a:r>
          </a:p>
        </p:txBody>
      </p:sp>
      <p:sp>
        <p:nvSpPr>
          <p:cNvPr id="3" name="Content Placeholder 2"/>
          <p:cNvSpPr>
            <a:spLocks noGrp="1"/>
          </p:cNvSpPr>
          <p:nvPr>
            <p:ph idx="1"/>
          </p:nvPr>
        </p:nvSpPr>
        <p:spPr/>
        <p:txBody>
          <a:bodyPr/>
          <a:lstStyle/>
          <a:p>
            <a:r>
              <a:rPr lang="en-US" dirty="0"/>
              <a:t>Additional column added for Task number</a:t>
            </a:r>
          </a:p>
          <a:p>
            <a:r>
              <a:rPr lang="en-US" dirty="0"/>
              <a:t>Drop-down menus for Task and Unit of Measure columns</a:t>
            </a:r>
          </a:p>
          <a:p>
            <a:r>
              <a:rPr lang="en-US" dirty="0"/>
              <a:t>Additional rows added to facilitate larger change orders with multiple items</a:t>
            </a:r>
          </a:p>
          <a:p>
            <a:r>
              <a:rPr lang="en-US" dirty="0"/>
              <a:t>Requested task due date and subtotal changes added to show total changes per task</a:t>
            </a:r>
          </a:p>
          <a:p>
            <a:r>
              <a:rPr lang="en-US" dirty="0"/>
              <a:t>You can also alter due dates and end of period of service dates, as needed-</a:t>
            </a:r>
            <a:r>
              <a:rPr lang="en-US" i="1" dirty="0">
                <a:solidFill>
                  <a:srgbClr val="FF0000"/>
                </a:solidFill>
              </a:rPr>
              <a:t>cannot alter beginning of service date</a:t>
            </a:r>
          </a:p>
          <a:p>
            <a:r>
              <a:rPr lang="en-US" dirty="0"/>
              <a:t>A “Hide Rows” macro will hide any unused rows or tasks</a:t>
            </a:r>
          </a:p>
        </p:txBody>
      </p:sp>
      <p:sp>
        <p:nvSpPr>
          <p:cNvPr id="4" name="Date Placeholder 3"/>
          <p:cNvSpPr>
            <a:spLocks noGrp="1"/>
          </p:cNvSpPr>
          <p:nvPr>
            <p:ph type="dt" sz="half" idx="10"/>
          </p:nvPr>
        </p:nvSpPr>
        <p:spPr/>
        <p:txBody>
          <a:bodyPr/>
          <a:lstStyle/>
          <a:p>
            <a:fld id="{4D942793-5102-4913-B227-6075D65FFD9B}"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535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Attachments to Your Change Order</a:t>
            </a:r>
          </a:p>
        </p:txBody>
      </p:sp>
      <p:sp>
        <p:nvSpPr>
          <p:cNvPr id="3" name="Content Placeholder 2"/>
          <p:cNvSpPr>
            <a:spLocks noGrp="1"/>
          </p:cNvSpPr>
          <p:nvPr>
            <p:ph idx="1"/>
          </p:nvPr>
        </p:nvSpPr>
        <p:spPr/>
        <p:txBody>
          <a:bodyPr/>
          <a:lstStyle/>
          <a:p>
            <a:r>
              <a:rPr lang="en-US" dirty="0"/>
              <a:t>Attachment B (Revision 2) - Schedule of Pay Items &amp; Other Related Documents – 2685XXXXX.xls </a:t>
            </a:r>
          </a:p>
          <a:p>
            <a:r>
              <a:rPr lang="en-US" dirty="0"/>
              <a:t>PO A9DXXX - CO #1, </a:t>
            </a:r>
            <a:r>
              <a:rPr lang="en-US" dirty="0" err="1"/>
              <a:t>Tk</a:t>
            </a:r>
            <a:r>
              <a:rPr lang="en-US" dirty="0"/>
              <a:t> 1 - Old County Store.pdf </a:t>
            </a:r>
          </a:p>
        </p:txBody>
      </p:sp>
      <p:sp>
        <p:nvSpPr>
          <p:cNvPr id="4" name="Date Placeholder 3"/>
          <p:cNvSpPr>
            <a:spLocks noGrp="1"/>
          </p:cNvSpPr>
          <p:nvPr>
            <p:ph type="dt" sz="half" idx="10"/>
          </p:nvPr>
        </p:nvSpPr>
        <p:spPr/>
        <p:txBody>
          <a:bodyPr/>
          <a:lstStyle/>
          <a:p>
            <a:fld id="{D1A152F7-67A1-4715-B2AC-48335541B037}"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76795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Example Change </a:t>
            </a:r>
            <a:r>
              <a:rPr lang="en-US" sz="3600" dirty="0"/>
              <a:t>Order</a:t>
            </a:r>
            <a:r>
              <a:rPr lang="en-US" dirty="0"/>
              <a:t> Language In the PR-V2, etc.</a:t>
            </a:r>
          </a:p>
        </p:txBody>
      </p:sp>
      <p:sp>
        <p:nvSpPr>
          <p:cNvPr id="3" name="Content Placeholder 2"/>
          <p:cNvSpPr>
            <a:spLocks noGrp="1"/>
          </p:cNvSpPr>
          <p:nvPr>
            <p:ph idx="1"/>
          </p:nvPr>
        </p:nvSpPr>
        <p:spPr/>
        <p:txBody>
          <a:bodyPr>
            <a:normAutofit/>
          </a:bodyPr>
          <a:lstStyle/>
          <a:p>
            <a:pPr marL="0" indent="0">
              <a:buNone/>
            </a:pPr>
            <a:r>
              <a:rPr lang="en-US" sz="2400" dirty="0"/>
              <a:t>Found in the comments section of the PR:</a:t>
            </a:r>
          </a:p>
          <a:p>
            <a:pPr marL="0" indent="0">
              <a:buNone/>
            </a:pPr>
            <a:endParaRPr lang="en-US" sz="2400" dirty="0"/>
          </a:p>
          <a:p>
            <a:pPr marL="0" indent="0">
              <a:buNone/>
            </a:pPr>
            <a:r>
              <a:rPr lang="en-US" sz="2400" dirty="0"/>
              <a:t>“Change Order #2 is attached hereto and made a part of this Purchase Order to add groundwater lab analysis. The total increase to this Purchase order for this change order is $230.00 (new Purchase Order total is $8,866.96) </a:t>
            </a:r>
            <a:br>
              <a:rPr lang="en-US" sz="2400" dirty="0"/>
            </a:br>
            <a:br>
              <a:rPr lang="en-US" sz="2400" dirty="0"/>
            </a:br>
            <a:r>
              <a:rPr lang="en-US" sz="2400" dirty="0"/>
              <a:t>Attachment B (Revision 2) is attached hereto and made a part of this Purchase Order to replace Attachment B (Revision 1).</a:t>
            </a:r>
          </a:p>
          <a:p>
            <a:pPr marL="0" indent="0">
              <a:buNone/>
            </a:pPr>
            <a:endParaRPr lang="en-US" sz="1600" dirty="0"/>
          </a:p>
          <a:p>
            <a:pPr marL="0" indent="0">
              <a:buNone/>
            </a:pPr>
            <a:r>
              <a:rPr lang="en-US" sz="2400" dirty="0"/>
              <a:t>All other terms and conditions of the PO remain unchanged.”</a:t>
            </a:r>
          </a:p>
        </p:txBody>
      </p:sp>
      <p:sp>
        <p:nvSpPr>
          <p:cNvPr id="4" name="Date Placeholder 3"/>
          <p:cNvSpPr>
            <a:spLocks noGrp="1"/>
          </p:cNvSpPr>
          <p:nvPr>
            <p:ph type="dt" sz="half" idx="10"/>
          </p:nvPr>
        </p:nvSpPr>
        <p:spPr/>
        <p:txBody>
          <a:bodyPr/>
          <a:lstStyle/>
          <a:p>
            <a:fld id="{8C5A26B8-B6DF-48BA-B09D-6868B44D3006}"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12801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Are the following correct:</a:t>
            </a:r>
          </a:p>
          <a:p>
            <a:pPr lvl="0"/>
            <a:r>
              <a:rPr lang="en-US" dirty="0"/>
              <a:t>Contractor’s rates? (see 2</a:t>
            </a:r>
            <a:r>
              <a:rPr lang="en-US" baseline="30000" dirty="0"/>
              <a:t>nd</a:t>
            </a:r>
            <a:r>
              <a:rPr lang="en-US" dirty="0"/>
              <a:t> tab of SPI or FACTS for a complete list of rates)</a:t>
            </a:r>
          </a:p>
          <a:p>
            <a:r>
              <a:rPr lang="en-US" dirty="0"/>
              <a:t>Unit rate/quantity/unit measure/extended price?</a:t>
            </a:r>
          </a:p>
          <a:p>
            <a:pPr lvl="0"/>
            <a:r>
              <a:rPr lang="en-US" dirty="0"/>
              <a:t>Increases/Reductions to SPI appropriately addressed?</a:t>
            </a:r>
          </a:p>
          <a:p>
            <a:pPr lvl="0"/>
            <a:r>
              <a:rPr lang="en-US" dirty="0"/>
              <a:t>PRP Reference Number?</a:t>
            </a:r>
          </a:p>
          <a:p>
            <a:pPr lvl="0"/>
            <a:r>
              <a:rPr lang="en-US" dirty="0"/>
              <a:t>FAC ID and name? (should match PO info)</a:t>
            </a:r>
          </a:p>
          <a:p>
            <a:pPr lvl="0"/>
            <a:r>
              <a:rPr lang="en-US" dirty="0"/>
              <a:t>PO #?</a:t>
            </a:r>
          </a:p>
          <a:p>
            <a:pPr lvl="0"/>
            <a:r>
              <a:rPr lang="en-US" dirty="0"/>
              <a:t>Task #?</a:t>
            </a:r>
          </a:p>
          <a:p>
            <a:pPr lvl="0"/>
            <a:r>
              <a:rPr lang="en-US" dirty="0"/>
              <a:t>RFC #? (some sites have multiple RFCs)</a:t>
            </a:r>
          </a:p>
          <a:p>
            <a:pPr lvl="0"/>
            <a:r>
              <a:rPr lang="en-US" dirty="0"/>
              <a:t>Rate sheet line #?</a:t>
            </a:r>
          </a:p>
          <a:p>
            <a:pPr lvl="0"/>
            <a:r>
              <a:rPr lang="en-US" dirty="0"/>
              <a:t>Description complete and accurate? </a:t>
            </a:r>
          </a:p>
          <a:p>
            <a:pPr marL="0" lvl="0" indent="0">
              <a:buNone/>
            </a:pPr>
            <a:endParaRPr lang="en-US" dirty="0"/>
          </a:p>
          <a:p>
            <a:pPr marL="0" indent="0">
              <a:buNone/>
            </a:pPr>
            <a:r>
              <a:rPr lang="en-US" dirty="0"/>
              <a:t> </a:t>
            </a:r>
          </a:p>
          <a:p>
            <a:endParaRPr lang="en-US" dirty="0"/>
          </a:p>
        </p:txBody>
      </p:sp>
      <p:sp>
        <p:nvSpPr>
          <p:cNvPr id="4" name="Date Placeholder 3"/>
          <p:cNvSpPr>
            <a:spLocks noGrp="1"/>
          </p:cNvSpPr>
          <p:nvPr>
            <p:ph type="dt" sz="half" idx="10"/>
          </p:nvPr>
        </p:nvSpPr>
        <p:spPr/>
        <p:txBody>
          <a:bodyPr/>
          <a:lstStyle/>
          <a:p>
            <a:fld id="{3DC3ED0F-99D8-4BEB-B193-01E983FF4124}"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95450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Orders	</a:t>
            </a:r>
          </a:p>
        </p:txBody>
      </p:sp>
      <p:sp>
        <p:nvSpPr>
          <p:cNvPr id="3" name="Content Placeholder 2"/>
          <p:cNvSpPr>
            <a:spLocks noGrp="1"/>
          </p:cNvSpPr>
          <p:nvPr>
            <p:ph idx="1"/>
          </p:nvPr>
        </p:nvSpPr>
        <p:spPr/>
        <p:txBody>
          <a:bodyPr/>
          <a:lstStyle/>
          <a:p>
            <a:r>
              <a:rPr lang="en-US" dirty="0"/>
              <a:t>Use them judiciously, as we have limited staff resources and are simultaneously preparing new Purchase Requisitions on a weekly basis…….</a:t>
            </a:r>
          </a:p>
        </p:txBody>
      </p:sp>
      <p:sp>
        <p:nvSpPr>
          <p:cNvPr id="4" name="Date Placeholder 3"/>
          <p:cNvSpPr>
            <a:spLocks noGrp="1"/>
          </p:cNvSpPr>
          <p:nvPr>
            <p:ph type="dt" sz="half" idx="10"/>
          </p:nvPr>
        </p:nvSpPr>
        <p:spPr/>
        <p:txBody>
          <a:bodyPr/>
          <a:lstStyle/>
          <a:p>
            <a:fld id="{F727A7D2-1920-454E-ACE9-D8658DC81AAA}"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descr="Image of a person with a stack of papers"/>
          <p:cNvPicPr>
            <a:picLocks noChangeAspect="1"/>
          </p:cNvPicPr>
          <p:nvPr/>
        </p:nvPicPr>
        <p:blipFill>
          <a:blip r:embed="rId2"/>
          <a:stretch>
            <a:fillRect/>
          </a:stretch>
        </p:blipFill>
        <p:spPr>
          <a:xfrm>
            <a:off x="5581650" y="3690937"/>
            <a:ext cx="1028700" cy="2143125"/>
          </a:xfrm>
          <a:prstGeom prst="rect">
            <a:avLst/>
          </a:prstGeom>
        </p:spPr>
      </p:pic>
    </p:spTree>
    <p:extLst>
      <p:ext uri="{BB962C8B-B14F-4D97-AF65-F5344CB8AC3E}">
        <p14:creationId xmlns:p14="http://schemas.microsoft.com/office/powerpoint/2010/main" val="274401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Extension/No-Cost RFC Forms</a:t>
            </a:r>
          </a:p>
        </p:txBody>
      </p:sp>
      <p:sp>
        <p:nvSpPr>
          <p:cNvPr id="3" name="Content Placeholder 2"/>
          <p:cNvSpPr>
            <a:spLocks noGrp="1"/>
          </p:cNvSpPr>
          <p:nvPr>
            <p:ph idx="1"/>
          </p:nvPr>
        </p:nvSpPr>
        <p:spPr/>
        <p:txBody>
          <a:bodyPr/>
          <a:lstStyle/>
          <a:p>
            <a:r>
              <a:rPr lang="en-US" dirty="0"/>
              <a:t>RFC forms for date extensions or other no-cost changes to the Purchase Order DO NOT need to be approved by the Program Administrator</a:t>
            </a:r>
          </a:p>
          <a:p>
            <a:r>
              <a:rPr lang="en-US" dirty="0"/>
              <a:t>We are developing an expedited process for handling them</a:t>
            </a:r>
          </a:p>
          <a:p>
            <a:endParaRPr lang="en-US" dirty="0"/>
          </a:p>
        </p:txBody>
      </p:sp>
      <p:pic>
        <p:nvPicPr>
          <p:cNvPr id="8" name="Picture 7" descr="Image of a car moving"/>
          <p:cNvPicPr>
            <a:picLocks noChangeAspect="1"/>
          </p:cNvPicPr>
          <p:nvPr/>
        </p:nvPicPr>
        <p:blipFill>
          <a:blip r:embed="rId2"/>
          <a:stretch>
            <a:fillRect/>
          </a:stretch>
        </p:blipFill>
        <p:spPr>
          <a:xfrm>
            <a:off x="2997200" y="4239419"/>
            <a:ext cx="4660899" cy="1886745"/>
          </a:xfrm>
          <a:prstGeom prst="rect">
            <a:avLst/>
          </a:prstGeom>
        </p:spPr>
      </p:pic>
      <p:sp>
        <p:nvSpPr>
          <p:cNvPr id="9" name="Date Placeholder 8"/>
          <p:cNvSpPr>
            <a:spLocks noGrp="1"/>
          </p:cNvSpPr>
          <p:nvPr>
            <p:ph type="dt" sz="half" idx="10"/>
          </p:nvPr>
        </p:nvSpPr>
        <p:spPr/>
        <p:txBody>
          <a:bodyPr/>
          <a:lstStyle/>
          <a:p>
            <a:fld id="{0C84BF62-FAAB-473D-8C63-34E33C89473B}" type="datetime1">
              <a:rPr lang="en-US" smtClean="0"/>
              <a:t>7/10/2017</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17749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 Business Information</a:t>
            </a:r>
          </a:p>
        </p:txBody>
      </p:sp>
      <p:sp>
        <p:nvSpPr>
          <p:cNvPr id="3" name="Content Placeholder 2"/>
          <p:cNvSpPr>
            <a:spLocks noGrp="1"/>
          </p:cNvSpPr>
          <p:nvPr>
            <p:ph idx="1"/>
          </p:nvPr>
        </p:nvSpPr>
        <p:spPr>
          <a:xfrm>
            <a:off x="609600" y="1143001"/>
            <a:ext cx="10972800" cy="4983164"/>
          </a:xfrm>
        </p:spPr>
        <p:txBody>
          <a:bodyPr>
            <a:normAutofit fontScale="85000" lnSpcReduction="20000"/>
          </a:bodyPr>
          <a:lstStyle/>
          <a:p>
            <a:r>
              <a:rPr lang="en-US" dirty="0"/>
              <a:t>All DEP contracts and associated documents for procurement of services under the PRP both under its Agency Term Contracts and otherwise, </a:t>
            </a:r>
            <a:r>
              <a:rPr lang="en-US" b="1" dirty="0"/>
              <a:t>are public records</a:t>
            </a:r>
            <a:r>
              <a:rPr lang="en-US" dirty="0"/>
              <a:t>. </a:t>
            </a:r>
          </a:p>
          <a:p>
            <a:pPr marL="0" indent="0">
              <a:buNone/>
            </a:pPr>
            <a:endParaRPr lang="en-US" dirty="0"/>
          </a:p>
          <a:p>
            <a:r>
              <a:rPr lang="en-US" dirty="0"/>
              <a:t>If a Contractor believes that it cannot provide the information requested without divulging information which it asserts is and desires to remain as confidential – it should NOT RESPOND, and should immediately notify the Department that it cannot comply with the request.</a:t>
            </a:r>
          </a:p>
          <a:p>
            <a:pPr marL="0" indent="0">
              <a:buNone/>
            </a:pPr>
            <a:endParaRPr lang="en-US" dirty="0"/>
          </a:p>
          <a:p>
            <a:r>
              <a:rPr lang="en-US" dirty="0"/>
              <a:t>The DEP has not requested, and </a:t>
            </a:r>
            <a:r>
              <a:rPr lang="en-US" u="sng" dirty="0"/>
              <a:t>will not accept</a:t>
            </a:r>
            <a:r>
              <a:rPr lang="en-US" dirty="0"/>
              <a:t> materials which are marked or claimed to be exempt from the public records laws under its Task/Work Orders, Change Orders, or otherwise.  The DEP </a:t>
            </a:r>
            <a:r>
              <a:rPr lang="en-US" u="sng" dirty="0"/>
              <a:t>will not review information</a:t>
            </a:r>
            <a:r>
              <a:rPr lang="en-US" dirty="0"/>
              <a:t> claimed to be confidential or exempt from the public records law, and </a:t>
            </a:r>
            <a:r>
              <a:rPr lang="en-US" u="sng" dirty="0"/>
              <a:t>will not issue</a:t>
            </a:r>
            <a:r>
              <a:rPr lang="en-US" dirty="0"/>
              <a:t> any contracts, purchase order or tasks assignments, based on them. </a:t>
            </a:r>
          </a:p>
          <a:p>
            <a:pPr algn="ctr"/>
            <a:endParaRPr lang="en-US" dirty="0"/>
          </a:p>
        </p:txBody>
      </p:sp>
      <p:sp>
        <p:nvSpPr>
          <p:cNvPr id="5" name="Date Placeholder 4"/>
          <p:cNvSpPr>
            <a:spLocks noGrp="1"/>
          </p:cNvSpPr>
          <p:nvPr>
            <p:ph type="dt" sz="half" idx="10"/>
          </p:nvPr>
        </p:nvSpPr>
        <p:spPr/>
        <p:txBody>
          <a:bodyPr/>
          <a:lstStyle/>
          <a:p>
            <a:fld id="{3D021522-4A52-4E8B-AB2C-56EF572CB539}"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42660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a:xfrm>
            <a:off x="609600" y="1227439"/>
            <a:ext cx="10972800" cy="4898726"/>
          </a:xfrm>
        </p:spPr>
        <p:txBody>
          <a:bodyPr/>
          <a:lstStyle/>
          <a:p>
            <a:endParaRPr lang="en-US" dirty="0"/>
          </a:p>
          <a:p>
            <a:r>
              <a:rPr lang="en-US" b="1" dirty="0"/>
              <a:t>BE ADVISED</a:t>
            </a:r>
            <a:r>
              <a:rPr lang="en-US" dirty="0"/>
              <a:t>, submitting documents to the Department may waive any claim of confidentiality in such records.  If the Department receives such unsolicited information, and a request is made for its disclosure, the burden will be on the submitting entity to obtain a court order prohibiting its disclosure, prior to the time in which the Department is otherwise obligated to disclose it.  The Department cannot provide any assurance that you will be notified of receipt of such a request, or of an opportunity to obtain judicial relief prior to its disclosure.   </a:t>
            </a:r>
          </a:p>
          <a:p>
            <a:endParaRPr lang="en-US" dirty="0"/>
          </a:p>
        </p:txBody>
      </p:sp>
      <p:sp>
        <p:nvSpPr>
          <p:cNvPr id="4" name="Date Placeholder 3"/>
          <p:cNvSpPr>
            <a:spLocks noGrp="1"/>
          </p:cNvSpPr>
          <p:nvPr>
            <p:ph type="dt" sz="half" idx="10"/>
          </p:nvPr>
        </p:nvSpPr>
        <p:spPr/>
        <p:txBody>
          <a:bodyPr/>
          <a:lstStyle/>
          <a:p>
            <a:fld id="{FA59B0F8-7505-4908-8DE0-6454CBF23508}"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60634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Note	</a:t>
            </a:r>
          </a:p>
        </p:txBody>
      </p:sp>
      <p:sp>
        <p:nvSpPr>
          <p:cNvPr id="3" name="Content Placeholder 2"/>
          <p:cNvSpPr>
            <a:spLocks noGrp="1"/>
          </p:cNvSpPr>
          <p:nvPr>
            <p:ph idx="1"/>
          </p:nvPr>
        </p:nvSpPr>
        <p:spPr/>
        <p:txBody>
          <a:bodyPr/>
          <a:lstStyle/>
          <a:p>
            <a:r>
              <a:rPr lang="en-US" dirty="0"/>
              <a:t>At this time, we are not utilizing electronic signatures on the RFC.  However, the Program may consider electronic signatures in the future, once a system is put in place to support their use.</a:t>
            </a:r>
          </a:p>
        </p:txBody>
      </p:sp>
      <p:pic>
        <p:nvPicPr>
          <p:cNvPr id="4" name="Picture 3" descr="Image of a red circle with a sla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3568700"/>
            <a:ext cx="2857500" cy="2197100"/>
          </a:xfrm>
          <a:prstGeom prst="rect">
            <a:avLst/>
          </a:prstGeom>
        </p:spPr>
      </p:pic>
      <p:sp>
        <p:nvSpPr>
          <p:cNvPr id="5" name="Date Placeholder 4"/>
          <p:cNvSpPr>
            <a:spLocks noGrp="1"/>
          </p:cNvSpPr>
          <p:nvPr>
            <p:ph type="dt" sz="half" idx="10"/>
          </p:nvPr>
        </p:nvSpPr>
        <p:spPr/>
        <p:txBody>
          <a:bodyPr/>
          <a:lstStyle/>
          <a:p>
            <a:fld id="{A2F94AB0-2DF2-4EA1-8C8B-C094FEC7559D}"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07962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Multiple Requests of Same RFC</a:t>
            </a:r>
          </a:p>
        </p:txBody>
      </p:sp>
      <p:sp>
        <p:nvSpPr>
          <p:cNvPr id="3" name="Content Placeholder 2"/>
          <p:cNvSpPr>
            <a:spLocks noGrp="1"/>
          </p:cNvSpPr>
          <p:nvPr>
            <p:ph idx="1"/>
          </p:nvPr>
        </p:nvSpPr>
        <p:spPr/>
        <p:txBody>
          <a:bodyPr/>
          <a:lstStyle/>
          <a:p>
            <a:pPr marL="0" indent="0">
              <a:buNone/>
            </a:pPr>
            <a:r>
              <a:rPr lang="en-US" dirty="0"/>
              <a:t>Please refrain from sending the RFC form multiple times (unless you’re sending in a revision, then note it in your email and include “</a:t>
            </a:r>
            <a:r>
              <a:rPr lang="en-US" cap="all" dirty="0"/>
              <a:t>previously submitted on Mm/DD</a:t>
            </a:r>
            <a:r>
              <a:rPr lang="en-US" dirty="0"/>
              <a:t>/YYYY”)</a:t>
            </a:r>
          </a:p>
          <a:p>
            <a:endParaRPr lang="en-US" dirty="0"/>
          </a:p>
          <a:p>
            <a:endParaRPr lang="en-US" dirty="0"/>
          </a:p>
          <a:p>
            <a:endParaRPr lang="en-US" dirty="0"/>
          </a:p>
        </p:txBody>
      </p:sp>
      <p:pic>
        <p:nvPicPr>
          <p:cNvPr id="6" name="Picture 5" descr="Image of a person typing on a computer"/>
          <p:cNvPicPr>
            <a:picLocks noChangeAspect="1"/>
          </p:cNvPicPr>
          <p:nvPr/>
        </p:nvPicPr>
        <p:blipFill>
          <a:blip r:embed="rId2"/>
          <a:stretch>
            <a:fillRect/>
          </a:stretch>
        </p:blipFill>
        <p:spPr>
          <a:xfrm>
            <a:off x="3509319" y="3377514"/>
            <a:ext cx="4020065" cy="2387351"/>
          </a:xfrm>
          <a:prstGeom prst="rect">
            <a:avLst/>
          </a:prstGeom>
        </p:spPr>
      </p:pic>
      <p:sp>
        <p:nvSpPr>
          <p:cNvPr id="4" name="Date Placeholder 3"/>
          <p:cNvSpPr>
            <a:spLocks noGrp="1"/>
          </p:cNvSpPr>
          <p:nvPr>
            <p:ph type="dt" sz="half" idx="10"/>
          </p:nvPr>
        </p:nvSpPr>
        <p:spPr/>
        <p:txBody>
          <a:bodyPr/>
          <a:lstStyle/>
          <a:p>
            <a:fld id="{908BB77E-E110-451F-8354-6BF5AD74624D}"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439020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57" y="-214278"/>
            <a:ext cx="9905998" cy="1478570"/>
          </a:xfrm>
        </p:spPr>
        <p:txBody>
          <a:bodyPr>
            <a:normAutofit/>
          </a:bodyPr>
          <a:lstStyle/>
          <a:p>
            <a:pPr algn="ctr"/>
            <a:r>
              <a:rPr lang="en-US" sz="3600" cap="none" dirty="0"/>
              <a:t>Common </a:t>
            </a:r>
            <a:r>
              <a:rPr lang="en-US" sz="3600" dirty="0"/>
              <a:t>RFC</a:t>
            </a:r>
            <a:r>
              <a:rPr lang="en-US" sz="3600" cap="none" dirty="0"/>
              <a:t> Errors</a:t>
            </a:r>
          </a:p>
        </p:txBody>
      </p:sp>
      <p:sp>
        <p:nvSpPr>
          <p:cNvPr id="3" name="Content Placeholder 2"/>
          <p:cNvSpPr>
            <a:spLocks noGrp="1"/>
          </p:cNvSpPr>
          <p:nvPr>
            <p:ph idx="1"/>
          </p:nvPr>
        </p:nvSpPr>
        <p:spPr>
          <a:xfrm>
            <a:off x="374793" y="1892156"/>
            <a:ext cx="9905999" cy="3541714"/>
          </a:xfrm>
        </p:spPr>
        <p:txBody>
          <a:bodyPr>
            <a:normAutofit fontScale="77500" lnSpcReduction="20000"/>
          </a:bodyPr>
          <a:lstStyle/>
          <a:p>
            <a:pPr marL="457200" lvl="1" indent="0">
              <a:buNone/>
            </a:pPr>
            <a:endParaRPr lang="en-US" sz="2400" dirty="0">
              <a:solidFill>
                <a:srgbClr val="005C9B"/>
              </a:solidFill>
            </a:endParaRPr>
          </a:p>
          <a:p>
            <a:pPr lvl="1">
              <a:buFont typeface="Arial" panose="020B0604020202020204" pitchFamily="34" charset="0"/>
              <a:buChar char="•"/>
            </a:pPr>
            <a:r>
              <a:rPr lang="en-US" sz="2400" dirty="0"/>
              <a:t>Incomplete and/or unclear forms and descriptions</a:t>
            </a:r>
          </a:p>
          <a:p>
            <a:pPr lvl="1">
              <a:buFont typeface="Arial" panose="020B0604020202020204" pitchFamily="34" charset="0"/>
              <a:buChar char="•"/>
            </a:pPr>
            <a:r>
              <a:rPr lang="en-US" sz="2400" dirty="0"/>
              <a:t>Incorrect PRP Reference Number (either task assignment XXX-XXXA or work order last five digits (XXXXA))</a:t>
            </a:r>
          </a:p>
          <a:p>
            <a:pPr lvl="1">
              <a:buFont typeface="Arial" panose="020B0604020202020204" pitchFamily="34" charset="0"/>
              <a:buChar char="•"/>
            </a:pPr>
            <a:r>
              <a:rPr lang="en-US" sz="2400" dirty="0"/>
              <a:t>Incorrect Contractor Number for that region</a:t>
            </a:r>
          </a:p>
          <a:p>
            <a:pPr lvl="1">
              <a:buFont typeface="Arial" panose="020B0604020202020204" pitchFamily="34" charset="0"/>
              <a:buChar char="•"/>
            </a:pPr>
            <a:r>
              <a:rPr lang="en-US" dirty="0"/>
              <a:t>Costs not adding up correctly </a:t>
            </a:r>
            <a:r>
              <a:rPr lang="en-US" i="1" dirty="0">
                <a:solidFill>
                  <a:srgbClr val="FF0000"/>
                </a:solidFill>
              </a:rPr>
              <a:t>(automated in new form)</a:t>
            </a:r>
          </a:p>
          <a:p>
            <a:pPr lvl="1">
              <a:buFont typeface="Arial" panose="020B0604020202020204" pitchFamily="34" charset="0"/>
              <a:buChar char="•"/>
            </a:pPr>
            <a:r>
              <a:rPr lang="en-US" sz="2400" dirty="0"/>
              <a:t>Missing documentation for reimbursable items</a:t>
            </a:r>
            <a:endParaRPr lang="en-US" dirty="0"/>
          </a:p>
          <a:p>
            <a:pPr lvl="1">
              <a:buFont typeface="Arial" panose="020B0604020202020204" pitchFamily="34" charset="0"/>
              <a:buChar char="•"/>
            </a:pPr>
            <a:r>
              <a:rPr lang="en-US" dirty="0"/>
              <a:t>Illegible handwriting and/or blurred printing</a:t>
            </a:r>
          </a:p>
          <a:p>
            <a:pPr lvl="1">
              <a:buFont typeface="Arial" panose="020B0604020202020204" pitchFamily="34" charset="0"/>
              <a:buChar char="•"/>
            </a:pPr>
            <a:r>
              <a:rPr lang="en-US" sz="2400" dirty="0"/>
              <a:t>Use of highlighter</a:t>
            </a:r>
          </a:p>
          <a:p>
            <a:pPr marL="457200" lvl="1" indent="0">
              <a:buNone/>
            </a:pPr>
            <a:endParaRPr lang="en-US" dirty="0">
              <a:solidFill>
                <a:srgbClr val="005C9B"/>
              </a:solidFill>
            </a:endParaRPr>
          </a:p>
          <a:p>
            <a:pPr lvl="1">
              <a:buFont typeface="Arial" panose="020B0604020202020204" pitchFamily="34" charset="0"/>
              <a:buChar char="•"/>
            </a:pPr>
            <a:endParaRPr lang="en-US" sz="2400" dirty="0">
              <a:solidFill>
                <a:srgbClr val="005C9B"/>
              </a:solidFill>
            </a:endParaRPr>
          </a:p>
          <a:p>
            <a:pPr lvl="1">
              <a:buFont typeface="Arial" panose="020B0604020202020204" pitchFamily="34" charset="0"/>
              <a:buChar char="•"/>
            </a:pPr>
            <a:r>
              <a:rPr lang="en-US" dirty="0">
                <a:solidFill>
                  <a:srgbClr val="FF0000"/>
                </a:solidFill>
              </a:rPr>
              <a:t>Our Goal: Clear, Accurate and Justifiable Request </a:t>
            </a:r>
            <a:endParaRPr lang="en-US" sz="2400" dirty="0">
              <a:solidFill>
                <a:srgbClr val="FF0000"/>
              </a:solidFill>
            </a:endParaRPr>
          </a:p>
          <a:p>
            <a:endParaRPr lang="en-US" dirty="0"/>
          </a:p>
        </p:txBody>
      </p:sp>
      <p:sp>
        <p:nvSpPr>
          <p:cNvPr id="5" name="AutoShape 2" descr="data:image/jpeg;base64,/9j/4AAQSkZJRgABAQAAAQABAAD/2wCEAAkGBxEHEBUUEhMSFhAXGBgWFxcQFRcSFxgWHBgXFxoeHhYYHCggGBolGxUWIj0lJSkrMDQwGCA0ODMuNyg5Li0BCgoKDg0OGxAQGywmICYsLC8uMy0sLCw0MDcsLCwsMiwuNCwsLCwsLy8sLC0sLCwsLCwsNCwsLC0sLCwvLCwsNP/AABEIAJoBSAMBEQACEQEDEQH/xAAcAAEAAwEBAQEBAAAAAAAAAAAABAYHBQMBAgj/xABEEAABAgMHAQQHBQUGBwEAAAABAAIDBBEFBhIhMUFRYQcTcYEiMkKRobHBFCNS0fAVYnLh8TNDgpLC4iRTVKKys9IW/8QAGwEBAAIDAQEAAAAAAAAAAAAAAAQFAgMGAQf/xAA2EQABAwIDBQcDBAEFAQAAAAAAAQIDBBEFEjETIUFRsSJhcYHB4fAUkaEGMkLxchUjY8LRUv/aAAwDAQACEQMRAD8A3FAEAQBAEAQBAEAQBAEAQBAEAQBAEAQBAR5ycbKCrtToBmStckrY0u4ya1XaHP8A22a/2Zp/Fn7qfVQf9SjvY27Bx0pWabNNq0+IORB6hT2SNel0NKtVNT2WZ4EAQBAEAQBAEAQBAEAQBAEAQBAEAQBAEAQBAEAQBAEAQBAEAQBAEAQBAEAQBAR52bEq2pzJ0HJ/JapZWxtupk1quUqFvWy2zx3kU4ojvVYN/wAmjn6qltJWSWTQl9mJCqtvpGxZw4WHj0gf81fopf8ApUdv3Lfy+fk1fUu5FusO12zje9hGjhk5h1HQ/QqKxZKSTK7Q2KjZW3QtkpMtmm1HmDqCrqORHpdCI5qotlPdbDwIAgCAIAgCAIAgCAIAgCAIAgCAIAgCAIAgCAIAgCAIAgCAIAgCAIAgCAICPOTQlRU5k6Dn+S1yypGl1MmtVylTt22BINL3+lEd6rRv+TQqe0lXJZNCTujQzucjxLQiFzyXPcaCnwAHHRXEcbImZW7kQjKquW6k112phrMWFv8ACHVd7tPitCV0Kutcz2D7XIlmzkSzYgew0IyIOhG4IW6WJsrcrjBrlat0NHsS1mzjREhGjhk5p26HpwVUtWSlkyu0JK2kS6FplZgTLajzG4KuI5Eel0IqoqLY9lmeBAEAQBAEAQBAEAQBAEAQBAEAQBAEAQBAEAQBAEAQBAEAQBAEAQBAEB4Tc0JYVOZOg5/ktckiMS6mTWqqlVty12yDS95xRHeq39aNCqbPqn2TQk7o0M+nJiJPxC5xLnuNMvgAOOitmMbE2ybkQjKquW6losGxBIjG+hinzDB+fVVNVVbTst06kqKLLvXU7VFCNxwbfsP7TWJCH3ntNHtdR+981YUlXk7D9OnsaJYr70K9Z06+z4gew0IyIOhG4IVlLE2VuVxGa5WrdDQ7GtVs40RIZo4ZOaduh6dVVtV9K/K7QkKiSJdCzSswJltR5jcFWzJEel0IypZT2WZ4EAQBAEAQBAEAQBAEAQBAEAQBAEAQBAEAQBAEAQBAEAQBAEAQBAR5uaEsM8ydBz/Ja5ZUjS6mTWqqlWtu2GyDcbziiO9Vv60aFVIj6p/cSN0aFBm5l8/ExOJc9xpl8ABwrVjGxNsm5EIyqrlLTYNiiRGN+cU+YaOPHqqmqq9p2W6dSXFFl3rqdiig3N4olwfaJcHCt+xPtNYkMfee00e1/u+asKSrydh+nT2I8sV96Fcs+efZ7w5hoRkQdCNwQrSWJsrcriM1ytW6Gg2NazZxoiQzRwyc07dD06qqRz6V+V2hI3SJcs0rMNmW1HmNwVbRyI9LoRlRUU9lmeBAEAQBAEAQBAEAQBAEAQBAEAQBAEAQBAEAQBAEAQBAEAQBAR52bEqM83HQc/yWqWVsaXUya1XKVO3LabZ7cbziiu9Vv60aFUpnq37tCSto0KBMzcS0ImJxLnuNBT4AD6K3YxsTbJuRCKqq5S12HZTLNGOKW98dq1wDgdev6NJW4g1y5UWydSbDAqb7bzqOnoY3J8AqtayJOJJSFx5m0W8O+H5rWtezkplsVPn7Rb+E/BefXt5KNgp9Fot4d8PzXqV8fJRsVPVk7DdvTxBW1tZEvExWJxxrescTtYkGhie00e1/u+atqKvanYct06exEmgXVEK1IWg+z4gcw0cMiDoRuCFcSxNlblcRWuVq3Q0GxbYbOt7yEaOGTmnboeRwVUI6SlfldoSbJIl0LTKTLZptRruNwVbxyI9LoRnNVFsp7rYYhAEAQBAEAQBAEAQBAEAQBAEAQBAEAQBAEAQBAEAQBAEBGnpxso3PNx0HP8lpmmbG26mTWq5bIUW9t7IF3md5MPHeu9Rm58GjMNHKp27Ssk3acSUtom95jFq36jWpF+6hl8R5ABcCSToA2G34Zq5a1kLLJuRPl1Iqqrl7zQLo2DGkG97NRC+ZcPVFAyEDsAMi7k+Q5PH4pizqhdnHuZ19uSfctaamSPtO16FkwqluSxhS4GFLgYUuBhS4GFLgYUuCr3wsWYjAx5R33wzdDd6TYg6V0f4aq/wvF1iVIpl7PBeXt0IVTSo7tM16lKsK/wCbPiAvaYcQZOpUtPIc3UD3rq5YmTMsunzehWNcrVuhtN2bxwrZhiNLvaSMntBrQ8Hp1VMjpKOTK7QlWbK26Fyk5ts22o13B1BV1FK2Rt0Irmq1bKSFsMQgCAIAgCAIAgCAIAgCAIAgCAIAgCAIAgCAIAgCAICHadoss9tXesfVG5P5KPUVDIGZnqZsYr1shmt9r7MsGGYjzijv/s2bn/5YOfqubbJPiUuWPc1NV+cSerWQNuupgVoz0xeGYL4hdEjxCAABXoGtGw6LpYo46aKybkT5dSA5zpHXXU124tzId2offzGH7ThJJcRhgtpUgHStNXeQyzPH4nijqt2yi/bfzd84IWlPTpEmZ2vQlu7Q7Ma/D351piEN5b76adVpTBa3LmyflL9TP6uK9rlnl4jJlgexwcxwq1zTUEcghVj2uY5WuSyoSEVFS6HFtu90jYj+7jRvvN2MaXkb54R6OoyKm02G1NQ3NG3dzXcapKiNi2cpLsO3Za3ml0vED8PrCha5vi05066LVU0c1MtpW26GUcrJE7Kka2L2SNixO6jxsESgdTu4jsjpm1pC2U+HVNQzPE26eKeqmL6iNi2cp5SN9bNn3hjJluI5APa+HU7Cr2gVWcuFVkbczmLbuVF6KeNqYnLZFOtaloQbJhmJHe1kMbu54AGZPQKHBDJO/JGl1Nr3tYl3KcOQv7Z09EDGxqOcaDvGOYCf4iKDzop8uD1kbVcrdyclRTS2qictrnbta0oNjQjFjuwQwQCcLnZnIZNBKgwQSTvyRpdft1Nr3tYl3Ge3nsGWvpDfNWc7FHYaRGhrmCIaV0cB6dPf4roaKsmw9yQVaWaum9Ft9r7iDNEydFfHqZ7YdszF3JgRYLiyI00c01o4btc3cfrULpJoWTx5V0XinVCAx6sddD+g7m3zh25DEaEcMQUERh1aeCN2nYj4GoXOJUS4fNs5tF0XgvziTsjZm3aaJITrZ1uJvmNwV0sMzZW5mqQHNVq2UkraYhAEAQBAEAQBAEAQBAEAQBAEAQBAEAQBAEAQBAQbXtFtmQ8RFXE0a3l30G60VM7YWK9xmxivWyGX3zvU2woZjRjjjvqIbNKkf+LG1Hv5K5JqTYpPa9mpqvL3LJclOzvMKn52PeCYxvLokaIQAAK65BrW7Dai6yKKKliyt3NT5dStc50jrrqbH2f3Gbd9oixgHTbh4iEDs397k+Qy143FsWWqXZx7mJ+fHu5J5lrTUyRpmdr0IXbPaTpSVhQWkjvnkupuxgBp/me0+S3/AKcgR8zpF/im7xX2RTCufZiN5nIlLgy8WxjMEO+1GC6OHBxoAAXhuHShaKc1KmSYxKmIbJLZMyNt+L38TU2lbsM3G1z99lFvGVk5trs2wGmOyudBhcXADYVaD/iKxx2kR9RE5NXLlX7pbqe0ctmOReG843Zxd+HeyZjvmsT2tGJwqWl0R7ialwz2cfNTcYrX0ULGw7r7vBET+jVSxJK5VeJaH/8AjreEOGXd13jGZnWFFDcjzTEPNoXj3fX4Yr362VfNt+tvyETY1Fk+XPbtRhCNbDGuza5sEHbIuIKwwRytoFcnNx7VpeZE8D99qV05W77YL5dpYHlzXNLnPrQAgguJI3HmF5geIzVSvbKt7WW9rdBVwMjRFace+VqxbQgyDYjnYRLB2eZLsb4ZceThht+PKmYdTxxSTKxN+f0Rbfk1zyK5rEXkW+d7O5O24EJ9nRWg1Ae5z3PBbTOozLXjjLfRU8eN1FPK5tW3wS1v7Tv3kl1Ix7UWNTtX5s58rYb4TnmI+E2EC8ihdhewVpU7dVCwydr8SR6JZHKu7xRTdUMVKeyre1iL2LwcMhEd+KO73BkMfOq2/qN16lqcmp1UxoE/218T72iXDFsAzEs0CZAq5gyEUfR/zTCMYWBUimXscF5e3QVVLn7Tdepk1jWrHu/HESES2I0kOa6tCN2ubuMvhyF1tRTxVUWR+9F+XQrGPdG66G+XOvSLWhCYlzhePRiQ3GtHalp5HB/ouUa+bDJ9m5bt4d6FkqMqGZk1NLsyebaMMPblsQdQ4ahddDM2ViPaVj2q1bKS1tMQgCAIAgCAIAgCAIAgCAIAgCAIAgCAIAgCAICsXyBxQT7Ppj/F6NPgCqLHUcsO4mUdsxgnbMx4m4JNe7MKjeMQe7F55t+C1/pxW7ByJrm3/ZLeplXXzp4ELskiwoVpt7ygJY9sMu/5hpTPYluMedN1vx5sjqNcnNL+H92NdGqJLvN3ouDLkyjtzaayh2pGHn91+a6z9MLulT/H1K3EP4+foW+y3hthsJ0EnU+UE1+Sp50VcSVP+T/sSmr/ALHl6GYXAhl8tadP+kd/qP0K6jFVRJqe/wD9oV1P+1/gWDsLIrNjekE/+38wq/8AU+kS/wCXob8P/l5epyL+/e28A3XHLjzoz81Mwvdhl15O9TVUb6j7H3tYxftZuD18ELDp61TTXLWi8wHL9CubS7risvtd3ce03c+27yxWfa8g3IOivhkNBIrRkMnPLjOgzWEeJ4bSMXYceCIu/wA1Mlp55F7fp6F3vBcCBakpAgB5Y+A3BDiEVrkKhzcq1IrlodODSUmMSwzvkVLo5bqn/ngS5KVrmI3kZdatiWhcOK2IHFgJo2LBdVjjrQg9NnD3rqIKqkxJistfmi6+Puilc+OSBbmmzNpm8lgRYxAD3QH4gNMbCa06Esr5rmGU/wBJijY00RyW8F/ssFftKdXdx6dk0Hu7Lhn8T4h/7y3/AErHHnXrXdyJ0ue0aWiQuFFTko/nvtKjQo1pxzCoW1aHFuheGtD6f4gfMFfQ8Ga9tGxH9/2vu/BSVSosq2LN2KMfjmXZ93hhg8YquI+GL3qs/UityxpxuvoSKC93G53MBwxT7OMU8cIr9FOwVHJT7zTV2zljVwRQgCAIAgCAIAgCAIAgCAIAgCAIAgCAIAgCAICLaUiy0YZY7xBGoOxC1TQtlYrXGTXK1boZre27LLTYZeZFDrDiN2Ogc36j+q5GSKbDZ9pHp1Qs2uZUMyqYLb9iR7uxzDiihGbHt0cNnNP6ouppaqOqjzs805dyldJG6N1lNS7OL/C1A2WmnUmBkyIchF6H9/5+OvLYxg+xvNCnZ4py9ungWNLVZuw7U7HaVd594ZOkIVjw3Y2DTFkQ5viRn4gKFg1a2lqLv/aqWXu5KbaqJZGbtUMxh3unZaSNnd16RBhglrhFDDWrcPmRWmh811C4bTPqPrM3fqlrpxv83lek8iM2VjQezG67rJk4n2huGJMesw6thgEAHgnE406jdc9jWINnnbsl3M0Xv+WJtLArGLm4lEgRJzs0nIh7vHCcC0FwOCIytWkOGjhxtUhXzkp8Wp29qypv70Xj5ENM9M9d24n3JsmZvRaX26YYRCa8RS4tLWucKd21ldQKN5ybnqo+JVMNHR/SxLvVLeCcVXx9TOCN0su0dofvtIlYkW2YbmseWgQalrSR63IXmDyMbh7kVUv2uh7VNXbJ5GxErjS0Mv7ULJnJaahzsuYj2MwkhtX929uhwfhIpoKa11XU4JU074XU0tkVb910Xhfmn9aFdVxvRySNK3bl6Z6/bYcuyXGTg4iCHGr6FoJJNGNzOvvVlTYfTYarpnP4cbaeqmiSaSdEaiGgx5OPdKxMEFx+0w2g1Y0RPTdEBfQEEEekRpouebLHXYlmkTsqvHduRN3QnK10UFm6oSeze0pq1JNz5ouMXvXNGJjYZwhrCPRa0bkrXjEEMM6NhTdZON+K96ntK97mXfrcrPaTf/ucUrKO9LNsWK0+ry1h55O2gz0s8HwbNaedN3BPVfRCPVVVuwzzM8uxd6NeSN3cIUaM3vI9FjeTyeBv7yOhra2Okjzv14Jz+cVIUUTpHWQ326l22SbGy0s2jG5xIhzNTq5x3caadNgFzVPTzYhNtpdOnchPe9sDMrTRpGUZIwwxg9Ec6k7k9SV10cbY2o1pWOcrlupIWZ4EAQBAEAQBAEAQBAEAQBAEAQBAEAQBAEAQBAEBEtKz2WizC/xBGrTyFpngZM3K5DJj1at0M2vbdhlpMMvMj0tYcRozB/E0/Mf1XJSxT4bNtI9PwpZtcyoZZTBbwWJHu7HMOKKEZse2tHDZzT+qLqaSrjqo87PNOXcpXSRujdZTT+zq/v7TDZaad/xAyZEcf7Tof3/n468vi+D7G80KdninL26eBY0tVm7DtTQsS52xOGJLAYksBjSwGNLAYksBjSwAdRLAY0sDMe0e/wD3WKVlHelm2LFadOWsPPJ20GenUYPg17Tzpu4J6r6IV1VVW7DPMz+7F3Y15IwhwhRoze8j0WN5PJOw38KkdBW1sdJHnfrwTn84qQoonSOshvt1LtMk2CXlm4WNziRDmSd3OO7jx8gFzVPTzYhNtZdOnchPe9kDMrTRpCSZIMDGCgHvJ3JO5XWxRNjblaVrnK5bqSFsMQgCAIAgCAIAgCAIAgCAIAgCAIAgCAIAgCAIAgCAICJaVnstFmF/iCNWnkLTPA2ZqtcZMerVuhm97bsstJhl5kZ6w4jRmD+Jp+Y/quSlimw2baR6fhSza5k7MrjBLw2HGu7HMOKKHVj2+q9uxB/VF1NJVx1UednmnLuUrpI3RusppXZ9fv8AaIbLzLvv9GPP950P7/z8deZxbCNleaFOzxTl7dPAsKaqzdl+pf8AGufsThjSwGNLAY0sBjSwGNLAY0sDNe0O/nd4paVd6WbYsVp05a088nyC6bCMIvaedPBPVfRCvqqq3YZ5lDuxd2NeSN3cMUaKF8Qj0WN5PJOdBv4VIvq2tjpI879eCc/nFSFFE6R1kN9updpkowS8s3CxucSIcySdXOO7zx8gFzVPTzYhNtptOnchPe9kDcrTRpCTZIMDGCgHvJ3JO5XWxRNjblaVrnK5bqSFsMQgCAIAgCAIAgCAIAgCAIAgCAIAgCAIAgCAIAgCAIAgCAiWlIMtFmF46gjVp5C0zQtlblcZMerVuhm97LsstJhl5lueZhxG6g/iafmP6rkpYp8Nm2ken4VCza5k7MrjBLw2HGu7HMOKM9WPbo5uxB/VF1FJVx1UednmnLuUrpYnRuspolwb7/bw2XmXffaMef7zof3/AJ+OvO4rhOyvLCnZ4py9ungWFNVZuy7UvmNUNicMaWAxpYDGlgMaWBnF/wC/GDFLSrs9IkRp05a088nyC6TCsJvaaZPBPVfRCvqqr+DPMpN17uxryRu7hijRQxIhHosbyeSdhv4AkXdbWx0ked+vBOfzipCiidI6yG/XUu0yUYJeWbhY3OJEOZJOrnH2nmmnyAXNU9PNiE22m06dyE972QNytNFkZNkgwMYKAe8nck7ldbFE2NuVpWucrlupIWwxCAIAgCAIAgCAIAgCAIAgCAIAgCAIAgCAIAgCAIAgCAIAgCAiWlIMtFmF46gjVp5C0zQtlblchkx6tW6Gb3suyy0WGXmRnrDiNGYP4mn5j+q5KWKfDZtpHp+FLNrmTsyuMEvFYUa7scw4o6se31Xt2IP02XUUlXHVR52eacu4rpYnRuspf7iX0+3YZeYd99ox5Pr9D+/138daDFMK2d5Yk7PFOXt0LCmqc3YdqXrEqGxNGJLAYksemd38vrhxS8s7PSJEadOWtPPJ8l0eF4Ve00yeCeq+iFdU1X8GeZTrr3djXkjd3DyaKGJEI9FjeepNDQb+FSLmtrY6SPO/XgnP5xUhwwukdZDfbqXbZKMEvLNwsbnEiHMknVzj7TzTT5ALmqemmxCbbTadO5CfI9sDcrTRZGTZIsDGCgHvJ3JO5XWxRNjblaVrnK5bqSFsMQgCAIAgCAIAgCAIAgCAIAgCAIAgCAIAgCAIAgCAIAgCAIAgCAICLaUgy0WFjx1BGrTyFqmhbK3K4yY9WrdDN72XZZaLDLzLesOI3UH8TTzyFyMsM2GzbSPT8KWbXMnZlcYHeKwY13Y5hxR1Y8eq9vIP02XUUdZHVR52eaciulidG6yl8uLfL7dSBMu++0Y8+30J/H138daHFML2d5Yk7PFOXt08CwpqrN2X6l6VETjO793zw4peWdnpEiNPva0/MrosLwu9ppk8E9V9EK6qqv4M8yo3Wu5GvJGwQxRgoYkQj0WN+rjnQb+FSLeuro6SPM/XgnP5xUhwwukdZDfrq3bZKsbLyzcMNub3nM1OpJ9p54+QC5umppsQm202nzchPkkZA3K00SRk2SLAxgoB7ydyTuV1sUTY25Wla5yuW6khbDEIAgCAIAgCAIAgCAIAgCAIAgCAIAgCAIAgCAIAgCAIAgCAIAgCAIAgItoyDLRYWPHUEatPIK1TQtlblcZMerVuhm97LsstBhl5lvWHEbqDs5p55C5GaGbDZtpHp+F7iza5k7MrjBLx2DGu5HMOKOrHt9V7eQfpsuoo6yOqjzs805FdLE6N1lPV97J6JD7szD8FKezip/HTEfesUw6lR+dGJf5w0/BktRKqWufLrXbjXkjYIeTBQxIhHosb9Sdhv4ZpXV0dJHmdrwTn84qeQwukWyG+3Vu2yWYJeWbhhtze85mp1JPtPP6oAubpqabEJttNp83IT5JGwNytNEkZNkiwMYKAe8nck7ldbFE2NuVqFa5yuW6khbDEIAgCAIAgCAIAgCAIAgCAIAgCAIAgCAIAgCAIAgCAIAgCAIAgCAIAgCAICJaMiy0GFj/EEatPIPK1TQtlblcZMcrVuhnN6rtw7QaZeabUasiNyP8AE07HkfNcjNDPh020i0/C+JZseyduVxQGdkbQ/OaPd10EIB1OK4qV608lJX9SOy7o9/ju6Gv6BL/u3Gi3Xu6yWaJeWbghtze85mp1JPtPP6oAtFLSzV8u1m+dyGckjIW5WmhyMoyRYGMFGj3k8k7ldbFE2NuVqFa5yuW6khbDEIAgCAIAgCAIAgCAIAgCAIAgCAIAgCAIAgCAIAgCAIAgCAIAgCAIAgCA/LwSMkBzZiWjO0cgIMWQmjpEQEGbsOZmxR7gRrnseh2WuSJsiWchk1ytW6Ec3VjH+8dTio+dKqvTCKfNmsbvqX2sdCTseYlW4WuAbwP1mVYsjaxLNQ0Kqqt1J0KTjjV6zPCbBgxG6lATG5ID6gCAIAgCAIAgCAIAgCAIAgCAIAgCAIAgCAIAgCAIAgCAIAgCAIAgCAIAgCAIAgCAIAgCAIAgCAIAgCAIAgCAIAgCAIAgCAID/9k="/>
          <p:cNvSpPr>
            <a:spLocks noChangeAspect="1" noChangeArrowheads="1"/>
          </p:cNvSpPr>
          <p:nvPr/>
        </p:nvSpPr>
        <p:spPr bwMode="auto">
          <a:xfrm>
            <a:off x="9387609" y="3162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7C93E61-3638-4ACA-A553-33AFF675ED7E}"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0906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Essential</a:t>
            </a:r>
          </a:p>
        </p:txBody>
      </p:sp>
      <p:sp>
        <p:nvSpPr>
          <p:cNvPr id="3" name="Content Placeholder 2"/>
          <p:cNvSpPr>
            <a:spLocks noGrp="1"/>
          </p:cNvSpPr>
          <p:nvPr>
            <p:ph idx="1"/>
          </p:nvPr>
        </p:nvSpPr>
        <p:spPr/>
        <p:txBody>
          <a:bodyPr/>
          <a:lstStyle/>
          <a:p>
            <a:r>
              <a:rPr lang="en-US" dirty="0"/>
              <a:t>If the RFC has been altered in any way (e.g., costs, due dates) since originally signed by the Contractor, the Site Manager must have the Contractor </a:t>
            </a:r>
          </a:p>
          <a:p>
            <a:pPr marL="0" indent="0">
              <a:buNone/>
            </a:pPr>
            <a:r>
              <a:rPr lang="en-US" dirty="0"/>
              <a:t>		a) initial and date all changes, OR</a:t>
            </a:r>
          </a:p>
          <a:p>
            <a:pPr marL="0" indent="0">
              <a:buNone/>
            </a:pPr>
            <a:r>
              <a:rPr lang="en-US" dirty="0"/>
              <a:t>		b) attach an email with the RFC in which the Contractor 		clearly acknowledges and agrees with the specific 			changes made</a:t>
            </a:r>
          </a:p>
        </p:txBody>
      </p:sp>
      <p:sp>
        <p:nvSpPr>
          <p:cNvPr id="4" name="Date Placeholder 3"/>
          <p:cNvSpPr>
            <a:spLocks noGrp="1"/>
          </p:cNvSpPr>
          <p:nvPr>
            <p:ph type="dt" sz="half" idx="10"/>
          </p:nvPr>
        </p:nvSpPr>
        <p:spPr/>
        <p:txBody>
          <a:bodyPr/>
          <a:lstStyle/>
          <a:p>
            <a:fld id="{7FC1D234-1220-4285-BE99-57881BD10FD9}"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88044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Housekeeping Notes..</a:t>
            </a:r>
          </a:p>
        </p:txBody>
      </p:sp>
      <p:sp>
        <p:nvSpPr>
          <p:cNvPr id="3" name="Content Placeholder 2"/>
          <p:cNvSpPr>
            <a:spLocks noGrp="1"/>
          </p:cNvSpPr>
          <p:nvPr>
            <p:ph idx="1"/>
          </p:nvPr>
        </p:nvSpPr>
        <p:spPr/>
        <p:txBody>
          <a:bodyPr/>
          <a:lstStyle/>
          <a:p>
            <a:r>
              <a:rPr lang="en-US" dirty="0"/>
              <a:t>If your Change Order included new deliverable due dates, the Site Manager should update the corresponding dates in STCM</a:t>
            </a:r>
          </a:p>
          <a:p>
            <a:endParaRPr lang="en-US" dirty="0"/>
          </a:p>
          <a:p>
            <a:r>
              <a:rPr lang="en-US" dirty="0"/>
              <a:t>The Site Manager should contact the Contractor regarding changes to the Purchase Order and verify that he/she received the </a:t>
            </a:r>
            <a:r>
              <a:rPr lang="en-US" dirty="0" err="1"/>
              <a:t>Ariba</a:t>
            </a:r>
            <a:r>
              <a:rPr lang="en-US" dirty="0"/>
              <a:t> notification.</a:t>
            </a:r>
          </a:p>
          <a:p>
            <a:endParaRPr lang="en-US" dirty="0"/>
          </a:p>
        </p:txBody>
      </p:sp>
      <p:pic>
        <p:nvPicPr>
          <p:cNvPr id="4" name="Picture 3" descr="Image of a broom and pan"/>
          <p:cNvPicPr>
            <a:picLocks noChangeAspect="1"/>
          </p:cNvPicPr>
          <p:nvPr/>
        </p:nvPicPr>
        <p:blipFill>
          <a:blip r:embed="rId2"/>
          <a:stretch>
            <a:fillRect/>
          </a:stretch>
        </p:blipFill>
        <p:spPr>
          <a:xfrm>
            <a:off x="5747420" y="4278123"/>
            <a:ext cx="1712405" cy="1848041"/>
          </a:xfrm>
          <a:prstGeom prst="rect">
            <a:avLst/>
          </a:prstGeom>
        </p:spPr>
      </p:pic>
      <p:sp>
        <p:nvSpPr>
          <p:cNvPr id="5" name="Date Placeholder 4"/>
          <p:cNvSpPr>
            <a:spLocks noGrp="1"/>
          </p:cNvSpPr>
          <p:nvPr>
            <p:ph type="dt" sz="half" idx="10"/>
          </p:nvPr>
        </p:nvSpPr>
        <p:spPr/>
        <p:txBody>
          <a:bodyPr/>
          <a:lstStyle/>
          <a:p>
            <a:fld id="{42ACB71A-44FF-4834-A2BB-6F433002EE3A}"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64348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48281"/>
            <a:ext cx="10464800" cy="994719"/>
          </a:xfrm>
        </p:spPr>
        <p:txBody>
          <a:bodyPr/>
          <a:lstStyle/>
          <a:p>
            <a:r>
              <a:rPr lang="en-US" dirty="0"/>
              <a:t>SUCCESS!</a:t>
            </a:r>
          </a:p>
        </p:txBody>
      </p:sp>
      <p:sp>
        <p:nvSpPr>
          <p:cNvPr id="3" name="Content Placeholder 2"/>
          <p:cNvSpPr>
            <a:spLocks noGrp="1"/>
          </p:cNvSpPr>
          <p:nvPr>
            <p:ph idx="1"/>
          </p:nvPr>
        </p:nvSpPr>
        <p:spPr>
          <a:xfrm>
            <a:off x="609600" y="1243012"/>
            <a:ext cx="10972800" cy="4525963"/>
          </a:xfrm>
        </p:spPr>
        <p:txBody>
          <a:bodyPr/>
          <a:lstStyle/>
          <a:p>
            <a:r>
              <a:rPr lang="en-US" dirty="0"/>
              <a:t>When the change order is issued, the Site Manager will receive a notification from MFMP that “PRXXXXXXX-VX has been ordered”.  The Contractor should also receive an email notification, if the Contractor has selected the email option in his/her registration, from Ariba (MFMP) at that time.  The email notification will provide a hyperlink for the Contractor to sign into the system to view the revised PO and attachments.</a:t>
            </a:r>
          </a:p>
          <a:p>
            <a:pPr algn="ctr"/>
            <a:endParaRPr lang="en-US" dirty="0"/>
          </a:p>
        </p:txBody>
      </p:sp>
      <p:sp>
        <p:nvSpPr>
          <p:cNvPr id="4" name="AutoShape 2" descr="http://2.bp.blogspot.com/-qZNx8Pew9Rs/Tv83cqD3B7I/AAAAAAAAD_E/gDOfIf4dUhc/s1600/F+fireworks.jpg"/>
          <p:cNvSpPr>
            <a:spLocks noChangeAspect="1" noChangeArrowheads="1"/>
          </p:cNvSpPr>
          <p:nvPr/>
        </p:nvSpPr>
        <p:spPr bwMode="auto">
          <a:xfrm>
            <a:off x="155575" y="-2849563"/>
            <a:ext cx="6610350"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Image of fireworks"/>
          <p:cNvPicPr>
            <a:picLocks noChangeAspect="1"/>
          </p:cNvPicPr>
          <p:nvPr/>
        </p:nvPicPr>
        <p:blipFill>
          <a:blip r:embed="rId2"/>
          <a:stretch>
            <a:fillRect/>
          </a:stretch>
        </p:blipFill>
        <p:spPr>
          <a:xfrm>
            <a:off x="5604348" y="4073708"/>
            <a:ext cx="4852886" cy="2323733"/>
          </a:xfrm>
          <a:prstGeom prst="rect">
            <a:avLst/>
          </a:prstGeom>
        </p:spPr>
      </p:pic>
      <p:sp>
        <p:nvSpPr>
          <p:cNvPr id="6" name="Date Placeholder 5"/>
          <p:cNvSpPr>
            <a:spLocks noGrp="1"/>
          </p:cNvSpPr>
          <p:nvPr>
            <p:ph type="dt" sz="half" idx="10"/>
          </p:nvPr>
        </p:nvSpPr>
        <p:spPr/>
        <p:txBody>
          <a:bodyPr/>
          <a:lstStyle/>
          <a:p>
            <a:fld id="{31B6D8DC-AF5B-4D7A-AD02-544A2BF7C958}" type="datetime1">
              <a:rPr lang="en-US" smtClean="0"/>
              <a:t>7/10/2017</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47657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Problem: I Never Received My PO/CO</a:t>
            </a:r>
          </a:p>
        </p:txBody>
      </p:sp>
      <p:sp>
        <p:nvSpPr>
          <p:cNvPr id="3" name="Content Placeholder 2"/>
          <p:cNvSpPr>
            <a:spLocks noGrp="1"/>
          </p:cNvSpPr>
          <p:nvPr>
            <p:ph idx="1"/>
          </p:nvPr>
        </p:nvSpPr>
        <p:spPr/>
        <p:txBody>
          <a:bodyPr>
            <a:normAutofit lnSpcReduction="10000"/>
          </a:bodyPr>
          <a:lstStyle/>
          <a:p>
            <a:r>
              <a:rPr lang="en-US" dirty="0"/>
              <a:t>There are several possible explanations:</a:t>
            </a:r>
          </a:p>
          <a:p>
            <a:pPr lvl="1"/>
            <a:r>
              <a:rPr lang="en-US" dirty="0"/>
              <a:t>Chosen method of communication was via fax – transmission failure</a:t>
            </a:r>
          </a:p>
          <a:p>
            <a:pPr lvl="1"/>
            <a:r>
              <a:rPr lang="en-US" dirty="0"/>
              <a:t>Designated email address was for a person no longer with the company</a:t>
            </a:r>
          </a:p>
          <a:p>
            <a:pPr lvl="1"/>
            <a:r>
              <a:rPr lang="en-US" dirty="0"/>
              <a:t>Incorrect email address in MFMP Vendor</a:t>
            </a:r>
          </a:p>
          <a:p>
            <a:pPr lvl="1"/>
            <a:r>
              <a:rPr lang="en-US" dirty="0"/>
              <a:t>Email notification delivered to Spam folder</a:t>
            </a:r>
          </a:p>
          <a:p>
            <a:pPr lvl="1"/>
            <a:r>
              <a:rPr lang="en-US" dirty="0"/>
              <a:t>Email notification inadvertently deleted by user</a:t>
            </a:r>
          </a:p>
          <a:p>
            <a:pPr lvl="1"/>
            <a:endParaRPr lang="en-US" dirty="0"/>
          </a:p>
          <a:p>
            <a:pPr lvl="1"/>
            <a:r>
              <a:rPr lang="en-US" dirty="0"/>
              <a:t>Suggestion: create an email address accessible by multiple people within the company</a:t>
            </a:r>
            <a:r>
              <a:rPr lang="en-US" sz="1600" dirty="0"/>
              <a:t>. </a:t>
            </a:r>
            <a:r>
              <a:rPr lang="en-US" dirty="0"/>
              <a:t>If your desired new email address differs from what is listed in your contract, then email our Contract Manager </a:t>
            </a:r>
            <a:r>
              <a:rPr lang="en-US" u="sng" dirty="0">
                <a:hlinkClick r:id="rId2"/>
              </a:rPr>
              <a:t>Martin.Ehlen@dep.state.fl.us</a:t>
            </a:r>
            <a:r>
              <a:rPr lang="en-US" dirty="0"/>
              <a:t> with your request to amend it in the contract.</a:t>
            </a:r>
          </a:p>
        </p:txBody>
      </p:sp>
      <p:sp>
        <p:nvSpPr>
          <p:cNvPr id="4" name="Date Placeholder 3"/>
          <p:cNvSpPr>
            <a:spLocks noGrp="1"/>
          </p:cNvSpPr>
          <p:nvPr>
            <p:ph type="dt" sz="half" idx="10"/>
          </p:nvPr>
        </p:nvSpPr>
        <p:spPr/>
        <p:txBody>
          <a:bodyPr/>
          <a:lstStyle/>
          <a:p>
            <a:fld id="{FA59B0F8-7505-4908-8DE0-6454CBF23508}"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61489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Is Your RFC</a:t>
            </a:r>
          </a:p>
        </p:txBody>
      </p:sp>
      <p:sp>
        <p:nvSpPr>
          <p:cNvPr id="3" name="Subtitle 2"/>
          <p:cNvSpPr>
            <a:spLocks noGrp="1"/>
          </p:cNvSpPr>
          <p:nvPr>
            <p:ph idx="1"/>
          </p:nvPr>
        </p:nvSpPr>
        <p:spPr/>
        <p:txBody>
          <a:bodyPr>
            <a:normAutofit fontScale="92500" lnSpcReduction="10000"/>
          </a:bodyPr>
          <a:lstStyle/>
          <a:p>
            <a:pPr marL="0" indent="0" algn="ctr">
              <a:buNone/>
            </a:pPr>
            <a:r>
              <a:rPr lang="en-US" dirty="0">
                <a:solidFill>
                  <a:schemeClr val="accent3"/>
                </a:solidFill>
              </a:rPr>
              <a:t>-REASONABLE-</a:t>
            </a:r>
          </a:p>
          <a:p>
            <a:pPr marL="0" indent="0" algn="ctr">
              <a:buNone/>
            </a:pPr>
            <a:r>
              <a:rPr lang="en-US" dirty="0"/>
              <a:t>Would the Site Manager normally allow a change order for this type of request?</a:t>
            </a:r>
          </a:p>
          <a:p>
            <a:pPr marL="0" indent="0" algn="ctr">
              <a:buNone/>
            </a:pPr>
            <a:endParaRPr lang="en-US" dirty="0"/>
          </a:p>
          <a:p>
            <a:pPr marL="0" indent="0" algn="ctr">
              <a:buNone/>
            </a:pPr>
            <a:r>
              <a:rPr lang="en-US" dirty="0">
                <a:solidFill>
                  <a:schemeClr val="accent3"/>
                </a:solidFill>
              </a:rPr>
              <a:t>-NECESSARY-</a:t>
            </a:r>
          </a:p>
          <a:p>
            <a:pPr marL="0" indent="0" algn="ctr">
              <a:buNone/>
            </a:pPr>
            <a:r>
              <a:rPr lang="en-US" dirty="0"/>
              <a:t>Will the request aid the Department in its site goals (HINT: is it required to complete the work)?</a:t>
            </a:r>
          </a:p>
          <a:p>
            <a:pPr algn="ctr"/>
            <a:endParaRPr lang="en-US" dirty="0"/>
          </a:p>
          <a:p>
            <a:pPr marL="0" indent="0" algn="ctr">
              <a:buNone/>
            </a:pPr>
            <a:r>
              <a:rPr lang="en-US" dirty="0">
                <a:solidFill>
                  <a:schemeClr val="accent3"/>
                </a:solidFill>
              </a:rPr>
              <a:t>-ALLOWABLE-</a:t>
            </a:r>
          </a:p>
          <a:p>
            <a:pPr marL="0" indent="0" algn="ctr">
              <a:buNone/>
            </a:pPr>
            <a:r>
              <a:rPr lang="en-US" dirty="0"/>
              <a:t>Does it meet current DEP ATC terms?</a:t>
            </a:r>
          </a:p>
          <a:p>
            <a:endParaRPr lang="en-US" dirty="0"/>
          </a:p>
        </p:txBody>
      </p:sp>
      <p:sp>
        <p:nvSpPr>
          <p:cNvPr id="2" name="Date Placeholder 1"/>
          <p:cNvSpPr>
            <a:spLocks noGrp="1"/>
          </p:cNvSpPr>
          <p:nvPr>
            <p:ph type="dt" sz="half" idx="10"/>
          </p:nvPr>
        </p:nvSpPr>
        <p:spPr/>
        <p:txBody>
          <a:bodyPr/>
          <a:lstStyle/>
          <a:p>
            <a:fld id="{74D1386E-53F4-4BB2-89AF-08ACC853415F}" type="datetime1">
              <a:rPr lang="en-US" smtClean="0"/>
              <a:t>7/10/2017</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196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Links</a:t>
            </a:r>
          </a:p>
        </p:txBody>
      </p:sp>
      <p:sp>
        <p:nvSpPr>
          <p:cNvPr id="3" name="Content Placeholder 2"/>
          <p:cNvSpPr>
            <a:spLocks noGrp="1"/>
          </p:cNvSpPr>
          <p:nvPr>
            <p:ph idx="1"/>
          </p:nvPr>
        </p:nvSpPr>
        <p:spPr/>
        <p:txBody>
          <a:bodyPr>
            <a:normAutofit fontScale="70000" lnSpcReduction="20000"/>
          </a:bodyPr>
          <a:lstStyle/>
          <a:p>
            <a:r>
              <a:rPr lang="en-US" dirty="0"/>
              <a:t>MFMP Vendor Website</a:t>
            </a:r>
          </a:p>
          <a:p>
            <a:pPr marL="0" indent="0">
              <a:buNone/>
            </a:pPr>
            <a:r>
              <a:rPr lang="en-US" dirty="0">
                <a:hlinkClick r:id="rId2"/>
              </a:rPr>
              <a:t>http://www.dms.myflorida.com/business_operations/state_purchasing/myfloridamarketplace/mfmp_vendors</a:t>
            </a:r>
            <a:endParaRPr lang="en-US" dirty="0"/>
          </a:p>
          <a:p>
            <a:r>
              <a:rPr lang="en-US" dirty="0"/>
              <a:t>MFMP Vendor Bid System (VBS)</a:t>
            </a:r>
          </a:p>
          <a:p>
            <a:pPr marL="0" indent="0">
              <a:buNone/>
            </a:pPr>
            <a:r>
              <a:rPr lang="en-US" dirty="0">
                <a:hlinkClick r:id="rId3"/>
              </a:rPr>
              <a:t>http://www.myflorida.com/apps/vbs/vbs_www.main_menu</a:t>
            </a:r>
            <a:endParaRPr lang="en-US" dirty="0"/>
          </a:p>
          <a:p>
            <a:r>
              <a:rPr lang="en-US" dirty="0"/>
              <a:t>MFMP Vendor Information Portal</a:t>
            </a:r>
          </a:p>
          <a:p>
            <a:pPr marL="0" indent="0">
              <a:buNone/>
            </a:pPr>
            <a:r>
              <a:rPr lang="en-US" dirty="0">
                <a:hlinkClick r:id="rId4"/>
              </a:rPr>
              <a:t>https://vendor.myfloridamarketplace.com/vms-web/spring/login?execution=e1s1</a:t>
            </a:r>
            <a:endParaRPr lang="en-US" dirty="0"/>
          </a:p>
          <a:p>
            <a:r>
              <a:rPr lang="en-US" dirty="0"/>
              <a:t>MFMP Sourcing (for reviewing E-Quotes)</a:t>
            </a:r>
          </a:p>
          <a:p>
            <a:pPr marL="0" indent="0">
              <a:buNone/>
            </a:pPr>
            <a:r>
              <a:rPr lang="en-US" dirty="0">
                <a:hlinkClick r:id="rId5"/>
              </a:rPr>
              <a:t>https://sourcing.myfloridamarketplace.com/Sourcing/Main/</a:t>
            </a:r>
            <a:endParaRPr lang="en-US" dirty="0"/>
          </a:p>
          <a:p>
            <a:r>
              <a:rPr lang="en-US" dirty="0"/>
              <a:t>MFMP Customer Service Desk Email:</a:t>
            </a:r>
          </a:p>
          <a:p>
            <a:pPr marL="0" indent="0">
              <a:buNone/>
            </a:pPr>
            <a:r>
              <a:rPr lang="en-US" dirty="0">
                <a:hlinkClick r:id="rId6"/>
              </a:rPr>
              <a:t>VendorHelp@myfloridamarketplace.com</a:t>
            </a:r>
            <a:r>
              <a:rPr lang="en-US" dirty="0"/>
              <a:t> or (866) 352-3776</a:t>
            </a:r>
          </a:p>
          <a:p>
            <a:endParaRPr lang="en-US" dirty="0"/>
          </a:p>
          <a:p>
            <a:r>
              <a:rPr lang="en-US" dirty="0"/>
              <a:t>FLORIDA Accountability Contract Tracking System (FACTS)</a:t>
            </a:r>
          </a:p>
          <a:p>
            <a:pPr marL="0" indent="0">
              <a:buNone/>
            </a:pPr>
            <a:r>
              <a:rPr lang="en-US" dirty="0">
                <a:hlinkClick r:id="rId7"/>
              </a:rPr>
              <a:t>http://www.myfloridacfo.com/division/AA/FACTSReporting/</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FA59B0F8-7505-4908-8DE0-6454CBF23508}"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752710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Appreciation</a:t>
            </a:r>
          </a:p>
        </p:txBody>
      </p:sp>
      <p:sp>
        <p:nvSpPr>
          <p:cNvPr id="3" name="Content Placeholder 2"/>
          <p:cNvSpPr>
            <a:spLocks noGrp="1"/>
          </p:cNvSpPr>
          <p:nvPr>
            <p:ph idx="1"/>
          </p:nvPr>
        </p:nvSpPr>
        <p:spPr/>
        <p:txBody>
          <a:bodyPr/>
          <a:lstStyle/>
          <a:p>
            <a:r>
              <a:rPr lang="en-US" dirty="0"/>
              <a:t>Thank you for your patience and understanding as we navigate through a new system!!	</a:t>
            </a:r>
          </a:p>
        </p:txBody>
      </p:sp>
      <p:pic>
        <p:nvPicPr>
          <p:cNvPr id="4" name="Picture 3" descr="Image of a smiley face"/>
          <p:cNvPicPr>
            <a:picLocks noChangeAspect="1"/>
          </p:cNvPicPr>
          <p:nvPr/>
        </p:nvPicPr>
        <p:blipFill>
          <a:blip r:embed="rId2"/>
          <a:stretch>
            <a:fillRect/>
          </a:stretch>
        </p:blipFill>
        <p:spPr>
          <a:xfrm>
            <a:off x="8737600" y="3863182"/>
            <a:ext cx="2566638" cy="1664352"/>
          </a:xfrm>
          <a:prstGeom prst="rect">
            <a:avLst/>
          </a:prstGeom>
        </p:spPr>
      </p:pic>
      <p:sp>
        <p:nvSpPr>
          <p:cNvPr id="5" name="Date Placeholder 4"/>
          <p:cNvSpPr>
            <a:spLocks noGrp="1"/>
          </p:cNvSpPr>
          <p:nvPr>
            <p:ph type="dt" sz="half" idx="10"/>
          </p:nvPr>
        </p:nvSpPr>
        <p:spPr/>
        <p:txBody>
          <a:bodyPr/>
          <a:lstStyle/>
          <a:p>
            <a:fld id="{D346CF2A-75AB-43B3-89AC-29F2D3CEA710}"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13521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75" y="-233966"/>
            <a:ext cx="9905998" cy="1478570"/>
          </a:xfrm>
        </p:spPr>
        <p:txBody>
          <a:bodyPr>
            <a:normAutofit/>
          </a:bodyPr>
          <a:lstStyle/>
          <a:p>
            <a:pPr algn="ctr"/>
            <a:r>
              <a:rPr lang="en-US" sz="3600" cap="none" dirty="0"/>
              <a:t>  Contact Information</a:t>
            </a:r>
          </a:p>
        </p:txBody>
      </p:sp>
      <p:sp>
        <p:nvSpPr>
          <p:cNvPr id="3" name="Content Placeholder 2"/>
          <p:cNvSpPr>
            <a:spLocks noGrp="1"/>
          </p:cNvSpPr>
          <p:nvPr>
            <p:ph idx="1"/>
          </p:nvPr>
        </p:nvSpPr>
        <p:spPr>
          <a:xfrm>
            <a:off x="782595" y="1625600"/>
            <a:ext cx="10357178" cy="3597189"/>
          </a:xfrm>
        </p:spPr>
        <p:txBody>
          <a:bodyPr>
            <a:normAutofit/>
          </a:bodyPr>
          <a:lstStyle/>
          <a:p>
            <a:pPr marL="457200" lvl="1" indent="0" algn="ctr">
              <a:buNone/>
            </a:pPr>
            <a:r>
              <a:rPr lang="en-US" b="1" dirty="0">
                <a:solidFill>
                  <a:srgbClr val="005B9A"/>
                </a:solidFill>
              </a:rPr>
              <a:t>Please refer to your new PRP Contracts Group 	Point Of Contact Form for individual contact information</a:t>
            </a:r>
          </a:p>
          <a:p>
            <a:pPr marL="457200" lvl="1" indent="0">
              <a:buNone/>
            </a:pPr>
            <a:endParaRPr lang="en-US" sz="1800" b="1" u="sng" dirty="0">
              <a:solidFill>
                <a:srgbClr val="005B9A"/>
              </a:solidFill>
            </a:endParaRPr>
          </a:p>
          <a:p>
            <a:pPr marL="457200" lvl="1" indent="0">
              <a:buNone/>
            </a:pPr>
            <a:endParaRPr lang="en-US" dirty="0">
              <a:solidFill>
                <a:srgbClr val="005B9A"/>
              </a:solidFill>
            </a:endParaRPr>
          </a:p>
          <a:p>
            <a:endParaRPr lang="en-US" dirty="0"/>
          </a:p>
        </p:txBody>
      </p:sp>
      <p:pic>
        <p:nvPicPr>
          <p:cNvPr id="5" name="Picture 4" descr="Image of a person on the telephone"/>
          <p:cNvPicPr>
            <a:picLocks noChangeAspect="1"/>
          </p:cNvPicPr>
          <p:nvPr/>
        </p:nvPicPr>
        <p:blipFill>
          <a:blip r:embed="rId2"/>
          <a:stretch>
            <a:fillRect/>
          </a:stretch>
        </p:blipFill>
        <p:spPr>
          <a:xfrm>
            <a:off x="2347784" y="77536"/>
            <a:ext cx="1039405" cy="869856"/>
          </a:xfrm>
          <a:prstGeom prst="rect">
            <a:avLst/>
          </a:prstGeom>
        </p:spPr>
      </p:pic>
      <p:pic>
        <p:nvPicPr>
          <p:cNvPr id="7" name="Picture 6" descr="Image of an envelope"/>
          <p:cNvPicPr>
            <a:picLocks noChangeAspect="1"/>
          </p:cNvPicPr>
          <p:nvPr/>
        </p:nvPicPr>
        <p:blipFill>
          <a:blip r:embed="rId3"/>
          <a:stretch>
            <a:fillRect/>
          </a:stretch>
        </p:blipFill>
        <p:spPr>
          <a:xfrm>
            <a:off x="9555891" y="-170937"/>
            <a:ext cx="1326293" cy="1326293"/>
          </a:xfrm>
          <a:prstGeom prst="rect">
            <a:avLst/>
          </a:prstGeom>
        </p:spPr>
      </p:pic>
      <p:sp>
        <p:nvSpPr>
          <p:cNvPr id="4" name="Date Placeholder 3"/>
          <p:cNvSpPr>
            <a:spLocks noGrp="1"/>
          </p:cNvSpPr>
          <p:nvPr>
            <p:ph type="dt" sz="half" idx="10"/>
          </p:nvPr>
        </p:nvSpPr>
        <p:spPr/>
        <p:txBody>
          <a:bodyPr/>
          <a:lstStyle/>
          <a:p>
            <a:fld id="{BD8B74CA-9C6E-4592-9250-4894DD92EF02}"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70806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RFC </a:t>
            </a:r>
            <a:r>
              <a:rPr lang="en-US" dirty="0" err="1"/>
              <a:t>vs</a:t>
            </a:r>
            <a:r>
              <a:rPr lang="en-US" dirty="0"/>
              <a:t> Change Order</a:t>
            </a:r>
          </a:p>
        </p:txBody>
      </p:sp>
      <p:sp>
        <p:nvSpPr>
          <p:cNvPr id="3" name="Content Placeholder 2"/>
          <p:cNvSpPr>
            <a:spLocks noGrp="1"/>
          </p:cNvSpPr>
          <p:nvPr>
            <p:ph idx="1"/>
          </p:nvPr>
        </p:nvSpPr>
        <p:spPr/>
        <p:txBody>
          <a:bodyPr>
            <a:normAutofit fontScale="92500" lnSpcReduction="10000"/>
          </a:bodyPr>
          <a:lstStyle/>
          <a:p>
            <a:r>
              <a:rPr lang="en-US" dirty="0"/>
              <a:t>The Contractor/Site Manager submits a RFC form and all appropriate documentation (e.g., revised SOW, SPI)</a:t>
            </a:r>
          </a:p>
          <a:p>
            <a:r>
              <a:rPr lang="en-US" dirty="0"/>
              <a:t>Approved RFCs are sent by the Team AA to PRP.ChangeOrder@dep.state.fl.us</a:t>
            </a:r>
          </a:p>
          <a:p>
            <a:r>
              <a:rPr lang="en-US" dirty="0"/>
              <a:t>RFC is entered in </a:t>
            </a:r>
            <a:r>
              <a:rPr lang="en-US" dirty="0" err="1"/>
              <a:t>MyFloridaMarketPlace</a:t>
            </a:r>
            <a:r>
              <a:rPr lang="en-US" dirty="0"/>
              <a:t> (MFMP) as a version of the original Purchase Requisition (PR)</a:t>
            </a:r>
          </a:p>
          <a:p>
            <a:r>
              <a:rPr lang="en-US" dirty="0"/>
              <a:t>Goes through the regular PR approval process</a:t>
            </a:r>
          </a:p>
          <a:p>
            <a:r>
              <a:rPr lang="en-US" dirty="0"/>
              <a:t>Becomes an approved Change Order (CO) when the Revised Purchase Order is issued</a:t>
            </a:r>
          </a:p>
          <a:p>
            <a:pPr marL="457200" lvl="1" indent="0">
              <a:buNone/>
            </a:pPr>
            <a:r>
              <a:rPr lang="en-US" sz="4000" dirty="0"/>
              <a:t>RFC </a:t>
            </a:r>
            <a:r>
              <a:rPr lang="en-US" dirty="0"/>
              <a:t>     		</a:t>
            </a:r>
            <a:r>
              <a:rPr lang="en-US" sz="4000" dirty="0"/>
              <a:t>PR-V2    		CO/PO</a:t>
            </a:r>
          </a:p>
          <a:p>
            <a:endParaRPr lang="en-US" dirty="0"/>
          </a:p>
        </p:txBody>
      </p:sp>
      <p:sp>
        <p:nvSpPr>
          <p:cNvPr id="5" name="Right Arrow 4" descr="Directional flow chart arrow"/>
          <p:cNvSpPr/>
          <p:nvPr/>
        </p:nvSpPr>
        <p:spPr>
          <a:xfrm>
            <a:off x="2908300" y="51689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Directional flow chart arrow"/>
          <p:cNvSpPr/>
          <p:nvPr/>
        </p:nvSpPr>
        <p:spPr>
          <a:xfrm>
            <a:off x="6604000" y="51689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A1896B1A-FD9D-4B66-824F-5622336C8704}" type="datetime1">
              <a:rPr lang="en-US" smtClean="0"/>
              <a:t>7/10/2017</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9371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Allowable?</a:t>
            </a:r>
          </a:p>
        </p:txBody>
      </p:sp>
      <p:sp>
        <p:nvSpPr>
          <p:cNvPr id="3" name="Content Placeholder 2"/>
          <p:cNvSpPr>
            <a:spLocks noGrp="1"/>
          </p:cNvSpPr>
          <p:nvPr>
            <p:ph idx="1"/>
          </p:nvPr>
        </p:nvSpPr>
        <p:spPr/>
        <p:txBody>
          <a:bodyPr>
            <a:normAutofit fontScale="92500" lnSpcReduction="10000"/>
          </a:bodyPr>
          <a:lstStyle/>
          <a:p>
            <a:r>
              <a:rPr lang="en-US" dirty="0"/>
              <a:t>Cost item included in the specific ATC contract</a:t>
            </a:r>
          </a:p>
          <a:p>
            <a:r>
              <a:rPr lang="en-US" dirty="0"/>
              <a:t>Contractors may have different rates in each contract region (North, Central, South)</a:t>
            </a:r>
          </a:p>
          <a:p>
            <a:r>
              <a:rPr lang="en-US" dirty="0"/>
              <a:t>The Contractor CANNOT exceed his/her contracted rates, although lower rates are acceptable, based upon negotiation</a:t>
            </a:r>
          </a:p>
          <a:p>
            <a:r>
              <a:rPr lang="en-US" dirty="0"/>
              <a:t>The ATC Contract number is the first three digits of the task assignment (for example:  999-001A = GC999) this Contract establishes the rate schedule ceiling amounts</a:t>
            </a:r>
          </a:p>
          <a:p>
            <a:r>
              <a:rPr lang="en-US" dirty="0"/>
              <a:t>Be aware that DEP may amend the original ATC contract—you can find the most recent version in FACTS  (web address provided at the end of this presentation)</a:t>
            </a:r>
          </a:p>
        </p:txBody>
      </p:sp>
      <p:sp>
        <p:nvSpPr>
          <p:cNvPr id="4" name="Date Placeholder 3"/>
          <p:cNvSpPr>
            <a:spLocks noGrp="1"/>
          </p:cNvSpPr>
          <p:nvPr>
            <p:ph type="dt" sz="half" idx="10"/>
          </p:nvPr>
        </p:nvSpPr>
        <p:spPr/>
        <p:txBody>
          <a:bodyPr/>
          <a:lstStyle/>
          <a:p>
            <a:fld id="{6A50342E-C5C3-41F7-AEF7-7DB438500045}"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61872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99023"/>
            <a:ext cx="9905998" cy="1478570"/>
          </a:xfrm>
        </p:spPr>
        <p:txBody>
          <a:bodyPr>
            <a:normAutofit fontScale="90000"/>
          </a:bodyPr>
          <a:lstStyle/>
          <a:p>
            <a:r>
              <a:rPr lang="en-US" sz="3600" dirty="0"/>
              <a:t>You’re ready to submit a RFC form for your Purchase Order. Here’s a list of what you’ll need:</a:t>
            </a:r>
          </a:p>
        </p:txBody>
      </p:sp>
      <p:sp>
        <p:nvSpPr>
          <p:cNvPr id="3" name="Content Placeholder 2"/>
          <p:cNvSpPr>
            <a:spLocks noGrp="1"/>
          </p:cNvSpPr>
          <p:nvPr>
            <p:ph idx="1"/>
          </p:nvPr>
        </p:nvSpPr>
        <p:spPr>
          <a:xfrm>
            <a:off x="609600" y="1452419"/>
            <a:ext cx="10972800" cy="4525963"/>
          </a:xfrm>
        </p:spPr>
        <p:txBody>
          <a:bodyPr>
            <a:normAutofit/>
          </a:bodyPr>
          <a:lstStyle/>
          <a:p>
            <a:endParaRPr lang="en-US" b="1" dirty="0"/>
          </a:p>
          <a:p>
            <a:r>
              <a:rPr lang="en-US" dirty="0"/>
              <a:t>RFC Form, initiated by the Contractor or Site Manager</a:t>
            </a:r>
          </a:p>
          <a:p>
            <a:r>
              <a:rPr lang="en-US" dirty="0"/>
              <a:t>All required quote documentation </a:t>
            </a:r>
          </a:p>
          <a:p>
            <a:r>
              <a:rPr lang="en-US" dirty="0"/>
              <a:t>Contractor rates for all types of line items (refer to the original SPI-Rates unit tab or FACTS)</a:t>
            </a:r>
          </a:p>
          <a:p>
            <a:r>
              <a:rPr lang="en-US" dirty="0"/>
              <a:t>Revised documents (SOW and/or SPI)</a:t>
            </a:r>
          </a:p>
          <a:p>
            <a:pPr lvl="0"/>
            <a:r>
              <a:rPr lang="en-US" dirty="0"/>
              <a:t>Future proposed change - Original Purchase Requisition Number (PR) to be included, because all change orders are associated with this number: PRXXXXXXX-V2, etc.</a:t>
            </a:r>
          </a:p>
          <a:p>
            <a:endParaRPr lang="en-US" dirty="0"/>
          </a:p>
          <a:p>
            <a:pPr marL="0" indent="0">
              <a:buNone/>
            </a:pPr>
            <a:endParaRPr lang="en-US" dirty="0"/>
          </a:p>
        </p:txBody>
      </p:sp>
      <p:pic>
        <p:nvPicPr>
          <p:cNvPr id="4" name="Picture 3" descr="Image of a check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338" y="-339492"/>
            <a:ext cx="897310" cy="1619039"/>
          </a:xfrm>
          <a:prstGeom prst="rect">
            <a:avLst/>
          </a:prstGeom>
        </p:spPr>
      </p:pic>
      <p:sp>
        <p:nvSpPr>
          <p:cNvPr id="5" name="Date Placeholder 4"/>
          <p:cNvSpPr>
            <a:spLocks noGrp="1"/>
          </p:cNvSpPr>
          <p:nvPr>
            <p:ph type="dt" sz="half" idx="10"/>
          </p:nvPr>
        </p:nvSpPr>
        <p:spPr/>
        <p:txBody>
          <a:bodyPr/>
          <a:lstStyle/>
          <a:p>
            <a:fld id="{5F0B142C-95C5-48C4-A86D-4B900239586A}" type="datetime1">
              <a:rPr lang="en-US" smtClean="0"/>
              <a:t>7/10/2017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22491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a:t>
            </a:r>
          </a:p>
        </p:txBody>
      </p:sp>
      <p:sp>
        <p:nvSpPr>
          <p:cNvPr id="3" name="Content Placeholder 2"/>
          <p:cNvSpPr>
            <a:spLocks noGrp="1"/>
          </p:cNvSpPr>
          <p:nvPr>
            <p:ph idx="1"/>
          </p:nvPr>
        </p:nvSpPr>
        <p:spPr>
          <a:xfrm>
            <a:off x="609599" y="1600201"/>
            <a:ext cx="11112843" cy="4594653"/>
          </a:xfrm>
        </p:spPr>
        <p:txBody>
          <a:bodyPr>
            <a:normAutofit/>
          </a:bodyPr>
          <a:lstStyle/>
          <a:p>
            <a:r>
              <a:rPr lang="en-US" dirty="0"/>
              <a:t>Sometimes, you may need miscellaneous items not included in the SPI-----you will need quotes for items such as carbon filters, etc.</a:t>
            </a:r>
          </a:p>
          <a:p>
            <a:pPr lvl="1"/>
            <a:r>
              <a:rPr lang="en-US" dirty="0"/>
              <a:t>X &gt; $2,500, you’ll need to attach a minimum of 3 written quotes - </a:t>
            </a:r>
            <a:r>
              <a:rPr lang="en-US" i="1" dirty="0"/>
              <a:t>please combine all quotes into one pdf attachment</a:t>
            </a:r>
          </a:p>
          <a:p>
            <a:pPr lvl="1"/>
            <a:r>
              <a:rPr lang="en-US" dirty="0"/>
              <a:t>X ≤ $2,500, you will need 1 written quote</a:t>
            </a:r>
          </a:p>
          <a:p>
            <a:pPr lvl="1"/>
            <a:r>
              <a:rPr lang="en-US" dirty="0"/>
              <a:t>Quoted items cannot be divided to avoid the quote requirements of the ATC</a:t>
            </a:r>
          </a:p>
          <a:p>
            <a:pPr lvl="1"/>
            <a:r>
              <a:rPr lang="en-US" dirty="0"/>
              <a:t>If quote involves item of proprietary nature, only 1 quote is needed (plus justification for the basis for the claim of proprietary and the need for the proprietary cost item)</a:t>
            </a:r>
          </a:p>
          <a:p>
            <a:pPr marL="0" indent="0">
              <a:buNone/>
            </a:pPr>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0C1D46DD-4FFD-4FA4-81D9-C601B8DE05FA}"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73479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RFC Numbering and Attachment Revisions</a:t>
            </a:r>
          </a:p>
        </p:txBody>
      </p:sp>
      <p:sp>
        <p:nvSpPr>
          <p:cNvPr id="3" name="Content Placeholder 2"/>
          <p:cNvSpPr>
            <a:spLocks noGrp="1"/>
          </p:cNvSpPr>
          <p:nvPr>
            <p:ph idx="1"/>
          </p:nvPr>
        </p:nvSpPr>
        <p:spPr>
          <a:xfrm>
            <a:off x="428368" y="1202725"/>
            <a:ext cx="11154032" cy="4923440"/>
          </a:xfrm>
        </p:spPr>
        <p:txBody>
          <a:bodyPr>
            <a:normAutofit fontScale="92500" lnSpcReduction="20000"/>
          </a:bodyPr>
          <a:lstStyle/>
          <a:p>
            <a:r>
              <a:rPr lang="en-US" dirty="0"/>
              <a:t>V represents version number</a:t>
            </a:r>
          </a:p>
          <a:p>
            <a:r>
              <a:rPr lang="en-US" dirty="0"/>
              <a:t>PRXXXXXXX-V2 is the first RFC</a:t>
            </a:r>
          </a:p>
          <a:p>
            <a:r>
              <a:rPr lang="en-US" dirty="0"/>
              <a:t>PRXXXXXXX-V3 is the second RFC, and so on</a:t>
            </a:r>
          </a:p>
          <a:p>
            <a:pPr lvl="1"/>
            <a:r>
              <a:rPr lang="en-US" dirty="0"/>
              <a:t>Note:  DEP may initiate a change where a formal RFC is not processed that will cause the V# to change without an attached RFC (for example, change in Site Manager in MFMP – a comment with phone/email should be included on the PR for the Contractor to see)</a:t>
            </a:r>
          </a:p>
          <a:p>
            <a:r>
              <a:rPr lang="en-US" dirty="0"/>
              <a:t>If the SOW is updated for technical reasons, you must attach a revised version of it (e.g., Attachment A - Revision 1)</a:t>
            </a:r>
          </a:p>
          <a:p>
            <a:r>
              <a:rPr lang="en-US" dirty="0"/>
              <a:t>If the rate sheet/SPI is updated, you must attach a revised version of it (e.g., Attachment B – Revision 1)</a:t>
            </a:r>
          </a:p>
          <a:p>
            <a:r>
              <a:rPr lang="en-US" dirty="0"/>
              <a:t>PRP Contracts will make visible only the most recent versions of these attachments to the PR</a:t>
            </a:r>
          </a:p>
          <a:p>
            <a:endParaRPr lang="en-US" dirty="0"/>
          </a:p>
        </p:txBody>
      </p:sp>
      <p:sp>
        <p:nvSpPr>
          <p:cNvPr id="4" name="Date Placeholder 3"/>
          <p:cNvSpPr>
            <a:spLocks noGrp="1"/>
          </p:cNvSpPr>
          <p:nvPr>
            <p:ph type="dt" sz="half" idx="10"/>
          </p:nvPr>
        </p:nvSpPr>
        <p:spPr/>
        <p:txBody>
          <a:bodyPr/>
          <a:lstStyle/>
          <a:p>
            <a:fld id="{609A51F5-FF3A-4102-9A2E-9AAE0C614AA4}"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2424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Situations Requiring Change Orders</a:t>
            </a:r>
          </a:p>
        </p:txBody>
      </p:sp>
      <p:sp>
        <p:nvSpPr>
          <p:cNvPr id="3" name="Content Placeholder 2"/>
          <p:cNvSpPr>
            <a:spLocks noGrp="1"/>
          </p:cNvSpPr>
          <p:nvPr>
            <p:ph idx="1"/>
          </p:nvPr>
        </p:nvSpPr>
        <p:spPr/>
        <p:txBody>
          <a:bodyPr/>
          <a:lstStyle/>
          <a:p>
            <a:endParaRPr lang="en-US" dirty="0"/>
          </a:p>
          <a:p>
            <a:r>
              <a:rPr lang="en-US" dirty="0"/>
              <a:t>Scope of Work changes</a:t>
            </a:r>
          </a:p>
          <a:p>
            <a:r>
              <a:rPr lang="en-US" dirty="0"/>
              <a:t>Additional quantity/cost items not included in the PO</a:t>
            </a:r>
          </a:p>
          <a:p>
            <a:r>
              <a:rPr lang="en-US" dirty="0"/>
              <a:t>Due date extensions</a:t>
            </a:r>
          </a:p>
          <a:p>
            <a:r>
              <a:rPr lang="en-US" dirty="0"/>
              <a:t>Administrative needs</a:t>
            </a:r>
          </a:p>
          <a:p>
            <a:r>
              <a:rPr lang="en-US" dirty="0"/>
              <a:t>Change in site manager</a:t>
            </a:r>
          </a:p>
        </p:txBody>
      </p:sp>
      <p:sp>
        <p:nvSpPr>
          <p:cNvPr id="4" name="Date Placeholder 3"/>
          <p:cNvSpPr>
            <a:spLocks noGrp="1"/>
          </p:cNvSpPr>
          <p:nvPr>
            <p:ph type="dt" sz="half" idx="10"/>
          </p:nvPr>
        </p:nvSpPr>
        <p:spPr/>
        <p:txBody>
          <a:bodyPr/>
          <a:lstStyle/>
          <a:p>
            <a:fld id="{A62DB189-7F42-47CE-AC34-44F500680BEE}" type="datetime1">
              <a:rPr lang="en-US" smtClean="0"/>
              <a:t>7/10/2017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26170293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1C46A81-EE90-48A0-9149-0FA93B0AB0C5}" vid="{90396091-75D2-4F4D-90B2-E23B6CBFB3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1591</TotalTime>
  <Words>1818</Words>
  <Application>Microsoft Office PowerPoint</Application>
  <PresentationFormat>Widescreen</PresentationFormat>
  <Paragraphs>233</Paragraphs>
  <Slides>32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Theme1</vt:lpstr>
      <vt:lpstr>Custom Design</vt:lpstr>
      <vt:lpstr>PRP Purchase Order  Request For Change (RFC) Forms and Change Orders  Contractor Training</vt:lpstr>
      <vt:lpstr>Change Orders </vt:lpstr>
      <vt:lpstr>Is Your RFC</vt:lpstr>
      <vt:lpstr>RFC vs Change Order</vt:lpstr>
      <vt:lpstr>What Is Allowable?</vt:lpstr>
      <vt:lpstr>You’re ready to submit a RFC form for your Purchase Order. Here’s a list of what you’ll need:</vt:lpstr>
      <vt:lpstr>Quotes</vt:lpstr>
      <vt:lpstr>RFC Numbering and Attachment Revisions</vt:lpstr>
      <vt:lpstr>Example Situations Requiring Change Orders</vt:lpstr>
      <vt:lpstr>Where Do I Find The PR Number? </vt:lpstr>
      <vt:lpstr>Example PR</vt:lpstr>
      <vt:lpstr>Where Do I Find The New RFC Form?</vt:lpstr>
      <vt:lpstr>WHERE DO I SEND THE RFC FORM?</vt:lpstr>
      <vt:lpstr>Your New &amp; Improved RFC Form</vt:lpstr>
      <vt:lpstr>Example 2nd Half of RFC Form</vt:lpstr>
      <vt:lpstr>New Version of RFC Form!</vt:lpstr>
      <vt:lpstr>Attachments to Your Change Order</vt:lpstr>
      <vt:lpstr>   Example Change Order Language In the PR-V2, etc.</vt:lpstr>
      <vt:lpstr>Reminders</vt:lpstr>
      <vt:lpstr>Date Extension/No-Cost RFC Forms</vt:lpstr>
      <vt:lpstr>Confidential Business Information</vt:lpstr>
      <vt:lpstr>Confidentiality</vt:lpstr>
      <vt:lpstr>An Important Note </vt:lpstr>
      <vt:lpstr>Multiple Requests of Same RFC</vt:lpstr>
      <vt:lpstr>Common RFC Errors</vt:lpstr>
      <vt:lpstr>Communication Is Essential</vt:lpstr>
      <vt:lpstr>A Few Housekeeping Notes..</vt:lpstr>
      <vt:lpstr>SUCCESS!</vt:lpstr>
      <vt:lpstr>Problem: I Never Received My PO/CO</vt:lpstr>
      <vt:lpstr>Useful Links</vt:lpstr>
      <vt:lpstr>In Appreciation</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PRP Purchase Order INVOICE PROCESSING</dc:title>
  <dc:creator>Beth Rogers</dc:creator>
  <cp:lastModifiedBy>Fluitt, Nicole</cp:lastModifiedBy>
  <cp:revision>130</cp:revision>
  <cp:lastPrinted>2014-08-04T19:18:23Z</cp:lastPrinted>
  <dcterms:created xsi:type="dcterms:W3CDTF">2014-07-23T17:55:49Z</dcterms:created>
  <dcterms:modified xsi:type="dcterms:W3CDTF">2017-07-10T14:31:17Z</dcterms:modified>
</cp:coreProperties>
</file>