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0"/>
  </p:notesMasterIdLst>
  <p:sldIdLst>
    <p:sldId id="542" r:id="rId2"/>
    <p:sldId id="296" r:id="rId3"/>
    <p:sldId id="539" r:id="rId4"/>
    <p:sldId id="540" r:id="rId5"/>
    <p:sldId id="544" r:id="rId6"/>
    <p:sldId id="545" r:id="rId7"/>
    <p:sldId id="541" r:id="rId8"/>
    <p:sldId id="287"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63A"/>
    <a:srgbClr val="C8EAFB"/>
    <a:srgbClr val="243F7A"/>
    <a:srgbClr val="C7E9FA"/>
    <a:srgbClr val="52B7E9"/>
    <a:srgbClr val="B0BEC8"/>
    <a:srgbClr val="6E869B"/>
    <a:srgbClr val="0F7CC0"/>
    <a:srgbClr val="157BC1"/>
    <a:srgbClr val="0154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59322" autoAdjust="0"/>
  </p:normalViewPr>
  <p:slideViewPr>
    <p:cSldViewPr snapToGrid="0" snapToObjects="1">
      <p:cViewPr varScale="1">
        <p:scale>
          <a:sx n="65" d="100"/>
          <a:sy n="65" d="100"/>
        </p:scale>
        <p:origin x="1554" y="78"/>
      </p:cViewPr>
      <p:guideLst/>
    </p:cSldViewPr>
  </p:slideViewPr>
  <p:notesTextViewPr>
    <p:cViewPr>
      <p:scale>
        <a:sx n="75" d="100"/>
        <a:sy n="75" d="100"/>
      </p:scale>
      <p:origin x="0" y="-4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D6718F-7EE5-4396-BA50-7E30D3A460F2}" type="datetimeFigureOut">
              <a:rPr lang="en-US" smtClean="0"/>
              <a:t>5/14/2025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4C84DA-518A-4B6D-85DA-5F2E44A21CE1}" type="slidenum">
              <a:rPr lang="en-US" smtClean="0"/>
              <a:t>‹#›</a:t>
            </a:fld>
            <a:endParaRPr lang="en-US"/>
          </a:p>
        </p:txBody>
      </p:sp>
    </p:spTree>
    <p:extLst>
      <p:ext uri="{BB962C8B-B14F-4D97-AF65-F5344CB8AC3E}">
        <p14:creationId xmlns:p14="http://schemas.microsoft.com/office/powerpoint/2010/main" val="180902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C84DA-518A-4B6D-85DA-5F2E44A21CE1}" type="slidenum">
              <a:rPr lang="en-US" smtClean="0"/>
              <a:t>1</a:t>
            </a:fld>
            <a:endParaRPr lang="en-US"/>
          </a:p>
        </p:txBody>
      </p:sp>
    </p:spTree>
    <p:extLst>
      <p:ext uri="{BB962C8B-B14F-4D97-AF65-F5344CB8AC3E}">
        <p14:creationId xmlns:p14="http://schemas.microsoft.com/office/powerpoint/2010/main" val="24676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9795" fontAlgn="base">
              <a:spcBef>
                <a:spcPct val="0"/>
              </a:spcBef>
              <a:spcAft>
                <a:spcPct val="0"/>
              </a:spcAft>
              <a:defRPr/>
            </a:pPr>
            <a:fld id="{E920D53B-77D3-4FF8-9A22-BD8995C48AAD}" type="slidenum">
              <a:rPr lang="en-US">
                <a:solidFill>
                  <a:prstClr val="black"/>
                </a:solidFill>
                <a:latin typeface="Arial" charset="0"/>
              </a:rPr>
              <a:pPr defTabSz="969795" fontAlgn="base">
                <a:spcBef>
                  <a:spcPct val="0"/>
                </a:spcBef>
                <a:spcAft>
                  <a:spcPct val="0"/>
                </a:spcAft>
                <a:defRPr/>
              </a:pPr>
              <a:t>2</a:t>
            </a:fld>
            <a:endParaRPr lang="en-US" dirty="0">
              <a:solidFill>
                <a:prstClr val="black"/>
              </a:solidFill>
              <a:latin typeface="Arial" charset="0"/>
            </a:endParaRPr>
          </a:p>
        </p:txBody>
      </p:sp>
    </p:spTree>
    <p:extLst>
      <p:ext uri="{BB962C8B-B14F-4D97-AF65-F5344CB8AC3E}">
        <p14:creationId xmlns:p14="http://schemas.microsoft.com/office/powerpoint/2010/main" val="178382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7278D-3F2B-3225-7C23-83B2144FC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F190B-6E23-FF00-4A6F-D594B853B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D9A81-49BA-5846-B214-68D19B6E19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907022-BFC7-2B67-BEE3-D928F6732715}"/>
              </a:ext>
            </a:extLst>
          </p:cNvPr>
          <p:cNvSpPr>
            <a:spLocks noGrp="1"/>
          </p:cNvSpPr>
          <p:nvPr>
            <p:ph type="sldNum" sz="quarter" idx="10"/>
          </p:nvPr>
        </p:nvSpPr>
        <p:spPr/>
        <p:txBody>
          <a:bodyPr/>
          <a:lstStyle/>
          <a:p>
            <a:pPr defTabSz="969795" fontAlgn="base">
              <a:spcBef>
                <a:spcPct val="0"/>
              </a:spcBef>
              <a:spcAft>
                <a:spcPct val="0"/>
              </a:spcAft>
              <a:defRPr/>
            </a:pPr>
            <a:fld id="{E920D53B-77D3-4FF8-9A22-BD8995C48AAD}" type="slidenum">
              <a:rPr lang="en-US">
                <a:solidFill>
                  <a:prstClr val="black"/>
                </a:solidFill>
                <a:latin typeface="Arial" charset="0"/>
              </a:rPr>
              <a:pPr defTabSz="969795" fontAlgn="base">
                <a:spcBef>
                  <a:spcPct val="0"/>
                </a:spcBef>
                <a:spcAft>
                  <a:spcPct val="0"/>
                </a:spcAft>
                <a:defRPr/>
              </a:pPr>
              <a:t>3</a:t>
            </a:fld>
            <a:endParaRPr lang="en-US" dirty="0">
              <a:solidFill>
                <a:prstClr val="black"/>
              </a:solidFill>
              <a:latin typeface="Arial" charset="0"/>
            </a:endParaRPr>
          </a:p>
        </p:txBody>
      </p:sp>
    </p:spTree>
    <p:extLst>
      <p:ext uri="{BB962C8B-B14F-4D97-AF65-F5344CB8AC3E}">
        <p14:creationId xmlns:p14="http://schemas.microsoft.com/office/powerpoint/2010/main" val="225530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F51A5-B8C8-9CEF-AB58-EBFCEC97B3DA}"/>
            </a:ext>
          </a:extLst>
        </p:cNvPr>
        <p:cNvGrpSpPr/>
        <p:nvPr/>
      </p:nvGrpSpPr>
      <p:grpSpPr>
        <a:xfrm>
          <a:off x="0" y="0"/>
          <a:ext cx="0" cy="0"/>
          <a:chOff x="0" y="0"/>
          <a:chExt cx="0" cy="0"/>
        </a:xfrm>
      </p:grpSpPr>
      <p:sp>
        <p:nvSpPr>
          <p:cNvPr id="156674" name="Rectangle 2">
            <a:extLst>
              <a:ext uri="{FF2B5EF4-FFF2-40B4-BE49-F238E27FC236}">
                <a16:creationId xmlns:a16="http://schemas.microsoft.com/office/drawing/2014/main" id="{6FCDE3BE-1808-3098-131F-F5E68BC11D8F}"/>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68169415-87BB-C9F1-F152-9DEC157C1D9C}"/>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5690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FBCCE-40BC-E530-F0C0-BCA6EE6560CA}"/>
            </a:ext>
          </a:extLst>
        </p:cNvPr>
        <p:cNvGrpSpPr/>
        <p:nvPr/>
      </p:nvGrpSpPr>
      <p:grpSpPr>
        <a:xfrm>
          <a:off x="0" y="0"/>
          <a:ext cx="0" cy="0"/>
          <a:chOff x="0" y="0"/>
          <a:chExt cx="0" cy="0"/>
        </a:xfrm>
      </p:grpSpPr>
      <p:sp>
        <p:nvSpPr>
          <p:cNvPr id="156674" name="Rectangle 2">
            <a:extLst>
              <a:ext uri="{FF2B5EF4-FFF2-40B4-BE49-F238E27FC236}">
                <a16:creationId xmlns:a16="http://schemas.microsoft.com/office/drawing/2014/main" id="{74396FAB-4A31-1933-33D9-C25C4DD0D64F}"/>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1B11DE30-5F69-B9B6-1F2F-659BACC74A88}"/>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4182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719BA-EDBF-37D2-358B-CDAE2947357E}"/>
            </a:ext>
          </a:extLst>
        </p:cNvPr>
        <p:cNvGrpSpPr/>
        <p:nvPr/>
      </p:nvGrpSpPr>
      <p:grpSpPr>
        <a:xfrm>
          <a:off x="0" y="0"/>
          <a:ext cx="0" cy="0"/>
          <a:chOff x="0" y="0"/>
          <a:chExt cx="0" cy="0"/>
        </a:xfrm>
      </p:grpSpPr>
      <p:sp>
        <p:nvSpPr>
          <p:cNvPr id="156674" name="Rectangle 2">
            <a:extLst>
              <a:ext uri="{FF2B5EF4-FFF2-40B4-BE49-F238E27FC236}">
                <a16:creationId xmlns:a16="http://schemas.microsoft.com/office/drawing/2014/main" id="{47575342-A795-101A-8288-B07959131BB5}"/>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BB3A46F9-883A-F883-790E-FB41CAF2FF88}"/>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1284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F096B-259F-6E89-FCF2-56B49E0B3832}"/>
            </a:ext>
          </a:extLst>
        </p:cNvPr>
        <p:cNvGrpSpPr/>
        <p:nvPr/>
      </p:nvGrpSpPr>
      <p:grpSpPr>
        <a:xfrm>
          <a:off x="0" y="0"/>
          <a:ext cx="0" cy="0"/>
          <a:chOff x="0" y="0"/>
          <a:chExt cx="0" cy="0"/>
        </a:xfrm>
      </p:grpSpPr>
      <p:sp>
        <p:nvSpPr>
          <p:cNvPr id="156674" name="Rectangle 2">
            <a:extLst>
              <a:ext uri="{FF2B5EF4-FFF2-40B4-BE49-F238E27FC236}">
                <a16:creationId xmlns:a16="http://schemas.microsoft.com/office/drawing/2014/main" id="{852FDD57-4E9C-CAE4-0527-B7A672A8F845}"/>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87020C03-A165-9D44-9DCA-2D2256E48C6A}"/>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7524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the SRF process, a project sponsor can complete and submit a Request for Inclusion form, an RFI.  The RFI documents the project sponsor, a description of the project, and estimated project cost.  Once an RFI is submitted, a project number will be assigned as well as a project manager who will help guide the sponsor through the rest of the SRF process.  </a:t>
            </a:r>
          </a:p>
          <a:p>
            <a:endParaRPr lang="en-US" dirty="0"/>
          </a:p>
          <a:p>
            <a:r>
              <a:rPr lang="en-US" dirty="0"/>
              <a:t>To compete for planning funding at a priority list meeting, all that’s needed is an RFI.  </a:t>
            </a:r>
          </a:p>
          <a:p>
            <a:endParaRPr lang="en-US" dirty="0"/>
          </a:p>
          <a:p>
            <a:r>
              <a:rPr lang="en-US" dirty="0"/>
              <a:t>After the project successfully competes for planning funding, the sponsor will submit a planning loan application, a loan agreement will be executed, and the sponsor will then develop a planning document.  Once the loan agreement has been executed, the sponsor can begin submitting requests for reimbursement of planning activities.  The planning document provides information about the project:</a:t>
            </a:r>
          </a:p>
          <a:p>
            <a:pPr marL="171450" indent="-171450">
              <a:buFont typeface="Arial" panose="020B0604020202020204" pitchFamily="34" charset="0"/>
              <a:buChar char="•"/>
            </a:pPr>
            <a:r>
              <a:rPr lang="en-US" dirty="0"/>
              <a:t>Existing conditions</a:t>
            </a:r>
          </a:p>
          <a:p>
            <a:pPr marL="171450" indent="-171450">
              <a:buFont typeface="Arial" panose="020B0604020202020204" pitchFamily="34" charset="0"/>
              <a:buChar char="•"/>
            </a:pPr>
            <a:r>
              <a:rPr lang="en-US" dirty="0"/>
              <a:t>Need for the project</a:t>
            </a:r>
          </a:p>
          <a:p>
            <a:pPr marL="171450" indent="-171450">
              <a:buFont typeface="Arial" panose="020B0604020202020204" pitchFamily="34" charset="0"/>
              <a:buChar char="•"/>
            </a:pPr>
            <a:r>
              <a:rPr lang="en-US" dirty="0"/>
              <a:t>Alternatives evaluated</a:t>
            </a:r>
          </a:p>
          <a:p>
            <a:pPr marL="171450" indent="-171450">
              <a:buFont typeface="Arial" panose="020B0604020202020204" pitchFamily="34" charset="0"/>
              <a:buChar char="•"/>
            </a:pPr>
            <a:r>
              <a:rPr lang="en-US" dirty="0"/>
              <a:t>Environmental effects, which we’ll use to develop an environmental impact document to meet (National Environmental Policy Act) NEPA requirements </a:t>
            </a:r>
          </a:p>
          <a:p>
            <a:pPr marL="171450" indent="-171450">
              <a:buFont typeface="Arial" panose="020B0604020202020204" pitchFamily="34" charset="0"/>
              <a:buChar char="•"/>
            </a:pPr>
            <a:r>
              <a:rPr lang="en-US" dirty="0"/>
              <a:t>Revenues that will be dedicated to repaying the loan, and </a:t>
            </a:r>
          </a:p>
          <a:p>
            <a:pPr marL="171450" indent="-171450">
              <a:buFont typeface="Arial" panose="020B0604020202020204" pitchFamily="34" charset="0"/>
              <a:buChar char="•"/>
            </a:pPr>
            <a:r>
              <a:rPr lang="en-US" dirty="0"/>
              <a:t>We’ll send the proposed project to agencies for review (we’ll send it to the state clearinghouse, as well as to U.S. Fish and Wildlife and sometimes USDA or other agencies</a:t>
            </a:r>
          </a:p>
          <a:p>
            <a:endParaRPr lang="en-US" dirty="0"/>
          </a:p>
          <a:p>
            <a:r>
              <a:rPr lang="en-US" dirty="0"/>
              <a:t>The planning document provides the SRF Program with assurance that…</a:t>
            </a:r>
          </a:p>
          <a:p>
            <a:pPr marL="171450" indent="-171450">
              <a:buFont typeface="Arial" panose="020B0604020202020204" pitchFamily="34" charset="0"/>
              <a:buChar char="•"/>
            </a:pPr>
            <a:r>
              <a:rPr lang="en-US" dirty="0"/>
              <a:t>The project is necessary</a:t>
            </a:r>
          </a:p>
          <a:p>
            <a:pPr marL="171450" indent="-171450">
              <a:buFont typeface="Arial" panose="020B0604020202020204" pitchFamily="34" charset="0"/>
              <a:buChar char="•"/>
            </a:pPr>
            <a:r>
              <a:rPr lang="en-US" dirty="0"/>
              <a:t>The project is in the best interest of the community requesting assistance</a:t>
            </a:r>
          </a:p>
          <a:p>
            <a:endParaRPr lang="en-US" dirty="0"/>
          </a:p>
          <a:p>
            <a:r>
              <a:rPr lang="en-US" dirty="0"/>
              <a:t>To</a:t>
            </a:r>
            <a:r>
              <a:rPr lang="en-US" baseline="0" dirty="0"/>
              <a:t> compete for design funding, the sponsor will need to submit an RFI requesting design funding AND have a planning document that is accepted by the program.  </a:t>
            </a:r>
          </a:p>
          <a:p>
            <a:endParaRPr lang="en-US" baseline="0" dirty="0"/>
          </a:p>
          <a:p>
            <a:r>
              <a:rPr lang="en-US" dirty="0"/>
              <a:t>After the project successfully competes for design funding, the sponsor will submit a design loan application, a loan agreement will be executed, and the sponsor will prepare plans, technical specifications, and bid documents for the project.  Once the loan agreement has been executed, the sponsor can begin submitting requests for reimbursement of design activities.  We’re looking for the plans and specs to be consistent with the planning document, ensure fair and open competition, and to include SRF requirements (such as prevailing wages and address debarment requirements).  Part of the design approval includes ensuring that the </a:t>
            </a:r>
            <a:r>
              <a:rPr lang="en-US" sz="1200" dirty="0">
                <a:latin typeface="Times New Roman" panose="02020603050405020304" pitchFamily="18" charset="0"/>
                <a:cs typeface="Times New Roman" panose="02020603050405020304" pitchFamily="18" charset="0"/>
              </a:rPr>
              <a:t>DEP permit(s) have been obtained and that a</a:t>
            </a:r>
            <a:r>
              <a:rPr lang="en-US" dirty="0"/>
              <a:t>ll sites necessary to construct and operate the project have been secured.</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compete for construction funding, the sponsor will need to submit an RFI requesting construction funding AND have both a planning document and 100% complete biddable plans and specifications that have been accepted by the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project successfully competes for construction funding, the sponsor will submit a construction loan application, a loan agreement will be executed, and the sponsor will advertise the contract for bid.  Once the sponsor is ready to award the contract, they will submit bid documents for review (bid documents including proof of advertisement; the </a:t>
            </a:r>
            <a:r>
              <a:rPr lang="en-US" sz="1200" dirty="0">
                <a:latin typeface="Times New Roman" panose="02020603050405020304" pitchFamily="18" charset="0"/>
                <a:cs typeface="Times New Roman" panose="02020603050405020304" pitchFamily="18" charset="0"/>
              </a:rPr>
              <a:t>lowest responsive, responsible bidder’s bid proposal; and the engineer’s award recommendation).  Once we’ve reviewed procurement of the contractor, the sponsor can begin submitting disbursement requests.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B94C84DA-518A-4B6D-85DA-5F2E44A21CE1}" type="slidenum">
              <a:rPr lang="en-US" smtClean="0"/>
              <a:t>8</a:t>
            </a:fld>
            <a:endParaRPr lang="en-US"/>
          </a:p>
        </p:txBody>
      </p:sp>
    </p:spTree>
    <p:extLst>
      <p:ext uri="{BB962C8B-B14F-4D97-AF65-F5344CB8AC3E}">
        <p14:creationId xmlns:p14="http://schemas.microsoft.com/office/powerpoint/2010/main" val="18952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81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0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9217E1-CC21-FA4D-A15D-1D550201515D}"/>
              </a:ext>
            </a:extLst>
          </p:cNvPr>
          <p:cNvSpPr/>
          <p:nvPr userDrawn="1"/>
        </p:nvSpPr>
        <p:spPr>
          <a:xfrm>
            <a:off x="137459" y="1370438"/>
            <a:ext cx="11893176"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92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0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7769C0-3006-DC48-B84B-7DC6B10DA2FA}"/>
              </a:ext>
            </a:extLst>
          </p:cNvPr>
          <p:cNvSpPr/>
          <p:nvPr userDrawn="1"/>
        </p:nvSpPr>
        <p:spPr>
          <a:xfrm>
            <a:off x="173319" y="3341930"/>
            <a:ext cx="11803528"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79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07">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30B274-329C-EF4D-868F-4623C6BA847F}"/>
              </a:ext>
            </a:extLst>
          </p:cNvPr>
          <p:cNvSpPr/>
          <p:nvPr userDrawn="1"/>
        </p:nvSpPr>
        <p:spPr>
          <a:xfrm>
            <a:off x="153712"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37B701-CFD9-CB44-93C6-4F6A73F0DB4F}"/>
              </a:ext>
            </a:extLst>
          </p:cNvPr>
          <p:cNvSpPr/>
          <p:nvPr userDrawn="1"/>
        </p:nvSpPr>
        <p:spPr>
          <a:xfrm>
            <a:off x="4171395"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3D802A-46C2-B14C-91A0-E4ABBD36FB87}"/>
              </a:ext>
            </a:extLst>
          </p:cNvPr>
          <p:cNvSpPr/>
          <p:nvPr userDrawn="1"/>
        </p:nvSpPr>
        <p:spPr>
          <a:xfrm>
            <a:off x="8189079"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8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0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FE8B0C-6BEC-4B4C-8217-B267D4F6CF29}"/>
              </a:ext>
            </a:extLst>
          </p:cNvPr>
          <p:cNvSpPr/>
          <p:nvPr userDrawn="1"/>
        </p:nvSpPr>
        <p:spPr>
          <a:xfrm>
            <a:off x="153056"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FF991A-5033-4C41-8B46-C03CBDE58012}"/>
              </a:ext>
            </a:extLst>
          </p:cNvPr>
          <p:cNvSpPr/>
          <p:nvPr userDrawn="1"/>
        </p:nvSpPr>
        <p:spPr>
          <a:xfrm>
            <a:off x="4170739"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6BBC39-2CAC-6B48-98F0-23F0863D4E6C}"/>
              </a:ext>
            </a:extLst>
          </p:cNvPr>
          <p:cNvSpPr/>
          <p:nvPr userDrawn="1"/>
        </p:nvSpPr>
        <p:spPr>
          <a:xfrm>
            <a:off x="8188423"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1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027388-62EA-DE48-A209-EF7CA10057E9}"/>
              </a:ext>
            </a:extLst>
          </p:cNvPr>
          <p:cNvSpPr/>
          <p:nvPr userDrawn="1"/>
        </p:nvSpPr>
        <p:spPr>
          <a:xfrm>
            <a:off x="135778" y="1386289"/>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BA2B29-94DF-0649-9733-289A181C212E}"/>
              </a:ext>
            </a:extLst>
          </p:cNvPr>
          <p:cNvSpPr/>
          <p:nvPr userDrawn="1"/>
        </p:nvSpPr>
        <p:spPr>
          <a:xfrm>
            <a:off x="3947139"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639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608DD6-E8B7-4A47-ACD0-151608AB1471}"/>
              </a:ext>
            </a:extLst>
          </p:cNvPr>
          <p:cNvSpPr/>
          <p:nvPr userDrawn="1"/>
        </p:nvSpPr>
        <p:spPr>
          <a:xfrm>
            <a:off x="4580635"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CCD815-AA26-3049-BBF7-DF2314AA9440}"/>
              </a:ext>
            </a:extLst>
          </p:cNvPr>
          <p:cNvSpPr/>
          <p:nvPr userDrawn="1"/>
        </p:nvSpPr>
        <p:spPr>
          <a:xfrm>
            <a:off x="8380044"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62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31449A-2FA3-CD40-AC84-157BCEA8956B}"/>
              </a:ext>
            </a:extLst>
          </p:cNvPr>
          <p:cNvSpPr/>
          <p:nvPr userDrawn="1"/>
        </p:nvSpPr>
        <p:spPr>
          <a:xfrm>
            <a:off x="4269866"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2180D1-075E-7A48-B05C-8F132026964C}"/>
              </a:ext>
            </a:extLst>
          </p:cNvPr>
          <p:cNvSpPr/>
          <p:nvPr userDrawn="1"/>
        </p:nvSpPr>
        <p:spPr>
          <a:xfrm>
            <a:off x="4273824"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27B1F9-9792-E348-8054-5F3B10DB3A02}"/>
              </a:ext>
            </a:extLst>
          </p:cNvPr>
          <p:cNvSpPr/>
          <p:nvPr userDrawn="1"/>
        </p:nvSpPr>
        <p:spPr>
          <a:xfrm>
            <a:off x="8176848"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B97E83-2A90-6240-B51D-82E521BCBA1B}"/>
              </a:ext>
            </a:extLst>
          </p:cNvPr>
          <p:cNvSpPr/>
          <p:nvPr userDrawn="1"/>
        </p:nvSpPr>
        <p:spPr>
          <a:xfrm>
            <a:off x="8176848"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64971B-C0DF-7B41-99FA-6ADC4367C5AA}"/>
              </a:ext>
            </a:extLst>
          </p:cNvPr>
          <p:cNvSpPr/>
          <p:nvPr userDrawn="1"/>
        </p:nvSpPr>
        <p:spPr>
          <a:xfrm>
            <a:off x="362884"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ED10D5-9907-3244-8DCD-B29754C4C87E}"/>
              </a:ext>
            </a:extLst>
          </p:cNvPr>
          <p:cNvSpPr/>
          <p:nvPr userDrawn="1"/>
        </p:nvSpPr>
        <p:spPr>
          <a:xfrm>
            <a:off x="362884"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419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74B4F-0AF2-544C-BBE1-F3D728C735D5}"/>
              </a:ext>
            </a:extLst>
          </p:cNvPr>
          <p:cNvSpPr/>
          <p:nvPr userDrawn="1"/>
        </p:nvSpPr>
        <p:spPr>
          <a:xfrm>
            <a:off x="488389" y="1386289"/>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35DC2A0-26E5-0843-A769-6B80E0A77EE6}"/>
              </a:ext>
            </a:extLst>
          </p:cNvPr>
          <p:cNvSpPr/>
          <p:nvPr userDrawn="1"/>
        </p:nvSpPr>
        <p:spPr>
          <a:xfrm>
            <a:off x="4239986"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EF594A-E21A-AD4C-AF4E-1185D7D4E338}"/>
              </a:ext>
            </a:extLst>
          </p:cNvPr>
          <p:cNvSpPr/>
          <p:nvPr userDrawn="1"/>
        </p:nvSpPr>
        <p:spPr>
          <a:xfrm>
            <a:off x="7991583"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406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AF781C-C56E-5848-A911-7076A563E0C5}"/>
              </a:ext>
            </a:extLst>
          </p:cNvPr>
          <p:cNvSpPr/>
          <p:nvPr userDrawn="1"/>
        </p:nvSpPr>
        <p:spPr>
          <a:xfrm>
            <a:off x="271154" y="136844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A333A5-F13A-054D-9DCD-F98B9C2CCC17}"/>
              </a:ext>
            </a:extLst>
          </p:cNvPr>
          <p:cNvSpPr/>
          <p:nvPr userDrawn="1"/>
        </p:nvSpPr>
        <p:spPr>
          <a:xfrm>
            <a:off x="6220692" y="136844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172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1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757DCF-EDBE-7047-8355-609423C64C97}"/>
              </a:ext>
            </a:extLst>
          </p:cNvPr>
          <p:cNvSpPr/>
          <p:nvPr userDrawn="1"/>
        </p:nvSpPr>
        <p:spPr>
          <a:xfrm>
            <a:off x="187490" y="1386368"/>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42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Slide - A">
    <p:spTree>
      <p:nvGrpSpPr>
        <p:cNvPr id="1" name=""/>
        <p:cNvGrpSpPr/>
        <p:nvPr/>
      </p:nvGrpSpPr>
      <p:grpSpPr>
        <a:xfrm>
          <a:off x="0" y="0"/>
          <a:ext cx="0" cy="0"/>
          <a:chOff x="0" y="0"/>
          <a:chExt cx="0" cy="0"/>
        </a:xfrm>
      </p:grpSpPr>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420283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FA6816-B517-DA4F-9915-A0A632A2BF9B}"/>
              </a:ext>
            </a:extLst>
          </p:cNvPr>
          <p:cNvSpPr/>
          <p:nvPr userDrawn="1"/>
        </p:nvSpPr>
        <p:spPr>
          <a:xfrm>
            <a:off x="6346194" y="1392344"/>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050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F38FBE-460A-D441-9EDF-7C42DA61129B}"/>
              </a:ext>
            </a:extLst>
          </p:cNvPr>
          <p:cNvSpPr/>
          <p:nvPr userDrawn="1"/>
        </p:nvSpPr>
        <p:spPr>
          <a:xfrm>
            <a:off x="1203366" y="1580865"/>
            <a:ext cx="9785267" cy="4943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1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A8D1B6-4D7F-6849-92E4-BF2EC945BD09}"/>
              </a:ext>
            </a:extLst>
          </p:cNvPr>
          <p:cNvSpPr/>
          <p:nvPr userDrawn="1"/>
        </p:nvSpPr>
        <p:spPr>
          <a:xfrm>
            <a:off x="210788" y="1386368"/>
            <a:ext cx="1177042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874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1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89B56-ECF3-C341-899C-8E67056D85D1}"/>
              </a:ext>
            </a:extLst>
          </p:cNvPr>
          <p:cNvSpPr/>
          <p:nvPr userDrawn="1"/>
        </p:nvSpPr>
        <p:spPr>
          <a:xfrm>
            <a:off x="152400" y="5597809"/>
            <a:ext cx="11887200" cy="11182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13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A76C35-9906-6847-91E5-371C9621D034}"/>
              </a:ext>
            </a:extLst>
          </p:cNvPr>
          <p:cNvSpPr txBox="1"/>
          <p:nvPr userDrawn="1"/>
        </p:nvSpPr>
        <p:spPr>
          <a:xfrm>
            <a:off x="477078" y="1719469"/>
            <a:ext cx="5695121" cy="5078313"/>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Verdana" panose="020B0604030504040204" pitchFamily="34" charset="0"/>
              </a:rPr>
              <a:t>VERDANA</a:t>
            </a:r>
          </a:p>
          <a:p>
            <a:endParaRPr lang="en-US" b="1"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The Florida Department </a:t>
            </a:r>
          </a:p>
          <a:p>
            <a:r>
              <a:rPr lang="en-US" b="1" dirty="0">
                <a:latin typeface="Verdana" panose="020B0604030504040204" pitchFamily="34" charset="0"/>
                <a:ea typeface="Verdana" panose="020B0604030504040204" pitchFamily="34" charset="0"/>
                <a:cs typeface="Verdana" panose="020B0604030504040204" pitchFamily="34" charset="0"/>
              </a:rPr>
              <a:t>of Environmental Protection </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Header Font Size: 24 - 40</a:t>
            </a:r>
          </a:p>
          <a:p>
            <a:r>
              <a:rPr lang="en-US" dirty="0">
                <a:latin typeface="Verdana" panose="020B0604030504040204" pitchFamily="34" charset="0"/>
                <a:ea typeface="Verdana" panose="020B0604030504040204" pitchFamily="34" charset="0"/>
                <a:cs typeface="Verdana" panose="020B0604030504040204" pitchFamily="34" charset="0"/>
              </a:rPr>
              <a:t>Body Font Size: 18 - 24</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80BEF3BF-0BE4-074F-916E-7B9B876234A6}"/>
              </a:ext>
            </a:extLst>
          </p:cNvPr>
          <p:cNvSpPr txBox="1"/>
          <p:nvPr userDrawn="1"/>
        </p:nvSpPr>
        <p:spPr>
          <a:xfrm>
            <a:off x="6281530" y="1719469"/>
            <a:ext cx="5695121" cy="5078313"/>
          </a:xfrm>
          <a:prstGeom prst="rect">
            <a:avLst/>
          </a:prstGeom>
          <a:noFill/>
        </p:spPr>
        <p:txBody>
          <a:bodyPr wrap="square" rtlCol="0">
            <a:spAutoFit/>
          </a:bodyPr>
          <a:lstStyle/>
          <a:p>
            <a:r>
              <a:rPr lang="en-US" b="1" dirty="0">
                <a:latin typeface="Arial" panose="020B0604020202020204" pitchFamily="34" charset="0"/>
                <a:ea typeface="Verdana" panose="020B0604030504040204" pitchFamily="34" charset="0"/>
                <a:cs typeface="Arial" panose="020B0604020202020204" pitchFamily="34" charset="0"/>
              </a:rPr>
              <a:t>ARIAL</a:t>
            </a:r>
          </a:p>
          <a:p>
            <a:endParaRPr lang="en-US" b="1" dirty="0">
              <a:latin typeface="Arial" panose="020B0604020202020204" pitchFamily="34" charset="0"/>
              <a:ea typeface="Verdana" panose="020B0604030504040204" pitchFamily="34" charset="0"/>
              <a:cs typeface="Arial" panose="020B0604020202020204" pitchFamily="34" charset="0"/>
            </a:endParaRPr>
          </a:p>
          <a:p>
            <a:r>
              <a:rPr lang="en-US" b="1" dirty="0">
                <a:latin typeface="Arial" panose="020B0604020202020204" pitchFamily="34" charset="0"/>
                <a:ea typeface="Verdana" panose="020B0604030504040204" pitchFamily="34" charset="0"/>
                <a:cs typeface="Arial" panose="020B0604020202020204" pitchFamily="34" charset="0"/>
              </a:rPr>
              <a:t>The Florida Department </a:t>
            </a:r>
          </a:p>
          <a:p>
            <a:r>
              <a:rPr lang="en-US" b="1" dirty="0">
                <a:latin typeface="Arial" panose="020B0604020202020204" pitchFamily="34" charset="0"/>
                <a:ea typeface="Verdana" panose="020B0604030504040204" pitchFamily="34" charset="0"/>
                <a:cs typeface="Arial" panose="020B0604020202020204" pitchFamily="34" charset="0"/>
              </a:rPr>
              <a:t>of Environmental Protection </a:t>
            </a:r>
            <a:endParaRPr lang="en-US" dirty="0">
              <a:latin typeface="Arial" panose="020B0604020202020204" pitchFamily="34" charset="0"/>
              <a:ea typeface="Verdana" panose="020B0604030504040204" pitchFamily="34" charset="0"/>
              <a:cs typeface="Arial" panose="020B0604020202020204" pitchFamily="34" charset="0"/>
            </a:endParaRPr>
          </a:p>
          <a:p>
            <a:endParaRPr lang="en-US" dirty="0">
              <a:latin typeface="Arial" panose="020B0604020202020204" pitchFamily="34" charset="0"/>
              <a:ea typeface="Verdana" panose="020B0604030504040204" pitchFamily="34" charset="0"/>
              <a:cs typeface="Arial" panose="020B0604020202020204" pitchFamily="34" charset="0"/>
            </a:endParaRPr>
          </a:p>
          <a:p>
            <a:r>
              <a:rPr lang="en-US" dirty="0">
                <a:latin typeface="Arial" panose="020B0604020202020204" pitchFamily="34" charset="0"/>
                <a:ea typeface="Verdana" panose="020B0604030504040204" pitchFamily="34" charset="0"/>
                <a:cs typeface="Arial" panose="020B060402020202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dirty="0">
              <a:latin typeface="Arial" panose="020B0604020202020204" pitchFamily="34" charset="0"/>
              <a:ea typeface="Verdana" panose="020B0604030504040204" pitchFamily="34" charset="0"/>
              <a:cs typeface="Arial" panose="020B0604020202020204" pitchFamily="34" charset="0"/>
            </a:endParaRPr>
          </a:p>
          <a:p>
            <a:r>
              <a:rPr lang="en-US" dirty="0">
                <a:latin typeface="Arial" panose="020B0604020202020204" pitchFamily="34" charset="0"/>
                <a:ea typeface="Verdana" panose="020B0604030504040204" pitchFamily="34" charset="0"/>
                <a:cs typeface="Arial" panose="020B0604020202020204" pitchFamily="34" charset="0"/>
              </a:rPr>
              <a:t>Header Font Size: 24 - 40</a:t>
            </a:r>
          </a:p>
          <a:p>
            <a:r>
              <a:rPr lang="en-US" dirty="0">
                <a:latin typeface="Arial" panose="020B0604020202020204" pitchFamily="34" charset="0"/>
                <a:ea typeface="Verdana" panose="020B0604030504040204" pitchFamily="34" charset="0"/>
                <a:cs typeface="Arial" panose="020B0604020202020204" pitchFamily="34" charset="0"/>
              </a:rPr>
              <a:t>Body Font Size: 18 - 24</a:t>
            </a:r>
          </a:p>
          <a:p>
            <a:endParaRPr lang="en-US" dirty="0">
              <a:latin typeface="Arial" panose="020B0604020202020204" pitchFamily="34" charset="0"/>
              <a:ea typeface="Verdana" panose="020B0604030504040204" pitchFamily="34" charset="0"/>
              <a:cs typeface="Arial" panose="020B0604020202020204" pitchFamily="34" charset="0"/>
            </a:endParaRPr>
          </a:p>
          <a:p>
            <a:endParaRPr lang="en-US" dirty="0">
              <a:latin typeface="Arial" panose="020B0604020202020204" pitchFamily="34" charset="0"/>
              <a:ea typeface="Verdana" panose="020B0604030504040204" pitchFamily="34" charset="0"/>
              <a:cs typeface="Arial" panose="020B0604020202020204" pitchFamily="34" charset="0"/>
            </a:endParaRPr>
          </a:p>
          <a:p>
            <a:endParaRPr lang="en-US" dirty="0">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AD086F57-53FE-5244-B48B-B699CFE01A5C}"/>
              </a:ext>
            </a:extLst>
          </p:cNvPr>
          <p:cNvSpPr txBox="1"/>
          <p:nvPr userDrawn="1"/>
        </p:nvSpPr>
        <p:spPr>
          <a:xfrm>
            <a:off x="2050475" y="397741"/>
            <a:ext cx="7564581" cy="605294"/>
          </a:xfrm>
          <a:prstGeom prst="rect">
            <a:avLst/>
          </a:prstGeom>
          <a:noFill/>
        </p:spPr>
        <p:txBody>
          <a:bodyPr wrap="square" rtlCol="0">
            <a:spAutoFit/>
          </a:bodyPr>
          <a:lstStyle/>
          <a:p>
            <a:pPr>
              <a:lnSpc>
                <a:spcPts val="4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DEP POWER POINT FONTS</a:t>
            </a:r>
            <a:endParaRPr lang="en-US" sz="35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56495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1" y="914401"/>
            <a:ext cx="9751484" cy="682625"/>
          </a:xfrm>
        </p:spPr>
        <p:txBody>
          <a:bodyPr/>
          <a:lstStyle/>
          <a:p>
            <a:r>
              <a:rPr lang="en-US"/>
              <a:t>Click to edit Master title style</a:t>
            </a:r>
          </a:p>
        </p:txBody>
      </p:sp>
      <p:sp>
        <p:nvSpPr>
          <p:cNvPr id="3" name="Text Placeholder 2"/>
          <p:cNvSpPr>
            <a:spLocks noGrp="1"/>
          </p:cNvSpPr>
          <p:nvPr>
            <p:ph type="body" sz="half" idx="1"/>
          </p:nvPr>
        </p:nvSpPr>
        <p:spPr>
          <a:xfrm>
            <a:off x="1826684" y="1905000"/>
            <a:ext cx="47730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802967" y="1905000"/>
            <a:ext cx="4775200" cy="4114800"/>
          </a:xfrm>
        </p:spPr>
        <p:txBody>
          <a:bodyPr/>
          <a:lstStyle/>
          <a:p>
            <a:endParaRPr lang="en-US" dirty="0"/>
          </a:p>
        </p:txBody>
      </p:sp>
      <p:sp>
        <p:nvSpPr>
          <p:cNvPr id="5" name="Footer Placeholder 4"/>
          <p:cNvSpPr>
            <a:spLocks noGrp="1"/>
          </p:cNvSpPr>
          <p:nvPr>
            <p:ph type="ftr" sz="quarter" idx="10"/>
          </p:nvPr>
        </p:nvSpPr>
        <p:spPr>
          <a:xfrm>
            <a:off x="2336800" y="6096000"/>
            <a:ext cx="9245600" cy="457200"/>
          </a:xfrm>
        </p:spPr>
        <p:txBody>
          <a:bodyPr/>
          <a:lstStyle>
            <a:lvl1pPr>
              <a:defRPr/>
            </a:lvl1pPr>
          </a:lstStyle>
          <a:p>
            <a:r>
              <a:rPr lang="en-US" dirty="0">
                <a:solidFill>
                  <a:prstClr val="white"/>
                </a:solidFill>
              </a:rPr>
              <a:t> July 16, 2014 | 25</a:t>
            </a:r>
          </a:p>
        </p:txBody>
      </p:sp>
    </p:spTree>
    <p:extLst>
      <p:ext uri="{BB962C8B-B14F-4D97-AF65-F5344CB8AC3E}">
        <p14:creationId xmlns:p14="http://schemas.microsoft.com/office/powerpoint/2010/main" val="3807348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71531-73F8-45F4-89D3-D3785184EFB8}" type="datetime1">
              <a:rPr lang="en-US" smtClean="0">
                <a:solidFill>
                  <a:prstClr val="white"/>
                </a:solidFill>
              </a:rPr>
              <a:pPr/>
              <a:t>5/14/2025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77BC0C64-94FA-44B3-9573-88BE3BEAC0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370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258A93-78EB-A241-82FA-4365C9EEF40C}"/>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D8CAB-51FF-BF49-9097-35CC33F1964E}"/>
              </a:ext>
            </a:extLst>
          </p:cNvPr>
          <p:cNvSpPr/>
          <p:nvPr userDrawn="1"/>
        </p:nvSpPr>
        <p:spPr>
          <a:xfrm>
            <a:off x="0" y="1249312"/>
            <a:ext cx="1469571" cy="56086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290021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age -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29034-9E48-D04D-A24C-AE33E1A9FF84}"/>
              </a:ext>
            </a:extLst>
          </p:cNvPr>
          <p:cNvSpPr/>
          <p:nvPr userDrawn="1"/>
        </p:nvSpPr>
        <p:spPr>
          <a:xfrm>
            <a:off x="4490992" y="1398242"/>
            <a:ext cx="7559252"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17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age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F1A6B3-0D65-3447-9204-8EF6F5D3E7D5}"/>
              </a:ext>
            </a:extLst>
          </p:cNvPr>
          <p:cNvSpPr/>
          <p:nvPr userDrawn="1"/>
        </p:nvSpPr>
        <p:spPr>
          <a:xfrm>
            <a:off x="123828" y="1392265"/>
            <a:ext cx="7559251"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752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5DE420-F4C4-DD42-ABE2-594CA0366399}"/>
              </a:ext>
            </a:extLst>
          </p:cNvPr>
          <p:cNvSpPr/>
          <p:nvPr userDrawn="1"/>
        </p:nvSpPr>
        <p:spPr>
          <a:xfrm>
            <a:off x="152400"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1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466596-7514-A943-9CAB-C5E8E11DE13D}"/>
              </a:ext>
            </a:extLst>
          </p:cNvPr>
          <p:cNvSpPr/>
          <p:nvPr userDrawn="1"/>
        </p:nvSpPr>
        <p:spPr>
          <a:xfrm>
            <a:off x="6529754"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B55B8-A939-234E-A3DC-A602B9B18A45}"/>
              </a:ext>
            </a:extLst>
          </p:cNvPr>
          <p:cNvSpPr/>
          <p:nvPr userDrawn="1"/>
        </p:nvSpPr>
        <p:spPr>
          <a:xfrm>
            <a:off x="8824128"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74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F669CB-6F84-9C40-9F8F-01BF42FAF9BB}"/>
              </a:ext>
            </a:extLst>
          </p:cNvPr>
          <p:cNvSpPr/>
          <p:nvPr userDrawn="1"/>
        </p:nvSpPr>
        <p:spPr>
          <a:xfrm>
            <a:off x="147267"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15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3743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677552AF-DB28-6C46-9779-D99F67C813A4}"/>
              </a:ext>
            </a:extLst>
          </p:cNvPr>
          <p:cNvSpPr/>
          <p:nvPr userDrawn="1"/>
        </p:nvSpPr>
        <p:spPr>
          <a:xfrm>
            <a:off x="1469570" y="0"/>
            <a:ext cx="10722429" cy="12493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25C0050-FD7D-734A-87F6-0D9536EEA196}"/>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lorida Department of Environmental Protection Logo">
            <a:extLst>
              <a:ext uri="{FF2B5EF4-FFF2-40B4-BE49-F238E27FC236}">
                <a16:creationId xmlns:a16="http://schemas.microsoft.com/office/drawing/2014/main" id="{40582B00-DE96-5D4B-85DA-208F756EA2D2}"/>
              </a:ext>
            </a:extLst>
          </p:cNvPr>
          <p:cNvPicPr>
            <a:picLocks noChangeAspect="1"/>
          </p:cNvPicPr>
          <p:nvPr userDrawn="1"/>
        </p:nvPicPr>
        <p:blipFill>
          <a:blip r:embed="rId28"/>
          <a:stretch>
            <a:fillRect/>
          </a:stretch>
        </p:blipFill>
        <p:spPr>
          <a:xfrm>
            <a:off x="203568" y="93439"/>
            <a:ext cx="1062435" cy="1062435"/>
          </a:xfrm>
          <a:prstGeom prst="rect">
            <a:avLst/>
          </a:prstGeom>
        </p:spPr>
      </p:pic>
    </p:spTree>
    <p:extLst>
      <p:ext uri="{BB962C8B-B14F-4D97-AF65-F5344CB8AC3E}">
        <p14:creationId xmlns:p14="http://schemas.microsoft.com/office/powerpoint/2010/main" val="1166723968"/>
      </p:ext>
    </p:extLst>
  </p:cSld>
  <p:clrMap bg1="lt1" tx1="dk1" bg2="lt2" tx2="dk2" accent1="accent1" accent2="accent2" accent3="accent3" accent4="accent4" accent5="accent5" accent6="accent6" hlink="hlink" folHlink="folHlink"/>
  <p:sldLayoutIdLst>
    <p:sldLayoutId id="2147483751" r:id="rId1"/>
    <p:sldLayoutId id="2147483758" r:id="rId2"/>
    <p:sldLayoutId id="2147483756" r:id="rId3"/>
    <p:sldLayoutId id="2147483759" r:id="rId4"/>
    <p:sldLayoutId id="2147483760" r:id="rId5"/>
    <p:sldLayoutId id="2147483745" r:id="rId6"/>
    <p:sldLayoutId id="2147483746" r:id="rId7"/>
    <p:sldLayoutId id="2147483747" r:id="rId8"/>
    <p:sldLayoutId id="2147483748" r:id="rId9"/>
    <p:sldLayoutId id="2147483749" r:id="rId10"/>
    <p:sldLayoutId id="2147483750" r:id="rId11"/>
    <p:sldLayoutId id="2147483752" r:id="rId12"/>
    <p:sldLayoutId id="2147483753" r:id="rId13"/>
    <p:sldLayoutId id="2147483754" r:id="rId14"/>
    <p:sldLayoutId id="2147483755" r:id="rId15"/>
    <p:sldLayoutId id="2147483761" r:id="rId16"/>
    <p:sldLayoutId id="2147483762" r:id="rId17"/>
    <p:sldLayoutId id="2147483763" r:id="rId18"/>
    <p:sldLayoutId id="2147483764" r:id="rId19"/>
    <p:sldLayoutId id="2147483765" r:id="rId20"/>
    <p:sldLayoutId id="2147483766" r:id="rId21"/>
    <p:sldLayoutId id="2147483768" r:id="rId22"/>
    <p:sldLayoutId id="2147483769" r:id="rId23"/>
    <p:sldLayoutId id="2147483771" r:id="rId24"/>
    <p:sldLayoutId id="2147483773" r:id="rId25"/>
    <p:sldLayoutId id="214748377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 userDrawn="1">
          <p15:clr>
            <a:srgbClr val="F26B43"/>
          </p15:clr>
        </p15:guide>
        <p15:guide id="2" orient="horz" pos="48" userDrawn="1">
          <p15:clr>
            <a:srgbClr val="F26B43"/>
          </p15:clr>
        </p15:guide>
        <p15:guide id="3" orient="horz" pos="4272" userDrawn="1">
          <p15:clr>
            <a:srgbClr val="F26B43"/>
          </p15:clr>
        </p15:guide>
        <p15:guide id="4" pos="75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www.epa.gov/system/files/documents/2025-03/sa-hmw-implementation-memorandum.pdf"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www.epa.gov/system/files/documents/2025-03/sa-hmw-implementation-memorandum.pdf"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mailto:SRFRFI@FloridaDEP.gov"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hyperlink" Target="https://www.epa.gov/system/files/documents/2025-03/sa-hmw-implementation-memorandum.pdf" TargetMode="External"/><Relationship Id="rId5" Type="http://schemas.openxmlformats.org/officeDocument/2006/relationships/hyperlink" Target="https://floridadep.gov/wra/srf/documents/dwsrf-request-inclusion-form-word" TargetMode="External"/><Relationship Id="rId4" Type="http://schemas.openxmlformats.org/officeDocument/2006/relationships/hyperlink" Target="https://floridadep.gov/wra/srf/documents/cwsrf-request-inclus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dy of water surrounded by trees&#10;&#10;Description automatically generated with medium confidence">
            <a:extLst>
              <a:ext uri="{FF2B5EF4-FFF2-40B4-BE49-F238E27FC236}">
                <a16:creationId xmlns:a16="http://schemas.microsoft.com/office/drawing/2014/main" id="{70C0BF99-1CCE-DCBA-4D7A-6ABE975270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Rectangle 2">
            <a:extLst>
              <a:ext uri="{FF2B5EF4-FFF2-40B4-BE49-F238E27FC236}">
                <a16:creationId xmlns:a16="http://schemas.microsoft.com/office/drawing/2014/main" id="{D69D5A97-1AFD-9D03-F957-ACFADC82C124}"/>
              </a:ext>
            </a:extLst>
          </p:cNvPr>
          <p:cNvSpPr/>
          <p:nvPr/>
        </p:nvSpPr>
        <p:spPr>
          <a:xfrm>
            <a:off x="887627" y="1323439"/>
            <a:ext cx="10416746" cy="4567981"/>
          </a:xfrm>
          <a:prstGeom prst="rect">
            <a:avLst/>
          </a:prstGeom>
          <a:solidFill>
            <a:schemeClr val="accent6">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grpSp>
        <p:nvGrpSpPr>
          <p:cNvPr id="4" name="Group 3">
            <a:extLst>
              <a:ext uri="{FF2B5EF4-FFF2-40B4-BE49-F238E27FC236}">
                <a16:creationId xmlns:a16="http://schemas.microsoft.com/office/drawing/2014/main" id="{816C3D34-2D60-4AF6-AA5D-35A1F0C2B079}"/>
              </a:ext>
            </a:extLst>
          </p:cNvPr>
          <p:cNvGrpSpPr/>
          <p:nvPr/>
        </p:nvGrpSpPr>
        <p:grpSpPr>
          <a:xfrm>
            <a:off x="1386016" y="1689132"/>
            <a:ext cx="9918357" cy="4467896"/>
            <a:chOff x="1136821" y="2399250"/>
            <a:chExt cx="9918357" cy="4467896"/>
          </a:xfrm>
        </p:grpSpPr>
        <p:grpSp>
          <p:nvGrpSpPr>
            <p:cNvPr id="5" name="Group 4">
              <a:extLst>
                <a:ext uri="{FF2B5EF4-FFF2-40B4-BE49-F238E27FC236}">
                  <a16:creationId xmlns:a16="http://schemas.microsoft.com/office/drawing/2014/main" id="{0710E3B6-C106-5418-32FA-1E95E69C2AD1}"/>
                </a:ext>
              </a:extLst>
            </p:cNvPr>
            <p:cNvGrpSpPr/>
            <p:nvPr/>
          </p:nvGrpSpPr>
          <p:grpSpPr>
            <a:xfrm>
              <a:off x="3682315" y="2399250"/>
              <a:ext cx="7372863" cy="4467896"/>
              <a:chOff x="5162224" y="1227964"/>
              <a:chExt cx="4190689" cy="3653649"/>
            </a:xfrm>
          </p:grpSpPr>
          <p:sp>
            <p:nvSpPr>
              <p:cNvPr id="7" name="TextBox 6">
                <a:extLst>
                  <a:ext uri="{FF2B5EF4-FFF2-40B4-BE49-F238E27FC236}">
                    <a16:creationId xmlns:a16="http://schemas.microsoft.com/office/drawing/2014/main" id="{BB49CB6C-D66E-1252-88D6-A2D3471DBA8D}"/>
                  </a:ext>
                </a:extLst>
              </p:cNvPr>
              <p:cNvSpPr txBox="1"/>
              <p:nvPr/>
            </p:nvSpPr>
            <p:spPr>
              <a:xfrm>
                <a:off x="5162224" y="1227964"/>
                <a:ext cx="4190689" cy="1491240"/>
              </a:xfrm>
              <a:prstGeom prst="rect">
                <a:avLst/>
              </a:prstGeom>
              <a:noFill/>
            </p:spPr>
            <p:txBody>
              <a:bodyPr wrap="square" rtlCol="0">
                <a:spAutoFit/>
              </a:bodyPr>
              <a:lstStyle/>
              <a:p>
                <a:pPr>
                  <a:lnSpc>
                    <a:spcPts val="4500"/>
                  </a:lnSpc>
                </a:pPr>
                <a:r>
                  <a:rPr lang="en-US" sz="4000" b="1" dirty="0">
                    <a:solidFill>
                      <a:schemeClr val="bg1"/>
                    </a:solidFill>
                    <a:latin typeface="Arial" panose="020B0604020202020204" pitchFamily="34" charset="0"/>
                    <a:ea typeface="Verdana" panose="020B0604030504040204" pitchFamily="34" charset="0"/>
                    <a:cs typeface="Arial" panose="020B0604020202020204" pitchFamily="34" charset="0"/>
                  </a:rPr>
                  <a:t>Supplemental Appropriation for Hurricanes Helene and Milton</a:t>
                </a:r>
              </a:p>
            </p:txBody>
          </p:sp>
          <p:sp>
            <p:nvSpPr>
              <p:cNvPr id="8" name="TextBox 7">
                <a:extLst>
                  <a:ext uri="{FF2B5EF4-FFF2-40B4-BE49-F238E27FC236}">
                    <a16:creationId xmlns:a16="http://schemas.microsoft.com/office/drawing/2014/main" id="{04DCF140-BF13-28B8-EAA0-D91615A53785}"/>
                  </a:ext>
                </a:extLst>
              </p:cNvPr>
              <p:cNvSpPr txBox="1"/>
              <p:nvPr/>
            </p:nvSpPr>
            <p:spPr>
              <a:xfrm>
                <a:off x="6392507" y="2943629"/>
                <a:ext cx="2858615" cy="1937984"/>
              </a:xfrm>
              <a:prstGeom prst="rect">
                <a:avLst/>
              </a:prstGeom>
              <a:noFill/>
            </p:spPr>
            <p:txBody>
              <a:bodyPr wrap="square" rtlCol="0">
                <a:spAutoFit/>
              </a:bodyPr>
              <a:lstStyle/>
              <a:p>
                <a:pPr algn="r"/>
                <a:endParaRPr lang="en-US" sz="1600" b="1" dirty="0">
                  <a:solidFill>
                    <a:schemeClr val="bg1">
                      <a:lumMod val="95000"/>
                    </a:schemeClr>
                  </a:solidFill>
                  <a:latin typeface="Arial" panose="020B0604020202020204" pitchFamily="34" charset="0"/>
                  <a:cs typeface="Arial" panose="020B0604020202020204" pitchFamily="34" charset="0"/>
                </a:endParaRPr>
              </a:p>
              <a:p>
                <a:pPr algn="r"/>
                <a:endParaRPr lang="en-US" sz="1600" b="1" dirty="0">
                  <a:solidFill>
                    <a:schemeClr val="bg1">
                      <a:lumMod val="95000"/>
                    </a:schemeClr>
                  </a:solidFill>
                  <a:latin typeface="Arial" panose="020B0604020202020204" pitchFamily="34" charset="0"/>
                  <a:cs typeface="Arial" panose="020B0604020202020204" pitchFamily="34" charset="0"/>
                </a:endParaRPr>
              </a:p>
              <a:p>
                <a:pPr algn="r"/>
                <a:endParaRPr lang="en-US" sz="1600" b="1" dirty="0">
                  <a:solidFill>
                    <a:schemeClr val="bg1">
                      <a:lumMod val="95000"/>
                    </a:schemeClr>
                  </a:solidFill>
                  <a:latin typeface="Arial" panose="020B0604020202020204" pitchFamily="34" charset="0"/>
                  <a:cs typeface="Arial" panose="020B0604020202020204" pitchFamily="34" charset="0"/>
                </a:endParaRPr>
              </a:p>
              <a:p>
                <a:pPr algn="r"/>
                <a:r>
                  <a:rPr lang="en-US" sz="1600" b="1" dirty="0">
                    <a:solidFill>
                      <a:schemeClr val="bg1">
                        <a:lumMod val="95000"/>
                      </a:schemeClr>
                    </a:solidFill>
                    <a:latin typeface="Arial" panose="020B0604020202020204" pitchFamily="34" charset="0"/>
                    <a:cs typeface="Arial" panose="020B0604020202020204" pitchFamily="34" charset="0"/>
                  </a:rPr>
                  <a:t>Eric Meyers, P.E.</a:t>
                </a:r>
              </a:p>
              <a:p>
                <a:pPr algn="r"/>
                <a:r>
                  <a:rPr lang="en-US" sz="1600" dirty="0">
                    <a:solidFill>
                      <a:schemeClr val="bg1">
                        <a:lumMod val="95000"/>
                      </a:schemeClr>
                    </a:solidFill>
                    <a:latin typeface="Arial" panose="020B0604020202020204" pitchFamily="34" charset="0"/>
                    <a:cs typeface="Arial" panose="020B0604020202020204" pitchFamily="34" charset="0"/>
                  </a:rPr>
                  <a:t>Division of Water Restoration Assistance</a:t>
                </a:r>
              </a:p>
              <a:p>
                <a:pPr algn="r"/>
                <a:r>
                  <a:rPr lang="en-US" sz="1600" dirty="0">
                    <a:solidFill>
                      <a:schemeClr val="bg1">
                        <a:lumMod val="95000"/>
                      </a:schemeClr>
                    </a:solidFill>
                    <a:latin typeface="Arial" panose="020B0604020202020204" pitchFamily="34" charset="0"/>
                    <a:cs typeface="Arial" panose="020B0604020202020204" pitchFamily="34" charset="0"/>
                  </a:rPr>
                  <a:t>Drinking Water State Revolving Fund</a:t>
                </a:r>
              </a:p>
              <a:p>
                <a:pPr algn="r"/>
                <a:r>
                  <a:rPr lang="en-US" sz="1600" dirty="0">
                    <a:solidFill>
                      <a:schemeClr val="bg1">
                        <a:lumMod val="95000"/>
                      </a:schemeClr>
                    </a:solidFill>
                    <a:latin typeface="Arial" panose="020B0604020202020204" pitchFamily="34" charset="0"/>
                    <a:cs typeface="Arial" panose="020B0604020202020204" pitchFamily="34" charset="0"/>
                  </a:rPr>
                  <a:t>Florida Department of Environmental Protection</a:t>
                </a:r>
              </a:p>
              <a:p>
                <a:pPr algn="r"/>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p>
            </p:txBody>
          </p:sp>
        </p:grpSp>
        <p:pic>
          <p:nvPicPr>
            <p:cNvPr id="6" name="Picture 5" descr="Florida Department of Environmental Protection Logo">
              <a:extLst>
                <a:ext uri="{FF2B5EF4-FFF2-40B4-BE49-F238E27FC236}">
                  <a16:creationId xmlns:a16="http://schemas.microsoft.com/office/drawing/2014/main" id="{952B48DB-F216-8BFF-9C73-12B0DAF26BB6}"/>
                </a:ext>
              </a:extLst>
            </p:cNvPr>
            <p:cNvPicPr>
              <a:picLocks noChangeAspect="1"/>
            </p:cNvPicPr>
            <p:nvPr/>
          </p:nvPicPr>
          <p:blipFill>
            <a:blip r:embed="rId4"/>
            <a:stretch>
              <a:fillRect/>
            </a:stretch>
          </p:blipFill>
          <p:spPr>
            <a:xfrm>
              <a:off x="1136821" y="2663644"/>
              <a:ext cx="2316129" cy="2316129"/>
            </a:xfrm>
            <a:prstGeom prst="rect">
              <a:avLst/>
            </a:prstGeom>
          </p:spPr>
        </p:pic>
      </p:grpSp>
      <p:sp>
        <p:nvSpPr>
          <p:cNvPr id="9" name="TextBox 8">
            <a:extLst>
              <a:ext uri="{FF2B5EF4-FFF2-40B4-BE49-F238E27FC236}">
                <a16:creationId xmlns:a16="http://schemas.microsoft.com/office/drawing/2014/main" id="{DC08E1FD-CE5C-D5CF-95AC-D0B845CC84DA}"/>
              </a:ext>
            </a:extLst>
          </p:cNvPr>
          <p:cNvSpPr txBox="1"/>
          <p:nvPr/>
        </p:nvSpPr>
        <p:spPr>
          <a:xfrm>
            <a:off x="1276907" y="4509204"/>
            <a:ext cx="5029287" cy="1631216"/>
          </a:xfrm>
          <a:prstGeom prst="rect">
            <a:avLst/>
          </a:prstGeom>
          <a:noFill/>
        </p:spPr>
        <p:txBody>
          <a:bodyPr wrap="square" rtlCol="0">
            <a:spAutoFit/>
          </a:bodyPr>
          <a:lstStyle/>
          <a:p>
            <a:r>
              <a:rPr lang="en-US" sz="1600" b="1" dirty="0">
                <a:solidFill>
                  <a:schemeClr val="bg1">
                    <a:lumMod val="95000"/>
                  </a:schemeClr>
                </a:solidFill>
                <a:latin typeface="Arial" panose="020B0604020202020204" pitchFamily="34" charset="0"/>
                <a:cs typeface="Arial" panose="020B0604020202020204" pitchFamily="34" charset="0"/>
              </a:rPr>
              <a:t>Catherine Murray, P.E.</a:t>
            </a:r>
          </a:p>
          <a:p>
            <a:r>
              <a:rPr lang="en-US" sz="1600" dirty="0">
                <a:solidFill>
                  <a:schemeClr val="bg1">
                    <a:lumMod val="95000"/>
                  </a:schemeClr>
                </a:solidFill>
                <a:latin typeface="Arial" panose="020B0604020202020204" pitchFamily="34" charset="0"/>
                <a:cs typeface="Arial" panose="020B0604020202020204" pitchFamily="34" charset="0"/>
              </a:rPr>
              <a:t>Division of Water Restoration Assistance</a:t>
            </a:r>
          </a:p>
          <a:p>
            <a:r>
              <a:rPr lang="en-US" sz="1600" dirty="0">
                <a:solidFill>
                  <a:schemeClr val="bg1">
                    <a:lumMod val="95000"/>
                  </a:schemeClr>
                </a:solidFill>
                <a:latin typeface="Arial" panose="020B0604020202020204" pitchFamily="34" charset="0"/>
                <a:cs typeface="Arial" panose="020B0604020202020204" pitchFamily="34" charset="0"/>
              </a:rPr>
              <a:t>Clean Water State Revolving Fund</a:t>
            </a:r>
          </a:p>
          <a:p>
            <a:r>
              <a:rPr lang="en-US" sz="1600" dirty="0">
                <a:solidFill>
                  <a:schemeClr val="bg1">
                    <a:lumMod val="95000"/>
                  </a:schemeClr>
                </a:solidFill>
                <a:latin typeface="Arial" panose="020B0604020202020204" pitchFamily="34" charset="0"/>
                <a:cs typeface="Arial" panose="020B0604020202020204" pitchFamily="34" charset="0"/>
              </a:rPr>
              <a:t>Florida Department of Environmental Protection</a:t>
            </a:r>
          </a:p>
          <a:p>
            <a:pPr algn="r"/>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7107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defTabSz="914400" eaLnBrk="0" fontAlgn="base" hangingPunct="0">
              <a:spcBef>
                <a:spcPct val="0"/>
              </a:spcBef>
              <a:spcAft>
                <a:spcPct val="0"/>
              </a:spcAft>
              <a:defRPr/>
            </a:pPr>
            <a:r>
              <a:rPr lang="en-US" sz="1200" b="1" dirty="0">
                <a:solidFill>
                  <a:prstClr val="white"/>
                </a:solidFill>
                <a:latin typeface="Arial" panose="020B0604020202020204" pitchFamily="34" charset="0"/>
                <a:cs typeface="Arial" panose="020B0604020202020204" pitchFamily="34" charset="0"/>
              </a:rPr>
              <a:t> </a:t>
            </a:r>
          </a:p>
        </p:txBody>
      </p:sp>
      <p:sp>
        <p:nvSpPr>
          <p:cNvPr id="7" name="Rectangle 2">
            <a:extLst>
              <a:ext uri="{FF2B5EF4-FFF2-40B4-BE49-F238E27FC236}">
                <a16:creationId xmlns:a16="http://schemas.microsoft.com/office/drawing/2014/main" id="{CCE110CD-5485-4DEB-92F8-F7609955F170}"/>
              </a:ext>
            </a:extLst>
          </p:cNvPr>
          <p:cNvSpPr txBox="1">
            <a:spLocks noChangeArrowheads="1"/>
          </p:cNvSpPr>
          <p:nvPr/>
        </p:nvSpPr>
        <p:spPr>
          <a:xfrm>
            <a:off x="2430236" y="1"/>
            <a:ext cx="760911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defRPr/>
            </a:pPr>
            <a:r>
              <a:rPr lang="en-US" sz="3600" dirty="0">
                <a:effectLst>
                  <a:outerShdw blurRad="38100" dist="38100" dir="2700000" algn="tl">
                    <a:srgbClr val="000000">
                      <a:alpha val="43137"/>
                    </a:srgbClr>
                  </a:outerShdw>
                </a:effectLst>
              </a:rPr>
              <a:t>Supplemental Appropriation for Hurricanes Helene and Milton</a:t>
            </a:r>
          </a:p>
        </p:txBody>
      </p:sp>
      <p:sp>
        <p:nvSpPr>
          <p:cNvPr id="2" name="Rectangle 1">
            <a:extLst>
              <a:ext uri="{FF2B5EF4-FFF2-40B4-BE49-F238E27FC236}">
                <a16:creationId xmlns:a16="http://schemas.microsoft.com/office/drawing/2014/main" id="{ECEB848E-8931-88F5-28FB-1DB99747FD87}"/>
              </a:ext>
            </a:extLst>
          </p:cNvPr>
          <p:cNvSpPr/>
          <p:nvPr/>
        </p:nvSpPr>
        <p:spPr>
          <a:xfrm>
            <a:off x="959150" y="1447801"/>
            <a:ext cx="11290270" cy="830997"/>
          </a:xfrm>
          <a:prstGeom prst="rect">
            <a:avLst/>
          </a:prstGeom>
        </p:spPr>
        <p:txBody>
          <a:bodyPr wrap="none">
            <a:spAutoFit/>
          </a:bodyPr>
          <a:lstStyle/>
          <a:p>
            <a:pPr eaLnBrk="0" hangingPunct="0">
              <a:defRPr/>
            </a:pPr>
            <a:r>
              <a:rPr lang="en-US" sz="2400" b="1" dirty="0">
                <a:solidFill>
                  <a:srgbClr val="243F7A"/>
                </a:solidFill>
                <a:latin typeface="Arial" panose="020B0604020202020204" pitchFamily="34" charset="0"/>
                <a:cs typeface="Arial" panose="020B0604020202020204" pitchFamily="34" charset="0"/>
              </a:rPr>
              <a:t>In addition to the regular Capitalization Grant and Infrastructure Investment </a:t>
            </a:r>
          </a:p>
          <a:p>
            <a:pPr eaLnBrk="0" hangingPunct="0">
              <a:defRPr/>
            </a:pPr>
            <a:r>
              <a:rPr lang="en-US" sz="2400" b="1" dirty="0">
                <a:solidFill>
                  <a:srgbClr val="243F7A"/>
                </a:solidFill>
                <a:latin typeface="Arial" panose="020B0604020202020204" pitchFamily="34" charset="0"/>
                <a:cs typeface="Arial" panose="020B0604020202020204" pitchFamily="34" charset="0"/>
              </a:rPr>
              <a:t>and Jobs Act (IIJA) General Supplemental</a:t>
            </a:r>
          </a:p>
        </p:txBody>
      </p:sp>
      <p:sp>
        <p:nvSpPr>
          <p:cNvPr id="5" name="Rectangle 3">
            <a:extLst>
              <a:ext uri="{FF2B5EF4-FFF2-40B4-BE49-F238E27FC236}">
                <a16:creationId xmlns:a16="http://schemas.microsoft.com/office/drawing/2014/main" id="{328755BB-293D-B9FF-A6C4-136AC7C8A746}"/>
              </a:ext>
            </a:extLst>
          </p:cNvPr>
          <p:cNvSpPr txBox="1">
            <a:spLocks noChangeArrowheads="1"/>
          </p:cNvSpPr>
          <p:nvPr/>
        </p:nvSpPr>
        <p:spPr>
          <a:xfrm>
            <a:off x="1033271" y="2449373"/>
            <a:ext cx="9071781" cy="3991697"/>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solidFill>
                  <a:schemeClr val="accent3">
                    <a:lumMod val="75000"/>
                  </a:schemeClr>
                </a:solidFill>
                <a:latin typeface="Arial" panose="020B0604020202020204" pitchFamily="34" charset="0"/>
                <a:cs typeface="Arial" panose="020B0604020202020204" pitchFamily="34" charset="0"/>
              </a:rPr>
              <a:t>Approximately $806 million for Clean Water SRF (CWSRF)</a:t>
            </a:r>
          </a:p>
          <a:p>
            <a:pPr>
              <a:defRPr/>
            </a:pPr>
            <a:r>
              <a:rPr lang="en-US" sz="2400" dirty="0">
                <a:solidFill>
                  <a:schemeClr val="accent3">
                    <a:lumMod val="75000"/>
                  </a:schemeClr>
                </a:solidFill>
                <a:latin typeface="Arial" panose="020B0604020202020204" pitchFamily="34" charset="0"/>
                <a:cs typeface="Arial" panose="020B0604020202020204" pitchFamily="34" charset="0"/>
              </a:rPr>
              <a:t>Approximately $845 million for Drinking Water SRF (DWSRF)</a:t>
            </a:r>
          </a:p>
          <a:p>
            <a:pPr>
              <a:defRPr/>
            </a:pPr>
            <a:r>
              <a:rPr lang="en-US" sz="2400" dirty="0">
                <a:solidFill>
                  <a:schemeClr val="accent3">
                    <a:lumMod val="75000"/>
                  </a:schemeClr>
                </a:solidFill>
                <a:latin typeface="Arial" panose="020B0604020202020204" pitchFamily="34" charset="0"/>
                <a:cs typeface="Arial" panose="020B0604020202020204" pitchFamily="34" charset="0"/>
              </a:rPr>
              <a:t>Approximately $36 million for CWSRF Decentralized Projects</a:t>
            </a:r>
          </a:p>
          <a:p>
            <a:pPr>
              <a:defRPr/>
            </a:pPr>
            <a:r>
              <a:rPr lang="en-US" sz="2400" dirty="0">
                <a:solidFill>
                  <a:schemeClr val="accent3">
                    <a:lumMod val="75000"/>
                  </a:schemeClr>
                </a:solidFill>
                <a:latin typeface="Arial" panose="020B0604020202020204" pitchFamily="34" charset="0"/>
                <a:cs typeface="Arial" panose="020B0604020202020204" pitchFamily="34" charset="0"/>
              </a:rPr>
              <a:t>0% Finance Rate</a:t>
            </a:r>
          </a:p>
          <a:p>
            <a:pPr>
              <a:defRPr/>
            </a:pPr>
            <a:r>
              <a:rPr lang="en-US" sz="2400" dirty="0">
                <a:solidFill>
                  <a:schemeClr val="accent3">
                    <a:lumMod val="75000"/>
                  </a:schemeClr>
                </a:solidFill>
                <a:latin typeface="Arial" panose="020B0604020202020204" pitchFamily="34" charset="0"/>
                <a:cs typeface="Arial" panose="020B0604020202020204" pitchFamily="34" charset="0"/>
              </a:rPr>
              <a:t>Principal Forgiveness</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50% all communities</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100% financially disadvantaged communities and decentralized projects</a:t>
            </a:r>
          </a:p>
          <a:p>
            <a:pPr lvl="2">
              <a:defRPr/>
            </a:pPr>
            <a:r>
              <a:rPr lang="en-US" sz="1600" dirty="0">
                <a:solidFill>
                  <a:schemeClr val="accent3">
                    <a:lumMod val="75000"/>
                  </a:schemeClr>
                </a:solidFill>
                <a:latin typeface="Arial" panose="020B0604020202020204" pitchFamily="34" charset="0"/>
                <a:cs typeface="Arial" panose="020B0604020202020204" pitchFamily="34" charset="0"/>
              </a:rPr>
              <a:t>CWSRF – Communities Per Capita Income (PCI) &lt; State’s PCI</a:t>
            </a:r>
          </a:p>
          <a:p>
            <a:pPr lvl="2">
              <a:defRPr/>
            </a:pPr>
            <a:r>
              <a:rPr lang="en-US" sz="1600" dirty="0">
                <a:solidFill>
                  <a:schemeClr val="accent3">
                    <a:lumMod val="75000"/>
                  </a:schemeClr>
                </a:solidFill>
                <a:latin typeface="Arial" panose="020B0604020202020204" pitchFamily="34" charset="0"/>
                <a:cs typeface="Arial" panose="020B0604020202020204" pitchFamily="34" charset="0"/>
              </a:rPr>
              <a:t>DWSRF – Communities Median Household Income (MHI) &lt; State’s MHI</a:t>
            </a:r>
          </a:p>
          <a:p>
            <a:pPr>
              <a:defRPr/>
            </a:pPr>
            <a:endParaRPr lang="en-US" sz="16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197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1A08-975D-BCA0-64A3-0041F166189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A0AF03-0CB0-8716-52C4-D24631A5A2AE}"/>
              </a:ext>
            </a:extLst>
          </p:cNvPr>
          <p:cNvSpPr>
            <a:spLocks noGrp="1"/>
          </p:cNvSpPr>
          <p:nvPr>
            <p:ph type="ftr" sz="quarter" idx="10"/>
          </p:nvPr>
        </p:nvSpPr>
        <p:spPr/>
        <p:txBody>
          <a:bodyPr/>
          <a:lstStyle/>
          <a:p>
            <a:pPr defTabSz="914400" eaLnBrk="0" fontAlgn="base" hangingPunct="0">
              <a:spcBef>
                <a:spcPct val="0"/>
              </a:spcBef>
              <a:spcAft>
                <a:spcPct val="0"/>
              </a:spcAft>
              <a:defRPr/>
            </a:pPr>
            <a:r>
              <a:rPr lang="en-US" sz="1200" b="1" dirty="0">
                <a:solidFill>
                  <a:prstClr val="white"/>
                </a:solidFill>
                <a:latin typeface="Arial" panose="020B0604020202020204" pitchFamily="34" charset="0"/>
                <a:cs typeface="Arial" panose="020B0604020202020204" pitchFamily="34" charset="0"/>
              </a:rPr>
              <a:t> </a:t>
            </a:r>
          </a:p>
        </p:txBody>
      </p:sp>
      <p:sp>
        <p:nvSpPr>
          <p:cNvPr id="7" name="Rectangle 2">
            <a:extLst>
              <a:ext uri="{FF2B5EF4-FFF2-40B4-BE49-F238E27FC236}">
                <a16:creationId xmlns:a16="http://schemas.microsoft.com/office/drawing/2014/main" id="{DBA636A3-29AC-F21B-1ACE-18B4928EA4EA}"/>
              </a:ext>
            </a:extLst>
          </p:cNvPr>
          <p:cNvSpPr txBox="1">
            <a:spLocks noChangeArrowheads="1"/>
          </p:cNvSpPr>
          <p:nvPr/>
        </p:nvSpPr>
        <p:spPr>
          <a:xfrm>
            <a:off x="2430236" y="1"/>
            <a:ext cx="760911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defRPr/>
            </a:pPr>
            <a:r>
              <a:rPr lang="en-US" sz="3600" dirty="0">
                <a:effectLst>
                  <a:outerShdw blurRad="38100" dist="38100" dir="2700000" algn="tl">
                    <a:srgbClr val="000000">
                      <a:alpha val="43137"/>
                    </a:srgbClr>
                  </a:outerShdw>
                </a:effectLst>
              </a:rPr>
              <a:t>Who Can Apply?</a:t>
            </a:r>
          </a:p>
        </p:txBody>
      </p:sp>
      <p:sp>
        <p:nvSpPr>
          <p:cNvPr id="3" name="Rectangle 2">
            <a:extLst>
              <a:ext uri="{FF2B5EF4-FFF2-40B4-BE49-F238E27FC236}">
                <a16:creationId xmlns:a16="http://schemas.microsoft.com/office/drawing/2014/main" id="{D90E2BAE-9142-E086-9E5F-3772403FC0DC}"/>
              </a:ext>
            </a:extLst>
          </p:cNvPr>
          <p:cNvSpPr/>
          <p:nvPr/>
        </p:nvSpPr>
        <p:spPr>
          <a:xfrm>
            <a:off x="913576" y="1463034"/>
            <a:ext cx="4079963" cy="830997"/>
          </a:xfrm>
          <a:prstGeom prst="rect">
            <a:avLst/>
          </a:prstGeom>
        </p:spPr>
        <p:txBody>
          <a:bodyPr wrap="none">
            <a:spAutoFit/>
          </a:bodyPr>
          <a:lstStyle/>
          <a:p>
            <a:pPr eaLnBrk="0" hangingPunct="0">
              <a:defRPr/>
            </a:pPr>
            <a:r>
              <a:rPr lang="en-US" sz="2400" b="1" dirty="0">
                <a:solidFill>
                  <a:srgbClr val="243F7A"/>
                </a:solidFill>
                <a:latin typeface="Arial" panose="020B0604020202020204" pitchFamily="34" charset="0"/>
                <a:cs typeface="Arial" panose="020B0604020202020204" pitchFamily="34" charset="0"/>
              </a:rPr>
              <a:t>FEMA Designated </a:t>
            </a:r>
          </a:p>
          <a:p>
            <a:pPr eaLnBrk="0" hangingPunct="0">
              <a:defRPr/>
            </a:pPr>
            <a:r>
              <a:rPr lang="en-US" sz="2400" b="1" dirty="0">
                <a:solidFill>
                  <a:srgbClr val="243F7A"/>
                </a:solidFill>
                <a:latin typeface="Arial" panose="020B0604020202020204" pitchFamily="34" charset="0"/>
                <a:cs typeface="Arial" panose="020B0604020202020204" pitchFamily="34" charset="0"/>
              </a:rPr>
              <a:t>Category F Public Utilities </a:t>
            </a:r>
          </a:p>
        </p:txBody>
      </p:sp>
      <p:pic>
        <p:nvPicPr>
          <p:cNvPr id="6" name="Picture 5" descr="Map&#10;&#10;AI-generated content may be incorrect.">
            <a:extLst>
              <a:ext uri="{FF2B5EF4-FFF2-40B4-BE49-F238E27FC236}">
                <a16:creationId xmlns:a16="http://schemas.microsoft.com/office/drawing/2014/main" id="{456F7FEB-CCEE-6B88-29EE-B0EAA180137B}"/>
              </a:ext>
            </a:extLst>
          </p:cNvPr>
          <p:cNvPicPr>
            <a:picLocks noChangeAspect="1"/>
          </p:cNvPicPr>
          <p:nvPr/>
        </p:nvPicPr>
        <p:blipFill>
          <a:blip r:embed="rId3"/>
          <a:stretch>
            <a:fillRect/>
          </a:stretch>
        </p:blipFill>
        <p:spPr>
          <a:xfrm>
            <a:off x="6532920" y="1410930"/>
            <a:ext cx="5275006" cy="4945318"/>
          </a:xfrm>
          <a:prstGeom prst="rect">
            <a:avLst/>
          </a:prstGeom>
        </p:spPr>
      </p:pic>
      <p:sp>
        <p:nvSpPr>
          <p:cNvPr id="8" name="Rectangle 3">
            <a:extLst>
              <a:ext uri="{FF2B5EF4-FFF2-40B4-BE49-F238E27FC236}">
                <a16:creationId xmlns:a16="http://schemas.microsoft.com/office/drawing/2014/main" id="{8F31AE84-F873-B978-3852-07A29DA72007}"/>
              </a:ext>
            </a:extLst>
          </p:cNvPr>
          <p:cNvSpPr txBox="1">
            <a:spLocks noChangeArrowheads="1"/>
          </p:cNvSpPr>
          <p:nvPr/>
        </p:nvSpPr>
        <p:spPr>
          <a:xfrm>
            <a:off x="1033271" y="2419883"/>
            <a:ext cx="5499649" cy="3991697"/>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solidFill>
                  <a:schemeClr val="accent3">
                    <a:lumMod val="75000"/>
                  </a:schemeClr>
                </a:solidFill>
                <a:latin typeface="Arial" panose="020B0604020202020204" pitchFamily="34" charset="0"/>
                <a:cs typeface="Arial" panose="020B0604020202020204" pitchFamily="34" charset="0"/>
              </a:rPr>
              <a:t>Counties</a:t>
            </a:r>
          </a:p>
          <a:p>
            <a:pPr>
              <a:defRPr/>
            </a:pPr>
            <a:r>
              <a:rPr lang="en-US" sz="2400" dirty="0">
                <a:solidFill>
                  <a:schemeClr val="accent3">
                    <a:lumMod val="75000"/>
                  </a:schemeClr>
                </a:solidFill>
                <a:latin typeface="Arial" panose="020B0604020202020204" pitchFamily="34" charset="0"/>
                <a:cs typeface="Arial" panose="020B0604020202020204" pitchFamily="34" charset="0"/>
              </a:rPr>
              <a:t>Municipalities</a:t>
            </a:r>
          </a:p>
          <a:p>
            <a:pPr>
              <a:defRPr/>
            </a:pPr>
            <a:r>
              <a:rPr lang="en-US" sz="2400" dirty="0">
                <a:solidFill>
                  <a:schemeClr val="accent3">
                    <a:lumMod val="75000"/>
                  </a:schemeClr>
                </a:solidFill>
                <a:latin typeface="Arial" panose="020B0604020202020204" pitchFamily="34" charset="0"/>
                <a:cs typeface="Arial" panose="020B0604020202020204" pitchFamily="34" charset="0"/>
              </a:rPr>
              <a:t>Special Districts</a:t>
            </a:r>
          </a:p>
          <a:p>
            <a:pPr>
              <a:defRPr/>
            </a:pPr>
            <a:r>
              <a:rPr lang="en-US" sz="2400" dirty="0">
                <a:solidFill>
                  <a:schemeClr val="accent3">
                    <a:lumMod val="75000"/>
                  </a:schemeClr>
                </a:solidFill>
                <a:latin typeface="Arial" panose="020B0604020202020204" pitchFamily="34" charset="0"/>
                <a:cs typeface="Arial" panose="020B0604020202020204" pitchFamily="34" charset="0"/>
              </a:rPr>
              <a:t>Private non-profit (Drinking Water Facilities only)</a:t>
            </a:r>
            <a:endParaRPr lang="en-US" sz="1600" dirty="0">
              <a:solidFill>
                <a:schemeClr val="accent3">
                  <a:lumMod val="75000"/>
                </a:schemeClr>
              </a:solidFill>
              <a:latin typeface="Arial" panose="020B0604020202020204" pitchFamily="34" charset="0"/>
              <a:cs typeface="Arial" panose="020B0604020202020204" pitchFamily="34" charset="0"/>
            </a:endParaRPr>
          </a:p>
          <a:p>
            <a:pPr marL="0" indent="0">
              <a:buNone/>
              <a:defRPr/>
            </a:pPr>
            <a:endParaRPr lang="en-US" sz="16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28562-7526-CB82-4915-0B91489552E0}"/>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D2038CFE-27AB-C24E-B871-831EC9884261}"/>
              </a:ext>
            </a:extLst>
          </p:cNvPr>
          <p:cNvSpPr txBox="1">
            <a:spLocks noChangeArrowheads="1"/>
          </p:cNvSpPr>
          <p:nvPr/>
        </p:nvSpPr>
        <p:spPr>
          <a:xfrm>
            <a:off x="2288681" y="129540"/>
            <a:ext cx="8794377" cy="800100"/>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lgn="l" eaLnBrk="0" hangingPunct="0">
              <a:defRPr/>
            </a:pP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6435" name="Rectangle 3">
            <a:extLst>
              <a:ext uri="{FF2B5EF4-FFF2-40B4-BE49-F238E27FC236}">
                <a16:creationId xmlns:a16="http://schemas.microsoft.com/office/drawing/2014/main" id="{DF917490-AE93-43E8-9DD0-AC87395BF8B7}"/>
              </a:ext>
            </a:extLst>
          </p:cNvPr>
          <p:cNvSpPr>
            <a:spLocks noGrp="1" noChangeArrowheads="1"/>
          </p:cNvSpPr>
          <p:nvPr>
            <p:ph type="body" sz="half" idx="1"/>
          </p:nvPr>
        </p:nvSpPr>
        <p:spPr>
          <a:xfrm>
            <a:off x="1033271" y="1903694"/>
            <a:ext cx="9071781" cy="3991697"/>
          </a:xfrm>
        </p:spPr>
        <p:txBody>
          <a:bodyPr>
            <a:noAutofit/>
          </a:bodyPr>
          <a:lstStyle/>
          <a:p>
            <a:pPr>
              <a:defRPr/>
            </a:pPr>
            <a:r>
              <a:rPr lang="en-US" sz="2400" dirty="0">
                <a:solidFill>
                  <a:schemeClr val="accent3">
                    <a:lumMod val="75000"/>
                  </a:schemeClr>
                </a:solidFill>
                <a:latin typeface="Arial" panose="020B0604020202020204" pitchFamily="34" charset="0"/>
                <a:cs typeface="Arial" panose="020B0604020202020204" pitchFamily="34" charset="0"/>
              </a:rPr>
              <a:t>Eligible projects must be CWSRF-eligible or DWSRF-eligible, whose purpose is to reduce flood or fire damage risk and vulnerability or to enhance resiliency to rapid hydrologic change or natural disaster at treatment works, as defined by section 212 of the Federal Water Pollution Control Act (i.e., POTWs) and/or section 1452 of the Safe Drinking Water Act.</a:t>
            </a:r>
          </a:p>
          <a:p>
            <a:pPr>
              <a:defRPr/>
            </a:pPr>
            <a:r>
              <a:rPr lang="en-US" sz="2400" dirty="0">
                <a:solidFill>
                  <a:schemeClr val="accent3">
                    <a:lumMod val="75000"/>
                  </a:schemeClr>
                </a:solidFill>
                <a:latin typeface="Arial" panose="020B0604020202020204" pitchFamily="34" charset="0"/>
                <a:cs typeface="Arial" panose="020B0604020202020204" pitchFamily="34" charset="0"/>
              </a:rPr>
              <a:t>Decentralized eligible projects to connect homes served by decentralized wastewater treatment systems to centralized wastewater treatment systems. Installation/construction of collection system components and equipment in the public right of way is eligible. Work on private property is not eligible.</a:t>
            </a:r>
          </a:p>
        </p:txBody>
      </p:sp>
      <p:sp>
        <p:nvSpPr>
          <p:cNvPr id="5" name="Footer Placeholder 4">
            <a:extLst>
              <a:ext uri="{FF2B5EF4-FFF2-40B4-BE49-F238E27FC236}">
                <a16:creationId xmlns:a16="http://schemas.microsoft.com/office/drawing/2014/main" id="{348D4B0A-C2E3-DA29-3FBB-92B440EB3BAF}"/>
              </a:ext>
            </a:extLst>
          </p:cNvPr>
          <p:cNvSpPr>
            <a:spLocks noGrp="1"/>
          </p:cNvSpPr>
          <p:nvPr>
            <p:ph type="ftr" sz="quarter" idx="10"/>
          </p:nvPr>
        </p:nvSpPr>
        <p:spPr>
          <a:xfrm>
            <a:off x="4085545" y="5410199"/>
            <a:ext cx="5200650" cy="342900"/>
          </a:xfrm>
        </p:spPr>
        <p:txBody>
          <a:bodyPr/>
          <a:lstStyle/>
          <a:p>
            <a:pPr eaLnBrk="0" fontAlgn="base" hangingPunct="0">
              <a:spcBef>
                <a:spcPct val="0"/>
              </a:spcBef>
              <a:spcAft>
                <a:spcPct val="0"/>
              </a:spcAft>
            </a:pPr>
            <a:r>
              <a:rPr lang="en-US" dirty="0">
                <a:solidFill>
                  <a:prstClr val="white"/>
                </a:solidFill>
                <a:latin typeface="Verdana" pitchFamily="34" charset="0"/>
              </a:rPr>
              <a:t> </a:t>
            </a:r>
          </a:p>
        </p:txBody>
      </p:sp>
      <p:sp>
        <p:nvSpPr>
          <p:cNvPr id="3" name="Rectangle 2">
            <a:extLst>
              <a:ext uri="{FF2B5EF4-FFF2-40B4-BE49-F238E27FC236}">
                <a16:creationId xmlns:a16="http://schemas.microsoft.com/office/drawing/2014/main" id="{0FCD5FF5-3715-51DD-4B5E-08DE19F6102C}"/>
              </a:ext>
            </a:extLst>
          </p:cNvPr>
          <p:cNvSpPr txBox="1">
            <a:spLocks noChangeArrowheads="1"/>
          </p:cNvSpPr>
          <p:nvPr/>
        </p:nvSpPr>
        <p:spPr>
          <a:xfrm>
            <a:off x="2430236" y="1"/>
            <a:ext cx="760911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defRPr/>
            </a:pPr>
            <a:r>
              <a:rPr lang="en-US" sz="3600" dirty="0">
                <a:effectLst>
                  <a:outerShdw blurRad="38100" dist="38100" dir="2700000" algn="tl">
                    <a:srgbClr val="000000">
                      <a:alpha val="43137"/>
                    </a:srgbClr>
                  </a:outerShdw>
                </a:effectLst>
              </a:rPr>
              <a:t>Eligible Projects</a:t>
            </a:r>
          </a:p>
        </p:txBody>
      </p:sp>
    </p:spTree>
    <p:extLst>
      <p:ext uri="{BB962C8B-B14F-4D97-AF65-F5344CB8AC3E}">
        <p14:creationId xmlns:p14="http://schemas.microsoft.com/office/powerpoint/2010/main" val="167959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66CF2-6552-5709-874C-334307931D7D}"/>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82BD8257-B3E0-6DD6-BEEE-65E7CDAFF09D}"/>
              </a:ext>
            </a:extLst>
          </p:cNvPr>
          <p:cNvSpPr txBox="1">
            <a:spLocks noChangeArrowheads="1"/>
          </p:cNvSpPr>
          <p:nvPr/>
        </p:nvSpPr>
        <p:spPr>
          <a:xfrm>
            <a:off x="2288681" y="129540"/>
            <a:ext cx="8794377" cy="800100"/>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lgn="l" eaLnBrk="0" hangingPunct="0">
              <a:defRPr/>
            </a:pP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6435" name="Rectangle 3">
            <a:extLst>
              <a:ext uri="{FF2B5EF4-FFF2-40B4-BE49-F238E27FC236}">
                <a16:creationId xmlns:a16="http://schemas.microsoft.com/office/drawing/2014/main" id="{E53C48BB-651B-F4F2-EC85-752F493B0E5B}"/>
              </a:ext>
            </a:extLst>
          </p:cNvPr>
          <p:cNvSpPr>
            <a:spLocks noGrp="1" noChangeArrowheads="1"/>
          </p:cNvSpPr>
          <p:nvPr>
            <p:ph type="body" sz="half" idx="1"/>
          </p:nvPr>
        </p:nvSpPr>
        <p:spPr>
          <a:xfrm>
            <a:off x="1033271" y="1903694"/>
            <a:ext cx="9071781" cy="3991697"/>
          </a:xfrm>
        </p:spPr>
        <p:txBody>
          <a:bodyPr>
            <a:noAutofit/>
          </a:bodyPr>
          <a:lstStyle/>
          <a:p>
            <a:pPr>
              <a:defRPr/>
            </a:pPr>
            <a:r>
              <a:rPr lang="en-US" sz="2400" dirty="0">
                <a:solidFill>
                  <a:schemeClr val="accent3">
                    <a:lumMod val="75000"/>
                  </a:schemeClr>
                </a:solidFill>
                <a:latin typeface="Arial" panose="020B0604020202020204" pitchFamily="34" charset="0"/>
                <a:cs typeface="Arial" panose="020B0604020202020204" pitchFamily="34" charset="0"/>
              </a:rPr>
              <a:t>Prevent interruption and maintain operation of distribution – relocation of pump stations, redundant distribution, interconnections, larger capacity storage tanks, generators, waterproofing</a:t>
            </a:r>
          </a:p>
          <a:p>
            <a:pPr>
              <a:defRPr/>
            </a:pPr>
            <a:r>
              <a:rPr lang="en-US" sz="2400" dirty="0">
                <a:solidFill>
                  <a:schemeClr val="accent3">
                    <a:lumMod val="75000"/>
                  </a:schemeClr>
                </a:solidFill>
                <a:latin typeface="Arial" panose="020B0604020202020204" pitchFamily="34" charset="0"/>
                <a:cs typeface="Arial" panose="020B0604020202020204" pitchFamily="34" charset="0"/>
              </a:rPr>
              <a:t>Prevent flooding at treatment plant – relocation of facilities, physical barriers, floodwater pumping systems</a:t>
            </a:r>
          </a:p>
          <a:p>
            <a:pPr>
              <a:defRPr/>
            </a:pPr>
            <a:r>
              <a:rPr lang="en-US" sz="2400" dirty="0">
                <a:solidFill>
                  <a:schemeClr val="accent3">
                    <a:lumMod val="75000"/>
                  </a:schemeClr>
                </a:solidFill>
                <a:latin typeface="Arial" panose="020B0604020202020204" pitchFamily="34" charset="0"/>
                <a:cs typeface="Arial" panose="020B0604020202020204" pitchFamily="34" charset="0"/>
              </a:rPr>
              <a:t>Prevention of saltwater damage </a:t>
            </a:r>
          </a:p>
          <a:p>
            <a:pPr>
              <a:defRPr/>
            </a:pPr>
            <a:r>
              <a:rPr lang="en-US" sz="2400" dirty="0">
                <a:solidFill>
                  <a:schemeClr val="accent3">
                    <a:lumMod val="75000"/>
                  </a:schemeClr>
                </a:solidFill>
                <a:latin typeface="Arial" panose="020B0604020202020204" pitchFamily="34" charset="0"/>
                <a:cs typeface="Arial" panose="020B0604020202020204" pitchFamily="34" charset="0"/>
              </a:rPr>
              <a:t>Mobile laboratory equipment</a:t>
            </a:r>
          </a:p>
          <a:p>
            <a:pPr>
              <a:defRPr/>
            </a:pPr>
            <a:endParaRPr lang="en-US" sz="2400" dirty="0">
              <a:solidFill>
                <a:schemeClr val="accent3">
                  <a:lumMod val="75000"/>
                </a:schemeClr>
              </a:solidFill>
              <a:latin typeface="Arial" panose="020B0604020202020204" pitchFamily="34" charset="0"/>
              <a:cs typeface="Arial" panose="020B0604020202020204" pitchFamily="34" charset="0"/>
            </a:endParaRPr>
          </a:p>
          <a:p>
            <a:pPr marL="0" indent="0">
              <a:buNone/>
              <a:defRPr/>
            </a:pPr>
            <a:endParaRPr lang="en-US" sz="2400" dirty="0">
              <a:solidFill>
                <a:schemeClr val="accent3">
                  <a:lumMod val="75000"/>
                </a:schemeClr>
              </a:solidFill>
              <a:latin typeface="Arial" panose="020B0604020202020204" pitchFamily="34" charset="0"/>
              <a:cs typeface="Arial" panose="020B0604020202020204" pitchFamily="34" charset="0"/>
            </a:endParaRPr>
          </a:p>
          <a:p>
            <a:pPr marL="0" indent="0">
              <a:buNone/>
              <a:defRPr/>
            </a:pPr>
            <a:r>
              <a:rPr lang="en-US" sz="1800" dirty="0">
                <a:solidFill>
                  <a:schemeClr val="accent3">
                    <a:lumMod val="75000"/>
                  </a:schemeClr>
                </a:solidFill>
                <a:latin typeface="Arial" panose="020B0604020202020204" pitchFamily="34" charset="0"/>
                <a:cs typeface="Arial" panose="020B0604020202020204" pitchFamily="34" charset="0"/>
              </a:rPr>
              <a:t>* Refer to Attachment 3 to EPA’s </a:t>
            </a:r>
            <a:r>
              <a:rPr lang="en-US" sz="1800" dirty="0">
                <a:solidFill>
                  <a:schemeClr val="accent3">
                    <a:lumMod val="75000"/>
                  </a:schemeClr>
                </a:solidFill>
                <a:latin typeface="Arial" panose="020B0604020202020204" pitchFamily="34" charset="0"/>
                <a:cs typeface="Arial" panose="020B0604020202020204" pitchFamily="34" charset="0"/>
                <a:hlinkClick r:id="rId3"/>
              </a:rPr>
              <a:t>SA-HMW Implementation Memorandum</a:t>
            </a:r>
            <a:endParaRPr lang="en-US" sz="1800" dirty="0">
              <a:solidFill>
                <a:schemeClr val="accent3">
                  <a:lumMod val="75000"/>
                </a:schemeClr>
              </a:solidFill>
              <a:latin typeface="Arial" panose="020B0604020202020204" pitchFamily="34" charset="0"/>
              <a:cs typeface="Arial" panose="020B0604020202020204" pitchFamily="34" charset="0"/>
            </a:endParaRPr>
          </a:p>
          <a:p>
            <a:pPr marL="0" indent="0">
              <a:buNone/>
              <a:defRPr/>
            </a:pPr>
            <a:endParaRPr lang="en-US" sz="2400" dirty="0">
              <a:solidFill>
                <a:schemeClr val="accent3">
                  <a:lumMod val="75000"/>
                </a:schemeClr>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879BDA60-42BA-D7A2-E7AF-BDECEBA3E49E}"/>
              </a:ext>
            </a:extLst>
          </p:cNvPr>
          <p:cNvSpPr>
            <a:spLocks noGrp="1"/>
          </p:cNvSpPr>
          <p:nvPr>
            <p:ph type="ftr" sz="quarter" idx="10"/>
          </p:nvPr>
        </p:nvSpPr>
        <p:spPr>
          <a:xfrm>
            <a:off x="4085545" y="5410199"/>
            <a:ext cx="5200650" cy="342900"/>
          </a:xfrm>
        </p:spPr>
        <p:txBody>
          <a:bodyPr/>
          <a:lstStyle/>
          <a:p>
            <a:pPr eaLnBrk="0" fontAlgn="base" hangingPunct="0">
              <a:spcBef>
                <a:spcPct val="0"/>
              </a:spcBef>
              <a:spcAft>
                <a:spcPct val="0"/>
              </a:spcAft>
            </a:pPr>
            <a:r>
              <a:rPr lang="en-US" dirty="0">
                <a:solidFill>
                  <a:prstClr val="white"/>
                </a:solidFill>
                <a:latin typeface="Verdana" pitchFamily="34" charset="0"/>
              </a:rPr>
              <a:t> </a:t>
            </a:r>
          </a:p>
        </p:txBody>
      </p:sp>
      <p:sp>
        <p:nvSpPr>
          <p:cNvPr id="3" name="Rectangle 2">
            <a:extLst>
              <a:ext uri="{FF2B5EF4-FFF2-40B4-BE49-F238E27FC236}">
                <a16:creationId xmlns:a16="http://schemas.microsoft.com/office/drawing/2014/main" id="{B62381ED-52D6-B608-CA20-ACB1C7C10F8D}"/>
              </a:ext>
            </a:extLst>
          </p:cNvPr>
          <p:cNvSpPr txBox="1">
            <a:spLocks noChangeArrowheads="1"/>
          </p:cNvSpPr>
          <p:nvPr/>
        </p:nvSpPr>
        <p:spPr>
          <a:xfrm>
            <a:off x="2430236" y="1"/>
            <a:ext cx="760911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defRPr/>
            </a:pPr>
            <a:r>
              <a:rPr lang="en-US" sz="3600" dirty="0">
                <a:effectLst>
                  <a:outerShdw blurRad="38100" dist="38100" dir="2700000" algn="tl">
                    <a:srgbClr val="000000">
                      <a:alpha val="43137"/>
                    </a:srgbClr>
                  </a:outerShdw>
                </a:effectLst>
              </a:rPr>
              <a:t>DWSRF Eligible Project Types*</a:t>
            </a:r>
          </a:p>
        </p:txBody>
      </p:sp>
    </p:spTree>
    <p:extLst>
      <p:ext uri="{BB962C8B-B14F-4D97-AF65-F5344CB8AC3E}">
        <p14:creationId xmlns:p14="http://schemas.microsoft.com/office/powerpoint/2010/main" val="261209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AAB4F-48A8-DAE0-91AA-5FC0558CC6D3}"/>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22D86DC2-286F-9D81-E4A0-8CDB45B53CED}"/>
              </a:ext>
            </a:extLst>
          </p:cNvPr>
          <p:cNvSpPr txBox="1">
            <a:spLocks noChangeArrowheads="1"/>
          </p:cNvSpPr>
          <p:nvPr/>
        </p:nvSpPr>
        <p:spPr>
          <a:xfrm>
            <a:off x="2288681" y="129540"/>
            <a:ext cx="8794377" cy="800100"/>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lgn="l" eaLnBrk="0" hangingPunct="0">
              <a:defRPr/>
            </a:pP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6435" name="Rectangle 3">
            <a:extLst>
              <a:ext uri="{FF2B5EF4-FFF2-40B4-BE49-F238E27FC236}">
                <a16:creationId xmlns:a16="http://schemas.microsoft.com/office/drawing/2014/main" id="{B7C7DA36-EC92-B11F-B1F2-26920666F1EE}"/>
              </a:ext>
            </a:extLst>
          </p:cNvPr>
          <p:cNvSpPr>
            <a:spLocks noGrp="1" noChangeArrowheads="1"/>
          </p:cNvSpPr>
          <p:nvPr>
            <p:ph type="body" sz="half" idx="1"/>
          </p:nvPr>
        </p:nvSpPr>
        <p:spPr>
          <a:xfrm>
            <a:off x="1033271" y="1903694"/>
            <a:ext cx="9806794" cy="3991697"/>
          </a:xfrm>
        </p:spPr>
        <p:txBody>
          <a:bodyPr>
            <a:noAutofit/>
          </a:bodyPr>
          <a:lstStyle/>
          <a:p>
            <a:pPr>
              <a:defRPr/>
            </a:pPr>
            <a:r>
              <a:rPr lang="en-US" sz="2400" dirty="0">
                <a:solidFill>
                  <a:schemeClr val="accent3">
                    <a:lumMod val="75000"/>
                  </a:schemeClr>
                </a:solidFill>
                <a:latin typeface="Arial" panose="020B0604020202020204" pitchFamily="34" charset="0"/>
                <a:cs typeface="Arial" panose="020B0604020202020204" pitchFamily="34" charset="0"/>
              </a:rPr>
              <a:t>Prevent interruption and maintain operation of the collection system and treatment works – </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Installation of back-up generators </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Physical hardening or waterproofing of equipment at lift stations or the wastewater treatment plant</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Relocation of equipment or facilities to reduce flooding risk </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Inflow/Infiltration correction to reduce risk of sanitary sewer overflows </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Installation of SCADA systems to allow remote operation</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Installation of larger capacity storage tanks</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Construction of stormwater infrastructure to mitigate flooding</a:t>
            </a:r>
          </a:p>
          <a:p>
            <a:pPr lvl="1">
              <a:defRPr/>
            </a:pPr>
            <a:endParaRPr lang="en-US" sz="2000" dirty="0">
              <a:solidFill>
                <a:schemeClr val="accent3">
                  <a:lumMod val="75000"/>
                </a:schemeClr>
              </a:solidFill>
              <a:latin typeface="Arial" panose="020B0604020202020204" pitchFamily="34" charset="0"/>
              <a:cs typeface="Arial" panose="020B0604020202020204" pitchFamily="34" charset="0"/>
            </a:endParaRPr>
          </a:p>
          <a:p>
            <a:pPr lvl="1">
              <a:defRPr/>
            </a:pPr>
            <a:endParaRPr lang="en-US" sz="2000" dirty="0">
              <a:solidFill>
                <a:schemeClr val="accent3">
                  <a:lumMod val="75000"/>
                </a:schemeClr>
              </a:solidFill>
              <a:latin typeface="Arial" panose="020B0604020202020204" pitchFamily="34" charset="0"/>
              <a:cs typeface="Arial" panose="020B0604020202020204" pitchFamily="34" charset="0"/>
            </a:endParaRPr>
          </a:p>
          <a:p>
            <a:pPr marL="457200" lvl="1" indent="0">
              <a:buNone/>
              <a:defRPr/>
            </a:pPr>
            <a:r>
              <a:rPr lang="en-US" sz="1800" dirty="0">
                <a:solidFill>
                  <a:schemeClr val="accent3">
                    <a:lumMod val="75000"/>
                  </a:schemeClr>
                </a:solidFill>
                <a:latin typeface="Arial" panose="020B0604020202020204" pitchFamily="34" charset="0"/>
                <a:cs typeface="Arial" panose="020B0604020202020204" pitchFamily="34" charset="0"/>
              </a:rPr>
              <a:t>* Refer to Attachment 3 to EPA’s </a:t>
            </a:r>
            <a:r>
              <a:rPr lang="en-US" sz="1800" dirty="0">
                <a:solidFill>
                  <a:schemeClr val="accent3">
                    <a:lumMod val="75000"/>
                  </a:schemeClr>
                </a:solidFill>
                <a:latin typeface="Arial" panose="020B0604020202020204" pitchFamily="34" charset="0"/>
                <a:cs typeface="Arial" panose="020B0604020202020204" pitchFamily="34" charset="0"/>
                <a:hlinkClick r:id="rId3"/>
              </a:rPr>
              <a:t>SA-HMW Implementation Memorandum</a:t>
            </a:r>
            <a:endParaRPr lang="en-US" sz="1800" dirty="0">
              <a:solidFill>
                <a:schemeClr val="accent3">
                  <a:lumMod val="75000"/>
                </a:schemeClr>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D229945-1A2A-3AB5-40AD-D6714B746216}"/>
              </a:ext>
            </a:extLst>
          </p:cNvPr>
          <p:cNvSpPr>
            <a:spLocks noGrp="1"/>
          </p:cNvSpPr>
          <p:nvPr>
            <p:ph type="ftr" sz="quarter" idx="10"/>
          </p:nvPr>
        </p:nvSpPr>
        <p:spPr>
          <a:xfrm>
            <a:off x="4085545" y="5410199"/>
            <a:ext cx="5200650" cy="342900"/>
          </a:xfrm>
        </p:spPr>
        <p:txBody>
          <a:bodyPr/>
          <a:lstStyle/>
          <a:p>
            <a:pPr eaLnBrk="0" fontAlgn="base" hangingPunct="0">
              <a:spcBef>
                <a:spcPct val="0"/>
              </a:spcBef>
              <a:spcAft>
                <a:spcPct val="0"/>
              </a:spcAft>
            </a:pPr>
            <a:r>
              <a:rPr lang="en-US" dirty="0">
                <a:solidFill>
                  <a:prstClr val="white"/>
                </a:solidFill>
                <a:latin typeface="Verdana" pitchFamily="34" charset="0"/>
              </a:rPr>
              <a:t> </a:t>
            </a:r>
          </a:p>
        </p:txBody>
      </p:sp>
      <p:sp>
        <p:nvSpPr>
          <p:cNvPr id="3" name="Rectangle 2">
            <a:extLst>
              <a:ext uri="{FF2B5EF4-FFF2-40B4-BE49-F238E27FC236}">
                <a16:creationId xmlns:a16="http://schemas.microsoft.com/office/drawing/2014/main" id="{C8122F6E-FE70-2C05-3234-E96C8A62EB75}"/>
              </a:ext>
            </a:extLst>
          </p:cNvPr>
          <p:cNvSpPr txBox="1">
            <a:spLocks noChangeArrowheads="1"/>
          </p:cNvSpPr>
          <p:nvPr/>
        </p:nvSpPr>
        <p:spPr>
          <a:xfrm>
            <a:off x="2430236" y="1"/>
            <a:ext cx="760911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defRPr/>
            </a:pPr>
            <a:r>
              <a:rPr lang="en-US" sz="3600" dirty="0">
                <a:effectLst>
                  <a:outerShdw blurRad="38100" dist="38100" dir="2700000" algn="tl">
                    <a:srgbClr val="000000">
                      <a:alpha val="43137"/>
                    </a:srgbClr>
                  </a:outerShdw>
                </a:effectLst>
              </a:rPr>
              <a:t>CWSRF Eligible Project Types*</a:t>
            </a:r>
          </a:p>
        </p:txBody>
      </p:sp>
    </p:spTree>
    <p:extLst>
      <p:ext uri="{BB962C8B-B14F-4D97-AF65-F5344CB8AC3E}">
        <p14:creationId xmlns:p14="http://schemas.microsoft.com/office/powerpoint/2010/main" val="278511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4BE11-85F0-D008-F3DC-90AD63F584F1}"/>
            </a:ext>
          </a:extLst>
        </p:cNvPr>
        <p:cNvGrpSpPr/>
        <p:nvPr/>
      </p:nvGrpSpPr>
      <p:grpSpPr>
        <a:xfrm>
          <a:off x="0" y="0"/>
          <a:ext cx="0" cy="0"/>
          <a:chOff x="0" y="0"/>
          <a:chExt cx="0" cy="0"/>
        </a:xfrm>
      </p:grpSpPr>
      <p:sp>
        <p:nvSpPr>
          <p:cNvPr id="8" name="Rectangle 2">
            <a:extLst>
              <a:ext uri="{FF2B5EF4-FFF2-40B4-BE49-F238E27FC236}">
                <a16:creationId xmlns:a16="http://schemas.microsoft.com/office/drawing/2014/main" id="{77433B85-FFA2-D5E9-46E8-D114A91E0ED5}"/>
              </a:ext>
            </a:extLst>
          </p:cNvPr>
          <p:cNvSpPr txBox="1">
            <a:spLocks noChangeArrowheads="1"/>
          </p:cNvSpPr>
          <p:nvPr/>
        </p:nvSpPr>
        <p:spPr>
          <a:xfrm>
            <a:off x="2288681" y="129540"/>
            <a:ext cx="8794377" cy="800100"/>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lgn="l" eaLnBrk="0" hangingPunct="0">
              <a:defRPr/>
            </a:pP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6435" name="Rectangle 3">
            <a:extLst>
              <a:ext uri="{FF2B5EF4-FFF2-40B4-BE49-F238E27FC236}">
                <a16:creationId xmlns:a16="http://schemas.microsoft.com/office/drawing/2014/main" id="{A383B894-AB6B-B93A-0E87-9B4CA317FAB8}"/>
              </a:ext>
            </a:extLst>
          </p:cNvPr>
          <p:cNvSpPr>
            <a:spLocks noGrp="1" noChangeArrowheads="1"/>
          </p:cNvSpPr>
          <p:nvPr>
            <p:ph type="body" sz="half" idx="1"/>
          </p:nvPr>
        </p:nvSpPr>
        <p:spPr>
          <a:xfrm>
            <a:off x="1033271" y="1903694"/>
            <a:ext cx="10049787" cy="4482358"/>
          </a:xfrm>
        </p:spPr>
        <p:txBody>
          <a:bodyPr>
            <a:noAutofit/>
          </a:bodyPr>
          <a:lstStyle/>
          <a:p>
            <a:pPr>
              <a:defRPr/>
            </a:pPr>
            <a:r>
              <a:rPr lang="en-US" sz="2400" dirty="0">
                <a:solidFill>
                  <a:schemeClr val="accent3">
                    <a:lumMod val="75000"/>
                  </a:schemeClr>
                </a:solidFill>
                <a:latin typeface="Arial" panose="020B0604020202020204" pitchFamily="34" charset="0"/>
                <a:cs typeface="Arial" panose="020B0604020202020204" pitchFamily="34" charset="0"/>
              </a:rPr>
              <a:t>Submit Request for Inclusion (RFI) by 11:59 P.M. EDT on June 30, 2025 to </a:t>
            </a:r>
            <a:r>
              <a:rPr lang="en-US" sz="2400" dirty="0">
                <a:solidFill>
                  <a:schemeClr val="accent3">
                    <a:lumMod val="75000"/>
                  </a:schemeClr>
                </a:solidFill>
                <a:latin typeface="Arial" panose="020B0604020202020204" pitchFamily="34" charset="0"/>
                <a:cs typeface="Arial" panose="020B0604020202020204" pitchFamily="34" charset="0"/>
                <a:hlinkClick r:id="rId3"/>
              </a:rPr>
              <a:t>SRFRFI@FloridaDEP.gov</a:t>
            </a:r>
            <a:r>
              <a:rPr lang="en-US" sz="2400" dirty="0">
                <a:solidFill>
                  <a:schemeClr val="accent3">
                    <a:lumMod val="75000"/>
                  </a:schemeClr>
                </a:solidFill>
                <a:latin typeface="Arial" panose="020B0604020202020204" pitchFamily="34" charset="0"/>
                <a:cs typeface="Arial" panose="020B0604020202020204" pitchFamily="34" charset="0"/>
              </a:rPr>
              <a:t>. </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Clean Water RFI - </a:t>
            </a:r>
            <a:r>
              <a:rPr lang="en-US" sz="2000" dirty="0">
                <a:solidFill>
                  <a:schemeClr val="accent3">
                    <a:lumMod val="75000"/>
                  </a:schemeClr>
                </a:solidFill>
                <a:latin typeface="Arial" panose="020B0604020202020204" pitchFamily="34" charset="0"/>
                <a:cs typeface="Arial" panose="020B0604020202020204" pitchFamily="34" charset="0"/>
                <a:hlinkClick r:id="rId4"/>
              </a:rPr>
              <a:t>https://floridadep.gov/wra/srf/documents/cwsrf-request-inclusion</a:t>
            </a:r>
            <a:endParaRPr lang="en-US" sz="2000" dirty="0">
              <a:solidFill>
                <a:schemeClr val="accent3">
                  <a:lumMod val="75000"/>
                </a:schemeClr>
              </a:solidFill>
              <a:latin typeface="Arial" panose="020B0604020202020204" pitchFamily="34" charset="0"/>
              <a:cs typeface="Arial" panose="020B0604020202020204" pitchFamily="34" charset="0"/>
            </a:endParaRP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Drinking Water RFI - </a:t>
            </a:r>
            <a:r>
              <a:rPr lang="en-US" sz="2000" dirty="0">
                <a:solidFill>
                  <a:schemeClr val="accent3">
                    <a:lumMod val="75000"/>
                  </a:schemeClr>
                </a:solidFill>
                <a:latin typeface="Arial" panose="020B0604020202020204" pitchFamily="34" charset="0"/>
                <a:cs typeface="Arial" panose="020B0604020202020204" pitchFamily="34" charset="0"/>
                <a:hlinkClick r:id="rId5"/>
              </a:rPr>
              <a:t>https://floridadep.gov/wra/srf/documents/dwsrf-request-inclusion-form-word</a:t>
            </a:r>
            <a:endParaRPr lang="en-US" sz="2000" dirty="0">
              <a:solidFill>
                <a:schemeClr val="accent3">
                  <a:lumMod val="75000"/>
                </a:schemeClr>
              </a:solidFill>
              <a:latin typeface="Arial" panose="020B0604020202020204" pitchFamily="34" charset="0"/>
              <a:cs typeface="Arial" panose="020B0604020202020204" pitchFamily="34" charset="0"/>
            </a:endParaRPr>
          </a:p>
          <a:p>
            <a:pPr>
              <a:defRPr/>
            </a:pPr>
            <a:r>
              <a:rPr lang="en-US" sz="2400" dirty="0">
                <a:solidFill>
                  <a:schemeClr val="accent3">
                    <a:lumMod val="75000"/>
                  </a:schemeClr>
                </a:solidFill>
                <a:latin typeface="Arial" panose="020B0604020202020204" pitchFamily="34" charset="0"/>
                <a:cs typeface="Arial" panose="020B0604020202020204" pitchFamily="34" charset="0"/>
              </a:rPr>
              <a:t>Also include: </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Description of the project</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Facility ID number</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Project location</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Proof of impacts to the system (e.g., photographs, power outage reports, mutual aid costs, Water Tracker reports, </a:t>
            </a:r>
            <a:r>
              <a:rPr lang="en-US" sz="2000" dirty="0" err="1">
                <a:solidFill>
                  <a:schemeClr val="accent3">
                    <a:lumMod val="75000"/>
                  </a:schemeClr>
                </a:solidFill>
                <a:latin typeface="Arial" panose="020B0604020202020204" pitchFamily="34" charset="0"/>
                <a:cs typeface="Arial" panose="020B0604020202020204" pitchFamily="34" charset="0"/>
              </a:rPr>
              <a:t>FLAWarn</a:t>
            </a:r>
            <a:r>
              <a:rPr lang="en-US" sz="2000" dirty="0">
                <a:solidFill>
                  <a:schemeClr val="accent3">
                    <a:lumMod val="75000"/>
                  </a:schemeClr>
                </a:solidFill>
                <a:latin typeface="Arial" panose="020B0604020202020204" pitchFamily="34" charset="0"/>
                <a:cs typeface="Arial" panose="020B0604020202020204" pitchFamily="34" charset="0"/>
              </a:rPr>
              <a:t> reports, etc.)</a:t>
            </a:r>
          </a:p>
          <a:p>
            <a:pPr lvl="1">
              <a:defRPr/>
            </a:pPr>
            <a:r>
              <a:rPr lang="en-US" sz="2000" dirty="0">
                <a:solidFill>
                  <a:schemeClr val="accent3">
                    <a:lumMod val="75000"/>
                  </a:schemeClr>
                </a:solidFill>
                <a:latin typeface="Arial" panose="020B0604020202020204" pitchFamily="34" charset="0"/>
                <a:cs typeface="Arial" panose="020B0604020202020204" pitchFamily="34" charset="0"/>
              </a:rPr>
              <a:t>Explanation of how the project is eligible for </a:t>
            </a:r>
            <a:r>
              <a:rPr lang="en-US" sz="2000" dirty="0">
                <a:solidFill>
                  <a:schemeClr val="accent3">
                    <a:lumMod val="75000"/>
                  </a:schemeClr>
                </a:solidFill>
                <a:latin typeface="Arial" panose="020B0604020202020204" pitchFamily="34" charset="0"/>
                <a:cs typeface="Arial" panose="020B0604020202020204" pitchFamily="34" charset="0"/>
                <a:hlinkClick r:id="rId6"/>
              </a:rPr>
              <a:t>SA-HMW</a:t>
            </a:r>
            <a:r>
              <a:rPr lang="en-US" sz="2000" dirty="0">
                <a:solidFill>
                  <a:schemeClr val="accent3">
                    <a:lumMod val="75000"/>
                  </a:schemeClr>
                </a:solidFill>
                <a:latin typeface="Arial" panose="020B0604020202020204" pitchFamily="34" charset="0"/>
                <a:cs typeface="Arial" panose="020B0604020202020204" pitchFamily="34" charset="0"/>
              </a:rPr>
              <a:t> funding</a:t>
            </a:r>
          </a:p>
          <a:p>
            <a:pPr marL="457200" lvl="1" indent="0">
              <a:buNone/>
              <a:defRPr/>
            </a:pPr>
            <a:r>
              <a:rPr lang="en-US" sz="2000" dirty="0">
                <a:solidFill>
                  <a:schemeClr val="accent3">
                    <a:lumMod val="75000"/>
                  </a:schemeClr>
                </a:solidFill>
                <a:latin typeface="Arial" panose="020B0604020202020204" pitchFamily="34" charset="0"/>
                <a:cs typeface="Arial" panose="020B0604020202020204" pitchFamily="34" charset="0"/>
              </a:rPr>
              <a:t> </a:t>
            </a:r>
          </a:p>
        </p:txBody>
      </p:sp>
      <p:sp>
        <p:nvSpPr>
          <p:cNvPr id="5" name="Footer Placeholder 4">
            <a:extLst>
              <a:ext uri="{FF2B5EF4-FFF2-40B4-BE49-F238E27FC236}">
                <a16:creationId xmlns:a16="http://schemas.microsoft.com/office/drawing/2014/main" id="{3B69DE2F-0FE6-A172-687A-06B6F1F7E494}"/>
              </a:ext>
            </a:extLst>
          </p:cNvPr>
          <p:cNvSpPr>
            <a:spLocks noGrp="1"/>
          </p:cNvSpPr>
          <p:nvPr>
            <p:ph type="ftr" sz="quarter" idx="10"/>
          </p:nvPr>
        </p:nvSpPr>
        <p:spPr>
          <a:xfrm>
            <a:off x="4085545" y="5410199"/>
            <a:ext cx="5200650" cy="342900"/>
          </a:xfrm>
        </p:spPr>
        <p:txBody>
          <a:bodyPr/>
          <a:lstStyle/>
          <a:p>
            <a:pPr eaLnBrk="0" fontAlgn="base" hangingPunct="0">
              <a:spcBef>
                <a:spcPct val="0"/>
              </a:spcBef>
              <a:spcAft>
                <a:spcPct val="0"/>
              </a:spcAft>
            </a:pPr>
            <a:r>
              <a:rPr lang="en-US" dirty="0">
                <a:solidFill>
                  <a:prstClr val="white"/>
                </a:solidFill>
                <a:latin typeface="Verdana" pitchFamily="34" charset="0"/>
              </a:rPr>
              <a:t> </a:t>
            </a:r>
          </a:p>
        </p:txBody>
      </p:sp>
      <p:sp>
        <p:nvSpPr>
          <p:cNvPr id="3" name="Rectangle 2">
            <a:extLst>
              <a:ext uri="{FF2B5EF4-FFF2-40B4-BE49-F238E27FC236}">
                <a16:creationId xmlns:a16="http://schemas.microsoft.com/office/drawing/2014/main" id="{953DCEF5-B1C1-50A9-F868-AB2C07293F75}"/>
              </a:ext>
            </a:extLst>
          </p:cNvPr>
          <p:cNvSpPr txBox="1">
            <a:spLocks noChangeArrowheads="1"/>
          </p:cNvSpPr>
          <p:nvPr/>
        </p:nvSpPr>
        <p:spPr>
          <a:xfrm>
            <a:off x="2430236" y="1"/>
            <a:ext cx="760911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defRPr/>
            </a:pPr>
            <a:r>
              <a:rPr lang="en-US" sz="3600" dirty="0">
                <a:effectLst>
                  <a:outerShdw blurRad="38100" dist="38100" dir="2700000" algn="tl">
                    <a:srgbClr val="000000">
                      <a:alpha val="43137"/>
                    </a:srgbClr>
                  </a:outerShdw>
                </a:effectLst>
              </a:rPr>
              <a:t>How to Apply</a:t>
            </a:r>
          </a:p>
        </p:txBody>
      </p:sp>
    </p:spTree>
    <p:extLst>
      <p:ext uri="{BB962C8B-B14F-4D97-AF65-F5344CB8AC3E}">
        <p14:creationId xmlns:p14="http://schemas.microsoft.com/office/powerpoint/2010/main" val="123625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E53ED9-1275-EB40-AFAF-F0F0B8EBA35F}"/>
              </a:ext>
            </a:extLst>
          </p:cNvPr>
          <p:cNvSpPr txBox="1"/>
          <p:nvPr/>
        </p:nvSpPr>
        <p:spPr>
          <a:xfrm>
            <a:off x="1659317" y="265824"/>
            <a:ext cx="10366247" cy="866904"/>
          </a:xfrm>
          <a:prstGeom prst="rect">
            <a:avLst/>
          </a:prstGeom>
          <a:noFill/>
        </p:spPr>
        <p:txBody>
          <a:bodyPr wrap="square" rtlCol="0">
            <a:spAutoFit/>
          </a:bodyPr>
          <a:lstStyle/>
          <a:p>
            <a:pPr algn="ctr">
              <a:lnSpc>
                <a:spcPts val="3000"/>
              </a:lnSpc>
            </a:pPr>
            <a:r>
              <a:rPr lang="en-US" sz="3500" b="1" dirty="0">
                <a:solidFill>
                  <a:schemeClr val="bg1"/>
                </a:solidFill>
                <a:latin typeface="Arial" panose="020B0604020202020204" pitchFamily="34" charset="0"/>
                <a:ea typeface="Verdana" panose="020B0604030504040204" pitchFamily="34" charset="0"/>
                <a:cs typeface="Arial" panose="020B0604020202020204" pitchFamily="34" charset="0"/>
              </a:rPr>
              <a:t>State Revolving Fund</a:t>
            </a:r>
          </a:p>
          <a:p>
            <a:pPr algn="ctr">
              <a:lnSpc>
                <a:spcPts val="3000"/>
              </a:lnSpc>
            </a:pPr>
            <a:r>
              <a:rPr lang="en-US" sz="2500" b="1" dirty="0">
                <a:solidFill>
                  <a:srgbClr val="C8EAFB"/>
                </a:solidFill>
                <a:latin typeface="Arial" panose="020B0604020202020204" pitchFamily="34" charset="0"/>
                <a:ea typeface="Verdana" panose="020B0604030504040204" pitchFamily="34" charset="0"/>
                <a:cs typeface="Arial" panose="020B0604020202020204" pitchFamily="34" charset="0"/>
              </a:rPr>
              <a:t>Loan Process</a:t>
            </a:r>
          </a:p>
        </p:txBody>
      </p:sp>
      <p:sp>
        <p:nvSpPr>
          <p:cNvPr id="4" name="Title 1">
            <a:extLst>
              <a:ext uri="{FF2B5EF4-FFF2-40B4-BE49-F238E27FC236}">
                <a16:creationId xmlns:a16="http://schemas.microsoft.com/office/drawing/2014/main" id="{A8FDB071-D44A-435F-9941-BC13EEECF055}"/>
              </a:ext>
            </a:extLst>
          </p:cNvPr>
          <p:cNvSpPr txBox="1">
            <a:spLocks/>
          </p:cNvSpPr>
          <p:nvPr/>
        </p:nvSpPr>
        <p:spPr>
          <a:xfrm>
            <a:off x="2962799" y="322874"/>
            <a:ext cx="6049682" cy="8660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dirty="0">
              <a:latin typeface="Times New Roman" panose="02020603050405020304" pitchFamily="18" charset="0"/>
              <a:cs typeface="Times New Roman" panose="02020603050405020304" pitchFamily="18" charset="0"/>
            </a:endParaRPr>
          </a:p>
        </p:txBody>
      </p:sp>
      <p:sp>
        <p:nvSpPr>
          <p:cNvPr id="5" name="Rounded Rectangle 23">
            <a:extLst>
              <a:ext uri="{FF2B5EF4-FFF2-40B4-BE49-F238E27FC236}">
                <a16:creationId xmlns:a16="http://schemas.microsoft.com/office/drawing/2014/main" id="{2365BD6C-4774-4435-8560-98EF4F9B1D54}"/>
              </a:ext>
            </a:extLst>
          </p:cNvPr>
          <p:cNvSpPr/>
          <p:nvPr/>
        </p:nvSpPr>
        <p:spPr bwMode="auto">
          <a:xfrm>
            <a:off x="1990558" y="1528146"/>
            <a:ext cx="1593918" cy="504508"/>
          </a:xfrm>
          <a:prstGeom prst="round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0" hangingPunct="0"/>
            <a:r>
              <a:rPr lang="en-US" sz="1200" dirty="0">
                <a:solidFill>
                  <a:schemeClr val="bg1"/>
                </a:solidFill>
                <a:latin typeface="Arial" panose="020B0604020202020204" pitchFamily="34" charset="0"/>
                <a:cs typeface="Arial" panose="020B0604020202020204" pitchFamily="34" charset="0"/>
              </a:rPr>
              <a:t>Request for Inclusion</a:t>
            </a:r>
          </a:p>
          <a:p>
            <a:pPr algn="ctr" eaLnBrk="0" hangingPunct="0"/>
            <a:r>
              <a:rPr lang="en-US" sz="1200" dirty="0">
                <a:solidFill>
                  <a:schemeClr val="bg1"/>
                </a:solidFill>
                <a:latin typeface="Arial" panose="020B0604020202020204" pitchFamily="34" charset="0"/>
                <a:cs typeface="Arial" panose="020B0604020202020204" pitchFamily="34" charset="0"/>
              </a:rPr>
              <a:t>Form(Planning)</a:t>
            </a:r>
          </a:p>
        </p:txBody>
      </p:sp>
      <p:sp>
        <p:nvSpPr>
          <p:cNvPr id="7" name="Rounded Rectangle 28">
            <a:extLst>
              <a:ext uri="{FF2B5EF4-FFF2-40B4-BE49-F238E27FC236}">
                <a16:creationId xmlns:a16="http://schemas.microsoft.com/office/drawing/2014/main" id="{1B013D0F-8DC6-4E14-AE8F-B7A2092B9CDB}"/>
              </a:ext>
            </a:extLst>
          </p:cNvPr>
          <p:cNvSpPr/>
          <p:nvPr/>
        </p:nvSpPr>
        <p:spPr bwMode="auto">
          <a:xfrm>
            <a:off x="1843367" y="2269457"/>
            <a:ext cx="1902085" cy="463580"/>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0" hangingPunct="0"/>
            <a:r>
              <a:rPr lang="en-US" sz="1200" dirty="0">
                <a:latin typeface="Arial" panose="020B0604020202020204" pitchFamily="34" charset="0"/>
                <a:cs typeface="Arial" panose="020B0604020202020204" pitchFamily="34" charset="0"/>
              </a:rPr>
              <a:t>Priority List Public Meeting</a:t>
            </a:r>
          </a:p>
          <a:p>
            <a:pPr algn="ctr" eaLnBrk="0" hangingPunct="0"/>
            <a:r>
              <a:rPr lang="en-US" sz="1000" i="1" dirty="0">
                <a:latin typeface="Arial" panose="020B0604020202020204" pitchFamily="34" charset="0"/>
                <a:cs typeface="Arial" panose="020B0604020202020204" pitchFamily="34" charset="0"/>
              </a:rPr>
              <a:t>DEP SRF Holds</a:t>
            </a:r>
          </a:p>
        </p:txBody>
      </p:sp>
      <p:sp>
        <p:nvSpPr>
          <p:cNvPr id="8" name="Rounded Rectangle 25">
            <a:extLst>
              <a:ext uri="{FF2B5EF4-FFF2-40B4-BE49-F238E27FC236}">
                <a16:creationId xmlns:a16="http://schemas.microsoft.com/office/drawing/2014/main" id="{D287FABB-F03C-475B-AE25-0098A091683B}"/>
              </a:ext>
            </a:extLst>
          </p:cNvPr>
          <p:cNvSpPr/>
          <p:nvPr/>
        </p:nvSpPr>
        <p:spPr bwMode="auto">
          <a:xfrm>
            <a:off x="1901907" y="3827337"/>
            <a:ext cx="1785006" cy="614134"/>
          </a:xfrm>
          <a:prstGeom prst="roundRect">
            <a:avLst/>
          </a:prstGeom>
          <a:solidFill>
            <a:srgbClr val="00B0F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Agency Reviews</a:t>
            </a:r>
            <a:br>
              <a:rPr lang="en-US"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(USFWS, USDA, DEP, DOT,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WMD, etc.)</a:t>
            </a:r>
          </a:p>
        </p:txBody>
      </p:sp>
      <p:sp>
        <p:nvSpPr>
          <p:cNvPr id="9" name="Rounded Rectangle 26">
            <a:extLst>
              <a:ext uri="{FF2B5EF4-FFF2-40B4-BE49-F238E27FC236}">
                <a16:creationId xmlns:a16="http://schemas.microsoft.com/office/drawing/2014/main" id="{69CE8057-FF5F-4ACC-B4AE-893F9FEFF522}"/>
              </a:ext>
            </a:extLst>
          </p:cNvPr>
          <p:cNvSpPr/>
          <p:nvPr/>
        </p:nvSpPr>
        <p:spPr bwMode="auto">
          <a:xfrm>
            <a:off x="1940404" y="4581523"/>
            <a:ext cx="1708012" cy="674023"/>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Environmental</a:t>
            </a:r>
          </a:p>
          <a:p>
            <a:pPr algn="ctr"/>
            <a:r>
              <a:rPr lang="en-US" sz="1200" dirty="0">
                <a:latin typeface="Arial" panose="020B0604020202020204" pitchFamily="34" charset="0"/>
                <a:cs typeface="Arial" panose="020B0604020202020204" pitchFamily="34" charset="0"/>
              </a:rPr>
              <a:t>Information Document</a:t>
            </a:r>
          </a:p>
          <a:p>
            <a:pPr algn="ctr"/>
            <a:r>
              <a:rPr lang="en-US" sz="1000" i="1" dirty="0">
                <a:latin typeface="Arial" panose="020B0604020202020204" pitchFamily="34" charset="0"/>
                <a:cs typeface="Arial" panose="020B0604020202020204" pitchFamily="34" charset="0"/>
              </a:rPr>
              <a:t>DEP SRF Writes </a:t>
            </a:r>
          </a:p>
        </p:txBody>
      </p:sp>
      <p:sp>
        <p:nvSpPr>
          <p:cNvPr id="10" name="Rounded Rectangle 26">
            <a:extLst>
              <a:ext uri="{FF2B5EF4-FFF2-40B4-BE49-F238E27FC236}">
                <a16:creationId xmlns:a16="http://schemas.microsoft.com/office/drawing/2014/main" id="{7EF1AED1-BC89-4F3D-9F57-4FD5B4E93505}"/>
              </a:ext>
            </a:extLst>
          </p:cNvPr>
          <p:cNvSpPr/>
          <p:nvPr/>
        </p:nvSpPr>
        <p:spPr bwMode="auto">
          <a:xfrm>
            <a:off x="1940404" y="5398108"/>
            <a:ext cx="1708012" cy="623967"/>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Planning Document</a:t>
            </a:r>
          </a:p>
          <a:p>
            <a:pPr algn="ctr"/>
            <a:r>
              <a:rPr lang="en-US" sz="1200" dirty="0">
                <a:latin typeface="Arial" panose="020B0604020202020204" pitchFamily="34" charset="0"/>
                <a:cs typeface="Arial" panose="020B0604020202020204" pitchFamily="34" charset="0"/>
              </a:rPr>
              <a:t>Approval</a:t>
            </a:r>
          </a:p>
          <a:p>
            <a:pPr algn="ctr"/>
            <a:r>
              <a:rPr lang="en-US" sz="1000" i="1" dirty="0">
                <a:latin typeface="Arial" panose="020B0604020202020204" pitchFamily="34" charset="0"/>
                <a:cs typeface="Arial" panose="020B0604020202020204" pitchFamily="34" charset="0"/>
              </a:rPr>
              <a:t>DEP SRF</a:t>
            </a:r>
          </a:p>
        </p:txBody>
      </p:sp>
      <p:sp>
        <p:nvSpPr>
          <p:cNvPr id="11" name="Rounded Rectangle 26">
            <a:extLst>
              <a:ext uri="{FF2B5EF4-FFF2-40B4-BE49-F238E27FC236}">
                <a16:creationId xmlns:a16="http://schemas.microsoft.com/office/drawing/2014/main" id="{38661630-358B-4C52-8545-F176AF090D35}"/>
              </a:ext>
            </a:extLst>
          </p:cNvPr>
          <p:cNvSpPr/>
          <p:nvPr/>
        </p:nvSpPr>
        <p:spPr bwMode="auto">
          <a:xfrm>
            <a:off x="1940403" y="3039859"/>
            <a:ext cx="1708012" cy="641166"/>
          </a:xfrm>
          <a:prstGeom prst="round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solidFill>
                  <a:schemeClr val="bg1"/>
                </a:solidFill>
                <a:latin typeface="Arial" panose="020B0604020202020204" pitchFamily="34" charset="0"/>
                <a:cs typeface="Arial" panose="020B0604020202020204" pitchFamily="34" charset="0"/>
              </a:rPr>
              <a:t>Planning Document</a:t>
            </a:r>
          </a:p>
          <a:p>
            <a:pPr algn="ctr"/>
            <a:r>
              <a:rPr lang="en-US" sz="1200" dirty="0">
                <a:solidFill>
                  <a:schemeClr val="bg1"/>
                </a:solidFill>
                <a:latin typeface="Arial" panose="020B0604020202020204" pitchFamily="34" charset="0"/>
                <a:cs typeface="Arial" panose="020B0604020202020204" pitchFamily="34" charset="0"/>
              </a:rPr>
              <a:t>Preparation &amp; Submittal</a:t>
            </a:r>
          </a:p>
          <a:p>
            <a:pPr algn="ctr"/>
            <a:r>
              <a:rPr lang="en-US" sz="1000" i="1" dirty="0">
                <a:solidFill>
                  <a:schemeClr val="bg1"/>
                </a:solidFill>
                <a:latin typeface="Arial" panose="020B0604020202020204" pitchFamily="34" charset="0"/>
                <a:cs typeface="Arial" panose="020B0604020202020204" pitchFamily="34" charset="0"/>
              </a:rPr>
              <a:t>Sponsor</a:t>
            </a:r>
          </a:p>
        </p:txBody>
      </p:sp>
      <p:sp>
        <p:nvSpPr>
          <p:cNvPr id="12" name="Rounded Rectangle 23">
            <a:extLst>
              <a:ext uri="{FF2B5EF4-FFF2-40B4-BE49-F238E27FC236}">
                <a16:creationId xmlns:a16="http://schemas.microsoft.com/office/drawing/2014/main" id="{50ADA42C-9070-43CB-9EEF-FBB5F4ABA63C}"/>
              </a:ext>
            </a:extLst>
          </p:cNvPr>
          <p:cNvSpPr/>
          <p:nvPr/>
        </p:nvSpPr>
        <p:spPr bwMode="auto">
          <a:xfrm>
            <a:off x="5867937" y="1528146"/>
            <a:ext cx="1593918" cy="504508"/>
          </a:xfrm>
          <a:prstGeom prst="round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0" hangingPunct="0"/>
            <a:r>
              <a:rPr lang="en-US" sz="1200" dirty="0">
                <a:solidFill>
                  <a:schemeClr val="bg1"/>
                </a:solidFill>
                <a:latin typeface="Arial" panose="020B0604020202020204" pitchFamily="34" charset="0"/>
                <a:cs typeface="Arial" panose="020B0604020202020204" pitchFamily="34" charset="0"/>
              </a:rPr>
              <a:t>Request for Inclusion</a:t>
            </a:r>
          </a:p>
          <a:p>
            <a:pPr algn="ctr" eaLnBrk="0" hangingPunct="0"/>
            <a:r>
              <a:rPr lang="en-US" sz="1200" dirty="0">
                <a:solidFill>
                  <a:schemeClr val="bg1"/>
                </a:solidFill>
                <a:latin typeface="Arial" panose="020B0604020202020204" pitchFamily="34" charset="0"/>
                <a:cs typeface="Arial" panose="020B0604020202020204" pitchFamily="34" charset="0"/>
              </a:rPr>
              <a:t>Form(Design)</a:t>
            </a:r>
          </a:p>
        </p:txBody>
      </p:sp>
      <p:sp>
        <p:nvSpPr>
          <p:cNvPr id="13" name="Rounded Rectangle 25">
            <a:extLst>
              <a:ext uri="{FF2B5EF4-FFF2-40B4-BE49-F238E27FC236}">
                <a16:creationId xmlns:a16="http://schemas.microsoft.com/office/drawing/2014/main" id="{0203DC5E-5EC1-4D7B-A13B-30C517145FFC}"/>
              </a:ext>
            </a:extLst>
          </p:cNvPr>
          <p:cNvSpPr/>
          <p:nvPr/>
        </p:nvSpPr>
        <p:spPr bwMode="auto">
          <a:xfrm>
            <a:off x="446706" y="2980217"/>
            <a:ext cx="1264662" cy="463579"/>
          </a:xfrm>
          <a:prstGeom prst="round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solidFill>
                  <a:schemeClr val="bg1"/>
                </a:solidFill>
                <a:latin typeface="Arial" panose="020B0604020202020204" pitchFamily="34" charset="0"/>
                <a:cs typeface="Arial" panose="020B0604020202020204" pitchFamily="34" charset="0"/>
              </a:rPr>
              <a:t>Loan Application</a:t>
            </a:r>
          </a:p>
          <a:p>
            <a:pPr algn="ctr"/>
            <a:r>
              <a:rPr lang="en-US" sz="1000" i="1" dirty="0">
                <a:solidFill>
                  <a:schemeClr val="bg1"/>
                </a:solidFill>
                <a:latin typeface="Arial" panose="020B0604020202020204" pitchFamily="34" charset="0"/>
                <a:cs typeface="Arial" panose="020B0604020202020204" pitchFamily="34" charset="0"/>
              </a:rPr>
              <a:t>Sponsor</a:t>
            </a:r>
          </a:p>
        </p:txBody>
      </p:sp>
      <p:sp>
        <p:nvSpPr>
          <p:cNvPr id="14" name="Rounded Rectangle 26">
            <a:extLst>
              <a:ext uri="{FF2B5EF4-FFF2-40B4-BE49-F238E27FC236}">
                <a16:creationId xmlns:a16="http://schemas.microsoft.com/office/drawing/2014/main" id="{19127F29-08CE-4FFB-A01D-DB52B8CCB727}"/>
              </a:ext>
            </a:extLst>
          </p:cNvPr>
          <p:cNvSpPr/>
          <p:nvPr/>
        </p:nvSpPr>
        <p:spPr bwMode="auto">
          <a:xfrm>
            <a:off x="5831394" y="4593482"/>
            <a:ext cx="1708012" cy="662064"/>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Plans &amp; Specs</a:t>
            </a:r>
          </a:p>
          <a:p>
            <a:pPr algn="ctr"/>
            <a:r>
              <a:rPr lang="en-US" sz="1200" dirty="0">
                <a:latin typeface="Arial" panose="020B0604020202020204" pitchFamily="34" charset="0"/>
                <a:cs typeface="Arial" panose="020B0604020202020204" pitchFamily="34" charset="0"/>
              </a:rPr>
              <a:t>Approval</a:t>
            </a:r>
          </a:p>
          <a:p>
            <a:pPr algn="ctr"/>
            <a:r>
              <a:rPr lang="en-US" sz="1000" i="1" dirty="0">
                <a:latin typeface="Arial" panose="020B0604020202020204" pitchFamily="34" charset="0"/>
                <a:cs typeface="Arial" panose="020B0604020202020204" pitchFamily="34" charset="0"/>
              </a:rPr>
              <a:t>DEP SRF</a:t>
            </a:r>
          </a:p>
        </p:txBody>
      </p:sp>
      <p:sp>
        <p:nvSpPr>
          <p:cNvPr id="15" name="Rounded Rectangle 26">
            <a:extLst>
              <a:ext uri="{FF2B5EF4-FFF2-40B4-BE49-F238E27FC236}">
                <a16:creationId xmlns:a16="http://schemas.microsoft.com/office/drawing/2014/main" id="{8FB4BAD4-7FA6-48AD-BF27-D2B78AC1CAAD}"/>
              </a:ext>
            </a:extLst>
          </p:cNvPr>
          <p:cNvSpPr/>
          <p:nvPr/>
        </p:nvSpPr>
        <p:spPr bwMode="auto">
          <a:xfrm>
            <a:off x="5838287" y="3070310"/>
            <a:ext cx="1708012" cy="674023"/>
          </a:xfrm>
          <a:prstGeom prst="round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solidFill>
                  <a:schemeClr val="bg1"/>
                </a:solidFill>
                <a:latin typeface="Arial" panose="020B0604020202020204" pitchFamily="34" charset="0"/>
                <a:cs typeface="Arial" panose="020B0604020202020204" pitchFamily="34" charset="0"/>
              </a:rPr>
              <a:t>Plans &amp; Specs</a:t>
            </a:r>
          </a:p>
          <a:p>
            <a:pPr algn="ctr"/>
            <a:r>
              <a:rPr lang="en-US" sz="1200" dirty="0">
                <a:solidFill>
                  <a:schemeClr val="bg1"/>
                </a:solidFill>
                <a:latin typeface="Arial" panose="020B0604020202020204" pitchFamily="34" charset="0"/>
                <a:cs typeface="Arial" panose="020B0604020202020204" pitchFamily="34" charset="0"/>
              </a:rPr>
              <a:t>Preparation</a:t>
            </a:r>
          </a:p>
          <a:p>
            <a:pPr algn="ctr"/>
            <a:r>
              <a:rPr lang="en-US" sz="1000" i="1" dirty="0">
                <a:solidFill>
                  <a:schemeClr val="bg1"/>
                </a:solidFill>
                <a:latin typeface="Arial" panose="020B0604020202020204" pitchFamily="34" charset="0"/>
                <a:cs typeface="Arial" panose="020B0604020202020204" pitchFamily="34" charset="0"/>
              </a:rPr>
              <a:t>Sponsor</a:t>
            </a:r>
          </a:p>
        </p:txBody>
      </p:sp>
      <p:sp>
        <p:nvSpPr>
          <p:cNvPr id="16" name="Rounded Rectangle 23">
            <a:extLst>
              <a:ext uri="{FF2B5EF4-FFF2-40B4-BE49-F238E27FC236}">
                <a16:creationId xmlns:a16="http://schemas.microsoft.com/office/drawing/2014/main" id="{8F76838D-4C57-4841-AC33-C50C46BB2255}"/>
              </a:ext>
            </a:extLst>
          </p:cNvPr>
          <p:cNvSpPr/>
          <p:nvPr/>
        </p:nvSpPr>
        <p:spPr bwMode="auto">
          <a:xfrm>
            <a:off x="8348765" y="1528146"/>
            <a:ext cx="1593918" cy="504508"/>
          </a:xfrm>
          <a:prstGeom prst="round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0" hangingPunct="0"/>
            <a:r>
              <a:rPr lang="en-US" sz="1200" dirty="0">
                <a:solidFill>
                  <a:schemeClr val="bg1"/>
                </a:solidFill>
                <a:latin typeface="Arial" panose="020B0604020202020204" pitchFamily="34" charset="0"/>
                <a:cs typeface="Arial" panose="020B0604020202020204" pitchFamily="34" charset="0"/>
              </a:rPr>
              <a:t>Request for Inclusion</a:t>
            </a:r>
          </a:p>
          <a:p>
            <a:pPr algn="ctr" eaLnBrk="0" hangingPunct="0"/>
            <a:r>
              <a:rPr lang="en-US" sz="1200" dirty="0">
                <a:solidFill>
                  <a:schemeClr val="bg1"/>
                </a:solidFill>
                <a:latin typeface="Arial" panose="020B0604020202020204" pitchFamily="34" charset="0"/>
                <a:cs typeface="Arial" panose="020B0604020202020204" pitchFamily="34" charset="0"/>
              </a:rPr>
              <a:t>Form(Construction)</a:t>
            </a:r>
          </a:p>
        </p:txBody>
      </p:sp>
      <p:sp>
        <p:nvSpPr>
          <p:cNvPr id="17" name="Rounded Rectangle 28">
            <a:extLst>
              <a:ext uri="{FF2B5EF4-FFF2-40B4-BE49-F238E27FC236}">
                <a16:creationId xmlns:a16="http://schemas.microsoft.com/office/drawing/2014/main" id="{BE9FEF0E-0C85-4538-8B91-C06E446A1D1A}"/>
              </a:ext>
            </a:extLst>
          </p:cNvPr>
          <p:cNvSpPr/>
          <p:nvPr/>
        </p:nvSpPr>
        <p:spPr bwMode="auto">
          <a:xfrm>
            <a:off x="8258622" y="2293921"/>
            <a:ext cx="1902085" cy="463580"/>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0" hangingPunct="0"/>
            <a:r>
              <a:rPr lang="en-US" sz="1200" dirty="0">
                <a:latin typeface="Arial" panose="020B0604020202020204" pitchFamily="34" charset="0"/>
                <a:cs typeface="Arial" panose="020B0604020202020204" pitchFamily="34" charset="0"/>
              </a:rPr>
              <a:t>Priority List Public Meeting</a:t>
            </a:r>
          </a:p>
          <a:p>
            <a:pPr algn="ctr" eaLnBrk="0" hangingPunct="0"/>
            <a:r>
              <a:rPr lang="en-US" sz="1000" i="1" dirty="0">
                <a:latin typeface="Arial" panose="020B0604020202020204" pitchFamily="34" charset="0"/>
                <a:cs typeface="Arial" panose="020B0604020202020204" pitchFamily="34" charset="0"/>
              </a:rPr>
              <a:t>DEP SRF Holds</a:t>
            </a:r>
          </a:p>
        </p:txBody>
      </p:sp>
      <p:sp>
        <p:nvSpPr>
          <p:cNvPr id="18" name="Rounded Rectangle 30">
            <a:extLst>
              <a:ext uri="{FF2B5EF4-FFF2-40B4-BE49-F238E27FC236}">
                <a16:creationId xmlns:a16="http://schemas.microsoft.com/office/drawing/2014/main" id="{EC73032E-0EFC-4C85-A28D-D9ECECCF86A2}"/>
              </a:ext>
            </a:extLst>
          </p:cNvPr>
          <p:cNvSpPr/>
          <p:nvPr/>
        </p:nvSpPr>
        <p:spPr bwMode="auto">
          <a:xfrm>
            <a:off x="444000" y="4161846"/>
            <a:ext cx="1264663" cy="495775"/>
          </a:xfrm>
          <a:prstGeom prst="roundRect">
            <a:avLst/>
          </a:prstGeom>
          <a:solidFill>
            <a:schemeClr val="accent5">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b="1" dirty="0">
                <a:solidFill>
                  <a:schemeClr val="bg1"/>
                </a:solidFill>
                <a:latin typeface="Arial" panose="020B0604020202020204" pitchFamily="34" charset="0"/>
                <a:cs typeface="Arial" panose="020B0604020202020204" pitchFamily="34" charset="0"/>
              </a:rPr>
              <a:t>Planning </a:t>
            </a:r>
          </a:p>
          <a:p>
            <a:pPr algn="ctr"/>
            <a:r>
              <a:rPr lang="en-US" sz="1200" b="1" dirty="0">
                <a:solidFill>
                  <a:schemeClr val="bg1"/>
                </a:solidFill>
                <a:latin typeface="Arial" panose="020B0604020202020204" pitchFamily="34" charset="0"/>
                <a:cs typeface="Arial" panose="020B0604020202020204" pitchFamily="34" charset="0"/>
              </a:rPr>
              <a:t>Disbursements</a:t>
            </a:r>
          </a:p>
        </p:txBody>
      </p:sp>
      <p:sp>
        <p:nvSpPr>
          <p:cNvPr id="19" name="Rounded Rectangle 25">
            <a:extLst>
              <a:ext uri="{FF2B5EF4-FFF2-40B4-BE49-F238E27FC236}">
                <a16:creationId xmlns:a16="http://schemas.microsoft.com/office/drawing/2014/main" id="{071F9DAE-1A4A-481E-9B4C-2F5A459CA165}"/>
              </a:ext>
            </a:extLst>
          </p:cNvPr>
          <p:cNvSpPr/>
          <p:nvPr/>
        </p:nvSpPr>
        <p:spPr bwMode="auto">
          <a:xfrm>
            <a:off x="446706" y="3556786"/>
            <a:ext cx="1264662" cy="463579"/>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Loan Agreement</a:t>
            </a:r>
          </a:p>
          <a:p>
            <a:pPr algn="ctr"/>
            <a:r>
              <a:rPr lang="en-US" sz="1000" i="1" dirty="0">
                <a:latin typeface="Arial" panose="020B0604020202020204" pitchFamily="34" charset="0"/>
                <a:cs typeface="Arial" panose="020B0604020202020204" pitchFamily="34" charset="0"/>
              </a:rPr>
              <a:t>DEP SRF Writes</a:t>
            </a:r>
          </a:p>
        </p:txBody>
      </p:sp>
      <p:cxnSp>
        <p:nvCxnSpPr>
          <p:cNvPr id="20" name="Connector: Elbow 19">
            <a:extLst>
              <a:ext uri="{FF2B5EF4-FFF2-40B4-BE49-F238E27FC236}">
                <a16:creationId xmlns:a16="http://schemas.microsoft.com/office/drawing/2014/main" id="{D3C19B27-CDE8-4DEA-8409-3EC5B4874DE4}"/>
              </a:ext>
            </a:extLst>
          </p:cNvPr>
          <p:cNvCxnSpPr>
            <a:endCxn id="13" idx="0"/>
          </p:cNvCxnSpPr>
          <p:nvPr/>
        </p:nvCxnSpPr>
        <p:spPr>
          <a:xfrm rot="10800000" flipV="1">
            <a:off x="1079037" y="2889927"/>
            <a:ext cx="1708480" cy="902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F7BCBD-E1CF-431D-A973-F6930559CFE3}"/>
              </a:ext>
            </a:extLst>
          </p:cNvPr>
          <p:cNvCxnSpPr>
            <a:cxnSpLocks/>
            <a:stCxn id="7" idx="2"/>
            <a:endCxn id="11" idx="0"/>
          </p:cNvCxnSpPr>
          <p:nvPr/>
        </p:nvCxnSpPr>
        <p:spPr>
          <a:xfrm flipH="1">
            <a:off x="2794409" y="2733037"/>
            <a:ext cx="1" cy="306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92F3AFB-023A-4967-ABBF-2E0AD1756495}"/>
              </a:ext>
            </a:extLst>
          </p:cNvPr>
          <p:cNvCxnSpPr>
            <a:cxnSpLocks/>
            <a:stCxn id="13" idx="2"/>
            <a:endCxn id="19" idx="0"/>
          </p:cNvCxnSpPr>
          <p:nvPr/>
        </p:nvCxnSpPr>
        <p:spPr>
          <a:xfrm>
            <a:off x="1079037" y="3443796"/>
            <a:ext cx="0" cy="112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B4EA25A-3A11-46D8-8ADC-6155D7F157DF}"/>
              </a:ext>
            </a:extLst>
          </p:cNvPr>
          <p:cNvCxnSpPr>
            <a:cxnSpLocks/>
            <a:stCxn id="19" idx="2"/>
            <a:endCxn id="18" idx="0"/>
          </p:cNvCxnSpPr>
          <p:nvPr/>
        </p:nvCxnSpPr>
        <p:spPr>
          <a:xfrm flipH="1">
            <a:off x="1076332" y="4020365"/>
            <a:ext cx="2705" cy="14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8D89B1-ADA7-403E-BBC4-917E80593B3D}"/>
              </a:ext>
            </a:extLst>
          </p:cNvPr>
          <p:cNvCxnSpPr>
            <a:cxnSpLocks/>
            <a:stCxn id="11" idx="2"/>
            <a:endCxn id="8" idx="0"/>
          </p:cNvCxnSpPr>
          <p:nvPr/>
        </p:nvCxnSpPr>
        <p:spPr>
          <a:xfrm>
            <a:off x="2794409" y="3681025"/>
            <a:ext cx="1" cy="146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05FE1C-7CAB-4812-A51F-4C534AD5D35B}"/>
              </a:ext>
            </a:extLst>
          </p:cNvPr>
          <p:cNvCxnSpPr>
            <a:cxnSpLocks/>
            <a:stCxn id="8" idx="2"/>
            <a:endCxn id="9" idx="0"/>
          </p:cNvCxnSpPr>
          <p:nvPr/>
        </p:nvCxnSpPr>
        <p:spPr>
          <a:xfrm>
            <a:off x="2794410" y="4441471"/>
            <a:ext cx="0" cy="140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4926B09-A8DC-4BF1-994B-E2F6501334E0}"/>
              </a:ext>
            </a:extLst>
          </p:cNvPr>
          <p:cNvCxnSpPr>
            <a:cxnSpLocks/>
            <a:stCxn id="9" idx="2"/>
            <a:endCxn id="10" idx="0"/>
          </p:cNvCxnSpPr>
          <p:nvPr/>
        </p:nvCxnSpPr>
        <p:spPr>
          <a:xfrm>
            <a:off x="2794410" y="5255546"/>
            <a:ext cx="0" cy="14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8">
            <a:extLst>
              <a:ext uri="{FF2B5EF4-FFF2-40B4-BE49-F238E27FC236}">
                <a16:creationId xmlns:a16="http://schemas.microsoft.com/office/drawing/2014/main" id="{38C9BB53-D210-4D99-95EA-F14CA4A4C87B}"/>
              </a:ext>
            </a:extLst>
          </p:cNvPr>
          <p:cNvSpPr/>
          <p:nvPr/>
        </p:nvSpPr>
        <p:spPr bwMode="auto">
          <a:xfrm>
            <a:off x="5741250" y="2273457"/>
            <a:ext cx="1902085" cy="463580"/>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0" hangingPunct="0"/>
            <a:r>
              <a:rPr lang="en-US" sz="1200" dirty="0">
                <a:latin typeface="Arial" panose="020B0604020202020204" pitchFamily="34" charset="0"/>
                <a:cs typeface="Arial" panose="020B0604020202020204" pitchFamily="34" charset="0"/>
              </a:rPr>
              <a:t>Priority List Public Meeting</a:t>
            </a:r>
          </a:p>
          <a:p>
            <a:pPr algn="ctr" eaLnBrk="0" hangingPunct="0"/>
            <a:r>
              <a:rPr lang="en-US" sz="1000" i="1" dirty="0">
                <a:latin typeface="Arial" panose="020B0604020202020204" pitchFamily="34" charset="0"/>
                <a:cs typeface="Arial" panose="020B0604020202020204" pitchFamily="34" charset="0"/>
              </a:rPr>
              <a:t>DEP SRF Holds</a:t>
            </a:r>
          </a:p>
        </p:txBody>
      </p:sp>
      <p:sp>
        <p:nvSpPr>
          <p:cNvPr id="28" name="Rounded Rectangle 25">
            <a:extLst>
              <a:ext uri="{FF2B5EF4-FFF2-40B4-BE49-F238E27FC236}">
                <a16:creationId xmlns:a16="http://schemas.microsoft.com/office/drawing/2014/main" id="{FDC0E941-1D40-4418-A22C-F125BD514FF8}"/>
              </a:ext>
            </a:extLst>
          </p:cNvPr>
          <p:cNvSpPr/>
          <p:nvPr/>
        </p:nvSpPr>
        <p:spPr bwMode="auto">
          <a:xfrm>
            <a:off x="4344589" y="2984217"/>
            <a:ext cx="1264662" cy="463579"/>
          </a:xfrm>
          <a:prstGeom prst="round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solidFill>
                  <a:schemeClr val="bg1"/>
                </a:solidFill>
                <a:latin typeface="Arial" panose="020B0604020202020204" pitchFamily="34" charset="0"/>
                <a:cs typeface="Arial" panose="020B0604020202020204" pitchFamily="34" charset="0"/>
              </a:rPr>
              <a:t>Loan Application</a:t>
            </a:r>
          </a:p>
          <a:p>
            <a:pPr algn="ctr"/>
            <a:r>
              <a:rPr lang="en-US" sz="1000" i="1" dirty="0">
                <a:solidFill>
                  <a:schemeClr val="bg1"/>
                </a:solidFill>
                <a:latin typeface="Arial" panose="020B0604020202020204" pitchFamily="34" charset="0"/>
                <a:cs typeface="Arial" panose="020B0604020202020204" pitchFamily="34" charset="0"/>
              </a:rPr>
              <a:t>Sponsor</a:t>
            </a:r>
          </a:p>
        </p:txBody>
      </p:sp>
      <p:sp>
        <p:nvSpPr>
          <p:cNvPr id="29" name="Rounded Rectangle 30">
            <a:extLst>
              <a:ext uri="{FF2B5EF4-FFF2-40B4-BE49-F238E27FC236}">
                <a16:creationId xmlns:a16="http://schemas.microsoft.com/office/drawing/2014/main" id="{8025E3B5-D2C2-4E7B-8F92-1A81F149E7B8}"/>
              </a:ext>
            </a:extLst>
          </p:cNvPr>
          <p:cNvSpPr/>
          <p:nvPr/>
        </p:nvSpPr>
        <p:spPr bwMode="auto">
          <a:xfrm>
            <a:off x="4341883" y="4165846"/>
            <a:ext cx="1264663" cy="495775"/>
          </a:xfrm>
          <a:prstGeom prst="roundRect">
            <a:avLst/>
          </a:prstGeom>
          <a:solidFill>
            <a:schemeClr val="accent5">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b="1" dirty="0">
                <a:solidFill>
                  <a:schemeClr val="bg1"/>
                </a:solidFill>
                <a:latin typeface="Arial" panose="020B0604020202020204" pitchFamily="34" charset="0"/>
                <a:cs typeface="Arial" panose="020B0604020202020204" pitchFamily="34" charset="0"/>
              </a:rPr>
              <a:t>Design</a:t>
            </a:r>
          </a:p>
          <a:p>
            <a:pPr algn="ctr"/>
            <a:r>
              <a:rPr lang="en-US" sz="1200" b="1" dirty="0">
                <a:solidFill>
                  <a:schemeClr val="bg1"/>
                </a:solidFill>
                <a:latin typeface="Arial" panose="020B0604020202020204" pitchFamily="34" charset="0"/>
                <a:cs typeface="Arial" panose="020B0604020202020204" pitchFamily="34" charset="0"/>
              </a:rPr>
              <a:t>Disbursements</a:t>
            </a:r>
          </a:p>
        </p:txBody>
      </p:sp>
      <p:sp>
        <p:nvSpPr>
          <p:cNvPr id="30" name="Rounded Rectangle 25">
            <a:extLst>
              <a:ext uri="{FF2B5EF4-FFF2-40B4-BE49-F238E27FC236}">
                <a16:creationId xmlns:a16="http://schemas.microsoft.com/office/drawing/2014/main" id="{B48F4CCF-292D-4D29-8F89-7C66ECBE52CD}"/>
              </a:ext>
            </a:extLst>
          </p:cNvPr>
          <p:cNvSpPr/>
          <p:nvPr/>
        </p:nvSpPr>
        <p:spPr bwMode="auto">
          <a:xfrm>
            <a:off x="4344589" y="3560786"/>
            <a:ext cx="1264662" cy="463579"/>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Loan Agreement</a:t>
            </a:r>
          </a:p>
          <a:p>
            <a:pPr algn="ctr"/>
            <a:r>
              <a:rPr lang="en-US" sz="1000" i="1" dirty="0">
                <a:latin typeface="Arial" panose="020B0604020202020204" pitchFamily="34" charset="0"/>
                <a:cs typeface="Arial" panose="020B0604020202020204" pitchFamily="34" charset="0"/>
              </a:rPr>
              <a:t>DEP SRF Writes</a:t>
            </a:r>
          </a:p>
        </p:txBody>
      </p:sp>
      <p:cxnSp>
        <p:nvCxnSpPr>
          <p:cNvPr id="31" name="Connector: Elbow 30">
            <a:extLst>
              <a:ext uri="{FF2B5EF4-FFF2-40B4-BE49-F238E27FC236}">
                <a16:creationId xmlns:a16="http://schemas.microsoft.com/office/drawing/2014/main" id="{5336AF39-CE28-418C-8689-9E2138D8BCDA}"/>
              </a:ext>
            </a:extLst>
          </p:cNvPr>
          <p:cNvCxnSpPr>
            <a:endCxn id="28" idx="0"/>
          </p:cNvCxnSpPr>
          <p:nvPr/>
        </p:nvCxnSpPr>
        <p:spPr>
          <a:xfrm rot="10800000" flipV="1">
            <a:off x="4976920" y="2893927"/>
            <a:ext cx="1708480" cy="902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8F64A22-D51F-4E89-A1F9-2C04B0AEA782}"/>
              </a:ext>
            </a:extLst>
          </p:cNvPr>
          <p:cNvCxnSpPr>
            <a:cxnSpLocks/>
            <a:stCxn id="27" idx="2"/>
            <a:endCxn id="15" idx="0"/>
          </p:cNvCxnSpPr>
          <p:nvPr/>
        </p:nvCxnSpPr>
        <p:spPr>
          <a:xfrm>
            <a:off x="6692293" y="2737037"/>
            <a:ext cx="0" cy="333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899A71C-840B-4473-8EDF-9571238D3D01}"/>
              </a:ext>
            </a:extLst>
          </p:cNvPr>
          <p:cNvCxnSpPr>
            <a:cxnSpLocks/>
            <a:stCxn id="28" idx="2"/>
            <a:endCxn id="30" idx="0"/>
          </p:cNvCxnSpPr>
          <p:nvPr/>
        </p:nvCxnSpPr>
        <p:spPr>
          <a:xfrm>
            <a:off x="4976920" y="3447796"/>
            <a:ext cx="0" cy="112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694001-62E9-4425-8860-552533BE6CA1}"/>
              </a:ext>
            </a:extLst>
          </p:cNvPr>
          <p:cNvCxnSpPr>
            <a:cxnSpLocks/>
            <a:stCxn id="30" idx="2"/>
            <a:endCxn id="29" idx="0"/>
          </p:cNvCxnSpPr>
          <p:nvPr/>
        </p:nvCxnSpPr>
        <p:spPr>
          <a:xfrm flipH="1">
            <a:off x="4974215" y="4024365"/>
            <a:ext cx="2705" cy="14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26">
            <a:extLst>
              <a:ext uri="{FF2B5EF4-FFF2-40B4-BE49-F238E27FC236}">
                <a16:creationId xmlns:a16="http://schemas.microsoft.com/office/drawing/2014/main" id="{E31C73B8-A1BF-4135-B14E-EE83E4BF84F9}"/>
              </a:ext>
            </a:extLst>
          </p:cNvPr>
          <p:cNvSpPr/>
          <p:nvPr/>
        </p:nvSpPr>
        <p:spPr bwMode="auto">
          <a:xfrm>
            <a:off x="5838287" y="3910485"/>
            <a:ext cx="1708012" cy="463580"/>
          </a:xfrm>
          <a:prstGeom prst="roundRect">
            <a:avLst/>
          </a:prstGeom>
          <a:solidFill>
            <a:srgbClr val="00B0F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Permitting</a:t>
            </a:r>
          </a:p>
          <a:p>
            <a:pPr algn="ctr"/>
            <a:r>
              <a:rPr lang="en-US" sz="1000" i="1" dirty="0">
                <a:latin typeface="Arial" panose="020B0604020202020204" pitchFamily="34" charset="0"/>
                <a:cs typeface="Arial" panose="020B0604020202020204" pitchFamily="34" charset="0"/>
              </a:rPr>
              <a:t>DEP</a:t>
            </a:r>
          </a:p>
        </p:txBody>
      </p:sp>
      <p:sp>
        <p:nvSpPr>
          <p:cNvPr id="36" name="Rounded Rectangle 26">
            <a:extLst>
              <a:ext uri="{FF2B5EF4-FFF2-40B4-BE49-F238E27FC236}">
                <a16:creationId xmlns:a16="http://schemas.microsoft.com/office/drawing/2014/main" id="{3AADC3EC-E18C-4FC1-BEC3-67AEBC0443D7}"/>
              </a:ext>
            </a:extLst>
          </p:cNvPr>
          <p:cNvSpPr/>
          <p:nvPr/>
        </p:nvSpPr>
        <p:spPr bwMode="auto">
          <a:xfrm>
            <a:off x="8355659" y="4514099"/>
            <a:ext cx="1708012" cy="500773"/>
          </a:xfrm>
          <a:prstGeom prst="round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solidFill>
                  <a:schemeClr val="bg1"/>
                </a:solidFill>
                <a:latin typeface="Arial" panose="020B0604020202020204" pitchFamily="34" charset="0"/>
                <a:cs typeface="Arial" panose="020B0604020202020204" pitchFamily="34" charset="0"/>
              </a:rPr>
              <a:t>Construction</a:t>
            </a:r>
          </a:p>
          <a:p>
            <a:pPr algn="ctr"/>
            <a:r>
              <a:rPr lang="en-US" sz="1000" i="1" dirty="0">
                <a:solidFill>
                  <a:schemeClr val="bg1"/>
                </a:solidFill>
                <a:latin typeface="Arial" panose="020B0604020202020204" pitchFamily="34" charset="0"/>
                <a:cs typeface="Arial" panose="020B0604020202020204" pitchFamily="34" charset="0"/>
              </a:rPr>
              <a:t>Sponsor</a:t>
            </a:r>
          </a:p>
        </p:txBody>
      </p:sp>
      <p:sp>
        <p:nvSpPr>
          <p:cNvPr id="37" name="Rounded Rectangle 26">
            <a:extLst>
              <a:ext uri="{FF2B5EF4-FFF2-40B4-BE49-F238E27FC236}">
                <a16:creationId xmlns:a16="http://schemas.microsoft.com/office/drawing/2014/main" id="{61F4A271-6BC2-4467-B610-E61657743C58}"/>
              </a:ext>
            </a:extLst>
          </p:cNvPr>
          <p:cNvSpPr/>
          <p:nvPr/>
        </p:nvSpPr>
        <p:spPr bwMode="auto">
          <a:xfrm>
            <a:off x="8355659" y="2938423"/>
            <a:ext cx="1708012" cy="490577"/>
          </a:xfrm>
          <a:prstGeom prst="round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solidFill>
                  <a:schemeClr val="bg1"/>
                </a:solidFill>
                <a:latin typeface="Arial" panose="020B0604020202020204" pitchFamily="34" charset="0"/>
                <a:cs typeface="Arial" panose="020B0604020202020204" pitchFamily="34" charset="0"/>
              </a:rPr>
              <a:t>Construction  Bids</a:t>
            </a:r>
          </a:p>
          <a:p>
            <a:pPr algn="ctr"/>
            <a:r>
              <a:rPr lang="en-US" sz="1000" i="1" dirty="0">
                <a:solidFill>
                  <a:schemeClr val="bg1"/>
                </a:solidFill>
                <a:latin typeface="Arial" panose="020B0604020202020204" pitchFamily="34" charset="0"/>
                <a:cs typeface="Arial" panose="020B0604020202020204" pitchFamily="34" charset="0"/>
              </a:rPr>
              <a:t>Sponsor</a:t>
            </a:r>
          </a:p>
        </p:txBody>
      </p:sp>
      <p:sp>
        <p:nvSpPr>
          <p:cNvPr id="38" name="Rounded Rectangle 26">
            <a:extLst>
              <a:ext uri="{FF2B5EF4-FFF2-40B4-BE49-F238E27FC236}">
                <a16:creationId xmlns:a16="http://schemas.microsoft.com/office/drawing/2014/main" id="{DB6C465B-26B8-4A40-8B8B-5F8C564CE311}"/>
              </a:ext>
            </a:extLst>
          </p:cNvPr>
          <p:cNvSpPr/>
          <p:nvPr/>
        </p:nvSpPr>
        <p:spPr bwMode="auto">
          <a:xfrm>
            <a:off x="8355659" y="3595517"/>
            <a:ext cx="1708012" cy="660461"/>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Bid Review</a:t>
            </a:r>
          </a:p>
          <a:p>
            <a:pPr algn="ctr"/>
            <a:r>
              <a:rPr lang="en-US" sz="1200" dirty="0">
                <a:latin typeface="Arial" panose="020B0604020202020204" pitchFamily="34" charset="0"/>
                <a:cs typeface="Arial" panose="020B0604020202020204" pitchFamily="34" charset="0"/>
              </a:rPr>
              <a:t>&amp; Approval</a:t>
            </a:r>
          </a:p>
          <a:p>
            <a:pPr algn="ctr"/>
            <a:r>
              <a:rPr lang="en-US" sz="1000" i="1" dirty="0">
                <a:latin typeface="Arial" panose="020B0604020202020204" pitchFamily="34" charset="0"/>
                <a:cs typeface="Arial" panose="020B0604020202020204" pitchFamily="34" charset="0"/>
              </a:rPr>
              <a:t>DEP SRF</a:t>
            </a:r>
          </a:p>
        </p:txBody>
      </p:sp>
      <p:sp>
        <p:nvSpPr>
          <p:cNvPr id="39" name="Rounded Rectangle 25">
            <a:extLst>
              <a:ext uri="{FF2B5EF4-FFF2-40B4-BE49-F238E27FC236}">
                <a16:creationId xmlns:a16="http://schemas.microsoft.com/office/drawing/2014/main" id="{7C46E176-F7E6-4842-A362-A506D4FF6F1B}"/>
              </a:ext>
            </a:extLst>
          </p:cNvPr>
          <p:cNvSpPr/>
          <p:nvPr/>
        </p:nvSpPr>
        <p:spPr bwMode="auto">
          <a:xfrm>
            <a:off x="10446693" y="2916589"/>
            <a:ext cx="1264662" cy="463579"/>
          </a:xfrm>
          <a:prstGeom prst="roundRect">
            <a:avLst/>
          </a:prstGeom>
          <a:solidFill>
            <a:schemeClr val="accent2">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solidFill>
                  <a:schemeClr val="bg1"/>
                </a:solidFill>
                <a:latin typeface="Arial" panose="020B0604020202020204" pitchFamily="34" charset="0"/>
                <a:cs typeface="Arial" panose="020B0604020202020204" pitchFamily="34" charset="0"/>
              </a:rPr>
              <a:t>Loan Application</a:t>
            </a:r>
          </a:p>
          <a:p>
            <a:pPr algn="ctr"/>
            <a:r>
              <a:rPr lang="en-US" sz="1000" i="1" dirty="0">
                <a:solidFill>
                  <a:schemeClr val="bg1"/>
                </a:solidFill>
                <a:latin typeface="Arial" panose="020B0604020202020204" pitchFamily="34" charset="0"/>
                <a:cs typeface="Arial" panose="020B0604020202020204" pitchFamily="34" charset="0"/>
              </a:rPr>
              <a:t>Sponsor</a:t>
            </a:r>
          </a:p>
        </p:txBody>
      </p:sp>
      <p:sp>
        <p:nvSpPr>
          <p:cNvPr id="40" name="Rounded Rectangle 30">
            <a:extLst>
              <a:ext uri="{FF2B5EF4-FFF2-40B4-BE49-F238E27FC236}">
                <a16:creationId xmlns:a16="http://schemas.microsoft.com/office/drawing/2014/main" id="{18A1BA39-C2FB-49DD-82B6-BC1312A612C9}"/>
              </a:ext>
            </a:extLst>
          </p:cNvPr>
          <p:cNvSpPr/>
          <p:nvPr/>
        </p:nvSpPr>
        <p:spPr bwMode="auto">
          <a:xfrm>
            <a:off x="10443987" y="4135719"/>
            <a:ext cx="1264663" cy="495775"/>
          </a:xfrm>
          <a:prstGeom prst="roundRect">
            <a:avLst/>
          </a:prstGeom>
          <a:solidFill>
            <a:schemeClr val="accent5">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b="1" dirty="0">
                <a:solidFill>
                  <a:schemeClr val="bg1"/>
                </a:solidFill>
                <a:latin typeface="Arial" panose="020B0604020202020204" pitchFamily="34" charset="0"/>
                <a:cs typeface="Arial" panose="020B0604020202020204" pitchFamily="34" charset="0"/>
              </a:rPr>
              <a:t>Construction </a:t>
            </a:r>
          </a:p>
          <a:p>
            <a:pPr algn="ctr"/>
            <a:r>
              <a:rPr lang="en-US" sz="1200" b="1" dirty="0">
                <a:solidFill>
                  <a:schemeClr val="bg1"/>
                </a:solidFill>
                <a:latin typeface="Arial" panose="020B0604020202020204" pitchFamily="34" charset="0"/>
                <a:cs typeface="Arial" panose="020B0604020202020204" pitchFamily="34" charset="0"/>
              </a:rPr>
              <a:t>Disbursements</a:t>
            </a:r>
          </a:p>
        </p:txBody>
      </p:sp>
      <p:sp>
        <p:nvSpPr>
          <p:cNvPr id="41" name="Rounded Rectangle 25">
            <a:extLst>
              <a:ext uri="{FF2B5EF4-FFF2-40B4-BE49-F238E27FC236}">
                <a16:creationId xmlns:a16="http://schemas.microsoft.com/office/drawing/2014/main" id="{E3548B03-3BEE-4C43-A880-0E9F8D10F44F}"/>
              </a:ext>
            </a:extLst>
          </p:cNvPr>
          <p:cNvSpPr/>
          <p:nvPr/>
        </p:nvSpPr>
        <p:spPr bwMode="auto">
          <a:xfrm>
            <a:off x="10446693" y="3493158"/>
            <a:ext cx="1264662" cy="463579"/>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dirty="0">
                <a:latin typeface="Arial" panose="020B0604020202020204" pitchFamily="34" charset="0"/>
                <a:cs typeface="Arial" panose="020B0604020202020204" pitchFamily="34" charset="0"/>
              </a:rPr>
              <a:t>Loan Agreement</a:t>
            </a:r>
          </a:p>
          <a:p>
            <a:pPr algn="ctr"/>
            <a:r>
              <a:rPr lang="en-US" sz="1000" i="1" dirty="0">
                <a:latin typeface="Arial" panose="020B0604020202020204" pitchFamily="34" charset="0"/>
                <a:cs typeface="Arial" panose="020B0604020202020204" pitchFamily="34" charset="0"/>
              </a:rPr>
              <a:t>DEP SRF Writes</a:t>
            </a:r>
          </a:p>
        </p:txBody>
      </p:sp>
      <p:cxnSp>
        <p:nvCxnSpPr>
          <p:cNvPr id="42" name="Connector: Elbow 41">
            <a:extLst>
              <a:ext uri="{FF2B5EF4-FFF2-40B4-BE49-F238E27FC236}">
                <a16:creationId xmlns:a16="http://schemas.microsoft.com/office/drawing/2014/main" id="{F8473A9E-6646-47AA-B8EE-BB71DB6586D9}"/>
              </a:ext>
            </a:extLst>
          </p:cNvPr>
          <p:cNvCxnSpPr>
            <a:cxnSpLocks/>
            <a:endCxn id="39" idx="0"/>
          </p:cNvCxnSpPr>
          <p:nvPr/>
        </p:nvCxnSpPr>
        <p:spPr>
          <a:xfrm>
            <a:off x="9206076" y="2814989"/>
            <a:ext cx="1872948" cy="1016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179BD7-BAB2-4615-9BF5-A0DC97247D35}"/>
              </a:ext>
            </a:extLst>
          </p:cNvPr>
          <p:cNvCxnSpPr>
            <a:cxnSpLocks/>
            <a:stCxn id="39" idx="2"/>
            <a:endCxn id="41" idx="0"/>
          </p:cNvCxnSpPr>
          <p:nvPr/>
        </p:nvCxnSpPr>
        <p:spPr>
          <a:xfrm>
            <a:off x="11079024" y="3380168"/>
            <a:ext cx="0" cy="112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1FEA71F-909A-4567-A308-CA75101065D6}"/>
              </a:ext>
            </a:extLst>
          </p:cNvPr>
          <p:cNvCxnSpPr>
            <a:cxnSpLocks/>
            <a:stCxn id="41" idx="2"/>
            <a:endCxn id="40" idx="0"/>
          </p:cNvCxnSpPr>
          <p:nvPr/>
        </p:nvCxnSpPr>
        <p:spPr>
          <a:xfrm flipH="1">
            <a:off x="11076319" y="3956737"/>
            <a:ext cx="2705" cy="178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0AEB0B3-0862-420E-9235-9DB5895DB35B}"/>
              </a:ext>
            </a:extLst>
          </p:cNvPr>
          <p:cNvCxnSpPr>
            <a:cxnSpLocks/>
            <a:stCxn id="17" idx="2"/>
            <a:endCxn id="37" idx="0"/>
          </p:cNvCxnSpPr>
          <p:nvPr/>
        </p:nvCxnSpPr>
        <p:spPr>
          <a:xfrm>
            <a:off x="9209665" y="2757501"/>
            <a:ext cx="0" cy="180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970737C-C8CD-403B-83FC-AC760D07E459}"/>
              </a:ext>
            </a:extLst>
          </p:cNvPr>
          <p:cNvCxnSpPr>
            <a:cxnSpLocks/>
            <a:stCxn id="37" idx="2"/>
            <a:endCxn id="38" idx="0"/>
          </p:cNvCxnSpPr>
          <p:nvPr/>
        </p:nvCxnSpPr>
        <p:spPr>
          <a:xfrm>
            <a:off x="9209665" y="3429000"/>
            <a:ext cx="0" cy="166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34E358F-E511-4EB6-8372-C62842C654EA}"/>
              </a:ext>
            </a:extLst>
          </p:cNvPr>
          <p:cNvCxnSpPr>
            <a:cxnSpLocks/>
            <a:stCxn id="38" idx="2"/>
            <a:endCxn id="36" idx="0"/>
          </p:cNvCxnSpPr>
          <p:nvPr/>
        </p:nvCxnSpPr>
        <p:spPr>
          <a:xfrm>
            <a:off x="9209665" y="4255978"/>
            <a:ext cx="0" cy="258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A87D474-8555-47CA-8FAA-5F90678C141B}"/>
              </a:ext>
            </a:extLst>
          </p:cNvPr>
          <p:cNvCxnSpPr>
            <a:cxnSpLocks/>
            <a:endCxn id="12" idx="1"/>
          </p:cNvCxnSpPr>
          <p:nvPr/>
        </p:nvCxnSpPr>
        <p:spPr>
          <a:xfrm>
            <a:off x="4027931" y="1780400"/>
            <a:ext cx="1840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5A1AF4E-A9DD-4D4E-87B5-30F25D5B4185}"/>
              </a:ext>
            </a:extLst>
          </p:cNvPr>
          <p:cNvCxnSpPr>
            <a:cxnSpLocks/>
          </p:cNvCxnSpPr>
          <p:nvPr/>
        </p:nvCxnSpPr>
        <p:spPr>
          <a:xfrm>
            <a:off x="4027931" y="1780400"/>
            <a:ext cx="0" cy="3929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8E2BB19-19D9-46C4-8475-7731E38438EE}"/>
              </a:ext>
            </a:extLst>
          </p:cNvPr>
          <p:cNvCxnSpPr>
            <a:cxnSpLocks/>
            <a:stCxn id="10" idx="3"/>
          </p:cNvCxnSpPr>
          <p:nvPr/>
        </p:nvCxnSpPr>
        <p:spPr>
          <a:xfrm flipV="1">
            <a:off x="3648416" y="5710091"/>
            <a:ext cx="37951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ED996558-4D4C-4C47-8F3E-3DF9BDD63DC4}"/>
              </a:ext>
            </a:extLst>
          </p:cNvPr>
          <p:cNvCxnSpPr>
            <a:cxnSpLocks/>
            <a:stCxn id="14" idx="3"/>
            <a:endCxn id="16" idx="1"/>
          </p:cNvCxnSpPr>
          <p:nvPr/>
        </p:nvCxnSpPr>
        <p:spPr>
          <a:xfrm flipV="1">
            <a:off x="7539406" y="1780400"/>
            <a:ext cx="809359" cy="3144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30">
            <a:extLst>
              <a:ext uri="{FF2B5EF4-FFF2-40B4-BE49-F238E27FC236}">
                <a16:creationId xmlns:a16="http://schemas.microsoft.com/office/drawing/2014/main" id="{DD66D1F4-BA8C-4A20-9E39-9655DBE61AE5}"/>
              </a:ext>
            </a:extLst>
          </p:cNvPr>
          <p:cNvSpPr/>
          <p:nvPr/>
        </p:nvSpPr>
        <p:spPr bwMode="auto">
          <a:xfrm>
            <a:off x="8573744" y="5666267"/>
            <a:ext cx="1264663" cy="764211"/>
          </a:xfrm>
          <a:prstGeom prst="roundRect">
            <a:avLst/>
          </a:prstGeom>
          <a:solidFill>
            <a:schemeClr val="accent5">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a:r>
              <a:rPr lang="en-US" sz="1200" b="1" dirty="0">
                <a:solidFill>
                  <a:schemeClr val="bg1"/>
                </a:solidFill>
                <a:latin typeface="Arial" panose="020B0604020202020204" pitchFamily="34" charset="0"/>
                <a:cs typeface="Arial" panose="020B0604020202020204" pitchFamily="34" charset="0"/>
              </a:rPr>
              <a:t>Completion</a:t>
            </a:r>
          </a:p>
          <a:p>
            <a:pPr algn="ctr"/>
            <a:r>
              <a:rPr lang="en-US" sz="1200" b="1" dirty="0">
                <a:solidFill>
                  <a:schemeClr val="bg1"/>
                </a:solidFill>
                <a:latin typeface="Arial" panose="020B0604020202020204" pitchFamily="34" charset="0"/>
                <a:cs typeface="Arial" panose="020B0604020202020204" pitchFamily="34" charset="0"/>
              </a:rPr>
              <a:t>&amp;</a:t>
            </a:r>
          </a:p>
          <a:p>
            <a:pPr algn="ctr"/>
            <a:r>
              <a:rPr lang="en-US" sz="1200" b="1" dirty="0">
                <a:solidFill>
                  <a:schemeClr val="bg1"/>
                </a:solidFill>
                <a:latin typeface="Arial" panose="020B0604020202020204" pitchFamily="34" charset="0"/>
                <a:cs typeface="Arial" panose="020B0604020202020204" pitchFamily="34" charset="0"/>
              </a:rPr>
              <a:t>Start-Up</a:t>
            </a:r>
          </a:p>
        </p:txBody>
      </p:sp>
      <p:cxnSp>
        <p:nvCxnSpPr>
          <p:cNvPr id="53" name="Straight Arrow Connector 52">
            <a:extLst>
              <a:ext uri="{FF2B5EF4-FFF2-40B4-BE49-F238E27FC236}">
                <a16:creationId xmlns:a16="http://schemas.microsoft.com/office/drawing/2014/main" id="{55C8A384-6B01-4EBA-87C0-604F0FB62791}"/>
              </a:ext>
            </a:extLst>
          </p:cNvPr>
          <p:cNvCxnSpPr>
            <a:cxnSpLocks/>
            <a:stCxn id="36" idx="2"/>
            <a:endCxn id="52" idx="0"/>
          </p:cNvCxnSpPr>
          <p:nvPr/>
        </p:nvCxnSpPr>
        <p:spPr>
          <a:xfrm flipH="1">
            <a:off x="9206076" y="5014872"/>
            <a:ext cx="3589" cy="6513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B12228F-8445-411C-B427-9DEB190E6FFB}"/>
              </a:ext>
            </a:extLst>
          </p:cNvPr>
          <p:cNvCxnSpPr>
            <a:cxnSpLocks/>
            <a:stCxn id="15" idx="2"/>
            <a:endCxn id="35" idx="0"/>
          </p:cNvCxnSpPr>
          <p:nvPr/>
        </p:nvCxnSpPr>
        <p:spPr>
          <a:xfrm>
            <a:off x="6692293" y="3744333"/>
            <a:ext cx="0" cy="166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0610D52-9BDC-409F-8FB1-100B76525824}"/>
              </a:ext>
            </a:extLst>
          </p:cNvPr>
          <p:cNvCxnSpPr>
            <a:cxnSpLocks/>
            <a:stCxn id="35" idx="2"/>
          </p:cNvCxnSpPr>
          <p:nvPr/>
        </p:nvCxnSpPr>
        <p:spPr>
          <a:xfrm>
            <a:off x="6692293" y="4374065"/>
            <a:ext cx="0" cy="223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E48D0AF-D3C4-457D-84E5-B1138DD2DB38}"/>
              </a:ext>
            </a:extLst>
          </p:cNvPr>
          <p:cNvCxnSpPr>
            <a:cxnSpLocks/>
            <a:stCxn id="12" idx="2"/>
          </p:cNvCxnSpPr>
          <p:nvPr/>
        </p:nvCxnSpPr>
        <p:spPr>
          <a:xfrm>
            <a:off x="6664896" y="2032654"/>
            <a:ext cx="0" cy="240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6E9FFB0-E002-4A14-B20E-FC7177D93395}"/>
              </a:ext>
            </a:extLst>
          </p:cNvPr>
          <p:cNvCxnSpPr>
            <a:cxnSpLocks/>
            <a:stCxn id="16" idx="2"/>
          </p:cNvCxnSpPr>
          <p:nvPr/>
        </p:nvCxnSpPr>
        <p:spPr>
          <a:xfrm>
            <a:off x="9145724" y="2032654"/>
            <a:ext cx="0" cy="261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8C0C15E-BF2D-4786-A24E-D35C71662722}"/>
              </a:ext>
            </a:extLst>
          </p:cNvPr>
          <p:cNvCxnSpPr>
            <a:cxnSpLocks/>
          </p:cNvCxnSpPr>
          <p:nvPr/>
        </p:nvCxnSpPr>
        <p:spPr>
          <a:xfrm>
            <a:off x="2762714" y="2036654"/>
            <a:ext cx="0" cy="236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220272"/>
      </p:ext>
    </p:extLst>
  </p:cSld>
  <p:clrMapOvr>
    <a:masterClrMapping/>
  </p:clrMapOvr>
</p:sld>
</file>

<file path=ppt/theme/theme1.xml><?xml version="1.0" encoding="utf-8"?>
<a:theme xmlns:a="http://schemas.openxmlformats.org/drawingml/2006/main" name="Office Theme">
  <a:themeElements>
    <a:clrScheme name="DEP BLUE">
      <a:dk1>
        <a:srgbClr val="000000"/>
      </a:dk1>
      <a:lt1>
        <a:srgbClr val="FFFFFF"/>
      </a:lt1>
      <a:dk2>
        <a:srgbClr val="44546A"/>
      </a:dk2>
      <a:lt2>
        <a:srgbClr val="E7E6E6"/>
      </a:lt2>
      <a:accent1>
        <a:srgbClr val="52B5E8"/>
      </a:accent1>
      <a:accent2>
        <a:srgbClr val="C7E9FA"/>
      </a:accent2>
      <a:accent3>
        <a:srgbClr val="117AC0"/>
      </a:accent3>
      <a:accent4>
        <a:srgbClr val="0153A0"/>
      </a:accent4>
      <a:accent5>
        <a:srgbClr val="243F78"/>
      </a:accent5>
      <a:accent6>
        <a:srgbClr val="2E527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DEP MasterSlides Template_v11022021-" id="{2B5C3F11-2D1C-0346-A05B-D8DF9C08BE0F}" vid="{58A7D8D1-8D2E-114E-82D1-FACBD2697E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10256</TotalTime>
  <Words>1243</Words>
  <Application>Microsoft Office PowerPoint</Application>
  <PresentationFormat>Widescreen</PresentationFormat>
  <Paragraphs>159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Galoso, Franko</dc:creator>
  <cp:lastModifiedBy>Klepper, Traci</cp:lastModifiedBy>
  <cp:revision>118</cp:revision>
  <cp:lastPrinted>2025-01-27T14:41:23Z</cp:lastPrinted>
  <dcterms:created xsi:type="dcterms:W3CDTF">2021-11-02T20:05:09Z</dcterms:created>
  <dcterms:modified xsi:type="dcterms:W3CDTF">2025-05-14T16:53:19Z</dcterms:modified>
</cp:coreProperties>
</file>