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35"/>
  </p:notesMasterIdLst>
  <p:sldIdLst>
    <p:sldId id="278" r:id="rId2"/>
    <p:sldId id="292" r:id="rId3"/>
    <p:sldId id="329" r:id="rId4"/>
    <p:sldId id="290" r:id="rId5"/>
    <p:sldId id="374" r:id="rId6"/>
    <p:sldId id="343" r:id="rId7"/>
    <p:sldId id="309" r:id="rId8"/>
    <p:sldId id="322" r:id="rId9"/>
    <p:sldId id="376" r:id="rId10"/>
    <p:sldId id="334" r:id="rId11"/>
    <p:sldId id="377" r:id="rId12"/>
    <p:sldId id="316" r:id="rId13"/>
    <p:sldId id="381" r:id="rId14"/>
    <p:sldId id="382" r:id="rId15"/>
    <p:sldId id="379" r:id="rId16"/>
    <p:sldId id="383" r:id="rId17"/>
    <p:sldId id="384" r:id="rId18"/>
    <p:sldId id="385" r:id="rId19"/>
    <p:sldId id="380" r:id="rId20"/>
    <p:sldId id="345" r:id="rId21"/>
    <p:sldId id="386" r:id="rId22"/>
    <p:sldId id="321" r:id="rId23"/>
    <p:sldId id="357" r:id="rId24"/>
    <p:sldId id="314" r:id="rId25"/>
    <p:sldId id="391" r:id="rId26"/>
    <p:sldId id="392" r:id="rId27"/>
    <p:sldId id="393" r:id="rId28"/>
    <p:sldId id="355" r:id="rId29"/>
    <p:sldId id="371" r:id="rId30"/>
    <p:sldId id="367" r:id="rId31"/>
    <p:sldId id="315" r:id="rId32"/>
    <p:sldId id="369" r:id="rId33"/>
    <p:sldId id="28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8455E-5C14-073A-9112-0E50B08CB8CA}" name="Davie, April" initials="AD" userId="S::April.Davie@FloridaDEP.gov::b9cbb0d4-45f9-419e-8e29-8cec30becd2c" providerId="AD"/>
  <p188:author id="{D8367063-D08C-6DB6-0C8D-9D3A0A015496}" name="Davie, April" initials="DA" userId="S::april.davie@floridadep.gov::b9cbb0d4-45f9-419e-8e29-8cec30becd2c" providerId="AD"/>
  <p188:author id="{E71C4A7C-9EE9-1093-C718-3A28D4120893}" name="Foote, Joe" initials="JF" userId="S::Joe.Foote@FloridaDEP.gov::dac5a0fa-7ba7-4f3a-9672-11aa9ab14fa1" providerId="AD"/>
  <p188:author id="{AC6D70A9-CDCD-FDC2-80B2-A10B9F6D20C3}" name="Mangahas, Khristian" initials="MK" userId="S::khristian.mangahas@floridadep.gov::b01b9b54-0934-4929-a7b2-e0007abed68e" providerId="AD"/>
  <p188:author id="{7BBE16AF-5018-5765-C147-4291ACC34332}" name="Craver, Kathryn" initials="KC" userId="S::Kathryn.Craver@FloridaDEP.gov::392bbf93-00af-4ecc-beea-9002fb6530a4" providerId="AD"/>
  <p188:author id="{217C2DBA-D82D-711F-71D5-E95225582BF2}" name="Craver, Kathryn" initials="CK" userId="S::kathryn.craver@floridadep.gov::392bbf93-00af-4ecc-beea-9002fb6530a4" providerId="AD"/>
  <p188:author id="{D8E240DB-5B16-AEB7-836B-58598356584F}" name="Namsinh, Amanda" initials="NA" userId="S::amanda.namsinh@floridadep.gov::4ecb4139-e6d1-40a7-9676-2f44de35f2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AFB"/>
    <a:srgbClr val="DBEAC6"/>
    <a:srgbClr val="A5B092"/>
    <a:srgbClr val="BCCAA9"/>
    <a:srgbClr val="6E869B"/>
    <a:srgbClr val="42463A"/>
    <a:srgbClr val="243F7A"/>
    <a:srgbClr val="C7E9FA"/>
    <a:srgbClr val="52B7E9"/>
    <a:srgbClr val="B0BE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80" autoAdjust="0"/>
  </p:normalViewPr>
  <p:slideViewPr>
    <p:cSldViewPr snapToGrid="0">
      <p:cViewPr varScale="1">
        <p:scale>
          <a:sx n="82" d="100"/>
          <a:sy n="82" d="100"/>
        </p:scale>
        <p:origin x="16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24E149-57A2-46AC-9B68-342EAD6E72EF}"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75D0A-6884-4913-A1FC-B94F7767B782}" type="slidenum">
              <a:rPr lang="en-US" smtClean="0"/>
              <a:t>‹#›</a:t>
            </a:fld>
            <a:endParaRPr lang="en-US"/>
          </a:p>
        </p:txBody>
      </p:sp>
    </p:spTree>
    <p:extLst>
      <p:ext uri="{BB962C8B-B14F-4D97-AF65-F5344CB8AC3E}">
        <p14:creationId xmlns:p14="http://schemas.microsoft.com/office/powerpoint/2010/main" val="3797707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for what qualifies for a repair and replace exemption.</a:t>
            </a:r>
          </a:p>
        </p:txBody>
      </p:sp>
      <p:sp>
        <p:nvSpPr>
          <p:cNvPr id="4" name="Slide Number Placeholder 3"/>
          <p:cNvSpPr>
            <a:spLocks noGrp="1"/>
          </p:cNvSpPr>
          <p:nvPr>
            <p:ph type="sldNum" sz="quarter" idx="5"/>
          </p:nvPr>
        </p:nvSpPr>
        <p:spPr/>
        <p:txBody>
          <a:bodyPr/>
          <a:lstStyle/>
          <a:p>
            <a:fld id="{66975D0A-6884-4913-A1FC-B94F7767B782}" type="slidenum">
              <a:rPr lang="en-US" smtClean="0"/>
              <a:t>8</a:t>
            </a:fld>
            <a:endParaRPr lang="en-US"/>
          </a:p>
        </p:txBody>
      </p:sp>
    </p:spTree>
    <p:extLst>
      <p:ext uri="{BB962C8B-B14F-4D97-AF65-F5344CB8AC3E}">
        <p14:creationId xmlns:p14="http://schemas.microsoft.com/office/powerpoint/2010/main" val="1997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975D0A-6884-4913-A1FC-B94F7767B782}" type="slidenum">
              <a:rPr lang="en-US" smtClean="0"/>
              <a:t>17</a:t>
            </a:fld>
            <a:endParaRPr lang="en-US"/>
          </a:p>
        </p:txBody>
      </p:sp>
    </p:spTree>
    <p:extLst>
      <p:ext uri="{BB962C8B-B14F-4D97-AF65-F5344CB8AC3E}">
        <p14:creationId xmlns:p14="http://schemas.microsoft.com/office/powerpoint/2010/main" val="2091704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provide handout for conditions for issuance on 62-330.301 and 62-330.302</a:t>
            </a:r>
          </a:p>
        </p:txBody>
      </p:sp>
      <p:sp>
        <p:nvSpPr>
          <p:cNvPr id="4" name="Slide Number Placeholder 3"/>
          <p:cNvSpPr>
            <a:spLocks noGrp="1"/>
          </p:cNvSpPr>
          <p:nvPr>
            <p:ph type="sldNum" sz="quarter" idx="5"/>
          </p:nvPr>
        </p:nvSpPr>
        <p:spPr/>
        <p:txBody>
          <a:bodyPr/>
          <a:lstStyle/>
          <a:p>
            <a:fld id="{66975D0A-6884-4913-A1FC-B94F7767B782}" type="slidenum">
              <a:rPr lang="en-US" smtClean="0"/>
              <a:t>20</a:t>
            </a:fld>
            <a:endParaRPr lang="en-US"/>
          </a:p>
        </p:txBody>
      </p:sp>
    </p:spTree>
    <p:extLst>
      <p:ext uri="{BB962C8B-B14F-4D97-AF65-F5344CB8AC3E}">
        <p14:creationId xmlns:p14="http://schemas.microsoft.com/office/powerpoint/2010/main" val="128082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Seawall with sloped rip rap is not considered a vertical seawall.</a:t>
            </a:r>
          </a:p>
        </p:txBody>
      </p:sp>
      <p:sp>
        <p:nvSpPr>
          <p:cNvPr id="4" name="Slide Number Placeholder 3"/>
          <p:cNvSpPr>
            <a:spLocks noGrp="1"/>
          </p:cNvSpPr>
          <p:nvPr>
            <p:ph type="sldNum" sz="quarter" idx="5"/>
          </p:nvPr>
        </p:nvSpPr>
        <p:spPr/>
        <p:txBody>
          <a:bodyPr/>
          <a:lstStyle/>
          <a:p>
            <a:fld id="{66975D0A-6884-4913-A1FC-B94F7767B782}" type="slidenum">
              <a:rPr lang="en-US" smtClean="0"/>
              <a:t>21</a:t>
            </a:fld>
            <a:endParaRPr lang="en-US"/>
          </a:p>
        </p:txBody>
      </p:sp>
    </p:spTree>
    <p:extLst>
      <p:ext uri="{BB962C8B-B14F-4D97-AF65-F5344CB8AC3E}">
        <p14:creationId xmlns:p14="http://schemas.microsoft.com/office/powerpoint/2010/main" val="307707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latin typeface="Arial"/>
                <a:cs typeface="Arial"/>
              </a:rPr>
              <a:t>SSL:</a:t>
            </a:r>
          </a:p>
          <a:p>
            <a:pPr lvl="1"/>
            <a:endParaRPr lang="en-US" sz="1200" dirty="0">
              <a:latin typeface="Arial" panose="020B0604020202020204" pitchFamily="34" charset="0"/>
              <a:cs typeface="Arial" panose="020B0604020202020204" pitchFamily="34" charset="0"/>
            </a:endParaRPr>
          </a:p>
          <a:p>
            <a:pPr lvl="1"/>
            <a:r>
              <a:rPr lang="en-US" sz="1200" dirty="0">
                <a:latin typeface="Arial"/>
                <a:cs typeface="Arial"/>
              </a:rPr>
              <a:t>Title to these lands is held by the Board of Trustees of the Internal Improvement Trust Fund of the State of Florida. </a:t>
            </a:r>
          </a:p>
          <a:p>
            <a:pPr lvl="1"/>
            <a:r>
              <a:rPr lang="en-US" sz="1200" dirty="0">
                <a:latin typeface="Arial"/>
                <a:cs typeface="Arial"/>
              </a:rPr>
              <a:t>The DEP and water management districts serve as staff to the Board and are delegated authority to carry out certain functions of the Board.  </a:t>
            </a:r>
          </a:p>
          <a:p>
            <a:pPr lvl="1"/>
            <a:r>
              <a:rPr lang="en-US" sz="1200" dirty="0">
                <a:latin typeface="Arial"/>
                <a:cs typeface="Arial"/>
              </a:rPr>
              <a:t>The State is responsible for maintaining these submerged lands for a reasonable degree of public use and access, and to protect the lands for future public use. </a:t>
            </a: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24</a:t>
            </a:fld>
            <a:endParaRPr lang="en-US"/>
          </a:p>
        </p:txBody>
      </p:sp>
    </p:spTree>
    <p:extLst>
      <p:ext uri="{BB962C8B-B14F-4D97-AF65-F5344CB8AC3E}">
        <p14:creationId xmlns:p14="http://schemas.microsoft.com/office/powerpoint/2010/main" val="148852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Department of Army State Programmatic General Permit (SPGP) authorizes various activities if the applicant obtains a verification and performs the work in accordance with the terms and conditions of the SPGP. The SPGP enables the Florida Department of Environmental Protection (DEP) and other agencies to issue the verification to an applicant, concurrently with their other State authorization(s), that the applicant's proposed work is authorized pursuant to the SPGP and that a separate application to the U.S. Army Corps of Engineers (Corps) is not required. </a:t>
            </a:r>
          </a:p>
          <a:p>
            <a:endParaRPr lang="en-US">
              <a:cs typeface="Calibri"/>
            </a:endParaRPr>
          </a:p>
          <a:p>
            <a:r>
              <a:rPr lang="en-US"/>
              <a:t>The Jacksonville District of the U.S. Army Corps of Engineers (Corps) issued an expanded State Programmatic General Permit (SPGP VI) on July 27, 2021. The purpose of the SPGP VI is to avoid duplication of permitting between the Corps and the Florida Department of Environmental Protection (DEP) for minor work located in waters of the United States, including navigable waters. SPGP VI reduces the need for separate approval from the Corps for the approved project types, and it increases the efficiency of both state and federal staff in serving the public. SPGP VI is implemented throughout the state of Florida, continuing environmental protection while increasing service to the public.</a:t>
            </a:r>
          </a:p>
        </p:txBody>
      </p:sp>
      <p:sp>
        <p:nvSpPr>
          <p:cNvPr id="4" name="Slide Number Placeholder 3"/>
          <p:cNvSpPr>
            <a:spLocks noGrp="1"/>
          </p:cNvSpPr>
          <p:nvPr>
            <p:ph type="sldNum" sz="quarter" idx="5"/>
          </p:nvPr>
        </p:nvSpPr>
        <p:spPr/>
        <p:txBody>
          <a:bodyPr/>
          <a:lstStyle/>
          <a:p>
            <a:fld id="{6CA80669-7908-437D-AC6E-636DC11B5A78}" type="slidenum">
              <a:rPr lang="en-US"/>
              <a:t>31</a:t>
            </a:fld>
            <a:endParaRPr lang="en-US"/>
          </a:p>
        </p:txBody>
      </p:sp>
    </p:spTree>
    <p:extLst>
      <p:ext uri="{BB962C8B-B14F-4D97-AF65-F5344CB8AC3E}">
        <p14:creationId xmlns:p14="http://schemas.microsoft.com/office/powerpoint/2010/main" val="244419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1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0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9217E1-CC21-FA4D-A15D-1D550201515D}"/>
              </a:ext>
            </a:extLst>
          </p:cNvPr>
          <p:cNvSpPr/>
          <p:nvPr userDrawn="1"/>
        </p:nvSpPr>
        <p:spPr>
          <a:xfrm>
            <a:off x="137459" y="1370438"/>
            <a:ext cx="11893176" cy="3325166"/>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92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7769C0-3006-DC48-B84B-7DC6B10DA2FA}"/>
              </a:ext>
            </a:extLst>
          </p:cNvPr>
          <p:cNvSpPr/>
          <p:nvPr userDrawn="1"/>
        </p:nvSpPr>
        <p:spPr>
          <a:xfrm>
            <a:off x="173319" y="3341930"/>
            <a:ext cx="11803528" cy="3325166"/>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92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0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30B274-329C-EF4D-868F-4623C6BA847F}"/>
              </a:ext>
            </a:extLst>
          </p:cNvPr>
          <p:cNvSpPr/>
          <p:nvPr userDrawn="1"/>
        </p:nvSpPr>
        <p:spPr>
          <a:xfrm>
            <a:off x="153712" y="3381192"/>
            <a:ext cx="3850522" cy="332516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37B701-CFD9-CB44-93C6-4F6A73F0DB4F}"/>
              </a:ext>
            </a:extLst>
          </p:cNvPr>
          <p:cNvSpPr/>
          <p:nvPr userDrawn="1"/>
        </p:nvSpPr>
        <p:spPr>
          <a:xfrm>
            <a:off x="4171395" y="3381192"/>
            <a:ext cx="3850522" cy="332516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3D802A-46C2-B14C-91A0-E4ABBD36FB87}"/>
              </a:ext>
            </a:extLst>
          </p:cNvPr>
          <p:cNvSpPr/>
          <p:nvPr userDrawn="1"/>
        </p:nvSpPr>
        <p:spPr>
          <a:xfrm>
            <a:off x="8189079" y="3381192"/>
            <a:ext cx="3850522" cy="332516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8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0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FE8B0C-6BEC-4B4C-8217-B267D4F6CF29}"/>
              </a:ext>
            </a:extLst>
          </p:cNvPr>
          <p:cNvSpPr/>
          <p:nvPr userDrawn="1"/>
        </p:nvSpPr>
        <p:spPr>
          <a:xfrm>
            <a:off x="153056" y="1385051"/>
            <a:ext cx="3850522" cy="332516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FF991A-5033-4C41-8B46-C03CBDE58012}"/>
              </a:ext>
            </a:extLst>
          </p:cNvPr>
          <p:cNvSpPr/>
          <p:nvPr userDrawn="1"/>
        </p:nvSpPr>
        <p:spPr>
          <a:xfrm>
            <a:off x="4170739" y="1385051"/>
            <a:ext cx="3850522" cy="332516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6BBC39-2CAC-6B48-98F0-23F0863D4E6C}"/>
              </a:ext>
            </a:extLst>
          </p:cNvPr>
          <p:cNvSpPr/>
          <p:nvPr userDrawn="1"/>
        </p:nvSpPr>
        <p:spPr>
          <a:xfrm>
            <a:off x="8188423" y="1385051"/>
            <a:ext cx="3850522" cy="332516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1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0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27388-62EA-DE48-A209-EF7CA10057E9}"/>
              </a:ext>
            </a:extLst>
          </p:cNvPr>
          <p:cNvSpPr/>
          <p:nvPr userDrawn="1"/>
        </p:nvSpPr>
        <p:spPr>
          <a:xfrm>
            <a:off x="135778" y="1386289"/>
            <a:ext cx="3652269" cy="5332097"/>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BA2B29-94DF-0649-9733-289A181C212E}"/>
              </a:ext>
            </a:extLst>
          </p:cNvPr>
          <p:cNvSpPr/>
          <p:nvPr userDrawn="1"/>
        </p:nvSpPr>
        <p:spPr>
          <a:xfrm>
            <a:off x="3947139" y="1386290"/>
            <a:ext cx="3652269" cy="533209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39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08DD6-E8B7-4A47-ACD0-151608AB1471}"/>
              </a:ext>
            </a:extLst>
          </p:cNvPr>
          <p:cNvSpPr/>
          <p:nvPr userDrawn="1"/>
        </p:nvSpPr>
        <p:spPr>
          <a:xfrm>
            <a:off x="4580635" y="1386290"/>
            <a:ext cx="3652269" cy="5332096"/>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CCD815-AA26-3049-BBF7-DF2314AA9440}"/>
              </a:ext>
            </a:extLst>
          </p:cNvPr>
          <p:cNvSpPr/>
          <p:nvPr userDrawn="1"/>
        </p:nvSpPr>
        <p:spPr>
          <a:xfrm>
            <a:off x="8380044" y="1386290"/>
            <a:ext cx="3652269" cy="5332096"/>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62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31449A-2FA3-CD40-AC84-157BCEA8956B}"/>
              </a:ext>
            </a:extLst>
          </p:cNvPr>
          <p:cNvSpPr/>
          <p:nvPr userDrawn="1"/>
        </p:nvSpPr>
        <p:spPr>
          <a:xfrm>
            <a:off x="4269866" y="4143948"/>
            <a:ext cx="3652269" cy="2514674"/>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2180D1-075E-7A48-B05C-8F132026964C}"/>
              </a:ext>
            </a:extLst>
          </p:cNvPr>
          <p:cNvSpPr/>
          <p:nvPr userDrawn="1"/>
        </p:nvSpPr>
        <p:spPr>
          <a:xfrm>
            <a:off x="4273824" y="1434097"/>
            <a:ext cx="3652269" cy="2514674"/>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27B1F9-9792-E348-8054-5F3B10DB3A02}"/>
              </a:ext>
            </a:extLst>
          </p:cNvPr>
          <p:cNvSpPr/>
          <p:nvPr userDrawn="1"/>
        </p:nvSpPr>
        <p:spPr>
          <a:xfrm>
            <a:off x="8176848" y="4143948"/>
            <a:ext cx="3652269" cy="2514674"/>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B97E83-2A90-6240-B51D-82E521BCBA1B}"/>
              </a:ext>
            </a:extLst>
          </p:cNvPr>
          <p:cNvSpPr/>
          <p:nvPr userDrawn="1"/>
        </p:nvSpPr>
        <p:spPr>
          <a:xfrm>
            <a:off x="8176848" y="1434097"/>
            <a:ext cx="3652269" cy="2514674"/>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4971B-C0DF-7B41-99FA-6ADC4367C5AA}"/>
              </a:ext>
            </a:extLst>
          </p:cNvPr>
          <p:cNvSpPr/>
          <p:nvPr userDrawn="1"/>
        </p:nvSpPr>
        <p:spPr>
          <a:xfrm>
            <a:off x="362884" y="4143948"/>
            <a:ext cx="3652269" cy="2514674"/>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D10D5-9907-3244-8DCD-B29754C4C87E}"/>
              </a:ext>
            </a:extLst>
          </p:cNvPr>
          <p:cNvSpPr/>
          <p:nvPr userDrawn="1"/>
        </p:nvSpPr>
        <p:spPr>
          <a:xfrm>
            <a:off x="362884" y="1434097"/>
            <a:ext cx="3652269" cy="2514674"/>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41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74B4F-0AF2-544C-BBE1-F3D728C735D5}"/>
              </a:ext>
            </a:extLst>
          </p:cNvPr>
          <p:cNvSpPr/>
          <p:nvPr userDrawn="1"/>
        </p:nvSpPr>
        <p:spPr>
          <a:xfrm>
            <a:off x="488389" y="1386289"/>
            <a:ext cx="3652269" cy="5332097"/>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5DC2A0-26E5-0843-A769-6B80E0A77EE6}"/>
              </a:ext>
            </a:extLst>
          </p:cNvPr>
          <p:cNvSpPr/>
          <p:nvPr userDrawn="1"/>
        </p:nvSpPr>
        <p:spPr>
          <a:xfrm>
            <a:off x="4239986" y="1386290"/>
            <a:ext cx="3652269" cy="533209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EF594A-E21A-AD4C-AF4E-1185D7D4E338}"/>
              </a:ext>
            </a:extLst>
          </p:cNvPr>
          <p:cNvSpPr/>
          <p:nvPr userDrawn="1"/>
        </p:nvSpPr>
        <p:spPr>
          <a:xfrm>
            <a:off x="7991583" y="1386290"/>
            <a:ext cx="3652269" cy="533209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406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F781C-C56E-5848-A911-7076A563E0C5}"/>
              </a:ext>
            </a:extLst>
          </p:cNvPr>
          <p:cNvSpPr/>
          <p:nvPr userDrawn="1"/>
        </p:nvSpPr>
        <p:spPr>
          <a:xfrm>
            <a:off x="271154" y="1368440"/>
            <a:ext cx="5700155" cy="533209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A333A5-F13A-054D-9DCD-F98B9C2CCC17}"/>
              </a:ext>
            </a:extLst>
          </p:cNvPr>
          <p:cNvSpPr/>
          <p:nvPr userDrawn="1"/>
        </p:nvSpPr>
        <p:spPr>
          <a:xfrm>
            <a:off x="6220692" y="1368440"/>
            <a:ext cx="5700155" cy="5332096"/>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72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57DCF-EDBE-7047-8355-609423C64C97}"/>
              </a:ext>
            </a:extLst>
          </p:cNvPr>
          <p:cNvSpPr/>
          <p:nvPr userDrawn="1"/>
        </p:nvSpPr>
        <p:spPr>
          <a:xfrm>
            <a:off x="187490" y="1386368"/>
            <a:ext cx="5700155" cy="5332096"/>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2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Slide - A">
    <p:spTree>
      <p:nvGrpSpPr>
        <p:cNvPr id="1" name=""/>
        <p:cNvGrpSpPr/>
        <p:nvPr/>
      </p:nvGrpSpPr>
      <p:grpSpPr>
        <a:xfrm>
          <a:off x="0" y="0"/>
          <a:ext cx="0" cy="0"/>
          <a:chOff x="0" y="0"/>
          <a:chExt cx="0" cy="0"/>
        </a:xfrm>
      </p:grpSpPr>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a:stretch>
            <a:fillRect/>
          </a:stretch>
        </p:blipFill>
        <p:spPr>
          <a:xfrm>
            <a:off x="203568" y="93439"/>
            <a:ext cx="1062435" cy="1062435"/>
          </a:xfrm>
          <a:prstGeom prst="rect">
            <a:avLst/>
          </a:prstGeom>
        </p:spPr>
      </p:pic>
    </p:spTree>
    <p:extLst>
      <p:ext uri="{BB962C8B-B14F-4D97-AF65-F5344CB8AC3E}">
        <p14:creationId xmlns:p14="http://schemas.microsoft.com/office/powerpoint/2010/main" val="42028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A6816-B517-DA4F-9915-A0A632A2BF9B}"/>
              </a:ext>
            </a:extLst>
          </p:cNvPr>
          <p:cNvSpPr/>
          <p:nvPr userDrawn="1"/>
        </p:nvSpPr>
        <p:spPr>
          <a:xfrm>
            <a:off x="6346194" y="1392344"/>
            <a:ext cx="5700155" cy="5332096"/>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50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8FBE-460A-D441-9EDF-7C42DA61129B}"/>
              </a:ext>
            </a:extLst>
          </p:cNvPr>
          <p:cNvSpPr/>
          <p:nvPr userDrawn="1"/>
        </p:nvSpPr>
        <p:spPr>
          <a:xfrm>
            <a:off x="1203366" y="1580865"/>
            <a:ext cx="9785267" cy="4943103"/>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28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8D1B6-4D7F-6849-92E4-BF2EC945BD09}"/>
              </a:ext>
            </a:extLst>
          </p:cNvPr>
          <p:cNvSpPr/>
          <p:nvPr userDrawn="1"/>
        </p:nvSpPr>
        <p:spPr>
          <a:xfrm>
            <a:off x="210788" y="1386368"/>
            <a:ext cx="11770425" cy="5332096"/>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874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89B56-ECF3-C341-899C-8E67056D85D1}"/>
              </a:ext>
            </a:extLst>
          </p:cNvPr>
          <p:cNvSpPr/>
          <p:nvPr userDrawn="1"/>
        </p:nvSpPr>
        <p:spPr>
          <a:xfrm>
            <a:off x="152400" y="5597809"/>
            <a:ext cx="11887200" cy="1118255"/>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136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76C35-9906-6847-91E5-371C9621D034}"/>
              </a:ext>
            </a:extLst>
          </p:cNvPr>
          <p:cNvSpPr txBox="1"/>
          <p:nvPr userDrawn="1"/>
        </p:nvSpPr>
        <p:spPr>
          <a:xfrm>
            <a:off x="477078" y="1719469"/>
            <a:ext cx="5695121" cy="5078313"/>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cs typeface="Verdana" panose="020B0604030504040204" pitchFamily="34" charset="0"/>
              </a:rPr>
              <a:t>VERDANA</a:t>
            </a:r>
          </a:p>
          <a:p>
            <a:endParaRPr lang="en-US" b="1">
              <a:latin typeface="Verdana" panose="020B0604030504040204" pitchFamily="34" charset="0"/>
              <a:ea typeface="Verdana" panose="020B0604030504040204" pitchFamily="34" charset="0"/>
              <a:cs typeface="Verdana" panose="020B0604030504040204" pitchFamily="34" charset="0"/>
            </a:endParaRPr>
          </a:p>
          <a:p>
            <a:r>
              <a:rPr lang="en-US" b="1">
                <a:latin typeface="Verdana" panose="020B0604030504040204" pitchFamily="34" charset="0"/>
                <a:ea typeface="Verdana" panose="020B0604030504040204" pitchFamily="34" charset="0"/>
                <a:cs typeface="Verdana" panose="020B0604030504040204" pitchFamily="34" charset="0"/>
              </a:rPr>
              <a:t>The Florida Department </a:t>
            </a:r>
          </a:p>
          <a:p>
            <a:r>
              <a:rPr lang="en-US" b="1">
                <a:latin typeface="Verdana" panose="020B0604030504040204" pitchFamily="34" charset="0"/>
                <a:ea typeface="Verdana" panose="020B0604030504040204" pitchFamily="34" charset="0"/>
                <a:cs typeface="Verdana" panose="020B0604030504040204" pitchFamily="34" charset="0"/>
              </a:rPr>
              <a:t>of Environmental Protection </a:t>
            </a:r>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a:p>
            <a:r>
              <a:rPr lang="en-US">
                <a:latin typeface="Verdana" panose="020B0604030504040204" pitchFamily="34" charset="0"/>
                <a:ea typeface="Verdana" panose="020B0604030504040204" pitchFamily="34" charset="0"/>
                <a:cs typeface="Verdana" panose="020B0604030504040204" pitchFamily="34" charset="0"/>
              </a:rPr>
              <a:t>The Florida Department of Environmental Protection is the state’s lead agency for environmental management and stewardship – protecting our air, water and land. The vision of the Florida Department of Environmental Protection is to create strong community partnerships, safeguard Florida’s natural resources and enhance its ecosystems.</a:t>
            </a:r>
          </a:p>
          <a:p>
            <a:endParaRPr lang="en-US">
              <a:latin typeface="Verdana" panose="020B0604030504040204" pitchFamily="34" charset="0"/>
              <a:ea typeface="Verdana" panose="020B0604030504040204" pitchFamily="34" charset="0"/>
              <a:cs typeface="Verdana" panose="020B0604030504040204" pitchFamily="34" charset="0"/>
            </a:endParaRPr>
          </a:p>
          <a:p>
            <a:r>
              <a:rPr lang="en-US">
                <a:latin typeface="Verdana" panose="020B0604030504040204" pitchFamily="34" charset="0"/>
                <a:ea typeface="Verdana" panose="020B0604030504040204" pitchFamily="34" charset="0"/>
                <a:cs typeface="Verdana" panose="020B0604030504040204" pitchFamily="34" charset="0"/>
              </a:rPr>
              <a:t>Header Font Size: 24 - 40</a:t>
            </a:r>
          </a:p>
          <a:p>
            <a:r>
              <a:rPr lang="en-US">
                <a:latin typeface="Verdana" panose="020B0604030504040204" pitchFamily="34" charset="0"/>
                <a:ea typeface="Verdana" panose="020B0604030504040204" pitchFamily="34" charset="0"/>
                <a:cs typeface="Verdana" panose="020B0604030504040204" pitchFamily="34" charset="0"/>
              </a:rPr>
              <a:t>Body Font Size: 18 - 24</a:t>
            </a:r>
          </a:p>
          <a:p>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80BEF3BF-0BE4-074F-916E-7B9B876234A6}"/>
              </a:ext>
            </a:extLst>
          </p:cNvPr>
          <p:cNvSpPr txBox="1"/>
          <p:nvPr userDrawn="1"/>
        </p:nvSpPr>
        <p:spPr>
          <a:xfrm>
            <a:off x="6281530" y="1719469"/>
            <a:ext cx="5695121" cy="5078313"/>
          </a:xfrm>
          <a:prstGeom prst="rect">
            <a:avLst/>
          </a:prstGeom>
          <a:noFill/>
        </p:spPr>
        <p:txBody>
          <a:bodyPr wrap="square" rtlCol="0">
            <a:spAutoFit/>
          </a:bodyPr>
          <a:lstStyle/>
          <a:p>
            <a:r>
              <a:rPr lang="en-US" b="1">
                <a:latin typeface="Arial" panose="020B0604020202020204" pitchFamily="34" charset="0"/>
                <a:ea typeface="Verdana" panose="020B0604030504040204" pitchFamily="34" charset="0"/>
                <a:cs typeface="Arial" panose="020B0604020202020204" pitchFamily="34" charset="0"/>
              </a:rPr>
              <a:t>ARIAL</a:t>
            </a:r>
          </a:p>
          <a:p>
            <a:endParaRPr lang="en-US" b="1">
              <a:latin typeface="Arial" panose="020B0604020202020204" pitchFamily="34" charset="0"/>
              <a:ea typeface="Verdana" panose="020B0604030504040204" pitchFamily="34" charset="0"/>
              <a:cs typeface="Arial" panose="020B0604020202020204" pitchFamily="34" charset="0"/>
            </a:endParaRPr>
          </a:p>
          <a:p>
            <a:r>
              <a:rPr lang="en-US" b="1">
                <a:latin typeface="Arial" panose="020B0604020202020204" pitchFamily="34" charset="0"/>
                <a:ea typeface="Verdana" panose="020B0604030504040204" pitchFamily="34" charset="0"/>
                <a:cs typeface="Arial" panose="020B0604020202020204" pitchFamily="34" charset="0"/>
              </a:rPr>
              <a:t>The Florida Department </a:t>
            </a:r>
          </a:p>
          <a:p>
            <a:r>
              <a:rPr lang="en-US" b="1">
                <a:latin typeface="Arial" panose="020B0604020202020204" pitchFamily="34" charset="0"/>
                <a:ea typeface="Verdana" panose="020B0604030504040204" pitchFamily="34" charset="0"/>
                <a:cs typeface="Arial" panose="020B0604020202020204" pitchFamily="34" charset="0"/>
              </a:rPr>
              <a:t>of Environmental Protection </a:t>
            </a:r>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ea typeface="Verdana" panose="020B0604030504040204" pitchFamily="34" charset="0"/>
                <a:cs typeface="Arial" panose="020B0604020202020204" pitchFamily="34" charset="0"/>
              </a:rPr>
              <a:t>The Florida Department of Environmental Protection is the state’s lead agency for environmental management and stewardship – protecting our air, water and land. The vision of the Florida Department of Environmental Protection is to create strong community partnerships, safeguard Florida’s natural resources and enhance its ecosystems.</a:t>
            </a:r>
          </a:p>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ea typeface="Verdana" panose="020B0604030504040204" pitchFamily="34" charset="0"/>
                <a:cs typeface="Arial" panose="020B0604020202020204" pitchFamily="34" charset="0"/>
              </a:rPr>
              <a:t>Header Font Size: 24 - 40</a:t>
            </a:r>
          </a:p>
          <a:p>
            <a:r>
              <a:rPr lang="en-US">
                <a:latin typeface="Arial" panose="020B0604020202020204" pitchFamily="34" charset="0"/>
                <a:ea typeface="Verdana" panose="020B0604030504040204" pitchFamily="34" charset="0"/>
                <a:cs typeface="Arial" panose="020B0604020202020204" pitchFamily="34" charset="0"/>
              </a:rPr>
              <a:t>Body Font Size: 18 - 24</a:t>
            </a:r>
          </a:p>
          <a:p>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086F57-53FE-5244-B48B-B699CFE01A5C}"/>
              </a:ext>
            </a:extLst>
          </p:cNvPr>
          <p:cNvSpPr txBox="1"/>
          <p:nvPr userDrawn="1"/>
        </p:nvSpPr>
        <p:spPr>
          <a:xfrm>
            <a:off x="2050475" y="397741"/>
            <a:ext cx="7564581" cy="605294"/>
          </a:xfrm>
          <a:prstGeom prst="rect">
            <a:avLst/>
          </a:prstGeom>
          <a:noFill/>
        </p:spPr>
        <p:txBody>
          <a:bodyPr wrap="square" rtlCol="0">
            <a:spAutoFit/>
          </a:bodyPr>
          <a:lstStyle/>
          <a:p>
            <a:pPr>
              <a:lnSpc>
                <a:spcPts val="4000"/>
              </a:lnSpc>
            </a:pPr>
            <a:r>
              <a:rPr lang="en-US" sz="3500" b="1">
                <a:solidFill>
                  <a:schemeClr val="bg1"/>
                </a:solidFill>
                <a:latin typeface="Arial" panose="020B0604020202020204" pitchFamily="34" charset="0"/>
                <a:ea typeface="Verdana" panose="020B0604030504040204" pitchFamily="34" charset="0"/>
                <a:cs typeface="Arial" panose="020B0604020202020204" pitchFamily="34" charset="0"/>
              </a:rPr>
              <a:t>DEP POWER POINT FONTS</a:t>
            </a:r>
            <a:endParaRPr lang="en-US" sz="35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5649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258A93-78EB-A241-82FA-4365C9EEF40C}"/>
              </a:ext>
            </a:extLst>
          </p:cNvPr>
          <p:cNvSpPr/>
          <p:nvPr userDrawn="1"/>
        </p:nvSpPr>
        <p:spPr>
          <a:xfrm>
            <a:off x="0" y="0"/>
            <a:ext cx="1469571" cy="1249314"/>
          </a:xfrm>
          <a:prstGeom prst="rect">
            <a:avLst/>
          </a:prstGeom>
          <a:solidFill>
            <a:srgbClr val="42463A">
              <a:alpha val="697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8D8CAB-51FF-BF49-9097-35CC33F1964E}"/>
              </a:ext>
            </a:extLst>
          </p:cNvPr>
          <p:cNvSpPr/>
          <p:nvPr userDrawn="1"/>
        </p:nvSpPr>
        <p:spPr>
          <a:xfrm>
            <a:off x="0" y="1249312"/>
            <a:ext cx="1469571" cy="5608688"/>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a:stretch>
            <a:fillRect/>
          </a:stretch>
        </p:blipFill>
        <p:spPr>
          <a:xfrm>
            <a:off x="203568" y="93439"/>
            <a:ext cx="1062435" cy="1062435"/>
          </a:xfrm>
          <a:prstGeom prst="rect">
            <a:avLst/>
          </a:prstGeom>
        </p:spPr>
      </p:pic>
    </p:spTree>
    <p:extLst>
      <p:ext uri="{BB962C8B-B14F-4D97-AF65-F5344CB8AC3E}">
        <p14:creationId xmlns:p14="http://schemas.microsoft.com/office/powerpoint/2010/main" val="290021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age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29034-9E48-D04D-A24C-AE33E1A9FF84}"/>
              </a:ext>
            </a:extLst>
          </p:cNvPr>
          <p:cNvSpPr/>
          <p:nvPr userDrawn="1"/>
        </p:nvSpPr>
        <p:spPr>
          <a:xfrm>
            <a:off x="4490992" y="1398242"/>
            <a:ext cx="7559252" cy="5332096"/>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7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age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1A6B3-0D65-3447-9204-8EF6F5D3E7D5}"/>
              </a:ext>
            </a:extLst>
          </p:cNvPr>
          <p:cNvSpPr/>
          <p:nvPr userDrawn="1"/>
        </p:nvSpPr>
        <p:spPr>
          <a:xfrm>
            <a:off x="123828" y="1392265"/>
            <a:ext cx="7559251" cy="5332097"/>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52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DE420-F4C4-DD42-ABE2-594CA0366399}"/>
              </a:ext>
            </a:extLst>
          </p:cNvPr>
          <p:cNvSpPr/>
          <p:nvPr userDrawn="1"/>
        </p:nvSpPr>
        <p:spPr>
          <a:xfrm>
            <a:off x="152400" y="1371600"/>
            <a:ext cx="5509846" cy="5369169"/>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3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66596-7514-A943-9CAB-C5E8E11DE13D}"/>
              </a:ext>
            </a:extLst>
          </p:cNvPr>
          <p:cNvSpPr/>
          <p:nvPr userDrawn="1"/>
        </p:nvSpPr>
        <p:spPr>
          <a:xfrm>
            <a:off x="6529754" y="1371600"/>
            <a:ext cx="5509846" cy="5369169"/>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55B8-A939-234E-A3DC-A602B9B18A45}"/>
              </a:ext>
            </a:extLst>
          </p:cNvPr>
          <p:cNvSpPr/>
          <p:nvPr userDrawn="1"/>
        </p:nvSpPr>
        <p:spPr>
          <a:xfrm>
            <a:off x="8824128" y="1373122"/>
            <a:ext cx="3215472" cy="5369169"/>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74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669CB-6F84-9C40-9F8F-01BF42FAF9BB}"/>
              </a:ext>
            </a:extLst>
          </p:cNvPr>
          <p:cNvSpPr/>
          <p:nvPr userDrawn="1"/>
        </p:nvSpPr>
        <p:spPr>
          <a:xfrm>
            <a:off x="147267" y="1373122"/>
            <a:ext cx="3215472" cy="5369169"/>
          </a:xfrm>
          <a:prstGeom prst="rect">
            <a:avLst/>
          </a:prstGeom>
          <a:solidFill>
            <a:srgbClr val="424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15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3743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12DA-B6CA-4C49-8993-1E516C45863D}" type="slidenum">
              <a:rPr lang="en-US" smtClean="0"/>
              <a:t>‹#›</a:t>
            </a:fld>
            <a:endParaRPr lang="en-US"/>
          </a:p>
        </p:txBody>
      </p:sp>
      <p:sp>
        <p:nvSpPr>
          <p:cNvPr id="7" name="Rectangle 6">
            <a:extLst>
              <a:ext uri="{FF2B5EF4-FFF2-40B4-BE49-F238E27FC236}">
                <a16:creationId xmlns:a16="http://schemas.microsoft.com/office/drawing/2014/main" id="{677552AF-DB28-6C46-9779-D99F67C813A4}"/>
              </a:ext>
            </a:extLst>
          </p:cNvPr>
          <p:cNvSpPr/>
          <p:nvPr userDrawn="1"/>
        </p:nvSpPr>
        <p:spPr>
          <a:xfrm>
            <a:off x="1469570" y="0"/>
            <a:ext cx="10722429" cy="1249314"/>
          </a:xfrm>
          <a:prstGeom prst="rect">
            <a:avLst/>
          </a:prstGeom>
          <a:solidFill>
            <a:srgbClr val="42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5C0050-FD7D-734A-87F6-0D9536EEA196}"/>
              </a:ext>
            </a:extLst>
          </p:cNvPr>
          <p:cNvSpPr/>
          <p:nvPr userDrawn="1"/>
        </p:nvSpPr>
        <p:spPr>
          <a:xfrm>
            <a:off x="0" y="0"/>
            <a:ext cx="1469571" cy="1249314"/>
          </a:xfrm>
          <a:prstGeom prst="rect">
            <a:avLst/>
          </a:prstGeom>
          <a:solidFill>
            <a:srgbClr val="42463A">
              <a:alpha val="697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orida Department of Environmental Protection Logo">
            <a:extLst>
              <a:ext uri="{FF2B5EF4-FFF2-40B4-BE49-F238E27FC236}">
                <a16:creationId xmlns:a16="http://schemas.microsoft.com/office/drawing/2014/main" id="{40582B00-DE96-5D4B-85DA-208F756EA2D2}"/>
              </a:ext>
            </a:extLst>
          </p:cNvPr>
          <p:cNvPicPr>
            <a:picLocks noChangeAspect="1"/>
          </p:cNvPicPr>
          <p:nvPr userDrawn="1"/>
        </p:nvPicPr>
        <p:blipFill>
          <a:blip r:embed="rId26"/>
          <a:stretch>
            <a:fillRect/>
          </a:stretch>
        </p:blipFill>
        <p:spPr>
          <a:xfrm>
            <a:off x="203568" y="93439"/>
            <a:ext cx="1062435" cy="1062435"/>
          </a:xfrm>
          <a:prstGeom prst="rect">
            <a:avLst/>
          </a:prstGeom>
        </p:spPr>
      </p:pic>
    </p:spTree>
    <p:extLst>
      <p:ext uri="{BB962C8B-B14F-4D97-AF65-F5344CB8AC3E}">
        <p14:creationId xmlns:p14="http://schemas.microsoft.com/office/powerpoint/2010/main" val="1166723968"/>
      </p:ext>
    </p:extLst>
  </p:cSld>
  <p:clrMap bg1="lt1" tx1="dk1" bg2="lt2" tx2="dk2" accent1="accent1" accent2="accent2" accent3="accent3" accent4="accent4" accent5="accent5" accent6="accent6" hlink="hlink" folHlink="folHlink"/>
  <p:sldLayoutIdLst>
    <p:sldLayoutId id="2147483751" r:id="rId1"/>
    <p:sldLayoutId id="2147483758" r:id="rId2"/>
    <p:sldLayoutId id="2147483756" r:id="rId3"/>
    <p:sldLayoutId id="2147483759" r:id="rId4"/>
    <p:sldLayoutId id="2147483760"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54" r:id="rId14"/>
    <p:sldLayoutId id="2147483755" r:id="rId15"/>
    <p:sldLayoutId id="2147483761" r:id="rId16"/>
    <p:sldLayoutId id="2147483762" r:id="rId17"/>
    <p:sldLayoutId id="2147483763" r:id="rId18"/>
    <p:sldLayoutId id="2147483764" r:id="rId19"/>
    <p:sldLayoutId id="2147483765" r:id="rId20"/>
    <p:sldLayoutId id="2147483766" r:id="rId21"/>
    <p:sldLayoutId id="2147483768" r:id="rId22"/>
    <p:sldLayoutId id="2147483769" r:id="rId23"/>
    <p:sldLayoutId id="214748377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userDrawn="1">
          <p15:clr>
            <a:srgbClr val="F26B43"/>
          </p15:clr>
        </p15:guide>
        <p15:guide id="2" orient="horz" pos="48" userDrawn="1">
          <p15:clr>
            <a:srgbClr val="F26B43"/>
          </p15:clr>
        </p15:guide>
        <p15:guide id="3" orient="horz" pos="4272" userDrawn="1">
          <p15:clr>
            <a:srgbClr val="F26B43"/>
          </p15:clr>
        </p15:guide>
        <p15:guide id="4"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www.fldepportal.com/go/apply/" TargetMode="Externa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saj.usace.army.mil/SPGP/" TargetMode="External"/><Relationship Id="rId7" Type="http://schemas.openxmlformats.org/officeDocument/2006/relationships/hyperlink" Target="https://floridadep.gov/water/submerged-lands-environmental-resources-coordination/content/federal-permits-and-coordination#OpAgre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floridadep.gov/water/submerged-lands-environmental-resources-coordination/content/federal-permits-and-coordination#NWP" TargetMode="External"/><Relationship Id="rId5" Type="http://schemas.openxmlformats.org/officeDocument/2006/relationships/hyperlink" Target="https://floridadep.gov/water/submerged-lands-environmental-resources-coordination/content/federal-permits-and-coordination#SPGP" TargetMode="Externa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A925AA31-70F1-B140-9426-76A413101196}"/>
              </a:ext>
              <a:ext uri="{C183D7F6-B498-43B3-948B-1728B52AA6E4}">
                <adec:decorative xmlns:adec="http://schemas.microsoft.com/office/drawing/2017/decorative" val="1"/>
              </a:ext>
            </a:extLst>
          </p:cNvPr>
          <p:cNvSpPr/>
          <p:nvPr/>
        </p:nvSpPr>
        <p:spPr>
          <a:xfrm>
            <a:off x="887627" y="1847222"/>
            <a:ext cx="10416746" cy="4567981"/>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75132E3-C54D-7C45-A661-8EC6D4150A55}"/>
              </a:ext>
              <a:ext uri="{C183D7F6-B498-43B3-948B-1728B52AA6E4}">
                <adec:decorative xmlns:adec="http://schemas.microsoft.com/office/drawing/2017/decorative" val="1"/>
              </a:ext>
            </a:extLst>
          </p:cNvPr>
          <p:cNvGrpSpPr/>
          <p:nvPr/>
        </p:nvGrpSpPr>
        <p:grpSpPr>
          <a:xfrm>
            <a:off x="1052385" y="2277671"/>
            <a:ext cx="10087229" cy="4358930"/>
            <a:chOff x="1136821" y="2399250"/>
            <a:chExt cx="10087229" cy="4358930"/>
          </a:xfrm>
        </p:grpSpPr>
        <p:grpSp>
          <p:nvGrpSpPr>
            <p:cNvPr id="4" name="Group 3">
              <a:extLst>
                <a:ext uri="{FF2B5EF4-FFF2-40B4-BE49-F238E27FC236}">
                  <a16:creationId xmlns:a16="http://schemas.microsoft.com/office/drawing/2014/main" id="{2288C5C9-BC35-C341-BAD3-547146EF8919}"/>
                </a:ext>
              </a:extLst>
            </p:cNvPr>
            <p:cNvGrpSpPr/>
            <p:nvPr/>
          </p:nvGrpSpPr>
          <p:grpSpPr>
            <a:xfrm>
              <a:off x="3617708" y="2399250"/>
              <a:ext cx="7606342" cy="4358930"/>
              <a:chOff x="5125502" y="1227964"/>
              <a:chExt cx="4323397" cy="3564541"/>
            </a:xfrm>
          </p:grpSpPr>
          <p:sp>
            <p:nvSpPr>
              <p:cNvPr id="5" name="TextBox 4">
                <a:extLst>
                  <a:ext uri="{FF2B5EF4-FFF2-40B4-BE49-F238E27FC236}">
                    <a16:creationId xmlns:a16="http://schemas.microsoft.com/office/drawing/2014/main" id="{4179DE2E-FC20-4E41-A5E0-A31FCC7F2E39}"/>
                  </a:ext>
                </a:extLst>
              </p:cNvPr>
              <p:cNvSpPr txBox="1"/>
              <p:nvPr/>
            </p:nvSpPr>
            <p:spPr>
              <a:xfrm>
                <a:off x="5125502" y="1227964"/>
                <a:ext cx="4190689" cy="1491240"/>
              </a:xfrm>
              <a:prstGeom prst="rect">
                <a:avLst/>
              </a:prstGeom>
              <a:noFill/>
            </p:spPr>
            <p:txBody>
              <a:bodyPr wrap="square" rtlCol="0">
                <a:spAutoFit/>
              </a:bodyPr>
              <a:lstStyle/>
              <a:p>
                <a:pPr>
                  <a:lnSpc>
                    <a:spcPts val="4500"/>
                  </a:lnSpc>
                </a:pPr>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SHORELINE STABILIZATION PERMITTING REQUIREMENTS</a:t>
                </a:r>
              </a:p>
            </p:txBody>
          </p:sp>
          <p:sp>
            <p:nvSpPr>
              <p:cNvPr id="7" name="TextBox 6">
                <a:extLst>
                  <a:ext uri="{FF2B5EF4-FFF2-40B4-BE49-F238E27FC236}">
                    <a16:creationId xmlns:a16="http://schemas.microsoft.com/office/drawing/2014/main" id="{B6F30178-1174-AD49-AE26-BBEFFE40A5C8}"/>
                  </a:ext>
                </a:extLst>
              </p:cNvPr>
              <p:cNvSpPr txBox="1"/>
              <p:nvPr/>
            </p:nvSpPr>
            <p:spPr>
              <a:xfrm>
                <a:off x="5360002" y="2854522"/>
                <a:ext cx="4088897" cy="1937983"/>
              </a:xfrm>
              <a:prstGeom prst="rect">
                <a:avLst/>
              </a:prstGeom>
              <a:noFill/>
            </p:spPr>
            <p:txBody>
              <a:bodyPr wrap="square" rtlCol="0">
                <a:spAutoFit/>
              </a:bodyPr>
              <a:lstStyle/>
              <a:p>
                <a:pPr algn="r"/>
                <a:r>
                  <a:rPr lang="en-US" sz="2000" b="1" dirty="0">
                    <a:solidFill>
                      <a:schemeClr val="bg1">
                        <a:lumMod val="95000"/>
                      </a:schemeClr>
                    </a:solidFill>
                    <a:latin typeface="Arial" panose="020B0604020202020204" pitchFamily="34" charset="0"/>
                    <a:cs typeface="Arial" panose="020B0604020202020204" pitchFamily="34" charset="0"/>
                  </a:rPr>
                  <a:t>Shannon Gore</a:t>
                </a:r>
              </a:p>
              <a:p>
                <a:pPr algn="r"/>
                <a:r>
                  <a:rPr lang="en-US" dirty="0">
                    <a:solidFill>
                      <a:schemeClr val="bg1">
                        <a:lumMod val="95000"/>
                      </a:schemeClr>
                    </a:solidFill>
                    <a:latin typeface="Arial" panose="020B0604020202020204" pitchFamily="34" charset="0"/>
                    <a:cs typeface="Arial" panose="020B0604020202020204" pitchFamily="34" charset="0"/>
                  </a:rPr>
                  <a:t>Environmental Consultant</a:t>
                </a:r>
              </a:p>
              <a:p>
                <a:pPr algn="r"/>
                <a:r>
                  <a:rPr lang="en-US" dirty="0">
                    <a:solidFill>
                      <a:schemeClr val="bg1">
                        <a:lumMod val="95000"/>
                      </a:schemeClr>
                    </a:solidFill>
                    <a:latin typeface="Arial" panose="020B0604020202020204" pitchFamily="34" charset="0"/>
                    <a:cs typeface="Arial" panose="020B0604020202020204" pitchFamily="34" charset="0"/>
                  </a:rPr>
                  <a:t>Regulatory Programs/Environmental Resource Permitting</a:t>
                </a:r>
                <a:br>
                  <a:rPr lang="en-US" dirty="0">
                    <a:solidFill>
                      <a:schemeClr val="bg1">
                        <a:lumMod val="95000"/>
                      </a:schemeClr>
                    </a:solidFill>
                    <a:latin typeface="Arial" panose="020B0604020202020204" pitchFamily="34" charset="0"/>
                    <a:cs typeface="Arial" panose="020B0604020202020204" pitchFamily="34" charset="0"/>
                  </a:rPr>
                </a:br>
                <a:r>
                  <a:rPr lang="en-US" dirty="0">
                    <a:solidFill>
                      <a:schemeClr val="bg1">
                        <a:lumMod val="95000"/>
                      </a:schemeClr>
                    </a:solidFill>
                    <a:latin typeface="Arial" panose="020B0604020202020204" pitchFamily="34" charset="0"/>
                    <a:cs typeface="Arial" panose="020B0604020202020204" pitchFamily="34" charset="0"/>
                  </a:rPr>
                  <a:t>Northeast District</a:t>
                </a:r>
              </a:p>
              <a:p>
                <a:pPr algn="r"/>
                <a:r>
                  <a:rPr lang="en-US" dirty="0">
                    <a:solidFill>
                      <a:schemeClr val="bg1">
                        <a:lumMod val="95000"/>
                      </a:schemeClr>
                    </a:solidFill>
                    <a:latin typeface="Arial" panose="020B0604020202020204" pitchFamily="34" charset="0"/>
                    <a:cs typeface="Arial" panose="020B0604020202020204" pitchFamily="34" charset="0"/>
                  </a:rPr>
                  <a:t>Florida Department of Environmental Protection</a:t>
                </a:r>
              </a:p>
              <a:p>
                <a:pPr algn="r"/>
                <a:endParaRPr lang="en-US" dirty="0">
                  <a:solidFill>
                    <a:schemeClr val="bg1">
                      <a:lumMod val="95000"/>
                    </a:schemeClr>
                  </a:solidFill>
                  <a:latin typeface="Arial" panose="020B0604020202020204" pitchFamily="34" charset="0"/>
                  <a:cs typeface="Arial" panose="020B0604020202020204" pitchFamily="34" charset="0"/>
                </a:endParaRPr>
              </a:p>
              <a:p>
                <a:pPr algn="r"/>
                <a:r>
                  <a:rPr lang="en-US" dirty="0">
                    <a:solidFill>
                      <a:schemeClr val="bg1">
                        <a:lumMod val="95000"/>
                      </a:schemeClr>
                    </a:solidFill>
                    <a:latin typeface="Arial" panose="020B0604020202020204" pitchFamily="34" charset="0"/>
                    <a:cs typeface="Arial" panose="020B0604020202020204" pitchFamily="34" charset="0"/>
                  </a:rPr>
                  <a:t>Jacksonville, FL| July 23, 2025 </a:t>
                </a:r>
                <a:endParaRPr lang="en-US" dirty="0">
                  <a:solidFill>
                    <a:schemeClr val="bg1">
                      <a:lumMod val="95000"/>
                    </a:schemeClr>
                  </a:solidFill>
                  <a:highlight>
                    <a:srgbClr val="BCCAA9"/>
                  </a:highligh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pic>
          <p:nvPicPr>
            <p:cNvPr id="9" name="Picture 8" descr="Florida Department of Environmental Protection Logo">
              <a:extLst>
                <a:ext uri="{FF2B5EF4-FFF2-40B4-BE49-F238E27FC236}">
                  <a16:creationId xmlns:a16="http://schemas.microsoft.com/office/drawing/2014/main" id="{6EFACE86-3E6D-8B48-8858-F6F4EF9FDD0A}"/>
                </a:ext>
              </a:extLst>
            </p:cNvPr>
            <p:cNvPicPr>
              <a:picLocks noChangeAspect="1"/>
            </p:cNvPicPr>
            <p:nvPr/>
          </p:nvPicPr>
          <p:blipFill>
            <a:blip r:embed="rId3"/>
            <a:stretch>
              <a:fillRect/>
            </a:stretch>
          </p:blipFill>
          <p:spPr>
            <a:xfrm>
              <a:off x="1136821" y="2663644"/>
              <a:ext cx="2316129" cy="2316129"/>
            </a:xfrm>
            <a:prstGeom prst="rect">
              <a:avLst/>
            </a:prstGeom>
          </p:spPr>
        </p:pic>
      </p:grpSp>
      <p:sp>
        <p:nvSpPr>
          <p:cNvPr id="6" name="Title 5">
            <a:extLst>
              <a:ext uri="{FF2B5EF4-FFF2-40B4-BE49-F238E27FC236}">
                <a16:creationId xmlns:a16="http://schemas.microsoft.com/office/drawing/2014/main" id="{672CCC20-7931-80FD-FD0B-9DC6DDC2021F}"/>
              </a:ext>
            </a:extLst>
          </p:cNvPr>
          <p:cNvSpPr>
            <a:spLocks noGrp="1"/>
          </p:cNvSpPr>
          <p:nvPr>
            <p:ph type="title" idx="4294967295"/>
          </p:nvPr>
        </p:nvSpPr>
        <p:spPr>
          <a:xfrm>
            <a:off x="838200" y="-1325563"/>
            <a:ext cx="10515600" cy="1325563"/>
          </a:xfrm>
          <a:prstGeom prst="rect">
            <a:avLst/>
          </a:prstGeom>
        </p:spPr>
        <p:txBody>
          <a:bodyPr anchor="b"/>
          <a:lstStyle/>
          <a:p>
            <a:r>
              <a:rPr lang="en-US" b="1" dirty="0">
                <a:solidFill>
                  <a:schemeClr val="bg1"/>
                </a:solidFill>
                <a:latin typeface="Arial" panose="020B0604020202020204" pitchFamily="34" charset="0"/>
                <a:ea typeface="Verdana" panose="020B0604030504040204" pitchFamily="34" charset="0"/>
                <a:cs typeface="Arial" panose="020B0604020202020204" pitchFamily="34" charset="0"/>
              </a:rPr>
              <a:t>SHORELINE STABILIZATION PERMITTING REQUIREMENTS</a:t>
            </a:r>
            <a:endParaRPr lang="en-US" dirty="0"/>
          </a:p>
        </p:txBody>
      </p:sp>
    </p:spTree>
    <p:extLst>
      <p:ext uri="{BB962C8B-B14F-4D97-AF65-F5344CB8AC3E}">
        <p14:creationId xmlns:p14="http://schemas.microsoft.com/office/powerpoint/2010/main" val="2671289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3475C-B077-FEB7-61A3-6F9B8D7D90FC}"/>
              </a:ext>
            </a:extLst>
          </p:cNvPr>
          <p:cNvSpPr txBox="1">
            <a:spLocks noGrp="1"/>
          </p:cNvSpPr>
          <p:nvPr>
            <p:ph type="title" idx="4294967295"/>
          </p:nvPr>
        </p:nvSpPr>
        <p:spPr>
          <a:xfrm>
            <a:off x="1659317" y="300562"/>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SECTION 403.813 F.S. REFERENCES</a:t>
            </a:r>
            <a:endParaRPr kumimoji="0" lang="en-US" sz="2500" b="1" i="0" u="none" strike="noStrike" kern="1200" cap="none" spc="0" normalizeH="0" baseline="0" noProof="0" dirty="0">
              <a:ln>
                <a:noFill/>
              </a:ln>
              <a:solidFill>
                <a:srgbClr val="DBEAC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86AA00-58D8-A7C2-06FD-239F4CA4B846}"/>
              </a:ext>
            </a:extLst>
          </p:cNvPr>
          <p:cNvSpPr txBox="1"/>
          <p:nvPr/>
        </p:nvSpPr>
        <p:spPr>
          <a:xfrm>
            <a:off x="320776" y="1457571"/>
            <a:ext cx="11602852" cy="4924425"/>
          </a:xfrm>
          <a:prstGeom prst="rect">
            <a:avLst/>
          </a:prstGeom>
          <a:noFill/>
        </p:spPr>
        <p:txBody>
          <a:bodyPr wrap="square" lIns="91440" tIns="45720" rIns="91440" bIns="45720" anchor="t">
            <a:spAutoFit/>
          </a:bodyPr>
          <a:lstStyle/>
          <a:p>
            <a:pPr>
              <a:spcBef>
                <a:spcPts val="600"/>
              </a:spcBef>
            </a:pPr>
            <a:r>
              <a:rPr lang="en-US" sz="2100">
                <a:solidFill>
                  <a:schemeClr val="bg1"/>
                </a:solidFill>
                <a:latin typeface="Arial"/>
                <a:cs typeface="Arial"/>
              </a:rPr>
              <a:t>Construction of riprap or seawalls in artificial waterways (Rule 62-330.051(12)(a) F.A.C.) references:</a:t>
            </a:r>
          </a:p>
          <a:p>
            <a:pPr>
              <a:spcBef>
                <a:spcPts val="600"/>
              </a:spcBef>
            </a:pPr>
            <a:r>
              <a:rPr lang="en-US" sz="2100">
                <a:solidFill>
                  <a:schemeClr val="bg1"/>
                </a:solidFill>
                <a:latin typeface="Arial" panose="020B0604020202020204" pitchFamily="34" charset="0"/>
                <a:cs typeface="Arial" panose="020B0604020202020204" pitchFamily="34" charset="0"/>
              </a:rPr>
              <a:t>(i) The construction of private docks of 1,000 square feet or less of over-water surface area and seawalls in artificially created waterways when such construction will not violate existing water quality standards, impede navigation, or affect flood control. This exemption does not apply to the construction of vertical seawalls in estuaries or lagoons unless the proposed construction is within an existing manmade canal where the shoreline is currently occupied in whole or part by vertical seawalls. </a:t>
            </a:r>
          </a:p>
          <a:p>
            <a:pPr>
              <a:spcBef>
                <a:spcPts val="600"/>
              </a:spcBef>
            </a:pPr>
            <a:endParaRPr lang="en-US" sz="2100">
              <a:solidFill>
                <a:schemeClr val="bg1"/>
              </a:solidFill>
              <a:latin typeface="Arial" panose="020B0604020202020204" pitchFamily="34" charset="0"/>
              <a:cs typeface="Arial" panose="020B0604020202020204" pitchFamily="34" charset="0"/>
            </a:endParaRPr>
          </a:p>
          <a:p>
            <a:pPr>
              <a:spcBef>
                <a:spcPts val="600"/>
              </a:spcBef>
            </a:pPr>
            <a:r>
              <a:rPr lang="en-US" sz="2100">
                <a:solidFill>
                  <a:schemeClr val="bg1"/>
                </a:solidFill>
                <a:latin typeface="Arial" panose="020B0604020202020204" pitchFamily="34" charset="0"/>
                <a:cs typeface="Arial" panose="020B0604020202020204" pitchFamily="34" charset="0"/>
              </a:rPr>
              <a:t>Restoration of a seawall or riprap (Rule 62-330.051(12)(b) F.A.C.) references:</a:t>
            </a:r>
          </a:p>
          <a:p>
            <a:pPr>
              <a:spcBef>
                <a:spcPts val="600"/>
              </a:spcBef>
            </a:pPr>
            <a:r>
              <a:rPr lang="en-US" sz="2100">
                <a:solidFill>
                  <a:schemeClr val="bg1"/>
                </a:solidFill>
                <a:latin typeface="Arial" panose="020B0604020202020204" pitchFamily="34" charset="0"/>
                <a:cs typeface="Arial" panose="020B0604020202020204" pitchFamily="34" charset="0"/>
              </a:rPr>
              <a:t>(e) The restoration of seawalls at their previous locations or upland of, or within 18 inches waterward of, their previous locations. This may not affect the permitting requirements of chapter 161, and department rules shall clearly indicate that this exception does not constitute an exception from the permitting requirements of chapter 161.</a:t>
            </a:r>
          </a:p>
        </p:txBody>
      </p:sp>
    </p:spTree>
    <p:extLst>
      <p:ext uri="{BB962C8B-B14F-4D97-AF65-F5344CB8AC3E}">
        <p14:creationId xmlns:p14="http://schemas.microsoft.com/office/powerpoint/2010/main" val="564130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5E48-2DE1-C5F3-CC00-54C4C6BFCF22}"/>
              </a:ext>
            </a:extLst>
          </p:cNvPr>
          <p:cNvSpPr txBox="1">
            <a:spLocks noGrp="1"/>
          </p:cNvSpPr>
          <p:nvPr>
            <p:ph type="title" idx="4294967295"/>
          </p:nvPr>
        </p:nvSpPr>
        <p:spPr>
          <a:xfrm>
            <a:off x="1659317" y="300562"/>
            <a:ext cx="10366247"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SECTION 403.813 F.S. REFERENCES</a:t>
            </a:r>
            <a:b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2500" b="1" i="0" u="none" strike="noStrike" kern="1200" cap="none" spc="0" normalizeH="0" baseline="0" noProof="0" dirty="0">
                <a:ln>
                  <a:noFill/>
                </a:ln>
                <a:solidFill>
                  <a:srgbClr val="DBEAC6"/>
                </a:solidFill>
                <a:effectLst/>
                <a:uLnTx/>
                <a:uFillTx/>
                <a:latin typeface="Arial" panose="020B0604020202020204" pitchFamily="34" charset="0"/>
                <a:ea typeface="Verdana" panose="020B0604030504040204" pitchFamily="34" charset="0"/>
                <a:cs typeface="Arial" panose="020B0604020202020204" pitchFamily="34" charset="0"/>
              </a:rPr>
              <a:t>CONTINUED</a:t>
            </a:r>
          </a:p>
        </p:txBody>
      </p:sp>
      <p:sp>
        <p:nvSpPr>
          <p:cNvPr id="3" name="TextBox 2">
            <a:extLst>
              <a:ext uri="{FF2B5EF4-FFF2-40B4-BE49-F238E27FC236}">
                <a16:creationId xmlns:a16="http://schemas.microsoft.com/office/drawing/2014/main" id="{9CF7431F-3B4D-680B-3F31-9E369DA02E1D}"/>
              </a:ext>
            </a:extLst>
          </p:cNvPr>
          <p:cNvSpPr txBox="1"/>
          <p:nvPr/>
        </p:nvSpPr>
        <p:spPr>
          <a:xfrm>
            <a:off x="4714912" y="1379577"/>
            <a:ext cx="7260188" cy="5186035"/>
          </a:xfrm>
          <a:prstGeom prst="rect">
            <a:avLst/>
          </a:prstGeom>
          <a:noFill/>
        </p:spPr>
        <p:txBody>
          <a:bodyPr wrap="square" lIns="91440" tIns="45720" rIns="91440" bIns="45720" anchor="t">
            <a:spAutoFit/>
          </a:bodyPr>
          <a:lstStyle/>
          <a:p>
            <a:pPr>
              <a:spcBef>
                <a:spcPts val="600"/>
              </a:spcBef>
            </a:pPr>
            <a:r>
              <a:rPr lang="en-US" sz="2200">
                <a:solidFill>
                  <a:schemeClr val="bg1"/>
                </a:solidFill>
                <a:latin typeface="Arial"/>
                <a:cs typeface="Arial"/>
              </a:rPr>
              <a:t>The construction of seawalls or between and adjoining existing seawalls (Rule 62-330.051(12)(c) F.A.C.) references:</a:t>
            </a:r>
          </a:p>
          <a:p>
            <a:pPr>
              <a:spcBef>
                <a:spcPts val="600"/>
              </a:spcBef>
            </a:pPr>
            <a:r>
              <a:rPr lang="en-US" sz="2000">
                <a:solidFill>
                  <a:schemeClr val="bg1"/>
                </a:solidFill>
                <a:latin typeface="Arial" panose="020B0604020202020204" pitchFamily="34" charset="0"/>
                <a:cs typeface="Arial" panose="020B0604020202020204" pitchFamily="34" charset="0"/>
              </a:rPr>
              <a:t>(o) The construction of private seawalls in wetlands or other surface waters when such construction is between and adjoins at both ends existing seawalls; follows a continuous and uniform seawall construction line with the existing seawalls; is not more than 150 feet in length; and does not violate existing water quality standards, impede navigation, or affect flood control. However, in estuaries and lagoons the construction of vertical seawalls is limited to the circumstances and purposes stated in s. 373.414(5)(b)1.-4. This paragraph does not affect the permitting requirements of chapter 161, and department rules must clearly indicate that this exception does not constitute an exception from the permitting requirements of chapter 161.</a:t>
            </a:r>
          </a:p>
        </p:txBody>
      </p:sp>
      <p:pic>
        <p:nvPicPr>
          <p:cNvPr id="5" name="Picture 4" descr="riprap and seawall aerial">
            <a:extLst>
              <a:ext uri="{FF2B5EF4-FFF2-40B4-BE49-F238E27FC236}">
                <a16:creationId xmlns:a16="http://schemas.microsoft.com/office/drawing/2014/main" id="{CC0C829C-74D9-D76E-7A09-ED16E6781475}"/>
              </a:ext>
            </a:extLst>
          </p:cNvPr>
          <p:cNvPicPr>
            <a:picLocks noChangeAspect="1"/>
          </p:cNvPicPr>
          <p:nvPr/>
        </p:nvPicPr>
        <p:blipFill>
          <a:blip r:embed="rId2"/>
          <a:srcRect l="9269" r="4848"/>
          <a:stretch>
            <a:fillRect/>
          </a:stretch>
        </p:blipFill>
        <p:spPr>
          <a:xfrm>
            <a:off x="216900" y="1721072"/>
            <a:ext cx="4080780" cy="4503044"/>
          </a:xfrm>
          <a:prstGeom prst="rect">
            <a:avLst/>
          </a:prstGeom>
        </p:spPr>
      </p:pic>
      <p:sp>
        <p:nvSpPr>
          <p:cNvPr id="4" name="TextBox 3">
            <a:extLst>
              <a:ext uri="{FF2B5EF4-FFF2-40B4-BE49-F238E27FC236}">
                <a16:creationId xmlns:a16="http://schemas.microsoft.com/office/drawing/2014/main" id="{26A8F37F-7F79-B45C-8E2F-B416F5F48427}"/>
              </a:ext>
            </a:extLst>
          </p:cNvPr>
          <p:cNvSpPr txBox="1"/>
          <p:nvPr/>
        </p:nvSpPr>
        <p:spPr>
          <a:xfrm>
            <a:off x="216900" y="6224116"/>
            <a:ext cx="715264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Photo credit: Google Earth</a:t>
            </a:r>
            <a:endParaRPr lang="en-US" sz="1000" dirty="0">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258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C0931C-7E22-7083-C710-EA4E0B06D497}"/>
              </a:ext>
            </a:extLst>
          </p:cNvPr>
          <p:cNvSpPr txBox="1">
            <a:spLocks noGrp="1"/>
          </p:cNvSpPr>
          <p:nvPr>
            <p:ph type="title" idx="4294967295"/>
          </p:nvPr>
        </p:nvSpPr>
        <p:spPr>
          <a:xfrm>
            <a:off x="1659317" y="300562"/>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COMMON RIPRAP OR SEAWALL EXEMPTIONS</a:t>
            </a:r>
            <a:endParaRPr kumimoji="0" lang="en-US" sz="2500" b="1" i="0" u="none" strike="noStrike" kern="1200" cap="none" spc="0" normalizeH="0" baseline="0" noProof="0" dirty="0">
              <a:ln>
                <a:noFill/>
              </a:ln>
              <a:solidFill>
                <a:srgbClr val="DBEAC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B7FB99F4-3D85-6300-7605-BAE1E8273A82}"/>
              </a:ext>
            </a:extLst>
          </p:cNvPr>
          <p:cNvSpPr txBox="1"/>
          <p:nvPr/>
        </p:nvSpPr>
        <p:spPr>
          <a:xfrm>
            <a:off x="486697" y="1607574"/>
            <a:ext cx="5265174" cy="4939814"/>
          </a:xfrm>
          <a:prstGeom prst="rect">
            <a:avLst/>
          </a:prstGeom>
          <a:noFill/>
        </p:spPr>
        <p:txBody>
          <a:bodyPr wrap="square" lIns="91440" tIns="45720" rIns="91440" bIns="45720" rtlCol="0" anchor="t">
            <a:spAutoFit/>
          </a:bodyPr>
          <a:lstStyle/>
          <a:p>
            <a:r>
              <a:rPr lang="en-US" sz="2100">
                <a:solidFill>
                  <a:schemeClr val="bg1"/>
                </a:solidFill>
                <a:latin typeface="Arial"/>
                <a:cs typeface="Arial"/>
              </a:rPr>
              <a:t>Rule 62-330.051(12)(b), F.A.C., is more commonly referred to as the </a:t>
            </a:r>
            <a:r>
              <a:rPr lang="en-US" sz="2100" b="1">
                <a:solidFill>
                  <a:schemeClr val="bg1"/>
                </a:solidFill>
                <a:latin typeface="Arial"/>
                <a:cs typeface="Arial"/>
              </a:rPr>
              <a:t>“repair and replace” </a:t>
            </a:r>
            <a:r>
              <a:rPr lang="en-US" sz="2100">
                <a:solidFill>
                  <a:schemeClr val="bg1"/>
                </a:solidFill>
                <a:latin typeface="Arial"/>
                <a:cs typeface="Arial"/>
              </a:rPr>
              <a:t>exemption.</a:t>
            </a:r>
          </a:p>
          <a:p>
            <a:endParaRPr lang="en-US" sz="2100">
              <a:solidFill>
                <a:schemeClr val="bg1"/>
              </a:solidFill>
              <a:latin typeface="Arial" panose="020B0604020202020204" pitchFamily="34" charset="0"/>
              <a:cs typeface="Arial" panose="020B0604020202020204" pitchFamily="34" charset="0"/>
            </a:endParaRPr>
          </a:p>
          <a:p>
            <a:r>
              <a:rPr lang="en-US" sz="2100">
                <a:solidFill>
                  <a:schemeClr val="bg1"/>
                </a:solidFill>
                <a:latin typeface="Arial" panose="020B0604020202020204" pitchFamily="34" charset="0"/>
                <a:cs typeface="Arial" panose="020B0604020202020204" pitchFamily="34" charset="0"/>
              </a:rPr>
              <a:t>Key notes of this exemption include:</a:t>
            </a:r>
          </a:p>
          <a:p>
            <a:pPr marL="342900" indent="-342900">
              <a:buFontTx/>
              <a:buChar char="-"/>
            </a:pPr>
            <a:r>
              <a:rPr lang="en-US" sz="2100">
                <a:solidFill>
                  <a:schemeClr val="bg1"/>
                </a:solidFill>
                <a:latin typeface="Arial" panose="020B0604020202020204" pitchFamily="34" charset="0"/>
                <a:cs typeface="Arial" panose="020B0604020202020204" pitchFamily="34" charset="0"/>
              </a:rPr>
              <a:t>The structure must be currently functioning or must have been rendered non-functional within the last year by a discrete event e.g., a storm.</a:t>
            </a:r>
          </a:p>
          <a:p>
            <a:pPr marL="342900" indent="-342900">
              <a:buFontTx/>
              <a:buChar char="-"/>
            </a:pPr>
            <a:r>
              <a:rPr lang="en-US" sz="2100">
                <a:solidFill>
                  <a:schemeClr val="bg1"/>
                </a:solidFill>
                <a:latin typeface="Arial" panose="020B0604020202020204" pitchFamily="34" charset="0"/>
                <a:cs typeface="Arial" panose="020B0604020202020204" pitchFamily="34" charset="0"/>
              </a:rPr>
              <a:t>The new structure must be placed a maximum of </a:t>
            </a:r>
            <a:r>
              <a:rPr lang="en-US" sz="2100" b="1">
                <a:solidFill>
                  <a:schemeClr val="bg1"/>
                </a:solidFill>
                <a:latin typeface="Arial" panose="020B0604020202020204" pitchFamily="34" charset="0"/>
                <a:cs typeface="Arial" panose="020B0604020202020204" pitchFamily="34" charset="0"/>
              </a:rPr>
              <a:t>18 inches</a:t>
            </a:r>
            <a:r>
              <a:rPr lang="en-US" sz="2100">
                <a:solidFill>
                  <a:schemeClr val="bg1"/>
                </a:solidFill>
                <a:latin typeface="Arial" panose="020B0604020202020204" pitchFamily="34" charset="0"/>
                <a:cs typeface="Arial" panose="020B0604020202020204" pitchFamily="34" charset="0"/>
              </a:rPr>
              <a:t> from waterward face/slope of the existing structure to the waterward face/slope of the proposed structure. Drawings must show this.</a:t>
            </a:r>
          </a:p>
        </p:txBody>
      </p:sp>
      <p:sp>
        <p:nvSpPr>
          <p:cNvPr id="9" name="TextBox 8">
            <a:extLst>
              <a:ext uri="{FF2B5EF4-FFF2-40B4-BE49-F238E27FC236}">
                <a16:creationId xmlns:a16="http://schemas.microsoft.com/office/drawing/2014/main" id="{DF24815F-B96D-2A9B-B497-493978924F56}"/>
              </a:ext>
            </a:extLst>
          </p:cNvPr>
          <p:cNvSpPr txBox="1"/>
          <p:nvPr/>
        </p:nvSpPr>
        <p:spPr>
          <a:xfrm>
            <a:off x="6440131" y="1607573"/>
            <a:ext cx="5265174" cy="4616648"/>
          </a:xfrm>
          <a:prstGeom prst="rect">
            <a:avLst/>
          </a:prstGeom>
          <a:noFill/>
        </p:spPr>
        <p:txBody>
          <a:bodyPr wrap="square" lIns="91440" tIns="45720" rIns="91440" bIns="45720" rtlCol="0" anchor="t">
            <a:spAutoFit/>
          </a:bodyPr>
          <a:lstStyle/>
          <a:p>
            <a:r>
              <a:rPr lang="en-US" sz="2100">
                <a:solidFill>
                  <a:schemeClr val="bg1"/>
                </a:solidFill>
                <a:latin typeface="Arial"/>
                <a:cs typeface="Arial"/>
              </a:rPr>
              <a:t>Rule 62-330.051(12)(c), F.A.C., is more commonly referred to as the </a:t>
            </a:r>
            <a:r>
              <a:rPr lang="en-US" sz="2100" b="1">
                <a:solidFill>
                  <a:schemeClr val="bg1"/>
                </a:solidFill>
                <a:latin typeface="Arial"/>
                <a:cs typeface="Arial"/>
              </a:rPr>
              <a:t>“bridge the gap” </a:t>
            </a:r>
            <a:r>
              <a:rPr lang="en-US" sz="2100">
                <a:solidFill>
                  <a:schemeClr val="bg1"/>
                </a:solidFill>
                <a:latin typeface="Arial"/>
                <a:cs typeface="Arial"/>
              </a:rPr>
              <a:t>exemption.</a:t>
            </a:r>
          </a:p>
          <a:p>
            <a:endParaRPr lang="en-US" sz="2100">
              <a:solidFill>
                <a:schemeClr val="bg1"/>
              </a:solidFill>
              <a:latin typeface="Arial" panose="020B0604020202020204" pitchFamily="34" charset="0"/>
              <a:cs typeface="Arial" panose="020B0604020202020204" pitchFamily="34" charset="0"/>
            </a:endParaRPr>
          </a:p>
          <a:p>
            <a:r>
              <a:rPr lang="en-US" sz="2100">
                <a:solidFill>
                  <a:schemeClr val="bg1"/>
                </a:solidFill>
                <a:latin typeface="Arial"/>
                <a:cs typeface="Arial"/>
              </a:rPr>
              <a:t>Key notes of this exemption include:</a:t>
            </a:r>
          </a:p>
          <a:p>
            <a:pPr marL="342900" indent="-342900">
              <a:buFontTx/>
              <a:buChar char="-"/>
            </a:pPr>
            <a:r>
              <a:rPr lang="en-US" sz="2100">
                <a:solidFill>
                  <a:schemeClr val="bg1"/>
                </a:solidFill>
                <a:latin typeface="Arial"/>
                <a:cs typeface="Arial"/>
              </a:rPr>
              <a:t>The structure must connect between two existing adjoining riprap/seawall structures at both ends.</a:t>
            </a:r>
          </a:p>
          <a:p>
            <a:pPr marL="342900" indent="-342900">
              <a:buFontTx/>
              <a:buChar char="-"/>
            </a:pPr>
            <a:r>
              <a:rPr lang="en-US" sz="2100">
                <a:solidFill>
                  <a:schemeClr val="bg1"/>
                </a:solidFill>
                <a:latin typeface="Arial"/>
                <a:cs typeface="Arial"/>
              </a:rPr>
              <a:t>The new structure must be uniform and continuous, meaning that there are no angled sections along the length of the structure and</a:t>
            </a:r>
            <a:r>
              <a:rPr lang="en-US" sz="2100" b="1">
                <a:solidFill>
                  <a:schemeClr val="bg1"/>
                </a:solidFill>
                <a:latin typeface="Arial"/>
                <a:cs typeface="Arial"/>
              </a:rPr>
              <a:t> </a:t>
            </a:r>
            <a:r>
              <a:rPr lang="en-US" sz="2100">
                <a:solidFill>
                  <a:schemeClr val="bg1"/>
                </a:solidFill>
                <a:latin typeface="Arial"/>
                <a:cs typeface="Arial"/>
              </a:rPr>
              <a:t>connects one existing neighboring structure to the other. Drawings must show this.</a:t>
            </a:r>
          </a:p>
        </p:txBody>
      </p:sp>
    </p:spTree>
    <p:extLst>
      <p:ext uri="{BB962C8B-B14F-4D97-AF65-F5344CB8AC3E}">
        <p14:creationId xmlns:p14="http://schemas.microsoft.com/office/powerpoint/2010/main" val="128404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9AE6-F854-7C28-F6AB-3C1BE08C1BC4}"/>
              </a:ext>
            </a:extLst>
          </p:cNvPr>
          <p:cNvSpPr txBox="1">
            <a:spLocks noGrp="1"/>
          </p:cNvSpPr>
          <p:nvPr>
            <p:ph type="title" idx="4294967295"/>
          </p:nvPr>
        </p:nvSpPr>
        <p:spPr>
          <a:xfrm>
            <a:off x="1481249" y="179765"/>
            <a:ext cx="9853335" cy="1018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TYPES OF REGULATORY AUTHORIZATIONS</a:t>
            </a:r>
            <a:b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2500" b="1" i="0" u="none" strike="noStrike" kern="1200" cap="none" spc="0" normalizeH="0" baseline="0" noProof="0" dirty="0">
                <a:ln>
                  <a:noFill/>
                </a:ln>
                <a:solidFill>
                  <a:srgbClr val="DBEAC6"/>
                </a:solidFill>
                <a:effectLst/>
                <a:uLnTx/>
                <a:uFillTx/>
                <a:latin typeface="Arial" panose="020B0604020202020204" pitchFamily="34" charset="0"/>
                <a:ea typeface="Verdana" panose="020B0604030504040204" pitchFamily="34" charset="0"/>
                <a:cs typeface="Arial" panose="020B0604020202020204" pitchFamily="34" charset="0"/>
              </a:rPr>
              <a:t>LIVING SHORELINE EXEMPTION</a:t>
            </a:r>
          </a:p>
        </p:txBody>
      </p:sp>
      <p:pic>
        <p:nvPicPr>
          <p:cNvPr id="3" name="Picture 2" descr="Rule 62-330.051(12)(e) F.A.C">
            <a:extLst>
              <a:ext uri="{FF2B5EF4-FFF2-40B4-BE49-F238E27FC236}">
                <a16:creationId xmlns:a16="http://schemas.microsoft.com/office/drawing/2014/main" id="{5830E937-05C3-0F55-4073-1A2ADAA41AB9}"/>
              </a:ext>
            </a:extLst>
          </p:cNvPr>
          <p:cNvPicPr/>
          <p:nvPr/>
        </p:nvPicPr>
        <p:blipFill>
          <a:blip r:embed="rId2"/>
          <a:stretch>
            <a:fillRect/>
          </a:stretch>
        </p:blipFill>
        <p:spPr>
          <a:xfrm>
            <a:off x="2957429" y="1493841"/>
            <a:ext cx="6449037" cy="5152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542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E4CD-A449-45DC-80C5-1F86040FB3C7}"/>
              </a:ext>
            </a:extLst>
          </p:cNvPr>
          <p:cNvSpPr txBox="1">
            <a:spLocks noGrp="1"/>
          </p:cNvSpPr>
          <p:nvPr>
            <p:ph type="title" idx="4294967295"/>
          </p:nvPr>
        </p:nvSpPr>
        <p:spPr>
          <a:xfrm>
            <a:off x="1614691" y="260435"/>
            <a:ext cx="10366247" cy="8677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LIVING SHORELINE APPLICATION INFORMATION</a:t>
            </a:r>
          </a:p>
        </p:txBody>
      </p:sp>
      <p:sp>
        <p:nvSpPr>
          <p:cNvPr id="3" name="Rectangle 2">
            <a:extLst>
              <a:ext uri="{FF2B5EF4-FFF2-40B4-BE49-F238E27FC236}">
                <a16:creationId xmlns:a16="http://schemas.microsoft.com/office/drawing/2014/main" id="{2209B4B5-CEAE-4F3E-A812-CBFE847D4B32}"/>
              </a:ext>
            </a:extLst>
          </p:cNvPr>
          <p:cNvSpPr/>
          <p:nvPr/>
        </p:nvSpPr>
        <p:spPr>
          <a:xfrm>
            <a:off x="331162" y="1225689"/>
            <a:ext cx="11529676" cy="5632311"/>
          </a:xfrm>
          <a:prstGeom prst="rect">
            <a:avLst/>
          </a:prstGeom>
        </p:spPr>
        <p:txBody>
          <a:bodyPr wrap="square">
            <a:spAutoFit/>
          </a:bodyPr>
          <a:lstStyle/>
          <a:p>
            <a:pPr>
              <a:spcBef>
                <a:spcPct val="0"/>
              </a:spcBef>
              <a:defRPr/>
            </a:pPr>
            <a:r>
              <a:rPr lang="en-US" altLang="en-US" sz="2400">
                <a:latin typeface="Arial" panose="020B0604020202020204" pitchFamily="34" charset="0"/>
                <a:ea typeface="League Gothic" pitchFamily="2" charset="77"/>
                <a:cs typeface="Arial" panose="020B0604020202020204" pitchFamily="34" charset="0"/>
              </a:rPr>
              <a:t>When submitting an application, there are several factors and details to consider for a particular site:</a:t>
            </a:r>
            <a:br>
              <a:rPr lang="en-US" altLang="en-US" sz="2400">
                <a:latin typeface="Arial" panose="020B0604020202020204" pitchFamily="34" charset="0"/>
                <a:ea typeface="League Gothic" pitchFamily="2" charset="77"/>
                <a:cs typeface="Arial" panose="020B0604020202020204" pitchFamily="34" charset="0"/>
              </a:rPr>
            </a:br>
            <a:endParaRPr lang="en-US" altLang="en-US" sz="2400">
              <a:latin typeface="Arial" panose="020B0604020202020204" pitchFamily="34" charset="0"/>
              <a:ea typeface="League Gothic" pitchFamily="2" charset="77"/>
              <a:cs typeface="Arial" panose="020B0604020202020204" pitchFamily="34" charset="0"/>
            </a:endParaRPr>
          </a:p>
          <a:p>
            <a:pPr marL="342900" indent="-342900">
              <a:spcBef>
                <a:spcPct val="0"/>
              </a:spcBef>
              <a:buFont typeface="Arial" panose="020B0604020202020204" pitchFamily="34" charset="0"/>
              <a:buChar char="•"/>
              <a:defRPr/>
            </a:pPr>
            <a:r>
              <a:rPr lang="en-US" altLang="en-US">
                <a:latin typeface="Arial" panose="020B0604020202020204" pitchFamily="34" charset="0"/>
                <a:ea typeface="League Gothic" pitchFamily="2" charset="77"/>
                <a:cs typeface="Arial" panose="020B0604020202020204" pitchFamily="34" charset="0"/>
              </a:rPr>
              <a:t>Sediment: Sand or rock are the best to hold structures in place. If soft sediments are present at a site, additional stabilization likely will be necessary to prevent sinking. </a:t>
            </a:r>
          </a:p>
          <a:p>
            <a:pPr marL="800100" lvl="1" indent="-342900">
              <a:spcBef>
                <a:spcPct val="0"/>
              </a:spcBef>
              <a:buFont typeface="Courier New" panose="02070309020205020404" pitchFamily="49" charset="0"/>
              <a:buChar char="o"/>
              <a:defRPr/>
            </a:pPr>
            <a:r>
              <a:rPr lang="en-US" altLang="en-US">
                <a:latin typeface="Arial" panose="020B0604020202020204" pitchFamily="34" charset="0"/>
                <a:ea typeface="League Gothic" pitchFamily="2" charset="77"/>
                <a:cs typeface="Arial" panose="020B0604020202020204" pitchFamily="34" charset="0"/>
              </a:rPr>
              <a:t>Provide details on the sediment for the area and how materials will be adequately anchored, or of sufficient weight that prevents relocation during most wave action or water flow events.</a:t>
            </a:r>
            <a:br>
              <a:rPr lang="en-US" altLang="en-US">
                <a:latin typeface="Arial" panose="020B0604020202020204" pitchFamily="34" charset="0"/>
                <a:ea typeface="League Gothic" pitchFamily="2" charset="77"/>
                <a:cs typeface="Arial" panose="020B0604020202020204" pitchFamily="34" charset="0"/>
              </a:rPr>
            </a:br>
            <a:endParaRPr lang="en-US" altLang="en-US">
              <a:latin typeface="Arial" panose="020B0604020202020204" pitchFamily="34" charset="0"/>
              <a:ea typeface="League Gothic" pitchFamily="2" charset="77"/>
              <a:cs typeface="Arial" panose="020B0604020202020204" pitchFamily="34" charset="0"/>
            </a:endParaRPr>
          </a:p>
          <a:p>
            <a:pPr marL="342900" indent="-342900">
              <a:spcBef>
                <a:spcPct val="0"/>
              </a:spcBef>
              <a:buFont typeface="Arial" panose="020B0604020202020204" pitchFamily="34" charset="0"/>
              <a:buChar char="•"/>
              <a:defRPr/>
            </a:pPr>
            <a:r>
              <a:rPr lang="en-US" altLang="en-US">
                <a:latin typeface="Arial" panose="020B0604020202020204" pitchFamily="34" charset="0"/>
                <a:ea typeface="League Gothic" pitchFamily="2" charset="77"/>
                <a:cs typeface="Arial" panose="020B0604020202020204" pitchFamily="34" charset="0"/>
              </a:rPr>
              <a:t>Currents/Fetch: Larger fetch or strong currents lead to higher wave energies, which may alter appropriate designs. Provide details about materials that will be used to minimize wave energy and obtain goals of project.</a:t>
            </a:r>
          </a:p>
          <a:p>
            <a:pPr marL="800100" lvl="1" indent="-342900">
              <a:spcBef>
                <a:spcPct val="0"/>
              </a:spcBef>
              <a:buFont typeface="Courier New" panose="02070309020205020404" pitchFamily="49" charset="0"/>
              <a:buChar char="o"/>
              <a:defRPr/>
            </a:pPr>
            <a:r>
              <a:rPr lang="en-US" altLang="en-US">
                <a:latin typeface="Arial" panose="020B0604020202020204" pitchFamily="34" charset="0"/>
                <a:ea typeface="League Gothic" pitchFamily="2" charset="77"/>
                <a:cs typeface="Arial" panose="020B0604020202020204" pitchFamily="34" charset="0"/>
              </a:rPr>
              <a:t>If oysters are to be used, where are the shells coming from?</a:t>
            </a:r>
          </a:p>
          <a:p>
            <a:pPr marL="800100" lvl="1" indent="-342900">
              <a:spcBef>
                <a:spcPct val="0"/>
              </a:spcBef>
              <a:buFont typeface="Courier New" panose="02070309020205020404" pitchFamily="49" charset="0"/>
              <a:buChar char="o"/>
              <a:defRPr/>
            </a:pPr>
            <a:r>
              <a:rPr lang="en-US" altLang="en-US">
                <a:latin typeface="Arial" panose="020B0604020202020204" pitchFamily="34" charset="0"/>
                <a:ea typeface="League Gothic" pitchFamily="2" charset="77"/>
                <a:cs typeface="Arial" panose="020B0604020202020204" pitchFamily="34" charset="0"/>
              </a:rPr>
              <a:t>If reef balls are to be used, include dimensions and photos of the reef balls.</a:t>
            </a:r>
          </a:p>
          <a:p>
            <a:pPr marL="800100" lvl="1" indent="-342900">
              <a:spcBef>
                <a:spcPct val="0"/>
              </a:spcBef>
              <a:buFont typeface="Courier New" panose="02070309020205020404" pitchFamily="49" charset="0"/>
              <a:buChar char="o"/>
              <a:defRPr/>
            </a:pPr>
            <a:r>
              <a:rPr lang="en-US" altLang="en-US">
                <a:latin typeface="Arial" panose="020B0604020202020204" pitchFamily="34" charset="0"/>
                <a:ea typeface="League Gothic" pitchFamily="2" charset="77"/>
                <a:cs typeface="Arial" panose="020B0604020202020204" pitchFamily="34" charset="0"/>
              </a:rPr>
              <a:t>Provide any details of anticipated maintenance to structures.</a:t>
            </a:r>
            <a:br>
              <a:rPr lang="en-US" altLang="en-US">
                <a:latin typeface="Arial" panose="020B0604020202020204" pitchFamily="34" charset="0"/>
                <a:ea typeface="League Gothic" pitchFamily="2" charset="77"/>
                <a:cs typeface="Arial" panose="020B0604020202020204" pitchFamily="34" charset="0"/>
              </a:rPr>
            </a:br>
            <a:endParaRPr lang="en-US" altLang="en-US">
              <a:latin typeface="Arial" panose="020B0604020202020204" pitchFamily="34" charset="0"/>
              <a:ea typeface="League Gothic" pitchFamily="2" charset="77"/>
              <a:cs typeface="Arial" panose="020B0604020202020204" pitchFamily="34" charset="0"/>
            </a:endParaRPr>
          </a:p>
          <a:p>
            <a:pPr marL="342900" indent="-342900">
              <a:spcBef>
                <a:spcPct val="0"/>
              </a:spcBef>
              <a:buFont typeface="Arial" panose="020B0604020202020204" pitchFamily="34" charset="0"/>
              <a:buChar char="•"/>
              <a:defRPr/>
            </a:pPr>
            <a:r>
              <a:rPr lang="en-US" altLang="en-US">
                <a:latin typeface="Arial" panose="020B0604020202020204" pitchFamily="34" charset="0"/>
                <a:ea typeface="League Gothic" pitchFamily="2" charset="77"/>
                <a:cs typeface="Arial" panose="020B0604020202020204" pitchFamily="34" charset="0"/>
              </a:rPr>
              <a:t>Erosion and shoaling: If breakwaters are proposed, provide details of how they will not result in erosion and shoaling.</a:t>
            </a:r>
            <a:br>
              <a:rPr lang="en-US" altLang="en-US">
                <a:latin typeface="Arial" panose="020B0604020202020204" pitchFamily="34" charset="0"/>
                <a:ea typeface="League Gothic" pitchFamily="2" charset="77"/>
                <a:cs typeface="Arial" panose="020B0604020202020204" pitchFamily="34" charset="0"/>
              </a:rPr>
            </a:br>
            <a:endParaRPr lang="en-US" altLang="en-US">
              <a:latin typeface="Arial" panose="020B0604020202020204" pitchFamily="34" charset="0"/>
              <a:ea typeface="League Gothic" pitchFamily="2" charset="77"/>
              <a:cs typeface="Arial" panose="020B0604020202020204" pitchFamily="34" charset="0"/>
            </a:endParaRPr>
          </a:p>
          <a:p>
            <a:pPr marL="342900" indent="-342900">
              <a:spcBef>
                <a:spcPct val="0"/>
              </a:spcBef>
              <a:buFont typeface="Arial" panose="020B0604020202020204" pitchFamily="34" charset="0"/>
              <a:buChar char="•"/>
              <a:defRPr/>
            </a:pPr>
            <a:r>
              <a:rPr lang="en-US" altLang="en-US">
                <a:latin typeface="Arial" panose="020B0604020202020204" pitchFamily="34" charset="0"/>
                <a:ea typeface="League Gothic" pitchFamily="2" charset="77"/>
                <a:cs typeface="Arial" panose="020B0604020202020204" pitchFamily="34" charset="0"/>
              </a:rPr>
              <a:t>Plantings: If plantings are proposed, provide details for surrounding vegetation and ecosystems.</a:t>
            </a:r>
          </a:p>
        </p:txBody>
      </p:sp>
    </p:spTree>
    <p:extLst>
      <p:ext uri="{BB962C8B-B14F-4D97-AF65-F5344CB8AC3E}">
        <p14:creationId xmlns:p14="http://schemas.microsoft.com/office/powerpoint/2010/main" val="322531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3125-4608-B133-0604-B68A31ADC894}"/>
            </a:ext>
          </a:extLst>
        </p:cNvPr>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14FE0A1F-E367-07DD-368D-ABE3FD1D8C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735695D3-5F70-D591-16B4-6D7D19B2A745}"/>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CD10F128-FC08-D428-DA76-043A29FB77F1}"/>
              </a:ext>
              <a:ext uri="{C183D7F6-B498-43B3-948B-1728B52AA6E4}">
                <adec:decorative xmlns:adec="http://schemas.microsoft.com/office/drawing/2017/decorative" val="1"/>
              </a:ext>
            </a:extLst>
          </p:cNvPr>
          <p:cNvSpPr/>
          <p:nvPr/>
        </p:nvSpPr>
        <p:spPr>
          <a:xfrm>
            <a:off x="485139" y="3637165"/>
            <a:ext cx="6382801" cy="2766582"/>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itle 5">
            <a:extLst>
              <a:ext uri="{FF2B5EF4-FFF2-40B4-BE49-F238E27FC236}">
                <a16:creationId xmlns:a16="http://schemas.microsoft.com/office/drawing/2014/main" id="{D71FE228-EA31-C832-07D1-524D3478A32A}"/>
              </a:ext>
            </a:extLst>
          </p:cNvPr>
          <p:cNvSpPr txBox="1">
            <a:spLocks noGrp="1"/>
          </p:cNvSpPr>
          <p:nvPr>
            <p:ph type="title" idx="4294967295"/>
          </p:nvPr>
        </p:nvSpPr>
        <p:spPr>
          <a:xfrm>
            <a:off x="630265" y="3849616"/>
            <a:ext cx="5993120" cy="29385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41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REGULATORY AUTHORIZATIONS: GENERAL PERMIT FOR RIPRAP</a:t>
            </a:r>
          </a:p>
          <a:p>
            <a:pPr marL="0" marR="0" lvl="0" indent="0" algn="ctr" defTabSz="457200" rtl="0" eaLnBrk="1" fontAlgn="auto" latinLnBrk="0" hangingPunct="1">
              <a:lnSpc>
                <a:spcPts val="45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66634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Riprap picture">
            <a:extLst>
              <a:ext uri="{FF2B5EF4-FFF2-40B4-BE49-F238E27FC236}">
                <a16:creationId xmlns:a16="http://schemas.microsoft.com/office/drawing/2014/main" id="{F82DF93E-431D-ADCB-06C4-9C3AFC90A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 y="1681480"/>
            <a:ext cx="4800600" cy="4525963"/>
          </a:xfrm>
          <a:prstGeom prst="rect">
            <a:avLst/>
          </a:prstGeom>
        </p:spPr>
      </p:pic>
      <p:sp>
        <p:nvSpPr>
          <p:cNvPr id="3" name="Title 2">
            <a:extLst>
              <a:ext uri="{FF2B5EF4-FFF2-40B4-BE49-F238E27FC236}">
                <a16:creationId xmlns:a16="http://schemas.microsoft.com/office/drawing/2014/main" id="{31D07361-1C30-26B8-8407-7E52D5BC286A}"/>
              </a:ext>
            </a:extLst>
          </p:cNvPr>
          <p:cNvSpPr txBox="1">
            <a:spLocks noGrp="1"/>
          </p:cNvSpPr>
          <p:nvPr>
            <p:ph type="title" idx="4294967295"/>
          </p:nvPr>
        </p:nvSpPr>
        <p:spPr>
          <a:xfrm>
            <a:off x="1481249" y="179765"/>
            <a:ext cx="9853335" cy="1018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GENERAL PERMIT FOR RIPRAP</a:t>
            </a:r>
            <a:b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br>
            <a:endParaRPr kumimoji="0" lang="en-US" sz="2500" b="1" i="0" u="none" strike="noStrike" kern="1200" cap="none" spc="0" normalizeH="0" baseline="0" noProof="0" dirty="0">
              <a:ln>
                <a:noFill/>
              </a:ln>
              <a:solidFill>
                <a:srgbClr val="BCCAA9"/>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FA1DF6C2-73ED-B084-B8B8-1A40F4C879C7}"/>
              </a:ext>
            </a:extLst>
          </p:cNvPr>
          <p:cNvSpPr txBox="1"/>
          <p:nvPr/>
        </p:nvSpPr>
        <p:spPr>
          <a:xfrm>
            <a:off x="5781040" y="2313743"/>
            <a:ext cx="6142588" cy="3108543"/>
          </a:xfrm>
          <a:prstGeom prst="rect">
            <a:avLst/>
          </a:prstGeom>
          <a:noFill/>
        </p:spPr>
        <p:txBody>
          <a:bodyPr wrap="square" rtlCol="0">
            <a:spAutoFit/>
          </a:bodyPr>
          <a:lstStyle/>
          <a:p>
            <a:pPr algn="ctr">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Of the three types of shoreline stabilization structures, </a:t>
            </a:r>
            <a:r>
              <a:rPr lang="en-US" sz="2800">
                <a:solidFill>
                  <a:srgbClr val="000000"/>
                </a:solidFill>
                <a:latin typeface="Arial" panose="020B0604020202020204" pitchFamily="34" charset="0"/>
                <a:ea typeface="Verdana" panose="020B0604030504040204" pitchFamily="34" charset="0"/>
                <a:cs typeface="Arial" panose="020B0604020202020204" pitchFamily="34" charset="0"/>
              </a:rPr>
              <a:t>r</a:t>
            </a:r>
            <a:r>
              <a:rPr kumimoji="0" lang="en-US" sz="2800" b="0" i="0" u="none" strike="noStrike" kern="1200" cap="none" spc="0" normalizeH="0" baseline="0" noProof="0" err="1">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iprap</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is currently the only structure that can be permitted under a General Permit </a:t>
            </a:r>
            <a:r>
              <a:rPr kumimoji="0" lang="en-US" sz="2800" b="0"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under </a:t>
            </a:r>
            <a:r>
              <a:rPr lang="en-US" sz="2800">
                <a:latin typeface="Arial" panose="020B0604020202020204" pitchFamily="34" charset="0"/>
                <a:cs typeface="Arial" panose="020B0604020202020204" pitchFamily="34" charset="0"/>
              </a:rPr>
              <a:t>Rule 62-330.431, F.A.C. – General Permit for Installation of Riprap</a:t>
            </a:r>
            <a:r>
              <a:rPr kumimoji="0" lang="en-US" sz="2800" b="0"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1C090653-BB00-821A-1248-52AA7291BB98}"/>
              </a:ext>
            </a:extLst>
          </p:cNvPr>
          <p:cNvSpPr txBox="1"/>
          <p:nvPr/>
        </p:nvSpPr>
        <p:spPr>
          <a:xfrm>
            <a:off x="513789" y="6213940"/>
            <a:ext cx="177053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Photo credit: DEP</a:t>
            </a:r>
            <a:endParaRPr lang="en-US" sz="1000" dirty="0">
              <a:solidFill>
                <a:schemeClr val="bg1"/>
              </a:solidFill>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724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EDC4-6435-B637-6BF6-4F59F3A97BB9}"/>
              </a:ext>
            </a:extLst>
          </p:cNvPr>
          <p:cNvSpPr txBox="1">
            <a:spLocks noGrp="1"/>
          </p:cNvSpPr>
          <p:nvPr>
            <p:ph type="title" idx="4294967295"/>
          </p:nvPr>
        </p:nvSpPr>
        <p:spPr>
          <a:xfrm>
            <a:off x="1481249" y="179765"/>
            <a:ext cx="9853335" cy="1018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Verdana"/>
                <a:cs typeface="Arial"/>
              </a:rPr>
              <a:t>GENERAL PERMIT FOR RIPRAP</a:t>
            </a:r>
            <a:br>
              <a:rPr kumimoji="0" lang="en-US" sz="3500" b="1" i="0"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2500" b="1" i="0" u="none" strike="noStrike" kern="1200" cap="none" spc="0" normalizeH="0" baseline="0" noProof="0" dirty="0">
                <a:ln>
                  <a:noFill/>
                </a:ln>
                <a:solidFill>
                  <a:srgbClr val="DBEAC6"/>
                </a:solidFill>
                <a:effectLst/>
                <a:uLnTx/>
                <a:uFillTx/>
                <a:latin typeface="Arial"/>
                <a:ea typeface="Verdana"/>
                <a:cs typeface="Arial"/>
              </a:rPr>
              <a:t>RULE 62-330.431 F.A.C.</a:t>
            </a:r>
            <a:endParaRPr kumimoji="0" lang="en-US" sz="2500" b="1" i="0" u="none" strike="noStrike" kern="1200" cap="none" spc="0" normalizeH="0" baseline="0" noProof="0" dirty="0">
              <a:ln>
                <a:noFill/>
              </a:ln>
              <a:solidFill>
                <a:srgbClr val="DBEAC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EEBF5CD9-4C4A-3168-9B4E-ABCE48A33EDD}"/>
              </a:ext>
            </a:extLst>
          </p:cNvPr>
          <p:cNvSpPr txBox="1"/>
          <p:nvPr/>
        </p:nvSpPr>
        <p:spPr>
          <a:xfrm>
            <a:off x="0" y="1389980"/>
            <a:ext cx="7152640" cy="60170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 A general permit is granted to any person to install riprap:</a:t>
            </a:r>
          </a:p>
          <a:p>
            <a:pPr marL="973138" indent="-457200"/>
            <a:r>
              <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 At the toe of an existing vertical seawall, provided the slope of the riprap is no steeper than two horizontal to one vertical and the horizontal distance from the toe of the seawall is no more than 10 feet;</a:t>
            </a:r>
            <a:r>
              <a:rPr lang="en-US">
                <a:latin typeface="Arial" panose="020B0604020202020204" pitchFamily="34" charset="0"/>
                <a:cs typeface="Arial" panose="020B0604020202020204" pitchFamily="34" charset="0"/>
              </a:rPr>
              <a:t> </a:t>
            </a:r>
          </a:p>
          <a:p>
            <a:pPr marL="973138" indent="-457200"/>
            <a:r>
              <a:rPr lang="en-US">
                <a:latin typeface="Arial" panose="020B0604020202020204" pitchFamily="34" charset="0"/>
                <a:cs typeface="Arial" panose="020B0604020202020204" pitchFamily="34" charset="0"/>
              </a:rPr>
              <a:t>(b) At an individual, private residential single-family property that is not part of a larger plan of common development, provided:</a:t>
            </a:r>
          </a:p>
          <a:p>
            <a:pPr marL="1254125" indent="-384175">
              <a:spcBef>
                <a:spcPts val="600"/>
              </a:spcBef>
            </a:pPr>
            <a:r>
              <a:rPr lang="en-US">
                <a:latin typeface="Arial" panose="020B0604020202020204" pitchFamily="34" charset="0"/>
                <a:cs typeface="Arial" panose="020B0604020202020204" pitchFamily="34" charset="0"/>
              </a:rPr>
              <a:t>1. The slope of the riprap is no steeper than two horizontal to one vertical, and the toe of the riprap is no more than 10 feet waterward of the existing mean high water line or approximate ordinary high water line;</a:t>
            </a:r>
          </a:p>
          <a:p>
            <a:pPr marL="1254125" indent="-384175">
              <a:spcBef>
                <a:spcPts val="600"/>
              </a:spcBef>
            </a:pPr>
            <a:r>
              <a:rPr lang="en-US">
                <a:latin typeface="Arial" panose="020B0604020202020204" pitchFamily="34" charset="0"/>
                <a:cs typeface="Arial" panose="020B0604020202020204" pitchFamily="34" charset="0"/>
              </a:rPr>
              <a:t>2. Riprap is not placed along a </a:t>
            </a:r>
            <a:r>
              <a:rPr lang="en-US" b="1">
                <a:latin typeface="Arial" panose="020B0604020202020204" pitchFamily="34" charset="0"/>
                <a:cs typeface="Arial" panose="020B0604020202020204" pitchFamily="34" charset="0"/>
              </a:rPr>
              <a:t>length of shoreline of more than 100 linear feet</a:t>
            </a:r>
            <a:r>
              <a:rPr lang="en-US">
                <a:latin typeface="Arial" panose="020B0604020202020204" pitchFamily="34" charset="0"/>
                <a:cs typeface="Arial" panose="020B0604020202020204" pitchFamily="34" charset="0"/>
              </a:rPr>
              <a:t>, and is not combined as part of any other use of this general permit on the same parcel of land; and</a:t>
            </a:r>
          </a:p>
          <a:p>
            <a:pPr marL="1254125" indent="-384175">
              <a:spcBef>
                <a:spcPts val="600"/>
              </a:spcBef>
            </a:pPr>
            <a:r>
              <a:rPr lang="en-US">
                <a:latin typeface="Arial" panose="020B0604020202020204" pitchFamily="34" charset="0"/>
                <a:cs typeface="Arial" panose="020B0604020202020204" pitchFamily="34" charset="0"/>
              </a:rPr>
              <a:t>3. Erosion has occurred, or is likely to occur, along the shoreline.</a:t>
            </a: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1026" name="Picture 2" descr="Rock Revetment Seawall Design and Installation, South Florida">
            <a:extLst>
              <a:ext uri="{FF2B5EF4-FFF2-40B4-BE49-F238E27FC236}">
                <a16:creationId xmlns:a16="http://schemas.microsoft.com/office/drawing/2014/main" id="{6A1A4A3D-DAD9-CFE8-3B25-90208DFA49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774" t="20267" b="4148"/>
          <a:stretch>
            <a:fillRect/>
          </a:stretch>
        </p:blipFill>
        <p:spPr bwMode="auto">
          <a:xfrm>
            <a:off x="7152640" y="1389980"/>
            <a:ext cx="4862830" cy="51835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60CDC5-5FAC-2F63-9BA8-46853F9C358C}"/>
              </a:ext>
            </a:extLst>
          </p:cNvPr>
          <p:cNvSpPr txBox="1"/>
          <p:nvPr/>
        </p:nvSpPr>
        <p:spPr>
          <a:xfrm>
            <a:off x="7152640" y="6573520"/>
            <a:ext cx="715264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Photo credit: Coast Seawall</a:t>
            </a:r>
            <a:endParaRPr lang="en-US" sz="1000" dirty="0">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8713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25C13F-8FFE-2FAD-4AAD-CEB3B21FF300}"/>
              </a:ext>
            </a:extLst>
          </p:cNvPr>
          <p:cNvSpPr txBox="1"/>
          <p:nvPr/>
        </p:nvSpPr>
        <p:spPr>
          <a:xfrm>
            <a:off x="2865119" y="1282344"/>
            <a:ext cx="8852031" cy="5201424"/>
          </a:xfrm>
          <a:prstGeom prst="rect">
            <a:avLst/>
          </a:prstGeom>
          <a:noFill/>
        </p:spPr>
        <p:txBody>
          <a:bodyPr wrap="square">
            <a:spAutoFit/>
          </a:bodyPr>
          <a:lstStyle/>
          <a:p>
            <a:pPr marL="973138" indent="-457200">
              <a:spcBef>
                <a:spcPts val="600"/>
              </a:spcBef>
            </a:pPr>
            <a:r>
              <a:rPr lang="en-US" sz="2400">
                <a:latin typeface="Arial" panose="020B0604020202020204" pitchFamily="34" charset="0"/>
                <a:cs typeface="Arial" panose="020B0604020202020204" pitchFamily="34" charset="0"/>
              </a:rPr>
              <a:t>This general permit shall be subject to the following specific conditions:</a:t>
            </a:r>
          </a:p>
          <a:p>
            <a:pPr marL="1371600" indent="-515938">
              <a:spcBef>
                <a:spcPts val="600"/>
              </a:spcBef>
            </a:pPr>
            <a:r>
              <a:rPr lang="en-US" sz="2400">
                <a:latin typeface="Arial" panose="020B0604020202020204" pitchFamily="34" charset="0"/>
                <a:cs typeface="Arial" panose="020B0604020202020204" pitchFamily="34" charset="0"/>
              </a:rPr>
              <a:t>(a) The riprap consists only of natural boulders or clean concrete rubble one to three feet in diameter in average dimension, and there are no reinforcing rods or other similar protrusions in the concrete rubble;</a:t>
            </a:r>
          </a:p>
          <a:p>
            <a:pPr marL="1371600" indent="-515938">
              <a:spcBef>
                <a:spcPts val="600"/>
              </a:spcBef>
            </a:pPr>
            <a:r>
              <a:rPr lang="en-US" sz="2400">
                <a:latin typeface="Arial" panose="020B0604020202020204" pitchFamily="34" charset="0"/>
                <a:cs typeface="Arial" panose="020B0604020202020204" pitchFamily="34" charset="0"/>
              </a:rPr>
              <a:t>(b) There is no filling of submerged grassbeds or coral communities;</a:t>
            </a:r>
          </a:p>
          <a:p>
            <a:pPr marL="1371600" indent="-515938">
              <a:spcBef>
                <a:spcPts val="600"/>
              </a:spcBef>
            </a:pPr>
            <a:r>
              <a:rPr lang="en-US" sz="2400">
                <a:latin typeface="Arial" panose="020B0604020202020204" pitchFamily="34" charset="0"/>
                <a:cs typeface="Arial" panose="020B0604020202020204" pitchFamily="34" charset="0"/>
              </a:rPr>
              <a:t>(c) The amount of wetland area filled shall not exceed 100 square feet; and,</a:t>
            </a:r>
          </a:p>
          <a:p>
            <a:pPr marL="1371600" indent="-515938">
              <a:spcBef>
                <a:spcPts val="600"/>
              </a:spcBef>
            </a:pPr>
            <a:r>
              <a:rPr lang="en-US" sz="2400">
                <a:latin typeface="Arial" panose="020B0604020202020204" pitchFamily="34" charset="0"/>
                <a:cs typeface="Arial" panose="020B0604020202020204" pitchFamily="34" charset="0"/>
              </a:rPr>
              <a:t>(d) There is no backfilling to obtain useable upland, to straighten an otherwise sinuous shoreline, or to reclaim land lost by avulsion or erosion.</a:t>
            </a:r>
          </a:p>
        </p:txBody>
      </p:sp>
      <p:sp>
        <p:nvSpPr>
          <p:cNvPr id="3" name="Title 2">
            <a:extLst>
              <a:ext uri="{FF2B5EF4-FFF2-40B4-BE49-F238E27FC236}">
                <a16:creationId xmlns:a16="http://schemas.microsoft.com/office/drawing/2014/main" id="{B2835BA9-3C25-3095-8A6F-B72D8AE729EE}"/>
              </a:ext>
            </a:extLst>
          </p:cNvPr>
          <p:cNvSpPr txBox="1">
            <a:spLocks noGrp="1"/>
          </p:cNvSpPr>
          <p:nvPr>
            <p:ph type="title" idx="4294967295"/>
          </p:nvPr>
        </p:nvSpPr>
        <p:spPr>
          <a:xfrm>
            <a:off x="1578037" y="127842"/>
            <a:ext cx="10366247" cy="1018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Verdana"/>
                <a:cs typeface="Arial"/>
              </a:rPr>
              <a:t>GENERAL PERMIT FOR RIPRAP</a:t>
            </a:r>
            <a:br>
              <a:rPr kumimoji="0" lang="en-US" sz="3500" b="1" i="0"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2500" b="1" i="0" u="none" strike="noStrike" kern="1200" cap="none" spc="0" normalizeH="0" baseline="0" noProof="0" dirty="0">
                <a:ln>
                  <a:noFill/>
                </a:ln>
                <a:solidFill>
                  <a:srgbClr val="DBEAC6"/>
                </a:solidFill>
                <a:effectLst/>
                <a:uLnTx/>
                <a:uFillTx/>
                <a:latin typeface="Arial"/>
                <a:ea typeface="Verdana"/>
                <a:cs typeface="Arial"/>
              </a:rPr>
              <a:t>RULE 62-330.431 F.A.C. CONTINUED</a:t>
            </a:r>
          </a:p>
        </p:txBody>
      </p:sp>
      <p:sp>
        <p:nvSpPr>
          <p:cNvPr id="5" name="TextBox 4">
            <a:extLst>
              <a:ext uri="{FF2B5EF4-FFF2-40B4-BE49-F238E27FC236}">
                <a16:creationId xmlns:a16="http://schemas.microsoft.com/office/drawing/2014/main" id="{26BF2499-0C13-A5EE-1655-9C46D5E1E691}"/>
              </a:ext>
            </a:extLst>
          </p:cNvPr>
          <p:cNvSpPr txBox="1"/>
          <p:nvPr/>
        </p:nvSpPr>
        <p:spPr>
          <a:xfrm>
            <a:off x="233680" y="1564233"/>
            <a:ext cx="3027680" cy="41242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Key notes of the General Permit include:</a:t>
            </a:r>
          </a:p>
          <a:p>
            <a:pPr marL="342900" marR="0" lvl="0" indent="-342900" algn="l" defTabSz="457200" rtl="0" eaLnBrk="1" fontAlgn="auto" latinLnBrk="0" hangingPunct="1">
              <a:lnSpc>
                <a:spcPct val="100000"/>
              </a:lnSpc>
              <a:spcBef>
                <a:spcPts val="600"/>
              </a:spcBef>
              <a:spcAft>
                <a:spcPts val="0"/>
              </a:spcAft>
              <a:buClrTx/>
              <a:buSzTx/>
              <a:buFontTx/>
              <a:buChar char="-"/>
              <a:tabLst/>
              <a:defRPr/>
            </a:pPr>
            <a:r>
              <a:rPr lang="en-US" sz="1800">
                <a:solidFill>
                  <a:srgbClr val="FFFFFF"/>
                </a:solidFill>
                <a:latin typeface="Arial" panose="020B0604020202020204" pitchFamily="34" charset="0"/>
                <a:cs typeface="Arial" panose="020B0604020202020204" pitchFamily="34" charset="0"/>
              </a:rPr>
              <a:t>New installation of r</a:t>
            </a:r>
            <a:r>
              <a:rPr kumimoji="0" lang="en-US"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iprap</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can be placed at the toe of an existing seawall.</a:t>
            </a:r>
            <a:b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600"/>
              </a:spcBef>
              <a:spcAft>
                <a:spcPts val="0"/>
              </a:spcAft>
              <a:buClrTx/>
              <a:buSzTx/>
              <a:buFontTx/>
              <a:buChar char="-"/>
              <a:tabLst/>
              <a:defRPr/>
            </a:pPr>
            <a:r>
              <a:rPr lang="en-US" sz="1800">
                <a:solidFill>
                  <a:srgbClr val="FFFFFF"/>
                </a:solidFill>
                <a:latin typeface="Arial" panose="020B0604020202020204" pitchFamily="34" charset="0"/>
                <a:cs typeface="Arial" panose="020B0604020202020204" pitchFamily="34" charset="0"/>
              </a:rPr>
              <a:t>If not placed at the toe of a seawall, riprap can be placed at a shoreline that is no longer than 100 feet and cannot extend more than 10 feet waterward of the mean high water line.</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4280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4436E-7C60-C19A-0154-851A14A8E6BB}"/>
            </a:ext>
          </a:extLst>
        </p:cNvPr>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ADA79098-688A-7EFD-E033-F312969DC9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73E99C56-7258-5E8C-F3F3-BCC3E27237E6}"/>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0B1C0A81-D4E0-F477-B525-21F119ED2643}"/>
              </a:ext>
              <a:ext uri="{C183D7F6-B498-43B3-948B-1728B52AA6E4}">
                <adec:decorative xmlns:adec="http://schemas.microsoft.com/office/drawing/2017/decorative" val="1"/>
              </a:ext>
            </a:extLst>
          </p:cNvPr>
          <p:cNvSpPr/>
          <p:nvPr/>
        </p:nvSpPr>
        <p:spPr>
          <a:xfrm>
            <a:off x="485139" y="3637165"/>
            <a:ext cx="6382801" cy="2766582"/>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itle 5">
            <a:extLst>
              <a:ext uri="{FF2B5EF4-FFF2-40B4-BE49-F238E27FC236}">
                <a16:creationId xmlns:a16="http://schemas.microsoft.com/office/drawing/2014/main" id="{893D4B31-ACFF-95FB-5E7A-E2FCD4CFEEAC}"/>
              </a:ext>
            </a:extLst>
          </p:cNvPr>
          <p:cNvSpPr txBox="1">
            <a:spLocks noGrp="1"/>
          </p:cNvSpPr>
          <p:nvPr>
            <p:ph type="title" idx="4294967295"/>
          </p:nvPr>
        </p:nvSpPr>
        <p:spPr>
          <a:xfrm>
            <a:off x="630265" y="3849616"/>
            <a:ext cx="5993120" cy="1823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41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REGULATORY AUTHORIZATIONS: INDIVIDUAL PERMIT</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02717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dy of water surrounded by trees">
            <a:extLst>
              <a:ext uri="{FF2B5EF4-FFF2-40B4-BE49-F238E27FC236}">
                <a16:creationId xmlns:a16="http://schemas.microsoft.com/office/drawing/2014/main" id="{F303455D-D119-3A42-B9CF-DFBC8F2915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76"/>
          <a:stretch/>
        </p:blipFill>
        <p:spPr>
          <a:xfrm>
            <a:off x="1484416" y="0"/>
            <a:ext cx="10707584" cy="6857999"/>
          </a:xfrm>
          <a:prstGeom prst="rect">
            <a:avLst/>
          </a:prstGeom>
        </p:spPr>
      </p:pic>
      <p:sp>
        <p:nvSpPr>
          <p:cNvPr id="6" name="Rectangle 5">
            <a:extLst>
              <a:ext uri="{FF2B5EF4-FFF2-40B4-BE49-F238E27FC236}">
                <a16:creationId xmlns:a16="http://schemas.microsoft.com/office/drawing/2014/main" id="{517B8046-6218-894E-B537-0343AC244ED5}"/>
              </a:ext>
              <a:ext uri="{C183D7F6-B498-43B3-948B-1728B52AA6E4}">
                <adec:decorative xmlns:adec="http://schemas.microsoft.com/office/drawing/2017/decorative" val="1"/>
              </a:ext>
            </a:extLst>
          </p:cNvPr>
          <p:cNvSpPr/>
          <p:nvPr/>
        </p:nvSpPr>
        <p:spPr>
          <a:xfrm>
            <a:off x="4127666" y="2157977"/>
            <a:ext cx="7924907" cy="4567981"/>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8" name="Group 7">
            <a:extLst>
              <a:ext uri="{FF2B5EF4-FFF2-40B4-BE49-F238E27FC236}">
                <a16:creationId xmlns:a16="http://schemas.microsoft.com/office/drawing/2014/main" id="{A2009D82-0594-FA45-9F26-92911C666E52}"/>
              </a:ext>
              <a:ext uri="{C183D7F6-B498-43B3-948B-1728B52AA6E4}">
                <adec:decorative xmlns:adec="http://schemas.microsoft.com/office/drawing/2017/decorative" val="1"/>
              </a:ext>
            </a:extLst>
          </p:cNvPr>
          <p:cNvGrpSpPr/>
          <p:nvPr/>
        </p:nvGrpSpPr>
        <p:grpSpPr>
          <a:xfrm>
            <a:off x="4403689" y="2532542"/>
            <a:ext cx="7372863" cy="3259968"/>
            <a:chOff x="5162224" y="1227964"/>
            <a:chExt cx="4190689" cy="2665859"/>
          </a:xfrm>
        </p:grpSpPr>
        <p:sp>
          <p:nvSpPr>
            <p:cNvPr id="10" name="TextBox 9">
              <a:extLst>
                <a:ext uri="{FF2B5EF4-FFF2-40B4-BE49-F238E27FC236}">
                  <a16:creationId xmlns:a16="http://schemas.microsoft.com/office/drawing/2014/main" id="{CA9F8B47-33EC-B940-91ED-0CD228E31203}"/>
                </a:ext>
              </a:extLst>
            </p:cNvPr>
            <p:cNvSpPr txBox="1"/>
            <p:nvPr/>
          </p:nvSpPr>
          <p:spPr>
            <a:xfrm>
              <a:off x="5162224" y="1227964"/>
              <a:ext cx="4190689" cy="558377"/>
            </a:xfrm>
            <a:prstGeom prst="rect">
              <a:avLst/>
            </a:prstGeom>
            <a:noFill/>
          </p:spPr>
          <p:txBody>
            <a:bodyPr wrap="square" rtlCol="0">
              <a:spAutoFit/>
            </a:bodyPr>
            <a:lstStyle/>
            <a:p>
              <a:pPr>
                <a:lnSpc>
                  <a:spcPts val="4500"/>
                </a:lnSpc>
              </a:pPr>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PURPOSE:</a:t>
              </a:r>
            </a:p>
          </p:txBody>
        </p:sp>
        <p:sp>
          <p:nvSpPr>
            <p:cNvPr id="11" name="TextBox 10">
              <a:extLst>
                <a:ext uri="{FF2B5EF4-FFF2-40B4-BE49-F238E27FC236}">
                  <a16:creationId xmlns:a16="http://schemas.microsoft.com/office/drawing/2014/main" id="{C972FE4A-FE26-C04F-9B7B-2F941D8852D8}"/>
                </a:ext>
              </a:extLst>
            </p:cNvPr>
            <p:cNvSpPr txBox="1"/>
            <p:nvPr/>
          </p:nvSpPr>
          <p:spPr>
            <a:xfrm>
              <a:off x="5162224" y="2081683"/>
              <a:ext cx="4088897" cy="1812140"/>
            </a:xfrm>
            <a:prstGeom prst="rect">
              <a:avLst/>
            </a:prstGeom>
            <a:noFill/>
          </p:spPr>
          <p:txBody>
            <a:bodyPr wrap="square" rtlCol="0">
              <a:spAutoFit/>
            </a:bodyPr>
            <a:lstStyle/>
            <a:p>
              <a:r>
                <a:rPr lang="en-US" sz="2400" b="1" dirty="0">
                  <a:solidFill>
                    <a:schemeClr val="bg1">
                      <a:lumMod val="95000"/>
                    </a:schemeClr>
                  </a:solidFill>
                  <a:latin typeface="Arial" panose="020B0604020202020204" pitchFamily="34" charset="0"/>
                  <a:cs typeface="Arial" panose="020B0604020202020204" pitchFamily="34" charset="0"/>
                </a:rPr>
                <a:t>To educate contractors and local stakeholders on the rules and regulations pertaining to various shoreline stabilization construction and to promote consistency across the state of Florida.</a:t>
              </a:r>
              <a:endParaRPr lang="en-US" sz="2400" dirty="0">
                <a:solidFill>
                  <a:schemeClr val="bg1">
                    <a:lumMod val="95000"/>
                  </a:schemeClr>
                </a:solidFill>
                <a:latin typeface="Arial" panose="020B0604020202020204" pitchFamily="34" charset="0"/>
                <a:cs typeface="Arial" panose="020B0604020202020204" pitchFamily="34" charset="0"/>
              </a:endParaRPr>
            </a:p>
            <a:p>
              <a:endParaRPr lang="en-US" dirty="0"/>
            </a:p>
          </p:txBody>
        </p:sp>
      </p:grpSp>
      <p:sp>
        <p:nvSpPr>
          <p:cNvPr id="3" name="Title 2">
            <a:extLst>
              <a:ext uri="{FF2B5EF4-FFF2-40B4-BE49-F238E27FC236}">
                <a16:creationId xmlns:a16="http://schemas.microsoft.com/office/drawing/2014/main" id="{79BAF9B1-BB2C-B80D-FBAF-EE439CAEC04F}"/>
              </a:ext>
            </a:extLst>
          </p:cNvPr>
          <p:cNvSpPr>
            <a:spLocks noGrp="1"/>
          </p:cNvSpPr>
          <p:nvPr>
            <p:ph type="title" idx="4294967295"/>
          </p:nvPr>
        </p:nvSpPr>
        <p:spPr>
          <a:xfrm>
            <a:off x="838200" y="-1325563"/>
            <a:ext cx="10515600" cy="1325563"/>
          </a:xfrm>
          <a:prstGeom prst="rect">
            <a:avLst/>
          </a:prstGeom>
        </p:spPr>
        <p:txBody>
          <a:bodyPr anchor="b"/>
          <a:lstStyle/>
          <a:p>
            <a:r>
              <a:rPr lang="en-US" b="1" dirty="0">
                <a:solidFill>
                  <a:schemeClr val="bg1"/>
                </a:solidFill>
                <a:latin typeface="Arial" panose="020B0604020202020204" pitchFamily="34" charset="0"/>
                <a:ea typeface="Verdana" panose="020B0604030504040204" pitchFamily="34" charset="0"/>
                <a:cs typeface="Arial" panose="020B0604020202020204" pitchFamily="34" charset="0"/>
              </a:rPr>
              <a:t>PURPOSE</a:t>
            </a:r>
            <a:endParaRPr lang="en-US" dirty="0"/>
          </a:p>
        </p:txBody>
      </p:sp>
    </p:spTree>
    <p:extLst>
      <p:ext uri="{BB962C8B-B14F-4D97-AF65-F5344CB8AC3E}">
        <p14:creationId xmlns:p14="http://schemas.microsoft.com/office/powerpoint/2010/main" val="1788890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6A866-6DC0-E2D1-F501-9C37209B1D82}"/>
              </a:ext>
            </a:extLst>
          </p:cNvPr>
          <p:cNvSpPr txBox="1"/>
          <p:nvPr/>
        </p:nvSpPr>
        <p:spPr>
          <a:xfrm>
            <a:off x="268372" y="1539965"/>
            <a:ext cx="1165525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If the specifications of the project do not meet the criteria set forth by the exemption or General Permit, the project must then be permitted under an Individual Permit.</a:t>
            </a:r>
          </a:p>
        </p:txBody>
      </p:sp>
      <p:sp>
        <p:nvSpPr>
          <p:cNvPr id="11" name="TextBox 10">
            <a:extLst>
              <a:ext uri="{FF2B5EF4-FFF2-40B4-BE49-F238E27FC236}">
                <a16:creationId xmlns:a16="http://schemas.microsoft.com/office/drawing/2014/main" id="{3179543B-E679-CC77-981B-DD960B0304AA}"/>
              </a:ext>
            </a:extLst>
          </p:cNvPr>
          <p:cNvSpPr txBox="1"/>
          <p:nvPr/>
        </p:nvSpPr>
        <p:spPr>
          <a:xfrm>
            <a:off x="268372" y="3366216"/>
            <a:ext cx="11655256"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600">
                <a:solidFill>
                  <a:srgbClr val="FFFFFF"/>
                </a:solidFill>
                <a:latin typeface="Arial" panose="020B0604020202020204" pitchFamily="34" charset="0"/>
                <a:cs typeface="Arial" panose="020B0604020202020204" pitchFamily="34" charset="0"/>
              </a:rPr>
              <a:t>Rules 62-330.301 and 62-330.302, F.A.C. – Conditions for Issuance of Individual and Conceptual Approval Permits.</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7782E63-73A4-DE92-DCB3-D5DA2F09D35C}"/>
              </a:ext>
            </a:extLst>
          </p:cNvPr>
          <p:cNvSpPr txBox="1"/>
          <p:nvPr/>
        </p:nvSpPr>
        <p:spPr>
          <a:xfrm>
            <a:off x="268372" y="4258768"/>
            <a:ext cx="11655256" cy="232371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Unlike the Exemptions and General Permit activities, Individual Permits do not have specifications that the structure must meet. Instead, Individual Permits consider the potential for impact</a:t>
            </a:r>
            <a:r>
              <a:rPr lang="en-US" sz="2000">
                <a:solidFill>
                  <a:srgbClr val="FFFFFF"/>
                </a:solidFill>
                <a:latin typeface="Arial" panose="020B0604020202020204" pitchFamily="34" charset="0"/>
                <a:cs typeface="Arial" panose="020B0604020202020204" pitchFamily="34" charset="0"/>
              </a:rPr>
              <a:t> that a project may have to environmental factors such as water quality, water quantity, and potential for flooding.</a:t>
            </a:r>
          </a:p>
          <a:p>
            <a:pPr marL="342900" marR="0" lvl="0" indent="-342900" algn="l" defTabSz="457200" rtl="0" eaLnBrk="1" fontAlgn="auto" latinLnBrk="0" hangingPunct="1">
              <a:lnSpc>
                <a:spcPct val="100000"/>
              </a:lnSpc>
              <a:spcBef>
                <a:spcPts val="600"/>
              </a:spcBef>
              <a:spcAft>
                <a:spcPts val="0"/>
              </a:spcAft>
              <a:buClrTx/>
              <a:buSzTx/>
              <a:buFontTx/>
              <a:buChar char="-"/>
              <a:tabLst/>
              <a:defRPr/>
            </a:pPr>
            <a:r>
              <a:rPr lang="en-US" sz="2000">
                <a:solidFill>
                  <a:srgbClr val="FFFFFF"/>
                </a:solidFill>
                <a:latin typeface="Arial" panose="020B0604020202020204" pitchFamily="34" charset="0"/>
                <a:cs typeface="Arial" panose="020B0604020202020204" pitchFamily="34" charset="0"/>
              </a:rPr>
              <a:t>The Exemption and General Permit design criteria ensure that the structure will have minimal impact to the environment. As such, the potential for impact is much higher when not meeting those criteria and any adverse impacts because of the structure must be avoided or mitigated.</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800AF267-F467-C60D-CCB6-DF61E62061C4}"/>
              </a:ext>
            </a:extLst>
          </p:cNvPr>
          <p:cNvSpPr txBox="1">
            <a:spLocks noGrp="1"/>
          </p:cNvSpPr>
          <p:nvPr>
            <p:ph type="title" idx="4294967295"/>
          </p:nvPr>
        </p:nvSpPr>
        <p:spPr>
          <a:xfrm>
            <a:off x="1557381" y="127842"/>
            <a:ext cx="10366247" cy="15054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INDIVIDUAL PERMIT FOR SHORELINE STABILIZATION</a:t>
            </a:r>
            <a:b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br>
            <a:endParaRPr kumimoji="0" lang="en-US" sz="2500" b="1" i="0" u="none" strike="noStrike" kern="1200" cap="none" spc="0" normalizeH="0" baseline="0" noProof="0" dirty="0">
              <a:ln>
                <a:noFill/>
              </a:ln>
              <a:solidFill>
                <a:srgbClr val="BCCAA9"/>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823646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F3E0-C205-35CD-7BB0-65578019F28A}"/>
              </a:ext>
            </a:extLst>
          </p:cNvPr>
          <p:cNvSpPr txBox="1">
            <a:spLocks noGrp="1"/>
          </p:cNvSpPr>
          <p:nvPr>
            <p:ph type="title" idx="4294967295"/>
          </p:nvPr>
        </p:nvSpPr>
        <p:spPr>
          <a:xfrm>
            <a:off x="1557381" y="69375"/>
            <a:ext cx="10366247" cy="15054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INDIVIDUAL PERMIT FOR SHORELINE STABILIZATION</a:t>
            </a:r>
            <a:b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br>
            <a:endParaRPr kumimoji="0" lang="en-US" sz="2500" b="1" i="0" u="none" strike="noStrike" kern="1200" cap="none" spc="0" normalizeH="0" baseline="0" noProof="0" dirty="0">
              <a:ln>
                <a:noFill/>
              </a:ln>
              <a:solidFill>
                <a:srgbClr val="BCCAA9"/>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37434B-B300-1385-89B8-D847CFE8850F}"/>
              </a:ext>
            </a:extLst>
          </p:cNvPr>
          <p:cNvSpPr txBox="1"/>
          <p:nvPr/>
        </p:nvSpPr>
        <p:spPr>
          <a:xfrm>
            <a:off x="197252" y="1647700"/>
            <a:ext cx="5360268" cy="5324535"/>
          </a:xfrm>
          <a:prstGeom prst="rect">
            <a:avLst/>
          </a:prstGeom>
          <a:noFill/>
        </p:spPr>
        <p:txBody>
          <a:bodyPr wrap="square" lIns="91440" tIns="45720" rIns="91440" bIns="4572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a:ln>
                  <a:noFill/>
                </a:ln>
                <a:solidFill>
                  <a:srgbClr val="FFFFFF"/>
                </a:solidFill>
                <a:effectLst/>
                <a:uLnTx/>
                <a:uFillTx/>
                <a:latin typeface="Arial"/>
                <a:cs typeface="Arial"/>
              </a:rPr>
              <a:t>Key notes of the Individual Permit include:</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en-US" sz="2000">
                <a:solidFill>
                  <a:srgbClr val="FFFFFF"/>
                </a:solidFill>
                <a:latin typeface="Arial"/>
                <a:cs typeface="Arial"/>
              </a:rPr>
              <a:t>It is encouraged to first considering riprap and living shorelines as they are “greener,” less impactful forms of shoreline stabilization as compared to seawalls.</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FFFFFF"/>
                </a:solidFill>
                <a:effectLst/>
                <a:uLnTx/>
                <a:uFillTx/>
                <a:latin typeface="Arial"/>
                <a:cs typeface="Arial"/>
              </a:rPr>
              <a:t>The potential for erosion or evidence of erosion must be significant if a seawall will be installed.</a:t>
            </a:r>
            <a:endParaRPr lang="en-US" sz="2000" b="0" i="0" u="none" strike="noStrike" kern="1200" cap="none" spc="0" normalizeH="0" baseline="0" noProof="0">
              <a:ln>
                <a:noFill/>
              </a:ln>
              <a:solidFill>
                <a:srgbClr val="FFFFFF"/>
              </a:solidFill>
              <a:effectLst/>
              <a:uLnTx/>
              <a:uFillTx/>
              <a:latin typeface="Arial"/>
              <a:cs typeface="Arial"/>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en-US" sz="2000">
                <a:solidFill>
                  <a:srgbClr val="FFFFFF"/>
                </a:solidFill>
                <a:latin typeface="Arial"/>
                <a:cs typeface="Arial"/>
              </a:rPr>
              <a:t>Grading and backfill is important to consider for all regulatory authorizations, but especially so in the case of the Individual Permit to ensure that there will be no flooding to on-site or off-site properties.</a:t>
            </a:r>
            <a:endParaRPr lang="en-US" sz="2000" b="0" i="0" u="none" strike="noStrike" kern="1200" cap="none" spc="0" normalizeH="0" baseline="0" noProof="0">
              <a:ln>
                <a:noFill/>
              </a:ln>
              <a:solidFill>
                <a:srgbClr val="FFFFFF"/>
              </a:solidFill>
              <a:effectLst/>
              <a:uLnTx/>
              <a:uFillTx/>
              <a:latin typeface="Arial"/>
              <a:cs typeface="Arial"/>
            </a:endParaRPr>
          </a:p>
          <a:p>
            <a:pPr marL="342900" indent="-342900">
              <a:buFontTx/>
              <a:buChar char="-"/>
              <a:defRPr/>
            </a:pPr>
            <a:r>
              <a:rPr lang="en-US" sz="2000">
                <a:solidFill>
                  <a:srgbClr val="FFFFFF"/>
                </a:solidFill>
                <a:latin typeface="Arial"/>
                <a:cs typeface="Arial"/>
              </a:rPr>
              <a:t>Must meet vertical seawall criteria of Applicants Handbook 10.2.6.</a:t>
            </a:r>
            <a:endParaRPr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800100" lvl="1" indent="-342900">
              <a:buFontTx/>
              <a:buChar char="-"/>
              <a:defRPr/>
            </a:pPr>
            <a:endParaRPr lang="en-US" sz="2000">
              <a:solidFill>
                <a:srgbClr val="FFFFFF"/>
              </a:solidFill>
              <a:latin typeface="Arial" panose="020B0604020202020204" pitchFamily="34" charset="0"/>
              <a:cs typeface="Arial" panose="020B0604020202020204" pitchFamily="34" charset="0"/>
            </a:endParaRPr>
          </a:p>
        </p:txBody>
      </p:sp>
      <p:pic>
        <p:nvPicPr>
          <p:cNvPr id="5" name="Content Placeholder 7" descr="vertical seawall/bulkhead">
            <a:extLst>
              <a:ext uri="{FF2B5EF4-FFF2-40B4-BE49-F238E27FC236}">
                <a16:creationId xmlns:a16="http://schemas.microsoft.com/office/drawing/2014/main" id="{B4DFCED3-0F53-2225-A85D-E0A45664FC92}"/>
              </a:ext>
            </a:extLst>
          </p:cNvPr>
          <p:cNvPicPr>
            <a:picLocks noChangeAspect="1"/>
          </p:cNvPicPr>
          <p:nvPr/>
        </p:nvPicPr>
        <p:blipFill>
          <a:blip r:embed="rId3" cstate="print"/>
          <a:srcRect l="19787" t="1563" r="15361" b="1350"/>
          <a:stretch>
            <a:fillRect/>
          </a:stretch>
        </p:blipFill>
        <p:spPr>
          <a:xfrm>
            <a:off x="5882641" y="1381125"/>
            <a:ext cx="5827628" cy="5168086"/>
          </a:xfrm>
          <a:prstGeom prst="rect">
            <a:avLst/>
          </a:prstGeom>
        </p:spPr>
      </p:pic>
      <p:sp>
        <p:nvSpPr>
          <p:cNvPr id="3" name="TextBox 2">
            <a:extLst>
              <a:ext uri="{FF2B5EF4-FFF2-40B4-BE49-F238E27FC236}">
                <a16:creationId xmlns:a16="http://schemas.microsoft.com/office/drawing/2014/main" id="{0039405C-CF83-E8BC-AD62-2BF63F62D586}"/>
              </a:ext>
            </a:extLst>
          </p:cNvPr>
          <p:cNvSpPr txBox="1"/>
          <p:nvPr/>
        </p:nvSpPr>
        <p:spPr>
          <a:xfrm>
            <a:off x="5882641" y="6549211"/>
            <a:ext cx="715264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Photo credit: DEP</a:t>
            </a:r>
            <a:endParaRPr lang="en-US" sz="1000" dirty="0">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5196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413387-C581-794B-B8A6-C04754052AE0}"/>
              </a:ext>
            </a:extLst>
          </p:cNvPr>
          <p:cNvSpPr txBox="1"/>
          <p:nvPr/>
        </p:nvSpPr>
        <p:spPr>
          <a:xfrm>
            <a:off x="272143" y="1458383"/>
            <a:ext cx="11647714" cy="3016210"/>
          </a:xfrm>
          <a:prstGeom prst="rect">
            <a:avLst/>
          </a:prstGeom>
          <a:noFill/>
        </p:spPr>
        <p:txBody>
          <a:bodyPr wrap="square" lIns="91440" tIns="45720" rIns="91440" bIns="45720" anchor="t">
            <a:spAutoFit/>
          </a:bodyPr>
          <a:lstStyle/>
          <a:p>
            <a:r>
              <a:rPr lang="en-US" sz="2400">
                <a:latin typeface="Arial"/>
                <a:cs typeface="Arial"/>
              </a:rPr>
              <a:t>Online Applications : DEP Business Portal</a:t>
            </a:r>
          </a:p>
          <a:p>
            <a:pPr lvl="8"/>
            <a:r>
              <a:rPr lang="en-US" sz="2400">
                <a:latin typeface="Arial"/>
                <a:cs typeface="Arial"/>
                <a:hlinkClick r:id="rId2"/>
              </a:rPr>
              <a:t>https://www.fldepportal.com/go/apply/</a:t>
            </a:r>
            <a:r>
              <a:rPr lang="en-US" sz="2400">
                <a:latin typeface="Arial"/>
                <a:cs typeface="Arial"/>
              </a:rPr>
              <a:t>  </a:t>
            </a:r>
            <a:br>
              <a:rPr lang="en-US" sz="2400">
                <a:latin typeface="Arial" panose="020B0604020202020204" pitchFamily="34" charset="0"/>
                <a:cs typeface="Arial" panose="020B0604020202020204" pitchFamily="34" charset="0"/>
              </a:rPr>
            </a:br>
            <a:endParaRPr lang="en-US" sz="2400">
              <a:latin typeface="Arial" panose="020B0604020202020204" pitchFamily="34" charset="0"/>
              <a:cs typeface="Arial" panose="020B0604020202020204" pitchFamily="34" charset="0"/>
            </a:endParaRPr>
          </a:p>
          <a:p>
            <a:r>
              <a:rPr lang="en-US" sz="2400">
                <a:latin typeface="Arial"/>
                <a:cs typeface="Arial"/>
              </a:rPr>
              <a:t>Request for Verification of Exemption $100 (online, paper or email)</a:t>
            </a:r>
          </a:p>
          <a:p>
            <a:r>
              <a:rPr lang="en-US" sz="2400">
                <a:latin typeface="Arial"/>
                <a:cs typeface="Arial"/>
              </a:rPr>
              <a:t>General Permits $250 (online, paper or email)</a:t>
            </a:r>
          </a:p>
          <a:p>
            <a:r>
              <a:rPr lang="en-US" sz="2400">
                <a:latin typeface="Arial"/>
                <a:cs typeface="Arial"/>
              </a:rPr>
              <a:t>Individual Permits $320 (online through Business Portal only)</a:t>
            </a:r>
          </a:p>
          <a:p>
            <a:r>
              <a:rPr lang="en-US" sz="2400">
                <a:latin typeface="Arial"/>
                <a:cs typeface="Arial"/>
              </a:rPr>
              <a:t>Individual Permits $420 (paper or email)</a:t>
            </a:r>
          </a:p>
          <a:p>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6750BB-6DE0-5C44-B0BE-211366ED4EC8}"/>
              </a:ext>
            </a:extLst>
          </p:cNvPr>
          <p:cNvSpPr txBox="1"/>
          <p:nvPr/>
        </p:nvSpPr>
        <p:spPr>
          <a:xfrm>
            <a:off x="377850" y="5868729"/>
            <a:ext cx="11647714" cy="400110"/>
          </a:xfrm>
          <a:prstGeom prst="rect">
            <a:avLst/>
          </a:prstGeom>
          <a:noFill/>
        </p:spPr>
        <p:txBody>
          <a:bodyPr wrap="square" lIns="91440" tIns="45720" rIns="91440" bIns="45720" anchor="t">
            <a:spAutoFit/>
          </a:bodyPr>
          <a:lstStyle/>
          <a:p>
            <a:pPr algn="ctr"/>
            <a:r>
              <a:rPr lang="en-US" sz="2000">
                <a:solidFill>
                  <a:srgbClr val="C8EAFB"/>
                </a:solidFill>
                <a:latin typeface="Arial"/>
                <a:cs typeface="Arial"/>
                <a:hlinkClick r:id="rId2">
                  <a:extLst>
                    <a:ext uri="{A12FA001-AC4F-418D-AE19-62706E023703}">
                      <ahyp:hlinkClr xmlns:ahyp="http://schemas.microsoft.com/office/drawing/2018/hyperlinkcolor" val="tx"/>
                    </a:ext>
                  </a:extLst>
                </a:hlinkClick>
              </a:rPr>
              <a:t>https://www.fldepportal.com/go/apply/</a:t>
            </a:r>
            <a:r>
              <a:rPr lang="en-US" sz="2000">
                <a:solidFill>
                  <a:srgbClr val="C8EAFB"/>
                </a:solidFill>
                <a:latin typeface="Arial"/>
                <a:cs typeface="Arial"/>
              </a:rPr>
              <a:t>  </a:t>
            </a:r>
          </a:p>
        </p:txBody>
      </p:sp>
      <p:sp>
        <p:nvSpPr>
          <p:cNvPr id="6" name="Title 5">
            <a:extLst>
              <a:ext uri="{FF2B5EF4-FFF2-40B4-BE49-F238E27FC236}">
                <a16:creationId xmlns:a16="http://schemas.microsoft.com/office/drawing/2014/main" id="{050DA9EC-D490-354C-B7C6-A990ECAAA152}"/>
              </a:ext>
            </a:extLst>
          </p:cNvPr>
          <p:cNvSpPr txBox="1">
            <a:spLocks noGrp="1"/>
          </p:cNvSpPr>
          <p:nvPr>
            <p:ph type="title" idx="4294967295"/>
          </p:nvPr>
        </p:nvSpPr>
        <p:spPr>
          <a:xfrm>
            <a:off x="1659317" y="300562"/>
            <a:ext cx="10366247" cy="7001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2158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PERMIT FEES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1347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E9D1D223-4680-F04C-9547-D1CF7F89DAED}"/>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AE0D918F-3901-054C-9503-02A920894221}"/>
              </a:ext>
              <a:ext uri="{C183D7F6-B498-43B3-948B-1728B52AA6E4}">
                <adec:decorative xmlns:adec="http://schemas.microsoft.com/office/drawing/2017/decorative" val="1"/>
              </a:ext>
            </a:extLst>
          </p:cNvPr>
          <p:cNvSpPr/>
          <p:nvPr/>
        </p:nvSpPr>
        <p:spPr>
          <a:xfrm>
            <a:off x="485139" y="3637165"/>
            <a:ext cx="6382801" cy="2766582"/>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itle 5">
            <a:extLst>
              <a:ext uri="{FF2B5EF4-FFF2-40B4-BE49-F238E27FC236}">
                <a16:creationId xmlns:a16="http://schemas.microsoft.com/office/drawing/2014/main" id="{7C4D0BEB-9780-2B44-AF34-EFD958577018}"/>
              </a:ext>
            </a:extLst>
          </p:cNvPr>
          <p:cNvSpPr txBox="1">
            <a:spLocks noGrp="1"/>
          </p:cNvSpPr>
          <p:nvPr>
            <p:ph type="title" idx="4294967295"/>
          </p:nvPr>
        </p:nvSpPr>
        <p:spPr>
          <a:xfrm>
            <a:off x="630265" y="4128256"/>
            <a:ext cx="5993120" cy="1784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PROPRIETARY AUTHORIZATIONS</a:t>
            </a:r>
          </a:p>
          <a:p>
            <a:pPr marL="0" marR="0" lvl="0" indent="0" algn="ctr" defTabSz="457200" rtl="0" eaLnBrk="1" fontAlgn="auto" latinLnBrk="0" hangingPunct="1">
              <a:lnSpc>
                <a:spcPts val="45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44899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9530F-BD75-5478-9140-815A9CC91682}"/>
              </a:ext>
            </a:extLst>
          </p:cNvPr>
          <p:cNvSpPr txBox="1"/>
          <p:nvPr/>
        </p:nvSpPr>
        <p:spPr>
          <a:xfrm>
            <a:off x="4477696" y="1415077"/>
            <a:ext cx="7711729"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cs typeface="Calibri"/>
              </a:rPr>
              <a:t>Proprietary authorizations consider:</a:t>
            </a:r>
            <a:endParaRPr lang="en-US" sz="2000">
              <a:latin typeface="Arial"/>
              <a:cs typeface="Calibri"/>
            </a:endParaRPr>
          </a:p>
          <a:p>
            <a:pPr marL="742950" lvl="1" indent="-285750">
              <a:buFont typeface="Arial"/>
              <a:buChar char="•"/>
            </a:pPr>
            <a:r>
              <a:rPr lang="en-US">
                <a:latin typeface="Arial"/>
                <a:cs typeface="Calibri"/>
              </a:rPr>
              <a:t>Water dependency, which is defined as:</a:t>
            </a:r>
            <a:endParaRPr lang="en-US">
              <a:latin typeface="Calibri" panose="020F0502020204030204"/>
              <a:ea typeface="Calibri" panose="020F0502020204030204"/>
              <a:cs typeface="Calibri"/>
            </a:endParaRPr>
          </a:p>
          <a:p>
            <a:pPr marL="1257300" lvl="2" indent="-342900">
              <a:buFont typeface="Courier New"/>
              <a:buChar char="o"/>
            </a:pPr>
            <a:r>
              <a:rPr lang="en-US">
                <a:latin typeface="Arial"/>
                <a:cs typeface="Calibri"/>
              </a:rPr>
              <a:t>Activities that can only be conducted in, on, over or adjacent to water areas because the activity requires direct access to the waterbody.</a:t>
            </a:r>
            <a:endParaRPr lang="en-US">
              <a:ea typeface="Calibri"/>
              <a:cs typeface="Calibri"/>
            </a:endParaRPr>
          </a:p>
          <a:p>
            <a:pPr marL="742950" lvl="1" indent="-285750">
              <a:buFont typeface="Arial"/>
              <a:buChar char="•"/>
            </a:pPr>
            <a:r>
              <a:rPr lang="en-US">
                <a:latin typeface="Arial"/>
                <a:cs typeface="Calibri"/>
              </a:rPr>
              <a:t>Riparian rights.</a:t>
            </a:r>
            <a:endParaRPr lang="en-US">
              <a:ea typeface="Calibri"/>
              <a:cs typeface="Calibri"/>
            </a:endParaRPr>
          </a:p>
          <a:p>
            <a:pPr marL="742950" lvl="1" indent="-285750">
              <a:buFont typeface="Arial"/>
              <a:buChar char="•"/>
            </a:pPr>
            <a:r>
              <a:rPr lang="en-US">
                <a:latin typeface="Arial"/>
                <a:cs typeface="Calibri"/>
              </a:rPr>
              <a:t>Impacts to submerged resources.</a:t>
            </a:r>
            <a:endParaRPr lang="en-US">
              <a:ea typeface="Calibri"/>
              <a:cs typeface="Calibri"/>
            </a:endParaRPr>
          </a:p>
          <a:p>
            <a:pPr marL="742950" lvl="1" indent="-285750">
              <a:buFont typeface="Arial"/>
              <a:buChar char="•"/>
            </a:pPr>
            <a:r>
              <a:rPr lang="en-US">
                <a:latin typeface="Arial"/>
                <a:cs typeface="Calibri"/>
              </a:rPr>
              <a:t>Preemption from other uses of the water by the public.</a:t>
            </a:r>
            <a:endParaRPr lang="en-US">
              <a:ea typeface="Calibri"/>
              <a:cs typeface="Calibri"/>
            </a:endParaRPr>
          </a:p>
          <a:p>
            <a:endParaRPr lang="en-US" sz="2000" b="1">
              <a:latin typeface="Arial"/>
              <a:cs typeface="Calibri"/>
            </a:endParaRPr>
          </a:p>
          <a:p>
            <a:r>
              <a:rPr lang="en-US" sz="2000" b="1">
                <a:latin typeface="Arial"/>
                <a:cs typeface="Calibri"/>
              </a:rPr>
              <a:t>Forms of authorization</a:t>
            </a:r>
            <a:r>
              <a:rPr lang="en-US" sz="2000">
                <a:latin typeface="Arial"/>
                <a:cs typeface="Calibri"/>
              </a:rPr>
              <a:t>:</a:t>
            </a:r>
            <a:endParaRPr lang="en-US" sz="2000">
              <a:cs typeface="Calibri"/>
            </a:endParaRPr>
          </a:p>
          <a:p>
            <a:pPr marL="742950" lvl="1" indent="-285750">
              <a:buFont typeface="Arial"/>
              <a:buChar char="•"/>
            </a:pPr>
            <a:r>
              <a:rPr lang="en-US">
                <a:latin typeface="Arial"/>
                <a:cs typeface="Calibri"/>
              </a:rPr>
              <a:t>Exceptions – No authorization required.</a:t>
            </a:r>
            <a:endParaRPr lang="en-US">
              <a:ea typeface="Calibri"/>
              <a:cs typeface="Calibri"/>
            </a:endParaRPr>
          </a:p>
          <a:p>
            <a:pPr marL="742950" lvl="1" indent="-285750">
              <a:buFont typeface="Arial"/>
              <a:buChar char="•"/>
            </a:pPr>
            <a:r>
              <a:rPr lang="en-US">
                <a:latin typeface="Arial"/>
                <a:cs typeface="Calibri"/>
              </a:rPr>
              <a:t>Consent by rule – Authorization automatic if app meets certain criteria.</a:t>
            </a:r>
            <a:endParaRPr lang="en-US">
              <a:ea typeface="Calibri"/>
              <a:cs typeface="Calibri"/>
            </a:endParaRPr>
          </a:p>
          <a:p>
            <a:pPr marL="742950" lvl="1" indent="-285750">
              <a:buFont typeface="Arial"/>
              <a:buChar char="•"/>
            </a:pPr>
            <a:r>
              <a:rPr lang="en-US">
                <a:latin typeface="Arial"/>
                <a:cs typeface="Calibri"/>
              </a:rPr>
              <a:t>Letter of consent</a:t>
            </a:r>
            <a:r>
              <a:rPr lang="en-US" b="1">
                <a:latin typeface="Arial"/>
                <a:cs typeface="Calibri"/>
              </a:rPr>
              <a:t> </a:t>
            </a:r>
            <a:r>
              <a:rPr lang="en-US">
                <a:latin typeface="Arial"/>
                <a:cs typeface="Calibri"/>
              </a:rPr>
              <a:t>– Written authorization is required.</a:t>
            </a:r>
            <a:endParaRPr lang="en-US">
              <a:ea typeface="Calibri"/>
              <a:cs typeface="Calibri"/>
            </a:endParaRPr>
          </a:p>
          <a:p>
            <a:pPr marL="742950" lvl="1" indent="-285750">
              <a:buFont typeface="Arial"/>
              <a:buChar char="•"/>
            </a:pPr>
            <a:r>
              <a:rPr lang="en-US">
                <a:latin typeface="Arial"/>
                <a:cs typeface="Calibri"/>
              </a:rPr>
              <a:t>Leases – Written agreement with annual fees for all commercial facilities and those facilities that do not qualify for a lesser authorization.</a:t>
            </a:r>
            <a:endParaRPr lang="en-US">
              <a:ea typeface="Calibri"/>
              <a:cs typeface="Calibri"/>
            </a:endParaRPr>
          </a:p>
          <a:p>
            <a:pPr marL="742950" lvl="1" indent="-285750">
              <a:buFont typeface="Arial"/>
              <a:buChar char="•"/>
            </a:pPr>
            <a:r>
              <a:rPr lang="en-US">
                <a:latin typeface="Arial"/>
                <a:cs typeface="Calibri"/>
              </a:rPr>
              <a:t>Easements – Written agreement with fees (not necessarily annual), generally for linear activities.</a:t>
            </a:r>
          </a:p>
          <a:p>
            <a:endParaRPr lang="en-US">
              <a:cs typeface="Calibri"/>
            </a:endParaRPr>
          </a:p>
        </p:txBody>
      </p:sp>
      <p:sp>
        <p:nvSpPr>
          <p:cNvPr id="7" name="TextBox 6">
            <a:extLst>
              <a:ext uri="{FF2B5EF4-FFF2-40B4-BE49-F238E27FC236}">
                <a16:creationId xmlns:a16="http://schemas.microsoft.com/office/drawing/2014/main" id="{B143E457-D404-1D2E-1133-3FEC669661DF}"/>
              </a:ext>
            </a:extLst>
          </p:cNvPr>
          <p:cNvSpPr txBox="1"/>
          <p:nvPr/>
        </p:nvSpPr>
        <p:spPr>
          <a:xfrm>
            <a:off x="170758" y="3950206"/>
            <a:ext cx="4308070"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a:rPr>
              <a:t>SSL:</a:t>
            </a:r>
            <a:r>
              <a:rPr lang="en-US" sz="2400">
                <a:latin typeface="Arial"/>
                <a:cs typeface="Calibri"/>
              </a:rPr>
              <a:t> </a:t>
            </a:r>
            <a:endParaRPr lang="en-US" sz="2400">
              <a:latin typeface="Calibri" panose="020F0502020204030204"/>
              <a:cs typeface="Calibri"/>
            </a:endParaRPr>
          </a:p>
          <a:p>
            <a:pPr marL="285750" indent="-285750">
              <a:buFont typeface="Arial"/>
              <a:buChar char="•"/>
            </a:pPr>
            <a:r>
              <a:rPr lang="en-US">
                <a:latin typeface="Arial"/>
                <a:cs typeface="Calibri"/>
              </a:rPr>
              <a:t>Including but not limited to, tidal lands, islands, sand bars, shallow banks and lands </a:t>
            </a:r>
            <a:r>
              <a:rPr lang="en-US" b="1">
                <a:latin typeface="Arial"/>
                <a:cs typeface="Calibri"/>
              </a:rPr>
              <a:t>waterward of the ordinary or mean high water line</a:t>
            </a:r>
            <a:r>
              <a:rPr lang="en-US">
                <a:latin typeface="Arial"/>
                <a:cs typeface="Calibri"/>
              </a:rPr>
              <a:t>, beneath navigable fresh water or beneath tidally-influenced waters, </a:t>
            </a:r>
            <a:r>
              <a:rPr lang="en-US" b="1">
                <a:latin typeface="Arial"/>
                <a:cs typeface="Calibri"/>
              </a:rPr>
              <a:t>which the state of Florida acquired title to </a:t>
            </a:r>
            <a:r>
              <a:rPr lang="en-US">
                <a:latin typeface="Arial"/>
                <a:cs typeface="Calibri"/>
              </a:rPr>
              <a:t>on March 3, 1845, </a:t>
            </a:r>
            <a:r>
              <a:rPr lang="en-US" b="1">
                <a:latin typeface="Arial"/>
                <a:cs typeface="Calibri"/>
              </a:rPr>
              <a:t>by virtue of statehood</a:t>
            </a:r>
            <a:r>
              <a:rPr lang="en-US">
                <a:latin typeface="Arial"/>
                <a:cs typeface="Calibri"/>
              </a:rPr>
              <a:t>.</a:t>
            </a:r>
            <a:endParaRPr lang="en-US">
              <a:cs typeface="Calibri"/>
            </a:endParaRPr>
          </a:p>
          <a:p>
            <a:endParaRPr lang="en-US" sz="2000" b="1">
              <a:latin typeface="Arial"/>
              <a:cs typeface="Calibri"/>
            </a:endParaRPr>
          </a:p>
        </p:txBody>
      </p:sp>
      <p:sp>
        <p:nvSpPr>
          <p:cNvPr id="4" name="Title 3">
            <a:extLst>
              <a:ext uri="{FF2B5EF4-FFF2-40B4-BE49-F238E27FC236}">
                <a16:creationId xmlns:a16="http://schemas.microsoft.com/office/drawing/2014/main" id="{019D0066-0B48-73DB-4F89-21EEAF013388}"/>
              </a:ext>
            </a:extLst>
          </p:cNvPr>
          <p:cNvSpPr txBox="1">
            <a:spLocks noGrp="1"/>
          </p:cNvSpPr>
          <p:nvPr>
            <p:ph type="title" idx="4294967295"/>
          </p:nvPr>
        </p:nvSpPr>
        <p:spPr>
          <a:xfrm>
            <a:off x="1547830" y="150652"/>
            <a:ext cx="10366247" cy="12524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Verdana"/>
                <a:cs typeface="Arial"/>
              </a:rPr>
              <a:t>SOVERIEGN SUBMERGED LANDS </a:t>
            </a:r>
            <a:endParaRPr kumimoji="0" lang="en-US" sz="1800" b="0" i="0" u="none" strike="noStrike" kern="1200" cap="none" spc="0" normalizeH="0" baseline="0" noProof="0" dirty="0">
              <a:ln>
                <a:noFill/>
              </a:ln>
              <a:solidFill>
                <a:schemeClr val="bg1"/>
              </a:solidFill>
              <a:effectLst/>
              <a:uLnTx/>
              <a:uFillTx/>
              <a:latin typeface="Arial"/>
              <a:ea typeface="Verdana"/>
              <a:cs typeface="Arial"/>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Verdana"/>
                <a:cs typeface="Arial"/>
              </a:rPr>
              <a:t>(STATE LANDS)</a:t>
            </a:r>
            <a:endParaRPr kumimoji="0" lang="en-US" sz="1800" b="0" i="0" u="none" strike="noStrike" kern="1200" cap="none" spc="0" normalizeH="0" baseline="0" noProof="0" dirty="0">
              <a:ln>
                <a:noFill/>
              </a:ln>
              <a:solidFill>
                <a:schemeClr val="bg1"/>
              </a:solidFill>
              <a:effectLst/>
              <a:uLnTx/>
              <a:uFillTx/>
              <a:latin typeface="Arial"/>
              <a:ea typeface="Verdana"/>
              <a:cs typeface="Arial"/>
            </a:endParaRPr>
          </a:p>
          <a:p>
            <a:pPr marL="0" marR="0" lvl="0" indent="0" algn="l" defTabSz="457200" rtl="0" eaLnBrk="1" fontAlgn="auto" latinLnBrk="0" hangingPunct="1">
              <a:lnSpc>
                <a:spcPts val="3000"/>
              </a:lnSpc>
              <a:spcBef>
                <a:spcPts val="0"/>
              </a:spcBef>
              <a:spcAft>
                <a:spcPts val="0"/>
              </a:spcAft>
              <a:buClrTx/>
              <a:buSzTx/>
              <a:buFontTx/>
              <a:buNone/>
              <a:tabLst/>
              <a:defRPr/>
            </a:pPr>
            <a:endPar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Star: 5 Points 4">
            <a:extLst>
              <a:ext uri="{FF2B5EF4-FFF2-40B4-BE49-F238E27FC236}">
                <a16:creationId xmlns:a16="http://schemas.microsoft.com/office/drawing/2014/main" id="{B0BF7349-283E-FDCA-BCA8-B2E574DE3A08}"/>
              </a:ext>
              <a:ext uri="{C183D7F6-B498-43B3-948B-1728B52AA6E4}">
                <adec:decorative xmlns:adec="http://schemas.microsoft.com/office/drawing/2017/decorative" val="1"/>
              </a:ext>
            </a:extLst>
          </p:cNvPr>
          <p:cNvSpPr/>
          <p:nvPr/>
        </p:nvSpPr>
        <p:spPr>
          <a:xfrm>
            <a:off x="3715697" y="1245791"/>
            <a:ext cx="761999" cy="696685"/>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uthorizaion channels for shoreline stabilization">
            <a:extLst>
              <a:ext uri="{FF2B5EF4-FFF2-40B4-BE49-F238E27FC236}">
                <a16:creationId xmlns:a16="http://schemas.microsoft.com/office/drawing/2014/main" id="{B004D914-4E14-A20F-F47C-EDB60FEE4B63}"/>
              </a:ext>
            </a:extLst>
          </p:cNvPr>
          <p:cNvPicPr>
            <a:picLocks noChangeAspect="1"/>
          </p:cNvPicPr>
          <p:nvPr/>
        </p:nvPicPr>
        <p:blipFill>
          <a:blip r:embed="rId3"/>
          <a:stretch>
            <a:fillRect/>
          </a:stretch>
        </p:blipFill>
        <p:spPr>
          <a:xfrm>
            <a:off x="305852" y="1289979"/>
            <a:ext cx="3132368" cy="2660698"/>
          </a:xfrm>
          <a:prstGeom prst="rect">
            <a:avLst/>
          </a:prstGeom>
        </p:spPr>
      </p:pic>
    </p:spTree>
    <p:extLst>
      <p:ext uri="{BB962C8B-B14F-4D97-AF65-F5344CB8AC3E}">
        <p14:creationId xmlns:p14="http://schemas.microsoft.com/office/powerpoint/2010/main" val="95431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92D93-CE1A-490B-A708-DE277425D24A}"/>
              </a:ext>
            </a:extLst>
          </p:cNvPr>
          <p:cNvSpPr txBox="1">
            <a:spLocks noGrp="1"/>
          </p:cNvSpPr>
          <p:nvPr>
            <p:ph type="title" idx="4294967295"/>
          </p:nvPr>
        </p:nvSpPr>
        <p:spPr>
          <a:xfrm>
            <a:off x="1590962" y="457404"/>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TYPES OF PROPRIETARY AUTHORIZATIONS</a:t>
            </a:r>
          </a:p>
        </p:txBody>
      </p:sp>
      <p:sp>
        <p:nvSpPr>
          <p:cNvPr id="4" name="Rectangle 3">
            <a:extLst>
              <a:ext uri="{FF2B5EF4-FFF2-40B4-BE49-F238E27FC236}">
                <a16:creationId xmlns:a16="http://schemas.microsoft.com/office/drawing/2014/main" id="{B62BFF43-456C-41BF-B81A-879B18D1B809}"/>
              </a:ext>
            </a:extLst>
          </p:cNvPr>
          <p:cNvSpPr/>
          <p:nvPr/>
        </p:nvSpPr>
        <p:spPr>
          <a:xfrm>
            <a:off x="573947" y="1328847"/>
            <a:ext cx="8501474" cy="4231928"/>
          </a:xfrm>
          <a:prstGeom prst="rect">
            <a:avLst/>
          </a:prstGeom>
        </p:spPr>
        <p:txBody>
          <a:bodyPr wrap="square" lIns="91440" tIns="45720" rIns="91440" bIns="45720" anchor="t">
            <a:spAutoFit/>
          </a:bodyPr>
          <a:lstStyle/>
          <a:p>
            <a:pPr lvl="0"/>
            <a:r>
              <a:rPr lang="en-US" sz="2000" b="1">
                <a:latin typeface="Arial"/>
                <a:cs typeface="Arial"/>
              </a:rPr>
              <a:t>Proprietary authorizations for use to consider: </a:t>
            </a:r>
          </a:p>
          <a:p>
            <a:pPr lvl="1"/>
            <a:endParaRPr lang="en-US">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a:latin typeface="Arial"/>
                <a:cs typeface="Arial"/>
              </a:rPr>
              <a:t>Consent by Rule:</a:t>
            </a:r>
          </a:p>
          <a:p>
            <a:pPr marL="800100" lvl="1" indent="-342900">
              <a:spcBef>
                <a:spcPts val="600"/>
              </a:spcBef>
              <a:buFont typeface="Courier New" panose="02070309020205020404" pitchFamily="49" charset="0"/>
              <a:buChar char="o"/>
            </a:pPr>
            <a:r>
              <a:rPr lang="en-US">
                <a:latin typeface="Arial"/>
                <a:ea typeface="Times New Roman" panose="02020603050405020304" pitchFamily="18" charset="0"/>
                <a:cs typeface="Arial"/>
              </a:rPr>
              <a:t>This authorizes the activities for riprap and seawalls that would be exempt activities, (i.e. the “repair and replace” and construction in residential canal systems exemptions).</a:t>
            </a:r>
          </a:p>
          <a:p>
            <a:pPr marL="800100" lvl="1" indent="-342900">
              <a:spcBef>
                <a:spcPts val="600"/>
              </a:spcBef>
              <a:buFont typeface="Courier New" panose="02070309020205020404" pitchFamily="49" charset="0"/>
              <a:buChar char="o"/>
            </a:pPr>
            <a:r>
              <a:rPr lang="en-US">
                <a:latin typeface="Arial"/>
                <a:ea typeface="Times New Roman" panose="02020603050405020304" pitchFamily="18" charset="0"/>
                <a:cs typeface="Arial"/>
              </a:rPr>
              <a:t>The “repair and replace” activity requires the existing structure to have a valid Board authorization.</a:t>
            </a:r>
          </a:p>
          <a:p>
            <a:pPr marL="800100" lvl="1" indent="-342900">
              <a:spcBef>
                <a:spcPts val="600"/>
              </a:spcBef>
              <a:buFont typeface="Courier New" panose="02070309020205020404" pitchFamily="49" charset="0"/>
              <a:buChar char="o"/>
            </a:pPr>
            <a:r>
              <a:rPr lang="en-US">
                <a:latin typeface="Arial"/>
                <a:ea typeface="Times New Roman" panose="02020603050405020304" pitchFamily="18" charset="0"/>
                <a:cs typeface="Arial"/>
              </a:rPr>
              <a:t>Neither the “bridge the gap” or construction in residential canal systems can receive a Consent by Rule authorization if located in an aquatic preserve, but “repair and replace” may, given that the new construction occurs only one foot waterward of the existing structure.</a:t>
            </a:r>
          </a:p>
          <a:p>
            <a:pPr marL="742950" lvl="1"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2" name="Star: 5 Points 1">
            <a:extLst>
              <a:ext uri="{FF2B5EF4-FFF2-40B4-BE49-F238E27FC236}">
                <a16:creationId xmlns:a16="http://schemas.microsoft.com/office/drawing/2014/main" id="{BF5C6173-8086-ED78-479D-41CF5FD71694}"/>
              </a:ext>
              <a:ext uri="{C183D7F6-B498-43B3-948B-1728B52AA6E4}">
                <adec:decorative xmlns:adec="http://schemas.microsoft.com/office/drawing/2017/decorative" val="1"/>
              </a:ext>
            </a:extLst>
          </p:cNvPr>
          <p:cNvSpPr/>
          <p:nvPr/>
        </p:nvSpPr>
        <p:spPr>
          <a:xfrm>
            <a:off x="128953" y="1223339"/>
            <a:ext cx="568083" cy="529195"/>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uthorizaion channels for shoreline stabilization">
            <a:extLst>
              <a:ext uri="{FF2B5EF4-FFF2-40B4-BE49-F238E27FC236}">
                <a16:creationId xmlns:a16="http://schemas.microsoft.com/office/drawing/2014/main" id="{856CE3D8-51AA-729C-84F7-76868241F9D9}"/>
              </a:ext>
            </a:extLst>
          </p:cNvPr>
          <p:cNvPicPr>
            <a:picLocks noChangeAspect="1"/>
          </p:cNvPicPr>
          <p:nvPr/>
        </p:nvPicPr>
        <p:blipFill>
          <a:blip r:embed="rId2"/>
          <a:stretch>
            <a:fillRect/>
          </a:stretch>
        </p:blipFill>
        <p:spPr>
          <a:xfrm>
            <a:off x="9268220" y="4337537"/>
            <a:ext cx="2828706" cy="2402761"/>
          </a:xfrm>
          <a:prstGeom prst="rect">
            <a:avLst/>
          </a:prstGeom>
        </p:spPr>
      </p:pic>
    </p:spTree>
    <p:extLst>
      <p:ext uri="{BB962C8B-B14F-4D97-AF65-F5344CB8AC3E}">
        <p14:creationId xmlns:p14="http://schemas.microsoft.com/office/powerpoint/2010/main" val="2008770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C96C9-69A3-81E8-9A99-42F76D4826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33B771-A67A-2950-6018-B35F203E548D}"/>
              </a:ext>
            </a:extLst>
          </p:cNvPr>
          <p:cNvSpPr txBox="1">
            <a:spLocks noGrp="1"/>
          </p:cNvSpPr>
          <p:nvPr>
            <p:ph type="title" idx="4294967295"/>
          </p:nvPr>
        </p:nvSpPr>
        <p:spPr>
          <a:xfrm>
            <a:off x="1590962" y="457404"/>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TYPES OF PROPRIETARY AUTHORIZATIONS</a:t>
            </a:r>
          </a:p>
        </p:txBody>
      </p:sp>
      <p:sp>
        <p:nvSpPr>
          <p:cNvPr id="4" name="Rectangle 3">
            <a:extLst>
              <a:ext uri="{FF2B5EF4-FFF2-40B4-BE49-F238E27FC236}">
                <a16:creationId xmlns:a16="http://schemas.microsoft.com/office/drawing/2014/main" id="{0771E392-FAFE-FD94-AA8A-0818AE6E5DEC}"/>
              </a:ext>
            </a:extLst>
          </p:cNvPr>
          <p:cNvSpPr/>
          <p:nvPr/>
        </p:nvSpPr>
        <p:spPr>
          <a:xfrm>
            <a:off x="573947" y="1328847"/>
            <a:ext cx="8501474" cy="4585871"/>
          </a:xfrm>
          <a:prstGeom prst="rect">
            <a:avLst/>
          </a:prstGeom>
        </p:spPr>
        <p:txBody>
          <a:bodyPr wrap="square" lIns="91440" tIns="45720" rIns="91440" bIns="45720" anchor="t">
            <a:spAutoFit/>
          </a:bodyPr>
          <a:lstStyle/>
          <a:p>
            <a:pPr lvl="0"/>
            <a:r>
              <a:rPr lang="en-US" sz="2000" b="1">
                <a:latin typeface="Arial"/>
                <a:cs typeface="Arial"/>
              </a:rPr>
              <a:t>Proprietary authorizations for use to consider: </a:t>
            </a:r>
          </a:p>
          <a:p>
            <a:pPr lvl="1"/>
            <a:endParaRPr lang="en-US">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a:latin typeface="Arial"/>
                <a:cs typeface="Arial"/>
              </a:rPr>
              <a:t>Letter of Consent:</a:t>
            </a:r>
          </a:p>
          <a:p>
            <a:pPr marL="800100" lvl="1" indent="-342900">
              <a:spcBef>
                <a:spcPts val="600"/>
              </a:spcBef>
              <a:buFont typeface="Courier New" panose="02070309020205020404" pitchFamily="49" charset="0"/>
              <a:buChar char="o"/>
              <a:defRPr/>
            </a:pPr>
            <a:r>
              <a:rPr lang="en-US">
                <a:latin typeface="Arial"/>
                <a:ea typeface="Times New Roman" panose="02020603050405020304" pitchFamily="18" charset="0"/>
                <a:cs typeface="Arial"/>
              </a:rPr>
              <a:t>The Letter of Consent covers the Sections of 403.813, F.S., that may have been excluded from the Consent by Rule by being in the Aquatic Preserve or Manatee </a:t>
            </a:r>
            <a:r>
              <a:rPr lang="en-US">
                <a:latin typeface="Arial"/>
                <a:cs typeface="Arial"/>
              </a:rPr>
              <a:t>“No Entry Zone” or “Motorboat Prohibited Zone.”</a:t>
            </a:r>
          </a:p>
          <a:p>
            <a:pPr marL="800100" lvl="1" indent="-342900">
              <a:spcBef>
                <a:spcPts val="600"/>
              </a:spcBef>
              <a:buFont typeface="Courier New" panose="02070309020205020404" pitchFamily="49" charset="0"/>
              <a:buChar char="o"/>
              <a:defRPr/>
            </a:pPr>
            <a:r>
              <a:rPr lang="en-US">
                <a:latin typeface="Arial"/>
                <a:ea typeface="Times New Roman" panose="02020603050405020304" pitchFamily="18" charset="0"/>
                <a:cs typeface="Arial"/>
              </a:rPr>
              <a:t>Seawalls may be placed a maximum of 3 feet waterward of the Mean or Ordinary High Water Lines.</a:t>
            </a:r>
          </a:p>
          <a:p>
            <a:pPr marL="800100" lvl="1" indent="-342900">
              <a:spcBef>
                <a:spcPts val="600"/>
              </a:spcBef>
              <a:buFont typeface="Courier New" panose="02070309020205020404" pitchFamily="49" charset="0"/>
              <a:buChar char="o"/>
              <a:defRPr/>
            </a:pPr>
            <a:r>
              <a:rPr lang="en-US">
                <a:latin typeface="Arial"/>
                <a:ea typeface="Times New Roman" panose="02020603050405020304" pitchFamily="18" charset="0"/>
                <a:cs typeface="Arial"/>
              </a:rPr>
              <a:t>Riprap may be placed a maximum of 10 feet waterward of the Mean or Ordinary High Water Lines.</a:t>
            </a:r>
          </a:p>
          <a:p>
            <a:pPr marL="800100" lvl="1" indent="-342900">
              <a:spcBef>
                <a:spcPts val="600"/>
              </a:spcBef>
              <a:buFont typeface="Courier New" panose="02070309020205020404" pitchFamily="49" charset="0"/>
              <a:buChar char="o"/>
              <a:defRPr/>
            </a:pPr>
            <a:r>
              <a:rPr lang="en-US">
                <a:latin typeface="Arial"/>
                <a:ea typeface="Times New Roman" panose="02020603050405020304" pitchFamily="18" charset="0"/>
                <a:cs typeface="Arial"/>
              </a:rPr>
              <a:t>These maximums are not guaranteed to be approved, significant erosion must be evident as placement of structures at this distance waterward may result in surface water fill.</a:t>
            </a:r>
          </a:p>
          <a:p>
            <a:pPr marL="1200150" lvl="2" indent="-285750">
              <a:buFont typeface="Courier New" panose="02070309020205020404" pitchFamily="49" charset="0"/>
              <a:buChar char="o"/>
            </a:pPr>
            <a:endParaRPr lang="en-US">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2" name="Star: 5 Points 1">
            <a:extLst>
              <a:ext uri="{FF2B5EF4-FFF2-40B4-BE49-F238E27FC236}">
                <a16:creationId xmlns:a16="http://schemas.microsoft.com/office/drawing/2014/main" id="{7459F422-AE88-80C2-C42A-7A38B395B50B}"/>
              </a:ext>
              <a:ext uri="{C183D7F6-B498-43B3-948B-1728B52AA6E4}">
                <adec:decorative xmlns:adec="http://schemas.microsoft.com/office/drawing/2017/decorative" val="1"/>
              </a:ext>
            </a:extLst>
          </p:cNvPr>
          <p:cNvSpPr/>
          <p:nvPr/>
        </p:nvSpPr>
        <p:spPr>
          <a:xfrm>
            <a:off x="128953" y="1223339"/>
            <a:ext cx="568083" cy="529195"/>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uthorizaion channels for shoreline stabilization">
            <a:extLst>
              <a:ext uri="{FF2B5EF4-FFF2-40B4-BE49-F238E27FC236}">
                <a16:creationId xmlns:a16="http://schemas.microsoft.com/office/drawing/2014/main" id="{CD2F45E4-9CA8-48CB-CA01-53EE284AB3F7}"/>
              </a:ext>
            </a:extLst>
          </p:cNvPr>
          <p:cNvPicPr>
            <a:picLocks noChangeAspect="1"/>
          </p:cNvPicPr>
          <p:nvPr/>
        </p:nvPicPr>
        <p:blipFill>
          <a:blip r:embed="rId2"/>
          <a:stretch>
            <a:fillRect/>
          </a:stretch>
        </p:blipFill>
        <p:spPr>
          <a:xfrm>
            <a:off x="9268220" y="4337537"/>
            <a:ext cx="2828706" cy="2402761"/>
          </a:xfrm>
          <a:prstGeom prst="rect">
            <a:avLst/>
          </a:prstGeom>
        </p:spPr>
      </p:pic>
    </p:spTree>
    <p:extLst>
      <p:ext uri="{BB962C8B-B14F-4D97-AF65-F5344CB8AC3E}">
        <p14:creationId xmlns:p14="http://schemas.microsoft.com/office/powerpoint/2010/main" val="1397750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36736-BC20-1065-88C7-89CC14E47A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C6A7FB-7F76-86FC-56B8-21148C99E273}"/>
              </a:ext>
            </a:extLst>
          </p:cNvPr>
          <p:cNvSpPr txBox="1">
            <a:spLocks noGrp="1"/>
          </p:cNvSpPr>
          <p:nvPr>
            <p:ph type="title" idx="4294967295"/>
          </p:nvPr>
        </p:nvSpPr>
        <p:spPr>
          <a:xfrm>
            <a:off x="1590962" y="457404"/>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TYPES OF PROPRIETARY AUTHORIZATIONS</a:t>
            </a:r>
          </a:p>
        </p:txBody>
      </p:sp>
      <p:sp>
        <p:nvSpPr>
          <p:cNvPr id="4" name="Rectangle 3">
            <a:extLst>
              <a:ext uri="{FF2B5EF4-FFF2-40B4-BE49-F238E27FC236}">
                <a16:creationId xmlns:a16="http://schemas.microsoft.com/office/drawing/2014/main" id="{A6A581CF-C8E4-0A4E-F753-0E97E735F787}"/>
              </a:ext>
            </a:extLst>
          </p:cNvPr>
          <p:cNvSpPr/>
          <p:nvPr/>
        </p:nvSpPr>
        <p:spPr>
          <a:xfrm>
            <a:off x="573947" y="1328847"/>
            <a:ext cx="8501474" cy="3593291"/>
          </a:xfrm>
          <a:prstGeom prst="rect">
            <a:avLst/>
          </a:prstGeom>
        </p:spPr>
        <p:txBody>
          <a:bodyPr wrap="square" lIns="91440" tIns="45720" rIns="91440" bIns="45720" anchor="t">
            <a:spAutoFit/>
          </a:bodyPr>
          <a:lstStyle/>
          <a:p>
            <a:pPr lvl="0"/>
            <a:r>
              <a:rPr lang="en-US" sz="2000" b="1">
                <a:latin typeface="Arial"/>
                <a:cs typeface="Arial"/>
              </a:rPr>
              <a:t>Proprietary authorizations for use to consider: </a:t>
            </a:r>
          </a:p>
          <a:p>
            <a:pPr lvl="1"/>
            <a:endParaRPr lang="en-US">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a:latin typeface="Arial"/>
                <a:cs typeface="Arial"/>
              </a:rPr>
              <a:t>Easement:</a:t>
            </a:r>
          </a:p>
          <a:p>
            <a:pPr marL="800100" lvl="1" indent="-342900">
              <a:spcBef>
                <a:spcPts val="300"/>
              </a:spcBef>
              <a:buFont typeface="Courier New" panose="02070309020205020404" pitchFamily="49" charset="0"/>
              <a:buChar char="o"/>
            </a:pPr>
            <a:r>
              <a:rPr lang="en-US">
                <a:latin typeface="Arial"/>
                <a:ea typeface="Times New Roman" panose="02020603050405020304" pitchFamily="18" charset="0"/>
                <a:cs typeface="Arial"/>
              </a:rPr>
              <a:t>A sovereign submerged land easement can be required for groins, breakwaters, and shoreline protection structures if they do not qualify for Consent by Rule or Letter of Consent.</a:t>
            </a:r>
          </a:p>
          <a:p>
            <a:pPr marL="1257300" lvl="2" indent="-342900">
              <a:spcBef>
                <a:spcPts val="300"/>
              </a:spcBef>
              <a:buFont typeface="Wingdings" panose="05000000000000000000" pitchFamily="2" charset="2"/>
              <a:buChar char="§"/>
            </a:pPr>
            <a:r>
              <a:rPr lang="en-US">
                <a:latin typeface="Arial"/>
                <a:ea typeface="Times New Roman" panose="02020603050405020304" pitchFamily="18" charset="0"/>
                <a:cs typeface="Arial"/>
              </a:rPr>
              <a:t>These are lengthy processes that are not guaranteed to be approved. Following the maximums set forth by the Letter of Consent is recommended, but for living shorelines, easements may be required.</a:t>
            </a:r>
          </a:p>
          <a:p>
            <a:pPr marL="1257300" lvl="2" indent="-342900">
              <a:spcBef>
                <a:spcPts val="300"/>
              </a:spcBef>
              <a:buFont typeface="Wingdings" panose="05000000000000000000" pitchFamily="2" charset="2"/>
              <a:buChar char="§"/>
            </a:pPr>
            <a:endParaRPr lang="en-US" sz="2000">
              <a:latin typeface="Arial" panose="020B0604020202020204" pitchFamily="34" charset="0"/>
              <a:ea typeface="Times New Roman" panose="02020603050405020304" pitchFamily="18" charset="0"/>
              <a:cs typeface="Arial" panose="020B0604020202020204" pitchFamily="34" charset="0"/>
            </a:endParaRPr>
          </a:p>
          <a:p>
            <a:pPr marL="1200150" lvl="2" indent="-285750">
              <a:buFont typeface="Courier New" panose="02070309020205020404" pitchFamily="49" charset="0"/>
              <a:buChar char="o"/>
            </a:pPr>
            <a:endParaRPr lang="en-US">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2" name="Star: 5 Points 1">
            <a:extLst>
              <a:ext uri="{FF2B5EF4-FFF2-40B4-BE49-F238E27FC236}">
                <a16:creationId xmlns:a16="http://schemas.microsoft.com/office/drawing/2014/main" id="{E1DF7EB7-ED8A-257C-9071-832DA4AB8347}"/>
              </a:ext>
              <a:ext uri="{C183D7F6-B498-43B3-948B-1728B52AA6E4}">
                <adec:decorative xmlns:adec="http://schemas.microsoft.com/office/drawing/2017/decorative" val="1"/>
              </a:ext>
            </a:extLst>
          </p:cNvPr>
          <p:cNvSpPr/>
          <p:nvPr/>
        </p:nvSpPr>
        <p:spPr>
          <a:xfrm>
            <a:off x="128953" y="1223339"/>
            <a:ext cx="568083" cy="529195"/>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uthorizaion channels for shoreline stabilization">
            <a:extLst>
              <a:ext uri="{FF2B5EF4-FFF2-40B4-BE49-F238E27FC236}">
                <a16:creationId xmlns:a16="http://schemas.microsoft.com/office/drawing/2014/main" id="{F7FDC0DA-9412-D429-CDE1-7604111820F1}"/>
              </a:ext>
            </a:extLst>
          </p:cNvPr>
          <p:cNvPicPr>
            <a:picLocks noChangeAspect="1"/>
          </p:cNvPicPr>
          <p:nvPr/>
        </p:nvPicPr>
        <p:blipFill>
          <a:blip r:embed="rId2"/>
          <a:stretch>
            <a:fillRect/>
          </a:stretch>
        </p:blipFill>
        <p:spPr>
          <a:xfrm>
            <a:off x="9268220" y="4337537"/>
            <a:ext cx="2828706" cy="2402761"/>
          </a:xfrm>
          <a:prstGeom prst="rect">
            <a:avLst/>
          </a:prstGeom>
        </p:spPr>
      </p:pic>
    </p:spTree>
    <p:extLst>
      <p:ext uri="{BB962C8B-B14F-4D97-AF65-F5344CB8AC3E}">
        <p14:creationId xmlns:p14="http://schemas.microsoft.com/office/powerpoint/2010/main" val="2629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8B4B-E6C5-DC94-3241-5189D903F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FD591A-1D12-4028-66C1-5007ACB3EC37}"/>
              </a:ext>
            </a:extLst>
          </p:cNvPr>
          <p:cNvSpPr txBox="1">
            <a:spLocks noGrp="1"/>
          </p:cNvSpPr>
          <p:nvPr>
            <p:ph type="title" idx="4294967295"/>
          </p:nvPr>
        </p:nvSpPr>
        <p:spPr>
          <a:xfrm>
            <a:off x="1590962" y="134231"/>
            <a:ext cx="10366247" cy="13444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2158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AQUATIC PRESERVES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21580"/>
              </a:lnSpc>
              <a:spcBef>
                <a:spcPts val="0"/>
              </a:spcBef>
              <a:spcAft>
                <a:spcPts val="0"/>
              </a:spcAft>
              <a:buClrTx/>
              <a:buSzTx/>
              <a:buFontTx/>
              <a:buNone/>
              <a:tabLst/>
              <a:defRPr/>
            </a:pPr>
            <a:endPar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70C3E3-61A8-C13C-6B56-7D75F861A14C}"/>
              </a:ext>
            </a:extLst>
          </p:cNvPr>
          <p:cNvSpPr txBox="1">
            <a:spLocks/>
          </p:cNvSpPr>
          <p:nvPr/>
        </p:nvSpPr>
        <p:spPr>
          <a:xfrm>
            <a:off x="4784757" y="1645467"/>
            <a:ext cx="7172452" cy="452596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Arial"/>
                <a:cs typeface="Arial"/>
              </a:rPr>
              <a:t>Rule 18-20, Florida Administrative Code</a:t>
            </a:r>
          </a:p>
          <a:p>
            <a:pPr lvl="1"/>
            <a:r>
              <a:rPr lang="en-US" sz="2000" dirty="0">
                <a:solidFill>
                  <a:schemeClr val="bg1"/>
                </a:solidFill>
                <a:latin typeface="Arial"/>
                <a:cs typeface="Arial"/>
              </a:rPr>
              <a:t>Provides for more restrictive design criteria for docks and shoreline stabilization.</a:t>
            </a:r>
            <a:endParaRPr lang="en-US" sz="2000" dirty="0">
              <a:solidFill>
                <a:schemeClr val="bg1"/>
              </a:solidFill>
              <a:latin typeface="Arial" panose="020B0604020202020204" pitchFamily="34" charset="0"/>
              <a:cs typeface="Arial" panose="020B0604020202020204" pitchFamily="34" charset="0"/>
            </a:endParaRPr>
          </a:p>
          <a:p>
            <a:pPr lvl="1"/>
            <a:endParaRPr lang="en-US" sz="2000" dirty="0">
              <a:solidFill>
                <a:schemeClr val="bg1"/>
              </a:solidFill>
              <a:latin typeface="Arial" panose="020B0604020202020204" pitchFamily="34" charset="0"/>
              <a:cs typeface="Arial" panose="020B0604020202020204" pitchFamily="34" charset="0"/>
            </a:endParaRPr>
          </a:p>
          <a:p>
            <a:pPr marL="0" indent="0">
              <a:buNone/>
            </a:pPr>
            <a:r>
              <a:rPr lang="en-US" sz="2000" b="1" dirty="0">
                <a:solidFill>
                  <a:schemeClr val="bg1"/>
                </a:solidFill>
                <a:latin typeface="Arial"/>
                <a:cs typeface="Arial"/>
              </a:rPr>
              <a:t>Intent</a:t>
            </a:r>
            <a:r>
              <a:rPr lang="en-US" sz="2000" dirty="0">
                <a:solidFill>
                  <a:schemeClr val="bg1"/>
                </a:solidFill>
                <a:latin typeface="Arial"/>
                <a:cs typeface="Arial"/>
              </a:rPr>
              <a:t>: To be preserved in an essentially natural or existing condition so that their aesthetic, biological and scientific values may endure for the enjoyment of future generations.</a:t>
            </a:r>
          </a:p>
          <a:p>
            <a:pPr marL="0" indent="0">
              <a:buNone/>
            </a:pPr>
            <a:endParaRPr lang="en-US" sz="2000" dirty="0">
              <a:solidFill>
                <a:schemeClr val="bg1"/>
              </a:solidFill>
              <a:latin typeface="Arial"/>
              <a:cs typeface="Arial"/>
            </a:endParaRPr>
          </a:p>
          <a:p>
            <a:pPr marL="0" indent="0">
              <a:buNone/>
            </a:pPr>
            <a:r>
              <a:rPr lang="en-US" sz="2000" dirty="0">
                <a:solidFill>
                  <a:schemeClr val="bg1"/>
                </a:solidFill>
                <a:latin typeface="Arial"/>
                <a:ea typeface="Times New Roman" panose="02020603050405020304" pitchFamily="18" charset="0"/>
                <a:cs typeface="Arial"/>
              </a:rPr>
              <a:t>There are four Aquatic Preserves in the Northeast District:</a:t>
            </a:r>
          </a:p>
          <a:p>
            <a:pPr marL="914400" lvl="1" indent="-457200">
              <a:spcBef>
                <a:spcPts val="600"/>
              </a:spcBef>
              <a:buAutoNum type="arabicPeriod"/>
            </a:pPr>
            <a:r>
              <a:rPr lang="en-US" sz="2000" dirty="0">
                <a:solidFill>
                  <a:schemeClr val="bg1"/>
                </a:solidFill>
                <a:latin typeface="Arial"/>
                <a:ea typeface="Times New Roman" panose="02020603050405020304" pitchFamily="18" charset="0"/>
                <a:cs typeface="Arial"/>
              </a:rPr>
              <a:t>Fort Clinch</a:t>
            </a:r>
          </a:p>
          <a:p>
            <a:pPr marL="914400" lvl="1" indent="-457200">
              <a:spcBef>
                <a:spcPts val="600"/>
              </a:spcBef>
              <a:buAutoNum type="arabicPeriod"/>
            </a:pPr>
            <a:r>
              <a:rPr lang="en-US" sz="2000" dirty="0">
                <a:solidFill>
                  <a:schemeClr val="bg1"/>
                </a:solidFill>
                <a:latin typeface="Arial"/>
                <a:ea typeface="Times New Roman" panose="02020603050405020304" pitchFamily="18" charset="0"/>
                <a:cs typeface="Arial"/>
              </a:rPr>
              <a:t>Nassau River – St. Johns Marshes</a:t>
            </a:r>
          </a:p>
          <a:p>
            <a:pPr marL="914400" lvl="1" indent="-457200">
              <a:spcBef>
                <a:spcPts val="600"/>
              </a:spcBef>
              <a:buAutoNum type="arabicPeriod"/>
            </a:pPr>
            <a:r>
              <a:rPr lang="en-US" sz="2000" dirty="0">
                <a:solidFill>
                  <a:schemeClr val="bg1"/>
                </a:solidFill>
                <a:latin typeface="Arial"/>
                <a:ea typeface="Times New Roman" panose="02020603050405020304" pitchFamily="18" charset="0"/>
                <a:cs typeface="Arial"/>
              </a:rPr>
              <a:t>Guana River Marsh</a:t>
            </a:r>
          </a:p>
          <a:p>
            <a:pPr marL="914400" lvl="1" indent="-457200">
              <a:spcBef>
                <a:spcPts val="600"/>
              </a:spcBef>
              <a:buAutoNum type="arabicPeriod"/>
            </a:pPr>
            <a:r>
              <a:rPr lang="en-US" sz="2000" dirty="0">
                <a:solidFill>
                  <a:schemeClr val="bg1"/>
                </a:solidFill>
                <a:latin typeface="Arial"/>
                <a:ea typeface="Times New Roman" panose="02020603050405020304" pitchFamily="18" charset="0"/>
                <a:cs typeface="Arial"/>
              </a:rPr>
              <a:t>Big Bend Seagrasses</a:t>
            </a:r>
          </a:p>
          <a:p>
            <a:pPr marL="0" indent="0">
              <a:buNone/>
            </a:pPr>
            <a:endParaRPr lang="en-US" sz="2400" dirty="0">
              <a:solidFill>
                <a:schemeClr val="bg1"/>
              </a:solidFill>
              <a:latin typeface="Arial"/>
              <a:cs typeface="Arial"/>
            </a:endParaRPr>
          </a:p>
          <a:p>
            <a:pPr marL="0" indent="0">
              <a:buNone/>
            </a:pPr>
            <a:endParaRPr lang="en-US" sz="2400" dirty="0">
              <a:solidFill>
                <a:schemeClr val="bg1"/>
              </a:solidFill>
              <a:latin typeface="Arial"/>
              <a:cs typeface="Arial"/>
            </a:endParaRPr>
          </a:p>
          <a:p>
            <a:pPr lvl="1"/>
            <a:endParaRPr lang="en-US" dirty="0">
              <a:latin typeface="Times New Roman" charset="0"/>
              <a:cs typeface="Times New Roman" charset="0"/>
            </a:endParaRPr>
          </a:p>
        </p:txBody>
      </p:sp>
      <p:pic>
        <p:nvPicPr>
          <p:cNvPr id="5" name="Picture 4" descr="A body of water surrounded by trees">
            <a:extLst>
              <a:ext uri="{FF2B5EF4-FFF2-40B4-BE49-F238E27FC236}">
                <a16:creationId xmlns:a16="http://schemas.microsoft.com/office/drawing/2014/main" id="{3BC5E6FC-5FD1-C80D-5B12-DF540334B7B6}"/>
              </a:ext>
            </a:extLst>
          </p:cNvPr>
          <p:cNvPicPr>
            <a:picLocks noChangeAspect="1"/>
          </p:cNvPicPr>
          <p:nvPr/>
        </p:nvPicPr>
        <p:blipFill>
          <a:blip r:embed="rId2"/>
          <a:srcRect l="25603" t="2441" r="22166"/>
          <a:stretch>
            <a:fillRect/>
          </a:stretch>
        </p:blipFill>
        <p:spPr>
          <a:xfrm>
            <a:off x="142875" y="1381125"/>
            <a:ext cx="4219576" cy="5184357"/>
          </a:xfrm>
          <a:prstGeom prst="rect">
            <a:avLst/>
          </a:prstGeom>
        </p:spPr>
      </p:pic>
      <p:sp>
        <p:nvSpPr>
          <p:cNvPr id="6" name="TextBox 5">
            <a:extLst>
              <a:ext uri="{FF2B5EF4-FFF2-40B4-BE49-F238E27FC236}">
                <a16:creationId xmlns:a16="http://schemas.microsoft.com/office/drawing/2014/main" id="{2EC13A7B-3FFF-D541-69CB-C18B7B673129}"/>
              </a:ext>
            </a:extLst>
          </p:cNvPr>
          <p:cNvSpPr txBox="1"/>
          <p:nvPr/>
        </p:nvSpPr>
        <p:spPr>
          <a:xfrm>
            <a:off x="142875" y="6565482"/>
            <a:ext cx="715264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Photo credit: DEP</a:t>
            </a:r>
            <a:endParaRPr lang="en-US" sz="1000" dirty="0">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0542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rtheast District Aquatic preserves">
            <a:extLst>
              <a:ext uri="{FF2B5EF4-FFF2-40B4-BE49-F238E27FC236}">
                <a16:creationId xmlns:a16="http://schemas.microsoft.com/office/drawing/2014/main" id="{AF57FC0B-A44E-FACB-88FB-A6BCED14D388}"/>
              </a:ext>
            </a:extLst>
          </p:cNvPr>
          <p:cNvPicPr>
            <a:picLocks noChangeAspect="1"/>
          </p:cNvPicPr>
          <p:nvPr/>
        </p:nvPicPr>
        <p:blipFill>
          <a:blip r:embed="rId2"/>
          <a:stretch>
            <a:fillRect/>
          </a:stretch>
        </p:blipFill>
        <p:spPr>
          <a:xfrm>
            <a:off x="2058780" y="1468012"/>
            <a:ext cx="7707016" cy="4847063"/>
          </a:xfrm>
          <a:prstGeom prst="rect">
            <a:avLst/>
          </a:prstGeom>
          <a:ln w="38100">
            <a:solidFill>
              <a:schemeClr val="bg1"/>
            </a:solidFill>
          </a:ln>
        </p:spPr>
      </p:pic>
      <p:sp>
        <p:nvSpPr>
          <p:cNvPr id="2" name="Title 1">
            <a:extLst>
              <a:ext uri="{FF2B5EF4-FFF2-40B4-BE49-F238E27FC236}">
                <a16:creationId xmlns:a16="http://schemas.microsoft.com/office/drawing/2014/main" id="{F8EC9D88-A602-6E64-7E8F-7EEF0B202CA2}"/>
              </a:ext>
            </a:extLst>
          </p:cNvPr>
          <p:cNvSpPr txBox="1">
            <a:spLocks noGrp="1"/>
          </p:cNvSpPr>
          <p:nvPr>
            <p:ph type="title" idx="4294967295"/>
          </p:nvPr>
        </p:nvSpPr>
        <p:spPr>
          <a:xfrm>
            <a:off x="1500725" y="109208"/>
            <a:ext cx="10195800" cy="1813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2158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Verdana"/>
                <a:cs typeface="Arial"/>
              </a:rPr>
              <a:t>NORTHEAST DISTRICT AQUATIC PRESERVES</a:t>
            </a:r>
            <a:br>
              <a:rPr kumimoji="0" lang="en-US" sz="3500" b="1" i="0" u="none" strike="noStrike" kern="1200" cap="none" spc="0" normalizeH="0" baseline="0" noProof="0" dirty="0">
                <a:ln>
                  <a:noFill/>
                </a:ln>
                <a:solidFill>
                  <a:schemeClr val="bg1"/>
                </a:solidFill>
                <a:effectLst/>
                <a:uLnTx/>
                <a:uFillTx/>
                <a:latin typeface="Arial"/>
                <a:ea typeface="Verdana"/>
                <a:cs typeface="Arial"/>
              </a:rPr>
            </a:br>
            <a:endParaRPr kumimoji="0" lang="en-US" sz="2500" b="1" i="0" u="none" strike="noStrike" kern="1200" cap="none" spc="0" normalizeH="0" baseline="0" noProof="0" dirty="0">
              <a:ln>
                <a:noFill/>
              </a:ln>
              <a:solidFill>
                <a:schemeClr val="accent2"/>
              </a:solidFill>
              <a:effectLst/>
              <a:uLnTx/>
              <a:uFillTx/>
              <a:latin typeface="Arial"/>
              <a:ea typeface="Verdana"/>
              <a:cs typeface="Arial"/>
            </a:endParaRPr>
          </a:p>
          <a:p>
            <a:pPr marL="0" marR="0" lvl="0" indent="0" algn="l" defTabSz="457200" rtl="0" eaLnBrk="1" fontAlgn="auto" latinLnBrk="0" hangingPunct="1">
              <a:lnSpc>
                <a:spcPct val="121580"/>
              </a:lnSpc>
              <a:spcBef>
                <a:spcPts val="0"/>
              </a:spcBef>
              <a:spcAft>
                <a:spcPts val="0"/>
              </a:spcAft>
              <a:buClrTx/>
              <a:buSzTx/>
              <a:buFontTx/>
              <a:buNone/>
              <a:tabLst/>
              <a:defRPr/>
            </a:pPr>
            <a:endPar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803164E7-75BF-D087-BC3F-A1C6BC0739FB}"/>
              </a:ext>
            </a:extLst>
          </p:cNvPr>
          <p:cNvSpPr txBox="1"/>
          <p:nvPr/>
        </p:nvSpPr>
        <p:spPr>
          <a:xfrm>
            <a:off x="1952064" y="6315075"/>
            <a:ext cx="2696136"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Photo credit: Khristian Mangahas, DEP</a:t>
            </a:r>
            <a:endParaRPr lang="en-US" sz="1000" dirty="0">
              <a:solidFill>
                <a:schemeClr val="bg1"/>
              </a:solidFill>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797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DC5EDA-3806-974A-92D0-B603D303A130}"/>
              </a:ext>
            </a:extLst>
          </p:cNvPr>
          <p:cNvSpPr txBox="1"/>
          <p:nvPr/>
        </p:nvSpPr>
        <p:spPr>
          <a:xfrm>
            <a:off x="519093" y="1777388"/>
            <a:ext cx="11153812" cy="1200329"/>
          </a:xfrm>
          <a:prstGeom prst="rect">
            <a:avLst/>
          </a:prstGeom>
          <a:noFill/>
          <a:ln w="19050">
            <a:solidFill>
              <a:schemeClr val="tx1"/>
            </a:solidFill>
          </a:ln>
        </p:spPr>
        <p:txBody>
          <a:bodyPr wrap="square" rtlCol="0">
            <a:spAutoFit/>
          </a:bodyPr>
          <a:lstStyle/>
          <a:p>
            <a:pPr algn="ctr"/>
            <a:r>
              <a:rPr lang="en-US" sz="2400" b="1">
                <a:latin typeface="Arial" panose="020B0604020202020204" pitchFamily="34" charset="0"/>
                <a:ea typeface="Verdana" panose="020B0604030504040204" pitchFamily="34" charset="0"/>
                <a:cs typeface="Arial" panose="020B0604020202020204" pitchFamily="34" charset="0"/>
              </a:rPr>
              <a:t>Shoreline stabilization </a:t>
            </a:r>
            <a:r>
              <a:rPr lang="en-US" sz="2400">
                <a:latin typeface="Arial" panose="020B0604020202020204" pitchFamily="34" charset="0"/>
                <a:ea typeface="Verdana" panose="020B0604030504040204" pitchFamily="34" charset="0"/>
                <a:cs typeface="Arial" panose="020B0604020202020204" pitchFamily="34" charset="0"/>
              </a:rPr>
              <a:t>is defined as the use of engineered structures, vegetation, or land management practices to provide protection of a shoreline from future or existing erosion.</a:t>
            </a:r>
          </a:p>
        </p:txBody>
      </p:sp>
      <p:sp>
        <p:nvSpPr>
          <p:cNvPr id="4" name="Title 3">
            <a:extLst>
              <a:ext uri="{FF2B5EF4-FFF2-40B4-BE49-F238E27FC236}">
                <a16:creationId xmlns:a16="http://schemas.microsoft.com/office/drawing/2014/main" id="{22F03642-70A2-FC46-E923-C86E24C55F2B}"/>
              </a:ext>
            </a:extLst>
          </p:cNvPr>
          <p:cNvSpPr txBox="1">
            <a:spLocks noGrp="1"/>
          </p:cNvSpPr>
          <p:nvPr>
            <p:ph type="title" idx="4294967295"/>
          </p:nvPr>
        </p:nvSpPr>
        <p:spPr>
          <a:xfrm>
            <a:off x="1524832" y="309932"/>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SHORELINE STABILIZATION TECHNIQUES</a:t>
            </a:r>
          </a:p>
        </p:txBody>
      </p:sp>
      <p:sp>
        <p:nvSpPr>
          <p:cNvPr id="5" name="TextBox 4">
            <a:extLst>
              <a:ext uri="{FF2B5EF4-FFF2-40B4-BE49-F238E27FC236}">
                <a16:creationId xmlns:a16="http://schemas.microsoft.com/office/drawing/2014/main" id="{804C0D46-BAF4-5FE8-9CAC-4191CF520F2A}"/>
              </a:ext>
            </a:extLst>
          </p:cNvPr>
          <p:cNvSpPr txBox="1"/>
          <p:nvPr/>
        </p:nvSpPr>
        <p:spPr>
          <a:xfrm>
            <a:off x="313764" y="3433481"/>
            <a:ext cx="3541059" cy="400110"/>
          </a:xfrm>
          <a:prstGeom prst="rect">
            <a:avLst/>
          </a:prstGeom>
          <a:noFill/>
          <a:ln w="28575">
            <a:solidFill>
              <a:schemeClr val="bg1"/>
            </a:solidFill>
          </a:ln>
        </p:spPr>
        <p:txBody>
          <a:bodyPr wrap="square" rtlCol="0">
            <a:spAutoFit/>
          </a:bodyPr>
          <a:lstStyle/>
          <a:p>
            <a:pPr algn="ctr"/>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Riprap</a:t>
            </a:r>
          </a:p>
        </p:txBody>
      </p:sp>
      <p:sp>
        <p:nvSpPr>
          <p:cNvPr id="6" name="TextBox 5">
            <a:extLst>
              <a:ext uri="{FF2B5EF4-FFF2-40B4-BE49-F238E27FC236}">
                <a16:creationId xmlns:a16="http://schemas.microsoft.com/office/drawing/2014/main" id="{31089D56-CC0E-280F-1D38-202C2EF4649D}"/>
              </a:ext>
            </a:extLst>
          </p:cNvPr>
          <p:cNvSpPr txBox="1"/>
          <p:nvPr/>
        </p:nvSpPr>
        <p:spPr>
          <a:xfrm>
            <a:off x="4325470" y="3433482"/>
            <a:ext cx="3541059" cy="400110"/>
          </a:xfrm>
          <a:prstGeom prst="rect">
            <a:avLst/>
          </a:prstGeom>
          <a:noFill/>
          <a:ln w="28575">
            <a:solidFill>
              <a:schemeClr val="bg1"/>
            </a:solidFill>
          </a:ln>
        </p:spPr>
        <p:txBody>
          <a:bodyPr wrap="square" rtlCol="0">
            <a:spAutoFit/>
          </a:bodyPr>
          <a:lstStyle/>
          <a:p>
            <a:pPr algn="ctr"/>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Seawall</a:t>
            </a:r>
          </a:p>
        </p:txBody>
      </p:sp>
      <p:sp>
        <p:nvSpPr>
          <p:cNvPr id="7" name="TextBox 6">
            <a:extLst>
              <a:ext uri="{FF2B5EF4-FFF2-40B4-BE49-F238E27FC236}">
                <a16:creationId xmlns:a16="http://schemas.microsoft.com/office/drawing/2014/main" id="{D677AC65-3687-EE86-5110-3A9C82772B2F}"/>
              </a:ext>
            </a:extLst>
          </p:cNvPr>
          <p:cNvSpPr txBox="1"/>
          <p:nvPr/>
        </p:nvSpPr>
        <p:spPr>
          <a:xfrm>
            <a:off x="8337176" y="3433480"/>
            <a:ext cx="3541059" cy="400110"/>
          </a:xfrm>
          <a:prstGeom prst="rect">
            <a:avLst/>
          </a:prstGeom>
          <a:noFill/>
          <a:ln w="28575">
            <a:solidFill>
              <a:schemeClr val="bg1"/>
            </a:solidFill>
          </a:ln>
        </p:spPr>
        <p:txBody>
          <a:bodyPr wrap="square" rtlCol="0">
            <a:spAutoFit/>
          </a:bodyPr>
          <a:lstStyle/>
          <a:p>
            <a:pPr algn="ctr"/>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Living Shoreline</a:t>
            </a:r>
          </a:p>
        </p:txBody>
      </p:sp>
      <p:pic>
        <p:nvPicPr>
          <p:cNvPr id="9" name="Picture 6" descr="2024 Seawall Costs — Bulkhead &amp; Lake Seawall Costs Per Foot">
            <a:extLst>
              <a:ext uri="{FF2B5EF4-FFF2-40B4-BE49-F238E27FC236}">
                <a16:creationId xmlns:a16="http://schemas.microsoft.com/office/drawing/2014/main" id="{8523BE0D-B361-3BD4-428C-9916E745B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780" y="3895145"/>
            <a:ext cx="3310438" cy="249365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 name="Picture 4" descr="Redeemed seawall base and native grasses">
            <a:extLst>
              <a:ext uri="{FF2B5EF4-FFF2-40B4-BE49-F238E27FC236}">
                <a16:creationId xmlns:a16="http://schemas.microsoft.com/office/drawing/2014/main" id="{D068A52B-44A0-81AE-4433-97ADAD14E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2485" y="3903140"/>
            <a:ext cx="3310439" cy="249365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Riprap on Chesapeake Bay shorelines/U of Maryland">
            <a:extLst>
              <a:ext uri="{FF2B5EF4-FFF2-40B4-BE49-F238E27FC236}">
                <a16:creationId xmlns:a16="http://schemas.microsoft.com/office/drawing/2014/main" id="{21916D0F-B893-2BAB-6B50-337C8C462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47" y="3895145"/>
            <a:ext cx="3324866" cy="24936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BA57DD-7B2B-6D02-9F29-81132F912128}"/>
              </a:ext>
            </a:extLst>
          </p:cNvPr>
          <p:cNvSpPr txBox="1"/>
          <p:nvPr/>
        </p:nvSpPr>
        <p:spPr>
          <a:xfrm>
            <a:off x="313764" y="6417765"/>
            <a:ext cx="177053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Photo credit: DEP</a:t>
            </a:r>
            <a:endParaRPr lang="en-US" sz="1000" dirty="0">
              <a:solidFill>
                <a:schemeClr val="bg1"/>
              </a:solidFill>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A2FDE19-0BC4-D025-C868-3859BDE38DB2}"/>
              </a:ext>
            </a:extLst>
          </p:cNvPr>
          <p:cNvSpPr txBox="1"/>
          <p:nvPr/>
        </p:nvSpPr>
        <p:spPr>
          <a:xfrm>
            <a:off x="4325470" y="6417764"/>
            <a:ext cx="177053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Photo credit: DEP</a:t>
            </a:r>
            <a:endParaRPr lang="en-US" sz="1000" dirty="0">
              <a:solidFill>
                <a:schemeClr val="bg1"/>
              </a:solidFill>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01278A53-FDAD-57CE-6398-F4DE1B79607B}"/>
              </a:ext>
            </a:extLst>
          </p:cNvPr>
          <p:cNvSpPr txBox="1"/>
          <p:nvPr/>
        </p:nvSpPr>
        <p:spPr>
          <a:xfrm>
            <a:off x="8337176" y="6417764"/>
            <a:ext cx="177053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Photo credit: DEP</a:t>
            </a:r>
            <a:endParaRPr lang="en-US" sz="1000" dirty="0">
              <a:solidFill>
                <a:schemeClr val="bg1"/>
              </a:solidFill>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5459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dy of water surrounded by trees&#10;">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E9D1D223-4680-F04C-9547-D1CF7F89DAED}"/>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AE0D918F-3901-054C-9503-02A920894221}"/>
              </a:ext>
              <a:ext uri="{C183D7F6-B498-43B3-948B-1728B52AA6E4}">
                <adec:decorative xmlns:adec="http://schemas.microsoft.com/office/drawing/2017/decorative" val="1"/>
              </a:ext>
            </a:extLst>
          </p:cNvPr>
          <p:cNvSpPr/>
          <p:nvPr/>
        </p:nvSpPr>
        <p:spPr>
          <a:xfrm>
            <a:off x="485139" y="3637165"/>
            <a:ext cx="6382801" cy="2766582"/>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itle 5">
            <a:extLst>
              <a:ext uri="{FF2B5EF4-FFF2-40B4-BE49-F238E27FC236}">
                <a16:creationId xmlns:a16="http://schemas.microsoft.com/office/drawing/2014/main" id="{7C4D0BEB-9780-2B44-AF34-EFD958577018}"/>
              </a:ext>
            </a:extLst>
          </p:cNvPr>
          <p:cNvSpPr txBox="1">
            <a:spLocks noGrp="1"/>
          </p:cNvSpPr>
          <p:nvPr>
            <p:ph type="title" idx="4294967295"/>
          </p:nvPr>
        </p:nvSpPr>
        <p:spPr>
          <a:xfrm>
            <a:off x="630265" y="4128256"/>
            <a:ext cx="5993120" cy="12464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41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FEDERAL AUTHORIZATIONS</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860056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D32D2-98C5-D9EF-D314-7AA891F202E2}"/>
              </a:ext>
            </a:extLst>
          </p:cNvPr>
          <p:cNvSpPr txBox="1"/>
          <p:nvPr/>
        </p:nvSpPr>
        <p:spPr>
          <a:xfrm>
            <a:off x="1047196" y="1370575"/>
            <a:ext cx="6649744"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State</a:t>
            </a:r>
            <a:r>
              <a:rPr lang="en-US" sz="2400" b="1">
                <a:latin typeface="Arial"/>
                <a:ea typeface="+mn-lt"/>
                <a:cs typeface="+mn-lt"/>
              </a:rPr>
              <a:t> Programmatic General Permit (SPGP</a:t>
            </a:r>
            <a:r>
              <a:rPr lang="en-US" sz="2400">
                <a:latin typeface="Arial"/>
                <a:ea typeface="+mn-lt"/>
                <a:cs typeface="+mn-lt"/>
              </a:rPr>
              <a:t>):</a:t>
            </a:r>
            <a:endParaRPr lang="en-US" sz="2400"/>
          </a:p>
          <a:p>
            <a:pPr marL="742950" lvl="1" indent="-285750">
              <a:buFont typeface="Arial"/>
              <a:buChar char="•"/>
            </a:pPr>
            <a:r>
              <a:rPr lang="en-US" sz="2000">
                <a:latin typeface="Arial"/>
                <a:ea typeface="+mn-lt"/>
                <a:cs typeface="+mn-lt"/>
              </a:rPr>
              <a:t>Current: </a:t>
            </a:r>
            <a:r>
              <a:rPr lang="en-US" sz="2000">
                <a:latin typeface="Arial"/>
                <a:ea typeface="+mn-lt"/>
                <a:cs typeface="+mn-lt"/>
                <a:hlinkClick r:id="rId3"/>
              </a:rPr>
              <a:t>SPGP VI-R1</a:t>
            </a:r>
            <a:r>
              <a:rPr lang="en-US" sz="2000">
                <a:latin typeface="Arial"/>
                <a:ea typeface="+mn-lt"/>
                <a:cs typeface="+mn-lt"/>
              </a:rPr>
              <a:t>, valid Aug. 16, 2021.</a:t>
            </a:r>
          </a:p>
          <a:p>
            <a:pPr marL="742950" lvl="1" indent="-285750">
              <a:buFont typeface="Arial"/>
              <a:buChar char="•"/>
            </a:pPr>
            <a:r>
              <a:rPr lang="en-US" sz="2000">
                <a:latin typeface="Arial"/>
                <a:ea typeface="+mn-lt"/>
                <a:cs typeface="+mn-lt"/>
              </a:rPr>
              <a:t>Must submit project design criteria checklist and activity specific sheet with application. </a:t>
            </a:r>
          </a:p>
          <a:p>
            <a:pPr marL="742950" lvl="1" indent="-285750">
              <a:buFont typeface="Arial"/>
              <a:buChar char="•"/>
            </a:pPr>
            <a:r>
              <a:rPr lang="en-US" sz="2000">
                <a:latin typeface="Arial"/>
                <a:ea typeface="+mn-lt"/>
                <a:cs typeface="+mn-lt"/>
              </a:rPr>
              <a:t>Includes </a:t>
            </a:r>
            <a:r>
              <a:rPr lang="en-US" sz="2000" b="1">
                <a:latin typeface="Arial"/>
                <a:ea typeface="+mn-lt"/>
                <a:cs typeface="+mn-lt"/>
              </a:rPr>
              <a:t>only</a:t>
            </a:r>
            <a:r>
              <a:rPr lang="en-US" sz="2000">
                <a:latin typeface="Arial"/>
                <a:ea typeface="+mn-lt"/>
                <a:cs typeface="+mn-lt"/>
              </a:rPr>
              <a:t> the following categories of work: </a:t>
            </a:r>
            <a:endParaRPr lang="en-US" sz="2000">
              <a:latin typeface="Arial"/>
              <a:cs typeface="Calibri"/>
            </a:endParaRPr>
          </a:p>
          <a:p>
            <a:pPr marL="1257300" lvl="2" indent="-342900">
              <a:buFont typeface="Courier New" panose="02070309020205020404" pitchFamily="49" charset="0"/>
              <a:buChar char="o"/>
            </a:pPr>
            <a:r>
              <a:rPr lang="en-US" sz="2000">
                <a:latin typeface="Arial"/>
                <a:ea typeface="+mn-lt"/>
                <a:cs typeface="+mn-lt"/>
              </a:rPr>
              <a:t>Shoreline stabilization.</a:t>
            </a:r>
            <a:endParaRPr lang="en-US" sz="2000">
              <a:latin typeface="Arial"/>
              <a:ea typeface="+mn-lt"/>
              <a:cs typeface="Arial"/>
            </a:endParaRPr>
          </a:p>
          <a:p>
            <a:pPr marL="1257300" lvl="2" indent="-342900">
              <a:buFont typeface="Courier New" panose="02070309020205020404" pitchFamily="49" charset="0"/>
              <a:buChar char="o"/>
            </a:pPr>
            <a:r>
              <a:rPr lang="en-US" sz="2000">
                <a:latin typeface="Arial"/>
                <a:ea typeface="+mn-lt"/>
                <a:cs typeface="+mn-lt"/>
              </a:rPr>
              <a:t>Boat ramps and boat launch areas and structures associated with such ramps or launch areas.</a:t>
            </a:r>
            <a:endParaRPr lang="en-US" sz="2000">
              <a:latin typeface="Arial"/>
              <a:ea typeface="+mn-lt"/>
              <a:cs typeface="Arial"/>
            </a:endParaRPr>
          </a:p>
          <a:p>
            <a:pPr marL="1257300" lvl="2" indent="-342900">
              <a:buFont typeface="Courier New" panose="02070309020205020404" pitchFamily="49" charset="0"/>
              <a:buChar char="o"/>
            </a:pPr>
            <a:r>
              <a:rPr lang="en-US" sz="2000">
                <a:latin typeface="Arial"/>
                <a:ea typeface="+mn-lt"/>
                <a:cs typeface="+mn-lt"/>
              </a:rPr>
              <a:t>Docks, piers, associated facilities and other minor piling-supported structures.</a:t>
            </a:r>
            <a:endParaRPr lang="en-US" sz="2000">
              <a:latin typeface="Arial"/>
              <a:ea typeface="+mn-lt"/>
              <a:cs typeface="Arial"/>
            </a:endParaRPr>
          </a:p>
          <a:p>
            <a:pPr marL="1257300" lvl="2" indent="-342900">
              <a:buFont typeface="Courier New" panose="02070309020205020404" pitchFamily="49" charset="0"/>
              <a:buChar char="o"/>
            </a:pPr>
            <a:r>
              <a:rPr lang="en-US" sz="2000">
                <a:latin typeface="Arial"/>
                <a:ea typeface="+mn-lt"/>
                <a:cs typeface="+mn-lt"/>
              </a:rPr>
              <a:t>Removal of derelict vessels.</a:t>
            </a:r>
            <a:endParaRPr lang="en-US" sz="2000">
              <a:latin typeface="Arial"/>
              <a:cs typeface="Arial"/>
            </a:endParaRPr>
          </a:p>
          <a:p>
            <a:pPr marL="1257300" lvl="2" indent="-342900">
              <a:buFont typeface="Courier New" panose="02070309020205020404" pitchFamily="49" charset="0"/>
              <a:buChar char="o"/>
            </a:pPr>
            <a:r>
              <a:rPr lang="en-US" sz="2000">
                <a:latin typeface="Arial"/>
                <a:ea typeface="+mn-lt"/>
                <a:cs typeface="+mn-lt"/>
              </a:rPr>
              <a:t>Scientific sampling, measurement and monitoring devices.</a:t>
            </a:r>
            <a:endParaRPr lang="en-US" sz="2000">
              <a:latin typeface="Arial"/>
              <a:cs typeface="Arial"/>
            </a:endParaRPr>
          </a:p>
          <a:p>
            <a:pPr marL="342900" indent="-342900">
              <a:buFont typeface="Courier New" panose="02070309020205020404" pitchFamily="49" charset="0"/>
              <a:buChar char="o"/>
            </a:pPr>
            <a:endParaRPr lang="en-US" sz="2100">
              <a:latin typeface="Arial"/>
              <a:cs typeface="Calibri" panose="020F0502020204030204"/>
            </a:endParaRPr>
          </a:p>
          <a:p>
            <a:endParaRPr lang="en-US" sz="2100">
              <a:solidFill>
                <a:srgbClr val="FF0000"/>
              </a:solidFill>
              <a:latin typeface="Arial"/>
              <a:cs typeface="Calibri" panose="020F0502020204030204"/>
            </a:endParaRPr>
          </a:p>
          <a:p>
            <a:endParaRPr lang="en-US">
              <a:cs typeface="Calibri"/>
            </a:endParaRPr>
          </a:p>
        </p:txBody>
      </p:sp>
      <p:sp>
        <p:nvSpPr>
          <p:cNvPr id="4" name="Title 3">
            <a:extLst>
              <a:ext uri="{FF2B5EF4-FFF2-40B4-BE49-F238E27FC236}">
                <a16:creationId xmlns:a16="http://schemas.microsoft.com/office/drawing/2014/main" id="{4FA74734-A6CD-FDA3-6B44-2BCF03B7D4A2}"/>
              </a:ext>
            </a:extLst>
          </p:cNvPr>
          <p:cNvSpPr txBox="1">
            <a:spLocks noGrp="1"/>
          </p:cNvSpPr>
          <p:nvPr>
            <p:ph type="title" idx="4294967295"/>
          </p:nvPr>
        </p:nvSpPr>
        <p:spPr>
          <a:xfrm>
            <a:off x="1512896" y="329252"/>
            <a:ext cx="8638259"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mn-ea"/>
                <a:cs typeface="Calibri"/>
              </a:rPr>
              <a:t>FEDERAL AUTHORIZATION: SPGP</a:t>
            </a:r>
          </a:p>
        </p:txBody>
      </p:sp>
      <p:pic>
        <p:nvPicPr>
          <p:cNvPr id="7" name="Picture 7" descr="U.S. Army Corps of Engineers logo">
            <a:extLst>
              <a:ext uri="{FF2B5EF4-FFF2-40B4-BE49-F238E27FC236}">
                <a16:creationId xmlns:a16="http://schemas.microsoft.com/office/drawing/2014/main" id="{59C23117-BBD0-EF82-B0BE-52E0B1C2C5D5}"/>
              </a:ext>
            </a:extLst>
          </p:cNvPr>
          <p:cNvPicPr>
            <a:picLocks noChangeAspect="1"/>
          </p:cNvPicPr>
          <p:nvPr/>
        </p:nvPicPr>
        <p:blipFill>
          <a:blip r:embed="rId4"/>
          <a:stretch>
            <a:fillRect/>
          </a:stretch>
        </p:blipFill>
        <p:spPr>
          <a:xfrm>
            <a:off x="67449" y="2731461"/>
            <a:ext cx="1738915" cy="1326617"/>
          </a:xfrm>
          <a:prstGeom prst="rect">
            <a:avLst/>
          </a:prstGeom>
          <a:ln>
            <a:noFill/>
          </a:ln>
          <a:effectLst>
            <a:outerShdw blurRad="190500" algn="tl" rotWithShape="0">
              <a:srgbClr val="000000">
                <a:alpha val="70000"/>
              </a:srgbClr>
            </a:outerShdw>
          </a:effectLst>
        </p:spPr>
      </p:pic>
      <p:sp>
        <p:nvSpPr>
          <p:cNvPr id="5" name="Star: 5 Points 4">
            <a:extLst>
              <a:ext uri="{FF2B5EF4-FFF2-40B4-BE49-F238E27FC236}">
                <a16:creationId xmlns:a16="http://schemas.microsoft.com/office/drawing/2014/main" id="{B9484800-371F-9FBD-B67B-3491F91556D9}"/>
              </a:ext>
              <a:ext uri="{C183D7F6-B498-43B3-948B-1728B52AA6E4}">
                <adec:decorative xmlns:adec="http://schemas.microsoft.com/office/drawing/2017/decorative" val="1"/>
              </a:ext>
            </a:extLst>
          </p:cNvPr>
          <p:cNvSpPr/>
          <p:nvPr/>
        </p:nvSpPr>
        <p:spPr>
          <a:xfrm>
            <a:off x="134319" y="1286453"/>
            <a:ext cx="916798" cy="8542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42E7537-DBBC-0FD5-CE77-036E294D3F71}"/>
              </a:ext>
            </a:extLst>
          </p:cNvPr>
          <p:cNvSpPr txBox="1"/>
          <p:nvPr/>
        </p:nvSpPr>
        <p:spPr>
          <a:xfrm>
            <a:off x="313522" y="6032629"/>
            <a:ext cx="100624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1E476B"/>
                </a:solidFill>
                <a:latin typeface="Arial" panose="020B0604020202020204" pitchFamily="34" charset="0"/>
                <a:ea typeface="Source Sans Pro"/>
                <a:cs typeface="Arial" panose="020B0604020202020204" pitchFamily="34" charset="0"/>
                <a:hlinkClick r:id="rId5"/>
              </a:rPr>
              <a:t>State Programmatic General Permit</a:t>
            </a:r>
            <a:r>
              <a:rPr lang="en-US" b="1">
                <a:solidFill>
                  <a:srgbClr val="515151"/>
                </a:solidFill>
                <a:latin typeface="Arial" panose="020B0604020202020204" pitchFamily="34" charset="0"/>
                <a:ea typeface="Source Sans Pro"/>
                <a:cs typeface="Arial" panose="020B0604020202020204" pitchFamily="34" charset="0"/>
              </a:rPr>
              <a:t> | </a:t>
            </a:r>
            <a:r>
              <a:rPr lang="en-US" b="1">
                <a:solidFill>
                  <a:srgbClr val="1E476B"/>
                </a:solidFill>
                <a:latin typeface="Arial" panose="020B0604020202020204" pitchFamily="34" charset="0"/>
                <a:ea typeface="Source Sans Pro"/>
                <a:cs typeface="Arial" panose="020B0604020202020204" pitchFamily="34" charset="0"/>
                <a:hlinkClick r:id="rId6"/>
              </a:rPr>
              <a:t>U.S. Army Corps of Engineers Nationwide Permits</a:t>
            </a:r>
            <a:r>
              <a:rPr lang="en-US" b="1">
                <a:solidFill>
                  <a:srgbClr val="515151"/>
                </a:solidFill>
                <a:latin typeface="Arial" panose="020B0604020202020204" pitchFamily="34" charset="0"/>
                <a:ea typeface="Source Sans Pro"/>
                <a:cs typeface="Arial" panose="020B0604020202020204" pitchFamily="34" charset="0"/>
              </a:rPr>
              <a:t> | </a:t>
            </a:r>
          </a:p>
          <a:p>
            <a:r>
              <a:rPr lang="en-US" b="1">
                <a:solidFill>
                  <a:srgbClr val="1E476B"/>
                </a:solidFill>
                <a:latin typeface="Arial" panose="020B0604020202020204" pitchFamily="34" charset="0"/>
                <a:ea typeface="Source Sans Pro"/>
                <a:cs typeface="Arial" panose="020B0604020202020204" pitchFamily="34" charset="0"/>
                <a:hlinkClick r:id="rId7"/>
              </a:rPr>
              <a:t>U.S. Army Corps of Engineers Operating Agreement with DEP and WMDs</a:t>
            </a:r>
            <a:r>
              <a:rPr lang="en-US" b="1">
                <a:solidFill>
                  <a:srgbClr val="1E476B"/>
                </a:solidFill>
                <a:latin typeface="Arial" panose="020B0604020202020204" pitchFamily="34" charset="0"/>
                <a:ea typeface="Source Sans Pro"/>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 name="Picture 2" descr="authorizaion channels for shoreline stabilization">
            <a:extLst>
              <a:ext uri="{FF2B5EF4-FFF2-40B4-BE49-F238E27FC236}">
                <a16:creationId xmlns:a16="http://schemas.microsoft.com/office/drawing/2014/main" id="{A5EB8625-B22A-D7A6-B0F1-6E5B66E44317}"/>
              </a:ext>
            </a:extLst>
          </p:cNvPr>
          <p:cNvPicPr>
            <a:picLocks noChangeAspect="1"/>
          </p:cNvPicPr>
          <p:nvPr/>
        </p:nvPicPr>
        <p:blipFill>
          <a:blip r:embed="rId8"/>
          <a:stretch>
            <a:fillRect/>
          </a:stretch>
        </p:blipFill>
        <p:spPr>
          <a:xfrm>
            <a:off x="8054113" y="2140704"/>
            <a:ext cx="3727332" cy="3166073"/>
          </a:xfrm>
          <a:prstGeom prst="rect">
            <a:avLst/>
          </a:prstGeom>
        </p:spPr>
      </p:pic>
    </p:spTree>
    <p:extLst>
      <p:ext uri="{BB962C8B-B14F-4D97-AF65-F5344CB8AC3E}">
        <p14:creationId xmlns:p14="http://schemas.microsoft.com/office/powerpoint/2010/main" val="364746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19DF7B-E8D4-714D-944D-F420053307B0}"/>
              </a:ext>
            </a:extLst>
          </p:cNvPr>
          <p:cNvSpPr txBox="1"/>
          <p:nvPr/>
        </p:nvSpPr>
        <p:spPr>
          <a:xfrm>
            <a:off x="268372" y="3400425"/>
            <a:ext cx="11571203" cy="2985433"/>
          </a:xfrm>
          <a:prstGeom prst="rect">
            <a:avLst/>
          </a:prstGeom>
          <a:noFill/>
        </p:spPr>
        <p:txBody>
          <a:bodyPr wrap="square" rtlCol="0">
            <a:spAutoFit/>
          </a:bodyPr>
          <a:lstStyle/>
          <a:p>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Only certain Exempt and </a:t>
            </a: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General Permit activities </a:t>
            </a:r>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can qualify for SPGP, these are known as “Works Authorized.”</a:t>
            </a:r>
            <a:endParaRPr lang="en-US" sz="21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Fortunately, the exemptions for </a:t>
            </a: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r</a:t>
            </a:r>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iprap, seawalls, and living </a:t>
            </a: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s</a:t>
            </a:r>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horelines and the General Permit riprap are all eligible for SPGP.</a:t>
            </a:r>
            <a:endParaRPr lang="en-US" sz="21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However, they must provide the applicable Jacksonville Biological Opinion (</a:t>
            </a:r>
            <a:r>
              <a:rPr lang="en-US" sz="21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JaxBO</a:t>
            </a:r>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Forms. These forms are the Summar</a:t>
            </a: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y Sheet/PDC checklist (Required for any type of project) and</a:t>
            </a:r>
          </a:p>
          <a:p>
            <a:pPr>
              <a:spcBef>
                <a:spcPts val="600"/>
              </a:spcBef>
            </a:pPr>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Seawalls/Ri</a:t>
            </a: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prap – Shoreline Stabilization Activity 1</a:t>
            </a:r>
          </a:p>
          <a:p>
            <a:pPr>
              <a:spcBef>
                <a:spcPts val="600"/>
              </a:spcBef>
            </a:pP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Living Shoreline – Aquatic Restoration Activity 7</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itle 5">
            <a:extLst>
              <a:ext uri="{FF2B5EF4-FFF2-40B4-BE49-F238E27FC236}">
                <a16:creationId xmlns:a16="http://schemas.microsoft.com/office/drawing/2014/main" id="{67854C9E-B6E8-7088-7BC7-2A8C2B05498E}"/>
              </a:ext>
            </a:extLst>
          </p:cNvPr>
          <p:cNvSpPr txBox="1">
            <a:spLocks noGrp="1"/>
          </p:cNvSpPr>
          <p:nvPr>
            <p:ph type="title" idx="4294967295"/>
          </p:nvPr>
        </p:nvSpPr>
        <p:spPr>
          <a:xfrm>
            <a:off x="1512896" y="115892"/>
            <a:ext cx="863825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mn-ea"/>
                <a:cs typeface="Calibri"/>
              </a:rPr>
              <a:t>FEDERAL AUTHORIZATION: SPGP</a:t>
            </a:r>
            <a:br>
              <a:rPr kumimoji="0" lang="en-US" sz="3500" b="1" i="0" u="none" strike="noStrike" kern="1200" cap="none" spc="0" normalizeH="0" baseline="0" noProof="0" dirty="0">
                <a:ln>
                  <a:noFill/>
                </a:ln>
                <a:solidFill>
                  <a:schemeClr val="bg1"/>
                </a:solidFill>
                <a:effectLst/>
                <a:uLnTx/>
                <a:uFillTx/>
                <a:latin typeface="Arial"/>
                <a:ea typeface="+mn-ea"/>
                <a:cs typeface="Calibri"/>
              </a:rPr>
            </a:br>
            <a:r>
              <a:rPr kumimoji="0" lang="en-US" sz="2500" b="1" i="0" u="none" strike="noStrike" kern="1200" cap="none" spc="0" normalizeH="0" baseline="0" noProof="0" dirty="0">
                <a:ln>
                  <a:noFill/>
                </a:ln>
                <a:solidFill>
                  <a:srgbClr val="DBEAC6"/>
                </a:solidFill>
                <a:effectLst/>
                <a:uLnTx/>
                <a:uFillTx/>
                <a:latin typeface="Arial"/>
                <a:ea typeface="+mn-ea"/>
                <a:cs typeface="Calibri"/>
              </a:rPr>
              <a:t>CONTINUED</a:t>
            </a:r>
          </a:p>
        </p:txBody>
      </p:sp>
      <p:pic>
        <p:nvPicPr>
          <p:cNvPr id="2050" name="Picture 2" descr="authorizaion channels for shoreline stabilization">
            <a:extLst>
              <a:ext uri="{FF2B5EF4-FFF2-40B4-BE49-F238E27FC236}">
                <a16:creationId xmlns:a16="http://schemas.microsoft.com/office/drawing/2014/main" id="{3B72759D-A988-79F1-1D8B-B85FA0D68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019" y="1251565"/>
            <a:ext cx="4462844" cy="202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89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ody of water surrounded by trees&#10;&#10;">
            <a:extLst>
              <a:ext uri="{FF2B5EF4-FFF2-40B4-BE49-F238E27FC236}">
                <a16:creationId xmlns:a16="http://schemas.microsoft.com/office/drawing/2014/main" id="{626E2840-F34C-7947-BC4E-6D9E93FB1F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7999"/>
          </a:xfrm>
          <a:prstGeom prst="rect">
            <a:avLst/>
          </a:prstGeom>
        </p:spPr>
      </p:pic>
      <p:grpSp>
        <p:nvGrpSpPr>
          <p:cNvPr id="2" name="Group 1">
            <a:extLst>
              <a:ext uri="{FF2B5EF4-FFF2-40B4-BE49-F238E27FC236}">
                <a16:creationId xmlns:a16="http://schemas.microsoft.com/office/drawing/2014/main" id="{EFAD8294-54E0-6C4A-A4DA-5FD558AA258E}"/>
              </a:ext>
              <a:ext uri="{C183D7F6-B498-43B3-948B-1728B52AA6E4}">
                <adec:decorative xmlns:adec="http://schemas.microsoft.com/office/drawing/2017/decorative" val="1"/>
              </a:ext>
            </a:extLst>
          </p:cNvPr>
          <p:cNvGrpSpPr/>
          <p:nvPr/>
        </p:nvGrpSpPr>
        <p:grpSpPr>
          <a:xfrm>
            <a:off x="1931533" y="1481446"/>
            <a:ext cx="8328935" cy="3895108"/>
            <a:chOff x="1755569" y="1888178"/>
            <a:chExt cx="8328935" cy="3895108"/>
          </a:xfrm>
        </p:grpSpPr>
        <p:sp>
          <p:nvSpPr>
            <p:cNvPr id="7" name="Rectangle 6">
              <a:extLst>
                <a:ext uri="{FF2B5EF4-FFF2-40B4-BE49-F238E27FC236}">
                  <a16:creationId xmlns:a16="http://schemas.microsoft.com/office/drawing/2014/main" id="{65072387-9470-DA47-AF3A-570BDC75D3C4}"/>
                </a:ext>
              </a:extLst>
            </p:cNvPr>
            <p:cNvSpPr/>
            <p:nvPr/>
          </p:nvSpPr>
          <p:spPr>
            <a:xfrm>
              <a:off x="1755569" y="1888178"/>
              <a:ext cx="8328935" cy="3895108"/>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31A7523-D528-7547-8E87-8DC1C815F909}"/>
                </a:ext>
              </a:extLst>
            </p:cNvPr>
            <p:cNvGrpSpPr/>
            <p:nvPr/>
          </p:nvGrpSpPr>
          <p:grpSpPr>
            <a:xfrm>
              <a:off x="2004764" y="2518316"/>
              <a:ext cx="7853140" cy="3134521"/>
              <a:chOff x="1136821" y="2663644"/>
              <a:chExt cx="7853140" cy="3134521"/>
            </a:xfrm>
          </p:grpSpPr>
          <p:grpSp>
            <p:nvGrpSpPr>
              <p:cNvPr id="9" name="Group 8">
                <a:extLst>
                  <a:ext uri="{FF2B5EF4-FFF2-40B4-BE49-F238E27FC236}">
                    <a16:creationId xmlns:a16="http://schemas.microsoft.com/office/drawing/2014/main" id="{CF482474-7996-9E40-98BD-C79F83FFFFC4}"/>
                  </a:ext>
                </a:extLst>
              </p:cNvPr>
              <p:cNvGrpSpPr/>
              <p:nvPr/>
            </p:nvGrpSpPr>
            <p:grpSpPr>
              <a:xfrm>
                <a:off x="3370909" y="2663644"/>
                <a:ext cx="5619052" cy="3134521"/>
                <a:chOff x="4985224" y="1444174"/>
                <a:chExt cx="3193834" cy="2563274"/>
              </a:xfrm>
            </p:grpSpPr>
            <p:sp>
              <p:nvSpPr>
                <p:cNvPr id="11" name="TextBox 10">
                  <a:extLst>
                    <a:ext uri="{FF2B5EF4-FFF2-40B4-BE49-F238E27FC236}">
                      <a16:creationId xmlns:a16="http://schemas.microsoft.com/office/drawing/2014/main" id="{B1DB169D-2475-3642-824C-13E842041D07}"/>
                    </a:ext>
                  </a:extLst>
                </p:cNvPr>
                <p:cNvSpPr txBox="1"/>
                <p:nvPr/>
              </p:nvSpPr>
              <p:spPr>
                <a:xfrm>
                  <a:off x="5424443" y="1444174"/>
                  <a:ext cx="2315398" cy="547417"/>
                </a:xfrm>
                <a:prstGeom prst="rect">
                  <a:avLst/>
                </a:prstGeom>
                <a:noFill/>
              </p:spPr>
              <p:txBody>
                <a:bodyPr wrap="square" rtlCol="0">
                  <a:spAutoFit/>
                </a:bodyPr>
                <a:lstStyle/>
                <a:p>
                  <a:pPr algn="ctr">
                    <a:lnSpc>
                      <a:spcPts val="4500"/>
                    </a:lnSpc>
                  </a:pPr>
                  <a:r>
                    <a:rPr lang="en-US" sz="4500" b="1">
                      <a:solidFill>
                        <a:schemeClr val="bg1"/>
                      </a:solidFill>
                      <a:latin typeface="Arial" panose="020B0604020202020204" pitchFamily="34" charset="0"/>
                      <a:ea typeface="Verdana" panose="020B0604030504040204" pitchFamily="34" charset="0"/>
                      <a:cs typeface="Arial" panose="020B0604020202020204" pitchFamily="34" charset="0"/>
                    </a:rPr>
                    <a:t>THANK YOU</a:t>
                  </a:r>
                </a:p>
              </p:txBody>
            </p:sp>
            <p:sp>
              <p:nvSpPr>
                <p:cNvPr id="12" name="TextBox 11">
                  <a:extLst>
                    <a:ext uri="{FF2B5EF4-FFF2-40B4-BE49-F238E27FC236}">
                      <a16:creationId xmlns:a16="http://schemas.microsoft.com/office/drawing/2014/main" id="{A80C45ED-A6DD-F64D-9328-ECBAB298B1E0}"/>
                    </a:ext>
                  </a:extLst>
                </p:cNvPr>
                <p:cNvSpPr txBox="1"/>
                <p:nvPr/>
              </p:nvSpPr>
              <p:spPr>
                <a:xfrm>
                  <a:off x="4985224" y="2094633"/>
                  <a:ext cx="3193834" cy="1912815"/>
                </a:xfrm>
                <a:prstGeom prst="rect">
                  <a:avLst/>
                </a:prstGeom>
                <a:noFill/>
              </p:spPr>
              <p:txBody>
                <a:bodyPr wrap="square" rtlCol="0">
                  <a:spAutoFit/>
                </a:bodyPr>
                <a:lstStyle/>
                <a:p>
                  <a:pPr algn="ctr"/>
                  <a:r>
                    <a:rPr lang="en-US" sz="2000" b="1">
                      <a:solidFill>
                        <a:schemeClr val="bg1">
                          <a:lumMod val="95000"/>
                        </a:schemeClr>
                      </a:solidFill>
                      <a:latin typeface="Arial" panose="020B0604020202020204" pitchFamily="34" charset="0"/>
                      <a:cs typeface="Arial" panose="020B0604020202020204" pitchFamily="34" charset="0"/>
                    </a:rPr>
                    <a:t>Presenter Name First Last</a:t>
                  </a:r>
                </a:p>
                <a:p>
                  <a:pPr algn="ctr"/>
                  <a:r>
                    <a:rPr lang="en-US">
                      <a:solidFill>
                        <a:schemeClr val="bg1">
                          <a:lumMod val="95000"/>
                        </a:schemeClr>
                      </a:solidFill>
                      <a:latin typeface="Arial" panose="020B0604020202020204" pitchFamily="34" charset="0"/>
                      <a:cs typeface="Arial" panose="020B0604020202020204" pitchFamily="34" charset="0"/>
                    </a:rPr>
                    <a:t>Division / Program</a:t>
                  </a:r>
                </a:p>
                <a:p>
                  <a:pPr algn="ctr"/>
                  <a:r>
                    <a:rPr lang="en-US">
                      <a:solidFill>
                        <a:schemeClr val="bg1">
                          <a:lumMod val="95000"/>
                        </a:schemeClr>
                      </a:solidFill>
                      <a:latin typeface="Arial" panose="020B0604020202020204" pitchFamily="34" charset="0"/>
                      <a:cs typeface="Arial" panose="020B0604020202020204" pitchFamily="34" charset="0"/>
                    </a:rPr>
                    <a:t>Florida Department of Environmental Protection</a:t>
                  </a:r>
                </a:p>
                <a:p>
                  <a:pPr algn="ctr"/>
                  <a:endParaRPr lang="en-US">
                    <a:solidFill>
                      <a:schemeClr val="bg1">
                        <a:lumMod val="95000"/>
                      </a:schemeClr>
                    </a:solidFill>
                    <a:latin typeface="Arial" panose="020B0604020202020204" pitchFamily="34" charset="0"/>
                    <a:cs typeface="Arial" panose="020B0604020202020204" pitchFamily="34" charset="0"/>
                  </a:endParaRPr>
                </a:p>
                <a:p>
                  <a:pPr algn="ctr"/>
                  <a:r>
                    <a:rPr lang="en-US">
                      <a:solidFill>
                        <a:schemeClr val="bg1">
                          <a:lumMod val="95000"/>
                        </a:schemeClr>
                      </a:solidFill>
                      <a:latin typeface="Arial" panose="020B0604020202020204" pitchFamily="34" charset="0"/>
                      <a:cs typeface="Arial" panose="020B0604020202020204" pitchFamily="34" charset="0"/>
                    </a:rPr>
                    <a:t>Contact Information:</a:t>
                  </a:r>
                </a:p>
                <a:p>
                  <a:pPr algn="ctr"/>
                  <a:r>
                    <a:rPr lang="en-US">
                      <a:solidFill>
                        <a:schemeClr val="bg1">
                          <a:lumMod val="95000"/>
                        </a:schemeClr>
                      </a:solidFill>
                      <a:latin typeface="Arial" panose="020B0604020202020204" pitchFamily="34" charset="0"/>
                      <a:cs typeface="Arial" panose="020B0604020202020204" pitchFamily="34" charset="0"/>
                    </a:rPr>
                    <a:t>Phone</a:t>
                  </a:r>
                </a:p>
                <a:p>
                  <a:pPr algn="ctr"/>
                  <a:r>
                    <a:rPr lang="en-US">
                      <a:solidFill>
                        <a:schemeClr val="bg1">
                          <a:lumMod val="95000"/>
                        </a:schemeClr>
                      </a:solidFill>
                      <a:latin typeface="Arial" panose="020B0604020202020204" pitchFamily="34" charset="0"/>
                      <a:cs typeface="Arial" panose="020B0604020202020204" pitchFamily="34" charset="0"/>
                    </a:rPr>
                    <a:t>Email</a:t>
                  </a:r>
                </a:p>
                <a:p>
                  <a:pPr algn="ctr"/>
                  <a:endParaRPr lang="en-US"/>
                </a:p>
              </p:txBody>
            </p:sp>
          </p:grpSp>
          <p:pic>
            <p:nvPicPr>
              <p:cNvPr id="10" name="Picture 9" descr="Florida Department of Environmental Protection Logo">
                <a:extLst>
                  <a:ext uri="{FF2B5EF4-FFF2-40B4-BE49-F238E27FC236}">
                    <a16:creationId xmlns:a16="http://schemas.microsoft.com/office/drawing/2014/main" id="{E3162F9E-12DC-1D42-983F-5C41312E0474}"/>
                  </a:ext>
                </a:extLst>
              </p:cNvPr>
              <p:cNvPicPr>
                <a:picLocks noChangeAspect="1"/>
              </p:cNvPicPr>
              <p:nvPr/>
            </p:nvPicPr>
            <p:blipFill>
              <a:blip r:embed="rId3"/>
              <a:stretch>
                <a:fillRect/>
              </a:stretch>
            </p:blipFill>
            <p:spPr>
              <a:xfrm>
                <a:off x="1136821" y="2663644"/>
                <a:ext cx="2316129" cy="2316129"/>
              </a:xfrm>
              <a:prstGeom prst="rect">
                <a:avLst/>
              </a:prstGeom>
            </p:spPr>
          </p:pic>
        </p:grpSp>
      </p:grpSp>
      <p:sp>
        <p:nvSpPr>
          <p:cNvPr id="5" name="Title 4">
            <a:extLst>
              <a:ext uri="{FF2B5EF4-FFF2-40B4-BE49-F238E27FC236}">
                <a16:creationId xmlns:a16="http://schemas.microsoft.com/office/drawing/2014/main" id="{B9C0FF8E-CAC0-2E0B-7B56-3CB3DCFB60B4}"/>
              </a:ext>
            </a:extLst>
          </p:cNvPr>
          <p:cNvSpPr>
            <a:spLocks noGrp="1"/>
          </p:cNvSpPr>
          <p:nvPr>
            <p:ph type="title" idx="4294967295"/>
          </p:nvPr>
        </p:nvSpPr>
        <p:spPr>
          <a:xfrm>
            <a:off x="838200" y="-1325563"/>
            <a:ext cx="10515600" cy="1325563"/>
          </a:xfrm>
          <a:prstGeom prst="rect">
            <a:avLst/>
          </a:prstGeom>
        </p:spPr>
        <p:txBody>
          <a:bodyPr anchor="b"/>
          <a:lstStyle/>
          <a:p>
            <a:r>
              <a:rPr lang="en-US" dirty="0"/>
              <a:t>Thank you</a:t>
            </a:r>
          </a:p>
        </p:txBody>
      </p:sp>
    </p:spTree>
    <p:extLst>
      <p:ext uri="{BB962C8B-B14F-4D97-AF65-F5344CB8AC3E}">
        <p14:creationId xmlns:p14="http://schemas.microsoft.com/office/powerpoint/2010/main" val="287956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E9D1D223-4680-F04C-9547-D1CF7F89DAED}"/>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AE0D918F-3901-054C-9503-02A920894221}"/>
              </a:ext>
              <a:ext uri="{C183D7F6-B498-43B3-948B-1728B52AA6E4}">
                <adec:decorative xmlns:adec="http://schemas.microsoft.com/office/drawing/2017/decorative" val="1"/>
              </a:ext>
            </a:extLst>
          </p:cNvPr>
          <p:cNvSpPr/>
          <p:nvPr/>
        </p:nvSpPr>
        <p:spPr>
          <a:xfrm>
            <a:off x="485139" y="3636131"/>
            <a:ext cx="6382801" cy="2766582"/>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itle 5">
            <a:extLst>
              <a:ext uri="{FF2B5EF4-FFF2-40B4-BE49-F238E27FC236}">
                <a16:creationId xmlns:a16="http://schemas.microsoft.com/office/drawing/2014/main" id="{7C4D0BEB-9780-2B44-AF34-EFD958577018}"/>
              </a:ext>
            </a:extLst>
          </p:cNvPr>
          <p:cNvSpPr txBox="1">
            <a:spLocks noGrp="1"/>
          </p:cNvSpPr>
          <p:nvPr>
            <p:ph type="title" idx="4294967295"/>
          </p:nvPr>
        </p:nvSpPr>
        <p:spPr>
          <a:xfrm>
            <a:off x="630265" y="3889400"/>
            <a:ext cx="5804538" cy="1823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41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SHORELINE STABILIZATION PERMITTING</a:t>
            </a:r>
          </a:p>
        </p:txBody>
      </p:sp>
    </p:spTree>
    <p:extLst>
      <p:ext uri="{BB962C8B-B14F-4D97-AF65-F5344CB8AC3E}">
        <p14:creationId xmlns:p14="http://schemas.microsoft.com/office/powerpoint/2010/main" val="3796814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8D240-8F96-124F-AC49-E26DC62982E6}"/>
              </a:ext>
            </a:extLst>
          </p:cNvPr>
          <p:cNvSpPr txBox="1"/>
          <p:nvPr/>
        </p:nvSpPr>
        <p:spPr>
          <a:xfrm>
            <a:off x="171356" y="1114115"/>
            <a:ext cx="6259924" cy="4801314"/>
          </a:xfrm>
          <a:prstGeom prst="rect">
            <a:avLst/>
          </a:prstGeom>
          <a:noFill/>
        </p:spPr>
        <p:txBody>
          <a:bodyPr wrap="square" lIns="91440" tIns="45720" rIns="91440" bIns="45720" rtlCol="0" anchor="t">
            <a:spAutoFit/>
          </a:bodyPr>
          <a:lstStyle/>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cs typeface="Arial" panose="020B0604020202020204" pitchFamily="34" charset="0"/>
              </a:rPr>
              <a:t>Permitting for shoreline stabilization structures will consider three primary types of authorizations that are present or incorporated in the Florida Administrative Code (F.A.C.), Florida Statutes (F.S.), and coordination agreements with the Army Corps of Engineers (ACOE):</a:t>
            </a:r>
            <a:endParaRPr lang="en-US" sz="1400">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ea typeface="Verdana" panose="020B0604030504040204" pitchFamily="34" charset="0"/>
                <a:cs typeface="Arial" panose="020B0604020202020204" pitchFamily="34" charset="0"/>
              </a:rPr>
              <a:t>Regulatory: </a:t>
            </a:r>
          </a:p>
          <a:p>
            <a:pPr marL="742950" lvl="1" indent="-285750">
              <a:buFont typeface="Courier New" panose="02070309020205020404" pitchFamily="49" charset="0"/>
              <a:buChar char="o"/>
            </a:pPr>
            <a:r>
              <a:rPr lang="en-US">
                <a:latin typeface="Arial" panose="020B0604020202020204" pitchFamily="34" charset="0"/>
                <a:ea typeface="Verdana" panose="020B0604030504040204" pitchFamily="34" charset="0"/>
                <a:cs typeface="Arial" panose="020B0604020202020204" pitchFamily="34" charset="0"/>
              </a:rPr>
              <a:t>Chapter 62-330, F.A.C.</a:t>
            </a:r>
          </a:p>
          <a:p>
            <a:pPr marL="742950" lvl="1" indent="-285750">
              <a:buFont typeface="Courier New" panose="02070309020205020404" pitchFamily="49" charset="0"/>
              <a:buChar char="o"/>
            </a:pPr>
            <a:r>
              <a:rPr lang="en-US">
                <a:latin typeface="Arial" panose="020B0604020202020204" pitchFamily="34" charset="0"/>
                <a:ea typeface="Verdana" panose="020B0604030504040204" pitchFamily="34" charset="0"/>
                <a:cs typeface="Arial" panose="020B0604020202020204" pitchFamily="34" charset="0"/>
              </a:rPr>
              <a:t>Section 403.813, F.S.</a:t>
            </a:r>
          </a:p>
          <a:p>
            <a:pPr marL="285750" indent="-285750">
              <a:buFont typeface="Arial" panose="020B0604020202020204" pitchFamily="34" charset="0"/>
              <a:buChar char="•"/>
            </a:pPr>
            <a:r>
              <a:rPr lang="en-US" b="1">
                <a:latin typeface="Arial" panose="020B0604020202020204" pitchFamily="34" charset="0"/>
                <a:ea typeface="Verdana" panose="020B0604030504040204" pitchFamily="34" charset="0"/>
                <a:cs typeface="Arial" panose="020B0604020202020204" pitchFamily="34" charset="0"/>
              </a:rPr>
              <a:t>Proprietary: </a:t>
            </a:r>
          </a:p>
          <a:p>
            <a:pPr marL="800100" lvl="1" indent="-342900">
              <a:buFont typeface="Courier New" panose="02070309020205020404" pitchFamily="49" charset="0"/>
              <a:buChar char="o"/>
            </a:pPr>
            <a:r>
              <a:rPr lang="en-US">
                <a:latin typeface="Arial" panose="020B0604020202020204" pitchFamily="34" charset="0"/>
                <a:ea typeface="Verdana" panose="020B0604030504040204" pitchFamily="34" charset="0"/>
                <a:cs typeface="Arial" panose="020B0604020202020204" pitchFamily="34" charset="0"/>
              </a:rPr>
              <a:t>Rule 18-21 F.A.C. - construction over sovereign submerged state lands (SSL). </a:t>
            </a:r>
          </a:p>
          <a:p>
            <a:pPr marL="800100" lvl="1" indent="-342900">
              <a:buFont typeface="Courier New" panose="02070309020205020404" pitchFamily="49" charset="0"/>
              <a:buChar char="o"/>
            </a:pPr>
            <a:r>
              <a:rPr lang="en-US">
                <a:latin typeface="Arial" panose="020B0604020202020204" pitchFamily="34" charset="0"/>
                <a:ea typeface="Verdana" panose="020B0604030504040204" pitchFamily="34" charset="0"/>
                <a:cs typeface="Arial" panose="020B0604020202020204" pitchFamily="34" charset="0"/>
              </a:rPr>
              <a:t>Rule 18-20 F.A.C. - construction in Aquatic Preserves.</a:t>
            </a:r>
          </a:p>
          <a:p>
            <a:pPr marL="342900" indent="-342900">
              <a:buFont typeface="Arial" panose="020B0604020202020204" pitchFamily="34" charset="0"/>
              <a:buChar char="•"/>
            </a:pPr>
            <a:r>
              <a:rPr lang="en-US" b="1">
                <a:latin typeface="Arial"/>
                <a:ea typeface="Verdana"/>
                <a:cs typeface="Arial"/>
              </a:rPr>
              <a:t>Federal: </a:t>
            </a:r>
          </a:p>
          <a:p>
            <a:pPr marL="800100" lvl="1" indent="-342900">
              <a:buFont typeface="Courier New" panose="020B0604020202020204" pitchFamily="34" charset="0"/>
              <a:buChar char="o"/>
            </a:pPr>
            <a:r>
              <a:rPr lang="en-US">
                <a:latin typeface="Arial"/>
                <a:ea typeface="Verdana"/>
                <a:cs typeface="Arial"/>
              </a:rPr>
              <a:t>State Programmatic General Permit (SPGP VI-R1)</a:t>
            </a:r>
          </a:p>
          <a:p>
            <a:endParaRPr lang="en-US">
              <a:latin typeface="Arial" panose="020B0604020202020204" pitchFamily="34" charset="0"/>
              <a:ea typeface="Verdana" panose="020B0604030504040204" pitchFamily="34" charset="0"/>
              <a:cs typeface="Arial" panose="020B0604020202020204" pitchFamily="34" charset="0"/>
            </a:endParaRPr>
          </a:p>
        </p:txBody>
      </p:sp>
      <p:sp>
        <p:nvSpPr>
          <p:cNvPr id="4" name="Title 3">
            <a:extLst>
              <a:ext uri="{FF2B5EF4-FFF2-40B4-BE49-F238E27FC236}">
                <a16:creationId xmlns:a16="http://schemas.microsoft.com/office/drawing/2014/main" id="{0DE7A032-3432-7E4B-8745-9047CA47B752}"/>
              </a:ext>
            </a:extLst>
          </p:cNvPr>
          <p:cNvSpPr txBox="1">
            <a:spLocks noGrp="1"/>
          </p:cNvSpPr>
          <p:nvPr>
            <p:ph type="title" idx="4294967295"/>
          </p:nvPr>
        </p:nvSpPr>
        <p:spPr>
          <a:xfrm>
            <a:off x="1568386" y="418008"/>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RULE REVIEW</a:t>
            </a:r>
          </a:p>
        </p:txBody>
      </p:sp>
      <p:cxnSp>
        <p:nvCxnSpPr>
          <p:cNvPr id="29" name="Connector: Curved 28">
            <a:extLst>
              <a:ext uri="{FF2B5EF4-FFF2-40B4-BE49-F238E27FC236}">
                <a16:creationId xmlns:a16="http://schemas.microsoft.com/office/drawing/2014/main" id="{A9C1FA17-0049-4FE5-932E-BA3C92FABA37}"/>
              </a:ext>
              <a:ext uri="{C183D7F6-B498-43B3-948B-1728B52AA6E4}">
                <adec:decorative xmlns:adec="http://schemas.microsoft.com/office/drawing/2017/decorative" val="1"/>
              </a:ext>
            </a:extLst>
          </p:cNvPr>
          <p:cNvCxnSpPr>
            <a:cxnSpLocks/>
          </p:cNvCxnSpPr>
          <p:nvPr/>
        </p:nvCxnSpPr>
        <p:spPr>
          <a:xfrm>
            <a:off x="5670270" y="6005923"/>
            <a:ext cx="1109948" cy="434069"/>
          </a:xfrm>
          <a:prstGeom prst="curvedConnector3">
            <a:avLst>
              <a:gd name="adj1" fmla="val 4155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9C921CC-9EDC-4010-AAE3-6AFD29479B25}"/>
              </a:ext>
            </a:extLst>
          </p:cNvPr>
          <p:cNvSpPr txBox="1"/>
          <p:nvPr/>
        </p:nvSpPr>
        <p:spPr>
          <a:xfrm>
            <a:off x="2948325" y="5976654"/>
            <a:ext cx="2743200" cy="646331"/>
          </a:xfrm>
          <a:prstGeom prst="rect">
            <a:avLst/>
          </a:prstGeom>
          <a:noFill/>
          <a:ln>
            <a:solidFill>
              <a:schemeClr val="tx1"/>
            </a:solidFill>
          </a:ln>
        </p:spPr>
        <p:txBody>
          <a:bodyPr wrap="square" rtlCol="0">
            <a:spAutoFit/>
          </a:bodyPr>
          <a:lstStyle/>
          <a:p>
            <a:pPr algn="ctr"/>
            <a:r>
              <a:rPr lang="en-US" b="1">
                <a:latin typeface="Arial" panose="020B0604020202020204" pitchFamily="34" charset="0"/>
                <a:cs typeface="Arial" panose="020B0604020202020204" pitchFamily="34" charset="0"/>
              </a:rPr>
              <a:t>Permitting Application Entry Point</a:t>
            </a:r>
          </a:p>
        </p:txBody>
      </p:sp>
      <p:pic>
        <p:nvPicPr>
          <p:cNvPr id="5" name="Picture 4" descr="primary types of authorizations for shoreline stabilization">
            <a:extLst>
              <a:ext uri="{FF2B5EF4-FFF2-40B4-BE49-F238E27FC236}">
                <a16:creationId xmlns:a16="http://schemas.microsoft.com/office/drawing/2014/main" id="{1331594B-037C-B972-56E2-03C3949E4960}"/>
              </a:ext>
            </a:extLst>
          </p:cNvPr>
          <p:cNvPicPr>
            <a:picLocks noChangeAspect="1"/>
          </p:cNvPicPr>
          <p:nvPr/>
        </p:nvPicPr>
        <p:blipFill>
          <a:blip r:embed="rId2"/>
          <a:stretch>
            <a:fillRect/>
          </a:stretch>
        </p:blipFill>
        <p:spPr>
          <a:xfrm>
            <a:off x="6780218" y="1682351"/>
            <a:ext cx="5105612" cy="4940634"/>
          </a:xfrm>
          <a:prstGeom prst="rect">
            <a:avLst/>
          </a:prstGeom>
        </p:spPr>
      </p:pic>
      <p:sp>
        <p:nvSpPr>
          <p:cNvPr id="6" name="Star: 5 Points 5">
            <a:extLst>
              <a:ext uri="{FF2B5EF4-FFF2-40B4-BE49-F238E27FC236}">
                <a16:creationId xmlns:a16="http://schemas.microsoft.com/office/drawing/2014/main" id="{6C8251EF-BA19-4CA1-9EA7-058991FB5E93}"/>
              </a:ext>
              <a:ext uri="{C183D7F6-B498-43B3-948B-1728B52AA6E4}">
                <adec:decorative xmlns:adec="http://schemas.microsoft.com/office/drawing/2017/decorative" val="1"/>
              </a:ext>
            </a:extLst>
          </p:cNvPr>
          <p:cNvSpPr/>
          <p:nvPr/>
        </p:nvSpPr>
        <p:spPr>
          <a:xfrm>
            <a:off x="7061636" y="5116721"/>
            <a:ext cx="632965" cy="475916"/>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77F6D3A-204E-473A-C2EA-F7ADDF6C88AD}"/>
              </a:ext>
              <a:ext uri="{C183D7F6-B498-43B3-948B-1728B52AA6E4}">
                <adec:decorative xmlns:adec="http://schemas.microsoft.com/office/drawing/2017/decorative" val="1"/>
              </a:ext>
            </a:extLst>
          </p:cNvPr>
          <p:cNvSpPr/>
          <p:nvPr/>
        </p:nvSpPr>
        <p:spPr>
          <a:xfrm>
            <a:off x="7628484" y="3980354"/>
            <a:ext cx="632965" cy="497136"/>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6588B29B-F6A9-77D3-72D6-1219BA147DC1}"/>
              </a:ext>
              <a:ext uri="{C183D7F6-B498-43B3-948B-1728B52AA6E4}">
                <adec:decorative xmlns:adec="http://schemas.microsoft.com/office/drawing/2017/decorative" val="1"/>
              </a:ext>
            </a:extLst>
          </p:cNvPr>
          <p:cNvSpPr/>
          <p:nvPr/>
        </p:nvSpPr>
        <p:spPr>
          <a:xfrm>
            <a:off x="8261449" y="2923936"/>
            <a:ext cx="632965" cy="5501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841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E9D1D223-4680-F04C-9547-D1CF7F89DAED}"/>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AE0D918F-3901-054C-9503-02A920894221}"/>
              </a:ext>
              <a:ext uri="{C183D7F6-B498-43B3-948B-1728B52AA6E4}">
                <adec:decorative xmlns:adec="http://schemas.microsoft.com/office/drawing/2017/decorative" val="1"/>
              </a:ext>
            </a:extLst>
          </p:cNvPr>
          <p:cNvSpPr/>
          <p:nvPr/>
        </p:nvSpPr>
        <p:spPr>
          <a:xfrm>
            <a:off x="485139" y="3637165"/>
            <a:ext cx="6382801" cy="2766582"/>
          </a:xfrm>
          <a:prstGeom prst="rect">
            <a:avLst/>
          </a:prstGeom>
          <a:solidFill>
            <a:srgbClr val="42463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itle 5">
            <a:extLst>
              <a:ext uri="{FF2B5EF4-FFF2-40B4-BE49-F238E27FC236}">
                <a16:creationId xmlns:a16="http://schemas.microsoft.com/office/drawing/2014/main" id="{7C4D0BEB-9780-2B44-AF34-EFD958577018}"/>
              </a:ext>
            </a:extLst>
          </p:cNvPr>
          <p:cNvSpPr txBox="1">
            <a:spLocks noGrp="1"/>
          </p:cNvSpPr>
          <p:nvPr>
            <p:ph type="title" idx="4294967295"/>
          </p:nvPr>
        </p:nvSpPr>
        <p:spPr>
          <a:xfrm>
            <a:off x="630265" y="3826000"/>
            <a:ext cx="5993120" cy="23614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41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REGULATORY AUTHORIZATIONS: EXEMPTIONS</a:t>
            </a:r>
          </a:p>
          <a:p>
            <a:pPr marL="0" marR="0" lvl="0" indent="0" algn="ctr" defTabSz="457200" rtl="0" eaLnBrk="1" fontAlgn="auto" latinLnBrk="0" hangingPunct="1">
              <a:lnSpc>
                <a:spcPts val="45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0846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FC9D49-934F-5287-CDDA-B5CF0D96016C}"/>
              </a:ext>
              <a:ext uri="{C183D7F6-B498-43B3-948B-1728B52AA6E4}">
                <adec:decorative xmlns:adec="http://schemas.microsoft.com/office/drawing/2017/decorative" val="1"/>
              </a:ext>
            </a:extLst>
          </p:cNvPr>
          <p:cNvSpPr/>
          <p:nvPr/>
        </p:nvSpPr>
        <p:spPr>
          <a:xfrm>
            <a:off x="162560" y="3145571"/>
            <a:ext cx="11856720" cy="11233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2790EE7-790D-C713-0AEC-BB9B965AE771}"/>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TYPES OF REGULATORY AUTHORIZATIONS</a:t>
            </a:r>
          </a:p>
        </p:txBody>
      </p:sp>
      <p:sp>
        <p:nvSpPr>
          <p:cNvPr id="11" name="TextBox 10">
            <a:extLst>
              <a:ext uri="{FF2B5EF4-FFF2-40B4-BE49-F238E27FC236}">
                <a16:creationId xmlns:a16="http://schemas.microsoft.com/office/drawing/2014/main" id="{3179543B-E679-CC77-981B-DD960B0304AA}"/>
              </a:ext>
            </a:extLst>
          </p:cNvPr>
          <p:cNvSpPr txBox="1"/>
          <p:nvPr/>
        </p:nvSpPr>
        <p:spPr>
          <a:xfrm>
            <a:off x="268372" y="4294213"/>
            <a:ext cx="11655256" cy="2246769"/>
          </a:xfrm>
          <a:prstGeom prst="rect">
            <a:avLst/>
          </a:prstGeom>
          <a:noFill/>
        </p:spPr>
        <p:txBody>
          <a:bodyPr wrap="square" lIns="91440" tIns="45720" rIns="91440" bIns="45720" anchor="t">
            <a:spAutoFit/>
          </a:bodyPr>
          <a:lstStyle/>
          <a:p>
            <a:r>
              <a:rPr lang="en-US" sz="2000">
                <a:solidFill>
                  <a:schemeClr val="bg1"/>
                </a:solidFill>
                <a:latin typeface="Arial" panose="020B0604020202020204" pitchFamily="34" charset="0"/>
                <a:cs typeface="Arial" panose="020B0604020202020204" pitchFamily="34" charset="0"/>
              </a:rPr>
              <a:t>(12) Construction, Replacement, Restoration, Enhancement, and Repair of Seawall, Riprap, and Other Shoreline Stabilization ‒</a:t>
            </a:r>
          </a:p>
          <a:p>
            <a:endParaRPr lang="en-US" sz="2000">
              <a:solidFill>
                <a:schemeClr val="bg1"/>
              </a:solidFill>
              <a:latin typeface="Arial" panose="020B0604020202020204" pitchFamily="34" charset="0"/>
              <a:cs typeface="Arial" panose="020B0604020202020204" pitchFamily="34" charset="0"/>
            </a:endParaRPr>
          </a:p>
          <a:p>
            <a:pPr marL="457200" indent="-457200"/>
            <a:r>
              <a:rPr lang="en-US" sz="2000">
                <a:solidFill>
                  <a:schemeClr val="bg1"/>
                </a:solidFill>
                <a:latin typeface="Arial"/>
                <a:cs typeface="Arial"/>
              </a:rPr>
              <a:t>(a) Construction, replacement, and repair of seawalls or riprap in </a:t>
            </a:r>
            <a:r>
              <a:rPr lang="en-US" sz="2000" b="1">
                <a:solidFill>
                  <a:schemeClr val="bg1"/>
                </a:solidFill>
                <a:latin typeface="Arial"/>
                <a:cs typeface="Arial"/>
              </a:rPr>
              <a:t>artificially created waterways </a:t>
            </a:r>
            <a:r>
              <a:rPr lang="en-US" sz="2000">
                <a:solidFill>
                  <a:schemeClr val="bg1"/>
                </a:solidFill>
                <a:latin typeface="Arial"/>
                <a:cs typeface="Arial"/>
              </a:rPr>
              <a:t>under Section 403.813(1)(i), F.S., and within residential canal systems legally in existence under Chapter 403 or Part IV of Chapter 373, F.S., including only that backfilling needed to level the land behind seawalls or riprap.</a:t>
            </a:r>
          </a:p>
        </p:txBody>
      </p:sp>
      <p:pic>
        <p:nvPicPr>
          <p:cNvPr id="5" name="Picture 4" descr="authorization types for shorelines stabilization">
            <a:extLst>
              <a:ext uri="{FF2B5EF4-FFF2-40B4-BE49-F238E27FC236}">
                <a16:creationId xmlns:a16="http://schemas.microsoft.com/office/drawing/2014/main" id="{9035E142-8448-103D-4189-4B3AFECDD140}"/>
              </a:ext>
            </a:extLst>
          </p:cNvPr>
          <p:cNvPicPr>
            <a:picLocks noChangeAspect="1"/>
          </p:cNvPicPr>
          <p:nvPr/>
        </p:nvPicPr>
        <p:blipFill>
          <a:blip r:embed="rId2"/>
          <a:stretch>
            <a:fillRect/>
          </a:stretch>
        </p:blipFill>
        <p:spPr>
          <a:xfrm>
            <a:off x="8693986" y="1383846"/>
            <a:ext cx="3256146" cy="2765838"/>
          </a:xfrm>
          <a:prstGeom prst="rect">
            <a:avLst/>
          </a:prstGeom>
        </p:spPr>
      </p:pic>
      <p:sp>
        <p:nvSpPr>
          <p:cNvPr id="7" name="Star: 5 Points 6">
            <a:extLst>
              <a:ext uri="{FF2B5EF4-FFF2-40B4-BE49-F238E27FC236}">
                <a16:creationId xmlns:a16="http://schemas.microsoft.com/office/drawing/2014/main" id="{54DDF3BC-A0E5-9DFD-4BC2-328A701BC1D6}"/>
              </a:ext>
              <a:ext uri="{C183D7F6-B498-43B3-948B-1728B52AA6E4}">
                <adec:decorative xmlns:adec="http://schemas.microsoft.com/office/drawing/2017/decorative" val="1"/>
              </a:ext>
            </a:extLst>
          </p:cNvPr>
          <p:cNvSpPr/>
          <p:nvPr/>
        </p:nvSpPr>
        <p:spPr>
          <a:xfrm>
            <a:off x="263106" y="1773440"/>
            <a:ext cx="790759" cy="720471"/>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8248F6-4C47-C536-73B0-BE4952EF37F6}"/>
              </a:ext>
            </a:extLst>
          </p:cNvPr>
          <p:cNvSpPr txBox="1"/>
          <p:nvPr/>
        </p:nvSpPr>
        <p:spPr>
          <a:xfrm>
            <a:off x="1869440" y="662813"/>
            <a:ext cx="6096000" cy="477054"/>
          </a:xfrm>
          <a:prstGeom prst="rect">
            <a:avLst/>
          </a:prstGeom>
          <a:noFill/>
        </p:spPr>
        <p:txBody>
          <a:bodyPr wrap="square">
            <a:spAutoFit/>
          </a:bodyPr>
          <a:lstStyle/>
          <a:p>
            <a:r>
              <a:rPr lang="en-US" sz="2500" b="1">
                <a:solidFill>
                  <a:srgbClr val="DBEAC6"/>
                </a:solidFill>
                <a:latin typeface="Arial" panose="020B0604020202020204" pitchFamily="34" charset="0"/>
                <a:ea typeface="Verdana" panose="020B0604030504040204" pitchFamily="34" charset="0"/>
                <a:cs typeface="Arial" panose="020B0604020202020204" pitchFamily="34" charset="0"/>
              </a:rPr>
              <a:t>RIPRAP AND SEAWALL EXEMPTIONS</a:t>
            </a:r>
          </a:p>
        </p:txBody>
      </p:sp>
      <p:sp>
        <p:nvSpPr>
          <p:cNvPr id="12" name="TextBox 11">
            <a:extLst>
              <a:ext uri="{FF2B5EF4-FFF2-40B4-BE49-F238E27FC236}">
                <a16:creationId xmlns:a16="http://schemas.microsoft.com/office/drawing/2014/main" id="{7245FFFA-DF8B-31ED-6933-2E9982FB165B}"/>
              </a:ext>
            </a:extLst>
          </p:cNvPr>
          <p:cNvSpPr txBox="1"/>
          <p:nvPr/>
        </p:nvSpPr>
        <p:spPr>
          <a:xfrm>
            <a:off x="1053865" y="1893746"/>
            <a:ext cx="6096000" cy="1569660"/>
          </a:xfrm>
          <a:prstGeom prst="rect">
            <a:avLst/>
          </a:prstGeom>
          <a:noFill/>
        </p:spPr>
        <p:txBody>
          <a:bodyPr wrap="square" lIns="91440" tIns="45720" rIns="91440" bIns="45720" anchor="t">
            <a:spAutoFit/>
          </a:bodyPr>
          <a:lstStyle/>
          <a:p>
            <a:r>
              <a:rPr lang="en-US" sz="2400" b="1">
                <a:latin typeface="Arial"/>
                <a:ea typeface="+mn-lt"/>
                <a:cs typeface="+mn-lt"/>
              </a:rPr>
              <a:t>Regulatory</a:t>
            </a:r>
            <a:r>
              <a:rPr lang="en-US" sz="2400">
                <a:latin typeface="Arial"/>
                <a:ea typeface="+mn-lt"/>
                <a:cs typeface="+mn-lt"/>
              </a:rPr>
              <a:t> </a:t>
            </a:r>
            <a:r>
              <a:rPr lang="en-US" sz="2400" b="1">
                <a:latin typeface="Arial"/>
                <a:ea typeface="+mn-lt"/>
                <a:cs typeface="+mn-lt"/>
              </a:rPr>
              <a:t>program: </a:t>
            </a:r>
            <a:r>
              <a:rPr lang="en-US" sz="2400">
                <a:latin typeface="Arial"/>
                <a:ea typeface="Verdana"/>
                <a:cs typeface="Arial"/>
              </a:rPr>
              <a:t>Exempt activities are listed under Rule 62-330.051, F.A.C., and Section 403.813, F.S.</a:t>
            </a:r>
          </a:p>
          <a:p>
            <a:r>
              <a:rPr lang="en-US" sz="2400" b="1">
                <a:latin typeface="Arial"/>
                <a:ea typeface="+mn-lt"/>
                <a:cs typeface="+mn-lt"/>
              </a:rPr>
              <a:t> </a:t>
            </a:r>
            <a:endParaRPr lang="en-US" sz="2400"/>
          </a:p>
        </p:txBody>
      </p:sp>
    </p:spTree>
    <p:extLst>
      <p:ext uri="{BB962C8B-B14F-4D97-AF65-F5344CB8AC3E}">
        <p14:creationId xmlns:p14="http://schemas.microsoft.com/office/powerpoint/2010/main" val="16116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86AA00-58D8-A7C2-06FD-239F4CA4B846}"/>
              </a:ext>
            </a:extLst>
          </p:cNvPr>
          <p:cNvSpPr txBox="1"/>
          <p:nvPr/>
        </p:nvSpPr>
        <p:spPr>
          <a:xfrm>
            <a:off x="320776" y="1631807"/>
            <a:ext cx="11602852" cy="4924425"/>
          </a:xfrm>
          <a:prstGeom prst="rect">
            <a:avLst/>
          </a:prstGeom>
          <a:noFill/>
        </p:spPr>
        <p:txBody>
          <a:bodyPr wrap="square">
            <a:spAutoFit/>
          </a:bodyPr>
          <a:lstStyle/>
          <a:p>
            <a:pPr>
              <a:spcBef>
                <a:spcPts val="600"/>
              </a:spcBef>
            </a:pPr>
            <a:r>
              <a:rPr lang="en-US" sz="2100" dirty="0">
                <a:solidFill>
                  <a:schemeClr val="bg1"/>
                </a:solidFill>
                <a:latin typeface="Arial" panose="020B0604020202020204" pitchFamily="34" charset="0"/>
                <a:cs typeface="Arial" panose="020B0604020202020204" pitchFamily="34" charset="0"/>
              </a:rPr>
              <a:t>(12) Construction, Replacement, Restoration, Enhancement, and Repair of Seawall, Riprap, and Other Shoreline Stabilization ‒</a:t>
            </a:r>
          </a:p>
          <a:p>
            <a:pPr marL="280988">
              <a:spcBef>
                <a:spcPts val="300"/>
              </a:spcBef>
            </a:pPr>
            <a:r>
              <a:rPr lang="en-US" sz="2100" dirty="0">
                <a:solidFill>
                  <a:schemeClr val="bg1"/>
                </a:solidFill>
                <a:latin typeface="Arial" panose="020B0604020202020204" pitchFamily="34" charset="0"/>
                <a:cs typeface="Arial" panose="020B0604020202020204" pitchFamily="34" charset="0"/>
              </a:rPr>
              <a:t>(b) The restoration of a seawall or riprap under Section 403.813(1)(e), F.S., where:</a:t>
            </a:r>
          </a:p>
          <a:p>
            <a:pPr marL="914400" indent="-339725">
              <a:spcBef>
                <a:spcPts val="300"/>
              </a:spcBef>
              <a:tabLst>
                <a:tab pos="280988" algn="l"/>
              </a:tabLst>
            </a:pPr>
            <a:r>
              <a:rPr lang="en-US" sz="2100" dirty="0">
                <a:solidFill>
                  <a:schemeClr val="bg1"/>
                </a:solidFill>
                <a:latin typeface="Arial" panose="020B0604020202020204" pitchFamily="34" charset="0"/>
                <a:cs typeface="Arial" panose="020B0604020202020204" pitchFamily="34" charset="0"/>
              </a:rPr>
              <a:t>1. The seawall or riprap has been damaged or destroyed within the last year by a discrete event, such as a storm, flood, accident, or fire or where the seawall or riprap restoration or repair involves only minimal backfilling to level the land directly associated with the restoration or repair and does not involve land reclamation as the primary project purpose. See section 3.2.4 of Volume I for factors used to determine qualification under this provision;</a:t>
            </a:r>
          </a:p>
          <a:p>
            <a:pPr marL="914400" indent="-280988">
              <a:spcBef>
                <a:spcPts val="300"/>
              </a:spcBef>
            </a:pPr>
            <a:r>
              <a:rPr lang="en-US" sz="2100" dirty="0">
                <a:solidFill>
                  <a:schemeClr val="bg1"/>
                </a:solidFill>
                <a:latin typeface="Arial" panose="020B0604020202020204" pitchFamily="34" charset="0"/>
                <a:cs typeface="Arial" panose="020B0604020202020204" pitchFamily="34" charset="0"/>
              </a:rPr>
              <a:t>2. Restoration shall be no more than 18 inches waterward of its previous location, as measured from the waterward face of the existing seawall to the face of the restored seawall, or from the waterward slope of the existing riprap to the waterward slope of the restored riprap; and</a:t>
            </a:r>
          </a:p>
          <a:p>
            <a:pPr marL="914400" indent="-280988">
              <a:spcBef>
                <a:spcPts val="300"/>
              </a:spcBef>
            </a:pPr>
            <a:r>
              <a:rPr lang="en-US" sz="2100" dirty="0">
                <a:solidFill>
                  <a:schemeClr val="bg1"/>
                </a:solidFill>
                <a:latin typeface="Arial" panose="020B0604020202020204" pitchFamily="34" charset="0"/>
                <a:cs typeface="Arial" panose="020B0604020202020204" pitchFamily="34" charset="0"/>
              </a:rPr>
              <a:t>3. Applicable permits under Chapter 161, F.S., are obtained.</a:t>
            </a:r>
          </a:p>
        </p:txBody>
      </p:sp>
      <p:sp>
        <p:nvSpPr>
          <p:cNvPr id="2" name="Title 1">
            <a:extLst>
              <a:ext uri="{FF2B5EF4-FFF2-40B4-BE49-F238E27FC236}">
                <a16:creationId xmlns:a16="http://schemas.microsoft.com/office/drawing/2014/main" id="{729CE5F4-2326-FDDA-5667-683FA4DFFDDB}"/>
              </a:ext>
            </a:extLst>
          </p:cNvPr>
          <p:cNvSpPr txBox="1">
            <a:spLocks noGrp="1"/>
          </p:cNvSpPr>
          <p:nvPr>
            <p:ph type="title" idx="4294967295"/>
          </p:nvPr>
        </p:nvSpPr>
        <p:spPr>
          <a:xfrm>
            <a:off x="1755569" y="165404"/>
            <a:ext cx="985333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RIPRAP AND SEAWALL EXEMPTIONS</a:t>
            </a:r>
          </a:p>
        </p:txBody>
      </p:sp>
      <p:sp>
        <p:nvSpPr>
          <p:cNvPr id="6" name="TextBox 5">
            <a:extLst>
              <a:ext uri="{FF2B5EF4-FFF2-40B4-BE49-F238E27FC236}">
                <a16:creationId xmlns:a16="http://schemas.microsoft.com/office/drawing/2014/main" id="{E883A052-05C7-413D-BEDA-D0250E3CED16}"/>
              </a:ext>
            </a:extLst>
          </p:cNvPr>
          <p:cNvSpPr txBox="1"/>
          <p:nvPr/>
        </p:nvSpPr>
        <p:spPr>
          <a:xfrm>
            <a:off x="1755569" y="662813"/>
            <a:ext cx="6096000" cy="477054"/>
          </a:xfrm>
          <a:prstGeom prst="rect">
            <a:avLst/>
          </a:prstGeom>
          <a:noFill/>
        </p:spPr>
        <p:txBody>
          <a:bodyPr wrap="square">
            <a:spAutoFit/>
          </a:bodyPr>
          <a:lstStyle/>
          <a:p>
            <a:r>
              <a:rPr lang="en-US" sz="2500" b="1">
                <a:solidFill>
                  <a:srgbClr val="DBEAC6"/>
                </a:solidFill>
                <a:latin typeface="Arial" panose="020B0604020202020204" pitchFamily="34" charset="0"/>
                <a:ea typeface="Verdana" panose="020B0604030504040204" pitchFamily="34" charset="0"/>
                <a:cs typeface="Arial" panose="020B0604020202020204" pitchFamily="34" charset="0"/>
              </a:rPr>
              <a:t>CONTINUED</a:t>
            </a:r>
          </a:p>
        </p:txBody>
      </p:sp>
    </p:spTree>
    <p:extLst>
      <p:ext uri="{BB962C8B-B14F-4D97-AF65-F5344CB8AC3E}">
        <p14:creationId xmlns:p14="http://schemas.microsoft.com/office/powerpoint/2010/main" val="535720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992C3E-0139-095F-F65E-EAF22EDFCC61}"/>
              </a:ext>
            </a:extLst>
          </p:cNvPr>
          <p:cNvSpPr txBox="1"/>
          <p:nvPr/>
        </p:nvSpPr>
        <p:spPr>
          <a:xfrm>
            <a:off x="268372" y="1488440"/>
            <a:ext cx="5532988" cy="4693593"/>
          </a:xfrm>
          <a:prstGeom prst="rect">
            <a:avLst/>
          </a:prstGeom>
          <a:noFill/>
        </p:spPr>
        <p:txBody>
          <a:bodyPr wrap="square">
            <a:spAutoFit/>
          </a:bodyPr>
          <a:lstStyle/>
          <a:p>
            <a:pPr>
              <a:spcBef>
                <a:spcPts val="600"/>
              </a:spcBef>
            </a:pPr>
            <a:r>
              <a:rPr lang="en-US" sz="2400">
                <a:solidFill>
                  <a:schemeClr val="bg1"/>
                </a:solidFill>
                <a:latin typeface="Arial" panose="020B0604020202020204" pitchFamily="34" charset="0"/>
                <a:cs typeface="Arial" panose="020B0604020202020204" pitchFamily="34" charset="0"/>
              </a:rPr>
              <a:t>(12) Construction, Replacement, Restoration, Enhancement, and Repair of Seawall, Riprap, and Other Shoreline Stabilization ‒</a:t>
            </a:r>
          </a:p>
          <a:p>
            <a:pPr marL="738188" indent="-339725">
              <a:spcBef>
                <a:spcPts val="600"/>
              </a:spcBef>
            </a:pPr>
            <a:r>
              <a:rPr lang="en-US" sz="2200">
                <a:solidFill>
                  <a:schemeClr val="bg1"/>
                </a:solidFill>
                <a:latin typeface="Arial" panose="020B0604020202020204" pitchFamily="34" charset="0"/>
                <a:cs typeface="Arial" panose="020B0604020202020204" pitchFamily="34" charset="0"/>
              </a:rPr>
              <a:t>(c) The construction of seawalls or riprap in wetlands or other surface waters between and adjoining existing seawalls or riprap at both ends in accordance with Section 403.813(1)(o), F.S. For purposes of this exemption, riprap is subject to the same length and orientation limitations as a seawall.</a:t>
            </a:r>
          </a:p>
        </p:txBody>
      </p:sp>
      <p:sp>
        <p:nvSpPr>
          <p:cNvPr id="3" name="Title 2">
            <a:extLst>
              <a:ext uri="{FF2B5EF4-FFF2-40B4-BE49-F238E27FC236}">
                <a16:creationId xmlns:a16="http://schemas.microsoft.com/office/drawing/2014/main" id="{4317ABBA-E1AC-A21D-5795-370A493C7BC3}"/>
              </a:ext>
            </a:extLst>
          </p:cNvPr>
          <p:cNvSpPr txBox="1">
            <a:spLocks noGrp="1"/>
          </p:cNvSpPr>
          <p:nvPr>
            <p:ph type="title" idx="4294967295"/>
          </p:nvPr>
        </p:nvSpPr>
        <p:spPr>
          <a:xfrm>
            <a:off x="1755569" y="165404"/>
            <a:ext cx="985333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RIPRAP AND SEAWALL EXEMPTIONS</a:t>
            </a:r>
          </a:p>
        </p:txBody>
      </p:sp>
      <p:sp>
        <p:nvSpPr>
          <p:cNvPr id="4" name="TextBox 3">
            <a:extLst>
              <a:ext uri="{FF2B5EF4-FFF2-40B4-BE49-F238E27FC236}">
                <a16:creationId xmlns:a16="http://schemas.microsoft.com/office/drawing/2014/main" id="{8068C470-1EED-7E1A-D042-B2E367CC8ADC}"/>
              </a:ext>
            </a:extLst>
          </p:cNvPr>
          <p:cNvSpPr txBox="1"/>
          <p:nvPr/>
        </p:nvSpPr>
        <p:spPr>
          <a:xfrm>
            <a:off x="1755569" y="662813"/>
            <a:ext cx="6096000" cy="477054"/>
          </a:xfrm>
          <a:prstGeom prst="rect">
            <a:avLst/>
          </a:prstGeom>
          <a:noFill/>
        </p:spPr>
        <p:txBody>
          <a:bodyPr wrap="square">
            <a:spAutoFit/>
          </a:bodyPr>
          <a:lstStyle/>
          <a:p>
            <a:r>
              <a:rPr lang="en-US" sz="2500" b="1">
                <a:solidFill>
                  <a:srgbClr val="DBEAC6"/>
                </a:solidFill>
                <a:latin typeface="Arial" panose="020B0604020202020204" pitchFamily="34" charset="0"/>
                <a:ea typeface="Verdana" panose="020B0604030504040204" pitchFamily="34" charset="0"/>
                <a:cs typeface="Arial" panose="020B0604020202020204" pitchFamily="34" charset="0"/>
              </a:rPr>
              <a:t>CONTINUED</a:t>
            </a:r>
          </a:p>
        </p:txBody>
      </p:sp>
      <p:pic>
        <p:nvPicPr>
          <p:cNvPr id="6" name="Picture 5" descr="riprap and seawall aerial">
            <a:extLst>
              <a:ext uri="{FF2B5EF4-FFF2-40B4-BE49-F238E27FC236}">
                <a16:creationId xmlns:a16="http://schemas.microsoft.com/office/drawing/2014/main" id="{102ABB96-5F43-7303-4CAC-1CE8BD4D6778}"/>
              </a:ext>
            </a:extLst>
          </p:cNvPr>
          <p:cNvPicPr>
            <a:picLocks noChangeAspect="1"/>
          </p:cNvPicPr>
          <p:nvPr/>
        </p:nvPicPr>
        <p:blipFill>
          <a:blip r:embed="rId2"/>
          <a:srcRect t="1745"/>
          <a:stretch>
            <a:fillRect/>
          </a:stretch>
        </p:blipFill>
        <p:spPr>
          <a:xfrm>
            <a:off x="6164238" y="1400174"/>
            <a:ext cx="5759390" cy="5124493"/>
          </a:xfrm>
          <a:prstGeom prst="rect">
            <a:avLst/>
          </a:prstGeom>
        </p:spPr>
      </p:pic>
      <p:sp>
        <p:nvSpPr>
          <p:cNvPr id="5" name="TextBox 4">
            <a:extLst>
              <a:ext uri="{FF2B5EF4-FFF2-40B4-BE49-F238E27FC236}">
                <a16:creationId xmlns:a16="http://schemas.microsoft.com/office/drawing/2014/main" id="{55221064-AE1C-A377-1BC6-FDEC987EE832}"/>
              </a:ext>
            </a:extLst>
          </p:cNvPr>
          <p:cNvSpPr txBox="1"/>
          <p:nvPr/>
        </p:nvSpPr>
        <p:spPr>
          <a:xfrm>
            <a:off x="6096000" y="6524667"/>
            <a:ext cx="715264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Photo credit: Google Earth</a:t>
            </a:r>
            <a:endParaRPr lang="en-US" sz="1000" dirty="0">
              <a:latin typeface="Arial" panose="020B0604020202020204" pitchFamily="34" charset="0"/>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914400" marR="0" lvl="0" indent="-457200" algn="l" defTabSz="457200" rtl="0" eaLnBrk="1" fontAlgn="auto" latinLnBrk="0" hangingPunct="1">
              <a:lnSpc>
                <a:spcPct val="100000"/>
              </a:lnSpc>
              <a:spcBef>
                <a:spcPts val="600"/>
              </a:spcBef>
              <a:spcAft>
                <a:spcPts val="0"/>
              </a:spcAft>
              <a:buClrTx/>
              <a:buSzTx/>
              <a:buFontTx/>
              <a:buAutoNum type="alphaLcParenBoth"/>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3342999"/>
      </p:ext>
    </p:extLst>
  </p:cSld>
  <p:clrMapOvr>
    <a:masterClrMapping/>
  </p:clrMapOvr>
</p:sld>
</file>

<file path=ppt/theme/theme1.xml><?xml version="1.0" encoding="utf-8"?>
<a:theme xmlns:a="http://schemas.openxmlformats.org/drawingml/2006/main" name="Office Theme">
  <a:themeElements>
    <a:clrScheme name="DEP BLUE">
      <a:dk1>
        <a:srgbClr val="000000"/>
      </a:dk1>
      <a:lt1>
        <a:srgbClr val="FFFFFF"/>
      </a:lt1>
      <a:dk2>
        <a:srgbClr val="44546A"/>
      </a:dk2>
      <a:lt2>
        <a:srgbClr val="E7E6E6"/>
      </a:lt2>
      <a:accent1>
        <a:srgbClr val="52B5E8"/>
      </a:accent1>
      <a:accent2>
        <a:srgbClr val="C7E9FA"/>
      </a:accent2>
      <a:accent3>
        <a:srgbClr val="117AC0"/>
      </a:accent3>
      <a:accent4>
        <a:srgbClr val="0153A0"/>
      </a:accent4>
      <a:accent5>
        <a:srgbClr val="243F78"/>
      </a:accent5>
      <a:accent6>
        <a:srgbClr val="2E52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G-DEP MasterSlides Template_v11022021-" id="{2B5C3F11-2D1C-0346-A05B-D8DF9C08BE0F}" vid="{58A7D8D1-8D2E-114E-82D1-FACBD2697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TotalTime>
  <Words>3390</Words>
  <Application>Microsoft Office PowerPoint</Application>
  <PresentationFormat>Widescreen</PresentationFormat>
  <Paragraphs>227</Paragraphs>
  <Slides>33</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Calibri</vt:lpstr>
      <vt:lpstr>Courier New</vt:lpstr>
      <vt:lpstr>Times New Roman</vt:lpstr>
      <vt:lpstr>Verdana</vt:lpstr>
      <vt:lpstr>Wingdings</vt:lpstr>
      <vt:lpstr>Office Theme</vt:lpstr>
      <vt:lpstr>SHORELINE STABILIZATION PERMITTING REQUIREMENTS</vt:lpstr>
      <vt:lpstr>PURPOSE</vt:lpstr>
      <vt:lpstr>SHORELINE STABILIZATION TECHNIQUES</vt:lpstr>
      <vt:lpstr>SHORELINE STABILIZATION PERMITTING</vt:lpstr>
      <vt:lpstr>RULE REVIEW</vt:lpstr>
      <vt:lpstr>REGULATORY AUTHORIZATIONS: EXEMPTIONS </vt:lpstr>
      <vt:lpstr>TYPES OF REGULATORY AUTHORIZATIONS</vt:lpstr>
      <vt:lpstr>RIPRAP AND SEAWALL EXEMPTIONS</vt:lpstr>
      <vt:lpstr>RIPRAP AND SEAWALL EXEMPTIONS</vt:lpstr>
      <vt:lpstr>SECTION 403.813 F.S. REFERENCES</vt:lpstr>
      <vt:lpstr>SECTION 403.813 F.S. REFERENCES CONTINUED</vt:lpstr>
      <vt:lpstr>COMMON RIPRAP OR SEAWALL EXEMPTIONS</vt:lpstr>
      <vt:lpstr>TYPES OF REGULATORY AUTHORIZATIONS LIVING SHORELINE EXEMPTION</vt:lpstr>
      <vt:lpstr>LIVING SHORELINE APPLICATION INFORMATION</vt:lpstr>
      <vt:lpstr>REGULATORY AUTHORIZATIONS: GENERAL PERMIT FOR RIPRAP </vt:lpstr>
      <vt:lpstr>GENERAL PERMIT FOR RIPRAP </vt:lpstr>
      <vt:lpstr>GENERAL PERMIT FOR RIPRAP RULE 62-330.431 F.A.C.</vt:lpstr>
      <vt:lpstr>GENERAL PERMIT FOR RIPRAP RULE 62-330.431 F.A.C. CONTINUED</vt:lpstr>
      <vt:lpstr>REGULATORY AUTHORIZATIONS: INDIVIDUAL PERMIT</vt:lpstr>
      <vt:lpstr>INDIVIDUAL PERMIT FOR SHORELINE STABILIZATION </vt:lpstr>
      <vt:lpstr>INDIVIDUAL PERMIT FOR SHORELINE STABILIZATION </vt:lpstr>
      <vt:lpstr>PERMIT FEES</vt:lpstr>
      <vt:lpstr>PROPRIETARY AUTHORIZATIONS </vt:lpstr>
      <vt:lpstr>SOVERIEGN SUBMERGED LANDS  (STATE LANDS) </vt:lpstr>
      <vt:lpstr>TYPES OF PROPRIETARY AUTHORIZATIONS</vt:lpstr>
      <vt:lpstr>TYPES OF PROPRIETARY AUTHORIZATIONS</vt:lpstr>
      <vt:lpstr>TYPES OF PROPRIETARY AUTHORIZATIONS</vt:lpstr>
      <vt:lpstr>AQUATIC PRESERVES </vt:lpstr>
      <vt:lpstr>NORTHEAST DISTRICT AQUATIC PRESERVES  </vt:lpstr>
      <vt:lpstr>FEDERAL AUTHORIZATIONS</vt:lpstr>
      <vt:lpstr>FEDERAL AUTHORIZATION: SPGP</vt:lpstr>
      <vt:lpstr>FEDERAL AUTHORIZATION: SPGP CONTINUED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Galoso, Franko</dc:creator>
  <cp:lastModifiedBy>Foote, Joe</cp:lastModifiedBy>
  <cp:revision>8</cp:revision>
  <dcterms:created xsi:type="dcterms:W3CDTF">2021-11-02T20:05:09Z</dcterms:created>
  <dcterms:modified xsi:type="dcterms:W3CDTF">2025-07-30T15:53:50Z</dcterms:modified>
</cp:coreProperties>
</file>