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Lst>
  <p:notesMasterIdLst>
    <p:notesMasterId r:id="rId92"/>
  </p:notesMasterIdLst>
  <p:handoutMasterIdLst>
    <p:handoutMasterId r:id="rId93"/>
  </p:handoutMasterIdLst>
  <p:sldIdLst>
    <p:sldId id="528" r:id="rId4"/>
    <p:sldId id="482" r:id="rId5"/>
    <p:sldId id="483" r:id="rId6"/>
    <p:sldId id="484" r:id="rId7"/>
    <p:sldId id="485" r:id="rId8"/>
    <p:sldId id="486" r:id="rId9"/>
    <p:sldId id="487" r:id="rId10"/>
    <p:sldId id="497" r:id="rId11"/>
    <p:sldId id="488" r:id="rId12"/>
    <p:sldId id="489" r:id="rId13"/>
    <p:sldId id="490" r:id="rId14"/>
    <p:sldId id="531" r:id="rId15"/>
    <p:sldId id="346" r:id="rId16"/>
    <p:sldId id="478" r:id="rId17"/>
    <p:sldId id="347" r:id="rId18"/>
    <p:sldId id="377" r:id="rId19"/>
    <p:sldId id="380" r:id="rId20"/>
    <p:sldId id="455" r:id="rId21"/>
    <p:sldId id="382" r:id="rId22"/>
    <p:sldId id="384" r:id="rId23"/>
    <p:sldId id="386" r:id="rId24"/>
    <p:sldId id="461" r:id="rId25"/>
    <p:sldId id="457" r:id="rId26"/>
    <p:sldId id="600" r:id="rId27"/>
    <p:sldId id="527" r:id="rId28"/>
    <p:sldId id="343" r:id="rId29"/>
    <p:sldId id="500" r:id="rId30"/>
    <p:sldId id="496" r:id="rId31"/>
    <p:sldId id="493" r:id="rId32"/>
    <p:sldId id="480" r:id="rId33"/>
    <p:sldId id="495" r:id="rId34"/>
    <p:sldId id="602" r:id="rId35"/>
    <p:sldId id="603" r:id="rId36"/>
    <p:sldId id="601" r:id="rId37"/>
    <p:sldId id="494" r:id="rId38"/>
    <p:sldId id="465" r:id="rId39"/>
    <p:sldId id="566" r:id="rId40"/>
    <p:sldId id="567" r:id="rId41"/>
    <p:sldId id="568" r:id="rId42"/>
    <p:sldId id="569" r:id="rId43"/>
    <p:sldId id="570" r:id="rId44"/>
    <p:sldId id="571" r:id="rId45"/>
    <p:sldId id="572" r:id="rId46"/>
    <p:sldId id="573" r:id="rId47"/>
    <p:sldId id="574" r:id="rId48"/>
    <p:sldId id="575" r:id="rId49"/>
    <p:sldId id="576" r:id="rId50"/>
    <p:sldId id="577" r:id="rId51"/>
    <p:sldId id="578" r:id="rId52"/>
    <p:sldId id="579" r:id="rId53"/>
    <p:sldId id="580" r:id="rId54"/>
    <p:sldId id="581" r:id="rId55"/>
    <p:sldId id="582" r:id="rId56"/>
    <p:sldId id="583" r:id="rId57"/>
    <p:sldId id="584" r:id="rId58"/>
    <p:sldId id="585" r:id="rId59"/>
    <p:sldId id="586" r:id="rId60"/>
    <p:sldId id="587" r:id="rId61"/>
    <p:sldId id="588" r:id="rId62"/>
    <p:sldId id="589" r:id="rId63"/>
    <p:sldId id="590" r:id="rId64"/>
    <p:sldId id="591" r:id="rId65"/>
    <p:sldId id="592" r:id="rId66"/>
    <p:sldId id="593" r:id="rId67"/>
    <p:sldId id="594" r:id="rId68"/>
    <p:sldId id="499" r:id="rId69"/>
    <p:sldId id="606" r:id="rId70"/>
    <p:sldId id="608" r:id="rId71"/>
    <p:sldId id="609" r:id="rId72"/>
    <p:sldId id="610" r:id="rId73"/>
    <p:sldId id="611" r:id="rId74"/>
    <p:sldId id="613" r:id="rId75"/>
    <p:sldId id="614" r:id="rId76"/>
    <p:sldId id="615" r:id="rId77"/>
    <p:sldId id="616" r:id="rId78"/>
    <p:sldId id="617" r:id="rId79"/>
    <p:sldId id="618" r:id="rId80"/>
    <p:sldId id="619" r:id="rId81"/>
    <p:sldId id="620" r:id="rId82"/>
    <p:sldId id="621" r:id="rId83"/>
    <p:sldId id="622" r:id="rId84"/>
    <p:sldId id="623" r:id="rId85"/>
    <p:sldId id="625" r:id="rId86"/>
    <p:sldId id="626" r:id="rId87"/>
    <p:sldId id="597" r:id="rId88"/>
    <p:sldId id="598" r:id="rId89"/>
    <p:sldId id="599" r:id="rId90"/>
    <p:sldId id="627" r:id="rId9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267DAA-B4FF-441D-8FB3-E4AD6F1821F1}">
          <p14:sldIdLst>
            <p14:sldId id="528"/>
            <p14:sldId id="482"/>
            <p14:sldId id="483"/>
            <p14:sldId id="484"/>
            <p14:sldId id="485"/>
            <p14:sldId id="486"/>
            <p14:sldId id="487"/>
            <p14:sldId id="497"/>
            <p14:sldId id="488"/>
            <p14:sldId id="489"/>
            <p14:sldId id="490"/>
            <p14:sldId id="531"/>
            <p14:sldId id="346"/>
            <p14:sldId id="478"/>
            <p14:sldId id="347"/>
            <p14:sldId id="377"/>
            <p14:sldId id="380"/>
            <p14:sldId id="455"/>
            <p14:sldId id="382"/>
            <p14:sldId id="384"/>
            <p14:sldId id="386"/>
            <p14:sldId id="461"/>
          </p14:sldIdLst>
        </p14:section>
        <p14:section name="Untitled Section" id="{22604237-C939-4297-8D39-C8C6F608D3CB}">
          <p14:sldIdLst>
            <p14:sldId id="457"/>
            <p14:sldId id="600"/>
            <p14:sldId id="527"/>
            <p14:sldId id="343"/>
            <p14:sldId id="500"/>
            <p14:sldId id="496"/>
            <p14:sldId id="493"/>
            <p14:sldId id="480"/>
            <p14:sldId id="495"/>
            <p14:sldId id="602"/>
            <p14:sldId id="603"/>
            <p14:sldId id="601"/>
            <p14:sldId id="494"/>
            <p14:sldId id="4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499"/>
            <p14:sldId id="606"/>
            <p14:sldId id="608"/>
            <p14:sldId id="609"/>
            <p14:sldId id="610"/>
            <p14:sldId id="611"/>
            <p14:sldId id="613"/>
            <p14:sldId id="614"/>
            <p14:sldId id="615"/>
            <p14:sldId id="616"/>
            <p14:sldId id="617"/>
            <p14:sldId id="618"/>
            <p14:sldId id="619"/>
            <p14:sldId id="620"/>
            <p14:sldId id="621"/>
            <p14:sldId id="622"/>
            <p14:sldId id="623"/>
            <p14:sldId id="625"/>
            <p14:sldId id="626"/>
            <p14:sldId id="597"/>
            <p14:sldId id="598"/>
            <p14:sldId id="599"/>
            <p14:sldId id="6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6600FF"/>
    <a:srgbClr val="3B689F"/>
    <a:srgbClr val="B1C7E1"/>
    <a:srgbClr val="009999"/>
    <a:srgbClr val="006699"/>
    <a:srgbClr val="3399FF"/>
    <a:srgbClr val="0066CC"/>
    <a:srgbClr val="E5EBFF"/>
    <a:srgbClr val="E7E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53" autoAdjust="0"/>
    <p:restoredTop sz="80072" autoAdjust="0"/>
  </p:normalViewPr>
  <p:slideViewPr>
    <p:cSldViewPr>
      <p:cViewPr varScale="1">
        <p:scale>
          <a:sx n="91" d="100"/>
          <a:sy n="91" d="100"/>
        </p:scale>
        <p:origin x="1272"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99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6"/>
          </a:xfrm>
          <a:prstGeom prst="rect">
            <a:avLst/>
          </a:prstGeom>
        </p:spPr>
        <p:txBody>
          <a:bodyPr vert="horz" lIns="91431" tIns="45716" rIns="91431" bIns="45716" rtlCol="0"/>
          <a:lstStyle>
            <a:lvl1pPr algn="l">
              <a:defRPr sz="1200"/>
            </a:lvl1pPr>
          </a:lstStyle>
          <a:p>
            <a:endParaRPr lang="en-US" dirty="0"/>
          </a:p>
        </p:txBody>
      </p:sp>
      <p:sp>
        <p:nvSpPr>
          <p:cNvPr id="3" name="Date Placeholder 2"/>
          <p:cNvSpPr>
            <a:spLocks noGrp="1"/>
          </p:cNvSpPr>
          <p:nvPr>
            <p:ph type="dt" sz="quarter" idx="1"/>
          </p:nvPr>
        </p:nvSpPr>
        <p:spPr>
          <a:xfrm>
            <a:off x="3970338" y="1"/>
            <a:ext cx="3038475" cy="466726"/>
          </a:xfrm>
          <a:prstGeom prst="rect">
            <a:avLst/>
          </a:prstGeom>
        </p:spPr>
        <p:txBody>
          <a:bodyPr vert="horz" lIns="91431" tIns="45716" rIns="91431" bIns="45716" rtlCol="0"/>
          <a:lstStyle>
            <a:lvl1pPr algn="r">
              <a:defRPr sz="1200"/>
            </a:lvl1pPr>
          </a:lstStyle>
          <a:p>
            <a:fld id="{38C64E78-9EBB-4AFD-9F80-572670899605}" type="datetimeFigureOut">
              <a:rPr lang="en-US" smtClean="0"/>
              <a:pPr/>
              <a:t>2/16/2017</a:t>
            </a:fld>
            <a:endParaRPr lang="en-US" dirty="0"/>
          </a:p>
        </p:txBody>
      </p:sp>
      <p:sp>
        <p:nvSpPr>
          <p:cNvPr id="4" name="Footer Placeholder 3"/>
          <p:cNvSpPr>
            <a:spLocks noGrp="1"/>
          </p:cNvSpPr>
          <p:nvPr>
            <p:ph type="ftr" sz="quarter" idx="2"/>
          </p:nvPr>
        </p:nvSpPr>
        <p:spPr>
          <a:xfrm>
            <a:off x="1" y="8829677"/>
            <a:ext cx="3038475" cy="466726"/>
          </a:xfrm>
          <a:prstGeom prst="rect">
            <a:avLst/>
          </a:prstGeom>
        </p:spPr>
        <p:txBody>
          <a:bodyPr vert="horz" lIns="91431" tIns="45716" rIns="91431" bIns="4571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7"/>
            <a:ext cx="3038475" cy="466726"/>
          </a:xfrm>
          <a:prstGeom prst="rect">
            <a:avLst/>
          </a:prstGeom>
        </p:spPr>
        <p:txBody>
          <a:bodyPr vert="horz" lIns="91431" tIns="45716" rIns="91431" bIns="45716" rtlCol="0" anchor="b"/>
          <a:lstStyle>
            <a:lvl1pPr algn="r">
              <a:defRPr sz="1200"/>
            </a:lvl1pPr>
          </a:lstStyle>
          <a:p>
            <a:fld id="{CEB6A0DD-1DE3-4DDA-AC23-9E143FD5FD46}" type="slidenum">
              <a:rPr lang="en-US" smtClean="0"/>
              <a:pPr/>
              <a:t>‹#›</a:t>
            </a:fld>
            <a:endParaRPr lang="en-US" dirty="0"/>
          </a:p>
        </p:txBody>
      </p:sp>
    </p:spTree>
    <p:extLst>
      <p:ext uri="{BB962C8B-B14F-4D97-AF65-F5344CB8AC3E}">
        <p14:creationId xmlns:p14="http://schemas.microsoft.com/office/powerpoint/2010/main" val="2099111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8" tIns="46584" rIns="93168" bIns="46584" rtlCol="0"/>
          <a:lstStyle>
            <a:lvl1pPr algn="r">
              <a:defRPr sz="1200"/>
            </a:lvl1pPr>
          </a:lstStyle>
          <a:p>
            <a:fld id="{96276910-1786-439F-A427-C2389471970D}" type="datetimeFigureOut">
              <a:rPr lang="en-US" smtClean="0"/>
              <a:pPr/>
              <a:t>2/16/2017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8" tIns="46584" rIns="93168" bIns="46584"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8" tIns="46584" rIns="93168" bIns="4658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68" tIns="46584" rIns="93168" bIns="465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68" tIns="46584" rIns="93168" bIns="46584" rtlCol="0" anchor="b"/>
          <a:lstStyle>
            <a:lvl1pPr algn="r">
              <a:defRPr sz="1200"/>
            </a:lvl1pPr>
          </a:lstStyle>
          <a:p>
            <a:fld id="{331B0246-348F-4278-9715-9D9338937F46}" type="slidenum">
              <a:rPr lang="en-US" smtClean="0"/>
              <a:pPr/>
              <a:t>‹#›</a:t>
            </a:fld>
            <a:endParaRPr lang="en-US" dirty="0"/>
          </a:p>
        </p:txBody>
      </p:sp>
    </p:spTree>
    <p:extLst>
      <p:ext uri="{BB962C8B-B14F-4D97-AF65-F5344CB8AC3E}">
        <p14:creationId xmlns:p14="http://schemas.microsoft.com/office/powerpoint/2010/main" val="337509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r>
              <a:rPr lang="en-US" dirty="0">
                <a:latin typeface="Times New Roman" pitchFamily="18" charset="0"/>
              </a:rPr>
              <a:t>Defined at 40 CFR 261.2(a)(1)</a:t>
            </a:r>
          </a:p>
        </p:txBody>
      </p:sp>
      <p:sp>
        <p:nvSpPr>
          <p:cNvPr id="80900" name="Slide Number Placeholder 3"/>
          <p:cNvSpPr>
            <a:spLocks noGrp="1"/>
          </p:cNvSpPr>
          <p:nvPr>
            <p:ph type="sldNum" sz="quarter" idx="5"/>
          </p:nvPr>
        </p:nvSpPr>
        <p:spPr>
          <a:noFill/>
        </p:spPr>
        <p:txBody>
          <a:bodyPr/>
          <a:lstStyle/>
          <a:p>
            <a:pPr defTabSz="913335"/>
            <a:fld id="{8F5684C7-4D6D-4EAA-8B46-A9C6A1BFA72A}" type="slidenum">
              <a:rPr lang="en-US" smtClean="0">
                <a:latin typeface="Times New Roman" pitchFamily="18" charset="0"/>
              </a:rPr>
              <a:pPr defTabSz="913335"/>
              <a:t>2</a:t>
            </a:fld>
            <a:endParaRPr lang="en-US" dirty="0">
              <a:latin typeface="Times New Roman" pitchFamily="18" charset="0"/>
            </a:endParaRPr>
          </a:p>
        </p:txBody>
      </p:sp>
    </p:spTree>
    <p:extLst>
      <p:ext uri="{BB962C8B-B14F-4D97-AF65-F5344CB8AC3E}">
        <p14:creationId xmlns:p14="http://schemas.microsoft.com/office/powerpoint/2010/main" val="3039972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dirty="0">
              <a:latin typeface="Times New Roman" pitchFamily="18" charset="0"/>
            </a:endParaRPr>
          </a:p>
        </p:txBody>
      </p:sp>
      <p:sp>
        <p:nvSpPr>
          <p:cNvPr id="80900" name="Slide Number Placeholder 3"/>
          <p:cNvSpPr>
            <a:spLocks noGrp="1"/>
          </p:cNvSpPr>
          <p:nvPr>
            <p:ph type="sldNum" sz="quarter" idx="5"/>
          </p:nvPr>
        </p:nvSpPr>
        <p:spPr>
          <a:noFill/>
        </p:spPr>
        <p:txBody>
          <a:bodyPr/>
          <a:lstStyle/>
          <a:p>
            <a:pPr defTabSz="913335"/>
            <a:fld id="{8F5684C7-4D6D-4EAA-8B46-A9C6A1BFA72A}" type="slidenum">
              <a:rPr lang="en-US" smtClean="0">
                <a:latin typeface="Times New Roman" pitchFamily="18" charset="0"/>
              </a:rPr>
              <a:pPr defTabSz="913335"/>
              <a:t>11</a:t>
            </a:fld>
            <a:endParaRPr lang="en-US" dirty="0">
              <a:latin typeface="Times New Roman" pitchFamily="18" charset="0"/>
            </a:endParaRPr>
          </a:p>
        </p:txBody>
      </p:sp>
    </p:spTree>
    <p:extLst>
      <p:ext uri="{BB962C8B-B14F-4D97-AF65-F5344CB8AC3E}">
        <p14:creationId xmlns:p14="http://schemas.microsoft.com/office/powerpoint/2010/main" val="4172183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t</a:t>
            </a:r>
            <a:r>
              <a:rPr lang="en-US" dirty="0"/>
              <a:t>he (*) and (-) symbols in the 261-Table 1 are hard to grasp,</a:t>
            </a:r>
            <a:r>
              <a:rPr lang="en-US" baseline="0" dirty="0"/>
              <a:t> especially since the meaning of the symbols isn’t explained on the table.</a:t>
            </a:r>
            <a:r>
              <a:rPr lang="en-US" dirty="0"/>
              <a:t>  </a:t>
            </a:r>
          </a:p>
          <a:p>
            <a:r>
              <a:rPr lang="en-US" dirty="0"/>
              <a:t>I replaced</a:t>
            </a:r>
            <a:r>
              <a:rPr lang="en-US" baseline="0" dirty="0"/>
              <a:t> dashes with “Not SW when recycled.”</a:t>
            </a:r>
            <a:endParaRPr lang="en-US" dirty="0"/>
          </a:p>
          <a:p>
            <a:r>
              <a:rPr lang="en-US" dirty="0"/>
              <a:t>Each</a:t>
            </a:r>
            <a:r>
              <a:rPr lang="en-US" baseline="0" dirty="0"/>
              <a:t> class of secondary material has a definition that I’ll explain.</a:t>
            </a:r>
          </a:p>
          <a:p>
            <a:r>
              <a:rPr lang="en-US" baseline="0" dirty="0"/>
              <a:t>UCD and burned for Energy recovery are SW when recycled for all classes of secondary materials.</a:t>
            </a:r>
          </a:p>
          <a:p>
            <a:r>
              <a:rPr lang="en-US" baseline="0" dirty="0"/>
              <a:t>UCD and burning… are fairly self-explanatory. Reclamation is </a:t>
            </a:r>
            <a:r>
              <a:rPr lang="en-US" b="0" baseline="0" dirty="0"/>
              <a:t>processing to recover a product or regenerating.  Solvents are regenerated.</a:t>
            </a:r>
            <a:endParaRPr lang="en-US" dirty="0"/>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12</a:t>
            </a:fld>
            <a:endParaRPr lang="en-US" dirty="0"/>
          </a:p>
        </p:txBody>
      </p:sp>
    </p:spTree>
    <p:extLst>
      <p:ext uri="{BB962C8B-B14F-4D97-AF65-F5344CB8AC3E}">
        <p14:creationId xmlns:p14="http://schemas.microsoft.com/office/powerpoint/2010/main" val="3009573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(But they are SW if UCD, burned, accumulated speculatively, or inherently waste-like)</a:t>
            </a:r>
          </a:p>
        </p:txBody>
      </p:sp>
      <p:sp>
        <p:nvSpPr>
          <p:cNvPr id="4" name="Slide Number Placeholder 3"/>
          <p:cNvSpPr>
            <a:spLocks noGrp="1"/>
          </p:cNvSpPr>
          <p:nvPr>
            <p:ph type="sldNum" sz="quarter" idx="10"/>
          </p:nvPr>
        </p:nvSpPr>
        <p:spPr/>
        <p:txBody>
          <a:bodyPr/>
          <a:lstStyle/>
          <a:p>
            <a:fld id="{331B0246-348F-4278-9715-9D9338937F46}" type="slidenum">
              <a:rPr lang="en-US" smtClean="0"/>
              <a:pPr/>
              <a:t>13</a:t>
            </a:fld>
            <a:endParaRPr lang="en-US" dirty="0"/>
          </a:p>
        </p:txBody>
      </p:sp>
    </p:spTree>
    <p:extLst>
      <p:ext uri="{BB962C8B-B14F-4D97-AF65-F5344CB8AC3E}">
        <p14:creationId xmlns:p14="http://schemas.microsoft.com/office/powerpoint/2010/main" val="2032705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429" lvl="1">
              <a:lnSpc>
                <a:spcPct val="80000"/>
              </a:lnSpc>
              <a:tabLst>
                <a:tab pos="686143" algn="l"/>
              </a:tabLst>
            </a:pPr>
            <a:r>
              <a:rPr lang="en-US" altLang="en-US" dirty="0">
                <a:cs typeface="Arial" charset="0"/>
              </a:rPr>
              <a:t>These</a:t>
            </a:r>
            <a:r>
              <a:rPr lang="en-US" altLang="en-US" baseline="0" dirty="0">
                <a:cs typeface="Arial" charset="0"/>
              </a:rPr>
              <a:t> containers are not managed as a valuable commodity.</a:t>
            </a:r>
            <a:endParaRPr lang="en-US" altLang="en-US" dirty="0">
              <a:cs typeface="Arial" charset="0"/>
            </a:endParaRPr>
          </a:p>
        </p:txBody>
      </p:sp>
      <p:sp>
        <p:nvSpPr>
          <p:cNvPr id="4" name="Slide Number Placeholder 3"/>
          <p:cNvSpPr>
            <a:spLocks noGrp="1"/>
          </p:cNvSpPr>
          <p:nvPr>
            <p:ph type="sldNum" sz="quarter" idx="10"/>
          </p:nvPr>
        </p:nvSpPr>
        <p:spPr/>
        <p:txBody>
          <a:bodyPr/>
          <a:lstStyle/>
          <a:p>
            <a:fld id="{331B0246-348F-4278-9715-9D9338937F46}" type="slidenum">
              <a:rPr lang="en-US" smtClean="0"/>
              <a:pPr/>
              <a:t>14</a:t>
            </a:fld>
            <a:endParaRPr lang="en-US" dirty="0"/>
          </a:p>
        </p:txBody>
      </p:sp>
    </p:spTree>
    <p:extLst>
      <p:ext uri="{BB962C8B-B14F-4D97-AF65-F5344CB8AC3E}">
        <p14:creationId xmlns:p14="http://schemas.microsoft.com/office/powerpoint/2010/main" val="1198430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5 types of secondary</a:t>
            </a:r>
            <a:r>
              <a:rPr lang="en-US" baseline="0" dirty="0"/>
              <a:t> materials in 261 – Table 1.</a:t>
            </a: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15</a:t>
            </a:fld>
            <a:endParaRPr lang="en-US" dirty="0"/>
          </a:p>
        </p:txBody>
      </p:sp>
    </p:spTree>
    <p:extLst>
      <p:ext uri="{BB962C8B-B14F-4D97-AF65-F5344CB8AC3E}">
        <p14:creationId xmlns:p14="http://schemas.microsoft.com/office/powerpoint/2010/main" val="1917886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4BB1A-B71E-4027-A09F-5777A452C57E}" type="slidenum">
              <a:rPr lang="en-US" smtClean="0"/>
              <a:pPr/>
              <a:t>16</a:t>
            </a:fld>
            <a:endParaRPr lang="en-US" dirty="0"/>
          </a:p>
        </p:txBody>
      </p:sp>
    </p:spTree>
    <p:extLst>
      <p:ext uri="{BB962C8B-B14F-4D97-AF65-F5344CB8AC3E}">
        <p14:creationId xmlns:p14="http://schemas.microsoft.com/office/powerpoint/2010/main" val="2659819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Sludges</a:t>
            </a:r>
            <a:r>
              <a:rPr lang="en-US" baseline="0" dirty="0"/>
              <a:t> generated in ditches, pond, lagoons, surface impoundments etc., meet this definition (specifically from pollution control systems).</a:t>
            </a:r>
          </a:p>
          <a:p>
            <a:endParaRPr lang="en-US" dirty="0"/>
          </a:p>
        </p:txBody>
      </p:sp>
      <p:sp>
        <p:nvSpPr>
          <p:cNvPr id="4" name="Slide Number Placeholder 3"/>
          <p:cNvSpPr>
            <a:spLocks noGrp="1"/>
          </p:cNvSpPr>
          <p:nvPr>
            <p:ph type="sldNum" sz="quarter" idx="10"/>
          </p:nvPr>
        </p:nvSpPr>
        <p:spPr/>
        <p:txBody>
          <a:bodyPr/>
          <a:lstStyle/>
          <a:p>
            <a:fld id="{6BB4BB1A-B71E-4027-A09F-5777A452C57E}" type="slidenum">
              <a:rPr lang="en-US" smtClean="0"/>
              <a:pPr/>
              <a:t>17</a:t>
            </a:fld>
            <a:endParaRPr lang="en-US" dirty="0"/>
          </a:p>
        </p:txBody>
      </p:sp>
    </p:spTree>
    <p:extLst>
      <p:ext uri="{BB962C8B-B14F-4D97-AF65-F5344CB8AC3E}">
        <p14:creationId xmlns:p14="http://schemas.microsoft.com/office/powerpoint/2010/main" val="3568190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Does not include a co-product that is produced for the general public’s use and is ordinarily</a:t>
            </a:r>
            <a:r>
              <a:rPr lang="en-US" baseline="0" dirty="0"/>
              <a:t> used in the form it is produced in the process. Sometimes determining by-product vs co-products can be tricky.</a:t>
            </a: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18</a:t>
            </a:fld>
            <a:endParaRPr lang="en-US" dirty="0"/>
          </a:p>
        </p:txBody>
      </p:sp>
    </p:spTree>
    <p:extLst>
      <p:ext uri="{BB962C8B-B14F-4D97-AF65-F5344CB8AC3E}">
        <p14:creationId xmlns:p14="http://schemas.microsoft.com/office/powerpoint/2010/main" val="424307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B4BB1A-B71E-4027-A09F-5777A452C57E}" type="slidenum">
              <a:rPr lang="en-US" smtClean="0"/>
              <a:pPr/>
              <a:t>19</a:t>
            </a:fld>
            <a:endParaRPr lang="en-US" dirty="0"/>
          </a:p>
        </p:txBody>
      </p:sp>
    </p:spTree>
    <p:extLst>
      <p:ext uri="{BB962C8B-B14F-4D97-AF65-F5344CB8AC3E}">
        <p14:creationId xmlns:p14="http://schemas.microsoft.com/office/powerpoint/2010/main" val="2091308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4BB1A-B71E-4027-A09F-5777A452C57E}" type="slidenum">
              <a:rPr lang="en-US" smtClean="0"/>
              <a:pPr/>
              <a:t>20</a:t>
            </a:fld>
            <a:endParaRPr lang="en-US" dirty="0"/>
          </a:p>
        </p:txBody>
      </p:sp>
    </p:spTree>
    <p:extLst>
      <p:ext uri="{BB962C8B-B14F-4D97-AF65-F5344CB8AC3E}">
        <p14:creationId xmlns:p14="http://schemas.microsoft.com/office/powerpoint/2010/main" val="797243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dirty="0">
              <a:latin typeface="Times New Roman" pitchFamily="18" charset="0"/>
            </a:endParaRPr>
          </a:p>
        </p:txBody>
      </p:sp>
      <p:sp>
        <p:nvSpPr>
          <p:cNvPr id="80900" name="Slide Number Placeholder 3"/>
          <p:cNvSpPr>
            <a:spLocks noGrp="1"/>
          </p:cNvSpPr>
          <p:nvPr>
            <p:ph type="sldNum" sz="quarter" idx="5"/>
          </p:nvPr>
        </p:nvSpPr>
        <p:spPr>
          <a:noFill/>
        </p:spPr>
        <p:txBody>
          <a:bodyPr/>
          <a:lstStyle/>
          <a:p>
            <a:pPr defTabSz="913335"/>
            <a:fld id="{8F5684C7-4D6D-4EAA-8B46-A9C6A1BFA72A}" type="slidenum">
              <a:rPr lang="en-US" smtClean="0">
                <a:latin typeface="Times New Roman" pitchFamily="18" charset="0"/>
              </a:rPr>
              <a:pPr defTabSz="913335"/>
              <a:t>3</a:t>
            </a:fld>
            <a:endParaRPr lang="en-US" dirty="0">
              <a:latin typeface="Times New Roman" pitchFamily="18" charset="0"/>
            </a:endParaRPr>
          </a:p>
        </p:txBody>
      </p:sp>
    </p:spTree>
    <p:extLst>
      <p:ext uri="{BB962C8B-B14F-4D97-AF65-F5344CB8AC3E}">
        <p14:creationId xmlns:p14="http://schemas.microsoft.com/office/powerpoint/2010/main" val="3306901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Also see 261.4(13)</a:t>
            </a:r>
          </a:p>
        </p:txBody>
      </p:sp>
      <p:sp>
        <p:nvSpPr>
          <p:cNvPr id="4" name="Slide Number Placeholder 3"/>
          <p:cNvSpPr>
            <a:spLocks noGrp="1"/>
          </p:cNvSpPr>
          <p:nvPr>
            <p:ph type="sldNum" sz="quarter" idx="10"/>
          </p:nvPr>
        </p:nvSpPr>
        <p:spPr/>
        <p:txBody>
          <a:bodyPr/>
          <a:lstStyle/>
          <a:p>
            <a:fld id="{6BB4BB1A-B71E-4027-A09F-5777A452C57E}" type="slidenum">
              <a:rPr lang="en-US" smtClean="0"/>
              <a:pPr/>
              <a:t>21</a:t>
            </a:fld>
            <a:endParaRPr lang="en-US" dirty="0"/>
          </a:p>
        </p:txBody>
      </p:sp>
    </p:spTree>
    <p:extLst>
      <p:ext uri="{BB962C8B-B14F-4D97-AF65-F5344CB8AC3E}">
        <p14:creationId xmlns:p14="http://schemas.microsoft.com/office/powerpoint/2010/main" val="4051159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22</a:t>
            </a:fld>
            <a:endParaRPr lang="en-US" dirty="0"/>
          </a:p>
        </p:txBody>
      </p:sp>
    </p:spTree>
    <p:extLst>
      <p:ext uri="{BB962C8B-B14F-4D97-AF65-F5344CB8AC3E}">
        <p14:creationId xmlns:p14="http://schemas.microsoft.com/office/powerpoint/2010/main" val="1460340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baseline="0" dirty="0"/>
          </a:p>
        </p:txBody>
      </p:sp>
    </p:spTree>
    <p:extLst>
      <p:ext uri="{BB962C8B-B14F-4D97-AF65-F5344CB8AC3E}">
        <p14:creationId xmlns:p14="http://schemas.microsoft.com/office/powerpoint/2010/main" val="1213583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baseline="0" dirty="0"/>
          </a:p>
        </p:txBody>
      </p:sp>
    </p:spTree>
    <p:extLst>
      <p:ext uri="{BB962C8B-B14F-4D97-AF65-F5344CB8AC3E}">
        <p14:creationId xmlns:p14="http://schemas.microsoft.com/office/powerpoint/2010/main" val="3855686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r>
              <a:rPr lang="en-US" baseline="0" dirty="0"/>
              <a:t>1 – The domestic sewage exemption is very common.  The waste must be discharged to a Publically Owned Treatment Works (POTW), it must be a domestic waste sewer line, and  the receiving facility must know about the discharge.  Also see 62-730 for Florida requirements.</a:t>
            </a:r>
          </a:p>
          <a:p>
            <a:endParaRPr lang="en-US" baseline="0" dirty="0"/>
          </a:p>
          <a:p>
            <a:r>
              <a:rPr lang="en-US" baseline="0" dirty="0"/>
              <a:t>The POTW is regulated by the CWA</a:t>
            </a:r>
          </a:p>
          <a:p>
            <a:endParaRPr lang="en-US" baseline="0" dirty="0"/>
          </a:p>
        </p:txBody>
      </p:sp>
    </p:spTree>
    <p:extLst>
      <p:ext uri="{BB962C8B-B14F-4D97-AF65-F5344CB8AC3E}">
        <p14:creationId xmlns:p14="http://schemas.microsoft.com/office/powerpoint/2010/main" val="1820197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pPr defTabSz="914308"/>
            <a:r>
              <a:rPr lang="en-US" dirty="0">
                <a:solidFill>
                  <a:prstClr val="black"/>
                </a:solidFill>
                <a:latin typeface="Times New Roman" pitchFamily="18" charset="0"/>
              </a:rPr>
              <a:t>62-730.030(4)(a), F.A.C. “With respect to a claim that a substance…is not a solid waste because it is a mixture of domestic sewage and other wastes that passes through a sewer system to a publically owned treatment works (POTW) for treatment under 40 CFR 261.4(a)(1)…’appropriate documentation’ shall mean ” </a:t>
            </a:r>
            <a:r>
              <a:rPr lang="en-US" u="sng" dirty="0">
                <a:solidFill>
                  <a:prstClr val="black"/>
                </a:solidFill>
                <a:latin typeface="Times New Roman" pitchFamily="18" charset="0"/>
              </a:rPr>
              <a:t>a copy of notification to the POTW and the Department </a:t>
            </a:r>
            <a:r>
              <a:rPr lang="en-US" dirty="0">
                <a:solidFill>
                  <a:prstClr val="black"/>
                </a:solidFill>
                <a:latin typeface="Times New Roman" pitchFamily="18" charset="0"/>
              </a:rPr>
              <a:t>in accordance with the requirements of subsection 62-625.600(15), F.A.C., including a copy of the certification required by paragraph 62-625.600(15)(d), F.A.C.  In order to avoid penalty for disposal of hazardous waste without proper notification, the documentation must have been submitted to the POTW on a date prior to the date of the Department’s inspection of the facility and prior to the Department’s request for such documentation.  This provision applies to all hazardous waste generators, including CESQGs, which discharge </a:t>
            </a:r>
            <a:r>
              <a:rPr lang="en-US" u="sng" dirty="0">
                <a:solidFill>
                  <a:prstClr val="black"/>
                </a:solidFill>
                <a:latin typeface="Times New Roman" pitchFamily="18" charset="0"/>
              </a:rPr>
              <a:t>more than 15 kilograms of non-acute hazardous </a:t>
            </a:r>
            <a:r>
              <a:rPr lang="en-US" dirty="0">
                <a:solidFill>
                  <a:prstClr val="black"/>
                </a:solidFill>
                <a:latin typeface="Times New Roman" pitchFamily="18" charset="0"/>
              </a:rPr>
              <a:t>wastes in any calendar month, or </a:t>
            </a:r>
            <a:r>
              <a:rPr lang="en-US" u="sng" dirty="0">
                <a:solidFill>
                  <a:prstClr val="black"/>
                </a:solidFill>
                <a:latin typeface="Times New Roman" pitchFamily="18" charset="0"/>
              </a:rPr>
              <a:t>any quantity of acute </a:t>
            </a:r>
            <a:r>
              <a:rPr lang="en-US" dirty="0">
                <a:solidFill>
                  <a:prstClr val="black"/>
                </a:solidFill>
                <a:latin typeface="Times New Roman" pitchFamily="18" charset="0"/>
              </a:rPr>
              <a:t>hazardous waste.”</a:t>
            </a:r>
          </a:p>
          <a:p>
            <a:endParaRPr lang="en-US" dirty="0">
              <a:latin typeface="Times New Roman" pitchFamily="18" charset="0"/>
            </a:endParaRPr>
          </a:p>
        </p:txBody>
      </p:sp>
      <p:sp>
        <p:nvSpPr>
          <p:cNvPr id="81924" name="Slide Number Placeholder 3"/>
          <p:cNvSpPr>
            <a:spLocks noGrp="1"/>
          </p:cNvSpPr>
          <p:nvPr>
            <p:ph type="sldNum" sz="quarter" idx="5"/>
          </p:nvPr>
        </p:nvSpPr>
        <p:spPr>
          <a:noFill/>
        </p:spPr>
        <p:txBody>
          <a:bodyPr/>
          <a:lstStyle/>
          <a:p>
            <a:pPr defTabSz="930131"/>
            <a:fld id="{3FC39AAB-3D1F-415E-9DE7-4AF1473F657D}" type="slidenum">
              <a:rPr lang="en-US" smtClean="0">
                <a:latin typeface="Times New Roman" pitchFamily="18" charset="0"/>
              </a:rPr>
              <a:pPr defTabSz="930131"/>
              <a:t>26</a:t>
            </a:fld>
            <a:endParaRPr lang="en-US" dirty="0">
              <a:latin typeface="Times New Roman" pitchFamily="18" charset="0"/>
            </a:endParaRPr>
          </a:p>
        </p:txBody>
      </p:sp>
    </p:spTree>
    <p:extLst>
      <p:ext uri="{BB962C8B-B14F-4D97-AF65-F5344CB8AC3E}">
        <p14:creationId xmlns:p14="http://schemas.microsoft.com/office/powerpoint/2010/main" val="601243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r>
              <a:rPr lang="en-US" baseline="0" dirty="0"/>
              <a:t>2 – CWA regulated discharges.  These could be permitted NPDES discharges.  Note:  This only applies to the actual point source discharge.  It doe not exclude industrial wastewaters while they are being collected, stored or treated before discharge.  It also does into exclude sludges generated.</a:t>
            </a:r>
          </a:p>
          <a:p>
            <a:endParaRPr lang="en-US" baseline="0" dirty="0"/>
          </a:p>
          <a:p>
            <a:r>
              <a:rPr lang="en-US" baseline="0" dirty="0"/>
              <a:t>4 – Note:  Radioactive wastes that are low level and mixed with hazardous waste are regulated by RCRA.</a:t>
            </a:r>
          </a:p>
        </p:txBody>
      </p:sp>
    </p:spTree>
    <p:extLst>
      <p:ext uri="{BB962C8B-B14F-4D97-AF65-F5344CB8AC3E}">
        <p14:creationId xmlns:p14="http://schemas.microsoft.com/office/powerpoint/2010/main" val="729282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r>
              <a:rPr lang="en-US" baseline="0" dirty="0"/>
              <a:t>6 – Pulping liquors like black liquor at a paper mill are excluded if they are reclaimed in a pulping liquor recovery furnace and then reused.  Unless they are accumulated speculatively.</a:t>
            </a:r>
          </a:p>
          <a:p>
            <a:endParaRPr lang="en-US" baseline="0" dirty="0"/>
          </a:p>
          <a:p>
            <a:r>
              <a:rPr lang="en-US" baseline="0" dirty="0"/>
              <a:t>7 – Unless accumulated speculatively</a:t>
            </a:r>
          </a:p>
          <a:p>
            <a:endParaRPr lang="en-US" baseline="0" dirty="0"/>
          </a:p>
          <a:p>
            <a:r>
              <a:rPr lang="en-US" baseline="0" dirty="0"/>
              <a:t>8 -</a:t>
            </a:r>
            <a:r>
              <a:rPr lang="en-US" dirty="0"/>
              <a:t>Secondary materials that are reclaimed and returned to the original process or processes in which they were generated where they are reused in the production process provided: </a:t>
            </a:r>
          </a:p>
          <a:p>
            <a:r>
              <a:rPr lang="en-US" dirty="0"/>
              <a:t>(i) Only tank storage is involved, and the entire process through completion of reclamation is closed by being entirely connected with pipes or other comparable enclosed means of conveyance; </a:t>
            </a:r>
          </a:p>
          <a:p>
            <a:r>
              <a:rPr lang="en-US" dirty="0"/>
              <a:t>(ii) Reclamation does not involve controlled flame combustion (such as occurs in boilers, industrial furnaces, or incinerators); </a:t>
            </a:r>
          </a:p>
          <a:p>
            <a:r>
              <a:rPr lang="en-US" dirty="0"/>
              <a:t>(iii) The secondary materials are never accumulated in such tanks for over twelve months without being reclaimed; and </a:t>
            </a:r>
          </a:p>
          <a:p>
            <a:r>
              <a:rPr lang="en-US" dirty="0"/>
              <a:t>(iv) The reclaimed material is not used to produce a fuel, or used to produce products that are used in a manner constituting disposal.</a:t>
            </a:r>
          </a:p>
          <a:p>
            <a:endParaRPr lang="en-US" baseline="0" dirty="0"/>
          </a:p>
          <a:p>
            <a:endParaRPr lang="en-US" baseline="0" dirty="0"/>
          </a:p>
          <a:p>
            <a:endParaRPr lang="en-US" baseline="0" dirty="0"/>
          </a:p>
        </p:txBody>
      </p:sp>
    </p:spTree>
    <p:extLst>
      <p:ext uri="{BB962C8B-B14F-4D97-AF65-F5344CB8AC3E}">
        <p14:creationId xmlns:p14="http://schemas.microsoft.com/office/powerpoint/2010/main" val="813002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normAutofit fontScale="92500" lnSpcReduction="10000"/>
          </a:bodyPr>
          <a:lstStyle/>
          <a:p>
            <a:r>
              <a:rPr lang="en-US" baseline="0" dirty="0"/>
              <a:t>9 - </a:t>
            </a:r>
            <a:r>
              <a:rPr lang="en-US" dirty="0"/>
              <a:t>(i) Spent wood preserving solutions that have been reclaimed and are reused for their original intended purpose; and</a:t>
            </a:r>
          </a:p>
          <a:p>
            <a:r>
              <a:rPr lang="en-US" dirty="0"/>
              <a:t>(ii) Wastewaters from the wood preserving process that have been reclaimed and are reused to treat wood.</a:t>
            </a:r>
          </a:p>
          <a:p>
            <a:r>
              <a:rPr lang="en-US" dirty="0"/>
              <a:t>(iii) Prior to reuse, the wood preserving wastewaters and spent wood preserving solutions described in paragraphs (a)(9)(i) and (a)(9)(ii) of this section, so long as they meet all of the following conditions:</a:t>
            </a:r>
          </a:p>
          <a:p>
            <a:r>
              <a:rPr lang="en-US" dirty="0"/>
              <a:t>(A) The wood preserving wastewaters and spent wood preserving solutions are reused on-site at water borne plants in the production process for their original intended purpose;</a:t>
            </a:r>
          </a:p>
          <a:p>
            <a:r>
              <a:rPr lang="en-US" dirty="0"/>
              <a:t>(B) Prior to reuse, the wastewaters and spent wood preserving solutions are managed to prevent release to either land or groundwater or both;</a:t>
            </a:r>
          </a:p>
          <a:p>
            <a:r>
              <a:rPr lang="en-US" dirty="0"/>
              <a:t>(C) Any unit used to manage wastewaters and/or spent wood preserving solutions prior to reuse can be visually or otherwise determined to prevent such releases;</a:t>
            </a:r>
          </a:p>
          <a:p>
            <a:r>
              <a:rPr lang="en-US" dirty="0"/>
              <a:t>(D) Any drip pad used to manage the wastewaters and/or spent wood preserving solutions prior to reuse complies with the standards in part 265, subpart W of this chapter, regardless of whether the plant generates a total of less than 100 kg/month of hazardous waste; and</a:t>
            </a:r>
          </a:p>
          <a:p>
            <a:r>
              <a:rPr lang="en-US" dirty="0"/>
              <a:t>(E) Prior to operating pursuant to this exclusion, the plant owner or operator prepares a one-time notification stating that the plant intends to claim the exclusion, giving the date on which the plant intends to begin operating under the exclusion, and containing the following language: “I have read the applicable regulation establishing an exclusion for wood preserving wastewaters and spent wood preserving solutions and understand it requires me to comply at all times with the conditions set out in the regulation.” The plant must maintain a copy of that document in its on-site records until closure of the facility. The exclusion applies so long as the plant meets all of the conditions. If the plant goes out of compliance with any condition, it may apply to the appropriate Regional Administrator or state Director for reinstatement. The Regional Administrator or state Director may reinstate the exclusion upon finding that the plant has returned to compliance with all conditions and that the violations are not likely to recur. </a:t>
            </a:r>
          </a:p>
          <a:p>
            <a:endParaRPr lang="en-US" baseline="0" dirty="0"/>
          </a:p>
        </p:txBody>
      </p:sp>
    </p:spTree>
    <p:extLst>
      <p:ext uri="{BB962C8B-B14F-4D97-AF65-F5344CB8AC3E}">
        <p14:creationId xmlns:p14="http://schemas.microsoft.com/office/powerpoint/2010/main" val="315685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r>
              <a:rPr lang="en-US" dirty="0"/>
              <a:t>13</a:t>
            </a:r>
            <a:r>
              <a:rPr lang="en-US" baseline="0" dirty="0"/>
              <a:t> - </a:t>
            </a:r>
            <a:r>
              <a:rPr lang="en-US" dirty="0"/>
              <a:t>Excluded scrap metal (processed scrap metal, unprocessed home scrap metal, and unprocessed prompt scrap metal) being recycled. </a:t>
            </a:r>
          </a:p>
          <a:p>
            <a:endParaRPr lang="en-US" dirty="0"/>
          </a:p>
          <a:p>
            <a:r>
              <a:rPr lang="en-US" dirty="0"/>
              <a:t>14 -  Shredded circuit boards being recycled provided that they are:</a:t>
            </a:r>
          </a:p>
          <a:p>
            <a:r>
              <a:rPr lang="en-US" dirty="0"/>
              <a:t>(i) Stored in containers sufficient to prevent a release to the environment prior to recovery; and</a:t>
            </a:r>
          </a:p>
          <a:p>
            <a:r>
              <a:rPr lang="en-US" dirty="0"/>
              <a:t>(ii) Free of mercury switches, mercury relays and nickel-cadmium batteries and lithium batteries.</a:t>
            </a:r>
          </a:p>
          <a:p>
            <a:endParaRPr lang="en-US" baseline="0" dirty="0"/>
          </a:p>
          <a:p>
            <a:endParaRPr lang="en-US" baseline="0" dirty="0"/>
          </a:p>
        </p:txBody>
      </p:sp>
    </p:spTree>
    <p:extLst>
      <p:ext uri="{BB962C8B-B14F-4D97-AF65-F5344CB8AC3E}">
        <p14:creationId xmlns:p14="http://schemas.microsoft.com/office/powerpoint/2010/main" val="2884921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dirty="0">
              <a:latin typeface="Times New Roman" pitchFamily="18" charset="0"/>
            </a:endParaRPr>
          </a:p>
        </p:txBody>
      </p:sp>
      <p:sp>
        <p:nvSpPr>
          <p:cNvPr id="80900" name="Slide Number Placeholder 3"/>
          <p:cNvSpPr>
            <a:spLocks noGrp="1"/>
          </p:cNvSpPr>
          <p:nvPr>
            <p:ph type="sldNum" sz="quarter" idx="5"/>
          </p:nvPr>
        </p:nvSpPr>
        <p:spPr>
          <a:noFill/>
        </p:spPr>
        <p:txBody>
          <a:bodyPr/>
          <a:lstStyle/>
          <a:p>
            <a:pPr defTabSz="913335"/>
            <a:fld id="{8F5684C7-4D6D-4EAA-8B46-A9C6A1BFA72A}" type="slidenum">
              <a:rPr lang="en-US" smtClean="0">
                <a:latin typeface="Times New Roman" pitchFamily="18" charset="0"/>
              </a:rPr>
              <a:pPr defTabSz="913335"/>
              <a:t>4</a:t>
            </a:fld>
            <a:endParaRPr lang="en-US" dirty="0">
              <a:latin typeface="Times New Roman" pitchFamily="18" charset="0"/>
            </a:endParaRPr>
          </a:p>
        </p:txBody>
      </p:sp>
    </p:spTree>
    <p:extLst>
      <p:ext uri="{BB962C8B-B14F-4D97-AF65-F5344CB8AC3E}">
        <p14:creationId xmlns:p14="http://schemas.microsoft.com/office/powerpoint/2010/main" val="4238698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normAutofit fontScale="70000" lnSpcReduction="20000"/>
          </a:bodyPr>
          <a:lstStyle/>
          <a:p>
            <a:r>
              <a:rPr lang="en-US" baseline="0" dirty="0"/>
              <a:t>17 - </a:t>
            </a:r>
            <a:r>
              <a:rPr lang="en-US" dirty="0"/>
              <a:t>Spent materials (as defined in §261.1) (other than hazardous wastes listed in subpart D of this part) generated within the primary mineral processing industry from which minerals, acids, cyanide, water, or other values are recovered by mineral processing or by beneficiation, provided that: </a:t>
            </a:r>
          </a:p>
          <a:p>
            <a:r>
              <a:rPr lang="en-US" dirty="0"/>
              <a:t>(i) The spent material is legitimately recycled to recover minerals, acids, cyanide, water or other values; </a:t>
            </a:r>
          </a:p>
          <a:p>
            <a:r>
              <a:rPr lang="en-US" dirty="0"/>
              <a:t>(ii) The spent material is not accumulated speculatively; </a:t>
            </a:r>
          </a:p>
          <a:p>
            <a:r>
              <a:rPr lang="en-US" dirty="0"/>
              <a:t>(iii) Except as provided in paragraph (a)(17)(iv) of this section, the spent material is stored in tanks, containers, or buildings meeting the following minimum integrity standards: a building must be an engineered structure with a floor, walls, and a roof all of which are made of non-earthen materials providing structural support (except smelter buildings may have partially earthen floors provided the secondary material is stored on the non-earthen portion), and have a roof suitable for diverting rainwater away from the foundation; a tank must be free standing, not be a surface impoundment (as defined in 40 CFR 260.10), and be manufactured of a material suitable for containment of its contents; a container must be free standing and be manufactured of a material suitable for containment of its contents. If tanks or containers contain any particulate which may be subject to wind dispersal, the owner/operator must operate these units in a manner which controls fugitive dust. Tanks, containers, and buildings must be designed, constructed and operated to prevent significant releases to the environment of these materials. </a:t>
            </a:r>
          </a:p>
          <a:p>
            <a:r>
              <a:rPr lang="en-US" dirty="0"/>
              <a:t>(iv) The Regional Administrator or State Director may make a site-specific determination, after public review and comment, that only solid mineral processing spent material may be placed on pads rather than tanks containers, or buildings. Solid mineral processing spent materials do not contain any free liquid. The decision-maker must affirm that pads are designed, constructed and operated to prevent significant releases of the secondary material into the environment. Pads must provide the same degree of containment afforded by the non-RCRA tanks, containers and buildings eligible for exclusion. </a:t>
            </a:r>
          </a:p>
          <a:p>
            <a:r>
              <a:rPr lang="en-US" dirty="0"/>
              <a:t>(A) The decision-maker must also consider if storage on pads poses the potential for significant releases via groundwater, surface water, and air exposure pathways. Factors to be considered for assessing the groundwater, surface water, air exposure pathways are: The volume and physical and chemical properties of the secondary material, including its potential for migration off the pad; the potential for human or environmental exposure to hazardous constituents migrating from the pad via each exposure pathway, and the possibility and extent of harm to human and environmental receptors via each exposure pathway. </a:t>
            </a:r>
          </a:p>
          <a:p>
            <a:r>
              <a:rPr lang="en-US" dirty="0"/>
              <a:t>(B) Pads must meet the following minimum standards: Be designed of non-earthen material that is compatible with the chemical nature of the mineral processing spent material, capable of withstanding physical stresses associated with placement and removal, have run on/runoff controls, be operated in a manner which controls fugitive dust, and have integrity assurance through inspections and maintenance programs. </a:t>
            </a:r>
          </a:p>
          <a:p>
            <a:r>
              <a:rPr lang="en-US" dirty="0"/>
              <a:t>(C) Before making a determination under this paragraph, the Regional Administrator or State Director must provide notice and the opportunity for comment to all persons potentially interested in the determination. This can be accomplished by placing notice of this action in major local newspapers, or broadcasting notice over local radio stations. </a:t>
            </a:r>
          </a:p>
          <a:p>
            <a:r>
              <a:rPr lang="en-US" dirty="0"/>
              <a:t>(v) The owner or operator provides notice to the Regional Administrator or State Director providing the following information: The types of materials to be recycled; the type and location of the storage units and recycling processes; and the annual quantities expected to be placed in land-based units. This notification must be updated when there is a change in the type of materials recycled or the location of the recycling process. </a:t>
            </a:r>
          </a:p>
          <a:p>
            <a:r>
              <a:rPr lang="en-US" dirty="0"/>
              <a:t>(vi) For purposes of paragraph (b)(7) of this section, mineral processing spent materials must be the result of mineral processing and may not include any listed hazardous wastes. Listed hazardous wastes and characteristic hazardous wastes generated by non-mineral processing industries are not eligible for the conditional exclusion from the definition of solid waste. </a:t>
            </a:r>
          </a:p>
          <a:p>
            <a:endParaRPr lang="en-US" baseline="0" dirty="0"/>
          </a:p>
        </p:txBody>
      </p:sp>
    </p:spTree>
    <p:extLst>
      <p:ext uri="{BB962C8B-B14F-4D97-AF65-F5344CB8AC3E}">
        <p14:creationId xmlns:p14="http://schemas.microsoft.com/office/powerpoint/2010/main" val="200078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Waste</a:t>
            </a:r>
            <a:r>
              <a:rPr lang="en-US" baseline="0" dirty="0"/>
              <a:t> water from non excluded processes, such as sulfuric acid production, ammonium phosphate fertilizer production waste water and tank cleaning waste water can’t be eligible for exclusion under this section on the theory that the water is being recirculated and reused in the plant.</a:t>
            </a:r>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33</a:t>
            </a:fld>
            <a:endParaRPr lang="en-US"/>
          </a:p>
        </p:txBody>
      </p:sp>
    </p:spTree>
    <p:extLst>
      <p:ext uri="{BB962C8B-B14F-4D97-AF65-F5344CB8AC3E}">
        <p14:creationId xmlns:p14="http://schemas.microsoft.com/office/powerpoint/2010/main" val="29922415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normAutofit/>
          </a:bodyPr>
          <a:lstStyle/>
          <a:p>
            <a:endParaRPr lang="en-US" baseline="0" dirty="0"/>
          </a:p>
        </p:txBody>
      </p:sp>
    </p:spTree>
    <p:extLst>
      <p:ext uri="{BB962C8B-B14F-4D97-AF65-F5344CB8AC3E}">
        <p14:creationId xmlns:p14="http://schemas.microsoft.com/office/powerpoint/2010/main" val="1130313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baseline="0" dirty="0"/>
          </a:p>
        </p:txBody>
      </p:sp>
    </p:spTree>
    <p:extLst>
      <p:ext uri="{BB962C8B-B14F-4D97-AF65-F5344CB8AC3E}">
        <p14:creationId xmlns:p14="http://schemas.microsoft.com/office/powerpoint/2010/main" val="2691957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36</a:t>
            </a:fld>
            <a:endParaRPr lang="en-US" dirty="0"/>
          </a:p>
        </p:txBody>
      </p:sp>
    </p:spTree>
    <p:extLst>
      <p:ext uri="{BB962C8B-B14F-4D97-AF65-F5344CB8AC3E}">
        <p14:creationId xmlns:p14="http://schemas.microsoft.com/office/powerpoint/2010/main" val="3273330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40 CFR 260.10 - </a:t>
            </a:r>
            <a:r>
              <a:rPr lang="en-US" b="1" u="sng" dirty="0"/>
              <a:t>Hazardous secondary material</a:t>
            </a:r>
            <a:endParaRPr lang="en-US" dirty="0"/>
          </a:p>
          <a:p>
            <a:r>
              <a:rPr lang="en-US" dirty="0"/>
              <a:t>Means a secondary material (e.g., spent material, by-product, or sludge) that, when discarded, would be identified as hazardous waste under part 261 of this chapter</a:t>
            </a:r>
          </a:p>
          <a:p>
            <a:endParaRPr lang="en-US" dirty="0"/>
          </a:p>
          <a:p>
            <a:r>
              <a:rPr lang="en-US" b="1" dirty="0"/>
              <a:t>40 CFR 260.10 - </a:t>
            </a:r>
            <a:r>
              <a:rPr lang="en-US" b="1" u="sng" dirty="0"/>
              <a:t>Hazardous secondary material generator</a:t>
            </a:r>
            <a:endParaRPr lang="en-US" dirty="0"/>
          </a:p>
          <a:p>
            <a:r>
              <a:rPr lang="en-US" dirty="0"/>
              <a:t>Means any person whose act or process produces hazardous secondary materials at the generating facility. For purposes of this paragraph, “generating facility” means all contiguous property owned, leased, or otherwise controlled by the hazardous secondary material generator. For the purposes of §261.2(a)(2)(ii) and §261.4(a)(23), a facility that collects hazardous secondary materials from other persons is not the hazardous secondary material generator.</a:t>
            </a:r>
          </a:p>
        </p:txBody>
      </p:sp>
      <p:sp>
        <p:nvSpPr>
          <p:cNvPr id="4" name="Slide Number Placeholder 3"/>
          <p:cNvSpPr>
            <a:spLocks noGrp="1"/>
          </p:cNvSpPr>
          <p:nvPr>
            <p:ph type="sldNum" sz="quarter" idx="10"/>
          </p:nvPr>
        </p:nvSpPr>
        <p:spPr/>
        <p:txBody>
          <a:bodyPr/>
          <a:lstStyle/>
          <a:p>
            <a:fld id="{E3ACF350-82AE-4204-B09B-A7DFAED0117F}" type="slidenum">
              <a:rPr lang="en-US" smtClean="0"/>
              <a:t>37</a:t>
            </a:fld>
            <a:endParaRPr lang="en-US"/>
          </a:p>
        </p:txBody>
      </p:sp>
    </p:spTree>
    <p:extLst>
      <p:ext uri="{BB962C8B-B14F-4D97-AF65-F5344CB8AC3E}">
        <p14:creationId xmlns:p14="http://schemas.microsoft.com/office/powerpoint/2010/main" val="2377576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“Generating Facility” </a:t>
            </a:r>
            <a:r>
              <a:rPr lang="en-US" dirty="0"/>
              <a:t>means all contiguous</a:t>
            </a:r>
            <a:r>
              <a:rPr lang="en-US" baseline="0" dirty="0"/>
              <a:t> property owned, leased, or otherwise controlled by the hazardous secondary material generator.</a:t>
            </a:r>
          </a:p>
          <a:p>
            <a:r>
              <a:rPr lang="en-US" dirty="0"/>
              <a:t> </a:t>
            </a:r>
          </a:p>
          <a:p>
            <a:r>
              <a:rPr lang="en-US" b="1" u="sng" dirty="0"/>
              <a:t>Toll manufacturer</a:t>
            </a:r>
            <a:r>
              <a:rPr lang="en-US" dirty="0"/>
              <a:t> means a person who produces a product or intermediate made from specified unused materials pursuant to a written contract with a tolling contractor</a:t>
            </a:r>
          </a:p>
          <a:p>
            <a:endParaRPr lang="en-US" dirty="0"/>
          </a:p>
          <a:p>
            <a:r>
              <a:rPr lang="en-US" b="1" dirty="0"/>
              <a:t>40 CFR 260.10 – </a:t>
            </a:r>
            <a:r>
              <a:rPr lang="en-US" b="1" u="sng" dirty="0"/>
              <a:t>Person</a:t>
            </a:r>
            <a:endParaRPr lang="en-US" dirty="0"/>
          </a:p>
          <a:p>
            <a:r>
              <a:rPr lang="en-US" dirty="0"/>
              <a:t>Means an individual, trust, firm, joint stock company, Federal Agency, corporation (including a government corporation), partnership, association, State, municipality, commission, political subdivision of a State, or any interstate body.</a:t>
            </a:r>
          </a:p>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38</a:t>
            </a:fld>
            <a:endParaRPr lang="en-US"/>
          </a:p>
        </p:txBody>
      </p:sp>
    </p:spTree>
    <p:extLst>
      <p:ext uri="{BB962C8B-B14F-4D97-AF65-F5344CB8AC3E}">
        <p14:creationId xmlns:p14="http://schemas.microsoft.com/office/powerpoint/2010/main" val="161972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Notification as a Requirement of the Exclusion." Sounds similar but has different result. </a:t>
            </a:r>
            <a:r>
              <a:rPr lang="en-US"/>
              <a:t>The notification as a condition was added to the Exclusion so failure to Notify could potentially mean loss of the exclusion versus just a notification violation.  </a:t>
            </a:r>
          </a:p>
        </p:txBody>
      </p:sp>
      <p:sp>
        <p:nvSpPr>
          <p:cNvPr id="4" name="Slide Number Placeholder 3"/>
          <p:cNvSpPr>
            <a:spLocks noGrp="1"/>
          </p:cNvSpPr>
          <p:nvPr>
            <p:ph type="sldNum" sz="quarter" idx="10"/>
          </p:nvPr>
        </p:nvSpPr>
        <p:spPr/>
        <p:txBody>
          <a:bodyPr/>
          <a:lstStyle/>
          <a:p>
            <a:fld id="{E3ACF350-82AE-4204-B09B-A7DFAED0117F}" type="slidenum">
              <a:rPr lang="en-US" smtClean="0"/>
              <a:t>45</a:t>
            </a:fld>
            <a:endParaRPr lang="en-US"/>
          </a:p>
        </p:txBody>
      </p:sp>
    </p:spTree>
    <p:extLst>
      <p:ext uri="{BB962C8B-B14F-4D97-AF65-F5344CB8AC3E}">
        <p14:creationId xmlns:p14="http://schemas.microsoft.com/office/powerpoint/2010/main" val="3666977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meet all 4 factors identified</a:t>
            </a:r>
            <a:r>
              <a:rPr lang="en-US" baseline="0" dirty="0"/>
              <a:t> in 40 CFR 260.43</a:t>
            </a:r>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48</a:t>
            </a:fld>
            <a:endParaRPr lang="en-US"/>
          </a:p>
        </p:txBody>
      </p:sp>
    </p:spTree>
    <p:extLst>
      <p:ext uri="{BB962C8B-B14F-4D97-AF65-F5344CB8AC3E}">
        <p14:creationId xmlns:p14="http://schemas.microsoft.com/office/powerpoint/2010/main" val="1942019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arrangements to local authorities is not the same as the version contained in 40 CFR 265.37. This is a</a:t>
            </a:r>
            <a:r>
              <a:rPr lang="en-US" baseline="0" dirty="0"/>
              <a:t> specific requirement tied only to the hazardous secondary material. Not Hazardous Wastes that may also be generated on site.  So existing notifications for hazardous wastes generated on site are not acceptable substitutes.</a:t>
            </a:r>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51</a:t>
            </a:fld>
            <a:endParaRPr lang="en-US"/>
          </a:p>
        </p:txBody>
      </p:sp>
    </p:spTree>
    <p:extLst>
      <p:ext uri="{BB962C8B-B14F-4D97-AF65-F5344CB8AC3E}">
        <p14:creationId xmlns:p14="http://schemas.microsoft.com/office/powerpoint/2010/main" val="2502972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r>
              <a:rPr lang="en-US" dirty="0">
                <a:latin typeface="Times New Roman" pitchFamily="18" charset="0"/>
              </a:rPr>
              <a:t>Defined at 40 CFR 261.2(a)(1)</a:t>
            </a:r>
          </a:p>
        </p:txBody>
      </p:sp>
      <p:sp>
        <p:nvSpPr>
          <p:cNvPr id="80900" name="Slide Number Placeholder 3"/>
          <p:cNvSpPr>
            <a:spLocks noGrp="1"/>
          </p:cNvSpPr>
          <p:nvPr>
            <p:ph type="sldNum" sz="quarter" idx="5"/>
          </p:nvPr>
        </p:nvSpPr>
        <p:spPr>
          <a:noFill/>
        </p:spPr>
        <p:txBody>
          <a:bodyPr/>
          <a:lstStyle/>
          <a:p>
            <a:pPr defTabSz="913335"/>
            <a:fld id="{8F5684C7-4D6D-4EAA-8B46-A9C6A1BFA72A}" type="slidenum">
              <a:rPr lang="en-US" smtClean="0">
                <a:latin typeface="Times New Roman" pitchFamily="18" charset="0"/>
              </a:rPr>
              <a:pPr defTabSz="913335"/>
              <a:t>5</a:t>
            </a:fld>
            <a:endParaRPr lang="en-US" dirty="0">
              <a:latin typeface="Times New Roman" pitchFamily="18" charset="0"/>
            </a:endParaRPr>
          </a:p>
        </p:txBody>
      </p:sp>
    </p:spTree>
    <p:extLst>
      <p:ext uri="{BB962C8B-B14F-4D97-AF65-F5344CB8AC3E}">
        <p14:creationId xmlns:p14="http://schemas.microsoft.com/office/powerpoint/2010/main" val="2785257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52</a:t>
            </a:fld>
            <a:endParaRPr lang="en-US"/>
          </a:p>
        </p:txBody>
      </p:sp>
    </p:spTree>
    <p:extLst>
      <p:ext uri="{BB962C8B-B14F-4D97-AF65-F5344CB8AC3E}">
        <p14:creationId xmlns:p14="http://schemas.microsoft.com/office/powerpoint/2010/main" val="2164598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facility already has a Contingency Plan developed</a:t>
            </a:r>
            <a:r>
              <a:rPr lang="en-US" baseline="0" dirty="0"/>
              <a:t> under 40 CFR 264 Subpart D or 265 Subpart D</a:t>
            </a:r>
            <a:r>
              <a:rPr lang="en-US" dirty="0"/>
              <a:t> that should</a:t>
            </a:r>
            <a:r>
              <a:rPr lang="en-US" baseline="0" dirty="0"/>
              <a:t> suffice</a:t>
            </a:r>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53</a:t>
            </a:fld>
            <a:endParaRPr lang="en-US"/>
          </a:p>
        </p:txBody>
      </p:sp>
    </p:spTree>
    <p:extLst>
      <p:ext uri="{BB962C8B-B14F-4D97-AF65-F5344CB8AC3E}">
        <p14:creationId xmlns:p14="http://schemas.microsoft.com/office/powerpoint/2010/main" val="2916319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Speculative accumulation was described</a:t>
            </a:r>
            <a:r>
              <a:rPr lang="en-US" baseline="0" dirty="0"/>
              <a:t> in detail in earlier slides</a:t>
            </a:r>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54</a:t>
            </a:fld>
            <a:endParaRPr lang="en-US"/>
          </a:p>
        </p:txBody>
      </p:sp>
    </p:spTree>
    <p:extLst>
      <p:ext uri="{BB962C8B-B14F-4D97-AF65-F5344CB8AC3E}">
        <p14:creationId xmlns:p14="http://schemas.microsoft.com/office/powerpoint/2010/main" val="1536112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Legitimate recycling was described in detail</a:t>
            </a:r>
            <a:r>
              <a:rPr lang="en-US" baseline="0" dirty="0"/>
              <a:t> in earlier slides</a:t>
            </a:r>
          </a:p>
          <a:p>
            <a:r>
              <a:rPr lang="en-US" baseline="0" dirty="0"/>
              <a:t>Contained was explained in detail in earlier slides</a:t>
            </a:r>
          </a:p>
        </p:txBody>
      </p:sp>
      <p:sp>
        <p:nvSpPr>
          <p:cNvPr id="4" name="Slide Number Placeholder 3"/>
          <p:cNvSpPr>
            <a:spLocks noGrp="1"/>
          </p:cNvSpPr>
          <p:nvPr>
            <p:ph type="sldNum" sz="quarter" idx="10"/>
          </p:nvPr>
        </p:nvSpPr>
        <p:spPr/>
        <p:txBody>
          <a:bodyPr/>
          <a:lstStyle/>
          <a:p>
            <a:fld id="{E3ACF350-82AE-4204-B09B-A7DFAED0117F}" type="slidenum">
              <a:rPr lang="en-US" smtClean="0"/>
              <a:t>55</a:t>
            </a:fld>
            <a:endParaRPr lang="en-US"/>
          </a:p>
        </p:txBody>
      </p:sp>
    </p:spTree>
    <p:extLst>
      <p:ext uri="{BB962C8B-B14F-4D97-AF65-F5344CB8AC3E}">
        <p14:creationId xmlns:p14="http://schemas.microsoft.com/office/powerpoint/2010/main" val="14655226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Legitimate recycling was described in detail</a:t>
            </a:r>
            <a:r>
              <a:rPr lang="en-US" baseline="0" dirty="0"/>
              <a:t> in earlier slides</a:t>
            </a:r>
          </a:p>
          <a:p>
            <a:r>
              <a:rPr lang="en-US" baseline="0" dirty="0"/>
              <a:t>Contained was explained in detail in </a:t>
            </a:r>
            <a:r>
              <a:rPr lang="en-US" baseline="0"/>
              <a:t>earlier slides</a:t>
            </a:r>
          </a:p>
        </p:txBody>
      </p:sp>
      <p:sp>
        <p:nvSpPr>
          <p:cNvPr id="4" name="Slide Number Placeholder 3"/>
          <p:cNvSpPr>
            <a:spLocks noGrp="1"/>
          </p:cNvSpPr>
          <p:nvPr>
            <p:ph type="sldNum" sz="quarter" idx="10"/>
          </p:nvPr>
        </p:nvSpPr>
        <p:spPr/>
        <p:txBody>
          <a:bodyPr/>
          <a:lstStyle/>
          <a:p>
            <a:fld id="{E3ACF350-82AE-4204-B09B-A7DFAED0117F}" type="slidenum">
              <a:rPr lang="en-US" smtClean="0"/>
              <a:t>56</a:t>
            </a:fld>
            <a:endParaRPr lang="en-US"/>
          </a:p>
        </p:txBody>
      </p:sp>
    </p:spTree>
    <p:extLst>
      <p:ext uri="{BB962C8B-B14F-4D97-AF65-F5344CB8AC3E}">
        <p14:creationId xmlns:p14="http://schemas.microsoft.com/office/powerpoint/2010/main" val="36562768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Legitimate recycling was described in detail</a:t>
            </a:r>
            <a:r>
              <a:rPr lang="en-US" baseline="0" dirty="0"/>
              <a:t> in earlier slides</a:t>
            </a:r>
          </a:p>
          <a:p>
            <a:r>
              <a:rPr lang="en-US" baseline="0" dirty="0"/>
              <a:t>Contained was explained in detail in </a:t>
            </a:r>
            <a:r>
              <a:rPr lang="en-US" baseline="0"/>
              <a:t>earlier slides</a:t>
            </a:r>
          </a:p>
        </p:txBody>
      </p:sp>
      <p:sp>
        <p:nvSpPr>
          <p:cNvPr id="4" name="Slide Number Placeholder 3"/>
          <p:cNvSpPr>
            <a:spLocks noGrp="1"/>
          </p:cNvSpPr>
          <p:nvPr>
            <p:ph type="sldNum" sz="quarter" idx="10"/>
          </p:nvPr>
        </p:nvSpPr>
        <p:spPr/>
        <p:txBody>
          <a:bodyPr/>
          <a:lstStyle/>
          <a:p>
            <a:fld id="{E3ACF350-82AE-4204-B09B-A7DFAED0117F}" type="slidenum">
              <a:rPr lang="en-US" smtClean="0"/>
              <a:t>57</a:t>
            </a:fld>
            <a:endParaRPr lang="en-US"/>
          </a:p>
        </p:txBody>
      </p:sp>
    </p:spTree>
    <p:extLst>
      <p:ext uri="{BB962C8B-B14F-4D97-AF65-F5344CB8AC3E}">
        <p14:creationId xmlns:p14="http://schemas.microsoft.com/office/powerpoint/2010/main" val="38858374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baseline="0" dirty="0"/>
          </a:p>
        </p:txBody>
      </p:sp>
    </p:spTree>
    <p:extLst>
      <p:ext uri="{BB962C8B-B14F-4D97-AF65-F5344CB8AC3E}">
        <p14:creationId xmlns:p14="http://schemas.microsoft.com/office/powerpoint/2010/main" val="27991426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67</a:t>
            </a:fld>
            <a:endParaRPr lang="en-US" dirty="0"/>
          </a:p>
        </p:txBody>
      </p:sp>
    </p:spTree>
    <p:extLst>
      <p:ext uri="{BB962C8B-B14F-4D97-AF65-F5344CB8AC3E}">
        <p14:creationId xmlns:p14="http://schemas.microsoft.com/office/powerpoint/2010/main" val="29181403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Rule does not cover Tyvek suits.</a:t>
            </a: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68</a:t>
            </a:fld>
            <a:endParaRPr lang="en-US" dirty="0"/>
          </a:p>
        </p:txBody>
      </p:sp>
    </p:spTree>
    <p:extLst>
      <p:ext uri="{BB962C8B-B14F-4D97-AF65-F5344CB8AC3E}">
        <p14:creationId xmlns:p14="http://schemas.microsoft.com/office/powerpoint/2010/main" val="12001122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 &amp; Vicky – is this interpretation correct?  How are we handling</a:t>
            </a:r>
            <a:r>
              <a:rPr lang="en-US" baseline="0" dirty="0"/>
              <a:t> paint with MEK where the MEK is “ingredients in the formulation of commercial chemical products” RO 13257, 12/31/1985 Federal Register</a:t>
            </a: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70</a:t>
            </a:fld>
            <a:endParaRPr lang="en-US" dirty="0"/>
          </a:p>
        </p:txBody>
      </p:sp>
    </p:spTree>
    <p:extLst>
      <p:ext uri="{BB962C8B-B14F-4D97-AF65-F5344CB8AC3E}">
        <p14:creationId xmlns:p14="http://schemas.microsoft.com/office/powerpoint/2010/main" val="3371551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r>
              <a:rPr lang="en-US" dirty="0">
                <a:latin typeface="Times New Roman" pitchFamily="18" charset="0"/>
              </a:rPr>
              <a:t>Defined at 40 CFR 261.2(a)(1)</a:t>
            </a:r>
          </a:p>
        </p:txBody>
      </p:sp>
      <p:sp>
        <p:nvSpPr>
          <p:cNvPr id="80900" name="Slide Number Placeholder 3"/>
          <p:cNvSpPr>
            <a:spLocks noGrp="1"/>
          </p:cNvSpPr>
          <p:nvPr>
            <p:ph type="sldNum" sz="quarter" idx="5"/>
          </p:nvPr>
        </p:nvSpPr>
        <p:spPr>
          <a:noFill/>
        </p:spPr>
        <p:txBody>
          <a:bodyPr/>
          <a:lstStyle/>
          <a:p>
            <a:pPr defTabSz="913335"/>
            <a:fld id="{8F5684C7-4D6D-4EAA-8B46-A9C6A1BFA72A}" type="slidenum">
              <a:rPr lang="en-US" smtClean="0">
                <a:latin typeface="Times New Roman" pitchFamily="18" charset="0"/>
              </a:rPr>
              <a:pPr defTabSz="913335"/>
              <a:t>6</a:t>
            </a:fld>
            <a:endParaRPr lang="en-US" dirty="0">
              <a:latin typeface="Times New Roman" pitchFamily="18" charset="0"/>
            </a:endParaRPr>
          </a:p>
        </p:txBody>
      </p:sp>
    </p:spTree>
    <p:extLst>
      <p:ext uri="{BB962C8B-B14F-4D97-AF65-F5344CB8AC3E}">
        <p14:creationId xmlns:p14="http://schemas.microsoft.com/office/powerpoint/2010/main" val="19830982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85</a:t>
            </a:fld>
            <a:endParaRPr lang="en-US" dirty="0"/>
          </a:p>
        </p:txBody>
      </p:sp>
    </p:spTree>
    <p:extLst>
      <p:ext uri="{BB962C8B-B14F-4D97-AF65-F5344CB8AC3E}">
        <p14:creationId xmlns:p14="http://schemas.microsoft.com/office/powerpoint/2010/main" val="2827938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step process,</a:t>
            </a:r>
            <a:r>
              <a:rPr lang="en-US" baseline="0" dirty="0"/>
              <a:t> but some steps have multiple sub-steps.</a:t>
            </a: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86</a:t>
            </a:fld>
            <a:endParaRPr lang="en-US" dirty="0"/>
          </a:p>
        </p:txBody>
      </p:sp>
    </p:spTree>
    <p:extLst>
      <p:ext uri="{BB962C8B-B14F-4D97-AF65-F5344CB8AC3E}">
        <p14:creationId xmlns:p14="http://schemas.microsoft.com/office/powerpoint/2010/main" val="41775329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4BB1A-B71E-4027-A09F-5777A452C57E}" type="slidenum">
              <a:rPr lang="en-US" smtClean="0"/>
              <a:pPr/>
              <a:t>87</a:t>
            </a:fld>
            <a:endParaRPr lang="en-US" dirty="0"/>
          </a:p>
        </p:txBody>
      </p:sp>
    </p:spTree>
    <p:extLst>
      <p:ext uri="{BB962C8B-B14F-4D97-AF65-F5344CB8AC3E}">
        <p14:creationId xmlns:p14="http://schemas.microsoft.com/office/powerpoint/2010/main" val="22277135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6600" indent="-282575">
              <a:defRPr>
                <a:solidFill>
                  <a:schemeClr val="tx1"/>
                </a:solidFill>
                <a:latin typeface="Arial" panose="020B0604020202020204" pitchFamily="34" charset="0"/>
              </a:defRPr>
            </a:lvl2pPr>
            <a:lvl3pPr marL="1135063" indent="-227013">
              <a:defRPr>
                <a:solidFill>
                  <a:schemeClr val="tx1"/>
                </a:solidFill>
                <a:latin typeface="Arial" panose="020B0604020202020204" pitchFamily="34" charset="0"/>
              </a:defRPr>
            </a:lvl3pPr>
            <a:lvl4pPr marL="1589088" indent="-227013">
              <a:defRPr>
                <a:solidFill>
                  <a:schemeClr val="tx1"/>
                </a:solidFill>
                <a:latin typeface="Arial" panose="020B0604020202020204" pitchFamily="34" charset="0"/>
              </a:defRPr>
            </a:lvl4pPr>
            <a:lvl5pPr marL="2043113" indent="-227013">
              <a:defRPr>
                <a:solidFill>
                  <a:schemeClr val="tx1"/>
                </a:solidFill>
                <a:latin typeface="Arial" panose="020B0604020202020204" pitchFamily="34" charset="0"/>
              </a:defRPr>
            </a:lvl5pPr>
            <a:lvl6pPr marL="2500313" indent="-227013" eaLnBrk="0" fontAlgn="base" hangingPunct="0">
              <a:spcBef>
                <a:spcPct val="0"/>
              </a:spcBef>
              <a:spcAft>
                <a:spcPct val="0"/>
              </a:spcAft>
              <a:defRPr>
                <a:solidFill>
                  <a:schemeClr val="tx1"/>
                </a:solidFill>
                <a:latin typeface="Arial" panose="020B0604020202020204" pitchFamily="34" charset="0"/>
              </a:defRPr>
            </a:lvl6pPr>
            <a:lvl7pPr marL="2957513" indent="-227013" eaLnBrk="0" fontAlgn="base" hangingPunct="0">
              <a:spcBef>
                <a:spcPct val="0"/>
              </a:spcBef>
              <a:spcAft>
                <a:spcPct val="0"/>
              </a:spcAft>
              <a:defRPr>
                <a:solidFill>
                  <a:schemeClr val="tx1"/>
                </a:solidFill>
                <a:latin typeface="Arial" panose="020B0604020202020204" pitchFamily="34" charset="0"/>
              </a:defRPr>
            </a:lvl7pPr>
            <a:lvl8pPr marL="3414713" indent="-227013" eaLnBrk="0" fontAlgn="base" hangingPunct="0">
              <a:spcBef>
                <a:spcPct val="0"/>
              </a:spcBef>
              <a:spcAft>
                <a:spcPct val="0"/>
              </a:spcAft>
              <a:defRPr>
                <a:solidFill>
                  <a:schemeClr val="tx1"/>
                </a:solidFill>
                <a:latin typeface="Arial" panose="020B0604020202020204" pitchFamily="34" charset="0"/>
              </a:defRPr>
            </a:lvl8pPr>
            <a:lvl9pPr marL="3871913" indent="-227013" eaLnBrk="0" fontAlgn="base" hangingPunct="0">
              <a:spcBef>
                <a:spcPct val="0"/>
              </a:spcBef>
              <a:spcAft>
                <a:spcPct val="0"/>
              </a:spcAft>
              <a:defRPr>
                <a:solidFill>
                  <a:schemeClr val="tx1"/>
                </a:solidFill>
                <a:latin typeface="Arial" panose="020B0604020202020204" pitchFamily="34" charset="0"/>
              </a:defRPr>
            </a:lvl9pPr>
          </a:lstStyle>
          <a:p>
            <a:fld id="{3C6D5A02-F7C4-4944-A987-79049E2AB4FA}" type="slidenum">
              <a:rPr lang="en-US" altLang="en-US" smtClean="0">
                <a:latin typeface="Calibri" panose="020F0502020204030204" pitchFamily="34" charset="0"/>
              </a:rPr>
              <a:pPr/>
              <a:t>88</a:t>
            </a:fld>
            <a:endParaRPr lang="en-US" altLang="en-US" dirty="0">
              <a:latin typeface="Calibri" panose="020F0502020204030204" pitchFamily="34" charset="0"/>
            </a:endParaRPr>
          </a:p>
        </p:txBody>
      </p:sp>
    </p:spTree>
    <p:extLst>
      <p:ext uri="{BB962C8B-B14F-4D97-AF65-F5344CB8AC3E}">
        <p14:creationId xmlns:p14="http://schemas.microsoft.com/office/powerpoint/2010/main" val="3966390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dirty="0">
              <a:latin typeface="Times New Roman" pitchFamily="18" charset="0"/>
            </a:endParaRPr>
          </a:p>
        </p:txBody>
      </p:sp>
      <p:sp>
        <p:nvSpPr>
          <p:cNvPr id="80900" name="Slide Number Placeholder 3"/>
          <p:cNvSpPr>
            <a:spLocks noGrp="1"/>
          </p:cNvSpPr>
          <p:nvPr>
            <p:ph type="sldNum" sz="quarter" idx="5"/>
          </p:nvPr>
        </p:nvSpPr>
        <p:spPr>
          <a:noFill/>
        </p:spPr>
        <p:txBody>
          <a:bodyPr/>
          <a:lstStyle/>
          <a:p>
            <a:pPr defTabSz="913335"/>
            <a:fld id="{8F5684C7-4D6D-4EAA-8B46-A9C6A1BFA72A}" type="slidenum">
              <a:rPr lang="en-US" smtClean="0">
                <a:latin typeface="Times New Roman" pitchFamily="18" charset="0"/>
              </a:rPr>
              <a:pPr defTabSz="913335"/>
              <a:t>7</a:t>
            </a:fld>
            <a:endParaRPr lang="en-US" dirty="0">
              <a:latin typeface="Times New Roman" pitchFamily="18" charset="0"/>
            </a:endParaRPr>
          </a:p>
        </p:txBody>
      </p:sp>
    </p:spTree>
    <p:extLst>
      <p:ext uri="{BB962C8B-B14F-4D97-AF65-F5344CB8AC3E}">
        <p14:creationId xmlns:p14="http://schemas.microsoft.com/office/powerpoint/2010/main" val="374034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dirty="0">
              <a:latin typeface="Times New Roman" pitchFamily="18" charset="0"/>
            </a:endParaRPr>
          </a:p>
        </p:txBody>
      </p:sp>
      <p:sp>
        <p:nvSpPr>
          <p:cNvPr id="80900" name="Slide Number Placeholder 3"/>
          <p:cNvSpPr>
            <a:spLocks noGrp="1"/>
          </p:cNvSpPr>
          <p:nvPr>
            <p:ph type="sldNum" sz="quarter" idx="5"/>
          </p:nvPr>
        </p:nvSpPr>
        <p:spPr>
          <a:noFill/>
        </p:spPr>
        <p:txBody>
          <a:bodyPr/>
          <a:lstStyle/>
          <a:p>
            <a:pPr defTabSz="913335"/>
            <a:fld id="{8F5684C7-4D6D-4EAA-8B46-A9C6A1BFA72A}" type="slidenum">
              <a:rPr lang="en-US" smtClean="0">
                <a:latin typeface="Times New Roman" pitchFamily="18" charset="0"/>
              </a:rPr>
              <a:pPr defTabSz="913335"/>
              <a:t>8</a:t>
            </a:fld>
            <a:endParaRPr lang="en-US" dirty="0">
              <a:latin typeface="Times New Roman" pitchFamily="18" charset="0"/>
            </a:endParaRPr>
          </a:p>
        </p:txBody>
      </p:sp>
    </p:spTree>
    <p:extLst>
      <p:ext uri="{BB962C8B-B14F-4D97-AF65-F5344CB8AC3E}">
        <p14:creationId xmlns:p14="http://schemas.microsoft.com/office/powerpoint/2010/main" val="1283949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dirty="0">
              <a:latin typeface="Times New Roman" pitchFamily="18" charset="0"/>
            </a:endParaRPr>
          </a:p>
        </p:txBody>
      </p:sp>
      <p:sp>
        <p:nvSpPr>
          <p:cNvPr id="80900" name="Slide Number Placeholder 3"/>
          <p:cNvSpPr>
            <a:spLocks noGrp="1"/>
          </p:cNvSpPr>
          <p:nvPr>
            <p:ph type="sldNum" sz="quarter" idx="5"/>
          </p:nvPr>
        </p:nvSpPr>
        <p:spPr>
          <a:noFill/>
        </p:spPr>
        <p:txBody>
          <a:bodyPr/>
          <a:lstStyle/>
          <a:p>
            <a:pPr defTabSz="913335"/>
            <a:fld id="{8F5684C7-4D6D-4EAA-8B46-A9C6A1BFA72A}" type="slidenum">
              <a:rPr lang="en-US" smtClean="0">
                <a:latin typeface="Times New Roman" pitchFamily="18" charset="0"/>
              </a:rPr>
              <a:pPr defTabSz="913335"/>
              <a:t>9</a:t>
            </a:fld>
            <a:endParaRPr lang="en-US" dirty="0">
              <a:latin typeface="Times New Roman" pitchFamily="18" charset="0"/>
            </a:endParaRPr>
          </a:p>
        </p:txBody>
      </p:sp>
    </p:spTree>
    <p:extLst>
      <p:ext uri="{BB962C8B-B14F-4D97-AF65-F5344CB8AC3E}">
        <p14:creationId xmlns:p14="http://schemas.microsoft.com/office/powerpoint/2010/main" val="283309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r>
              <a:rPr lang="en-US" dirty="0">
                <a:latin typeface="Times New Roman" pitchFamily="18" charset="0"/>
              </a:rPr>
              <a:t>Add what is F020…</a:t>
            </a:r>
          </a:p>
        </p:txBody>
      </p:sp>
      <p:sp>
        <p:nvSpPr>
          <p:cNvPr id="80900" name="Slide Number Placeholder 3"/>
          <p:cNvSpPr>
            <a:spLocks noGrp="1"/>
          </p:cNvSpPr>
          <p:nvPr>
            <p:ph type="sldNum" sz="quarter" idx="5"/>
          </p:nvPr>
        </p:nvSpPr>
        <p:spPr>
          <a:noFill/>
        </p:spPr>
        <p:txBody>
          <a:bodyPr/>
          <a:lstStyle/>
          <a:p>
            <a:pPr defTabSz="913335"/>
            <a:fld id="{8F5684C7-4D6D-4EAA-8B46-A9C6A1BFA72A}" type="slidenum">
              <a:rPr lang="en-US" smtClean="0">
                <a:latin typeface="Times New Roman" pitchFamily="18" charset="0"/>
              </a:rPr>
              <a:pPr defTabSz="913335"/>
              <a:t>10</a:t>
            </a:fld>
            <a:endParaRPr lang="en-US" dirty="0">
              <a:latin typeface="Times New Roman" pitchFamily="18" charset="0"/>
            </a:endParaRPr>
          </a:p>
        </p:txBody>
      </p:sp>
    </p:spTree>
    <p:extLst>
      <p:ext uri="{BB962C8B-B14F-4D97-AF65-F5344CB8AC3E}">
        <p14:creationId xmlns:p14="http://schemas.microsoft.com/office/powerpoint/2010/main" val="898429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14551"/>
            <a:ext cx="7772400" cy="914400"/>
          </a:xfrm>
        </p:spPr>
        <p:txBody>
          <a:bodyPr anchor="b">
            <a:noAutofit/>
          </a:bodyPr>
          <a:lstStyle>
            <a:lvl1pPr algn="ctr">
              <a:defRPr sz="4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43000" y="3642866"/>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37450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56705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18678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0820"/>
            <a:ext cx="7886700" cy="72662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090057"/>
            <a:ext cx="7886700" cy="40869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9285291"/>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6236" y="0"/>
            <a:ext cx="760911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495138"/>
            <a:ext cx="2057400" cy="365125"/>
          </a:xfrm>
          <a:prstGeom prst="rect">
            <a:avLst/>
          </a:prstGeom>
        </p:spPr>
        <p:txBody>
          <a:bodyPr vert="horz" lIns="91440" tIns="45720" rIns="91440" bIns="45720" rtlCol="0" anchor="ctr"/>
          <a:lstStyle>
            <a:lvl1pPr algn="l">
              <a:defRPr sz="1200" b="1">
                <a:solidFill>
                  <a:schemeClr val="bg1"/>
                </a:solidFill>
              </a:defRPr>
            </a:lvl1pPr>
          </a:lstStyle>
          <a:p>
            <a:endParaRPr lang="en-US" dirty="0">
              <a:solidFill>
                <a:prstClr val="white"/>
              </a:solidFill>
            </a:endParaRPr>
          </a:p>
        </p:txBody>
      </p:sp>
      <p:sp>
        <p:nvSpPr>
          <p:cNvPr id="5" name="Footer Placeholder 4"/>
          <p:cNvSpPr>
            <a:spLocks noGrp="1"/>
          </p:cNvSpPr>
          <p:nvPr>
            <p:ph type="ftr" sz="quarter" idx="3"/>
          </p:nvPr>
        </p:nvSpPr>
        <p:spPr>
          <a:xfrm>
            <a:off x="3028950" y="6495138"/>
            <a:ext cx="3086100" cy="365125"/>
          </a:xfrm>
          <a:prstGeom prst="rect">
            <a:avLst/>
          </a:prstGeom>
        </p:spPr>
        <p:txBody>
          <a:bodyPr vert="horz" lIns="91440" tIns="45720" rIns="91440" bIns="45720" rtlCol="0" anchor="ctr"/>
          <a:lstStyle>
            <a:lvl1pPr algn="ctr">
              <a:defRPr sz="1200" b="1">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6457950" y="6495138"/>
            <a:ext cx="2057400" cy="365125"/>
          </a:xfrm>
          <a:prstGeom prst="rect">
            <a:avLst/>
          </a:prstGeom>
        </p:spPr>
        <p:txBody>
          <a:bodyPr vert="horz" lIns="91440" tIns="45720" rIns="91440" bIns="45720" rtlCol="0" anchor="ctr"/>
          <a:lstStyle>
            <a:lvl1pPr algn="r">
              <a:defRPr sz="1200" b="1">
                <a:solidFill>
                  <a:schemeClr val="bg1"/>
                </a:solidFill>
              </a:defRPr>
            </a:lvl1p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95979882"/>
      </p:ext>
    </p:extLst>
  </p:cSld>
  <p:clrMap bg1="lt1" tx1="dk1" bg2="lt2" tx2="dk2" accent1="accent1" accent2="accent2" accent3="accent3" accent4="accent4" accent5="accent5" accent6="accent6" hlink="hlink" folHlink="folHlink"/>
  <p:sldLayoutIdLst>
    <p:sldLayoutId id="2147483663" r:id="rId1"/>
  </p:sldLayoutIdLst>
  <p:hf sldNum="0" hdr="0" ftr="0" dt="0"/>
  <p:txStyles>
    <p:title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6236" y="0"/>
            <a:ext cx="760911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495138"/>
            <a:ext cx="2057400" cy="365125"/>
          </a:xfrm>
          <a:prstGeom prst="rect">
            <a:avLst/>
          </a:prstGeom>
        </p:spPr>
        <p:txBody>
          <a:bodyPr vert="horz" lIns="91440" tIns="45720" rIns="91440" bIns="45720" rtlCol="0" anchor="ctr"/>
          <a:lstStyle>
            <a:lvl1pPr algn="l">
              <a:defRPr sz="1200" b="1">
                <a:solidFill>
                  <a:schemeClr val="bg1"/>
                </a:solidFill>
              </a:defRPr>
            </a:lvl1pPr>
          </a:lstStyle>
          <a:p>
            <a:endParaRPr lang="en-US" dirty="0">
              <a:solidFill>
                <a:prstClr val="white"/>
              </a:solidFill>
            </a:endParaRPr>
          </a:p>
        </p:txBody>
      </p:sp>
      <p:sp>
        <p:nvSpPr>
          <p:cNvPr id="5" name="Footer Placeholder 4"/>
          <p:cNvSpPr>
            <a:spLocks noGrp="1"/>
          </p:cNvSpPr>
          <p:nvPr>
            <p:ph type="ftr" sz="quarter" idx="3"/>
          </p:nvPr>
        </p:nvSpPr>
        <p:spPr>
          <a:xfrm>
            <a:off x="3028950" y="6495138"/>
            <a:ext cx="3086100" cy="365125"/>
          </a:xfrm>
          <a:prstGeom prst="rect">
            <a:avLst/>
          </a:prstGeom>
        </p:spPr>
        <p:txBody>
          <a:bodyPr vert="horz" lIns="91440" tIns="45720" rIns="91440" bIns="45720" rtlCol="0" anchor="ctr"/>
          <a:lstStyle>
            <a:lvl1pPr algn="ctr">
              <a:defRPr sz="1200" b="1">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6457950" y="6495138"/>
            <a:ext cx="2057400" cy="365125"/>
          </a:xfrm>
          <a:prstGeom prst="rect">
            <a:avLst/>
          </a:prstGeom>
        </p:spPr>
        <p:txBody>
          <a:bodyPr vert="horz" lIns="91440" tIns="45720" rIns="91440" bIns="45720" rtlCol="0" anchor="ctr"/>
          <a:lstStyle>
            <a:lvl1pPr algn="r">
              <a:defRPr sz="1200" b="1">
                <a:solidFill>
                  <a:schemeClr val="bg1"/>
                </a:solidFill>
              </a:defRPr>
            </a:lvl1p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79525430"/>
      </p:ext>
    </p:extLst>
  </p:cSld>
  <p:clrMap bg1="lt1" tx1="dk1" bg2="lt2" tx2="dk2" accent1="accent1" accent2="accent2" accent3="accent3" accent4="accent4" accent5="accent5" accent6="accent6" hlink="hlink" folHlink="folHlink"/>
  <p:sldLayoutIdLst>
    <p:sldLayoutId id="2147483665" r:id="rId1"/>
  </p:sldLayoutIdLst>
  <p:hf sldNum="0" hdr="0" ftr="0" dt="0"/>
  <p:txStyles>
    <p:title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epa.gov/solidwaste/hazard/dsw/resources.htm"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www.epa.gov/osw/hazard/dsw/tool.htm"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733800"/>
            <a:ext cx="7772400" cy="914400"/>
          </a:xfrm>
        </p:spPr>
        <p:txBody>
          <a:bodyPr/>
          <a:lstStyle/>
          <a:p>
            <a:r>
              <a:rPr lang="en-US" dirty="0">
                <a:solidFill>
                  <a:prstClr val="black"/>
                </a:solidFill>
              </a:rPr>
              <a:t>Solid Waste Definition, Exclusions and Exemptions</a:t>
            </a:r>
            <a:br>
              <a:rPr lang="en-US" dirty="0">
                <a:solidFill>
                  <a:prstClr val="black"/>
                </a:solidFill>
              </a:rPr>
            </a:br>
            <a:endParaRPr lang="en-US" dirty="0"/>
          </a:p>
        </p:txBody>
      </p:sp>
    </p:spTree>
    <p:extLst>
      <p:ext uri="{BB962C8B-B14F-4D97-AF65-F5344CB8AC3E}">
        <p14:creationId xmlns:p14="http://schemas.microsoft.com/office/powerpoint/2010/main" val="332179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219200" y="0"/>
            <a:ext cx="7609114" cy="990600"/>
          </a:xfrm>
        </p:spPr>
        <p:txBody>
          <a:bodyPr lIns="90488" tIns="44450" rIns="90488" bIns="44450">
            <a:normAutofit fontScale="90000"/>
          </a:bodyPr>
          <a:lstStyle/>
          <a:p>
            <a:pPr eaLnBrk="1" hangingPunct="1">
              <a:defRPr/>
            </a:pPr>
            <a:r>
              <a:rPr lang="en-US" dirty="0"/>
              <a:t>What is Inherently Waste-Like?</a:t>
            </a:r>
          </a:p>
        </p:txBody>
      </p:sp>
      <p:sp>
        <p:nvSpPr>
          <p:cNvPr id="20484" name="Rectangle 3"/>
          <p:cNvSpPr>
            <a:spLocks noGrp="1" noChangeArrowheads="1"/>
          </p:cNvSpPr>
          <p:nvPr>
            <p:ph idx="1"/>
          </p:nvPr>
        </p:nvSpPr>
        <p:spPr>
          <a:xfrm>
            <a:off x="457200" y="1447800"/>
            <a:ext cx="8229600" cy="4648200"/>
          </a:xfrm>
          <a:noFill/>
        </p:spPr>
        <p:txBody>
          <a:bodyPr lIns="90488" tIns="44450" rIns="90488" bIns="44450">
            <a:normAutofit fontScale="85000" lnSpcReduction="20000"/>
          </a:bodyPr>
          <a:lstStyle/>
          <a:p>
            <a:pPr marL="0" indent="0" eaLnBrk="1" hangingPunct="1">
              <a:buNone/>
            </a:pPr>
            <a:r>
              <a:rPr lang="en-US" b="1" dirty="0">
                <a:latin typeface="Arial" charset="0"/>
              </a:rPr>
              <a:t>Inherently Waste-Like 261.2(d):</a:t>
            </a:r>
          </a:p>
          <a:p>
            <a:pPr eaLnBrk="1" hangingPunct="1"/>
            <a:endParaRPr lang="en-US" b="1" dirty="0">
              <a:latin typeface="Arial" charset="0"/>
            </a:endParaRPr>
          </a:p>
          <a:p>
            <a:pPr marL="0" indent="0" eaLnBrk="1" hangingPunct="1">
              <a:buNone/>
            </a:pPr>
            <a:r>
              <a:rPr lang="en-US" sz="2400" dirty="0">
                <a:latin typeface="Arial" charset="0"/>
              </a:rPr>
              <a:t>The following materials </a:t>
            </a:r>
            <a:r>
              <a:rPr lang="en-US" sz="2400" b="1" dirty="0">
                <a:latin typeface="Arial" charset="0"/>
              </a:rPr>
              <a:t>are solid wastes </a:t>
            </a:r>
            <a:r>
              <a:rPr lang="en-US" sz="2400" dirty="0">
                <a:latin typeface="Arial" charset="0"/>
              </a:rPr>
              <a:t>when they are recycled in any manner:</a:t>
            </a:r>
          </a:p>
          <a:p>
            <a:pPr marL="0" indent="0" eaLnBrk="1" hangingPunct="1">
              <a:buNone/>
            </a:pPr>
            <a:endParaRPr lang="en-US" sz="2400" dirty="0">
              <a:latin typeface="Arial" charset="0"/>
            </a:endParaRPr>
          </a:p>
          <a:p>
            <a:pPr eaLnBrk="1" hangingPunct="1"/>
            <a:r>
              <a:rPr lang="en-US" sz="2400" dirty="0">
                <a:latin typeface="Arial" charset="0"/>
              </a:rPr>
              <a:t>F020, F021 (unless used as an ingredient at the point of generation to make a product), F022, F023, F026, and F028</a:t>
            </a:r>
          </a:p>
          <a:p>
            <a:pPr eaLnBrk="1" hangingPunct="1"/>
            <a:r>
              <a:rPr lang="en-US" sz="2400" dirty="0">
                <a:latin typeface="Arial" charset="0"/>
              </a:rPr>
              <a:t>Secondary materials fed to a halogen acid furnace that exhibit a characteristic or are listed, except for certain brominated materials</a:t>
            </a:r>
          </a:p>
          <a:p>
            <a:pPr eaLnBrk="1" hangingPunct="1"/>
            <a:r>
              <a:rPr lang="en-US" sz="2400" dirty="0">
                <a:latin typeface="Arial" charset="0"/>
              </a:rPr>
              <a:t>Other wastes deemed by EPA as Inherently Waste-Like</a:t>
            </a:r>
          </a:p>
          <a:p>
            <a:pPr marL="457200" indent="-457200" eaLnBrk="1" hangingPunct="1">
              <a:buFont typeface="+mj-lt"/>
              <a:buAutoNum type="arabicPeriod"/>
            </a:pPr>
            <a:endParaRPr lang="en-US" sz="2400" dirty="0">
              <a:latin typeface="Arial" charset="0"/>
            </a:endParaRPr>
          </a:p>
          <a:p>
            <a:pPr marL="400050" lvl="1" indent="0">
              <a:buNone/>
            </a:pPr>
            <a:endParaRPr lang="en-US" sz="2000" dirty="0">
              <a:latin typeface="Arial" charset="0"/>
            </a:endParaRPr>
          </a:p>
          <a:p>
            <a:pPr marL="0" indent="0" eaLnBrk="1" hangingPunct="1">
              <a:buNone/>
            </a:pPr>
            <a:endParaRPr lang="en-US" sz="2400" dirty="0">
              <a:latin typeface="Arial" charset="0"/>
            </a:endParaRPr>
          </a:p>
          <a:p>
            <a:pPr marL="0" indent="0" eaLnBrk="1" hangingPunct="1">
              <a:buNone/>
            </a:pPr>
            <a:r>
              <a:rPr lang="en-US" sz="2400" dirty="0">
                <a:latin typeface="Arial" charset="0"/>
              </a:rPr>
              <a:t>  </a:t>
            </a:r>
            <a:endParaRPr lang="en-US" dirty="0">
              <a:latin typeface="Arial" charset="0"/>
            </a:endParaRPr>
          </a:p>
        </p:txBody>
      </p:sp>
    </p:spTree>
    <p:extLst>
      <p:ext uri="{BB962C8B-B14F-4D97-AF65-F5344CB8AC3E}">
        <p14:creationId xmlns:p14="http://schemas.microsoft.com/office/powerpoint/2010/main" val="110223259"/>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371600" y="35103"/>
            <a:ext cx="7609114" cy="990600"/>
          </a:xfrm>
        </p:spPr>
        <p:txBody>
          <a:bodyPr lIns="90488" tIns="44450" rIns="90488" bIns="44450">
            <a:normAutofit/>
          </a:bodyPr>
          <a:lstStyle/>
          <a:p>
            <a:pPr eaLnBrk="1" hangingPunct="1">
              <a:defRPr/>
            </a:pPr>
            <a:r>
              <a:rPr lang="en-US" dirty="0"/>
              <a:t>What is a Military Munition?</a:t>
            </a:r>
          </a:p>
        </p:txBody>
      </p:sp>
      <p:sp>
        <p:nvSpPr>
          <p:cNvPr id="20484" name="Rectangle 3"/>
          <p:cNvSpPr>
            <a:spLocks noGrp="1" noChangeArrowheads="1"/>
          </p:cNvSpPr>
          <p:nvPr>
            <p:ph idx="1"/>
          </p:nvPr>
        </p:nvSpPr>
        <p:spPr>
          <a:xfrm>
            <a:off x="152400" y="1295400"/>
            <a:ext cx="8523514" cy="4572000"/>
          </a:xfrm>
          <a:noFill/>
        </p:spPr>
        <p:txBody>
          <a:bodyPr lIns="90488" tIns="44450" rIns="90488" bIns="44450">
            <a:normAutofit fontScale="70000" lnSpcReduction="20000"/>
          </a:bodyPr>
          <a:lstStyle/>
          <a:p>
            <a:pPr marL="0" indent="0" eaLnBrk="1" hangingPunct="1">
              <a:buNone/>
            </a:pPr>
            <a:r>
              <a:rPr lang="en-US" b="1" dirty="0">
                <a:latin typeface="Arial" charset="0"/>
              </a:rPr>
              <a:t>Military Munition identified as a solid waste in 266.202:</a:t>
            </a:r>
          </a:p>
          <a:p>
            <a:pPr marL="0" indent="0" eaLnBrk="1" hangingPunct="1">
              <a:buNone/>
            </a:pPr>
            <a:endParaRPr lang="en-US" b="1" dirty="0">
              <a:latin typeface="Arial" charset="0"/>
            </a:endParaRPr>
          </a:p>
          <a:p>
            <a:pPr marL="0" indent="0">
              <a:buNone/>
            </a:pPr>
            <a:r>
              <a:rPr lang="en-US" sz="2400" dirty="0">
                <a:latin typeface="Arial" charset="0"/>
              </a:rPr>
              <a:t>If </a:t>
            </a:r>
            <a:r>
              <a:rPr lang="en-US" sz="2400" b="1" dirty="0">
                <a:latin typeface="Arial" charset="0"/>
              </a:rPr>
              <a:t>unused</a:t>
            </a:r>
            <a:r>
              <a:rPr lang="en-US" sz="2400" dirty="0">
                <a:latin typeface="Arial" charset="0"/>
              </a:rPr>
              <a:t> it </a:t>
            </a:r>
            <a:r>
              <a:rPr lang="en-US" sz="2400" b="1" dirty="0">
                <a:latin typeface="Arial" charset="0"/>
              </a:rPr>
              <a:t>is a solid waste </a:t>
            </a:r>
            <a:r>
              <a:rPr lang="en-US" sz="2400" dirty="0">
                <a:latin typeface="Arial" charset="0"/>
              </a:rPr>
              <a:t>when:</a:t>
            </a:r>
          </a:p>
          <a:p>
            <a:r>
              <a:rPr lang="en-US" sz="2400" dirty="0">
                <a:latin typeface="Arial" charset="0"/>
              </a:rPr>
              <a:t>It’s abandoned by being disposed of, burned, detonated (except during intended use), incinerated, or treated prior to disposal; or</a:t>
            </a:r>
          </a:p>
          <a:p>
            <a:r>
              <a:rPr lang="en-US" sz="2400" dirty="0">
                <a:latin typeface="Arial" charset="0"/>
              </a:rPr>
              <a:t>It is removed from storage in a military magazine or other storage area for the purpose of being disposed of, burned, or incinerated, or treated prior to disposal, or</a:t>
            </a:r>
          </a:p>
          <a:p>
            <a:r>
              <a:rPr lang="en-US" sz="2400" dirty="0">
                <a:latin typeface="Arial" charset="0"/>
              </a:rPr>
              <a:t>It is deteriorated or damaged to the point that it cannot be put into serviceable condition, and cannot reasonably be recycled or used for other purposes; or</a:t>
            </a:r>
          </a:p>
          <a:p>
            <a:r>
              <a:rPr lang="en-US" sz="2400" dirty="0">
                <a:latin typeface="Arial" charset="0"/>
              </a:rPr>
              <a:t>It has been declared a solid waste by an authorized military official</a:t>
            </a:r>
          </a:p>
          <a:p>
            <a:endParaRPr lang="en-US" sz="2400" dirty="0">
              <a:latin typeface="Arial" charset="0"/>
            </a:endParaRPr>
          </a:p>
          <a:p>
            <a:pPr marL="0" indent="0">
              <a:buNone/>
            </a:pPr>
            <a:r>
              <a:rPr lang="en-US" sz="2400" dirty="0">
                <a:latin typeface="Arial" charset="0"/>
              </a:rPr>
              <a:t>If </a:t>
            </a:r>
            <a:r>
              <a:rPr lang="en-US" sz="2400" b="1" dirty="0">
                <a:latin typeface="Arial" charset="0"/>
              </a:rPr>
              <a:t>used</a:t>
            </a:r>
            <a:r>
              <a:rPr lang="en-US" sz="2400" dirty="0">
                <a:latin typeface="Arial" charset="0"/>
              </a:rPr>
              <a:t> it </a:t>
            </a:r>
            <a:r>
              <a:rPr lang="en-US" sz="2400" b="1" dirty="0">
                <a:latin typeface="Arial" charset="0"/>
              </a:rPr>
              <a:t>is a solid waste </a:t>
            </a:r>
            <a:r>
              <a:rPr lang="en-US" sz="2400" dirty="0">
                <a:latin typeface="Arial" charset="0"/>
              </a:rPr>
              <a:t>when:</a:t>
            </a:r>
          </a:p>
          <a:p>
            <a:r>
              <a:rPr lang="en-US" sz="2400" dirty="0">
                <a:latin typeface="Arial" charset="0"/>
              </a:rPr>
              <a:t>Transported off-range or from the site of use, where the site of use is not a range, for the purposes of storage, reclamation, treatment, disposal, or treatment prior to disposal; or</a:t>
            </a:r>
          </a:p>
          <a:p>
            <a:r>
              <a:rPr lang="en-US" sz="2400" dirty="0">
                <a:latin typeface="Arial" charset="0"/>
              </a:rPr>
              <a:t>It is recovered, collected, and then disposed of by burial, or landfilling either on or off a range</a:t>
            </a:r>
            <a:endParaRPr lang="en-US" dirty="0">
              <a:latin typeface="Arial" charset="0"/>
            </a:endParaRPr>
          </a:p>
        </p:txBody>
      </p:sp>
    </p:spTree>
    <p:extLst>
      <p:ext uri="{BB962C8B-B14F-4D97-AF65-F5344CB8AC3E}">
        <p14:creationId xmlns:p14="http://schemas.microsoft.com/office/powerpoint/2010/main" val="3699020723"/>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609114" cy="1066800"/>
          </a:xfrm>
        </p:spPr>
        <p:txBody>
          <a:bodyPr/>
          <a:lstStyle/>
          <a:p>
            <a:r>
              <a:rPr lang="en-US" dirty="0"/>
              <a:t>Table 1</a:t>
            </a:r>
          </a:p>
        </p:txBody>
      </p:sp>
      <p:graphicFrame>
        <p:nvGraphicFramePr>
          <p:cNvPr id="8" name="Content Placeholder 4" descr="characteristic Sludges, byproducts, and commercial chemical products are not solid waste when recycled through reclamation.&#10;Commercial chemical products are not solid waste when recycled through speculative accumulation.&#10;Spent materials, listed sludges, by-products, and scrap metal not excluded under 261.4 (a) (13) are solid waste when recycled through use constituting disposal, energy recovery, reclamation, and speculative accumulation." title="Classes of secondary materials"/>
          <p:cNvGraphicFramePr>
            <a:graphicFrameLocks noGrp="1"/>
          </p:cNvGraphicFramePr>
          <p:nvPr>
            <p:ph idx="1"/>
            <p:extLst>
              <p:ext uri="{D42A27DB-BD31-4B8C-83A1-F6EECF244321}">
                <p14:modId xmlns:p14="http://schemas.microsoft.com/office/powerpoint/2010/main" val="2888437336"/>
              </p:ext>
            </p:extLst>
          </p:nvPr>
        </p:nvGraphicFramePr>
        <p:xfrm>
          <a:off x="381000" y="1055427"/>
          <a:ext cx="8524875" cy="5257799"/>
        </p:xfrm>
        <a:graphic>
          <a:graphicData uri="http://schemas.openxmlformats.org/drawingml/2006/table">
            <a:tbl>
              <a:tblPr firstRow="1" bandRow="1">
                <a:effectLst>
                  <a:innerShdw blurRad="114300">
                    <a:prstClr val="black"/>
                  </a:innerShdw>
                </a:effectLst>
                <a:tableStyleId>{5C22544A-7EE6-4342-B048-85BDC9FD1C3A}</a:tableStyleId>
              </a:tblPr>
              <a:tblGrid>
                <a:gridCol w="2320553">
                  <a:extLst>
                    <a:ext uri="{9D8B030D-6E8A-4147-A177-3AD203B41FA5}">
                      <a16:colId xmlns:a16="http://schemas.microsoft.com/office/drawing/2014/main" val="20000"/>
                    </a:ext>
                  </a:extLst>
                </a:gridCol>
                <a:gridCol w="1320482">
                  <a:extLst>
                    <a:ext uri="{9D8B030D-6E8A-4147-A177-3AD203B41FA5}">
                      <a16:colId xmlns:a16="http://schemas.microsoft.com/office/drawing/2014/main" val="20001"/>
                    </a:ext>
                  </a:extLst>
                </a:gridCol>
                <a:gridCol w="1310772">
                  <a:extLst>
                    <a:ext uri="{9D8B030D-6E8A-4147-A177-3AD203B41FA5}">
                      <a16:colId xmlns:a16="http://schemas.microsoft.com/office/drawing/2014/main" val="20002"/>
                    </a:ext>
                  </a:extLst>
                </a:gridCol>
                <a:gridCol w="1873919">
                  <a:extLst>
                    <a:ext uri="{9D8B030D-6E8A-4147-A177-3AD203B41FA5}">
                      <a16:colId xmlns:a16="http://schemas.microsoft.com/office/drawing/2014/main" val="20003"/>
                    </a:ext>
                  </a:extLst>
                </a:gridCol>
                <a:gridCol w="1699149">
                  <a:extLst>
                    <a:ext uri="{9D8B030D-6E8A-4147-A177-3AD203B41FA5}">
                      <a16:colId xmlns:a16="http://schemas.microsoft.com/office/drawing/2014/main" val="20004"/>
                    </a:ext>
                  </a:extLst>
                </a:gridCol>
              </a:tblGrid>
              <a:tr h="1491527">
                <a:tc>
                  <a:txBody>
                    <a:bodyPr/>
                    <a:lstStyle/>
                    <a:p>
                      <a:pPr algn="l"/>
                      <a:r>
                        <a:rPr lang="en-US" sz="1800" b="1" kern="1200" dirty="0">
                          <a:solidFill>
                            <a:schemeClr val="tx1"/>
                          </a:solidFill>
                          <a:latin typeface="+mn-lt"/>
                          <a:ea typeface="+mn-ea"/>
                          <a:cs typeface="+mn-cs"/>
                        </a:rPr>
                        <a:t>Classes of </a:t>
                      </a:r>
                    </a:p>
                    <a:p>
                      <a:pPr algn="l"/>
                      <a:r>
                        <a:rPr lang="en-US" sz="1800" b="1" kern="1200" dirty="0">
                          <a:solidFill>
                            <a:schemeClr val="tx1"/>
                          </a:solidFill>
                          <a:latin typeface="+mn-lt"/>
                          <a:ea typeface="+mn-ea"/>
                          <a:cs typeface="+mn-cs"/>
                        </a:rPr>
                        <a:t>Secondary Materials</a:t>
                      </a:r>
                    </a:p>
                  </a:txBody>
                  <a:tcPr marL="81587" marR="81587" anchor="ctr">
                    <a:blipFill>
                      <a:blip r:embed="rId3"/>
                      <a:tile tx="0" ty="0" sx="100000" sy="100000" flip="none" algn="tl"/>
                    </a:blipFill>
                  </a:tcPr>
                </a:tc>
                <a:tc>
                  <a:txBody>
                    <a:bodyPr/>
                    <a:lstStyle/>
                    <a:p>
                      <a:pPr algn="ctr"/>
                      <a:r>
                        <a:rPr lang="en-US" sz="1600" dirty="0">
                          <a:solidFill>
                            <a:schemeClr val="tx1"/>
                          </a:solidFill>
                        </a:rPr>
                        <a:t>Use Constituting Disposal</a:t>
                      </a:r>
                    </a:p>
                  </a:txBody>
                  <a:tcPr marL="81587" marR="81587" anchor="ctr">
                    <a:solidFill>
                      <a:srgbClr val="B1C7E1"/>
                    </a:solidFill>
                  </a:tcPr>
                </a:tc>
                <a:tc>
                  <a:txBody>
                    <a:bodyPr/>
                    <a:lstStyle/>
                    <a:p>
                      <a:pPr algn="ctr"/>
                      <a:r>
                        <a:rPr lang="en-US" sz="1600" dirty="0">
                          <a:solidFill>
                            <a:schemeClr val="tx1"/>
                          </a:solidFill>
                        </a:rPr>
                        <a:t>Energy</a:t>
                      </a:r>
                      <a:r>
                        <a:rPr lang="en-US" sz="1600" baseline="0" dirty="0">
                          <a:solidFill>
                            <a:schemeClr val="tx1"/>
                          </a:solidFill>
                        </a:rPr>
                        <a:t> </a:t>
                      </a:r>
                      <a:r>
                        <a:rPr lang="en-US" sz="1600" dirty="0">
                          <a:solidFill>
                            <a:schemeClr val="tx1"/>
                          </a:solidFill>
                        </a:rPr>
                        <a:t>Recovery</a:t>
                      </a:r>
                      <a:r>
                        <a:rPr lang="en-US" sz="1600" baseline="0" dirty="0">
                          <a:solidFill>
                            <a:schemeClr val="tx1"/>
                          </a:solidFill>
                        </a:rPr>
                        <a:t> </a:t>
                      </a:r>
                    </a:p>
                    <a:p>
                      <a:pPr algn="ctr"/>
                      <a:r>
                        <a:rPr lang="en-US" sz="1600" baseline="0" dirty="0">
                          <a:solidFill>
                            <a:schemeClr val="tx1"/>
                          </a:solidFill>
                        </a:rPr>
                        <a:t>/ Fuel</a:t>
                      </a:r>
                      <a:endParaRPr lang="en-US" sz="1600" dirty="0">
                        <a:solidFill>
                          <a:schemeClr val="tx1"/>
                        </a:solidFill>
                      </a:endParaRPr>
                    </a:p>
                  </a:txBody>
                  <a:tcPr marL="81587" marR="81587" anchor="ctr">
                    <a:solidFill>
                      <a:srgbClr val="B1C7E1"/>
                    </a:solidFill>
                  </a:tcPr>
                </a:tc>
                <a:tc>
                  <a:txBody>
                    <a:bodyPr/>
                    <a:lstStyle/>
                    <a:p>
                      <a:pPr algn="ctr">
                        <a:lnSpc>
                          <a:spcPct val="150000"/>
                        </a:lnSpc>
                      </a:pPr>
                      <a:r>
                        <a:rPr lang="en-US" sz="1600" dirty="0"/>
                        <a:t>Reclamation</a:t>
                      </a:r>
                    </a:p>
                    <a:p>
                      <a:pPr algn="ctr">
                        <a:lnSpc>
                          <a:spcPct val="100000"/>
                        </a:lnSpc>
                      </a:pPr>
                      <a:r>
                        <a:rPr lang="en-US" sz="1600" dirty="0"/>
                        <a:t>[except as provided in  261.4(a)(17), (23), (24) and (27)] (New)</a:t>
                      </a:r>
                    </a:p>
                  </a:txBody>
                  <a:tcPr marL="81587" marR="81587" anchor="ctr">
                    <a:solidFill>
                      <a:srgbClr val="3B689F"/>
                    </a:solidFill>
                  </a:tcPr>
                </a:tc>
                <a:tc>
                  <a:txBody>
                    <a:bodyPr/>
                    <a:lstStyle/>
                    <a:p>
                      <a:pPr algn="ctr"/>
                      <a:r>
                        <a:rPr lang="en-US" sz="1600" dirty="0"/>
                        <a:t>Speculative</a:t>
                      </a:r>
                      <a:r>
                        <a:rPr lang="en-US" sz="1600" baseline="0" dirty="0"/>
                        <a:t> Accumulation</a:t>
                      </a:r>
                      <a:endParaRPr lang="en-US" sz="1600" dirty="0"/>
                    </a:p>
                  </a:txBody>
                  <a:tcPr marL="81587" marR="81587" anchor="ctr">
                    <a:solidFill>
                      <a:srgbClr val="3B689F"/>
                    </a:solidFill>
                  </a:tcPr>
                </a:tc>
                <a:extLst>
                  <a:ext uri="{0D108BD9-81ED-4DB2-BD59-A6C34878D82A}">
                    <a16:rowId xmlns:a16="http://schemas.microsoft.com/office/drawing/2014/main" val="10000"/>
                  </a:ext>
                </a:extLst>
              </a:tr>
              <a:tr h="403783">
                <a:tc>
                  <a:txBody>
                    <a:bodyPr/>
                    <a:lstStyle/>
                    <a:p>
                      <a:r>
                        <a:rPr lang="en-US" sz="1600" b="1" dirty="0"/>
                        <a:t>Spent Materials</a:t>
                      </a:r>
                    </a:p>
                  </a:txBody>
                  <a:tcPr marL="81587" marR="81587" anchor="ctr">
                    <a:solidFill>
                      <a:srgbClr val="B1C7E1"/>
                    </a:solidFill>
                  </a:tcPr>
                </a:tc>
                <a:tc>
                  <a:txBody>
                    <a:bodyPr/>
                    <a:lstStyle/>
                    <a:p>
                      <a:pPr algn="ctr"/>
                      <a:r>
                        <a:rPr lang="en-US" dirty="0"/>
                        <a:t>*</a:t>
                      </a:r>
                    </a:p>
                  </a:txBody>
                  <a:tcPr marL="81587" marR="81587" anchor="ctr">
                    <a:solidFill>
                      <a:srgbClr val="B1C7E1"/>
                    </a:solidFill>
                  </a:tcPr>
                </a:tc>
                <a:tc>
                  <a:txBody>
                    <a:bodyPr/>
                    <a:lstStyle/>
                    <a:p>
                      <a:pPr algn="ctr"/>
                      <a:r>
                        <a:rPr lang="en-US" dirty="0"/>
                        <a:t>*</a:t>
                      </a:r>
                    </a:p>
                  </a:txBody>
                  <a:tcPr marL="81587" marR="81587" anchor="ctr">
                    <a:solidFill>
                      <a:srgbClr val="B1C7E1"/>
                    </a:solidFill>
                  </a:tcPr>
                </a:tc>
                <a:tc>
                  <a:txBody>
                    <a:bodyPr/>
                    <a:lstStyle/>
                    <a:p>
                      <a:pPr algn="ctr"/>
                      <a:r>
                        <a:rPr lang="en-US" dirty="0"/>
                        <a:t>*</a:t>
                      </a:r>
                    </a:p>
                  </a:txBody>
                  <a:tcPr marL="81587" marR="81587" anchor="ctr">
                    <a:solidFill>
                      <a:srgbClr val="B1C7E1"/>
                    </a:solidFill>
                  </a:tcPr>
                </a:tc>
                <a:tc>
                  <a:txBody>
                    <a:bodyPr/>
                    <a:lstStyle/>
                    <a:p>
                      <a:pPr algn="ctr"/>
                      <a:r>
                        <a:rPr lang="en-US" dirty="0"/>
                        <a:t>*</a:t>
                      </a:r>
                    </a:p>
                  </a:txBody>
                  <a:tcPr marL="81587" marR="81587" anchor="ctr">
                    <a:solidFill>
                      <a:srgbClr val="B1C7E1"/>
                    </a:solidFill>
                  </a:tcPr>
                </a:tc>
                <a:extLst>
                  <a:ext uri="{0D108BD9-81ED-4DB2-BD59-A6C34878D82A}">
                    <a16:rowId xmlns:a16="http://schemas.microsoft.com/office/drawing/2014/main" val="10001"/>
                  </a:ext>
                </a:extLst>
              </a:tr>
              <a:tr h="418626">
                <a:tc>
                  <a:txBody>
                    <a:bodyPr/>
                    <a:lstStyle/>
                    <a:p>
                      <a:r>
                        <a:rPr lang="en-US" sz="1600" b="1" dirty="0"/>
                        <a:t>Sludges (listed)</a:t>
                      </a:r>
                    </a:p>
                  </a:txBody>
                  <a:tcPr marL="81587" marR="81587" anchor="ctr">
                    <a:solidFill>
                      <a:srgbClr val="B1C7E1"/>
                    </a:solidFill>
                  </a:tcPr>
                </a:tc>
                <a:tc>
                  <a:txBody>
                    <a:bodyPr/>
                    <a:lstStyle/>
                    <a:p>
                      <a:pPr algn="ctr"/>
                      <a:r>
                        <a:rPr lang="en-US" dirty="0"/>
                        <a:t>*</a:t>
                      </a:r>
                    </a:p>
                  </a:txBody>
                  <a:tcPr marL="81587" marR="81587" anchor="ctr">
                    <a:solidFill>
                      <a:srgbClr val="B1C7E1"/>
                    </a:solidFill>
                  </a:tcPr>
                </a:tc>
                <a:tc>
                  <a:txBody>
                    <a:bodyPr/>
                    <a:lstStyle/>
                    <a:p>
                      <a:pPr algn="ctr"/>
                      <a:r>
                        <a:rPr lang="en-US" dirty="0"/>
                        <a:t>*</a:t>
                      </a:r>
                    </a:p>
                  </a:txBody>
                  <a:tcPr marL="81587" marR="81587" anchor="ctr">
                    <a:solidFill>
                      <a:srgbClr val="B1C7E1"/>
                    </a:solidFill>
                  </a:tcPr>
                </a:tc>
                <a:tc>
                  <a:txBody>
                    <a:bodyPr/>
                    <a:lstStyle/>
                    <a:p>
                      <a:pPr algn="ctr"/>
                      <a:r>
                        <a:rPr lang="en-US" dirty="0"/>
                        <a:t>*</a:t>
                      </a:r>
                    </a:p>
                  </a:txBody>
                  <a:tcPr marL="81587" marR="81587" anchor="ctr">
                    <a:solidFill>
                      <a:srgbClr val="B1C7E1"/>
                    </a:solidFill>
                  </a:tcPr>
                </a:tc>
                <a:tc>
                  <a:txBody>
                    <a:bodyPr/>
                    <a:lstStyle/>
                    <a:p>
                      <a:pPr algn="ctr"/>
                      <a:r>
                        <a:rPr lang="en-US" dirty="0"/>
                        <a:t>*</a:t>
                      </a:r>
                    </a:p>
                  </a:txBody>
                  <a:tcPr marL="81587" marR="81587" anchor="ctr">
                    <a:solidFill>
                      <a:srgbClr val="B1C7E1"/>
                    </a:solidFill>
                  </a:tcPr>
                </a:tc>
                <a:extLst>
                  <a:ext uri="{0D108BD9-81ED-4DB2-BD59-A6C34878D82A}">
                    <a16:rowId xmlns:a16="http://schemas.microsoft.com/office/drawing/2014/main" val="10002"/>
                  </a:ext>
                </a:extLst>
              </a:tr>
              <a:tr h="611575">
                <a:tc>
                  <a:txBody>
                    <a:bodyPr/>
                    <a:lstStyle/>
                    <a:p>
                      <a:r>
                        <a:rPr lang="en-US" sz="1600" b="1" dirty="0">
                          <a:solidFill>
                            <a:schemeClr val="bg1"/>
                          </a:solidFill>
                        </a:rPr>
                        <a:t>Sludges (characteristic)</a:t>
                      </a:r>
                    </a:p>
                  </a:txBody>
                  <a:tcPr marL="81587" marR="81587" anchor="ctr">
                    <a:solidFill>
                      <a:srgbClr val="3B689F"/>
                    </a:solidFill>
                  </a:tcPr>
                </a:tc>
                <a:tc>
                  <a:txBody>
                    <a:bodyPr/>
                    <a:lstStyle/>
                    <a:p>
                      <a:pPr algn="ctr"/>
                      <a:r>
                        <a:rPr lang="en-US" dirty="0"/>
                        <a:t>*</a:t>
                      </a:r>
                    </a:p>
                  </a:txBody>
                  <a:tcPr marL="81587" marR="81587" anchor="ctr">
                    <a:solidFill>
                      <a:srgbClr val="B1C7E1"/>
                    </a:solidFill>
                  </a:tcPr>
                </a:tc>
                <a:tc>
                  <a:txBody>
                    <a:bodyPr/>
                    <a:lstStyle/>
                    <a:p>
                      <a:pPr algn="ctr"/>
                      <a:r>
                        <a:rPr lang="en-US" dirty="0"/>
                        <a:t>*</a:t>
                      </a:r>
                    </a:p>
                  </a:txBody>
                  <a:tcPr marL="81587" marR="81587" anchor="ctr">
                    <a:solidFill>
                      <a:srgbClr val="B1C7E1"/>
                    </a:solidFill>
                  </a:tcPr>
                </a:tc>
                <a:tc>
                  <a:txBody>
                    <a:bodyPr/>
                    <a:lstStyle/>
                    <a:p>
                      <a:pPr algn="ctr"/>
                      <a:r>
                        <a:rPr lang="en-US" sz="1600" b="1" dirty="0">
                          <a:solidFill>
                            <a:schemeClr val="bg1"/>
                          </a:solidFill>
                        </a:rPr>
                        <a:t>Not</a:t>
                      </a:r>
                      <a:r>
                        <a:rPr lang="en-US" sz="1600" b="1" baseline="0" dirty="0">
                          <a:solidFill>
                            <a:schemeClr val="bg1"/>
                          </a:solidFill>
                        </a:rPr>
                        <a:t> SW when recycled</a:t>
                      </a:r>
                      <a:endParaRPr lang="en-US" sz="1600" b="1" dirty="0">
                        <a:solidFill>
                          <a:schemeClr val="bg1"/>
                        </a:solidFill>
                      </a:endParaRPr>
                    </a:p>
                  </a:txBody>
                  <a:tcPr marL="81587" marR="81587" anchor="ctr">
                    <a:solidFill>
                      <a:srgbClr val="3B689F"/>
                    </a:solidFill>
                  </a:tcPr>
                </a:tc>
                <a:tc>
                  <a:txBody>
                    <a:bodyPr/>
                    <a:lstStyle/>
                    <a:p>
                      <a:pPr algn="ctr"/>
                      <a:r>
                        <a:rPr lang="en-US" sz="1600" dirty="0"/>
                        <a:t>*</a:t>
                      </a:r>
                    </a:p>
                  </a:txBody>
                  <a:tcPr marL="81587" marR="81587" anchor="ctr">
                    <a:solidFill>
                      <a:srgbClr val="B1C7E1"/>
                    </a:solidFill>
                  </a:tcPr>
                </a:tc>
                <a:extLst>
                  <a:ext uri="{0D108BD9-81ED-4DB2-BD59-A6C34878D82A}">
                    <a16:rowId xmlns:a16="http://schemas.microsoft.com/office/drawing/2014/main" val="10003"/>
                  </a:ext>
                </a:extLst>
              </a:tr>
              <a:tr h="380815">
                <a:tc>
                  <a:txBody>
                    <a:bodyPr/>
                    <a:lstStyle/>
                    <a:p>
                      <a:r>
                        <a:rPr lang="en-US" sz="1600" b="1" dirty="0"/>
                        <a:t>By-Products (listed)</a:t>
                      </a:r>
                    </a:p>
                  </a:txBody>
                  <a:tcPr marL="81587" marR="81587" anchor="ctr">
                    <a:solidFill>
                      <a:srgbClr val="B1C7E1"/>
                    </a:solidFill>
                  </a:tcPr>
                </a:tc>
                <a:tc>
                  <a:txBody>
                    <a:bodyPr/>
                    <a:lstStyle/>
                    <a:p>
                      <a:pPr algn="ctr"/>
                      <a:r>
                        <a:rPr lang="en-US" dirty="0"/>
                        <a:t>*</a:t>
                      </a:r>
                    </a:p>
                  </a:txBody>
                  <a:tcPr marL="81587" marR="81587" anchor="ctr">
                    <a:solidFill>
                      <a:srgbClr val="B1C7E1"/>
                    </a:solidFill>
                  </a:tcPr>
                </a:tc>
                <a:tc>
                  <a:txBody>
                    <a:bodyPr/>
                    <a:lstStyle/>
                    <a:p>
                      <a:pPr algn="ctr"/>
                      <a:r>
                        <a:rPr lang="en-US" dirty="0"/>
                        <a:t>*</a:t>
                      </a:r>
                    </a:p>
                  </a:txBody>
                  <a:tcPr marL="81587" marR="81587" anchor="ctr">
                    <a:solidFill>
                      <a:srgbClr val="B1C7E1"/>
                    </a:solidFill>
                  </a:tcPr>
                </a:tc>
                <a:tc>
                  <a:txBody>
                    <a:bodyPr/>
                    <a:lstStyle/>
                    <a:p>
                      <a:pPr algn="ctr"/>
                      <a:r>
                        <a:rPr lang="en-US" sz="1600" dirty="0"/>
                        <a:t>*</a:t>
                      </a:r>
                    </a:p>
                  </a:txBody>
                  <a:tcPr marL="81587" marR="81587" anchor="ctr">
                    <a:solidFill>
                      <a:srgbClr val="B1C7E1"/>
                    </a:solidFill>
                  </a:tcPr>
                </a:tc>
                <a:tc>
                  <a:txBody>
                    <a:bodyPr/>
                    <a:lstStyle/>
                    <a:p>
                      <a:pPr algn="ctr"/>
                      <a:r>
                        <a:rPr lang="en-US" sz="1600" dirty="0"/>
                        <a:t>*</a:t>
                      </a:r>
                    </a:p>
                  </a:txBody>
                  <a:tcPr marL="81587" marR="81587" anchor="ctr">
                    <a:solidFill>
                      <a:srgbClr val="B1C7E1"/>
                    </a:solidFill>
                  </a:tcPr>
                </a:tc>
                <a:extLst>
                  <a:ext uri="{0D108BD9-81ED-4DB2-BD59-A6C34878D82A}">
                    <a16:rowId xmlns:a16="http://schemas.microsoft.com/office/drawing/2014/main" val="10004"/>
                  </a:ext>
                </a:extLst>
              </a:tr>
              <a:tr h="653057">
                <a:tc>
                  <a:txBody>
                    <a:bodyPr/>
                    <a:lstStyle/>
                    <a:p>
                      <a:r>
                        <a:rPr lang="en-US" sz="1600" b="1" kern="1200" dirty="0">
                          <a:solidFill>
                            <a:schemeClr val="bg1"/>
                          </a:solidFill>
                          <a:latin typeface="+mn-lt"/>
                          <a:ea typeface="+mn-ea"/>
                          <a:cs typeface="+mn-cs"/>
                        </a:rPr>
                        <a:t>By-Products (characteristic)</a:t>
                      </a:r>
                      <a:endParaRPr lang="en-US" sz="1600" b="1" dirty="0">
                        <a:solidFill>
                          <a:schemeClr val="bg1"/>
                        </a:solidFill>
                      </a:endParaRPr>
                    </a:p>
                  </a:txBody>
                  <a:tcPr marL="81587" marR="81587" anchor="ctr">
                    <a:solidFill>
                      <a:srgbClr val="3B689F"/>
                    </a:solidFill>
                  </a:tcPr>
                </a:tc>
                <a:tc>
                  <a:txBody>
                    <a:bodyPr/>
                    <a:lstStyle/>
                    <a:p>
                      <a:pPr algn="ctr"/>
                      <a:r>
                        <a:rPr lang="en-US" dirty="0"/>
                        <a:t>*</a:t>
                      </a:r>
                    </a:p>
                  </a:txBody>
                  <a:tcPr marL="81587" marR="81587" anchor="ctr">
                    <a:solidFill>
                      <a:srgbClr val="B1C7E1"/>
                    </a:solidFill>
                  </a:tcPr>
                </a:tc>
                <a:tc>
                  <a:txBody>
                    <a:bodyPr/>
                    <a:lstStyle/>
                    <a:p>
                      <a:pPr algn="ctr"/>
                      <a:r>
                        <a:rPr lang="en-US" dirty="0"/>
                        <a:t>*</a:t>
                      </a:r>
                    </a:p>
                  </a:txBody>
                  <a:tcPr marL="81587" marR="81587" anchor="ctr">
                    <a:solidFill>
                      <a:srgbClr val="B1C7E1"/>
                    </a:solidFill>
                  </a:tcPr>
                </a:tc>
                <a:tc>
                  <a:txBody>
                    <a:bodyPr/>
                    <a:lstStyle/>
                    <a:p>
                      <a:pPr algn="ctr"/>
                      <a:r>
                        <a:rPr lang="en-US" sz="1600" b="1" dirty="0">
                          <a:solidFill>
                            <a:schemeClr val="bg1"/>
                          </a:solidFill>
                        </a:rPr>
                        <a:t>Not SW when </a:t>
                      </a:r>
                      <a:r>
                        <a:rPr lang="en-US" sz="1600" b="1" kern="1200" dirty="0">
                          <a:solidFill>
                            <a:schemeClr val="bg1"/>
                          </a:solidFill>
                          <a:latin typeface="+mn-lt"/>
                          <a:ea typeface="+mn-ea"/>
                          <a:cs typeface="+mn-cs"/>
                        </a:rPr>
                        <a:t>recycled</a:t>
                      </a:r>
                    </a:p>
                  </a:txBody>
                  <a:tcPr marL="81587" marR="81587" anchor="ctr">
                    <a:solidFill>
                      <a:srgbClr val="3B689F"/>
                    </a:solidFill>
                  </a:tcPr>
                </a:tc>
                <a:tc>
                  <a:txBody>
                    <a:bodyPr/>
                    <a:lstStyle/>
                    <a:p>
                      <a:pPr algn="ctr"/>
                      <a:r>
                        <a:rPr lang="en-US" sz="1600" dirty="0"/>
                        <a:t>*</a:t>
                      </a:r>
                    </a:p>
                  </a:txBody>
                  <a:tcPr marL="81587" marR="81587" anchor="ctr">
                    <a:solidFill>
                      <a:srgbClr val="B1C7E1"/>
                    </a:solidFill>
                  </a:tcPr>
                </a:tc>
                <a:extLst>
                  <a:ext uri="{0D108BD9-81ED-4DB2-BD59-A6C34878D82A}">
                    <a16:rowId xmlns:a16="http://schemas.microsoft.com/office/drawing/2014/main" val="10005"/>
                  </a:ext>
                </a:extLst>
              </a:tr>
              <a:tr h="602958">
                <a:tc>
                  <a:txBody>
                    <a:bodyPr/>
                    <a:lstStyle/>
                    <a:p>
                      <a:r>
                        <a:rPr lang="en-US" sz="1600" b="1" dirty="0">
                          <a:solidFill>
                            <a:schemeClr val="bg1"/>
                          </a:solidFill>
                        </a:rPr>
                        <a:t>Commercial Chemical Products</a:t>
                      </a:r>
                    </a:p>
                  </a:txBody>
                  <a:tcPr marL="81587" marR="81587" anchor="ctr">
                    <a:solidFill>
                      <a:srgbClr val="3B689F"/>
                    </a:solidFill>
                  </a:tcPr>
                </a:tc>
                <a:tc>
                  <a:txBody>
                    <a:bodyPr/>
                    <a:lstStyle/>
                    <a:p>
                      <a:pPr algn="ctr"/>
                      <a:r>
                        <a:rPr lang="en-US" dirty="0"/>
                        <a:t>*</a:t>
                      </a:r>
                    </a:p>
                  </a:txBody>
                  <a:tcPr marL="81587" marR="81587" anchor="ctr">
                    <a:solidFill>
                      <a:srgbClr val="B1C7E1"/>
                    </a:solidFill>
                  </a:tcPr>
                </a:tc>
                <a:tc>
                  <a:txBody>
                    <a:bodyPr/>
                    <a:lstStyle/>
                    <a:p>
                      <a:pPr algn="ctr"/>
                      <a:r>
                        <a:rPr lang="en-US" dirty="0"/>
                        <a:t>*</a:t>
                      </a:r>
                    </a:p>
                  </a:txBody>
                  <a:tcPr marL="81587" marR="81587" anchor="ctr">
                    <a:solidFill>
                      <a:srgbClr val="B1C7E1"/>
                    </a:solidFill>
                  </a:tcPr>
                </a:tc>
                <a:tc>
                  <a:txBody>
                    <a:bodyPr/>
                    <a:lstStyle/>
                    <a:p>
                      <a:pPr algn="ctr"/>
                      <a:r>
                        <a:rPr lang="en-US" sz="1600" b="1" dirty="0">
                          <a:solidFill>
                            <a:schemeClr val="bg1"/>
                          </a:solidFill>
                        </a:rPr>
                        <a:t>Not SW when recycled</a:t>
                      </a:r>
                    </a:p>
                  </a:txBody>
                  <a:tcPr marL="81587" marR="81587" anchor="ctr">
                    <a:solidFill>
                      <a:srgbClr val="3B689F"/>
                    </a:solidFill>
                  </a:tcPr>
                </a:tc>
                <a:tc>
                  <a:txBody>
                    <a:bodyPr/>
                    <a:lstStyle/>
                    <a:p>
                      <a:pPr algn="ctr"/>
                      <a:r>
                        <a:rPr lang="en-US" sz="1600" b="1" dirty="0">
                          <a:solidFill>
                            <a:schemeClr val="bg1"/>
                          </a:solidFill>
                        </a:rPr>
                        <a:t>Not SW when recycled</a:t>
                      </a:r>
                    </a:p>
                  </a:txBody>
                  <a:tcPr marL="81587" marR="81587" anchor="ctr">
                    <a:solidFill>
                      <a:srgbClr val="3B689F"/>
                    </a:solidFill>
                  </a:tcPr>
                </a:tc>
                <a:extLst>
                  <a:ext uri="{0D108BD9-81ED-4DB2-BD59-A6C34878D82A}">
                    <a16:rowId xmlns:a16="http://schemas.microsoft.com/office/drawing/2014/main" val="10006"/>
                  </a:ext>
                </a:extLst>
              </a:tr>
              <a:tr h="695458">
                <a:tc>
                  <a:txBody>
                    <a:bodyPr/>
                    <a:lstStyle/>
                    <a:p>
                      <a:r>
                        <a:rPr lang="en-US" sz="1600" b="1" dirty="0"/>
                        <a:t>Scrap Metal not excluded</a:t>
                      </a:r>
                      <a:r>
                        <a:rPr lang="en-US" sz="1600" b="1" baseline="0" dirty="0"/>
                        <a:t> under 261.4(a)(13)</a:t>
                      </a:r>
                      <a:endParaRPr lang="en-US" sz="1600" b="1" dirty="0"/>
                    </a:p>
                  </a:txBody>
                  <a:tcPr marL="81587" marR="81587" anchor="ctr">
                    <a:solidFill>
                      <a:srgbClr val="B1C7E1"/>
                    </a:solidFill>
                  </a:tcPr>
                </a:tc>
                <a:tc>
                  <a:txBody>
                    <a:bodyPr/>
                    <a:lstStyle/>
                    <a:p>
                      <a:pPr algn="ctr"/>
                      <a:r>
                        <a:rPr lang="en-US" dirty="0"/>
                        <a:t>*</a:t>
                      </a:r>
                    </a:p>
                  </a:txBody>
                  <a:tcPr marL="81587" marR="81587" anchor="ctr">
                    <a:solidFill>
                      <a:srgbClr val="B1C7E1"/>
                    </a:solidFill>
                  </a:tcPr>
                </a:tc>
                <a:tc>
                  <a:txBody>
                    <a:bodyPr/>
                    <a:lstStyle/>
                    <a:p>
                      <a:pPr algn="ctr"/>
                      <a:r>
                        <a:rPr lang="en-US" dirty="0"/>
                        <a:t>*</a:t>
                      </a:r>
                    </a:p>
                  </a:txBody>
                  <a:tcPr marL="81587" marR="81587" anchor="ctr">
                    <a:solidFill>
                      <a:srgbClr val="B1C7E1"/>
                    </a:solidFill>
                  </a:tcPr>
                </a:tc>
                <a:tc>
                  <a:txBody>
                    <a:bodyPr/>
                    <a:lstStyle/>
                    <a:p>
                      <a:pPr algn="ctr"/>
                      <a:r>
                        <a:rPr lang="en-US" dirty="0"/>
                        <a:t>*</a:t>
                      </a:r>
                    </a:p>
                  </a:txBody>
                  <a:tcPr marL="81587" marR="81587" anchor="ctr">
                    <a:solidFill>
                      <a:srgbClr val="B1C7E1"/>
                    </a:solidFill>
                  </a:tcPr>
                </a:tc>
                <a:tc>
                  <a:txBody>
                    <a:bodyPr/>
                    <a:lstStyle/>
                    <a:p>
                      <a:pPr algn="ctr"/>
                      <a:r>
                        <a:rPr lang="en-US" dirty="0"/>
                        <a:t>*</a:t>
                      </a:r>
                    </a:p>
                  </a:txBody>
                  <a:tcPr marL="81587" marR="81587" anchor="ctr">
                    <a:solidFill>
                      <a:srgbClr val="B1C7E1"/>
                    </a:solidFill>
                  </a:tcPr>
                </a:tc>
                <a:extLst>
                  <a:ext uri="{0D108BD9-81ED-4DB2-BD59-A6C34878D82A}">
                    <a16:rowId xmlns:a16="http://schemas.microsoft.com/office/drawing/2014/main" val="10007"/>
                  </a:ext>
                </a:extLst>
              </a:tr>
            </a:tbl>
          </a:graphicData>
        </a:graphic>
      </p:graphicFrame>
      <p:sp>
        <p:nvSpPr>
          <p:cNvPr id="9" name="TextBox 8"/>
          <p:cNvSpPr txBox="1"/>
          <p:nvPr/>
        </p:nvSpPr>
        <p:spPr>
          <a:xfrm>
            <a:off x="1676400" y="6248400"/>
            <a:ext cx="5486400" cy="369332"/>
          </a:xfrm>
          <a:prstGeom prst="rect">
            <a:avLst/>
          </a:prstGeom>
          <a:noFill/>
        </p:spPr>
        <p:txBody>
          <a:bodyPr wrap="square" rtlCol="0" anchor="ctr">
            <a:spAutoFit/>
          </a:bodyPr>
          <a:lstStyle/>
          <a:p>
            <a:pPr algn="ctr"/>
            <a:r>
              <a:rPr lang="en-US" dirty="0">
                <a:solidFill>
                  <a:prstClr val="black"/>
                </a:solidFill>
              </a:rPr>
              <a:t> </a:t>
            </a:r>
            <a:r>
              <a:rPr lang="en-US" b="1" dirty="0">
                <a:solidFill>
                  <a:prstClr val="black"/>
                </a:solidFill>
              </a:rPr>
              <a:t>* Solid waste when recycled</a:t>
            </a:r>
            <a:r>
              <a:rPr lang="en-US" dirty="0">
                <a:solidFill>
                  <a:prstClr val="black"/>
                </a:solidFill>
              </a:rPr>
              <a:t>	</a:t>
            </a:r>
          </a:p>
        </p:txBody>
      </p:sp>
    </p:spTree>
    <p:extLst>
      <p:ext uri="{BB962C8B-B14F-4D97-AF65-F5344CB8AC3E}">
        <p14:creationId xmlns:p14="http://schemas.microsoft.com/office/powerpoint/2010/main" val="2114113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br>
              <a:rPr lang="en-US" dirty="0"/>
            </a:br>
            <a:endParaRPr lang="en-US" dirty="0"/>
          </a:p>
        </p:txBody>
      </p:sp>
      <p:sp>
        <p:nvSpPr>
          <p:cNvPr id="18" name="Rectangle 2"/>
          <p:cNvSpPr txBox="1">
            <a:spLocks noChangeArrowheads="1"/>
          </p:cNvSpPr>
          <p:nvPr/>
        </p:nvSpPr>
        <p:spPr>
          <a:xfrm>
            <a:off x="1140782" y="18836"/>
            <a:ext cx="7848600" cy="1066800"/>
          </a:xfrm>
          <a:prstGeom prst="rect">
            <a:avLst/>
          </a:prstGeom>
        </p:spPr>
        <p:txBody>
          <a:bodyPr vert="horz" lIns="91440" tIns="45720" rIns="91440" bIns="45720" rtlCol="0" anchor="ctr">
            <a:normAutofit/>
          </a:bodyPr>
          <a:lstStyle>
            <a:defPPr>
              <a:defRPr lang="en-US"/>
            </a:defPPr>
            <a:lvl1pPr algn="ctr">
              <a:spcBef>
                <a:spcPct val="0"/>
              </a:spcBef>
              <a:buNone/>
              <a:defRPr sz="3900" b="1">
                <a:solidFill>
                  <a:schemeClr val="bg1"/>
                </a:solidFill>
                <a:latin typeface="Arial" pitchFamily="34" charset="0"/>
                <a:ea typeface="+mj-ea"/>
                <a:cs typeface="Arial" pitchFamily="34" charset="0"/>
              </a:defRPr>
            </a:lvl1pPr>
          </a:lstStyle>
          <a:p>
            <a:r>
              <a:rPr lang="en-US" sz="4300" dirty="0"/>
              <a:t>Recycling Exemption</a:t>
            </a:r>
            <a:r>
              <a:rPr lang="en-US" dirty="0"/>
              <a:t>	</a:t>
            </a:r>
          </a:p>
        </p:txBody>
      </p:sp>
      <p:sp>
        <p:nvSpPr>
          <p:cNvPr id="19" name="TextBox 18"/>
          <p:cNvSpPr txBox="1"/>
          <p:nvPr/>
        </p:nvSpPr>
        <p:spPr>
          <a:xfrm>
            <a:off x="228600" y="1161393"/>
            <a:ext cx="8839200" cy="3877985"/>
          </a:xfrm>
          <a:prstGeom prst="rect">
            <a:avLst/>
          </a:prstGeom>
          <a:noFill/>
        </p:spPr>
        <p:txBody>
          <a:bodyPr wrap="square" rtlCol="0">
            <a:spAutoFit/>
          </a:bodyPr>
          <a:lstStyle/>
          <a:p>
            <a:r>
              <a:rPr lang="en-US" sz="2800" b="1" dirty="0">
                <a:latin typeface="Arial" pitchFamily="34" charset="0"/>
                <a:cs typeface="Arial" pitchFamily="34" charset="0"/>
              </a:rPr>
              <a:t>Materials are </a:t>
            </a:r>
            <a:r>
              <a:rPr lang="en-US" sz="2800" b="1" u="sng" dirty="0">
                <a:latin typeface="Arial" pitchFamily="34" charset="0"/>
                <a:cs typeface="Arial" pitchFamily="34" charset="0"/>
              </a:rPr>
              <a:t>not</a:t>
            </a:r>
            <a:r>
              <a:rPr lang="en-US" sz="2800" b="1" dirty="0">
                <a:latin typeface="Arial" pitchFamily="34" charset="0"/>
                <a:cs typeface="Arial" pitchFamily="34" charset="0"/>
              </a:rPr>
              <a:t> Solid Waste when recycled by being [261.2(e)]:</a:t>
            </a:r>
          </a:p>
          <a:p>
            <a:pPr marL="342900" indent="-342900">
              <a:buFont typeface="Arial"/>
              <a:buChar char="•"/>
            </a:pPr>
            <a:endParaRPr lang="en-US" sz="1400" dirty="0">
              <a:latin typeface="Arial"/>
              <a:cs typeface="Arial"/>
            </a:endParaRPr>
          </a:p>
          <a:p>
            <a:pPr marL="342900" indent="-342900">
              <a:buFont typeface="Arial"/>
              <a:buChar char="•"/>
            </a:pPr>
            <a:r>
              <a:rPr lang="en-US" sz="2200" dirty="0">
                <a:latin typeface="Arial"/>
                <a:cs typeface="Arial"/>
              </a:rPr>
              <a:t>Used or reused as ingredients in an industrial process to make a product, provided they are not being reclaimed; or</a:t>
            </a:r>
          </a:p>
          <a:p>
            <a:pPr marL="342900" indent="-342900">
              <a:buFont typeface="Arial"/>
              <a:buChar char="•"/>
            </a:pPr>
            <a:r>
              <a:rPr lang="en-US" sz="2200" dirty="0">
                <a:latin typeface="Arial"/>
                <a:cs typeface="Arial"/>
              </a:rPr>
              <a:t>Used or reused as effective substitutes for commercial products; or</a:t>
            </a:r>
          </a:p>
          <a:p>
            <a:pPr marL="342900" indent="-342900">
              <a:buFont typeface="Arial"/>
              <a:buChar char="•"/>
            </a:pPr>
            <a:r>
              <a:rPr lang="en-US" sz="2200" dirty="0">
                <a:latin typeface="Arial"/>
                <a:cs typeface="Arial"/>
              </a:rPr>
              <a:t>Returned to the original process from which they were generated, without being reclaimed or land disposed (used as a substitute for feedstock materials).</a:t>
            </a:r>
          </a:p>
          <a:p>
            <a:pPr marL="342900" indent="-342900">
              <a:buFont typeface="Arial"/>
              <a:buChar char="•"/>
            </a:pPr>
            <a:endParaRPr lang="en-US" sz="2400" dirty="0">
              <a:latin typeface="Arial"/>
              <a:cs typeface="Arial"/>
            </a:endParaRPr>
          </a:p>
          <a:p>
            <a:pPr marL="342900" indent="-342900">
              <a:buFont typeface="Arial"/>
              <a:buChar char="•"/>
            </a:pPr>
            <a:endParaRPr lang="en-US" sz="2000" dirty="0">
              <a:latin typeface="Arial"/>
              <a:cs typeface="Arial"/>
            </a:endParaRPr>
          </a:p>
        </p:txBody>
      </p:sp>
      <p:pic>
        <p:nvPicPr>
          <p:cNvPr id="8" name="Picture 7" descr="Recycling symbol"/>
          <p:cNvPicPr>
            <a:picLocks noChangeAspect="1"/>
          </p:cNvPicPr>
          <p:nvPr/>
        </p:nvPicPr>
        <p:blipFill>
          <a:blip r:embed="rId3" cstate="print"/>
          <a:stretch>
            <a:fillRect/>
          </a:stretch>
        </p:blipFill>
        <p:spPr>
          <a:xfrm>
            <a:off x="3124200" y="4036542"/>
            <a:ext cx="2590800" cy="2520778"/>
          </a:xfrm>
          <a:prstGeom prst="rect">
            <a:avLst/>
          </a:prstGeom>
        </p:spPr>
      </p:pic>
    </p:spTree>
    <p:extLst>
      <p:ext uri="{BB962C8B-B14F-4D97-AF65-F5344CB8AC3E}">
        <p14:creationId xmlns:p14="http://schemas.microsoft.com/office/powerpoint/2010/main" val="277391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a:xfrm>
            <a:off x="906236" y="1"/>
            <a:ext cx="7609114" cy="1019978"/>
          </a:xfrm>
        </p:spPr>
        <p:txBody>
          <a:bodyPr>
            <a:normAutofit fontScale="90000"/>
          </a:bodyPr>
          <a:lstStyle/>
          <a:p>
            <a:r>
              <a:rPr lang="en-US" altLang="en-US" dirty="0"/>
              <a:t>Mechanisms to </a:t>
            </a:r>
            <a:br>
              <a:rPr lang="en-US" altLang="en-US" dirty="0"/>
            </a:br>
            <a:r>
              <a:rPr lang="en-US" altLang="en-US" dirty="0"/>
              <a:t>Ensure Proper Recycling</a:t>
            </a:r>
          </a:p>
        </p:txBody>
      </p:sp>
      <p:sp>
        <p:nvSpPr>
          <p:cNvPr id="31749" name="Rectangle 3"/>
          <p:cNvSpPr>
            <a:spLocks noGrp="1" noChangeArrowheads="1"/>
          </p:cNvSpPr>
          <p:nvPr>
            <p:ph idx="1"/>
          </p:nvPr>
        </p:nvSpPr>
        <p:spPr>
          <a:xfrm>
            <a:off x="34158" y="1109772"/>
            <a:ext cx="8481191" cy="4351338"/>
          </a:xfrm>
        </p:spPr>
        <p:txBody>
          <a:bodyPr>
            <a:normAutofit/>
          </a:bodyPr>
          <a:lstStyle/>
          <a:p>
            <a:pPr marL="400050" lvl="1" indent="0">
              <a:lnSpc>
                <a:spcPct val="80000"/>
              </a:lnSpc>
              <a:buFontTx/>
              <a:buNone/>
              <a:tabLst>
                <a:tab pos="685800" algn="l"/>
              </a:tabLst>
            </a:pPr>
            <a:r>
              <a:rPr lang="en-US" altLang="en-US" sz="3200" dirty="0">
                <a:latin typeface="Arial" panose="020B0604020202020204" pitchFamily="34" charset="0"/>
                <a:cs typeface="Arial" panose="020B0604020202020204" pitchFamily="34" charset="0"/>
              </a:rPr>
              <a:t>Legitimate vs. sham recycling </a:t>
            </a:r>
            <a:r>
              <a:rPr lang="en-US" altLang="en-US" dirty="0">
                <a:latin typeface="Arial" panose="020B0604020202020204" pitchFamily="34" charset="0"/>
                <a:cs typeface="Arial" panose="020B0604020202020204" pitchFamily="34" charset="0"/>
              </a:rPr>
              <a:t>(40 </a:t>
            </a:r>
            <a:r>
              <a:rPr lang="en-US" altLang="en-US" dirty="0" err="1">
                <a:latin typeface="Arial" panose="020B0604020202020204" pitchFamily="34" charset="0"/>
                <a:cs typeface="Arial" panose="020B0604020202020204" pitchFamily="34" charset="0"/>
              </a:rPr>
              <a:t>CFR</a:t>
            </a:r>
            <a:r>
              <a:rPr lang="en-US" altLang="en-US" dirty="0">
                <a:latin typeface="Arial" panose="020B0604020202020204" pitchFamily="34" charset="0"/>
                <a:cs typeface="Arial" panose="020B0604020202020204" pitchFamily="34" charset="0"/>
              </a:rPr>
              <a:t> 260.43)  (Note: some language changed in 2015):</a:t>
            </a:r>
          </a:p>
          <a:p>
            <a:pPr marL="3600450" lvl="8" indent="0">
              <a:lnSpc>
                <a:spcPct val="80000"/>
              </a:lnSpc>
              <a:tabLst>
                <a:tab pos="685800" algn="l"/>
              </a:tabLst>
            </a:pPr>
            <a:endParaRPr lang="en-US" altLang="en-US" dirty="0">
              <a:cs typeface="Arial" charset="0"/>
            </a:endParaRPr>
          </a:p>
          <a:p>
            <a:pPr marL="2228850" lvl="5" indent="0">
              <a:lnSpc>
                <a:spcPct val="80000"/>
              </a:lnSpc>
              <a:buNone/>
              <a:tabLst>
                <a:tab pos="685800" algn="l"/>
              </a:tabLst>
            </a:pPr>
            <a:endParaRPr lang="en-US" altLang="en-US" dirty="0">
              <a:latin typeface="Arial" pitchFamily="34" charset="0"/>
              <a:cs typeface="Arial" pitchFamily="34" charset="0"/>
            </a:endParaRPr>
          </a:p>
        </p:txBody>
      </p:sp>
      <p:pic>
        <p:nvPicPr>
          <p:cNvPr id="7" name="Picture 4" descr="Containers of recyclable material"/>
          <p:cNvPicPr>
            <a:picLocks noChangeAspect="1" noChangeArrowheads="1"/>
          </p:cNvPicPr>
          <p:nvPr/>
        </p:nvPicPr>
        <p:blipFill>
          <a:blip r:embed="rId3" cstate="print"/>
          <a:srcRect/>
          <a:stretch>
            <a:fillRect/>
          </a:stretch>
        </p:blipFill>
        <p:spPr bwMode="auto">
          <a:xfrm>
            <a:off x="34159" y="1967395"/>
            <a:ext cx="3160684" cy="2667000"/>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3" name="TextBox 2"/>
          <p:cNvSpPr txBox="1"/>
          <p:nvPr/>
        </p:nvSpPr>
        <p:spPr>
          <a:xfrm>
            <a:off x="3194843" y="1939141"/>
            <a:ext cx="5872957" cy="4893647"/>
          </a:xfrm>
          <a:prstGeom prst="rect">
            <a:avLst/>
          </a:prstGeom>
          <a:noFill/>
        </p:spPr>
        <p:txBody>
          <a:bodyPr wrap="square" rtlCol="0">
            <a:spAutoFit/>
          </a:bodyPr>
          <a:lstStyle/>
          <a:p>
            <a:pPr marL="457200" indent="-457200">
              <a:buFont typeface="+mj-lt"/>
              <a:buAutoNum type="arabicPeriod"/>
            </a:pPr>
            <a:r>
              <a:rPr lang="en-US" dirty="0">
                <a:latin typeface="Arial" panose="020B0604020202020204" pitchFamily="34" charset="0"/>
                <a:cs typeface="Arial" panose="020B0604020202020204" pitchFamily="34" charset="0"/>
              </a:rPr>
              <a:t>Legitimate recycling must involve a material that provides a useful contribution to the recycling process or product.</a:t>
            </a:r>
          </a:p>
          <a:p>
            <a:pPr marL="457200" indent="-457200">
              <a:buFont typeface="+mj-lt"/>
              <a:buAutoNum type="arabicPeriod"/>
            </a:pPr>
            <a:endParaRPr lang="en-US" dirty="0">
              <a:latin typeface="Arial" panose="020B0604020202020204" pitchFamily="34" charset="0"/>
              <a:cs typeface="Arial" panose="020B0604020202020204" pitchFamily="34" charset="0"/>
            </a:endParaRPr>
          </a:p>
          <a:p>
            <a:pPr marL="457200" indent="-457200">
              <a:buFont typeface="+mj-lt"/>
              <a:buAutoNum type="arabicPeriod"/>
            </a:pPr>
            <a:r>
              <a:rPr lang="en-US" dirty="0">
                <a:latin typeface="Arial" panose="020B0604020202020204" pitchFamily="34" charset="0"/>
                <a:cs typeface="Arial" panose="020B0604020202020204" pitchFamily="34" charset="0"/>
              </a:rPr>
              <a:t>Legitimate recycling must produce a product or intermediate that is valuable (sold to a third party, used as an effective substitute or as an ingredient).</a:t>
            </a:r>
          </a:p>
          <a:p>
            <a:pPr marL="457200" indent="-457200">
              <a:buFont typeface="+mj-lt"/>
              <a:buAutoNum type="arabicPeriod"/>
            </a:pPr>
            <a:endParaRPr lang="en-US" dirty="0">
              <a:latin typeface="Arial" panose="020B0604020202020204" pitchFamily="34" charset="0"/>
              <a:cs typeface="Arial" panose="020B0604020202020204" pitchFamily="34" charset="0"/>
            </a:endParaRPr>
          </a:p>
          <a:p>
            <a:pPr marL="457200" indent="-457200">
              <a:buFont typeface="+mj-lt"/>
              <a:buAutoNum type="arabicPeriod"/>
            </a:pPr>
            <a:r>
              <a:rPr lang="en-US" dirty="0">
                <a:latin typeface="Arial" panose="020B0604020202020204" pitchFamily="34" charset="0"/>
                <a:cs typeface="Arial" panose="020B0604020202020204" pitchFamily="34" charset="0"/>
              </a:rPr>
              <a:t>The generator and recycler must manage the material as a valuable commodity when it is under their control.</a:t>
            </a:r>
          </a:p>
          <a:p>
            <a:pPr marL="457200" indent="-457200">
              <a:buFont typeface="+mj-lt"/>
              <a:buAutoNum type="arabicPeriod"/>
            </a:pPr>
            <a:endParaRPr lang="en-US" dirty="0">
              <a:latin typeface="Arial" panose="020B0604020202020204" pitchFamily="34" charset="0"/>
              <a:cs typeface="Arial" panose="020B0604020202020204" pitchFamily="34" charset="0"/>
            </a:endParaRPr>
          </a:p>
          <a:p>
            <a:pPr marL="457200" indent="-457200">
              <a:buFont typeface="+mj-lt"/>
              <a:buAutoNum type="arabicPeriod"/>
            </a:pPr>
            <a:r>
              <a:rPr lang="en-US" dirty="0">
                <a:latin typeface="Arial" panose="020B0604020202020204" pitchFamily="34" charset="0"/>
                <a:cs typeface="Arial" panose="020B0604020202020204" pitchFamily="34" charset="0"/>
              </a:rPr>
              <a:t>The product of the recycling process must be comparable to a legitimate product or intermediate. </a:t>
            </a:r>
          </a:p>
          <a:p>
            <a:pPr marL="457200" indent="-457200">
              <a:buFont typeface="+mj-lt"/>
              <a:buAutoNum type="arabicPeriod"/>
            </a:pPr>
            <a:endParaRPr lang="en-US" sz="2000" dirty="0">
              <a:latin typeface="Arial" panose="020B0604020202020204" pitchFamily="34" charset="0"/>
              <a:cs typeface="Arial" panose="020B0604020202020204" pitchFamily="34" charset="0"/>
            </a:endParaRPr>
          </a:p>
          <a:p>
            <a:pPr marL="457200" indent="-457200">
              <a:buFont typeface="+mj-lt"/>
              <a:buAutoNum type="arabicPeriod"/>
            </a:pPr>
            <a:endParaRPr lang="en-US" sz="2000" dirty="0">
              <a:latin typeface="Arial" panose="020B0604020202020204" pitchFamily="34" charset="0"/>
              <a:cs typeface="Arial" panose="020B0604020202020204" pitchFamily="34" charset="0"/>
            </a:endParaRPr>
          </a:p>
          <a:p>
            <a:pPr marL="457200" indent="-457200">
              <a:buFont typeface="+mj-lt"/>
              <a:buAutoNum type="arabicPeriod"/>
            </a:pPr>
            <a:endParaRPr lang="en-US" sz="2000" dirty="0">
              <a:latin typeface="Arial" panose="020B0604020202020204" pitchFamily="34" charset="0"/>
              <a:cs typeface="Arial" panose="020B0604020202020204" pitchFamily="34" charset="0"/>
            </a:endParaRPr>
          </a:p>
        </p:txBody>
      </p:sp>
      <p:sp>
        <p:nvSpPr>
          <p:cNvPr id="2" name="TextBox 1"/>
          <p:cNvSpPr txBox="1"/>
          <p:nvPr/>
        </p:nvSpPr>
        <p:spPr>
          <a:xfrm>
            <a:off x="141047" y="4951138"/>
            <a:ext cx="2890043" cy="923330"/>
          </a:xfrm>
          <a:prstGeom prst="rect">
            <a:avLst/>
          </a:prstGeom>
          <a:noFill/>
        </p:spPr>
        <p:txBody>
          <a:bodyPr wrap="square" rtlCol="0">
            <a:spAutoFit/>
          </a:bodyPr>
          <a:lstStyle/>
          <a:p>
            <a:r>
              <a:rPr lang="en-US" dirty="0"/>
              <a:t>If not legitimately recycled – then it’s a discarded material that </a:t>
            </a:r>
            <a:r>
              <a:rPr lang="en-US" b="1" dirty="0"/>
              <a:t>is a solid waste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315237"/>
            <a:ext cx="7609114" cy="990600"/>
          </a:xfrm>
        </p:spPr>
        <p:txBody>
          <a:bodyPr>
            <a:noAutofit/>
          </a:bodyPr>
          <a:lstStyle/>
          <a:p>
            <a:pPr>
              <a:defRPr/>
            </a:pPr>
            <a:r>
              <a:rPr lang="en-US" sz="3600" b="1" dirty="0"/>
              <a:t>Five Types of Secondary Ma</a:t>
            </a:r>
            <a:r>
              <a:rPr lang="en-US" b="1" dirty="0"/>
              <a:t>terials </a:t>
            </a:r>
            <a:br>
              <a:rPr lang="en-US" dirty="0"/>
            </a:br>
            <a:endParaRPr lang="en-US" dirty="0"/>
          </a:p>
        </p:txBody>
      </p:sp>
      <p:sp>
        <p:nvSpPr>
          <p:cNvPr id="3" name="Rectangle 2"/>
          <p:cNvSpPr/>
          <p:nvPr/>
        </p:nvSpPr>
        <p:spPr>
          <a:xfrm>
            <a:off x="2027784" y="1219200"/>
            <a:ext cx="5943600" cy="2591479"/>
          </a:xfrm>
          <a:prstGeom prst="rect">
            <a:avLst/>
          </a:prstGeom>
        </p:spPr>
        <p:txBody>
          <a:bodyPr wrap="square">
            <a:spAutoFit/>
          </a:bodyPr>
          <a:lstStyle/>
          <a:p>
            <a:pPr marL="457200" lvl="0" indent="-457200">
              <a:spcBef>
                <a:spcPct val="20000"/>
              </a:spcBef>
              <a:buFont typeface="Arial"/>
              <a:buChar char="•"/>
            </a:pPr>
            <a:r>
              <a:rPr lang="en-US" sz="2800" dirty="0">
                <a:solidFill>
                  <a:prstClr val="black"/>
                </a:solidFill>
                <a:latin typeface="Arial"/>
                <a:cs typeface="Arial"/>
              </a:rPr>
              <a:t>Spent Materials</a:t>
            </a:r>
          </a:p>
          <a:p>
            <a:pPr marL="457200" lvl="0" indent="-457200">
              <a:spcBef>
                <a:spcPct val="20000"/>
              </a:spcBef>
              <a:buFont typeface="Arial"/>
              <a:buChar char="•"/>
            </a:pPr>
            <a:r>
              <a:rPr lang="en-US" sz="2800" dirty="0">
                <a:solidFill>
                  <a:prstClr val="black"/>
                </a:solidFill>
                <a:latin typeface="Arial"/>
                <a:cs typeface="Arial"/>
              </a:rPr>
              <a:t>Sludges</a:t>
            </a:r>
          </a:p>
          <a:p>
            <a:pPr marL="457200" lvl="0" indent="-457200">
              <a:spcBef>
                <a:spcPct val="20000"/>
              </a:spcBef>
              <a:buFont typeface="Arial"/>
              <a:buChar char="•"/>
            </a:pPr>
            <a:r>
              <a:rPr lang="en-US" sz="2800" dirty="0">
                <a:solidFill>
                  <a:prstClr val="black"/>
                </a:solidFill>
                <a:latin typeface="Arial"/>
                <a:cs typeface="Arial"/>
              </a:rPr>
              <a:t>By-products</a:t>
            </a:r>
          </a:p>
          <a:p>
            <a:pPr marL="457200" lvl="0" indent="-457200">
              <a:spcBef>
                <a:spcPct val="20000"/>
              </a:spcBef>
              <a:buFont typeface="Arial"/>
              <a:buChar char="•"/>
            </a:pPr>
            <a:r>
              <a:rPr lang="en-US" sz="2800" dirty="0">
                <a:solidFill>
                  <a:prstClr val="black"/>
                </a:solidFill>
                <a:latin typeface="Arial"/>
                <a:cs typeface="Arial"/>
              </a:rPr>
              <a:t>Commercial Chemical Products</a:t>
            </a:r>
          </a:p>
          <a:p>
            <a:pPr marL="457200" lvl="0" indent="-457200">
              <a:spcBef>
                <a:spcPct val="20000"/>
              </a:spcBef>
              <a:buFont typeface="Arial"/>
              <a:buChar char="•"/>
            </a:pPr>
            <a:r>
              <a:rPr lang="en-US" sz="2800" dirty="0">
                <a:solidFill>
                  <a:prstClr val="black"/>
                </a:solidFill>
                <a:latin typeface="Arial"/>
                <a:cs typeface="Arial"/>
              </a:rPr>
              <a:t>Scrap Metal</a:t>
            </a:r>
          </a:p>
        </p:txBody>
      </p:sp>
      <p:pic>
        <p:nvPicPr>
          <p:cNvPr id="7" name="Picture 6" descr="parts washer"/>
          <p:cNvPicPr>
            <a:picLocks noChangeAspect="1"/>
          </p:cNvPicPr>
          <p:nvPr/>
        </p:nvPicPr>
        <p:blipFill rotWithShape="1">
          <a:blip r:embed="rId3" cstate="print"/>
          <a:srcRect l="5607" b="596"/>
          <a:stretch/>
        </p:blipFill>
        <p:spPr>
          <a:xfrm>
            <a:off x="304800" y="3593478"/>
            <a:ext cx="2057400" cy="2803788"/>
          </a:xfrm>
          <a:prstGeom prst="rect">
            <a:avLst/>
          </a:prstGeom>
          <a:ln>
            <a:noFill/>
          </a:ln>
        </p:spPr>
      </p:pic>
      <p:pic>
        <p:nvPicPr>
          <p:cNvPr id="13" name="Picture 2" descr="IMG_0626"/>
          <p:cNvPicPr>
            <a:picLocks noChangeAspect="1" noChangeArrowheads="1"/>
          </p:cNvPicPr>
          <p:nvPr/>
        </p:nvPicPr>
        <p:blipFill>
          <a:blip r:embed="rId4" cstate="print"/>
          <a:srcRect/>
          <a:stretch>
            <a:fillRect/>
          </a:stretch>
        </p:blipFill>
        <p:spPr bwMode="auto">
          <a:xfrm>
            <a:off x="4977328" y="3429000"/>
            <a:ext cx="3967687" cy="2980481"/>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81986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906236" y="1"/>
            <a:ext cx="7609114" cy="1066800"/>
          </a:xfrm>
        </p:spPr>
        <p:txBody>
          <a:bodyPr/>
          <a:lstStyle/>
          <a:p>
            <a:pPr eaLnBrk="1" hangingPunct="1"/>
            <a:r>
              <a:rPr lang="en-US" dirty="0"/>
              <a:t>Spent Material</a:t>
            </a:r>
          </a:p>
        </p:txBody>
      </p:sp>
      <p:sp>
        <p:nvSpPr>
          <p:cNvPr id="24579" name="Rectangle 3"/>
          <p:cNvSpPr>
            <a:spLocks noGrp="1" noChangeArrowheads="1"/>
          </p:cNvSpPr>
          <p:nvPr>
            <p:ph idx="1"/>
          </p:nvPr>
        </p:nvSpPr>
        <p:spPr>
          <a:xfrm>
            <a:off x="533400" y="1371600"/>
            <a:ext cx="7886700" cy="4351338"/>
          </a:xfrm>
        </p:spPr>
        <p:txBody>
          <a:bodyPr>
            <a:normAutofit/>
          </a:bodyPr>
          <a:lstStyle/>
          <a:p>
            <a:pPr marL="0" indent="0" eaLnBrk="1" hangingPunct="1">
              <a:buNone/>
            </a:pPr>
            <a:r>
              <a:rPr lang="en-US" dirty="0">
                <a:latin typeface="Arial" panose="020B0604020202020204" pitchFamily="34" charset="0"/>
                <a:cs typeface="Arial" panose="020B0604020202020204" pitchFamily="34" charset="0"/>
              </a:rPr>
              <a:t>A spent material is any material that has been used and as a result of contamination can no longer serve the purpose for which it was produced without processing [40 </a:t>
            </a:r>
            <a:r>
              <a:rPr lang="en-US" dirty="0" err="1">
                <a:latin typeface="Arial" panose="020B0604020202020204" pitchFamily="34" charset="0"/>
                <a:cs typeface="Arial" panose="020B0604020202020204" pitchFamily="34" charset="0"/>
              </a:rPr>
              <a:t>CFR</a:t>
            </a:r>
            <a:r>
              <a:rPr lang="en-US" dirty="0">
                <a:latin typeface="Arial" panose="020B0604020202020204" pitchFamily="34" charset="0"/>
                <a:cs typeface="Arial" panose="020B0604020202020204" pitchFamily="34" charset="0"/>
              </a:rPr>
              <a:t> 261.1(c)(1)]</a:t>
            </a:r>
            <a:endParaRPr lang="en-US" sz="2000" dirty="0">
              <a:latin typeface="Arial" panose="020B0604020202020204" pitchFamily="34" charset="0"/>
              <a:cs typeface="Arial" panose="020B0604020202020204" pitchFamily="34" charset="0"/>
            </a:endParaRPr>
          </a:p>
          <a:p>
            <a:pPr lvl="1" eaLnBrk="1" hangingPunct="1">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lvl="1" eaLnBrk="1" hangingPunct="1">
              <a:buFont typeface="Arial" panose="020B0604020202020204" pitchFamily="34" charset="0"/>
              <a:buChar char="•"/>
            </a:pPr>
            <a:r>
              <a:rPr lang="en-US" dirty="0">
                <a:latin typeface="Arial" panose="020B0604020202020204" pitchFamily="34" charset="0"/>
                <a:cs typeface="Arial" panose="020B0604020202020204" pitchFamily="34" charset="0"/>
              </a:rPr>
              <a:t>Spent solvents</a:t>
            </a:r>
          </a:p>
          <a:p>
            <a:pPr lvl="1" eaLnBrk="1" hangingPunct="1">
              <a:buFont typeface="Arial" panose="020B0604020202020204" pitchFamily="34" charset="0"/>
              <a:buChar char="•"/>
            </a:pPr>
            <a:r>
              <a:rPr lang="en-US" dirty="0">
                <a:latin typeface="Arial" panose="020B0604020202020204" pitchFamily="34" charset="0"/>
                <a:cs typeface="Arial" panose="020B0604020202020204" pitchFamily="34" charset="0"/>
              </a:rPr>
              <a:t>Spent catalysts</a:t>
            </a:r>
          </a:p>
          <a:p>
            <a:pPr lvl="1" eaLnBrk="1" hangingPunct="1">
              <a:buFont typeface="Arial" panose="020B0604020202020204" pitchFamily="34" charset="0"/>
              <a:buChar char="•"/>
            </a:pPr>
            <a:r>
              <a:rPr lang="en-US" dirty="0">
                <a:latin typeface="Arial" panose="020B0604020202020204" pitchFamily="34" charset="0"/>
                <a:cs typeface="Arial" panose="020B0604020202020204" pitchFamily="34" charset="0"/>
              </a:rPr>
              <a:t>Spent pickle liquor</a:t>
            </a:r>
          </a:p>
          <a:p>
            <a:pPr lvl="1" eaLnBrk="1" hangingPunct="1">
              <a:buFont typeface="Arial" panose="020B0604020202020204" pitchFamily="34" charset="0"/>
              <a:buChar char="•"/>
            </a:pPr>
            <a:r>
              <a:rPr lang="en-US" dirty="0">
                <a:latin typeface="Arial" panose="020B0604020202020204" pitchFamily="34" charset="0"/>
                <a:cs typeface="Arial" panose="020B0604020202020204" pitchFamily="34" charset="0"/>
              </a:rPr>
              <a:t>Spent plating bath solutions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06236" y="1"/>
            <a:ext cx="7609114" cy="1066800"/>
          </a:xfrm>
        </p:spPr>
        <p:txBody>
          <a:bodyPr/>
          <a:lstStyle/>
          <a:p>
            <a:pPr eaLnBrk="1" hangingPunct="1"/>
            <a:r>
              <a:rPr lang="en-US" dirty="0"/>
              <a:t>Sludge</a:t>
            </a:r>
          </a:p>
        </p:txBody>
      </p:sp>
      <p:sp>
        <p:nvSpPr>
          <p:cNvPr id="25603" name="Rectangle 3"/>
          <p:cNvSpPr>
            <a:spLocks noGrp="1" noChangeArrowheads="1"/>
          </p:cNvSpPr>
          <p:nvPr>
            <p:ph idx="1"/>
          </p:nvPr>
        </p:nvSpPr>
        <p:spPr>
          <a:xfrm>
            <a:off x="152400" y="1219200"/>
            <a:ext cx="7886700" cy="4351338"/>
          </a:xfrm>
        </p:spPr>
        <p:txBody>
          <a:bodyPr>
            <a:normAutofit fontScale="92500" lnSpcReduction="10000"/>
          </a:bodyPr>
          <a:lstStyle/>
          <a:p>
            <a:pPr marL="0" indent="0" eaLnBrk="1" hangingPunct="1">
              <a:buFontTx/>
              <a:buNone/>
              <a:tabLst>
                <a:tab pos="0" algn="l"/>
              </a:tabLst>
            </a:pPr>
            <a:r>
              <a:rPr lang="en-US" sz="3000" dirty="0">
                <a:latin typeface="Arial" panose="020B0604020202020204" pitchFamily="34" charset="0"/>
                <a:cs typeface="Arial" panose="020B0604020202020204" pitchFamily="34" charset="0"/>
              </a:rPr>
              <a:t>A sludge is any solid, semisolid, or liquid waste generated from a municipal, commercial, or industrial wastewater treatment plant, water supply treatment plant, or air pollution control facility, exclusive of the treated effluent from a wastewater treatment plant</a:t>
            </a:r>
          </a:p>
          <a:p>
            <a:pPr marL="0" indent="0" eaLnBrk="1" hangingPunct="1">
              <a:buFontTx/>
              <a:buNone/>
              <a:tabLst>
                <a:tab pos="0" algn="l"/>
              </a:tabLst>
            </a:pPr>
            <a:r>
              <a:rPr lang="en-US" sz="2200" dirty="0">
                <a:latin typeface="Arial" panose="020B0604020202020204" pitchFamily="34" charset="0"/>
                <a:cs typeface="Arial" panose="020B0604020202020204" pitchFamily="34" charset="0"/>
              </a:rPr>
              <a:t> [261.1(c)(2), 260.10]</a:t>
            </a:r>
          </a:p>
          <a:p>
            <a:pPr marL="57150" indent="0">
              <a:tabLst>
                <a:tab pos="0" algn="l"/>
              </a:tabLst>
            </a:pPr>
            <a:r>
              <a:rPr lang="en-US" sz="24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Wastewater treatment plant </a:t>
            </a:r>
            <a:r>
              <a:rPr lang="en-US" sz="2600" dirty="0" err="1">
                <a:latin typeface="Arial" panose="020B0604020202020204" pitchFamily="34" charset="0"/>
                <a:cs typeface="Arial" panose="020B0604020202020204" pitchFamily="34" charset="0"/>
              </a:rPr>
              <a:t>sludges</a:t>
            </a:r>
            <a:endParaRPr lang="en-US" sz="2600" dirty="0">
              <a:latin typeface="Arial" panose="020B0604020202020204" pitchFamily="34" charset="0"/>
              <a:cs typeface="Arial" panose="020B0604020202020204" pitchFamily="34" charset="0"/>
            </a:endParaRPr>
          </a:p>
          <a:p>
            <a:pPr marL="57150" indent="0">
              <a:tabLst>
                <a:tab pos="0" algn="l"/>
              </a:tabLst>
            </a:pPr>
            <a:r>
              <a:rPr lang="en-US" sz="2600" dirty="0">
                <a:latin typeface="Arial" panose="020B0604020202020204" pitchFamily="34" charset="0"/>
                <a:cs typeface="Arial" panose="020B0604020202020204" pitchFamily="34" charset="0"/>
              </a:rPr>
              <a:t>  Electric arc furnace </a:t>
            </a:r>
          </a:p>
          <a:p>
            <a:pPr marL="57150" indent="0">
              <a:buNone/>
              <a:tabLst>
                <a:tab pos="0" algn="l"/>
              </a:tabLst>
            </a:pPr>
            <a:r>
              <a:rPr lang="en-US" sz="2600" dirty="0">
                <a:latin typeface="Arial" panose="020B0604020202020204" pitchFamily="34" charset="0"/>
                <a:cs typeface="Arial" panose="020B0604020202020204" pitchFamily="34" charset="0"/>
              </a:rPr>
              <a:t>   dust (K061)</a:t>
            </a:r>
          </a:p>
          <a:p>
            <a:pPr marL="57150" indent="0">
              <a:tabLst>
                <a:tab pos="0" algn="l"/>
              </a:tabLst>
            </a:pPr>
            <a:r>
              <a:rPr lang="en-US" sz="2600" dirty="0">
                <a:latin typeface="Arial" panose="020B0604020202020204" pitchFamily="34" charset="0"/>
                <a:cs typeface="Arial" panose="020B0604020202020204" pitchFamily="34" charset="0"/>
              </a:rPr>
              <a:t>  Baghouse dust</a:t>
            </a:r>
            <a:endParaRPr lang="en-US" sz="2600" dirty="0">
              <a:solidFill>
                <a:srgbClr val="FF0000"/>
              </a:solidFill>
              <a:latin typeface="Arial" panose="020B0604020202020204" pitchFamily="34" charset="0"/>
              <a:cs typeface="Arial" panose="020B0604020202020204" pitchFamily="34" charset="0"/>
            </a:endParaRPr>
          </a:p>
        </p:txBody>
      </p:sp>
      <p:pic>
        <p:nvPicPr>
          <p:cNvPr id="5" name="Picture 4" descr="Aerial photo of a wastewater treatment plant. Several buildings and clarifying tanks."/>
          <p:cNvPicPr>
            <a:picLocks noChangeAspect="1"/>
          </p:cNvPicPr>
          <p:nvPr/>
        </p:nvPicPr>
        <p:blipFill>
          <a:blip r:embed="rId3" cstate="print"/>
          <a:stretch>
            <a:fillRect/>
          </a:stretch>
        </p:blipFill>
        <p:spPr>
          <a:xfrm>
            <a:off x="5998349" y="3212143"/>
            <a:ext cx="3145651" cy="3327399"/>
          </a:xfrm>
          <a:prstGeom prst="rect">
            <a:avLst/>
          </a:prstGeom>
        </p:spPr>
        <p:style>
          <a:lnRef idx="2">
            <a:schemeClr val="dk1"/>
          </a:lnRef>
          <a:fillRef idx="1">
            <a:schemeClr val="lt1"/>
          </a:fillRef>
          <a:effectRef idx="0">
            <a:schemeClr val="dk1"/>
          </a:effectRef>
          <a:fontRef idx="minor">
            <a:schemeClr val="dk1"/>
          </a:fontRef>
        </p:style>
      </p:pic>
      <p:pic>
        <p:nvPicPr>
          <p:cNvPr id="7" name="Picture 6" descr="Large Industrial machinery at a wastewater treatment plant."/>
          <p:cNvPicPr>
            <a:picLocks noChangeAspect="1"/>
          </p:cNvPicPr>
          <p:nvPr/>
        </p:nvPicPr>
        <p:blipFill rotWithShape="1">
          <a:blip r:embed="rId4" cstate="print"/>
          <a:srcRect l="4651" r="2326"/>
          <a:stretch/>
        </p:blipFill>
        <p:spPr>
          <a:xfrm>
            <a:off x="3336358" y="4343400"/>
            <a:ext cx="2661991" cy="2196142"/>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By-Product</a:t>
            </a:r>
          </a:p>
        </p:txBody>
      </p:sp>
      <p:sp>
        <p:nvSpPr>
          <p:cNvPr id="3" name="Content Placeholder 2"/>
          <p:cNvSpPr>
            <a:spLocks noGrp="1"/>
          </p:cNvSpPr>
          <p:nvPr>
            <p:ph idx="1"/>
          </p:nvPr>
        </p:nvSpPr>
        <p:spPr>
          <a:xfrm>
            <a:off x="228600" y="1325563"/>
            <a:ext cx="7886700" cy="4351338"/>
          </a:xfrm>
        </p:spPr>
        <p:txBody>
          <a:bodyPr>
            <a:normAutofit/>
          </a:bodyPr>
          <a:lstStyle/>
          <a:p>
            <a:pPr marL="0" indent="0">
              <a:lnSpc>
                <a:spcPct val="110000"/>
              </a:lnSpc>
              <a:buNone/>
            </a:pPr>
            <a:r>
              <a:rPr lang="en-US" dirty="0">
                <a:latin typeface="Arial" panose="020B0604020202020204" pitchFamily="34" charset="0"/>
                <a:cs typeface="Arial" panose="020B0604020202020204" pitchFamily="34" charset="0"/>
              </a:rPr>
              <a:t>A “by-product” is a material that is not one of the primary products of a production process and is not solely or separately produced by the production process [261.1(c)(3)]</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Not intentionally produced</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Needs further processing</a:t>
            </a:r>
          </a:p>
          <a:p>
            <a:pPr lvl="2"/>
            <a:r>
              <a:rPr lang="en-US" sz="1800" dirty="0">
                <a:latin typeface="Arial" panose="020B0604020202020204" pitchFamily="34" charset="0"/>
                <a:cs typeface="Arial" panose="020B0604020202020204" pitchFamily="34" charset="0"/>
              </a:rPr>
              <a:t>Distillation column bottoms</a:t>
            </a:r>
          </a:p>
          <a:p>
            <a:pPr lvl="2"/>
            <a:r>
              <a:rPr lang="en-US" sz="1800" dirty="0">
                <a:latin typeface="Arial" panose="020B0604020202020204" pitchFamily="34" charset="0"/>
                <a:cs typeface="Arial" panose="020B0604020202020204" pitchFamily="34" charset="0"/>
              </a:rPr>
              <a:t>Heavy ends</a:t>
            </a:r>
          </a:p>
          <a:p>
            <a:pPr lvl="2"/>
            <a:r>
              <a:rPr lang="en-US" sz="1800" dirty="0">
                <a:latin typeface="Arial" panose="020B0604020202020204" pitchFamily="34" charset="0"/>
                <a:cs typeface="Arial" panose="020B0604020202020204" pitchFamily="34" charset="0"/>
              </a:rPr>
              <a:t>Slag</a:t>
            </a:r>
          </a:p>
          <a:p>
            <a:endParaRPr lang="en-US" dirty="0"/>
          </a:p>
        </p:txBody>
      </p:sp>
      <p:pic>
        <p:nvPicPr>
          <p:cNvPr id="6" name="Picture 5" descr="Two large bins dumping red hot fluid onto rock and debris"/>
          <p:cNvPicPr>
            <a:picLocks noChangeAspect="1"/>
          </p:cNvPicPr>
          <p:nvPr/>
        </p:nvPicPr>
        <p:blipFill>
          <a:blip r:embed="rId3" cstate="print"/>
          <a:stretch>
            <a:fillRect/>
          </a:stretch>
        </p:blipFill>
        <p:spPr>
          <a:xfrm>
            <a:off x="4722432" y="3505200"/>
            <a:ext cx="4265748" cy="283163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85403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06236" y="1"/>
            <a:ext cx="7609114" cy="1066800"/>
          </a:xfrm>
        </p:spPr>
        <p:txBody>
          <a:bodyPr/>
          <a:lstStyle/>
          <a:p>
            <a:pPr eaLnBrk="1" hangingPunct="1"/>
            <a:r>
              <a:rPr lang="en-US" dirty="0"/>
              <a:t>Co-Product</a:t>
            </a:r>
          </a:p>
        </p:txBody>
      </p:sp>
      <p:sp>
        <p:nvSpPr>
          <p:cNvPr id="27651" name="Rectangle 3"/>
          <p:cNvSpPr>
            <a:spLocks noGrp="1" noChangeArrowheads="1"/>
          </p:cNvSpPr>
          <p:nvPr>
            <p:ph idx="1"/>
          </p:nvPr>
        </p:nvSpPr>
        <p:spPr>
          <a:xfrm>
            <a:off x="228868" y="1295400"/>
            <a:ext cx="8305800" cy="4800600"/>
          </a:xfrm>
        </p:spPr>
        <p:txBody>
          <a:bodyPr>
            <a:normAutofit fontScale="62500" lnSpcReduction="20000"/>
          </a:bodyPr>
          <a:lstStyle/>
          <a:p>
            <a:pPr marL="0" indent="0" eaLnBrk="1" hangingPunct="1">
              <a:buNone/>
            </a:pPr>
            <a:r>
              <a:rPr lang="en-US" sz="3800" dirty="0">
                <a:latin typeface="Arial" panose="020B0604020202020204" pitchFamily="34" charset="0"/>
                <a:cs typeface="Arial" panose="020B0604020202020204" pitchFamily="34" charset="0"/>
              </a:rPr>
              <a:t>A co-product is a material intentionally produced by the manufacturing process and ordinarily used in its existing state as a commodity in trade by the general public [261.1(c)(3)]</a:t>
            </a:r>
          </a:p>
          <a:p>
            <a:pPr marL="0" indent="0" eaLnBrk="1" hangingPunct="1">
              <a:buNone/>
            </a:pPr>
            <a:endParaRPr lang="en-US" dirty="0">
              <a:latin typeface="Arial" panose="020B0604020202020204" pitchFamily="34" charset="0"/>
              <a:cs typeface="Arial" panose="020B0604020202020204" pitchFamily="34" charset="0"/>
            </a:endParaRPr>
          </a:p>
          <a:p>
            <a:pPr marL="0" indent="0" eaLnBrk="1" hangingPunct="1">
              <a:buNone/>
            </a:pPr>
            <a:r>
              <a:rPr lang="en-US" dirty="0">
                <a:latin typeface="Arial" panose="020B0604020202020204" pitchFamily="34" charset="0"/>
                <a:cs typeface="Arial" panose="020B0604020202020204" pitchFamily="34" charset="0"/>
              </a:rPr>
              <a:t>Co-products:</a:t>
            </a:r>
          </a:p>
          <a:p>
            <a:r>
              <a:rPr lang="en-US" sz="2600" dirty="0">
                <a:latin typeface="Arial" panose="020B0604020202020204" pitchFamily="34" charset="0"/>
                <a:cs typeface="Arial" panose="020B0604020202020204" pitchFamily="34" charset="0"/>
              </a:rPr>
              <a:t>have a recognized use and a legitimate or guaranteed market</a:t>
            </a:r>
          </a:p>
          <a:p>
            <a:r>
              <a:rPr lang="en-US" sz="2600" dirty="0">
                <a:latin typeface="Arial" panose="020B0604020202020204" pitchFamily="34" charset="0"/>
                <a:cs typeface="Arial" panose="020B0604020202020204" pitchFamily="34" charset="0"/>
              </a:rPr>
              <a:t>are manufactured to specifications</a:t>
            </a:r>
          </a:p>
          <a:p>
            <a:pPr lvl="0"/>
            <a:r>
              <a:rPr lang="en-US" sz="2600" dirty="0">
                <a:solidFill>
                  <a:prstClr val="black"/>
                </a:solidFill>
                <a:latin typeface="Arial" panose="020B0604020202020204" pitchFamily="34" charset="0"/>
                <a:cs typeface="Arial" panose="020B0604020202020204" pitchFamily="34" charset="0"/>
              </a:rPr>
              <a:t>must be usable without reprocessing</a:t>
            </a:r>
          </a:p>
          <a:p>
            <a:r>
              <a:rPr lang="en-US" sz="2600" dirty="0">
                <a:latin typeface="Arial" panose="020B0604020202020204" pitchFamily="34" charset="0"/>
                <a:cs typeface="Arial" panose="020B0604020202020204" pitchFamily="34" charset="0"/>
              </a:rPr>
              <a:t>are managed as a valuable commodity</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Co-products are not subject to RCRA regulation if they are used for their intended purpose.</a:t>
            </a:r>
          </a:p>
          <a:p>
            <a:pPr marL="0" lvl="0" indent="0">
              <a:buNone/>
            </a:pPr>
            <a:endParaRPr lang="en-US" dirty="0">
              <a:solidFill>
                <a:prstClr val="black"/>
              </a:solidFill>
              <a:latin typeface="Arial" panose="020B0604020202020204" pitchFamily="34" charset="0"/>
              <a:cs typeface="Arial" panose="020B0604020202020204" pitchFamily="34" charset="0"/>
            </a:endParaRPr>
          </a:p>
          <a:p>
            <a:pPr marL="0" lvl="0" indent="0">
              <a:buNone/>
            </a:pPr>
            <a:r>
              <a:rPr lang="en-US" dirty="0">
                <a:solidFill>
                  <a:prstClr val="black"/>
                </a:solidFill>
                <a:latin typeface="Arial" panose="020B0604020202020204" pitchFamily="34" charset="0"/>
                <a:cs typeface="Arial" panose="020B0604020202020204" pitchFamily="34" charset="0"/>
              </a:rPr>
              <a:t>Example:  Gasoline, kerosene, fuel oil, and asphalt are co-products from petroleum refining.  Petroleum tank bottoms are a by-product.</a:t>
            </a:r>
          </a:p>
          <a:p>
            <a:pPr lvl="0"/>
            <a:endParaRPr lang="en-US" sz="2600" dirty="0">
              <a:solidFill>
                <a:prstClr val="black"/>
              </a:solidFill>
            </a:endParaRPr>
          </a:p>
          <a:p>
            <a:pPr marL="0" indent="0">
              <a:buNone/>
            </a:pPr>
            <a:endParaRPr lang="en-US" dirty="0"/>
          </a:p>
          <a:p>
            <a:pPr marL="0" indent="0">
              <a:buNone/>
            </a:pPr>
            <a:endParaRPr lang="en-US" dirty="0"/>
          </a:p>
          <a:p>
            <a:pPr marL="0" indent="0" eaLnBrk="1" hangingPunct="1">
              <a:buNone/>
            </a:pPr>
            <a:endParaRPr lang="en-US" dirty="0"/>
          </a:p>
          <a:p>
            <a:pPr marL="0" indent="0" eaLnBrk="1" hangingPunct="1">
              <a:buNone/>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Waste pile including boards, bottles, papers, and platic materials acummulated in a ditch"/>
          <p:cNvPicPr>
            <a:picLocks noChangeAspect="1"/>
          </p:cNvPicPr>
          <p:nvPr/>
        </p:nvPicPr>
        <p:blipFill>
          <a:blip r:embed="rId3" cstate="print"/>
          <a:srcRect l="18750" r="18750"/>
          <a:stretch>
            <a:fillRect/>
          </a:stretch>
        </p:blipFill>
        <p:spPr bwMode="auto">
          <a:xfrm>
            <a:off x="4800600" y="1295400"/>
            <a:ext cx="4191000" cy="5029200"/>
          </a:xfrm>
          <a:prstGeom prst="rect">
            <a:avLst/>
          </a:prstGeom>
          <a:ln w="12700">
            <a:headEnd/>
            <a:tailEnd/>
          </a:ln>
        </p:spPr>
        <p:style>
          <a:lnRef idx="2">
            <a:schemeClr val="dk1"/>
          </a:lnRef>
          <a:fillRef idx="1">
            <a:schemeClr val="lt1"/>
          </a:fillRef>
          <a:effectRef idx="0">
            <a:schemeClr val="dk1"/>
          </a:effectRef>
          <a:fontRef idx="minor">
            <a:schemeClr val="dk1"/>
          </a:fontRef>
        </p:style>
      </p:pic>
      <p:sp>
        <p:nvSpPr>
          <p:cNvPr id="78850" name="Rectangle 2"/>
          <p:cNvSpPr>
            <a:spLocks noGrp="1" noChangeArrowheads="1"/>
          </p:cNvSpPr>
          <p:nvPr>
            <p:ph type="title"/>
          </p:nvPr>
        </p:nvSpPr>
        <p:spPr>
          <a:xfrm>
            <a:off x="906236" y="1"/>
            <a:ext cx="7609114" cy="990600"/>
          </a:xfrm>
        </p:spPr>
        <p:txBody>
          <a:bodyPr lIns="90488" tIns="44450" rIns="90488" bIns="44450"/>
          <a:lstStyle/>
          <a:p>
            <a:pPr eaLnBrk="1" hangingPunct="1">
              <a:defRPr/>
            </a:pPr>
            <a:r>
              <a:rPr lang="en-US" dirty="0"/>
              <a:t>What is a Solid Waste ?</a:t>
            </a:r>
          </a:p>
        </p:txBody>
      </p:sp>
      <p:sp>
        <p:nvSpPr>
          <p:cNvPr id="20484" name="Rectangle 3"/>
          <p:cNvSpPr>
            <a:spLocks noGrp="1" noChangeArrowheads="1"/>
          </p:cNvSpPr>
          <p:nvPr>
            <p:ph idx="1"/>
          </p:nvPr>
        </p:nvSpPr>
        <p:spPr>
          <a:xfrm>
            <a:off x="152400" y="1219200"/>
            <a:ext cx="4648200" cy="5257800"/>
          </a:xfrm>
          <a:noFill/>
        </p:spPr>
        <p:txBody>
          <a:bodyPr lIns="90488" tIns="44450" rIns="90488" bIns="44450">
            <a:normAutofit fontScale="85000" lnSpcReduction="10000"/>
          </a:bodyPr>
          <a:lstStyle/>
          <a:p>
            <a:pPr marL="0" indent="0" eaLnBrk="1" hangingPunct="1">
              <a:buNone/>
            </a:pPr>
            <a:r>
              <a:rPr lang="en-US" b="1" dirty="0">
                <a:latin typeface="Arial" charset="0"/>
              </a:rPr>
              <a:t>A solid waste is a discarded material not excluded in 40 CFR 261.4 or by a variance [40 CFR 261.2(a)(1)]</a:t>
            </a:r>
          </a:p>
          <a:p>
            <a:pPr marL="0" indent="0" eaLnBrk="1" hangingPunct="1">
              <a:buNone/>
            </a:pPr>
            <a:r>
              <a:rPr lang="en-US" dirty="0">
                <a:latin typeface="Arial" charset="0"/>
              </a:rPr>
              <a:t>A discarded material is:</a:t>
            </a:r>
          </a:p>
          <a:p>
            <a:r>
              <a:rPr lang="en-US" dirty="0">
                <a:latin typeface="Arial" charset="0"/>
              </a:rPr>
              <a:t>Abandoned [261.2(a)(2)(</a:t>
            </a:r>
            <a:r>
              <a:rPr lang="en-US" dirty="0" err="1">
                <a:latin typeface="Arial" charset="0"/>
              </a:rPr>
              <a:t>i</a:t>
            </a:r>
            <a:r>
              <a:rPr lang="en-US" dirty="0">
                <a:latin typeface="Arial" charset="0"/>
              </a:rPr>
              <a:t>)(A)]</a:t>
            </a:r>
          </a:p>
          <a:p>
            <a:pPr eaLnBrk="1" hangingPunct="1"/>
            <a:r>
              <a:rPr lang="en-US" dirty="0">
                <a:latin typeface="Arial" charset="0"/>
              </a:rPr>
              <a:t>Recycled (with some exceptions) [261.2(a)(2)(i)(B)]</a:t>
            </a:r>
          </a:p>
          <a:p>
            <a:pPr eaLnBrk="1" hangingPunct="1"/>
            <a:r>
              <a:rPr lang="en-US" dirty="0">
                <a:latin typeface="Arial" charset="0"/>
              </a:rPr>
              <a:t>Inherently waste-like [261.2(a)(2)(i)(C)]</a:t>
            </a:r>
          </a:p>
          <a:p>
            <a:pPr eaLnBrk="1" hangingPunct="1"/>
            <a:r>
              <a:rPr lang="en-US" dirty="0">
                <a:latin typeface="Arial" charset="0"/>
              </a:rPr>
              <a:t>Some military munitions [261.2(a)(2)(i)(D)]</a:t>
            </a:r>
          </a:p>
          <a:p>
            <a:pPr marL="0" indent="0" eaLnBrk="1" hangingPunct="1">
              <a:buNone/>
            </a:pPr>
            <a:endParaRPr lang="en-US" sz="2400" dirty="0">
              <a:latin typeface="Arial" charset="0"/>
            </a:endParaRPr>
          </a:p>
          <a:p>
            <a:pPr marL="0" indent="0" eaLnBrk="1" hangingPunct="1">
              <a:buNone/>
            </a:pPr>
            <a:r>
              <a:rPr lang="en-US" sz="2400" dirty="0">
                <a:latin typeface="Arial" charset="0"/>
              </a:rPr>
              <a:t>Basically anything that you can no longer use for its intended purposed.</a:t>
            </a:r>
          </a:p>
        </p:txBody>
      </p:sp>
    </p:spTree>
    <p:extLst>
      <p:ext uri="{BB962C8B-B14F-4D97-AF65-F5344CB8AC3E}">
        <p14:creationId xmlns:p14="http://schemas.microsoft.com/office/powerpoint/2010/main" val="3041256845"/>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219200" y="56706"/>
            <a:ext cx="7609114" cy="990600"/>
          </a:xfrm>
        </p:spPr>
        <p:txBody>
          <a:bodyPr>
            <a:normAutofit fontScale="90000"/>
          </a:bodyPr>
          <a:lstStyle/>
          <a:p>
            <a:pPr eaLnBrk="1" hangingPunct="1"/>
            <a:r>
              <a:rPr lang="en-US" sz="3600" dirty="0"/>
              <a:t>Commercial Chemical Product (CCP)</a:t>
            </a:r>
          </a:p>
        </p:txBody>
      </p:sp>
      <p:sp>
        <p:nvSpPr>
          <p:cNvPr id="29699" name="Rectangle 3"/>
          <p:cNvSpPr>
            <a:spLocks noGrp="1" noChangeArrowheads="1"/>
          </p:cNvSpPr>
          <p:nvPr>
            <p:ph idx="1"/>
          </p:nvPr>
        </p:nvSpPr>
        <p:spPr>
          <a:xfrm>
            <a:off x="152400" y="1300734"/>
            <a:ext cx="7886700" cy="4351338"/>
          </a:xfrm>
        </p:spPr>
        <p:txBody>
          <a:bodyPr/>
          <a:lstStyle/>
          <a:p>
            <a:pPr marL="0" indent="0" eaLnBrk="1" hangingPunct="1">
              <a:buNone/>
            </a:pPr>
            <a:r>
              <a:rPr lang="en-US" dirty="0">
                <a:latin typeface="Arial" panose="020B0604020202020204" pitchFamily="34" charset="0"/>
                <a:cs typeface="Arial" panose="020B0604020202020204" pitchFamily="34" charset="0"/>
              </a:rPr>
              <a:t>CCP is </a:t>
            </a:r>
            <a:r>
              <a:rPr lang="en-US" b="1" dirty="0">
                <a:latin typeface="Arial" panose="020B0604020202020204" pitchFamily="34" charset="0"/>
                <a:cs typeface="Arial" panose="020B0604020202020204" pitchFamily="34" charset="0"/>
              </a:rPr>
              <a:t>unused</a:t>
            </a:r>
            <a:r>
              <a:rPr lang="en-US" dirty="0">
                <a:latin typeface="Arial" panose="020B0604020202020204" pitchFamily="34" charset="0"/>
                <a:cs typeface="Arial" panose="020B0604020202020204" pitchFamily="34" charset="0"/>
              </a:rPr>
              <a:t> product (e.g., off-specification chemical)</a:t>
            </a:r>
          </a:p>
          <a:p>
            <a:pPr eaLnBrk="1" hangingPunct="1"/>
            <a:r>
              <a:rPr lang="en-US" dirty="0">
                <a:latin typeface="Arial" panose="020B0604020202020204" pitchFamily="34" charset="0"/>
                <a:cs typeface="Arial" panose="020B0604020202020204" pitchFamily="34" charset="0"/>
              </a:rPr>
              <a:t>Any kind of </a:t>
            </a:r>
            <a:r>
              <a:rPr lang="en-US" b="1" dirty="0">
                <a:latin typeface="Arial" panose="020B0604020202020204" pitchFamily="34" charset="0"/>
                <a:cs typeface="Arial" panose="020B0604020202020204" pitchFamily="34" charset="0"/>
              </a:rPr>
              <a:t>unused</a:t>
            </a:r>
            <a:r>
              <a:rPr lang="en-US" dirty="0">
                <a:latin typeface="Arial" panose="020B0604020202020204" pitchFamily="34" charset="0"/>
                <a:cs typeface="Arial" panose="020B0604020202020204" pitchFamily="34" charset="0"/>
              </a:rPr>
              <a:t> product – doesn’t have to be listed in §261.33 (P and U wastes)</a:t>
            </a:r>
          </a:p>
          <a:p>
            <a:pPr lvl="1"/>
            <a:r>
              <a:rPr lang="en-US" dirty="0">
                <a:latin typeface="Arial" panose="020B0604020202020204" pitchFamily="34" charset="0"/>
                <a:cs typeface="Arial" panose="020B0604020202020204" pitchFamily="34" charset="0"/>
              </a:rPr>
              <a:t>paint</a:t>
            </a:r>
          </a:p>
          <a:p>
            <a:pPr lvl="1"/>
            <a:r>
              <a:rPr lang="en-US" dirty="0">
                <a:latin typeface="Arial" panose="020B0604020202020204" pitchFamily="34" charset="0"/>
                <a:cs typeface="Arial" panose="020B0604020202020204" pitchFamily="34" charset="0"/>
              </a:rPr>
              <a:t>batteries</a:t>
            </a:r>
          </a:p>
          <a:p>
            <a:pPr lvl="1"/>
            <a:r>
              <a:rPr lang="en-US" dirty="0">
                <a:latin typeface="Arial" panose="020B0604020202020204" pitchFamily="34" charset="0"/>
                <a:cs typeface="Arial" panose="020B0604020202020204" pitchFamily="34" charset="0"/>
              </a:rPr>
              <a:t>circuit boards</a:t>
            </a:r>
          </a:p>
          <a:p>
            <a:pPr lvl="1"/>
            <a:r>
              <a:rPr lang="en-US" dirty="0">
                <a:latin typeface="Arial" panose="020B0604020202020204" pitchFamily="34" charset="0"/>
                <a:cs typeface="Arial" panose="020B0604020202020204" pitchFamily="34" charset="0"/>
              </a:rPr>
              <a:t>pesticides </a:t>
            </a:r>
          </a:p>
          <a:p>
            <a:pPr lvl="1"/>
            <a:r>
              <a:rPr lang="en-US" dirty="0">
                <a:latin typeface="Arial" panose="020B0604020202020204" pitchFamily="34" charset="0"/>
                <a:cs typeface="Arial" panose="020B0604020202020204" pitchFamily="34" charset="0"/>
              </a:rPr>
              <a:t>off-spec chemical</a:t>
            </a:r>
          </a:p>
          <a:p>
            <a:pPr lvl="1"/>
            <a:r>
              <a:rPr lang="en-US" dirty="0">
                <a:latin typeface="Arial" panose="020B0604020202020204" pitchFamily="34" charset="0"/>
                <a:cs typeface="Arial" panose="020B0604020202020204" pitchFamily="34" charset="0"/>
              </a:rPr>
              <a:t>etc.</a:t>
            </a:r>
          </a:p>
          <a:p>
            <a:pPr eaLnBrk="1" hangingPunct="1">
              <a:buFontTx/>
              <a:buNone/>
            </a:pPr>
            <a:endParaRPr lang="en-US" dirty="0">
              <a:cs typeface="Arial" pitchFamily="34" charset="0"/>
            </a:endParaRPr>
          </a:p>
        </p:txBody>
      </p:sp>
      <p:pic>
        <p:nvPicPr>
          <p:cNvPr id="2" name="Picture 1" descr="Shelfing system with chemicals and bottles"/>
          <p:cNvPicPr>
            <a:picLocks noChangeAspect="1"/>
          </p:cNvPicPr>
          <p:nvPr/>
        </p:nvPicPr>
        <p:blipFill>
          <a:blip r:embed="rId3" cstate="print"/>
          <a:stretch>
            <a:fillRect/>
          </a:stretch>
        </p:blipFill>
        <p:spPr>
          <a:xfrm>
            <a:off x="4337187" y="3124200"/>
            <a:ext cx="4608211" cy="3276600"/>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06236" y="1"/>
            <a:ext cx="7609114" cy="1066800"/>
          </a:xfrm>
        </p:spPr>
        <p:txBody>
          <a:bodyPr>
            <a:normAutofit/>
          </a:bodyPr>
          <a:lstStyle/>
          <a:p>
            <a:pPr eaLnBrk="1" hangingPunct="1"/>
            <a:r>
              <a:rPr lang="en-US" dirty="0"/>
              <a:t>Scrap Metal</a:t>
            </a:r>
          </a:p>
        </p:txBody>
      </p:sp>
      <p:sp>
        <p:nvSpPr>
          <p:cNvPr id="30723" name="Rectangle 3"/>
          <p:cNvSpPr>
            <a:spLocks noGrp="1" noChangeArrowheads="1"/>
          </p:cNvSpPr>
          <p:nvPr>
            <p:ph idx="1"/>
          </p:nvPr>
        </p:nvSpPr>
        <p:spPr>
          <a:xfrm>
            <a:off x="228600" y="1315289"/>
            <a:ext cx="7886700" cy="4351338"/>
          </a:xfrm>
        </p:spPr>
        <p:txBody>
          <a:bodyPr>
            <a:normAutofit lnSpcReduction="10000"/>
          </a:bodyPr>
          <a:lstStyle/>
          <a:p>
            <a:pPr marL="0" indent="0" eaLnBrk="1" hangingPunct="1">
              <a:buFontTx/>
              <a:buNone/>
            </a:pPr>
            <a:r>
              <a:rPr lang="en-US" dirty="0">
                <a:latin typeface="Arial" panose="020B0604020202020204" pitchFamily="34" charset="0"/>
                <a:cs typeface="Arial" panose="020B0604020202020204" pitchFamily="34" charset="0"/>
              </a:rPr>
              <a:t>Scrap metal is bits and pieces of metal parts …or metal pieces that may be combined together with bolts or soldering … which when worn or superfluous can be recycled [261.1(c)(6)]</a:t>
            </a:r>
          </a:p>
          <a:p>
            <a:pPr marL="0" indent="0" eaLnBrk="1" hangingPunct="1">
              <a:buFontTx/>
              <a:buNone/>
            </a:pPr>
            <a:endParaRPr lang="en-US" dirty="0">
              <a:latin typeface="Arial" panose="020B0604020202020204" pitchFamily="34" charset="0"/>
              <a:cs typeface="Arial" panose="020B0604020202020204" pitchFamily="34" charset="0"/>
            </a:endParaRPr>
          </a:p>
          <a:p>
            <a:pPr lvl="1" eaLnBrk="1" hangingPunct="1"/>
            <a:r>
              <a:rPr lang="en-US" dirty="0">
                <a:latin typeface="Arial" panose="020B0604020202020204" pitchFamily="34" charset="0"/>
                <a:cs typeface="Arial" panose="020B0604020202020204" pitchFamily="34" charset="0"/>
              </a:rPr>
              <a:t>Sheet metal</a:t>
            </a:r>
          </a:p>
          <a:p>
            <a:pPr lvl="1" eaLnBrk="1" hangingPunct="1"/>
            <a:r>
              <a:rPr lang="en-US" dirty="0">
                <a:latin typeface="Arial" panose="020B0604020202020204" pitchFamily="34" charset="0"/>
                <a:cs typeface="Arial" panose="020B0604020202020204" pitchFamily="34" charset="0"/>
              </a:rPr>
              <a:t>Wire</a:t>
            </a:r>
          </a:p>
          <a:p>
            <a:pPr lvl="1" eaLnBrk="1" hangingPunct="1"/>
            <a:r>
              <a:rPr lang="en-US" dirty="0">
                <a:latin typeface="Arial" panose="020B0604020202020204" pitchFamily="34" charset="0"/>
                <a:cs typeface="Arial" panose="020B0604020202020204" pitchFamily="34" charset="0"/>
              </a:rPr>
              <a:t>Metal tanks and containers</a:t>
            </a:r>
          </a:p>
          <a:p>
            <a:pPr lvl="1" eaLnBrk="1" hangingPunct="1"/>
            <a:r>
              <a:rPr lang="en-US" dirty="0">
                <a:latin typeface="Arial" panose="020B0604020202020204" pitchFamily="34" charset="0"/>
                <a:cs typeface="Arial" panose="020B0604020202020204" pitchFamily="34" charset="0"/>
              </a:rPr>
              <a:t>Scrap automobiles</a:t>
            </a:r>
          </a:p>
          <a:p>
            <a:pPr lvl="1" eaLnBrk="1" hangingPunct="1"/>
            <a:r>
              <a:rPr lang="en-US" dirty="0">
                <a:latin typeface="Arial" panose="020B0604020202020204" pitchFamily="34" charset="0"/>
                <a:cs typeface="Arial" panose="020B0604020202020204" pitchFamily="34" charset="0"/>
              </a:rPr>
              <a:t>Machine shop turnings</a:t>
            </a:r>
          </a:p>
        </p:txBody>
      </p:sp>
      <p:pic>
        <p:nvPicPr>
          <p:cNvPr id="9" name="Picture 8" descr="Stack of junk cars to be used as scrap metal"/>
          <p:cNvPicPr>
            <a:picLocks noChangeAspect="1"/>
          </p:cNvPicPr>
          <p:nvPr/>
        </p:nvPicPr>
        <p:blipFill>
          <a:blip r:embed="rId3" cstate="print"/>
          <a:stretch>
            <a:fillRect/>
          </a:stretch>
        </p:blipFill>
        <p:spPr>
          <a:xfrm>
            <a:off x="4724400" y="3581122"/>
            <a:ext cx="4237220" cy="2819677"/>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026"/>
          <p:cNvSpPr>
            <a:spLocks noGrp="1" noChangeArrowheads="1"/>
          </p:cNvSpPr>
          <p:nvPr>
            <p:ph type="title"/>
          </p:nvPr>
        </p:nvSpPr>
        <p:spPr>
          <a:xfrm>
            <a:off x="906236" y="1"/>
            <a:ext cx="7609114" cy="1080296"/>
          </a:xfrm>
        </p:spPr>
        <p:txBody>
          <a:bodyPr/>
          <a:lstStyle/>
          <a:p>
            <a:pPr eaLnBrk="1" hangingPunct="1">
              <a:defRPr/>
            </a:pPr>
            <a:r>
              <a:rPr lang="en-US" dirty="0"/>
              <a:t>Scrap Metal - Regulated</a:t>
            </a:r>
            <a:endParaRPr lang="en-US" sz="2800" dirty="0"/>
          </a:p>
        </p:txBody>
      </p:sp>
      <p:sp>
        <p:nvSpPr>
          <p:cNvPr id="12" name="TextBox 11"/>
          <p:cNvSpPr txBox="1"/>
          <p:nvPr/>
        </p:nvSpPr>
        <p:spPr>
          <a:xfrm>
            <a:off x="1047750" y="4329903"/>
            <a:ext cx="7467600" cy="2160591"/>
          </a:xfrm>
          <a:prstGeom prst="rect">
            <a:avLst/>
          </a:prstGeom>
          <a:noFill/>
        </p:spPr>
        <p:txBody>
          <a:bodyPr wrap="square" rtlCol="0">
            <a:spAutoFit/>
          </a:bodyPr>
          <a:lstStyle/>
          <a:p>
            <a:pPr>
              <a:lnSpc>
                <a:spcPct val="80000"/>
              </a:lnSpc>
            </a:pPr>
            <a:r>
              <a:rPr lang="en-US" sz="2400" b="1" dirty="0">
                <a:latin typeface="Arial" pitchFamily="34" charset="0"/>
                <a:cs typeface="Arial" pitchFamily="34" charset="0"/>
              </a:rPr>
              <a:t>Regulated scrap metal </a:t>
            </a:r>
            <a:r>
              <a:rPr lang="en-US" sz="2400" dirty="0">
                <a:latin typeface="Arial" pitchFamily="34" charset="0"/>
                <a:cs typeface="Arial" pitchFamily="34" charset="0"/>
              </a:rPr>
              <a:t>is scrap metal that is not excluded under 261.4(a)(13).</a:t>
            </a:r>
          </a:p>
          <a:p>
            <a:pPr>
              <a:lnSpc>
                <a:spcPct val="80000"/>
              </a:lnSpc>
            </a:pPr>
            <a:endParaRPr lang="en-US" sz="2400" dirty="0"/>
          </a:p>
          <a:p>
            <a:pPr>
              <a:lnSpc>
                <a:spcPct val="80000"/>
              </a:lnSpc>
            </a:pPr>
            <a:r>
              <a:rPr lang="en-US" sz="2400" dirty="0">
                <a:latin typeface="Arial" pitchFamily="34" charset="0"/>
                <a:cs typeface="Arial" pitchFamily="34" charset="0"/>
              </a:rPr>
              <a:t>Examples include scrap metal that is discarded or improperly managed prior to recycling, small fines generated during shredding of circuit boards, solder skimmings or dross.   </a:t>
            </a:r>
            <a:endParaRPr lang="en-US" sz="2400" dirty="0">
              <a:solidFill>
                <a:srgbClr val="FF0000"/>
              </a:solidFill>
              <a:latin typeface="Arial" pitchFamily="34" charset="0"/>
              <a:cs typeface="Arial" pitchFamily="34" charset="0"/>
            </a:endParaRPr>
          </a:p>
        </p:txBody>
      </p:sp>
      <p:pic>
        <p:nvPicPr>
          <p:cNvPr id="16" name="Picture 15" descr="Large pile of discarded  metal objects including cars, washers, dryers, stoves and more."/>
          <p:cNvPicPr>
            <a:picLocks noChangeAspect="1"/>
          </p:cNvPicPr>
          <p:nvPr/>
        </p:nvPicPr>
        <p:blipFill>
          <a:blip r:embed="rId3" cstate="print"/>
          <a:stretch>
            <a:fillRect/>
          </a:stretch>
        </p:blipFill>
        <p:spPr>
          <a:xfrm>
            <a:off x="2286000" y="1219200"/>
            <a:ext cx="4474615" cy="297179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3797209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chor="t">
            <a:noAutofit/>
          </a:bodyPr>
          <a:lstStyle/>
          <a:p>
            <a:pPr lvl="0" algn="l" fontAlgn="base">
              <a:spcBef>
                <a:spcPct val="20000"/>
              </a:spcBef>
              <a:spcAft>
                <a:spcPct val="0"/>
              </a:spcAft>
            </a:pPr>
            <a:br>
              <a:rPr lang="en-US" altLang="en-US" sz="2800">
                <a:solidFill>
                  <a:schemeClr val="tx1"/>
                </a:solidFill>
                <a:latin typeface="Arial"/>
              </a:rPr>
            </a:br>
            <a:endParaRPr lang="en-US" sz="2800" dirty="0">
              <a:solidFill>
                <a:schemeClr val="tx1"/>
              </a:solidFill>
            </a:endParaRPr>
          </a:p>
        </p:txBody>
      </p:sp>
      <p:sp>
        <p:nvSpPr>
          <p:cNvPr id="8" name="TextBox 7"/>
          <p:cNvSpPr txBox="1"/>
          <p:nvPr/>
        </p:nvSpPr>
        <p:spPr>
          <a:xfrm>
            <a:off x="342900" y="1325563"/>
            <a:ext cx="8458200" cy="3970318"/>
          </a:xfrm>
          <a:prstGeom prst="rect">
            <a:avLst/>
          </a:prstGeom>
          <a:noFill/>
        </p:spPr>
        <p:txBody>
          <a:bodyPr wrap="square" rtlCol="0">
            <a:spAutoFit/>
          </a:bodyPr>
          <a:lstStyle/>
          <a:p>
            <a:r>
              <a:rPr lang="en-US" altLang="en-US" sz="2800" dirty="0">
                <a:latin typeface="Arial" panose="020B0604020202020204" pitchFamily="34" charset="0"/>
                <a:cs typeface="Arial" panose="020B0604020202020204" pitchFamily="34" charset="0"/>
              </a:rPr>
              <a:t>40 </a:t>
            </a:r>
            <a:r>
              <a:rPr lang="en-US" altLang="en-US" sz="2800" dirty="0" err="1">
                <a:latin typeface="Arial" panose="020B0604020202020204" pitchFamily="34" charset="0"/>
                <a:cs typeface="Arial" panose="020B0604020202020204" pitchFamily="34" charset="0"/>
              </a:rPr>
              <a:t>CFR</a:t>
            </a:r>
            <a:r>
              <a:rPr lang="en-US" altLang="en-US" sz="2800" dirty="0">
                <a:latin typeface="Arial" panose="020B0604020202020204" pitchFamily="34" charset="0"/>
                <a:cs typeface="Arial" panose="020B0604020202020204" pitchFamily="34" charset="0"/>
              </a:rPr>
              <a:t> 261.4</a:t>
            </a:r>
            <a:r>
              <a:rPr lang="en-US" altLang="en-US" sz="2800" b="1" dirty="0">
                <a:latin typeface="Arial" panose="020B0604020202020204" pitchFamily="34" charset="0"/>
                <a:cs typeface="Arial" panose="020B0604020202020204" pitchFamily="34" charset="0"/>
              </a:rPr>
              <a:t>(a) </a:t>
            </a:r>
            <a:r>
              <a:rPr lang="en-US" alt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Materials which are not solid wastes.  If they are never solid wastes, then they will never be hazardous waste</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40 </a:t>
            </a:r>
            <a:r>
              <a:rPr lang="en-US" sz="2800" dirty="0" err="1">
                <a:latin typeface="Arial" panose="020B0604020202020204" pitchFamily="34" charset="0"/>
                <a:cs typeface="Arial" panose="020B0604020202020204" pitchFamily="34" charset="0"/>
              </a:rPr>
              <a:t>CFR</a:t>
            </a:r>
            <a:r>
              <a:rPr lang="en-US" sz="2800" dirty="0">
                <a:latin typeface="Arial" panose="020B0604020202020204" pitchFamily="34" charset="0"/>
                <a:cs typeface="Arial" panose="020B0604020202020204" pitchFamily="34" charset="0"/>
              </a:rPr>
              <a:t> 261.4</a:t>
            </a:r>
            <a:r>
              <a:rPr lang="en-US" sz="2800" b="1" dirty="0">
                <a:latin typeface="Arial" panose="020B0604020202020204" pitchFamily="34" charset="0"/>
                <a:cs typeface="Arial" panose="020B0604020202020204" pitchFamily="34" charset="0"/>
              </a:rPr>
              <a:t>(b) </a:t>
            </a:r>
            <a:r>
              <a:rPr lang="en-US" sz="2800" dirty="0">
                <a:latin typeface="Arial" panose="020B0604020202020204" pitchFamily="34" charset="0"/>
                <a:cs typeface="Arial" panose="020B0604020202020204" pitchFamily="34" charset="0"/>
              </a:rPr>
              <a:t>– Solid wastes that are not hazardous wastes.  They are solid wastes and they are regulated, but they do not become hazardous wastes.  These are addressed in a separate PowerPoint.</a:t>
            </a:r>
          </a:p>
        </p:txBody>
      </p:sp>
    </p:spTree>
    <p:extLst>
      <p:ext uri="{BB962C8B-B14F-4D97-AF65-F5344CB8AC3E}">
        <p14:creationId xmlns:p14="http://schemas.microsoft.com/office/powerpoint/2010/main" val="8005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chor="t">
            <a:noAutofit/>
          </a:bodyPr>
          <a:lstStyle/>
          <a:p>
            <a:pPr lvl="0" algn="l" fontAlgn="base">
              <a:spcBef>
                <a:spcPct val="20000"/>
              </a:spcBef>
              <a:spcAft>
                <a:spcPct val="0"/>
              </a:spcAft>
            </a:pPr>
            <a:br>
              <a:rPr lang="en-US" altLang="en-US" sz="2800">
                <a:solidFill>
                  <a:schemeClr val="tx1"/>
                </a:solidFill>
                <a:latin typeface="Arial"/>
              </a:rPr>
            </a:br>
            <a:endParaRPr lang="en-US" sz="2800" dirty="0">
              <a:solidFill>
                <a:schemeClr val="tx1"/>
              </a:solidFill>
            </a:endParaRPr>
          </a:p>
        </p:txBody>
      </p:sp>
      <p:sp>
        <p:nvSpPr>
          <p:cNvPr id="6" name="Rectangle 2"/>
          <p:cNvSpPr txBox="1">
            <a:spLocks noChangeArrowheads="1"/>
          </p:cNvSpPr>
          <p:nvPr/>
        </p:nvSpPr>
        <p:spPr>
          <a:xfrm>
            <a:off x="457200" y="0"/>
            <a:ext cx="8229600" cy="111125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000" kern="1200">
                <a:solidFill>
                  <a:schemeClr val="bg1"/>
                </a:solidFill>
                <a:latin typeface="Arial" pitchFamily="34" charset="0"/>
                <a:ea typeface="+mj-ea"/>
                <a:cs typeface="Arial" pitchFamily="34" charset="0"/>
              </a:defRPr>
            </a:lvl1pPr>
          </a:lstStyle>
          <a:p>
            <a:r>
              <a:rPr lang="en-US" altLang="en-US" b="1" dirty="0"/>
              <a:t>Solid Waste Exclusions 3 </a:t>
            </a:r>
            <a:br>
              <a:rPr lang="en-US" altLang="en-US" sz="2800" dirty="0"/>
            </a:br>
            <a:r>
              <a:rPr lang="en-US" altLang="en-US" sz="2800" dirty="0"/>
              <a:t>40 CFR 261.4(a)</a:t>
            </a:r>
          </a:p>
        </p:txBody>
      </p:sp>
      <p:sp>
        <p:nvSpPr>
          <p:cNvPr id="8" name="TextBox 7"/>
          <p:cNvSpPr txBox="1"/>
          <p:nvPr/>
        </p:nvSpPr>
        <p:spPr>
          <a:xfrm>
            <a:off x="23880" y="1338134"/>
            <a:ext cx="8458200" cy="954107"/>
          </a:xfrm>
          <a:prstGeom prst="rect">
            <a:avLst/>
          </a:prstGeom>
          <a:noFill/>
        </p:spPr>
        <p:txBody>
          <a:bodyPr wrap="square" rtlCol="0">
            <a:spAutoFit/>
          </a:bodyPr>
          <a:lstStyle/>
          <a:p>
            <a:r>
              <a:rPr lang="en-US" sz="2800" dirty="0">
                <a:latin typeface="Arial"/>
                <a:cs typeface="Arial"/>
              </a:rPr>
              <a:t>Materials which are not solid wastes.  The following materials are </a:t>
            </a:r>
            <a:r>
              <a:rPr lang="en-US" sz="2800" b="1" dirty="0">
                <a:latin typeface="Arial"/>
                <a:cs typeface="Arial"/>
              </a:rPr>
              <a:t>not </a:t>
            </a:r>
            <a:r>
              <a:rPr lang="en-US" sz="2800" dirty="0">
                <a:latin typeface="Arial"/>
                <a:cs typeface="Arial"/>
              </a:rPr>
              <a:t>solid waste…</a:t>
            </a:r>
          </a:p>
        </p:txBody>
      </p:sp>
    </p:spTree>
    <p:extLst>
      <p:ext uri="{BB962C8B-B14F-4D97-AF65-F5344CB8AC3E}">
        <p14:creationId xmlns:p14="http://schemas.microsoft.com/office/powerpoint/2010/main" val="3602546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oon depiction of a city. Sewage is shown flowing from a black pip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4007197"/>
            <a:ext cx="2670048" cy="2535321"/>
          </a:xfrm>
          <a:prstGeom prst="rect">
            <a:avLst/>
          </a:prstGeom>
        </p:spPr>
      </p:pic>
      <p:sp>
        <p:nvSpPr>
          <p:cNvPr id="5" name="Title 4"/>
          <p:cNvSpPr>
            <a:spLocks noGrp="1"/>
          </p:cNvSpPr>
          <p:nvPr>
            <p:ph type="title"/>
          </p:nvPr>
        </p:nvSpPr>
        <p:spPr>
          <a:xfrm>
            <a:off x="1266825" y="779525"/>
            <a:ext cx="6610350" cy="685800"/>
          </a:xfrm>
        </p:spPr>
        <p:txBody>
          <a:bodyPr>
            <a:normAutofit fontScale="90000"/>
          </a:bodyPr>
          <a:lstStyle/>
          <a:p>
            <a:r>
              <a:rPr lang="en-US" altLang="en-US" sz="4400" dirty="0"/>
              <a:t>Solid Waste Exclusions 1</a:t>
            </a:r>
            <a:br>
              <a:rPr lang="en-US" altLang="en-US" sz="5400" dirty="0"/>
            </a:br>
            <a:r>
              <a:rPr lang="en-US" altLang="en-US" sz="3100" dirty="0"/>
              <a:t>40 CFR 261.4(a) – Domestic Sewage</a:t>
            </a:r>
            <a:br>
              <a:rPr lang="en-US" altLang="en-US" sz="5400" dirty="0"/>
            </a:br>
            <a:br>
              <a:rPr lang="en-US" altLang="en-US" sz="5400" dirty="0"/>
            </a:br>
            <a:endParaRPr lang="en-US" dirty="0"/>
          </a:p>
        </p:txBody>
      </p:sp>
      <p:sp>
        <p:nvSpPr>
          <p:cNvPr id="4" name="Content Placeholder 3"/>
          <p:cNvSpPr>
            <a:spLocks noGrp="1"/>
          </p:cNvSpPr>
          <p:nvPr>
            <p:ph idx="1"/>
          </p:nvPr>
        </p:nvSpPr>
        <p:spPr/>
        <p:txBody>
          <a:bodyPr/>
          <a:lstStyle/>
          <a:p>
            <a:pPr lvl="0" fontAlgn="base">
              <a:spcAft>
                <a:spcPct val="0"/>
              </a:spcAft>
            </a:pPr>
            <a:r>
              <a:rPr lang="en-US" altLang="en-US" b="1" dirty="0">
                <a:latin typeface="Arial"/>
              </a:rPr>
              <a:t>Domestic sewage and mixtures of domestic sewage</a:t>
            </a:r>
          </a:p>
          <a:p>
            <a:pPr fontAlgn="base">
              <a:spcAft>
                <a:spcPct val="0"/>
              </a:spcAft>
            </a:pPr>
            <a:r>
              <a:rPr lang="en-US" dirty="0">
                <a:latin typeface="Arial"/>
                <a:cs typeface="Arial"/>
              </a:rPr>
              <a:t>Domestic sewage or any mixture of domestic sewage and other waste that passes through a sewer system to a publicly-owned treatment works.</a:t>
            </a:r>
          </a:p>
          <a:p>
            <a:pPr lvl="0" fontAlgn="base">
              <a:spcAft>
                <a:spcPct val="0"/>
              </a:spcAft>
            </a:pPr>
            <a:endParaRPr lang="en-US" altLang="en-US" dirty="0">
              <a:latin typeface="Arial"/>
            </a:endParaRPr>
          </a:p>
          <a:p>
            <a:endParaRPr lang="en-US" dirty="0"/>
          </a:p>
        </p:txBody>
      </p:sp>
    </p:spTree>
    <p:extLst>
      <p:ext uri="{BB962C8B-B14F-4D97-AF65-F5344CB8AC3E}">
        <p14:creationId xmlns:p14="http://schemas.microsoft.com/office/powerpoint/2010/main" val="3292486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Grp="1" noChangeArrowheads="1"/>
          </p:cNvSpPr>
          <p:nvPr>
            <p:ph type="title"/>
          </p:nvPr>
        </p:nvSpPr>
        <p:spPr>
          <a:xfrm>
            <a:off x="906236" y="0"/>
            <a:ext cx="7609114" cy="1097657"/>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000" kern="1200">
                <a:solidFill>
                  <a:schemeClr val="bg1"/>
                </a:solidFill>
                <a:latin typeface="Arial" pitchFamily="34" charset="0"/>
                <a:ea typeface="+mj-ea"/>
                <a:cs typeface="Arial" pitchFamily="34" charset="0"/>
              </a:defRPr>
            </a:lvl1pPr>
          </a:lstStyle>
          <a:p>
            <a:br>
              <a:rPr lang="en-US" altLang="en-US" sz="3900" dirty="0"/>
            </a:br>
            <a:r>
              <a:rPr lang="en-US" altLang="en-US" sz="4400" dirty="0"/>
              <a:t>Solid Waste Exclusions 2</a:t>
            </a:r>
            <a:br>
              <a:rPr lang="en-US" altLang="en-US" sz="2800" dirty="0"/>
            </a:br>
            <a:endParaRPr lang="en-US" altLang="en-US" sz="2600" dirty="0"/>
          </a:p>
        </p:txBody>
      </p:sp>
      <p:pic>
        <p:nvPicPr>
          <p:cNvPr id="25603" name="Picture 3" descr="Small drums, plastic bins, and other containers fill a restroom area."/>
          <p:cNvPicPr>
            <a:picLocks noGrp="1" noChangeAspect="1" noChangeArrowheads="1"/>
          </p:cNvPicPr>
          <p:nvPr>
            <p:ph idx="1"/>
          </p:nvPr>
        </p:nvPicPr>
        <p:blipFill>
          <a:blip r:embed="rId3" cstate="print"/>
          <a:stretch>
            <a:fillRect/>
          </a:stretch>
        </p:blipFill>
        <p:spPr>
          <a:xfrm>
            <a:off x="3200399" y="1295400"/>
            <a:ext cx="5797927" cy="43513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0" y="1139447"/>
            <a:ext cx="3200399" cy="3416320"/>
          </a:xfrm>
          <a:prstGeom prst="rect">
            <a:avLst/>
          </a:prstGeom>
        </p:spPr>
        <p:txBody>
          <a:bodyPr wrap="square">
            <a:spAutoFit/>
          </a:bodyPr>
          <a:lstStyle/>
          <a:p>
            <a:r>
              <a:rPr lang="en-US" dirty="0">
                <a:latin typeface="Arial" panose="020B0604020202020204" pitchFamily="34" charset="0"/>
                <a:cs typeface="Arial" panose="020B0604020202020204" pitchFamily="34" charset="0"/>
              </a:rPr>
              <a:t>62-730.030(4)(a), F.A.C.  -  “With respect to a claim that a substance…is not a solid waste because it is a mixture of domestic sewage and other wastes that passes through a sewer system to a … POTW for treatment …  ‘appropriate documentation’ shall mean a copy of notification to the POTW and the Department …”</a:t>
            </a:r>
          </a:p>
        </p:txBody>
      </p:sp>
      <p:sp>
        <p:nvSpPr>
          <p:cNvPr id="8" name="Rectangle 7"/>
          <p:cNvSpPr/>
          <p:nvPr/>
        </p:nvSpPr>
        <p:spPr>
          <a:xfrm>
            <a:off x="228600" y="5410200"/>
            <a:ext cx="4222183" cy="1015663"/>
          </a:xfrm>
          <a:prstGeom prst="rect">
            <a:avLst/>
          </a:prstGeom>
          <a:ln>
            <a:solidFill>
              <a:srgbClr val="C00000"/>
            </a:solidFill>
          </a:ln>
        </p:spPr>
        <p:txBody>
          <a:bodyPr wrap="square">
            <a:spAutoFit/>
          </a:bodyPr>
          <a:lstStyle/>
          <a:p>
            <a:pPr algn="ctr"/>
            <a:r>
              <a:rPr lang="en-US" sz="2000" b="1" dirty="0">
                <a:latin typeface="Arial" panose="020B0604020202020204" pitchFamily="34" charset="0"/>
                <a:cs typeface="Arial" panose="020B0604020202020204" pitchFamily="34" charset="0"/>
              </a:rPr>
              <a:t>This exclusion does </a:t>
            </a:r>
            <a:r>
              <a:rPr lang="en-US" sz="2000" b="1" u="sng" dirty="0">
                <a:latin typeface="Arial" panose="020B0604020202020204" pitchFamily="34" charset="0"/>
                <a:cs typeface="Arial" panose="020B0604020202020204" pitchFamily="34" charset="0"/>
              </a:rPr>
              <a:t>not</a:t>
            </a:r>
            <a:endParaRPr lang="en-US"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include discharges to</a:t>
            </a:r>
          </a:p>
          <a:p>
            <a:pPr algn="ctr"/>
            <a:r>
              <a:rPr lang="en-US" sz="2000" b="1" dirty="0">
                <a:latin typeface="Arial" panose="020B0604020202020204" pitchFamily="34" charset="0"/>
                <a:cs typeface="Arial" panose="020B0604020202020204" pitchFamily="34" charset="0"/>
              </a:rPr>
              <a:t>septic tanks.</a:t>
            </a:r>
          </a:p>
        </p:txBody>
      </p:sp>
    </p:spTree>
    <p:extLst>
      <p:ext uri="{BB962C8B-B14F-4D97-AF65-F5344CB8AC3E}">
        <p14:creationId xmlns:p14="http://schemas.microsoft.com/office/powerpoint/2010/main" val="401096940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1524000"/>
            <a:ext cx="7086601" cy="4038600"/>
          </a:xfrm>
          <a:prstGeom prst="rect">
            <a:avLst/>
          </a:prstGeom>
        </p:spPr>
        <p:txBody>
          <a:bodyPr wrap="square">
            <a:noAutofit/>
          </a:bodyPr>
          <a:lstStyle/>
          <a:p>
            <a:pPr lvl="0" fontAlgn="base">
              <a:spcAft>
                <a:spcPct val="0"/>
              </a:spcAft>
            </a:pPr>
            <a:r>
              <a:rPr lang="en-US" altLang="en-US" sz="2800" dirty="0">
                <a:latin typeface="Arial"/>
              </a:rPr>
              <a:t>40 CFR 261.4(a)(2)</a:t>
            </a:r>
          </a:p>
          <a:p>
            <a:pPr lvl="0" fontAlgn="base">
              <a:spcAft>
                <a:spcPct val="0"/>
              </a:spcAft>
            </a:pPr>
            <a:r>
              <a:rPr lang="en-US" altLang="en-US" sz="2800" dirty="0">
                <a:solidFill>
                  <a:srgbClr val="000000"/>
                </a:solidFill>
                <a:latin typeface="Arial"/>
              </a:rPr>
              <a:t>Industrial point source discharges </a:t>
            </a:r>
          </a:p>
          <a:p>
            <a:pPr lvl="0" fontAlgn="base">
              <a:spcAft>
                <a:spcPct val="0"/>
              </a:spcAft>
            </a:pPr>
            <a:endParaRPr lang="en-US" altLang="en-US" sz="2800" dirty="0">
              <a:solidFill>
                <a:srgbClr val="000000"/>
              </a:solidFill>
              <a:latin typeface="Arial"/>
            </a:endParaRPr>
          </a:p>
          <a:p>
            <a:pPr lvl="0" fontAlgn="base">
              <a:spcAft>
                <a:spcPct val="0"/>
              </a:spcAft>
            </a:pPr>
            <a:r>
              <a:rPr lang="en-US" altLang="en-US" sz="2800" dirty="0">
                <a:solidFill>
                  <a:srgbClr val="000000"/>
                </a:solidFill>
                <a:latin typeface="Arial"/>
              </a:rPr>
              <a:t>40 CFR 261.4(a)(3)</a:t>
            </a:r>
          </a:p>
          <a:p>
            <a:pPr lvl="0" fontAlgn="base">
              <a:spcAft>
                <a:spcPct val="0"/>
              </a:spcAft>
            </a:pPr>
            <a:r>
              <a:rPr lang="en-US" altLang="en-US" sz="2800" dirty="0">
                <a:solidFill>
                  <a:srgbClr val="000000"/>
                </a:solidFill>
                <a:latin typeface="Arial"/>
              </a:rPr>
              <a:t>Irrigation return flows</a:t>
            </a:r>
          </a:p>
          <a:p>
            <a:pPr lvl="0" fontAlgn="base">
              <a:spcAft>
                <a:spcPct val="0"/>
              </a:spcAft>
            </a:pPr>
            <a:endParaRPr lang="en-US" altLang="en-US" sz="2800" dirty="0">
              <a:solidFill>
                <a:srgbClr val="000000"/>
              </a:solidFill>
              <a:latin typeface="Arial"/>
            </a:endParaRPr>
          </a:p>
          <a:p>
            <a:pPr lvl="0" fontAlgn="base">
              <a:spcAft>
                <a:spcPct val="0"/>
              </a:spcAft>
            </a:pPr>
            <a:r>
              <a:rPr lang="en-US" altLang="en-US" sz="2800" dirty="0">
                <a:solidFill>
                  <a:srgbClr val="000000"/>
                </a:solidFill>
                <a:latin typeface="Arial"/>
              </a:rPr>
              <a:t>40 CFR 261.4(a)(4)</a:t>
            </a:r>
          </a:p>
          <a:p>
            <a:pPr lvl="0" fontAlgn="base">
              <a:spcAft>
                <a:spcPct val="0"/>
              </a:spcAft>
            </a:pPr>
            <a:r>
              <a:rPr lang="en-US" altLang="en-US" sz="2800" dirty="0">
                <a:solidFill>
                  <a:srgbClr val="000000"/>
                </a:solidFill>
                <a:latin typeface="Arial"/>
              </a:rPr>
              <a:t>Source, spent nuclear or by-product as defined by the Atomic Energy Act</a:t>
            </a:r>
          </a:p>
          <a:p>
            <a:pPr lvl="0" fontAlgn="base">
              <a:spcAft>
                <a:spcPct val="0"/>
              </a:spcAft>
            </a:pPr>
            <a:endParaRPr lang="en-US" altLang="en-US" sz="2800" dirty="0">
              <a:solidFill>
                <a:srgbClr val="000000"/>
              </a:solidFill>
              <a:latin typeface="Arial"/>
            </a:endParaRPr>
          </a:p>
        </p:txBody>
      </p:sp>
      <p:sp>
        <p:nvSpPr>
          <p:cNvPr id="2" name="Title 1"/>
          <p:cNvSpPr>
            <a:spLocks noGrp="1"/>
          </p:cNvSpPr>
          <p:nvPr>
            <p:ph type="title"/>
          </p:nvPr>
        </p:nvSpPr>
        <p:spPr>
          <a:xfrm>
            <a:off x="990600" y="457200"/>
            <a:ext cx="7391400" cy="762000"/>
          </a:xfrm>
        </p:spPr>
        <p:txBody>
          <a:bodyPr>
            <a:normAutofit fontScale="90000"/>
          </a:bodyPr>
          <a:lstStyle/>
          <a:p>
            <a:r>
              <a:rPr lang="en-US" altLang="en-US" dirty="0"/>
              <a:t>Solid Waste Exclusions 3</a:t>
            </a:r>
            <a:br>
              <a:rPr lang="en-US" altLang="en-US" sz="5400" dirty="0"/>
            </a:br>
            <a:r>
              <a:rPr lang="en-US" altLang="en-US" sz="3600" dirty="0"/>
              <a:t>40 CFR 261.4(a)</a:t>
            </a:r>
            <a:br>
              <a:rPr lang="en-US" altLang="en-US" sz="5400" dirty="0"/>
            </a:br>
            <a:endParaRPr lang="en-US" dirty="0"/>
          </a:p>
        </p:txBody>
      </p:sp>
    </p:spTree>
    <p:extLst>
      <p:ext uri="{BB962C8B-B14F-4D97-AF65-F5344CB8AC3E}">
        <p14:creationId xmlns:p14="http://schemas.microsoft.com/office/powerpoint/2010/main" val="3665035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1219200"/>
            <a:ext cx="7376161" cy="4038600"/>
          </a:xfrm>
          <a:prstGeom prst="rect">
            <a:avLst/>
          </a:prstGeom>
        </p:spPr>
        <p:txBody>
          <a:bodyPr wrap="square">
            <a:noAutofit/>
          </a:bodyPr>
          <a:lstStyle/>
          <a:p>
            <a:pPr lvl="0" fontAlgn="base">
              <a:spcAft>
                <a:spcPct val="0"/>
              </a:spcAft>
            </a:pPr>
            <a:r>
              <a:rPr lang="en-US" altLang="en-US" sz="2800" dirty="0">
                <a:solidFill>
                  <a:srgbClr val="000000"/>
                </a:solidFill>
                <a:latin typeface="Arial"/>
              </a:rPr>
              <a:t>40 CFR 261.4(a)(5)</a:t>
            </a:r>
          </a:p>
          <a:p>
            <a:pPr lvl="0" fontAlgn="base">
              <a:spcAft>
                <a:spcPct val="0"/>
              </a:spcAft>
            </a:pPr>
            <a:r>
              <a:rPr lang="en-US" altLang="en-US" sz="2800" dirty="0">
                <a:solidFill>
                  <a:srgbClr val="000000"/>
                </a:solidFill>
                <a:latin typeface="Arial"/>
              </a:rPr>
              <a:t>In-situ mining materials</a:t>
            </a:r>
          </a:p>
          <a:p>
            <a:pPr lvl="0" fontAlgn="base">
              <a:spcAft>
                <a:spcPct val="0"/>
              </a:spcAft>
            </a:pPr>
            <a:endParaRPr lang="en-US" altLang="en-US" dirty="0">
              <a:solidFill>
                <a:srgbClr val="000000"/>
              </a:solidFill>
              <a:latin typeface="Arial"/>
            </a:endParaRPr>
          </a:p>
          <a:p>
            <a:pPr lvl="0" fontAlgn="base">
              <a:spcAft>
                <a:spcPct val="0"/>
              </a:spcAft>
            </a:pPr>
            <a:r>
              <a:rPr lang="en-US" altLang="en-US" sz="2800" dirty="0">
                <a:solidFill>
                  <a:srgbClr val="000000"/>
                </a:solidFill>
                <a:latin typeface="Arial"/>
              </a:rPr>
              <a:t>40 CFR 261.4(a)(6)</a:t>
            </a:r>
          </a:p>
          <a:p>
            <a:pPr lvl="0" fontAlgn="base">
              <a:spcAft>
                <a:spcPct val="0"/>
              </a:spcAft>
            </a:pPr>
            <a:r>
              <a:rPr lang="en-US" altLang="en-US" sz="2800" dirty="0">
                <a:solidFill>
                  <a:srgbClr val="000000"/>
                </a:solidFill>
                <a:latin typeface="Arial"/>
              </a:rPr>
              <a:t>Pulping liquors</a:t>
            </a:r>
          </a:p>
          <a:p>
            <a:pPr lvl="0" fontAlgn="base">
              <a:spcAft>
                <a:spcPct val="0"/>
              </a:spcAft>
            </a:pPr>
            <a:endParaRPr lang="en-US" altLang="en-US" dirty="0">
              <a:solidFill>
                <a:srgbClr val="000000"/>
              </a:solidFill>
              <a:latin typeface="Arial"/>
            </a:endParaRPr>
          </a:p>
          <a:p>
            <a:pPr lvl="0" fontAlgn="base">
              <a:spcAft>
                <a:spcPct val="0"/>
              </a:spcAft>
            </a:pPr>
            <a:r>
              <a:rPr lang="en-US" altLang="en-US" sz="2800" dirty="0">
                <a:solidFill>
                  <a:srgbClr val="000000"/>
                </a:solidFill>
                <a:latin typeface="Arial"/>
              </a:rPr>
              <a:t>40 CFR 261.4(a)(7)</a:t>
            </a:r>
          </a:p>
          <a:p>
            <a:pPr lvl="0" fontAlgn="base">
              <a:spcAft>
                <a:spcPct val="0"/>
              </a:spcAft>
            </a:pPr>
            <a:r>
              <a:rPr lang="en-US" altLang="en-US" sz="2800" dirty="0">
                <a:solidFill>
                  <a:srgbClr val="000000"/>
                </a:solidFill>
                <a:latin typeface="Arial"/>
              </a:rPr>
              <a:t>Spent sulfuric acid used to produce sulfuric acid</a:t>
            </a:r>
          </a:p>
          <a:p>
            <a:pPr lvl="0" fontAlgn="base">
              <a:spcAft>
                <a:spcPct val="0"/>
              </a:spcAft>
            </a:pPr>
            <a:endParaRPr lang="en-US" altLang="en-US" dirty="0">
              <a:solidFill>
                <a:srgbClr val="000000"/>
              </a:solidFill>
              <a:latin typeface="Arial"/>
            </a:endParaRPr>
          </a:p>
          <a:p>
            <a:pPr lvl="0" fontAlgn="base">
              <a:spcAft>
                <a:spcPct val="0"/>
              </a:spcAft>
            </a:pPr>
            <a:r>
              <a:rPr lang="en-US" altLang="en-US" sz="2800" dirty="0">
                <a:solidFill>
                  <a:srgbClr val="000000"/>
                </a:solidFill>
                <a:latin typeface="Arial"/>
              </a:rPr>
              <a:t>40 CFR 261.4(a)(8)</a:t>
            </a:r>
          </a:p>
          <a:p>
            <a:pPr lvl="0" fontAlgn="base">
              <a:spcAft>
                <a:spcPct val="0"/>
              </a:spcAft>
            </a:pPr>
            <a:r>
              <a:rPr lang="en-US" altLang="en-US" sz="2800" dirty="0">
                <a:solidFill>
                  <a:srgbClr val="000000"/>
                </a:solidFill>
                <a:latin typeface="Arial"/>
              </a:rPr>
              <a:t>Secondary materials reclaimed in a closed-loop process in tanks </a:t>
            </a:r>
          </a:p>
          <a:p>
            <a:pPr lvl="0" fontAlgn="base">
              <a:spcAft>
                <a:spcPct val="0"/>
              </a:spcAft>
            </a:pPr>
            <a:endParaRPr lang="en-US" altLang="en-US" sz="2000" dirty="0">
              <a:solidFill>
                <a:srgbClr val="000000"/>
              </a:solidFill>
              <a:latin typeface="Arial"/>
            </a:endParaRPr>
          </a:p>
        </p:txBody>
      </p:sp>
      <p:sp>
        <p:nvSpPr>
          <p:cNvPr id="2" name="Title 1"/>
          <p:cNvSpPr>
            <a:spLocks noGrp="1"/>
          </p:cNvSpPr>
          <p:nvPr>
            <p:ph type="title"/>
          </p:nvPr>
        </p:nvSpPr>
        <p:spPr>
          <a:xfrm>
            <a:off x="914400" y="381000"/>
            <a:ext cx="7475764" cy="766764"/>
          </a:xfrm>
        </p:spPr>
        <p:txBody>
          <a:bodyPr>
            <a:normAutofit fontScale="90000"/>
          </a:bodyPr>
          <a:lstStyle/>
          <a:p>
            <a:r>
              <a:rPr lang="en-US" altLang="en-US" sz="4400" dirty="0"/>
              <a:t>Solid Waste Exclusions 4</a:t>
            </a:r>
            <a:br>
              <a:rPr lang="en-US" altLang="en-US" sz="5400" dirty="0"/>
            </a:br>
            <a:r>
              <a:rPr lang="en-US" altLang="en-US" sz="3100" dirty="0"/>
              <a:t>40 CFR 261.4(a)</a:t>
            </a:r>
            <a:br>
              <a:rPr lang="en-US" altLang="en-US" sz="5400" dirty="0"/>
            </a:br>
            <a:endParaRPr lang="en-US" dirty="0"/>
          </a:p>
        </p:txBody>
      </p:sp>
    </p:spTree>
    <p:extLst>
      <p:ext uri="{BB962C8B-B14F-4D97-AF65-F5344CB8AC3E}">
        <p14:creationId xmlns:p14="http://schemas.microsoft.com/office/powerpoint/2010/main" val="2574502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 y="1295400"/>
            <a:ext cx="8001001" cy="4038600"/>
          </a:xfrm>
          <a:prstGeom prst="rect">
            <a:avLst/>
          </a:prstGeom>
        </p:spPr>
        <p:txBody>
          <a:bodyPr wrap="square">
            <a:noAutofit/>
          </a:bodyPr>
          <a:lstStyle/>
          <a:p>
            <a:pPr lvl="0" fontAlgn="base">
              <a:spcAft>
                <a:spcPct val="0"/>
              </a:spcAft>
            </a:pPr>
            <a:r>
              <a:rPr lang="en-US" altLang="en-US" sz="2800" dirty="0">
                <a:solidFill>
                  <a:srgbClr val="000000"/>
                </a:solidFill>
                <a:latin typeface="Arial"/>
              </a:rPr>
              <a:t>40 CFR 261.4(a)(9)</a:t>
            </a:r>
          </a:p>
          <a:p>
            <a:pPr lvl="0" fontAlgn="base">
              <a:spcAft>
                <a:spcPct val="0"/>
              </a:spcAft>
            </a:pPr>
            <a:r>
              <a:rPr lang="en-US" altLang="en-US" sz="2800" dirty="0">
                <a:solidFill>
                  <a:srgbClr val="000000"/>
                </a:solidFill>
                <a:latin typeface="Arial"/>
              </a:rPr>
              <a:t>Spent wood preservatives (when reused) </a:t>
            </a:r>
          </a:p>
          <a:p>
            <a:pPr lvl="0" fontAlgn="base">
              <a:spcAft>
                <a:spcPct val="0"/>
              </a:spcAft>
            </a:pPr>
            <a:endParaRPr lang="en-US" altLang="en-US" dirty="0">
              <a:solidFill>
                <a:srgbClr val="000000"/>
              </a:solidFill>
              <a:latin typeface="Arial"/>
            </a:endParaRPr>
          </a:p>
          <a:p>
            <a:pPr lvl="0" fontAlgn="base">
              <a:spcAft>
                <a:spcPct val="0"/>
              </a:spcAft>
            </a:pPr>
            <a:r>
              <a:rPr lang="en-US" altLang="en-US" sz="2800" dirty="0">
                <a:solidFill>
                  <a:srgbClr val="000000"/>
                </a:solidFill>
                <a:latin typeface="Arial"/>
              </a:rPr>
              <a:t>40 CFR 261.4(a)(10)</a:t>
            </a:r>
          </a:p>
          <a:p>
            <a:pPr lvl="0" fontAlgn="base">
              <a:spcAft>
                <a:spcPct val="0"/>
              </a:spcAft>
            </a:pPr>
            <a:r>
              <a:rPr lang="en-US" altLang="en-US" sz="2800" dirty="0">
                <a:solidFill>
                  <a:srgbClr val="000000"/>
                </a:solidFill>
                <a:latin typeface="Arial"/>
              </a:rPr>
              <a:t>Coke by-product wastes (some K-wastes)</a:t>
            </a:r>
          </a:p>
          <a:p>
            <a:pPr lvl="0" fontAlgn="base">
              <a:spcAft>
                <a:spcPct val="0"/>
              </a:spcAft>
            </a:pPr>
            <a:endParaRPr lang="en-US" altLang="en-US" dirty="0">
              <a:solidFill>
                <a:srgbClr val="000000"/>
              </a:solidFill>
              <a:latin typeface="Arial"/>
            </a:endParaRPr>
          </a:p>
          <a:p>
            <a:pPr lvl="0" fontAlgn="base">
              <a:spcAft>
                <a:spcPct val="0"/>
              </a:spcAft>
            </a:pPr>
            <a:r>
              <a:rPr lang="en-US" altLang="en-US" sz="2800" dirty="0">
                <a:solidFill>
                  <a:srgbClr val="000000"/>
                </a:solidFill>
                <a:latin typeface="Arial"/>
              </a:rPr>
              <a:t>40 CFR 261.4(a)(11)</a:t>
            </a:r>
          </a:p>
          <a:p>
            <a:pPr lvl="0" fontAlgn="base">
              <a:spcAft>
                <a:spcPct val="0"/>
              </a:spcAft>
            </a:pPr>
            <a:r>
              <a:rPr lang="en-US" altLang="en-US" sz="2800" dirty="0">
                <a:solidFill>
                  <a:srgbClr val="000000"/>
                </a:solidFill>
                <a:latin typeface="Arial"/>
              </a:rPr>
              <a:t>Splash condenser dross residues</a:t>
            </a:r>
          </a:p>
          <a:p>
            <a:pPr lvl="0" fontAlgn="base">
              <a:spcAft>
                <a:spcPct val="0"/>
              </a:spcAft>
            </a:pPr>
            <a:endParaRPr lang="en-US" altLang="en-US" dirty="0">
              <a:solidFill>
                <a:srgbClr val="000000"/>
              </a:solidFill>
              <a:latin typeface="Arial"/>
            </a:endParaRPr>
          </a:p>
          <a:p>
            <a:pPr lvl="0" fontAlgn="base">
              <a:spcAft>
                <a:spcPct val="0"/>
              </a:spcAft>
            </a:pPr>
            <a:r>
              <a:rPr lang="en-US" altLang="en-US" sz="2800" dirty="0">
                <a:solidFill>
                  <a:srgbClr val="000000"/>
                </a:solidFill>
                <a:latin typeface="Arial"/>
              </a:rPr>
              <a:t>40 CFR 261.4(a)(12)</a:t>
            </a:r>
          </a:p>
          <a:p>
            <a:pPr lvl="0" fontAlgn="base">
              <a:spcAft>
                <a:spcPct val="0"/>
              </a:spcAft>
            </a:pPr>
            <a:r>
              <a:rPr lang="en-US" altLang="en-US" sz="2800" dirty="0">
                <a:solidFill>
                  <a:srgbClr val="000000"/>
                </a:solidFill>
                <a:latin typeface="Arial"/>
              </a:rPr>
              <a:t>Oil-bearing hazardous secondary materials generated and recycled within the petroleum refining industry </a:t>
            </a:r>
          </a:p>
          <a:p>
            <a:pPr lvl="0" fontAlgn="base">
              <a:spcAft>
                <a:spcPct val="0"/>
              </a:spcAft>
            </a:pPr>
            <a:endParaRPr lang="en-US" altLang="en-US" sz="2000" dirty="0">
              <a:solidFill>
                <a:srgbClr val="000000"/>
              </a:solidFill>
              <a:latin typeface="Arial"/>
            </a:endParaRPr>
          </a:p>
        </p:txBody>
      </p:sp>
      <p:sp>
        <p:nvSpPr>
          <p:cNvPr id="2" name="Title 1"/>
          <p:cNvSpPr>
            <a:spLocks noGrp="1"/>
          </p:cNvSpPr>
          <p:nvPr>
            <p:ph type="title"/>
          </p:nvPr>
        </p:nvSpPr>
        <p:spPr>
          <a:xfrm>
            <a:off x="914400" y="152400"/>
            <a:ext cx="7609114" cy="1325563"/>
          </a:xfrm>
        </p:spPr>
        <p:txBody>
          <a:bodyPr>
            <a:normAutofit fontScale="90000"/>
          </a:bodyPr>
          <a:lstStyle/>
          <a:p>
            <a:r>
              <a:rPr lang="en-US" altLang="en-US" sz="4400" dirty="0"/>
              <a:t>Solid Waste Exclusions 5</a:t>
            </a:r>
            <a:br>
              <a:rPr lang="en-US" altLang="en-US" sz="5400" dirty="0"/>
            </a:br>
            <a:r>
              <a:rPr lang="en-US" altLang="en-US" sz="3100" dirty="0"/>
              <a:t>40 CFR 261.4(a)</a:t>
            </a:r>
            <a:br>
              <a:rPr lang="en-US" altLang="en-US" sz="5400" dirty="0"/>
            </a:br>
            <a:endParaRPr lang="en-US" dirty="0"/>
          </a:p>
        </p:txBody>
      </p:sp>
    </p:spTree>
    <p:extLst>
      <p:ext uri="{BB962C8B-B14F-4D97-AF65-F5344CB8AC3E}">
        <p14:creationId xmlns:p14="http://schemas.microsoft.com/office/powerpoint/2010/main" val="3375182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906236" y="1"/>
            <a:ext cx="7609114" cy="1066800"/>
          </a:xfrm>
        </p:spPr>
        <p:txBody>
          <a:bodyPr lIns="90488" tIns="44450" rIns="90488" bIns="44450">
            <a:normAutofit/>
          </a:bodyPr>
          <a:lstStyle/>
          <a:p>
            <a:pPr eaLnBrk="1" hangingPunct="1">
              <a:defRPr/>
            </a:pPr>
            <a:r>
              <a:rPr lang="en-US" dirty="0"/>
              <a:t>What is Abandoned ?</a:t>
            </a:r>
          </a:p>
        </p:txBody>
      </p:sp>
      <p:sp>
        <p:nvSpPr>
          <p:cNvPr id="20484" name="Rectangle 3"/>
          <p:cNvSpPr>
            <a:spLocks noGrp="1" noChangeArrowheads="1"/>
          </p:cNvSpPr>
          <p:nvPr>
            <p:ph idx="1"/>
          </p:nvPr>
        </p:nvSpPr>
        <p:spPr>
          <a:xfrm>
            <a:off x="629506" y="1325563"/>
            <a:ext cx="7886700" cy="4351338"/>
          </a:xfrm>
          <a:noFill/>
        </p:spPr>
        <p:txBody>
          <a:bodyPr lIns="90488" tIns="44450" rIns="90488" bIns="44450">
            <a:normAutofit/>
          </a:bodyPr>
          <a:lstStyle/>
          <a:p>
            <a:pPr marL="0" indent="0" eaLnBrk="1" hangingPunct="1">
              <a:buNone/>
            </a:pPr>
            <a:r>
              <a:rPr lang="en-US" b="1" dirty="0">
                <a:latin typeface="Arial" charset="0"/>
              </a:rPr>
              <a:t>Abandoned [261.2(a)(2)(i)(A) and 261.2(b)]:</a:t>
            </a:r>
          </a:p>
          <a:p>
            <a:pPr eaLnBrk="1" hangingPunct="1"/>
            <a:endParaRPr lang="en-US" dirty="0">
              <a:latin typeface="Arial" charset="0"/>
            </a:endParaRPr>
          </a:p>
          <a:p>
            <a:pPr eaLnBrk="1" hangingPunct="1"/>
            <a:r>
              <a:rPr lang="en-US" sz="2400" dirty="0">
                <a:latin typeface="Arial" charset="0"/>
              </a:rPr>
              <a:t>Disposed of;</a:t>
            </a:r>
          </a:p>
          <a:p>
            <a:pPr eaLnBrk="1" hangingPunct="1"/>
            <a:r>
              <a:rPr lang="en-US" sz="2400" dirty="0">
                <a:latin typeface="Arial" charset="0"/>
              </a:rPr>
              <a:t>Burned or incinerated; or</a:t>
            </a:r>
          </a:p>
          <a:p>
            <a:pPr eaLnBrk="1" hangingPunct="1"/>
            <a:r>
              <a:rPr lang="en-US" sz="2400" dirty="0">
                <a:latin typeface="Arial" charset="0"/>
              </a:rPr>
              <a:t>Accumulated, stored, or treated (but not recycled) before or in lieu of being abandoned by being disposed of, burned, or incinerated; or</a:t>
            </a:r>
          </a:p>
          <a:p>
            <a:pPr eaLnBrk="1" hangingPunct="1"/>
            <a:r>
              <a:rPr lang="en-US" sz="2400" dirty="0">
                <a:latin typeface="Arial" charset="0"/>
              </a:rPr>
              <a:t>Sham recycled, as explained in paragraph (g) of 261.2(g). (New)</a:t>
            </a:r>
          </a:p>
          <a:p>
            <a:pPr eaLnBrk="1" hangingPunct="1"/>
            <a:endParaRPr lang="en-US" dirty="0">
              <a:latin typeface="Arial" charset="0"/>
            </a:endParaRPr>
          </a:p>
        </p:txBody>
      </p:sp>
    </p:spTree>
    <p:extLst>
      <p:ext uri="{BB962C8B-B14F-4D97-AF65-F5344CB8AC3E}">
        <p14:creationId xmlns:p14="http://schemas.microsoft.com/office/powerpoint/2010/main" val="3878024957"/>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1371600"/>
            <a:ext cx="8001001" cy="4953000"/>
          </a:xfrm>
          <a:prstGeom prst="rect">
            <a:avLst/>
          </a:prstGeom>
        </p:spPr>
        <p:txBody>
          <a:bodyPr wrap="square">
            <a:noAutofit/>
          </a:bodyPr>
          <a:lstStyle/>
          <a:p>
            <a:pPr fontAlgn="base">
              <a:spcAft>
                <a:spcPct val="0"/>
              </a:spcAft>
            </a:pPr>
            <a:r>
              <a:rPr lang="en-US" altLang="en-US" sz="2800" dirty="0">
                <a:solidFill>
                  <a:prstClr val="black"/>
                </a:solidFill>
                <a:latin typeface="Arial"/>
              </a:rPr>
              <a:t>40 CFR 261.4(a)(13)</a:t>
            </a:r>
          </a:p>
          <a:p>
            <a:pPr fontAlgn="base">
              <a:spcAft>
                <a:spcPct val="0"/>
              </a:spcAft>
            </a:pPr>
            <a:r>
              <a:rPr lang="en-US" altLang="en-US" sz="2800" dirty="0">
                <a:solidFill>
                  <a:prstClr val="black"/>
                </a:solidFill>
                <a:latin typeface="Arial"/>
              </a:rPr>
              <a:t>Excluded scrap metal</a:t>
            </a:r>
          </a:p>
          <a:p>
            <a:pPr fontAlgn="base">
              <a:spcAft>
                <a:spcPct val="0"/>
              </a:spcAft>
            </a:pPr>
            <a:endParaRPr lang="en-US" altLang="en-US" dirty="0">
              <a:solidFill>
                <a:prstClr val="black"/>
              </a:solidFill>
              <a:latin typeface="Arial"/>
            </a:endParaRPr>
          </a:p>
          <a:p>
            <a:pPr fontAlgn="base">
              <a:spcAft>
                <a:spcPct val="0"/>
              </a:spcAft>
            </a:pPr>
            <a:r>
              <a:rPr lang="en-US" altLang="en-US" sz="2800" dirty="0">
                <a:solidFill>
                  <a:prstClr val="black"/>
                </a:solidFill>
                <a:latin typeface="Arial"/>
              </a:rPr>
              <a:t>40 CFR 261.4(a)(14)</a:t>
            </a:r>
          </a:p>
          <a:p>
            <a:pPr fontAlgn="base">
              <a:spcAft>
                <a:spcPct val="0"/>
              </a:spcAft>
            </a:pPr>
            <a:r>
              <a:rPr lang="en-US" altLang="en-US" sz="2800" dirty="0">
                <a:solidFill>
                  <a:prstClr val="black"/>
                </a:solidFill>
                <a:latin typeface="Arial"/>
              </a:rPr>
              <a:t>Shredded circuit boards</a:t>
            </a:r>
          </a:p>
          <a:p>
            <a:pPr fontAlgn="base">
              <a:spcAft>
                <a:spcPct val="0"/>
              </a:spcAft>
            </a:pPr>
            <a:endParaRPr lang="en-US" altLang="en-US" dirty="0">
              <a:solidFill>
                <a:prstClr val="black"/>
              </a:solidFill>
              <a:latin typeface="Arial"/>
            </a:endParaRPr>
          </a:p>
          <a:p>
            <a:pPr fontAlgn="base">
              <a:spcAft>
                <a:spcPct val="0"/>
              </a:spcAft>
            </a:pPr>
            <a:r>
              <a:rPr lang="en-US" altLang="en-US" sz="2800" dirty="0">
                <a:solidFill>
                  <a:prstClr val="black"/>
                </a:solidFill>
                <a:latin typeface="Arial"/>
              </a:rPr>
              <a:t>40 CFR 261.4(a)(15)</a:t>
            </a:r>
          </a:p>
          <a:p>
            <a:pPr fontAlgn="base">
              <a:spcAft>
                <a:spcPct val="0"/>
              </a:spcAft>
            </a:pPr>
            <a:r>
              <a:rPr lang="en-US" altLang="en-US" sz="2800" dirty="0">
                <a:solidFill>
                  <a:prstClr val="black"/>
                </a:solidFill>
                <a:latin typeface="Arial"/>
              </a:rPr>
              <a:t>Pulping condensates derived from Kraft mill steam strippers</a:t>
            </a:r>
          </a:p>
          <a:p>
            <a:pPr fontAlgn="base">
              <a:spcAft>
                <a:spcPct val="0"/>
              </a:spcAft>
            </a:pPr>
            <a:endParaRPr lang="en-US" altLang="en-US" dirty="0">
              <a:solidFill>
                <a:prstClr val="black"/>
              </a:solidFill>
              <a:latin typeface="Arial"/>
            </a:endParaRPr>
          </a:p>
          <a:p>
            <a:pPr fontAlgn="base">
              <a:spcAft>
                <a:spcPct val="0"/>
              </a:spcAft>
            </a:pPr>
            <a:r>
              <a:rPr lang="en-US" altLang="en-US" sz="2800" dirty="0">
                <a:solidFill>
                  <a:prstClr val="black"/>
                </a:solidFill>
                <a:latin typeface="Arial"/>
              </a:rPr>
              <a:t>40 CFR 261.4(a)(16)</a:t>
            </a:r>
          </a:p>
          <a:p>
            <a:pPr fontAlgn="base">
              <a:spcAft>
                <a:spcPct val="0"/>
              </a:spcAft>
            </a:pPr>
            <a:r>
              <a:rPr lang="fr-FR" altLang="en-US" sz="2800" dirty="0" err="1">
                <a:solidFill>
                  <a:prstClr val="black"/>
                </a:solidFill>
                <a:latin typeface="Arial"/>
              </a:rPr>
              <a:t>Reserved</a:t>
            </a:r>
            <a:endParaRPr lang="fr-FR" altLang="en-US" sz="2800" dirty="0">
              <a:solidFill>
                <a:prstClr val="black"/>
              </a:solidFill>
              <a:latin typeface="Arial"/>
            </a:endParaRPr>
          </a:p>
        </p:txBody>
      </p:sp>
      <p:sp>
        <p:nvSpPr>
          <p:cNvPr id="2" name="Title 1"/>
          <p:cNvSpPr>
            <a:spLocks noGrp="1"/>
          </p:cNvSpPr>
          <p:nvPr>
            <p:ph type="title"/>
          </p:nvPr>
        </p:nvSpPr>
        <p:spPr>
          <a:xfrm>
            <a:off x="914400" y="152400"/>
            <a:ext cx="7609114" cy="1219200"/>
          </a:xfrm>
        </p:spPr>
        <p:txBody>
          <a:bodyPr>
            <a:normAutofit fontScale="90000"/>
          </a:bodyPr>
          <a:lstStyle/>
          <a:p>
            <a:r>
              <a:rPr lang="en-US" altLang="en-US" sz="4400" dirty="0">
                <a:solidFill>
                  <a:prstClr val="white"/>
                </a:solidFill>
              </a:rPr>
              <a:t>Solid Waste Exclusions 6</a:t>
            </a:r>
            <a:br>
              <a:rPr lang="en-US" altLang="en-US" sz="4400" dirty="0">
                <a:solidFill>
                  <a:prstClr val="white"/>
                </a:solidFill>
              </a:rPr>
            </a:br>
            <a:r>
              <a:rPr lang="en-US" altLang="en-US" sz="3100" dirty="0">
                <a:solidFill>
                  <a:prstClr val="white"/>
                </a:solidFill>
              </a:rPr>
              <a:t>40 CFR 261.4(a)</a:t>
            </a:r>
            <a:br>
              <a:rPr lang="en-US" altLang="en-US" sz="5400" dirty="0">
                <a:solidFill>
                  <a:prstClr val="white"/>
                </a:solidFill>
              </a:rPr>
            </a:br>
            <a:endParaRPr lang="en-US" dirty="0"/>
          </a:p>
        </p:txBody>
      </p:sp>
    </p:spTree>
    <p:extLst>
      <p:ext uri="{BB962C8B-B14F-4D97-AF65-F5344CB8AC3E}">
        <p14:creationId xmlns:p14="http://schemas.microsoft.com/office/powerpoint/2010/main" val="119535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1125877"/>
            <a:ext cx="6934200" cy="3810000"/>
          </a:xfrm>
          <a:prstGeom prst="rect">
            <a:avLst/>
          </a:prstGeom>
        </p:spPr>
        <p:txBody>
          <a:bodyPr wrap="square">
            <a:noAutofit/>
          </a:bodyPr>
          <a:lstStyle/>
          <a:p>
            <a:pPr fontAlgn="base">
              <a:spcAft>
                <a:spcPct val="0"/>
              </a:spcAft>
            </a:pPr>
            <a:r>
              <a:rPr lang="en-US" altLang="en-US" sz="2800" dirty="0">
                <a:solidFill>
                  <a:prstClr val="black"/>
                </a:solidFill>
                <a:latin typeface="Arial"/>
              </a:rPr>
              <a:t>40 CFR 261.4(a)(17)</a:t>
            </a:r>
          </a:p>
          <a:p>
            <a:pPr fontAlgn="base">
              <a:spcAft>
                <a:spcPct val="0"/>
              </a:spcAft>
            </a:pPr>
            <a:r>
              <a:rPr lang="en-US" altLang="en-US" sz="2800" dirty="0">
                <a:solidFill>
                  <a:prstClr val="black"/>
                </a:solidFill>
                <a:latin typeface="Arial"/>
              </a:rPr>
              <a:t>Mineral processing spent materials being recycled</a:t>
            </a:r>
          </a:p>
          <a:p>
            <a:pPr fontAlgn="base">
              <a:spcAft>
                <a:spcPct val="0"/>
              </a:spcAft>
            </a:pPr>
            <a:endParaRPr lang="en-US" altLang="en-US" sz="1600" dirty="0">
              <a:solidFill>
                <a:prstClr val="black"/>
              </a:solidFill>
              <a:latin typeface="Arial"/>
            </a:endParaRPr>
          </a:p>
        </p:txBody>
      </p:sp>
      <p:sp>
        <p:nvSpPr>
          <p:cNvPr id="2" name="Title 1"/>
          <p:cNvSpPr>
            <a:spLocks noGrp="1"/>
          </p:cNvSpPr>
          <p:nvPr>
            <p:ph type="title"/>
          </p:nvPr>
        </p:nvSpPr>
        <p:spPr>
          <a:xfrm>
            <a:off x="906236" y="228600"/>
            <a:ext cx="7609114" cy="1125877"/>
          </a:xfrm>
        </p:spPr>
        <p:txBody>
          <a:bodyPr>
            <a:normAutofit fontScale="90000"/>
          </a:bodyPr>
          <a:lstStyle/>
          <a:p>
            <a:r>
              <a:rPr lang="en-US" altLang="en-US" sz="4400" dirty="0">
                <a:solidFill>
                  <a:prstClr val="white"/>
                </a:solidFill>
              </a:rPr>
              <a:t>Solid Waste Exclusions 7</a:t>
            </a:r>
            <a:br>
              <a:rPr lang="en-US" altLang="en-US" dirty="0">
                <a:solidFill>
                  <a:prstClr val="white"/>
                </a:solidFill>
              </a:rPr>
            </a:br>
            <a:r>
              <a:rPr lang="en-US" altLang="en-US" sz="3100" dirty="0">
                <a:solidFill>
                  <a:prstClr val="white"/>
                </a:solidFill>
              </a:rPr>
              <a:t>40 CFR 261.4(a)</a:t>
            </a:r>
            <a:br>
              <a:rPr lang="en-US" altLang="en-US" sz="5400" dirty="0">
                <a:solidFill>
                  <a:prstClr val="white"/>
                </a:solidFill>
              </a:rPr>
            </a:br>
            <a:endParaRPr lang="en-US" dirty="0"/>
          </a:p>
        </p:txBody>
      </p:sp>
    </p:spTree>
    <p:extLst>
      <p:ext uri="{BB962C8B-B14F-4D97-AF65-F5344CB8AC3E}">
        <p14:creationId xmlns:p14="http://schemas.microsoft.com/office/powerpoint/2010/main" val="2762841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741" y="0"/>
            <a:ext cx="7609114" cy="1325563"/>
          </a:xfrm>
        </p:spPr>
        <p:txBody>
          <a:bodyPr/>
          <a:lstStyle/>
          <a:p>
            <a:r>
              <a:rPr lang="en-US" dirty="0"/>
              <a:t>Mineral Processing Exclusion</a:t>
            </a:r>
          </a:p>
        </p:txBody>
      </p:sp>
      <p:sp>
        <p:nvSpPr>
          <p:cNvPr id="3" name="Content Placeholder 2"/>
          <p:cNvSpPr>
            <a:spLocks noGrp="1"/>
          </p:cNvSpPr>
          <p:nvPr>
            <p:ph idx="1"/>
          </p:nvPr>
        </p:nvSpPr>
        <p:spPr>
          <a:xfrm>
            <a:off x="628650" y="1325563"/>
            <a:ext cx="7886700" cy="4851400"/>
          </a:xfrm>
        </p:spPr>
        <p:txBody>
          <a:bodyPr/>
          <a:lstStyle/>
          <a:p>
            <a:r>
              <a:rPr lang="en-US" dirty="0"/>
              <a:t>261.4(a)(17) – Spent materials (other than listed wastes) generated within the primary mineral processing industry from which minerals, acids, cyanide, WATER or other values are recovered by mineral processing or by beneficiation provided that:</a:t>
            </a:r>
          </a:p>
          <a:p>
            <a:r>
              <a:rPr lang="en-US" dirty="0"/>
              <a:t>Legitimate recycling is occurring</a:t>
            </a:r>
          </a:p>
          <a:p>
            <a:r>
              <a:rPr lang="en-US" dirty="0"/>
              <a:t>No speculative accumulation</a:t>
            </a:r>
          </a:p>
          <a:p>
            <a:r>
              <a:rPr lang="en-US" dirty="0"/>
              <a:t>Notification required – 261.4(a)(17)(v)</a:t>
            </a:r>
          </a:p>
          <a:p>
            <a:r>
              <a:rPr lang="en-US" dirty="0"/>
              <a:t>Materials stored in tanks, containers or containment buildings EXCEPT</a:t>
            </a:r>
          </a:p>
          <a:p>
            <a:endParaRPr lang="en-US" dirty="0"/>
          </a:p>
        </p:txBody>
      </p:sp>
    </p:spTree>
    <p:extLst>
      <p:ext uri="{BB962C8B-B14F-4D97-AF65-F5344CB8AC3E}">
        <p14:creationId xmlns:p14="http://schemas.microsoft.com/office/powerpoint/2010/main" val="2858145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Mineral Processing cont.</a:t>
            </a:r>
          </a:p>
        </p:txBody>
      </p:sp>
      <p:sp>
        <p:nvSpPr>
          <p:cNvPr id="3" name="Content Placeholder 2"/>
          <p:cNvSpPr>
            <a:spLocks noGrp="1"/>
          </p:cNvSpPr>
          <p:nvPr>
            <p:ph idx="1"/>
          </p:nvPr>
        </p:nvSpPr>
        <p:spPr/>
        <p:txBody>
          <a:bodyPr>
            <a:normAutofit lnSpcReduction="10000"/>
          </a:bodyPr>
          <a:lstStyle/>
          <a:p>
            <a:r>
              <a:rPr lang="en-US" dirty="0"/>
              <a:t>261.4(a)(17)(iv) – Allows a site specific determination that solid mineral processing wastes may be placed on a pad</a:t>
            </a:r>
          </a:p>
          <a:p>
            <a:pPr lvl="1"/>
            <a:r>
              <a:rPr lang="en-US" dirty="0"/>
              <a:t>No free liquids</a:t>
            </a:r>
          </a:p>
          <a:p>
            <a:pPr lvl="1"/>
            <a:r>
              <a:rPr lang="en-US" dirty="0"/>
              <a:t>Public notice and opportunity for comment required</a:t>
            </a:r>
          </a:p>
          <a:p>
            <a:pPr lvl="1"/>
            <a:r>
              <a:rPr lang="en-US" dirty="0"/>
              <a:t>Pads must be constructed and operated to prevent releases and migration into the environment</a:t>
            </a:r>
          </a:p>
          <a:p>
            <a:pPr lvl="1"/>
            <a:r>
              <a:rPr lang="en-US" dirty="0"/>
              <a:t>Minimum construction standards must be met</a:t>
            </a:r>
          </a:p>
          <a:p>
            <a:r>
              <a:rPr lang="en-US" dirty="0"/>
              <a:t>Ensures that phosphate fertilizer waste water in recirculation ditches can’t be excluded under this rule (the phosphoric acid production waste water is still excluded from the HW definition)</a:t>
            </a:r>
          </a:p>
        </p:txBody>
      </p:sp>
    </p:spTree>
    <p:extLst>
      <p:ext uri="{BB962C8B-B14F-4D97-AF65-F5344CB8AC3E}">
        <p14:creationId xmlns:p14="http://schemas.microsoft.com/office/powerpoint/2010/main" val="2239594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1125877"/>
            <a:ext cx="6934200" cy="3810000"/>
          </a:xfrm>
          <a:prstGeom prst="rect">
            <a:avLst/>
          </a:prstGeom>
        </p:spPr>
        <p:txBody>
          <a:bodyPr wrap="square">
            <a:noAutofit/>
          </a:bodyPr>
          <a:lstStyle/>
          <a:p>
            <a:pPr fontAlgn="base">
              <a:spcAft>
                <a:spcPct val="0"/>
              </a:spcAft>
            </a:pPr>
            <a:endParaRPr lang="en-US" altLang="en-US" sz="1600" dirty="0">
              <a:solidFill>
                <a:prstClr val="black"/>
              </a:solidFill>
              <a:latin typeface="Arial"/>
            </a:endParaRPr>
          </a:p>
          <a:p>
            <a:pPr fontAlgn="base">
              <a:spcAft>
                <a:spcPct val="0"/>
              </a:spcAft>
            </a:pPr>
            <a:r>
              <a:rPr lang="en-US" altLang="en-US" sz="2800" dirty="0">
                <a:solidFill>
                  <a:prstClr val="black"/>
                </a:solidFill>
                <a:latin typeface="Arial"/>
              </a:rPr>
              <a:t>40 CFR 261.4(a)(18)</a:t>
            </a:r>
          </a:p>
          <a:p>
            <a:pPr fontAlgn="base">
              <a:spcAft>
                <a:spcPct val="0"/>
              </a:spcAft>
            </a:pPr>
            <a:r>
              <a:rPr lang="en-US" altLang="en-US" sz="2800" dirty="0">
                <a:solidFill>
                  <a:prstClr val="black"/>
                </a:solidFill>
                <a:latin typeface="Arial"/>
              </a:rPr>
              <a:t>Petrochemical recovered oil</a:t>
            </a:r>
          </a:p>
          <a:p>
            <a:pPr fontAlgn="base">
              <a:spcAft>
                <a:spcPct val="0"/>
              </a:spcAft>
            </a:pPr>
            <a:endParaRPr lang="en-US" altLang="en-US" sz="1600" dirty="0">
              <a:solidFill>
                <a:prstClr val="black"/>
              </a:solidFill>
              <a:latin typeface="Arial"/>
            </a:endParaRPr>
          </a:p>
          <a:p>
            <a:pPr fontAlgn="base">
              <a:spcAft>
                <a:spcPct val="0"/>
              </a:spcAft>
            </a:pPr>
            <a:r>
              <a:rPr lang="en-US" altLang="en-US" sz="2800" dirty="0">
                <a:solidFill>
                  <a:prstClr val="black"/>
                </a:solidFill>
                <a:latin typeface="Arial"/>
              </a:rPr>
              <a:t>40 CFR 261.4(a)(19)</a:t>
            </a:r>
          </a:p>
          <a:p>
            <a:pPr fontAlgn="base">
              <a:spcAft>
                <a:spcPct val="0"/>
              </a:spcAft>
            </a:pPr>
            <a:r>
              <a:rPr lang="en-US" altLang="en-US" sz="2800" dirty="0">
                <a:solidFill>
                  <a:prstClr val="black"/>
                </a:solidFill>
                <a:latin typeface="Arial"/>
              </a:rPr>
              <a:t>Spent caustic solutions from petroleum refining</a:t>
            </a:r>
          </a:p>
          <a:p>
            <a:pPr fontAlgn="base">
              <a:spcAft>
                <a:spcPct val="0"/>
              </a:spcAft>
            </a:pPr>
            <a:endParaRPr lang="en-US" altLang="en-US" sz="1600" dirty="0">
              <a:solidFill>
                <a:prstClr val="black"/>
              </a:solidFill>
              <a:latin typeface="Arial"/>
            </a:endParaRPr>
          </a:p>
          <a:p>
            <a:pPr fontAlgn="base">
              <a:spcAft>
                <a:spcPct val="0"/>
              </a:spcAft>
            </a:pPr>
            <a:r>
              <a:rPr lang="en-US" altLang="en-US" sz="2800" dirty="0">
                <a:solidFill>
                  <a:prstClr val="black"/>
                </a:solidFill>
                <a:latin typeface="Arial"/>
              </a:rPr>
              <a:t>40 CFR 261.4(a)(20)</a:t>
            </a:r>
          </a:p>
          <a:p>
            <a:pPr fontAlgn="base">
              <a:spcAft>
                <a:spcPct val="0"/>
              </a:spcAft>
            </a:pPr>
            <a:r>
              <a:rPr lang="en-US" altLang="en-US" sz="2800" dirty="0">
                <a:solidFill>
                  <a:prstClr val="black"/>
                </a:solidFill>
                <a:latin typeface="Arial"/>
              </a:rPr>
              <a:t>Hazardous secondary materials used to make zinc fertilizers</a:t>
            </a:r>
          </a:p>
        </p:txBody>
      </p:sp>
      <p:sp>
        <p:nvSpPr>
          <p:cNvPr id="2" name="Title 1"/>
          <p:cNvSpPr>
            <a:spLocks noGrp="1"/>
          </p:cNvSpPr>
          <p:nvPr>
            <p:ph type="title"/>
          </p:nvPr>
        </p:nvSpPr>
        <p:spPr>
          <a:xfrm>
            <a:off x="914400" y="152400"/>
            <a:ext cx="7609114" cy="1125877"/>
          </a:xfrm>
        </p:spPr>
        <p:txBody>
          <a:bodyPr>
            <a:normAutofit fontScale="90000"/>
          </a:bodyPr>
          <a:lstStyle/>
          <a:p>
            <a:r>
              <a:rPr lang="en-US" altLang="en-US" sz="4400" dirty="0">
                <a:solidFill>
                  <a:prstClr val="white"/>
                </a:solidFill>
              </a:rPr>
              <a:t>Solid Waste Exclusions 8 </a:t>
            </a:r>
            <a:br>
              <a:rPr lang="en-US" altLang="en-US" dirty="0">
                <a:solidFill>
                  <a:prstClr val="white"/>
                </a:solidFill>
              </a:rPr>
            </a:br>
            <a:r>
              <a:rPr lang="en-US" altLang="en-US" sz="3100" dirty="0">
                <a:solidFill>
                  <a:prstClr val="white"/>
                </a:solidFill>
              </a:rPr>
              <a:t>40 CFR 261.4(a)</a:t>
            </a:r>
            <a:br>
              <a:rPr lang="en-US" altLang="en-US" sz="5400" dirty="0">
                <a:solidFill>
                  <a:prstClr val="white"/>
                </a:solidFill>
              </a:rPr>
            </a:br>
            <a:endParaRPr lang="en-US" dirty="0"/>
          </a:p>
        </p:txBody>
      </p:sp>
    </p:spTree>
    <p:extLst>
      <p:ext uri="{BB962C8B-B14F-4D97-AF65-F5344CB8AC3E}">
        <p14:creationId xmlns:p14="http://schemas.microsoft.com/office/powerpoint/2010/main" val="2095058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1" y="1379198"/>
            <a:ext cx="7086600" cy="3810000"/>
          </a:xfrm>
          <a:prstGeom prst="rect">
            <a:avLst/>
          </a:prstGeom>
        </p:spPr>
        <p:txBody>
          <a:bodyPr wrap="square">
            <a:noAutofit/>
          </a:bodyPr>
          <a:lstStyle/>
          <a:p>
            <a:pPr fontAlgn="base">
              <a:spcAft>
                <a:spcPct val="0"/>
              </a:spcAft>
            </a:pPr>
            <a:r>
              <a:rPr lang="en-US" altLang="en-US" sz="2800" dirty="0">
                <a:solidFill>
                  <a:prstClr val="black"/>
                </a:solidFill>
                <a:latin typeface="Arial"/>
              </a:rPr>
              <a:t>40 CFR 261.4(a)(21)</a:t>
            </a:r>
          </a:p>
          <a:p>
            <a:pPr fontAlgn="base">
              <a:spcAft>
                <a:spcPct val="0"/>
              </a:spcAft>
            </a:pPr>
            <a:r>
              <a:rPr lang="en-US" altLang="en-US" sz="2800" dirty="0">
                <a:solidFill>
                  <a:prstClr val="black"/>
                </a:solidFill>
                <a:latin typeface="Arial"/>
              </a:rPr>
              <a:t>Zinc fertilizers made from hazardous secondary materials</a:t>
            </a:r>
          </a:p>
          <a:p>
            <a:pPr fontAlgn="base">
              <a:spcAft>
                <a:spcPct val="0"/>
              </a:spcAft>
            </a:pPr>
            <a:endParaRPr lang="en-US" altLang="en-US" dirty="0">
              <a:solidFill>
                <a:prstClr val="black"/>
              </a:solidFill>
              <a:latin typeface="Arial"/>
            </a:endParaRPr>
          </a:p>
          <a:p>
            <a:pPr fontAlgn="base">
              <a:spcAft>
                <a:spcPct val="0"/>
              </a:spcAft>
            </a:pPr>
            <a:r>
              <a:rPr lang="en-US" altLang="en-US" sz="2800" dirty="0">
                <a:solidFill>
                  <a:prstClr val="black"/>
                </a:solidFill>
                <a:latin typeface="Arial"/>
              </a:rPr>
              <a:t>40 CFR 261.4(a)(22)</a:t>
            </a:r>
          </a:p>
          <a:p>
            <a:pPr fontAlgn="base">
              <a:spcAft>
                <a:spcPct val="0"/>
              </a:spcAft>
            </a:pPr>
            <a:r>
              <a:rPr lang="en-US" altLang="en-US" sz="2800" dirty="0">
                <a:solidFill>
                  <a:prstClr val="black"/>
                </a:solidFill>
                <a:latin typeface="Arial"/>
              </a:rPr>
              <a:t>Used cathode ray tubes (CRTs)</a:t>
            </a:r>
          </a:p>
          <a:p>
            <a:pPr fontAlgn="base">
              <a:spcAft>
                <a:spcPct val="0"/>
              </a:spcAft>
            </a:pPr>
            <a:endParaRPr lang="en-US" altLang="en-US" sz="2800" dirty="0">
              <a:solidFill>
                <a:prstClr val="black"/>
              </a:solidFill>
              <a:latin typeface="Arial"/>
            </a:endParaRPr>
          </a:p>
        </p:txBody>
      </p:sp>
      <p:sp>
        <p:nvSpPr>
          <p:cNvPr id="2" name="Title 1"/>
          <p:cNvSpPr>
            <a:spLocks noGrp="1"/>
          </p:cNvSpPr>
          <p:nvPr>
            <p:ph type="title"/>
          </p:nvPr>
        </p:nvSpPr>
        <p:spPr>
          <a:xfrm>
            <a:off x="906236" y="228600"/>
            <a:ext cx="7609114" cy="1066800"/>
          </a:xfrm>
        </p:spPr>
        <p:txBody>
          <a:bodyPr>
            <a:normAutofit fontScale="90000"/>
          </a:bodyPr>
          <a:lstStyle/>
          <a:p>
            <a:r>
              <a:rPr lang="en-US" altLang="en-US" sz="4400" dirty="0">
                <a:solidFill>
                  <a:prstClr val="white"/>
                </a:solidFill>
              </a:rPr>
              <a:t>Solid Waste Exclusions 9</a:t>
            </a:r>
            <a:br>
              <a:rPr lang="en-US" altLang="en-US" sz="4400" dirty="0">
                <a:solidFill>
                  <a:prstClr val="white"/>
                </a:solidFill>
              </a:rPr>
            </a:br>
            <a:r>
              <a:rPr lang="en-US" altLang="en-US" sz="3100" dirty="0">
                <a:solidFill>
                  <a:prstClr val="white"/>
                </a:solidFill>
              </a:rPr>
              <a:t>40 CFR 261.4(a)</a:t>
            </a:r>
            <a:br>
              <a:rPr lang="en-US" altLang="en-US" sz="5400" dirty="0">
                <a:solidFill>
                  <a:prstClr val="white"/>
                </a:solidFill>
              </a:rPr>
            </a:br>
            <a:endParaRPr lang="en-US" dirty="0"/>
          </a:p>
        </p:txBody>
      </p:sp>
    </p:spTree>
    <p:extLst>
      <p:ext uri="{BB962C8B-B14F-4D97-AF65-F5344CB8AC3E}">
        <p14:creationId xmlns:p14="http://schemas.microsoft.com/office/powerpoint/2010/main" val="3480361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normAutofit/>
          </a:bodyPr>
          <a:lstStyle/>
          <a:p>
            <a:pPr>
              <a:defRPr/>
            </a:pPr>
            <a:br>
              <a:rPr lang="en-US"/>
            </a:br>
            <a:endParaRPr lang="en-US" dirty="0"/>
          </a:p>
        </p:txBody>
      </p:sp>
      <p:sp>
        <p:nvSpPr>
          <p:cNvPr id="10" name="Rectangle 2"/>
          <p:cNvSpPr txBox="1">
            <a:spLocks noChangeArrowheads="1"/>
          </p:cNvSpPr>
          <p:nvPr/>
        </p:nvSpPr>
        <p:spPr>
          <a:xfrm>
            <a:off x="762000" y="-76200"/>
            <a:ext cx="7772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a:lstStyle>
          <a:p>
            <a:br>
              <a:rPr lang="en-US" altLang="en-US" dirty="0"/>
            </a:br>
            <a:r>
              <a:rPr lang="en-US" altLang="en-US" dirty="0"/>
              <a:t>Solid Waste Exclusions 10</a:t>
            </a:r>
            <a:br>
              <a:rPr lang="en-US" altLang="en-US" dirty="0"/>
            </a:br>
            <a:endParaRPr lang="en-US" altLang="en-US" dirty="0"/>
          </a:p>
        </p:txBody>
      </p:sp>
      <p:sp>
        <p:nvSpPr>
          <p:cNvPr id="3" name="TextBox 2"/>
          <p:cNvSpPr txBox="1"/>
          <p:nvPr/>
        </p:nvSpPr>
        <p:spPr>
          <a:xfrm>
            <a:off x="3683285" y="1767341"/>
            <a:ext cx="5486400" cy="3293209"/>
          </a:xfrm>
          <a:prstGeom prst="rect">
            <a:avLst/>
          </a:prstGeom>
          <a:noFill/>
        </p:spPr>
        <p:txBody>
          <a:bodyPr wrap="square" rtlCol="0">
            <a:spAutoFit/>
          </a:bodyPr>
          <a:lstStyle/>
          <a:p>
            <a:r>
              <a:rPr lang="en-US" sz="2200" b="1" dirty="0">
                <a:latin typeface="Arial"/>
                <a:cs typeface="Arial"/>
              </a:rPr>
              <a:t>Used,</a:t>
            </a:r>
            <a:r>
              <a:rPr lang="en-US" sz="2200" dirty="0">
                <a:latin typeface="Arial"/>
                <a:cs typeface="Arial"/>
              </a:rPr>
              <a:t> </a:t>
            </a:r>
            <a:r>
              <a:rPr lang="en-US" sz="2200" b="1" dirty="0">
                <a:latin typeface="Arial"/>
                <a:cs typeface="Arial"/>
              </a:rPr>
              <a:t>intact</a:t>
            </a:r>
            <a:r>
              <a:rPr lang="en-US" sz="2200" dirty="0">
                <a:latin typeface="Arial"/>
                <a:cs typeface="Arial"/>
              </a:rPr>
              <a:t> CRTs </a:t>
            </a:r>
            <a:r>
              <a:rPr lang="en-US" sz="2200" b="1" dirty="0">
                <a:latin typeface="Arial"/>
                <a:cs typeface="Arial"/>
              </a:rPr>
              <a:t>are not solid waste </a:t>
            </a:r>
            <a:r>
              <a:rPr lang="en-US" sz="2200" dirty="0">
                <a:latin typeface="Arial"/>
                <a:cs typeface="Arial"/>
              </a:rPr>
              <a:t>if they are:</a:t>
            </a:r>
          </a:p>
          <a:p>
            <a:pPr marL="342900" indent="-342900">
              <a:buFont typeface="Arial"/>
              <a:buChar char="•"/>
            </a:pPr>
            <a:r>
              <a:rPr lang="en-US" sz="2000" dirty="0">
                <a:latin typeface="Arial"/>
                <a:cs typeface="Arial"/>
              </a:rPr>
              <a:t>not disposed</a:t>
            </a:r>
          </a:p>
          <a:p>
            <a:pPr marL="342900" indent="-342900">
              <a:buFont typeface="Arial"/>
              <a:buChar char="•"/>
            </a:pPr>
            <a:r>
              <a:rPr lang="en-US" sz="2000" dirty="0">
                <a:latin typeface="Arial"/>
                <a:cs typeface="Arial"/>
              </a:rPr>
              <a:t>not speculatively accumulated by CRT collectors or glass processors</a:t>
            </a:r>
          </a:p>
          <a:p>
            <a:pPr marL="342900" indent="-342900">
              <a:buFont typeface="Arial"/>
              <a:buChar char="•"/>
            </a:pPr>
            <a:endParaRPr lang="en-US" sz="2000" dirty="0">
              <a:latin typeface="Arial"/>
              <a:cs typeface="Arial"/>
            </a:endParaRPr>
          </a:p>
          <a:p>
            <a:r>
              <a:rPr lang="en-US" sz="2200" dirty="0">
                <a:latin typeface="Arial"/>
                <a:cs typeface="Arial"/>
              </a:rPr>
              <a:t>Used, intact CRTs </a:t>
            </a:r>
            <a:r>
              <a:rPr lang="en-US" sz="2200" b="1" dirty="0">
                <a:latin typeface="Arial"/>
                <a:cs typeface="Arial"/>
              </a:rPr>
              <a:t>are not solid waste </a:t>
            </a:r>
          </a:p>
          <a:p>
            <a:r>
              <a:rPr lang="en-US" sz="2200" dirty="0">
                <a:latin typeface="Arial"/>
                <a:cs typeface="Arial"/>
              </a:rPr>
              <a:t>when </a:t>
            </a:r>
            <a:r>
              <a:rPr lang="en-US" sz="2200" b="1" dirty="0">
                <a:latin typeface="Arial"/>
                <a:cs typeface="Arial"/>
              </a:rPr>
              <a:t>exported</a:t>
            </a:r>
            <a:r>
              <a:rPr lang="en-US" sz="2200" dirty="0">
                <a:latin typeface="Arial"/>
                <a:cs typeface="Arial"/>
              </a:rPr>
              <a:t> if they are: </a:t>
            </a:r>
          </a:p>
          <a:p>
            <a:pPr marL="342900" indent="-342900">
              <a:buFont typeface="Arial"/>
              <a:buChar char="•"/>
            </a:pPr>
            <a:r>
              <a:rPr lang="en-US" sz="2000" dirty="0">
                <a:latin typeface="Arial"/>
                <a:cs typeface="Arial"/>
              </a:rPr>
              <a:t>not speculatively accumulated</a:t>
            </a:r>
          </a:p>
          <a:p>
            <a:pPr marL="342900" indent="-342900">
              <a:buFont typeface="Arial"/>
              <a:buChar char="•"/>
            </a:pPr>
            <a:r>
              <a:rPr lang="en-US" sz="2000" dirty="0">
                <a:latin typeface="Arial"/>
                <a:cs typeface="Arial"/>
              </a:rPr>
              <a:t>notification requirements are met  </a:t>
            </a:r>
          </a:p>
        </p:txBody>
      </p:sp>
      <p:sp>
        <p:nvSpPr>
          <p:cNvPr id="8" name="TextBox 7"/>
          <p:cNvSpPr txBox="1"/>
          <p:nvPr/>
        </p:nvSpPr>
        <p:spPr>
          <a:xfrm>
            <a:off x="11987" y="5165906"/>
            <a:ext cx="9282734" cy="1384995"/>
          </a:xfrm>
          <a:prstGeom prst="rect">
            <a:avLst/>
          </a:prstGeom>
          <a:noFill/>
        </p:spPr>
        <p:txBody>
          <a:bodyPr wrap="none" rtlCol="0">
            <a:spAutoFit/>
          </a:bodyPr>
          <a:lstStyle/>
          <a:p>
            <a:r>
              <a:rPr lang="en-US" sz="2200" dirty="0">
                <a:latin typeface="Arial"/>
                <a:cs typeface="Arial"/>
              </a:rPr>
              <a:t>Used </a:t>
            </a:r>
            <a:r>
              <a:rPr lang="en-US" sz="2200" b="1" dirty="0">
                <a:latin typeface="Arial"/>
                <a:cs typeface="Arial"/>
              </a:rPr>
              <a:t>broken</a:t>
            </a:r>
            <a:r>
              <a:rPr lang="en-US" sz="2200" dirty="0">
                <a:latin typeface="Arial"/>
                <a:cs typeface="Arial"/>
              </a:rPr>
              <a:t> CRTs and glass removed from CRTs </a:t>
            </a:r>
            <a:r>
              <a:rPr lang="en-US" sz="2200" b="1" dirty="0">
                <a:latin typeface="Arial"/>
                <a:cs typeface="Arial"/>
              </a:rPr>
              <a:t>are not solid waste</a:t>
            </a:r>
            <a:r>
              <a:rPr lang="en-US" sz="2200" dirty="0">
                <a:latin typeface="Arial"/>
                <a:cs typeface="Arial"/>
              </a:rPr>
              <a:t>, </a:t>
            </a:r>
          </a:p>
          <a:p>
            <a:r>
              <a:rPr lang="en-US" sz="2200" dirty="0">
                <a:latin typeface="Arial"/>
                <a:cs typeface="Arial"/>
              </a:rPr>
              <a:t>provided they meet the requirement of 40 CFR 261.39. </a:t>
            </a:r>
          </a:p>
          <a:p>
            <a:r>
              <a:rPr lang="en-US" sz="2000" dirty="0">
                <a:latin typeface="Arial"/>
                <a:cs typeface="Arial"/>
              </a:rPr>
              <a:t>(storage, labeling, transportation, UCD, processing and export requirements).</a:t>
            </a:r>
          </a:p>
          <a:p>
            <a:endParaRPr lang="en-US" sz="2000" dirty="0">
              <a:latin typeface="Arial"/>
              <a:cs typeface="Arial"/>
            </a:endParaRPr>
          </a:p>
        </p:txBody>
      </p:sp>
      <p:pic>
        <p:nvPicPr>
          <p:cNvPr id="14" name="Picture 13" descr="Pile of discarded television and computer monitors."/>
          <p:cNvPicPr>
            <a:picLocks noChangeAspect="1"/>
          </p:cNvPicPr>
          <p:nvPr/>
        </p:nvPicPr>
        <p:blipFill rotWithShape="1">
          <a:blip r:embed="rId3" cstate="print"/>
          <a:srcRect r="6359"/>
          <a:stretch/>
        </p:blipFill>
        <p:spPr>
          <a:xfrm>
            <a:off x="101955" y="1872870"/>
            <a:ext cx="3610701" cy="2699130"/>
          </a:xfrm>
          <a:prstGeom prst="rect">
            <a:avLst/>
          </a:prstGeom>
        </p:spPr>
        <p:style>
          <a:lnRef idx="2">
            <a:schemeClr val="dk1"/>
          </a:lnRef>
          <a:fillRef idx="1">
            <a:schemeClr val="lt1"/>
          </a:fillRef>
          <a:effectRef idx="0">
            <a:schemeClr val="dk1"/>
          </a:effectRef>
          <a:fontRef idx="minor">
            <a:schemeClr val="dk1"/>
          </a:fontRef>
        </p:style>
      </p:pic>
      <p:sp>
        <p:nvSpPr>
          <p:cNvPr id="15" name="TextBox 14"/>
          <p:cNvSpPr txBox="1"/>
          <p:nvPr/>
        </p:nvSpPr>
        <p:spPr>
          <a:xfrm>
            <a:off x="1834848" y="1138765"/>
            <a:ext cx="5748240" cy="523220"/>
          </a:xfrm>
          <a:prstGeom prst="rect">
            <a:avLst/>
          </a:prstGeom>
          <a:noFill/>
        </p:spPr>
        <p:txBody>
          <a:bodyPr wrap="none" rtlCol="0">
            <a:spAutoFit/>
          </a:bodyPr>
          <a:lstStyle/>
          <a:p>
            <a:r>
              <a:rPr lang="en-US" sz="2800" b="1" dirty="0">
                <a:latin typeface="Arial"/>
                <a:cs typeface="Arial"/>
              </a:rPr>
              <a:t>Used Cathode Ray Tubes (CRTs)</a:t>
            </a:r>
          </a:p>
        </p:txBody>
      </p:sp>
    </p:spTree>
    <p:extLst>
      <p:ext uri="{BB962C8B-B14F-4D97-AF65-F5344CB8AC3E}">
        <p14:creationId xmlns:p14="http://schemas.microsoft.com/office/powerpoint/2010/main" val="338128911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Solid Waste Exclusions 11</a:t>
            </a:r>
          </a:p>
        </p:txBody>
      </p:sp>
      <p:sp>
        <p:nvSpPr>
          <p:cNvPr id="3" name="Content Placeholder 2"/>
          <p:cNvSpPr>
            <a:spLocks noGrp="1"/>
          </p:cNvSpPr>
          <p:nvPr>
            <p:ph idx="1"/>
          </p:nvPr>
        </p:nvSpPr>
        <p:spPr>
          <a:xfrm>
            <a:off x="380999" y="1825624"/>
            <a:ext cx="8458201" cy="4270376"/>
          </a:xfrm>
        </p:spPr>
        <p:txBody>
          <a:bodyPr>
            <a:normAutofit lnSpcReduction="10000"/>
          </a:bodyPr>
          <a:lstStyle/>
          <a:p>
            <a:pPr marL="0" indent="0" algn="ctr">
              <a:buNone/>
            </a:pPr>
            <a:r>
              <a:rPr lang="en-US" sz="3000" dirty="0">
                <a:latin typeface="Arial" panose="020B0604020202020204" pitchFamily="34" charset="0"/>
                <a:cs typeface="Arial" panose="020B0604020202020204" pitchFamily="34" charset="0"/>
              </a:rPr>
              <a:t>Generator Controlled Exclusion</a:t>
            </a:r>
          </a:p>
          <a:p>
            <a:pPr marL="0" indent="0" algn="ctr">
              <a:buNone/>
            </a:pPr>
            <a:r>
              <a:rPr lang="en-US" sz="2000" dirty="0">
                <a:latin typeface="Arial" panose="020B0604020202020204" pitchFamily="34" charset="0"/>
                <a:cs typeface="Arial" panose="020B0604020202020204" pitchFamily="34" charset="0"/>
              </a:rPr>
              <a:t>Adopted and effective 4-5-16</a:t>
            </a:r>
            <a:endParaRPr lang="en-US" sz="22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pPr marL="0" indent="0">
              <a:buNone/>
            </a:pPr>
            <a:r>
              <a:rPr lang="en-US" sz="2600" dirty="0">
                <a:latin typeface="Arial" panose="020B0604020202020204" pitchFamily="34" charset="0"/>
                <a:cs typeface="Arial" panose="020B0604020202020204" pitchFamily="34" charset="0"/>
              </a:rPr>
              <a:t>40 CFR 261.4(a)(23) – Generator Controlled Exclusion</a:t>
            </a:r>
          </a:p>
          <a:p>
            <a:pPr lvl="1"/>
            <a:r>
              <a:rPr lang="en-US" dirty="0">
                <a:latin typeface="Arial" panose="020B0604020202020204" pitchFamily="34" charset="0"/>
                <a:cs typeface="Arial" panose="020B0604020202020204" pitchFamily="34" charset="0"/>
              </a:rPr>
              <a:t>Revisions combine and modify EPA’s 2008 changes for non land based [former 40 CFR 261.2(a)(ii)] and land based recycling processes</a:t>
            </a:r>
          </a:p>
          <a:p>
            <a:pPr lvl="1"/>
            <a:r>
              <a:rPr lang="en-US" dirty="0">
                <a:latin typeface="Arial" panose="020B0604020202020204" pitchFamily="34" charset="0"/>
                <a:cs typeface="Arial" panose="020B0604020202020204" pitchFamily="34" charset="0"/>
              </a:rPr>
              <a:t>Hazardous secondary material generated and legitimately reclaimed within the U.S. or its territories and under the control of the generator</a:t>
            </a:r>
          </a:p>
          <a:p>
            <a:pPr lvl="1"/>
            <a:r>
              <a:rPr lang="en-US" dirty="0">
                <a:latin typeface="Arial" panose="020B0604020202020204" pitchFamily="34" charset="0"/>
                <a:cs typeface="Arial" panose="020B0604020202020204" pitchFamily="34" charset="0"/>
              </a:rPr>
              <a:t>Material complies with paragraphs (a)(23)(</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and (ii)</a:t>
            </a:r>
          </a:p>
        </p:txBody>
      </p:sp>
    </p:spTree>
    <p:extLst>
      <p:ext uri="{BB962C8B-B14F-4D97-AF65-F5344CB8AC3E}">
        <p14:creationId xmlns:p14="http://schemas.microsoft.com/office/powerpoint/2010/main" val="1045817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26" y="-76913"/>
            <a:ext cx="7609114" cy="1325563"/>
          </a:xfrm>
        </p:spPr>
        <p:txBody>
          <a:bodyPr>
            <a:normAutofit/>
          </a:bodyPr>
          <a:lstStyle/>
          <a:p>
            <a:r>
              <a:rPr lang="en-US" sz="3800" dirty="0"/>
              <a:t>Generator Controlled Exclusion</a:t>
            </a:r>
          </a:p>
        </p:txBody>
      </p:sp>
      <p:sp>
        <p:nvSpPr>
          <p:cNvPr id="3" name="Content Placeholder 2"/>
          <p:cNvSpPr>
            <a:spLocks noGrp="1"/>
          </p:cNvSpPr>
          <p:nvPr>
            <p:ph idx="1"/>
          </p:nvPr>
        </p:nvSpPr>
        <p:spPr/>
        <p:txBody>
          <a:bodyPr>
            <a:normAutofit/>
          </a:bodyPr>
          <a:lstStyle/>
          <a:p>
            <a:r>
              <a:rPr lang="en-US" b="1" dirty="0"/>
              <a:t>(</a:t>
            </a:r>
            <a:r>
              <a:rPr lang="en-US" b="1" dirty="0" err="1"/>
              <a:t>i</a:t>
            </a:r>
            <a:r>
              <a:rPr lang="en-US" b="1" dirty="0"/>
              <a:t>)(A) </a:t>
            </a:r>
            <a:r>
              <a:rPr lang="en-US" dirty="0"/>
              <a:t>– The hazardous secondary material (HSM) is generated and reclaimed at the generating facility.</a:t>
            </a:r>
          </a:p>
          <a:p>
            <a:r>
              <a:rPr lang="en-US" b="1" dirty="0"/>
              <a:t>(</a:t>
            </a:r>
            <a:r>
              <a:rPr lang="en-US" b="1" dirty="0" err="1"/>
              <a:t>i</a:t>
            </a:r>
            <a:r>
              <a:rPr lang="en-US" b="1" dirty="0"/>
              <a:t>)(B) </a:t>
            </a:r>
            <a:r>
              <a:rPr lang="en-US" dirty="0"/>
              <a:t>– The HSM is generated and reclaimed at different facilities, if the reclaiming facility is controlled by the generator.</a:t>
            </a:r>
          </a:p>
          <a:p>
            <a:r>
              <a:rPr lang="en-US" b="1" dirty="0"/>
              <a:t>(</a:t>
            </a:r>
            <a:r>
              <a:rPr lang="en-US" b="1" dirty="0" err="1"/>
              <a:t>i</a:t>
            </a:r>
            <a:r>
              <a:rPr lang="en-US" b="1" dirty="0"/>
              <a:t>)(C) </a:t>
            </a:r>
            <a:r>
              <a:rPr lang="en-US" dirty="0"/>
              <a:t>– The HSM is generated pursuant to a written contract between a tolling contractor and a toll manufacturer and is reclaimed by the tolling contractor</a:t>
            </a:r>
          </a:p>
        </p:txBody>
      </p:sp>
    </p:spTree>
    <p:extLst>
      <p:ext uri="{BB962C8B-B14F-4D97-AF65-F5344CB8AC3E}">
        <p14:creationId xmlns:p14="http://schemas.microsoft.com/office/powerpoint/2010/main" val="19088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6613" y="-128187"/>
            <a:ext cx="7609114" cy="1325563"/>
          </a:xfrm>
        </p:spPr>
        <p:txBody>
          <a:bodyPr>
            <a:normAutofit/>
          </a:bodyPr>
          <a:lstStyle/>
          <a:p>
            <a:r>
              <a:rPr lang="en-US" sz="3600" dirty="0"/>
              <a:t>Generator Controlled Exclusion 1</a:t>
            </a:r>
          </a:p>
        </p:txBody>
      </p:sp>
      <p:sp>
        <p:nvSpPr>
          <p:cNvPr id="3" name="Content Placeholder 2"/>
          <p:cNvSpPr>
            <a:spLocks noGrp="1"/>
          </p:cNvSpPr>
          <p:nvPr>
            <p:ph idx="1"/>
          </p:nvPr>
        </p:nvSpPr>
        <p:spPr/>
        <p:txBody>
          <a:bodyPr>
            <a:normAutofit lnSpcReduction="10000"/>
          </a:bodyPr>
          <a:lstStyle/>
          <a:p>
            <a:r>
              <a:rPr lang="en-US" b="1" dirty="0"/>
              <a:t>(ii)(A) </a:t>
            </a:r>
            <a:r>
              <a:rPr lang="en-US" dirty="0"/>
              <a:t>– The HSM is contained</a:t>
            </a:r>
          </a:p>
          <a:p>
            <a:r>
              <a:rPr lang="en-US" b="1" dirty="0"/>
              <a:t>(ii)(B) </a:t>
            </a:r>
            <a:r>
              <a:rPr lang="en-US" dirty="0"/>
              <a:t>– The HSM is not speculatively 			      accumulated</a:t>
            </a:r>
          </a:p>
          <a:p>
            <a:r>
              <a:rPr lang="en-US" b="1" dirty="0"/>
              <a:t>(ii)(C) </a:t>
            </a:r>
            <a:r>
              <a:rPr lang="en-US" dirty="0"/>
              <a:t>– Notice (notification) is provided</a:t>
            </a:r>
          </a:p>
          <a:p>
            <a:r>
              <a:rPr lang="en-US" b="1" dirty="0"/>
              <a:t>(ii)(D) </a:t>
            </a:r>
            <a:r>
              <a:rPr lang="en-US" dirty="0"/>
              <a:t>– The HSM is not otherwise subject to  	      	      material specific management 	      	                                             	      conditions under 40 CFR 261.4(a)</a:t>
            </a:r>
          </a:p>
          <a:p>
            <a:r>
              <a:rPr lang="en-US" b="1" dirty="0"/>
              <a:t>(ii)(E) </a:t>
            </a:r>
            <a:r>
              <a:rPr lang="en-US" dirty="0"/>
              <a:t>– The HSM recycling is legitimate</a:t>
            </a:r>
          </a:p>
          <a:p>
            <a:r>
              <a:rPr lang="en-US" b="1" dirty="0"/>
              <a:t>(ii)(F) </a:t>
            </a:r>
            <a:r>
              <a:rPr lang="en-US" dirty="0"/>
              <a:t>– Emergency Preparedness and 	  	      	      response requirements are met</a:t>
            </a:r>
          </a:p>
        </p:txBody>
      </p:sp>
    </p:spTree>
    <p:extLst>
      <p:ext uri="{BB962C8B-B14F-4D97-AF65-F5344CB8AC3E}">
        <p14:creationId xmlns:p14="http://schemas.microsoft.com/office/powerpoint/2010/main" val="3800613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906236" y="1"/>
            <a:ext cx="7609114" cy="1066800"/>
          </a:xfrm>
        </p:spPr>
        <p:txBody>
          <a:bodyPr lIns="90488" tIns="44450" rIns="90488" bIns="44450">
            <a:normAutofit/>
          </a:bodyPr>
          <a:lstStyle/>
          <a:p>
            <a:pPr eaLnBrk="1" hangingPunct="1">
              <a:defRPr/>
            </a:pPr>
            <a:r>
              <a:rPr lang="en-US" dirty="0"/>
              <a:t>What is Recycled ?</a:t>
            </a:r>
          </a:p>
        </p:txBody>
      </p:sp>
      <p:sp>
        <p:nvSpPr>
          <p:cNvPr id="20484" name="Rectangle 3"/>
          <p:cNvSpPr>
            <a:spLocks noGrp="1" noChangeArrowheads="1"/>
          </p:cNvSpPr>
          <p:nvPr>
            <p:ph idx="1"/>
          </p:nvPr>
        </p:nvSpPr>
        <p:spPr>
          <a:xfrm>
            <a:off x="628650" y="1447800"/>
            <a:ext cx="7886700" cy="4351338"/>
          </a:xfrm>
          <a:noFill/>
        </p:spPr>
        <p:txBody>
          <a:bodyPr lIns="90488" tIns="44450" rIns="90488" bIns="44450">
            <a:normAutofit fontScale="92500" lnSpcReduction="20000"/>
          </a:bodyPr>
          <a:lstStyle/>
          <a:p>
            <a:pPr marL="0" indent="0" eaLnBrk="1" hangingPunct="1">
              <a:buNone/>
            </a:pPr>
            <a:r>
              <a:rPr lang="en-US" b="1" dirty="0">
                <a:latin typeface="Arial" charset="0"/>
              </a:rPr>
              <a:t>Recycled [261.2(a)(2)(i)(B) and 261.2(c)]:</a:t>
            </a:r>
          </a:p>
          <a:p>
            <a:pPr marL="0" indent="0" eaLnBrk="1" hangingPunct="1">
              <a:buNone/>
            </a:pPr>
            <a:endParaRPr lang="en-US" b="1" dirty="0">
              <a:latin typeface="Arial" charset="0"/>
            </a:endParaRPr>
          </a:p>
          <a:p>
            <a:pPr marL="0" indent="0" eaLnBrk="1" hangingPunct="1">
              <a:buNone/>
            </a:pPr>
            <a:r>
              <a:rPr lang="en-US" dirty="0">
                <a:latin typeface="Arial" charset="0"/>
              </a:rPr>
              <a:t>A material is “r</a:t>
            </a:r>
            <a:r>
              <a:rPr lang="en-US" b="1" dirty="0">
                <a:latin typeface="Arial" charset="0"/>
              </a:rPr>
              <a:t>ecycled” </a:t>
            </a:r>
            <a:r>
              <a:rPr lang="en-US" dirty="0">
                <a:latin typeface="Arial" charset="0"/>
              </a:rPr>
              <a:t>if it is used, reused or reclaimed [261.1(c)(7)]. </a:t>
            </a:r>
          </a:p>
          <a:p>
            <a:pPr eaLnBrk="1" hangingPunct="1"/>
            <a:endParaRPr lang="en-US" dirty="0">
              <a:latin typeface="Arial" charset="0"/>
            </a:endParaRPr>
          </a:p>
          <a:p>
            <a:pPr marL="0" indent="0" eaLnBrk="1" hangingPunct="1">
              <a:buNone/>
            </a:pPr>
            <a:r>
              <a:rPr lang="en-US" sz="2400" b="1" dirty="0">
                <a:latin typeface="Arial" charset="0"/>
              </a:rPr>
              <a:t>Materials</a:t>
            </a:r>
            <a:r>
              <a:rPr lang="en-US" sz="2400" dirty="0">
                <a:latin typeface="Arial" charset="0"/>
              </a:rPr>
              <a:t> </a:t>
            </a:r>
            <a:r>
              <a:rPr lang="en-US" sz="2400" b="1" dirty="0">
                <a:latin typeface="Arial" charset="0"/>
              </a:rPr>
              <a:t>are solid wastes </a:t>
            </a:r>
            <a:r>
              <a:rPr lang="en-US" sz="2400" dirty="0">
                <a:latin typeface="Arial" charset="0"/>
              </a:rPr>
              <a:t>if they are </a:t>
            </a:r>
            <a:r>
              <a:rPr lang="en-US" sz="2400" b="1" dirty="0">
                <a:latin typeface="Arial" charset="0"/>
              </a:rPr>
              <a:t>recycled </a:t>
            </a:r>
            <a:r>
              <a:rPr lang="en-US" sz="2400" dirty="0">
                <a:latin typeface="Arial" charset="0"/>
              </a:rPr>
              <a:t>(or accumulated, stored or treated before recycling): </a:t>
            </a:r>
          </a:p>
          <a:p>
            <a:pPr eaLnBrk="1" hangingPunct="1"/>
            <a:r>
              <a:rPr lang="en-US" sz="2400" dirty="0">
                <a:latin typeface="Arial" charset="0"/>
              </a:rPr>
              <a:t>(1) Used in a manner constituting disposal, </a:t>
            </a:r>
          </a:p>
          <a:p>
            <a:pPr eaLnBrk="1" hangingPunct="1"/>
            <a:r>
              <a:rPr lang="en-US" sz="2400" dirty="0">
                <a:latin typeface="Arial" charset="0"/>
              </a:rPr>
              <a:t>(2) Burning for energy recovery, </a:t>
            </a:r>
          </a:p>
          <a:p>
            <a:pPr eaLnBrk="1" hangingPunct="1"/>
            <a:r>
              <a:rPr lang="en-US" sz="2400" dirty="0">
                <a:latin typeface="Arial" charset="0"/>
              </a:rPr>
              <a:t>(3) Reclaimed – with some exceptions [New – (17, 23, 24 or 27)]</a:t>
            </a:r>
          </a:p>
          <a:p>
            <a:pPr eaLnBrk="1" hangingPunct="1"/>
            <a:r>
              <a:rPr lang="en-US" sz="2400" dirty="0">
                <a:latin typeface="Arial" charset="0"/>
              </a:rPr>
              <a:t>(4)  Accumulated speculatively</a:t>
            </a:r>
            <a:endParaRPr lang="en-US" dirty="0">
              <a:latin typeface="Arial" charset="0"/>
            </a:endParaRPr>
          </a:p>
        </p:txBody>
      </p:sp>
    </p:spTree>
    <p:extLst>
      <p:ext uri="{BB962C8B-B14F-4D97-AF65-F5344CB8AC3E}">
        <p14:creationId xmlns:p14="http://schemas.microsoft.com/office/powerpoint/2010/main" val="3348708967"/>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6614" y="-76912"/>
            <a:ext cx="7609114" cy="1325563"/>
          </a:xfrm>
        </p:spPr>
        <p:txBody>
          <a:bodyPr>
            <a:normAutofit/>
          </a:bodyPr>
          <a:lstStyle/>
          <a:p>
            <a:r>
              <a:rPr lang="en-US" sz="3600" dirty="0"/>
              <a:t>Generator Controlled Exclusion 2</a:t>
            </a:r>
          </a:p>
        </p:txBody>
      </p:sp>
      <p:sp>
        <p:nvSpPr>
          <p:cNvPr id="3" name="Content Placeholder 2"/>
          <p:cNvSpPr>
            <a:spLocks noGrp="1"/>
          </p:cNvSpPr>
          <p:nvPr>
            <p:ph idx="1"/>
          </p:nvPr>
        </p:nvSpPr>
        <p:spPr>
          <a:xfrm>
            <a:off x="628650" y="1825625"/>
            <a:ext cx="7886700" cy="2652371"/>
          </a:xfrm>
        </p:spPr>
        <p:txBody>
          <a:bodyPr>
            <a:normAutofit fontScale="92500" lnSpcReduction="10000"/>
          </a:bodyPr>
          <a:lstStyle/>
          <a:p>
            <a:pPr marL="0" indent="0">
              <a:buNone/>
            </a:pPr>
            <a:r>
              <a:rPr lang="en-US" b="1" dirty="0"/>
              <a:t>Under the Control of the Generator means:</a:t>
            </a:r>
          </a:p>
          <a:p>
            <a:endParaRPr lang="en-US" b="1" dirty="0"/>
          </a:p>
          <a:p>
            <a:r>
              <a:rPr lang="en-US" b="1" dirty="0"/>
              <a:t>261.4(a)(23)(</a:t>
            </a:r>
            <a:r>
              <a:rPr lang="en-US" b="1" dirty="0" err="1"/>
              <a:t>i</a:t>
            </a:r>
            <a:r>
              <a:rPr lang="en-US" b="1" dirty="0"/>
              <a:t>)(A) </a:t>
            </a:r>
            <a:r>
              <a:rPr lang="en-US" dirty="0"/>
              <a:t>– The HSM is generated and reclaimed at generating facility</a:t>
            </a:r>
          </a:p>
          <a:p>
            <a:pPr lvl="1"/>
            <a:r>
              <a:rPr lang="en-US" sz="2600" b="1" dirty="0"/>
              <a:t>Generating Facility </a:t>
            </a:r>
            <a:r>
              <a:rPr lang="en-US" sz="2600" dirty="0"/>
              <a:t>means all contiguous property owned, leased, or otherwise controlled by the hazardous secondary material generator.</a:t>
            </a:r>
          </a:p>
          <a:p>
            <a:pPr marL="457200" lvl="1" indent="0">
              <a:buNone/>
            </a:pPr>
            <a:endParaRPr lang="en-US" dirty="0"/>
          </a:p>
        </p:txBody>
      </p:sp>
    </p:spTree>
    <p:extLst>
      <p:ext uri="{BB962C8B-B14F-4D97-AF65-F5344CB8AC3E}">
        <p14:creationId xmlns:p14="http://schemas.microsoft.com/office/powerpoint/2010/main" val="1036159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7889" y="-94003"/>
            <a:ext cx="7609114" cy="1325563"/>
          </a:xfrm>
        </p:spPr>
        <p:txBody>
          <a:bodyPr>
            <a:normAutofit/>
          </a:bodyPr>
          <a:lstStyle/>
          <a:p>
            <a:r>
              <a:rPr lang="en-US" sz="3600" dirty="0"/>
              <a:t>Generator Controlled Exclusion 3</a:t>
            </a:r>
          </a:p>
        </p:txBody>
      </p:sp>
      <p:sp>
        <p:nvSpPr>
          <p:cNvPr id="3" name="Content Placeholder 2"/>
          <p:cNvSpPr>
            <a:spLocks noGrp="1"/>
          </p:cNvSpPr>
          <p:nvPr>
            <p:ph idx="1"/>
          </p:nvPr>
        </p:nvSpPr>
        <p:spPr>
          <a:xfrm>
            <a:off x="568829" y="1509431"/>
            <a:ext cx="7886700" cy="4351338"/>
          </a:xfrm>
        </p:spPr>
        <p:txBody>
          <a:bodyPr>
            <a:normAutofit lnSpcReduction="10000"/>
          </a:bodyPr>
          <a:lstStyle/>
          <a:p>
            <a:pPr marL="0" indent="0">
              <a:buNone/>
            </a:pPr>
            <a:r>
              <a:rPr lang="en-US" sz="2400" b="1" dirty="0"/>
              <a:t>Under the Control of the Generator means:</a:t>
            </a:r>
          </a:p>
          <a:p>
            <a:pPr marL="0" indent="0">
              <a:buNone/>
            </a:pPr>
            <a:endParaRPr lang="en-US" sz="2000" b="1" dirty="0"/>
          </a:p>
          <a:p>
            <a:r>
              <a:rPr lang="en-US" sz="2600" b="1" dirty="0"/>
              <a:t>261.4(a)(23)(</a:t>
            </a:r>
            <a:r>
              <a:rPr lang="en-US" sz="2600" b="1" dirty="0" err="1"/>
              <a:t>i</a:t>
            </a:r>
            <a:r>
              <a:rPr lang="en-US" sz="2600" b="1" dirty="0"/>
              <a:t>)(B) </a:t>
            </a:r>
            <a:r>
              <a:rPr lang="en-US" sz="2600" dirty="0"/>
              <a:t>– The HSM is generated and reclaimed at different facilities controlled by the generator, or both generator and recycler are controlled by the same person.</a:t>
            </a:r>
          </a:p>
          <a:p>
            <a:pPr lvl="1"/>
            <a:r>
              <a:rPr lang="en-US" dirty="0"/>
              <a:t>“Person” means an individual, trust, firm, joint stock company, Federal Agency, corporation …</a:t>
            </a:r>
          </a:p>
          <a:p>
            <a:pPr lvl="1"/>
            <a:r>
              <a:rPr lang="en-US" dirty="0"/>
              <a:t>“Control” means power to direct policies of facility</a:t>
            </a:r>
          </a:p>
          <a:p>
            <a:pPr lvl="1"/>
            <a:r>
              <a:rPr lang="en-US" dirty="0"/>
              <a:t>Requires generator certification statement</a:t>
            </a:r>
          </a:p>
          <a:p>
            <a:pPr lvl="1"/>
            <a:r>
              <a:rPr lang="en-US" dirty="0"/>
              <a:t>Generator and receiving facility must maintain 3 years of records documenting HSM shipments</a:t>
            </a:r>
          </a:p>
          <a:p>
            <a:pPr lvl="1"/>
            <a:endParaRPr lang="en-US" dirty="0"/>
          </a:p>
        </p:txBody>
      </p:sp>
    </p:spTree>
    <p:extLst>
      <p:ext uri="{BB962C8B-B14F-4D97-AF65-F5344CB8AC3E}">
        <p14:creationId xmlns:p14="http://schemas.microsoft.com/office/powerpoint/2010/main" val="1683366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7889" y="-85458"/>
            <a:ext cx="7609114" cy="1325563"/>
          </a:xfrm>
        </p:spPr>
        <p:txBody>
          <a:bodyPr>
            <a:normAutofit/>
          </a:bodyPr>
          <a:lstStyle/>
          <a:p>
            <a:r>
              <a:rPr lang="en-US" sz="3600" dirty="0"/>
              <a:t>Generator Controlled Exclusion 4</a:t>
            </a:r>
          </a:p>
        </p:txBody>
      </p:sp>
      <p:sp>
        <p:nvSpPr>
          <p:cNvPr id="3" name="Content Placeholder 2"/>
          <p:cNvSpPr>
            <a:spLocks noGrp="1"/>
          </p:cNvSpPr>
          <p:nvPr>
            <p:ph idx="1"/>
          </p:nvPr>
        </p:nvSpPr>
        <p:spPr>
          <a:xfrm>
            <a:off x="628650" y="1586342"/>
            <a:ext cx="7886700" cy="4351338"/>
          </a:xfrm>
        </p:spPr>
        <p:txBody>
          <a:bodyPr>
            <a:normAutofit fontScale="92500"/>
          </a:bodyPr>
          <a:lstStyle/>
          <a:p>
            <a:pPr marL="0" indent="0">
              <a:buNone/>
            </a:pPr>
            <a:r>
              <a:rPr lang="en-US" b="1" dirty="0"/>
              <a:t>Under the Control of the Generator means:</a:t>
            </a:r>
          </a:p>
          <a:p>
            <a:endParaRPr lang="en-US" sz="2000" b="1" dirty="0"/>
          </a:p>
          <a:p>
            <a:r>
              <a:rPr lang="en-US" b="1" dirty="0"/>
              <a:t>261.4(a)(23)(</a:t>
            </a:r>
            <a:r>
              <a:rPr lang="en-US" b="1" dirty="0" err="1"/>
              <a:t>i</a:t>
            </a:r>
            <a:r>
              <a:rPr lang="en-US" b="1" dirty="0"/>
              <a:t>)(C) </a:t>
            </a:r>
            <a:r>
              <a:rPr lang="en-US" dirty="0"/>
              <a:t>– The HSM is generated pursuant to a written contract between a tolling contractor and a toll manufacturer and is reclaimed by the toll contractor.</a:t>
            </a:r>
          </a:p>
          <a:p>
            <a:pPr lvl="1"/>
            <a:r>
              <a:rPr lang="en-US" dirty="0"/>
              <a:t>“Toll Manufacturer” means a person who produces a product or intermediate made from specified </a:t>
            </a:r>
            <a:r>
              <a:rPr lang="en-US" b="1" u="sng" dirty="0"/>
              <a:t>unused</a:t>
            </a:r>
            <a:r>
              <a:rPr lang="en-US" dirty="0"/>
              <a:t> materials pursuant to a written contract with a tolling contractor</a:t>
            </a:r>
          </a:p>
          <a:p>
            <a:pPr lvl="1"/>
            <a:r>
              <a:rPr lang="en-US" dirty="0"/>
              <a:t>Tolling contractor certification required</a:t>
            </a:r>
          </a:p>
          <a:p>
            <a:pPr lvl="1"/>
            <a:r>
              <a:rPr lang="en-US" dirty="0"/>
              <a:t>Tolling contractor and toll manufacturer must both maintain 3 years of records of HSM shipped / received pursuant to the written contract</a:t>
            </a:r>
          </a:p>
        </p:txBody>
      </p:sp>
    </p:spTree>
    <p:extLst>
      <p:ext uri="{BB962C8B-B14F-4D97-AF65-F5344CB8AC3E}">
        <p14:creationId xmlns:p14="http://schemas.microsoft.com/office/powerpoint/2010/main" val="2051838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885" y="-68366"/>
            <a:ext cx="7609114" cy="1325563"/>
          </a:xfrm>
        </p:spPr>
        <p:txBody>
          <a:bodyPr>
            <a:normAutofit/>
          </a:bodyPr>
          <a:lstStyle/>
          <a:p>
            <a:r>
              <a:rPr lang="en-US" sz="3600" dirty="0"/>
              <a:t>Generator Controlled Exclusion 5</a:t>
            </a:r>
          </a:p>
        </p:txBody>
      </p:sp>
      <p:sp>
        <p:nvSpPr>
          <p:cNvPr id="3" name="Content Placeholder 2"/>
          <p:cNvSpPr>
            <a:spLocks noGrp="1"/>
          </p:cNvSpPr>
          <p:nvPr>
            <p:ph idx="1"/>
          </p:nvPr>
        </p:nvSpPr>
        <p:spPr>
          <a:xfrm>
            <a:off x="697016" y="1526522"/>
            <a:ext cx="7886700" cy="4351338"/>
          </a:xfrm>
        </p:spPr>
        <p:txBody>
          <a:bodyPr>
            <a:normAutofit fontScale="62500" lnSpcReduction="20000"/>
          </a:bodyPr>
          <a:lstStyle/>
          <a:p>
            <a:r>
              <a:rPr lang="en-US" sz="3700" b="1" dirty="0"/>
              <a:t>261.4(a)(23)(ii)(A) </a:t>
            </a:r>
            <a:r>
              <a:rPr lang="en-US" sz="3700" dirty="0"/>
              <a:t>– The HSM is “contained’ meaning it is held in a unit (including a land-based unit) that:</a:t>
            </a:r>
          </a:p>
          <a:p>
            <a:pPr lvl="1"/>
            <a:endParaRPr lang="en-US" dirty="0"/>
          </a:p>
          <a:p>
            <a:pPr lvl="1"/>
            <a:r>
              <a:rPr lang="en-US" sz="3100" dirty="0"/>
              <a:t>The unit is in good condition with no leaks or other continuing or intermittent unpermitted releases of HSM to environment.</a:t>
            </a:r>
          </a:p>
          <a:p>
            <a:pPr lvl="1"/>
            <a:r>
              <a:rPr lang="en-US" sz="3100" dirty="0"/>
              <a:t>The unit is properly labeled or otherwise has a system (such as a log) to immediately identify the HSM in the unit.</a:t>
            </a:r>
          </a:p>
          <a:p>
            <a:pPr lvl="1"/>
            <a:r>
              <a:rPr lang="en-US" sz="3100" dirty="0"/>
              <a:t>The unit holds HSM compatible with other HSM placed in the unit and is compatible with materials used to construct the unit and addresses potential risk of fire or explosion.</a:t>
            </a:r>
            <a:endParaRPr lang="en-US" dirty="0"/>
          </a:p>
          <a:p>
            <a:pPr lvl="2"/>
            <a:endParaRPr lang="en-US" dirty="0"/>
          </a:p>
          <a:p>
            <a:r>
              <a:rPr lang="en-US" sz="3200" dirty="0"/>
              <a:t>A hazardous secondary material released to the environment is discarded and a solid waste unless it is immediately recovered for the purpose of reclamation. Hazardous secondary material managed in a unit with leaks or other continuing or intermittent unpermitted releases is discarded and a solid waste.</a:t>
            </a:r>
          </a:p>
        </p:txBody>
      </p:sp>
    </p:spTree>
    <p:extLst>
      <p:ext uri="{BB962C8B-B14F-4D97-AF65-F5344CB8AC3E}">
        <p14:creationId xmlns:p14="http://schemas.microsoft.com/office/powerpoint/2010/main" val="2344939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579" y="-123372"/>
            <a:ext cx="7609114" cy="1325563"/>
          </a:xfrm>
        </p:spPr>
        <p:txBody>
          <a:bodyPr>
            <a:normAutofit/>
          </a:bodyPr>
          <a:lstStyle/>
          <a:p>
            <a:r>
              <a:rPr lang="en-US" sz="3600" dirty="0"/>
              <a:t>Generator Controlled Exclusion 6</a:t>
            </a:r>
          </a:p>
        </p:txBody>
      </p:sp>
      <p:sp>
        <p:nvSpPr>
          <p:cNvPr id="3" name="Content Placeholder 2"/>
          <p:cNvSpPr>
            <a:spLocks noGrp="1"/>
          </p:cNvSpPr>
          <p:nvPr>
            <p:ph idx="1"/>
          </p:nvPr>
        </p:nvSpPr>
        <p:spPr/>
        <p:txBody>
          <a:bodyPr/>
          <a:lstStyle/>
          <a:p>
            <a:r>
              <a:rPr lang="en-US" b="1" dirty="0"/>
              <a:t>261.4(a)(23)(ii)(B) </a:t>
            </a:r>
            <a:r>
              <a:rPr lang="en-US" dirty="0"/>
              <a:t>– The HSM is not speculatively accumulated. Must show:</a:t>
            </a:r>
          </a:p>
          <a:p>
            <a:r>
              <a:rPr lang="en-US" dirty="0"/>
              <a:t> Material is potentially recyclable and has a feasible means of being recycled.</a:t>
            </a:r>
          </a:p>
          <a:p>
            <a:r>
              <a:rPr lang="en-US" dirty="0"/>
              <a:t>During calendar year amount recycled, or transferred for recycling is at least 75%</a:t>
            </a:r>
          </a:p>
          <a:p>
            <a:r>
              <a:rPr lang="en-US" dirty="0"/>
              <a:t>Material placed in storage unit with label indicating accumulation start date (or use log)</a:t>
            </a:r>
          </a:p>
        </p:txBody>
      </p:sp>
    </p:spTree>
    <p:extLst>
      <p:ext uri="{BB962C8B-B14F-4D97-AF65-F5344CB8AC3E}">
        <p14:creationId xmlns:p14="http://schemas.microsoft.com/office/powerpoint/2010/main" val="3516344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609114" cy="1325563"/>
          </a:xfrm>
        </p:spPr>
        <p:txBody>
          <a:bodyPr>
            <a:normAutofit/>
          </a:bodyPr>
          <a:lstStyle/>
          <a:p>
            <a:r>
              <a:rPr lang="en-US" sz="3600" dirty="0"/>
              <a:t>Generator Controlled Exclusion 7</a:t>
            </a:r>
          </a:p>
        </p:txBody>
      </p:sp>
      <p:sp>
        <p:nvSpPr>
          <p:cNvPr id="3" name="Content Placeholder 2"/>
          <p:cNvSpPr>
            <a:spLocks noGrp="1"/>
          </p:cNvSpPr>
          <p:nvPr>
            <p:ph idx="1"/>
          </p:nvPr>
        </p:nvSpPr>
        <p:spPr/>
        <p:txBody>
          <a:bodyPr>
            <a:normAutofit fontScale="92500" lnSpcReduction="20000"/>
          </a:bodyPr>
          <a:lstStyle/>
          <a:p>
            <a:r>
              <a:rPr lang="en-US" b="1" dirty="0"/>
              <a:t>261.4(a)(23)(ii)(C) </a:t>
            </a:r>
            <a:r>
              <a:rPr lang="en-US" dirty="0"/>
              <a:t>– Notice is provided</a:t>
            </a:r>
            <a:r>
              <a:rPr lang="is-IS" dirty="0"/>
              <a:t>…</a:t>
            </a:r>
            <a:endParaRPr lang="en-US" dirty="0"/>
          </a:p>
          <a:p>
            <a:r>
              <a:rPr lang="en-US" dirty="0"/>
              <a:t>Prior to operating under the exclusion, and by March 1 of each even numbered year submit 8700-12 Form with:</a:t>
            </a:r>
          </a:p>
          <a:p>
            <a:pPr lvl="1"/>
            <a:r>
              <a:rPr lang="en-US" dirty="0"/>
              <a:t>Name, Address, EPA ID Number of the facility</a:t>
            </a:r>
          </a:p>
          <a:p>
            <a:pPr lvl="1"/>
            <a:r>
              <a:rPr lang="en-US" dirty="0"/>
              <a:t>Name and Telephone Number of Contact</a:t>
            </a:r>
          </a:p>
          <a:p>
            <a:pPr lvl="1"/>
            <a:r>
              <a:rPr lang="en-US" dirty="0"/>
              <a:t>NAICS Code</a:t>
            </a:r>
          </a:p>
          <a:p>
            <a:pPr lvl="1"/>
            <a:r>
              <a:rPr lang="en-US" dirty="0"/>
              <a:t>Regulation under which the HSM will be managed</a:t>
            </a:r>
          </a:p>
          <a:p>
            <a:pPr lvl="1"/>
            <a:r>
              <a:rPr lang="en-US" dirty="0"/>
              <a:t>When facility began, or will begin, managing HSM</a:t>
            </a:r>
          </a:p>
          <a:p>
            <a:pPr lvl="1"/>
            <a:r>
              <a:rPr lang="en-US" dirty="0"/>
              <a:t>List of HSM that will be managed (Waste Codes)</a:t>
            </a:r>
          </a:p>
          <a:p>
            <a:pPr lvl="1"/>
            <a:r>
              <a:rPr lang="en-US" dirty="0"/>
              <a:t>Whether any HSM will be managed in land-based unit</a:t>
            </a:r>
          </a:p>
          <a:p>
            <a:pPr lvl="1"/>
            <a:r>
              <a:rPr lang="en-US" dirty="0"/>
              <a:t>Quantity of HSM to be managed annually</a:t>
            </a:r>
          </a:p>
          <a:p>
            <a:pPr lvl="1"/>
            <a:r>
              <a:rPr lang="en-US" dirty="0"/>
              <a:t>Signed certification contained in the 8700-12 Form</a:t>
            </a:r>
          </a:p>
        </p:txBody>
      </p:sp>
    </p:spTree>
    <p:extLst>
      <p:ext uri="{BB962C8B-B14F-4D97-AF65-F5344CB8AC3E}">
        <p14:creationId xmlns:p14="http://schemas.microsoft.com/office/powerpoint/2010/main" val="4182198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758" y="0"/>
            <a:ext cx="7609114" cy="1325563"/>
          </a:xfrm>
        </p:spPr>
        <p:txBody>
          <a:bodyPr>
            <a:normAutofit/>
          </a:bodyPr>
          <a:lstStyle/>
          <a:p>
            <a:r>
              <a:rPr lang="en-US" sz="3600" dirty="0"/>
              <a:t>Generator Controlled Exclusion 8</a:t>
            </a:r>
          </a:p>
        </p:txBody>
      </p:sp>
      <p:sp>
        <p:nvSpPr>
          <p:cNvPr id="3" name="Content Placeholder 2"/>
          <p:cNvSpPr>
            <a:spLocks noGrp="1"/>
          </p:cNvSpPr>
          <p:nvPr>
            <p:ph idx="1"/>
          </p:nvPr>
        </p:nvSpPr>
        <p:spPr/>
        <p:txBody>
          <a:bodyPr>
            <a:normAutofit/>
          </a:bodyPr>
          <a:lstStyle/>
          <a:p>
            <a:r>
              <a:rPr lang="en-US" b="1" dirty="0"/>
              <a:t>261.4(a)(23)(ii)(C) </a:t>
            </a:r>
            <a:r>
              <a:rPr lang="en-US" dirty="0"/>
              <a:t>– Notice is provided</a:t>
            </a:r>
            <a:r>
              <a:rPr lang="is-IS" dirty="0"/>
              <a:t>…</a:t>
            </a:r>
            <a:endParaRPr lang="en-US" dirty="0"/>
          </a:p>
          <a:p>
            <a:r>
              <a:rPr lang="en-US" dirty="0"/>
              <a:t>If the facility that has notified as managing HSM and subsequently stops managing the material in accordance with the regulation an updated Notification must be provided within 30 days</a:t>
            </a:r>
          </a:p>
        </p:txBody>
      </p:sp>
    </p:spTree>
    <p:extLst>
      <p:ext uri="{BB962C8B-B14F-4D97-AF65-F5344CB8AC3E}">
        <p14:creationId xmlns:p14="http://schemas.microsoft.com/office/powerpoint/2010/main" val="2412545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782" y="0"/>
            <a:ext cx="7609114" cy="1325563"/>
          </a:xfrm>
        </p:spPr>
        <p:txBody>
          <a:bodyPr>
            <a:normAutofit/>
          </a:bodyPr>
          <a:lstStyle/>
          <a:p>
            <a:r>
              <a:rPr lang="en-US" sz="3600" dirty="0"/>
              <a:t>Generator Controlled Exclusion 9</a:t>
            </a:r>
          </a:p>
        </p:txBody>
      </p:sp>
      <p:sp>
        <p:nvSpPr>
          <p:cNvPr id="3" name="Content Placeholder 2"/>
          <p:cNvSpPr>
            <a:spLocks noGrp="1"/>
          </p:cNvSpPr>
          <p:nvPr>
            <p:ph idx="1"/>
          </p:nvPr>
        </p:nvSpPr>
        <p:spPr/>
        <p:txBody>
          <a:bodyPr>
            <a:normAutofit/>
          </a:bodyPr>
          <a:lstStyle/>
          <a:p>
            <a:r>
              <a:rPr lang="en-US" b="1" dirty="0"/>
              <a:t>261.4(a)(23)(ii)(D) </a:t>
            </a:r>
            <a:r>
              <a:rPr lang="en-US" dirty="0"/>
              <a:t>– The material is not otherwise subject to material-specific management conditions under 40 CFR 261.4(a) [exclusions] when reclaimed</a:t>
            </a:r>
          </a:p>
          <a:p>
            <a:r>
              <a:rPr lang="en-US" dirty="0"/>
              <a:t>Material is not a spent lead-acid battery</a:t>
            </a:r>
          </a:p>
        </p:txBody>
      </p:sp>
    </p:spTree>
    <p:extLst>
      <p:ext uri="{BB962C8B-B14F-4D97-AF65-F5344CB8AC3E}">
        <p14:creationId xmlns:p14="http://schemas.microsoft.com/office/powerpoint/2010/main" val="9042009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782" y="0"/>
            <a:ext cx="7609114" cy="1325563"/>
          </a:xfrm>
        </p:spPr>
        <p:txBody>
          <a:bodyPr>
            <a:normAutofit/>
          </a:bodyPr>
          <a:lstStyle/>
          <a:p>
            <a:r>
              <a:rPr lang="en-US" sz="3200" dirty="0"/>
              <a:t>Generator Controlled Exclusion 10</a:t>
            </a:r>
          </a:p>
        </p:txBody>
      </p:sp>
      <p:sp>
        <p:nvSpPr>
          <p:cNvPr id="3" name="Content Placeholder 2"/>
          <p:cNvSpPr>
            <a:spLocks noGrp="1"/>
          </p:cNvSpPr>
          <p:nvPr>
            <p:ph idx="1"/>
          </p:nvPr>
        </p:nvSpPr>
        <p:spPr>
          <a:xfrm>
            <a:off x="726340" y="1452641"/>
            <a:ext cx="7886700" cy="4799261"/>
          </a:xfrm>
        </p:spPr>
        <p:txBody>
          <a:bodyPr>
            <a:normAutofit/>
          </a:bodyPr>
          <a:lstStyle/>
          <a:p>
            <a:r>
              <a:rPr lang="en-US" b="1" dirty="0"/>
              <a:t>261.4(a)(23)(ii)(E) </a:t>
            </a:r>
            <a:r>
              <a:rPr lang="en-US" dirty="0"/>
              <a:t>– Persons performing recycling must maintain documentation of legitimate recycling determination on-site</a:t>
            </a:r>
          </a:p>
          <a:p>
            <a:pPr lvl="1"/>
            <a:r>
              <a:rPr lang="en-US" dirty="0"/>
              <a:t>Documentation is written description of how the recycling meets the following 4 factors</a:t>
            </a:r>
          </a:p>
          <a:p>
            <a:pPr lvl="2"/>
            <a:r>
              <a:rPr lang="en-US" dirty="0"/>
              <a:t>HSM provides a useful contribution to recycling process</a:t>
            </a:r>
          </a:p>
          <a:p>
            <a:pPr lvl="2"/>
            <a:r>
              <a:rPr lang="en-US" dirty="0"/>
              <a:t>Recycling process must produce a valuable product or intermediate</a:t>
            </a:r>
          </a:p>
          <a:p>
            <a:pPr lvl="2"/>
            <a:r>
              <a:rPr lang="en-US" dirty="0"/>
              <a:t>The HSM must be managed as a valuable commodity</a:t>
            </a:r>
          </a:p>
          <a:p>
            <a:pPr lvl="2"/>
            <a:r>
              <a:rPr lang="en-US" dirty="0"/>
              <a:t>The product of the recycling process must be comparable to a legitimate product or intermediate.</a:t>
            </a:r>
          </a:p>
          <a:p>
            <a:pPr lvl="1"/>
            <a:r>
              <a:rPr lang="en-US" dirty="0"/>
              <a:t>Documentation must be maintained for 3 years after recycling operation has ceased</a:t>
            </a:r>
          </a:p>
        </p:txBody>
      </p:sp>
    </p:spTree>
    <p:extLst>
      <p:ext uri="{BB962C8B-B14F-4D97-AF65-F5344CB8AC3E}">
        <p14:creationId xmlns:p14="http://schemas.microsoft.com/office/powerpoint/2010/main" val="5524723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782" y="0"/>
            <a:ext cx="7609114" cy="1325563"/>
          </a:xfrm>
        </p:spPr>
        <p:txBody>
          <a:bodyPr>
            <a:normAutofit/>
          </a:bodyPr>
          <a:lstStyle/>
          <a:p>
            <a:r>
              <a:rPr lang="en-US" sz="3200" dirty="0"/>
              <a:t>Generator Controlled Exclusion 11</a:t>
            </a:r>
          </a:p>
        </p:txBody>
      </p:sp>
      <p:sp>
        <p:nvSpPr>
          <p:cNvPr id="3" name="Content Placeholder 2"/>
          <p:cNvSpPr>
            <a:spLocks noGrp="1"/>
          </p:cNvSpPr>
          <p:nvPr>
            <p:ph idx="1"/>
          </p:nvPr>
        </p:nvSpPr>
        <p:spPr>
          <a:xfrm>
            <a:off x="488450" y="1452641"/>
            <a:ext cx="8124590" cy="4799261"/>
          </a:xfrm>
        </p:spPr>
        <p:txBody>
          <a:bodyPr>
            <a:normAutofit/>
          </a:bodyPr>
          <a:lstStyle/>
          <a:p>
            <a:r>
              <a:rPr lang="en-US" b="1" dirty="0"/>
              <a:t>261.4(a)(23)(ii)(F) </a:t>
            </a:r>
            <a:r>
              <a:rPr lang="en-US" dirty="0"/>
              <a:t>– Must meet Preparedness and Response requirements of 261 Subpart M</a:t>
            </a:r>
          </a:p>
          <a:p>
            <a:pPr lvl="1"/>
            <a:r>
              <a:rPr lang="en-US" dirty="0"/>
              <a:t>Applies to those areas of the entity managing the excluded HSM where HSMs are generated or accumulated on-site</a:t>
            </a:r>
          </a:p>
          <a:p>
            <a:pPr lvl="1"/>
            <a:r>
              <a:rPr lang="en-US" dirty="0"/>
              <a:t>Generator of HSM accumulating </a:t>
            </a:r>
            <a:r>
              <a:rPr lang="en-US" b="1" dirty="0"/>
              <a:t>6,000 kilograms or less </a:t>
            </a:r>
            <a:r>
              <a:rPr lang="en-US" dirty="0"/>
              <a:t>of HSM at any time must comply with </a:t>
            </a:r>
            <a:r>
              <a:rPr lang="en-US" b="1" dirty="0"/>
              <a:t>261.410 and 261.411</a:t>
            </a:r>
          </a:p>
          <a:p>
            <a:pPr lvl="1"/>
            <a:r>
              <a:rPr lang="en-US" dirty="0"/>
              <a:t>Generator of HSM accumulating </a:t>
            </a:r>
            <a:r>
              <a:rPr lang="en-US" b="1" dirty="0"/>
              <a:t>more than 6,000 </a:t>
            </a:r>
            <a:r>
              <a:rPr lang="en-US" dirty="0"/>
              <a:t>kilograms of HSM at any time must comply with </a:t>
            </a:r>
            <a:r>
              <a:rPr lang="en-US" b="1" dirty="0"/>
              <a:t>261.410 and 261.420</a:t>
            </a:r>
          </a:p>
          <a:p>
            <a:pPr marL="457200" lvl="1" indent="0">
              <a:buNone/>
            </a:pPr>
            <a:endParaRPr lang="en-US" dirty="0"/>
          </a:p>
        </p:txBody>
      </p:sp>
    </p:spTree>
    <p:extLst>
      <p:ext uri="{BB962C8B-B14F-4D97-AF65-F5344CB8AC3E}">
        <p14:creationId xmlns:p14="http://schemas.microsoft.com/office/powerpoint/2010/main" val="580103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211036" y="0"/>
            <a:ext cx="7932964" cy="990600"/>
          </a:xfrm>
        </p:spPr>
        <p:txBody>
          <a:bodyPr lIns="90488" tIns="44450" rIns="90488" bIns="44450">
            <a:normAutofit fontScale="90000"/>
          </a:bodyPr>
          <a:lstStyle/>
          <a:p>
            <a:pPr eaLnBrk="1" hangingPunct="1">
              <a:defRPr/>
            </a:pPr>
            <a:r>
              <a:rPr lang="en-US" dirty="0"/>
              <a:t>What is Use Constituting Disposal?</a:t>
            </a:r>
          </a:p>
        </p:txBody>
      </p:sp>
      <p:sp>
        <p:nvSpPr>
          <p:cNvPr id="20484" name="Rectangle 3"/>
          <p:cNvSpPr>
            <a:spLocks noGrp="1" noChangeArrowheads="1"/>
          </p:cNvSpPr>
          <p:nvPr>
            <p:ph idx="1"/>
          </p:nvPr>
        </p:nvSpPr>
        <p:spPr>
          <a:xfrm>
            <a:off x="533400" y="1371600"/>
            <a:ext cx="7886700" cy="4351338"/>
          </a:xfrm>
          <a:noFill/>
        </p:spPr>
        <p:txBody>
          <a:bodyPr lIns="90488" tIns="44450" rIns="90488" bIns="44450">
            <a:normAutofit fontScale="92500" lnSpcReduction="20000"/>
          </a:bodyPr>
          <a:lstStyle/>
          <a:p>
            <a:pPr marL="0" indent="0" eaLnBrk="1" hangingPunct="1">
              <a:buNone/>
            </a:pPr>
            <a:r>
              <a:rPr lang="en-US" b="1" dirty="0">
                <a:latin typeface="Arial" charset="0"/>
              </a:rPr>
              <a:t>Used in a manner constituting disposal 261.2(c)(1):</a:t>
            </a:r>
          </a:p>
          <a:p>
            <a:pPr eaLnBrk="1" hangingPunct="1"/>
            <a:endParaRPr lang="en-US" b="1" dirty="0">
              <a:latin typeface="Arial" charset="0"/>
            </a:endParaRPr>
          </a:p>
          <a:p>
            <a:pPr marL="0" indent="0" eaLnBrk="1" hangingPunct="1">
              <a:buNone/>
            </a:pPr>
            <a:r>
              <a:rPr lang="en-US" sz="2400" dirty="0">
                <a:latin typeface="Arial" charset="0"/>
              </a:rPr>
              <a:t>Materials noted with a “*” in Column 1 of Table 1 </a:t>
            </a:r>
            <a:r>
              <a:rPr lang="en-US" sz="2400" b="1" dirty="0">
                <a:latin typeface="Arial" charset="0"/>
              </a:rPr>
              <a:t>are solid wastes </a:t>
            </a:r>
            <a:r>
              <a:rPr lang="en-US" sz="2400" dirty="0">
                <a:latin typeface="Arial" charset="0"/>
              </a:rPr>
              <a:t>when they are:</a:t>
            </a:r>
          </a:p>
          <a:p>
            <a:pPr eaLnBrk="1" hangingPunct="1"/>
            <a:r>
              <a:rPr lang="en-US" sz="2400" dirty="0">
                <a:latin typeface="Arial" charset="0"/>
              </a:rPr>
              <a:t>(A)  Applied to or placed on the land in a manner that constitutes disposal </a:t>
            </a:r>
          </a:p>
          <a:p>
            <a:pPr eaLnBrk="1" hangingPunct="1"/>
            <a:r>
              <a:rPr lang="en-US" sz="2400" dirty="0">
                <a:latin typeface="Arial" charset="0"/>
              </a:rPr>
              <a:t>(B)  Used to produce products that are applied to or placed on the land or are otherwise contained in products that are applied to or placed on the land – For example – HW added to concrete.</a:t>
            </a:r>
          </a:p>
          <a:p>
            <a:pPr marL="0" indent="0" eaLnBrk="1" hangingPunct="1">
              <a:buNone/>
            </a:pPr>
            <a:r>
              <a:rPr lang="en-US" sz="2400" dirty="0">
                <a:latin typeface="Arial" charset="0"/>
              </a:rPr>
              <a:t>Note, commercial chemical products listed in 261.33 are not solid wastes if they are applied to the land and that is their ordinary manner of use, for example, pesticides.</a:t>
            </a:r>
          </a:p>
          <a:p>
            <a:pPr eaLnBrk="1" hangingPunct="1"/>
            <a:endParaRPr lang="en-US" dirty="0">
              <a:latin typeface="Arial" charset="0"/>
            </a:endParaRPr>
          </a:p>
        </p:txBody>
      </p:sp>
    </p:spTree>
    <p:extLst>
      <p:ext uri="{BB962C8B-B14F-4D97-AF65-F5344CB8AC3E}">
        <p14:creationId xmlns:p14="http://schemas.microsoft.com/office/powerpoint/2010/main" val="1426735680"/>
      </p:ext>
    </p:ext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Preparedness and Response 1</a:t>
            </a:r>
          </a:p>
        </p:txBody>
      </p:sp>
      <p:sp>
        <p:nvSpPr>
          <p:cNvPr id="3" name="Content Placeholder 2"/>
          <p:cNvSpPr>
            <a:spLocks noGrp="1"/>
          </p:cNvSpPr>
          <p:nvPr>
            <p:ph idx="1"/>
          </p:nvPr>
        </p:nvSpPr>
        <p:spPr/>
        <p:txBody>
          <a:bodyPr/>
          <a:lstStyle/>
          <a:p>
            <a:r>
              <a:rPr lang="en-US" b="1" dirty="0"/>
              <a:t>40 CFR 261.410 </a:t>
            </a:r>
            <a:r>
              <a:rPr lang="en-US" dirty="0"/>
              <a:t>– Preparedness and Prevention</a:t>
            </a:r>
          </a:p>
          <a:p>
            <a:pPr lvl="1"/>
            <a:r>
              <a:rPr lang="en-US" dirty="0"/>
              <a:t>Maintenance and Operation of Facility to minimize</a:t>
            </a:r>
            <a:r>
              <a:rPr lang="is-IS" dirty="0"/>
              <a:t>…</a:t>
            </a:r>
            <a:endParaRPr lang="en-US" dirty="0"/>
          </a:p>
          <a:p>
            <a:pPr lvl="1"/>
            <a:r>
              <a:rPr lang="en-US" dirty="0"/>
              <a:t>Required Equipment</a:t>
            </a:r>
          </a:p>
          <a:p>
            <a:pPr lvl="2"/>
            <a:r>
              <a:rPr lang="en-US" dirty="0"/>
              <a:t>Internal communications or alarm system</a:t>
            </a:r>
          </a:p>
          <a:p>
            <a:pPr lvl="2"/>
            <a:r>
              <a:rPr lang="en-US" dirty="0"/>
              <a:t>Telephone immediately available at scene of operations</a:t>
            </a:r>
          </a:p>
          <a:p>
            <a:pPr lvl="2"/>
            <a:r>
              <a:rPr lang="en-US" dirty="0"/>
              <a:t>Portable fire extinguishers, fire control, spill control, and decontamination equipment</a:t>
            </a:r>
          </a:p>
          <a:p>
            <a:pPr lvl="2"/>
            <a:r>
              <a:rPr lang="en-US" dirty="0"/>
              <a:t>Water of adequate volume and pressure</a:t>
            </a:r>
          </a:p>
          <a:p>
            <a:pPr lvl="1"/>
            <a:r>
              <a:rPr lang="en-US" dirty="0"/>
              <a:t>Testing and Maintenance of Equipment</a:t>
            </a:r>
          </a:p>
          <a:p>
            <a:pPr lvl="1"/>
            <a:r>
              <a:rPr lang="en-US" dirty="0"/>
              <a:t>Access to Communications or Alarm System</a:t>
            </a:r>
          </a:p>
          <a:p>
            <a:pPr lvl="2"/>
            <a:r>
              <a:rPr lang="en-US" dirty="0"/>
              <a:t>Whenever HSM is being actively managed</a:t>
            </a:r>
          </a:p>
          <a:p>
            <a:pPr lvl="2"/>
            <a:r>
              <a:rPr lang="en-US" dirty="0"/>
              <a:t>If ever just 1 employee on premises while facility operating</a:t>
            </a:r>
          </a:p>
        </p:txBody>
      </p:sp>
      <p:sp>
        <p:nvSpPr>
          <p:cNvPr id="4" name="TextBox 3"/>
          <p:cNvSpPr txBox="1"/>
          <p:nvPr/>
        </p:nvSpPr>
        <p:spPr>
          <a:xfrm>
            <a:off x="381000" y="1219200"/>
            <a:ext cx="6958443" cy="400110"/>
          </a:xfrm>
          <a:prstGeom prst="rect">
            <a:avLst/>
          </a:prstGeom>
          <a:noFill/>
        </p:spPr>
        <p:txBody>
          <a:bodyPr wrap="none" rtlCol="0">
            <a:spAutoFit/>
          </a:bodyPr>
          <a:lstStyle/>
          <a:p>
            <a:r>
              <a:rPr lang="en-US" sz="2000" b="1" dirty="0"/>
              <a:t>Requirement for both &lt;6000 kg and &gt;6000kg generators of </a:t>
            </a:r>
            <a:r>
              <a:rPr lang="en-US" sz="2000" b="1" dirty="0" err="1"/>
              <a:t>HSM</a:t>
            </a:r>
            <a:endParaRPr lang="en-US" sz="2000" b="1" dirty="0"/>
          </a:p>
        </p:txBody>
      </p:sp>
    </p:spTree>
    <p:extLst>
      <p:ext uri="{BB962C8B-B14F-4D97-AF65-F5344CB8AC3E}">
        <p14:creationId xmlns:p14="http://schemas.microsoft.com/office/powerpoint/2010/main" val="2924876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Preparedness and Response 2</a:t>
            </a:r>
          </a:p>
        </p:txBody>
      </p:sp>
      <p:sp>
        <p:nvSpPr>
          <p:cNvPr id="3" name="Content Placeholder 2"/>
          <p:cNvSpPr>
            <a:spLocks noGrp="1"/>
          </p:cNvSpPr>
          <p:nvPr>
            <p:ph idx="1"/>
          </p:nvPr>
        </p:nvSpPr>
        <p:spPr>
          <a:xfrm>
            <a:off x="504318" y="1488164"/>
            <a:ext cx="7886700" cy="4781500"/>
          </a:xfrm>
        </p:spPr>
        <p:txBody>
          <a:bodyPr>
            <a:normAutofit/>
          </a:bodyPr>
          <a:lstStyle/>
          <a:p>
            <a:r>
              <a:rPr lang="en-US" b="1" dirty="0"/>
              <a:t>40 CFR 261.410 </a:t>
            </a:r>
            <a:r>
              <a:rPr lang="en-US" dirty="0"/>
              <a:t>– Preparedness and Prevention (Continued)</a:t>
            </a:r>
          </a:p>
          <a:p>
            <a:pPr lvl="1"/>
            <a:r>
              <a:rPr lang="en-US" dirty="0"/>
              <a:t>Required Aisle Space</a:t>
            </a:r>
          </a:p>
          <a:p>
            <a:pPr lvl="1"/>
            <a:r>
              <a:rPr lang="en-US" dirty="0"/>
              <a:t>Arrangements with Local Authorities</a:t>
            </a:r>
          </a:p>
          <a:p>
            <a:pPr lvl="2"/>
            <a:r>
              <a:rPr lang="en-US" dirty="0"/>
              <a:t>Generator must attempt to make following arrangements</a:t>
            </a:r>
          </a:p>
          <a:p>
            <a:pPr lvl="3"/>
            <a:r>
              <a:rPr lang="en-US" dirty="0"/>
              <a:t>Familiarize police, fire departments, and emergency response teams</a:t>
            </a:r>
            <a:r>
              <a:rPr lang="is-IS" dirty="0"/>
              <a:t>… </a:t>
            </a:r>
            <a:r>
              <a:rPr lang="is-IS" b="1" u="sng" dirty="0"/>
              <a:t>properties of HSM handled at the facility and associated hazards</a:t>
            </a:r>
            <a:r>
              <a:rPr lang="is-IS" dirty="0"/>
              <a:t>...</a:t>
            </a:r>
          </a:p>
          <a:p>
            <a:pPr lvl="3"/>
            <a:r>
              <a:rPr lang="is-IS" dirty="0"/>
              <a:t>Where more than 1 police department...</a:t>
            </a:r>
          </a:p>
          <a:p>
            <a:pPr lvl="3"/>
            <a:r>
              <a:rPr lang="is-IS" dirty="0"/>
              <a:t>Agreements with state emergency response teams...</a:t>
            </a:r>
          </a:p>
          <a:p>
            <a:pPr lvl="3"/>
            <a:r>
              <a:rPr lang="is-IS" dirty="0"/>
              <a:t>Arrangements to familiarize local hospitals with the properties of </a:t>
            </a:r>
            <a:r>
              <a:rPr lang="is-IS" b="1" dirty="0"/>
              <a:t>hazardous waste </a:t>
            </a:r>
            <a:r>
              <a:rPr lang="is-IS" dirty="0"/>
              <a:t>handled at the facility...</a:t>
            </a:r>
          </a:p>
          <a:p>
            <a:pPr marL="1828800" lvl="4" indent="0">
              <a:buNone/>
            </a:pPr>
            <a:r>
              <a:rPr lang="is-IS" dirty="0"/>
              <a:t>(The words “hazardous waste” above are not a typo)</a:t>
            </a:r>
          </a:p>
          <a:p>
            <a:pPr lvl="2"/>
            <a:r>
              <a:rPr lang="is-IS" dirty="0"/>
              <a:t>Documentation of refusals for arrangements</a:t>
            </a:r>
            <a:endParaRPr lang="en-US" dirty="0"/>
          </a:p>
        </p:txBody>
      </p:sp>
    </p:spTree>
    <p:extLst>
      <p:ext uri="{BB962C8B-B14F-4D97-AF65-F5344CB8AC3E}">
        <p14:creationId xmlns:p14="http://schemas.microsoft.com/office/powerpoint/2010/main" val="617123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Preparedness and Response 3</a:t>
            </a:r>
          </a:p>
        </p:txBody>
      </p:sp>
      <p:sp>
        <p:nvSpPr>
          <p:cNvPr id="3" name="Content Placeholder 2"/>
          <p:cNvSpPr>
            <a:spLocks noGrp="1"/>
          </p:cNvSpPr>
          <p:nvPr>
            <p:ph idx="1"/>
          </p:nvPr>
        </p:nvSpPr>
        <p:spPr>
          <a:xfrm>
            <a:off x="504318" y="1488164"/>
            <a:ext cx="7886700" cy="4781500"/>
          </a:xfrm>
        </p:spPr>
        <p:txBody>
          <a:bodyPr>
            <a:normAutofit/>
          </a:bodyPr>
          <a:lstStyle/>
          <a:p>
            <a:pPr marL="0" indent="0">
              <a:buNone/>
            </a:pPr>
            <a:r>
              <a:rPr lang="en-US" b="1" dirty="0"/>
              <a:t>Requirement for 6,000 kg or less of HSM</a:t>
            </a:r>
          </a:p>
          <a:p>
            <a:pPr marL="0" indent="0">
              <a:buNone/>
            </a:pPr>
            <a:endParaRPr lang="en-US" b="1" dirty="0"/>
          </a:p>
          <a:p>
            <a:r>
              <a:rPr lang="en-US" b="1" dirty="0"/>
              <a:t>40 CFR 261.411 </a:t>
            </a:r>
            <a:r>
              <a:rPr lang="en-US" dirty="0"/>
              <a:t>– Emergency Procedures</a:t>
            </a:r>
          </a:p>
          <a:p>
            <a:pPr lvl="1"/>
            <a:r>
              <a:rPr lang="en-US" dirty="0"/>
              <a:t>Emergency Coordinator (EC)</a:t>
            </a:r>
          </a:p>
          <a:p>
            <a:pPr lvl="1"/>
            <a:r>
              <a:rPr lang="en-US" dirty="0"/>
              <a:t>Must post the following next to telephone</a:t>
            </a:r>
          </a:p>
          <a:p>
            <a:pPr lvl="2"/>
            <a:r>
              <a:rPr lang="en-US" dirty="0"/>
              <a:t>Name and Telephone Number of EC</a:t>
            </a:r>
          </a:p>
          <a:p>
            <a:pPr lvl="2"/>
            <a:r>
              <a:rPr lang="en-US" dirty="0"/>
              <a:t>Location of fire extinguishers, spill control material, fire alarm</a:t>
            </a:r>
          </a:p>
          <a:p>
            <a:pPr lvl="2"/>
            <a:r>
              <a:rPr lang="en-US" dirty="0"/>
              <a:t>Telephone number of fire department</a:t>
            </a:r>
          </a:p>
          <a:p>
            <a:pPr lvl="1"/>
            <a:r>
              <a:rPr lang="en-US" dirty="0"/>
              <a:t>Training of employees</a:t>
            </a:r>
          </a:p>
          <a:p>
            <a:pPr lvl="1"/>
            <a:r>
              <a:rPr lang="en-US" dirty="0"/>
              <a:t>EC must respond to any emergencies that arise</a:t>
            </a:r>
          </a:p>
        </p:txBody>
      </p:sp>
    </p:spTree>
    <p:extLst>
      <p:ext uri="{BB962C8B-B14F-4D97-AF65-F5344CB8AC3E}">
        <p14:creationId xmlns:p14="http://schemas.microsoft.com/office/powerpoint/2010/main" val="1926579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Preparedness and Response 4</a:t>
            </a:r>
          </a:p>
        </p:txBody>
      </p:sp>
      <p:sp>
        <p:nvSpPr>
          <p:cNvPr id="3" name="Content Placeholder 2"/>
          <p:cNvSpPr>
            <a:spLocks noGrp="1"/>
          </p:cNvSpPr>
          <p:nvPr>
            <p:ph idx="1"/>
          </p:nvPr>
        </p:nvSpPr>
        <p:spPr>
          <a:xfrm>
            <a:off x="504318" y="1488164"/>
            <a:ext cx="7886700" cy="4781500"/>
          </a:xfrm>
        </p:spPr>
        <p:txBody>
          <a:bodyPr>
            <a:normAutofit/>
          </a:bodyPr>
          <a:lstStyle/>
          <a:p>
            <a:pPr marL="0" indent="0">
              <a:buNone/>
            </a:pPr>
            <a:r>
              <a:rPr lang="en-US" b="1" dirty="0"/>
              <a:t>Requirement for more than 6,000 kg of HSM</a:t>
            </a:r>
          </a:p>
          <a:p>
            <a:endParaRPr lang="en-US" b="1" dirty="0"/>
          </a:p>
          <a:p>
            <a:r>
              <a:rPr lang="en-US" b="1" dirty="0"/>
              <a:t>40 CFR 261.420 </a:t>
            </a:r>
            <a:r>
              <a:rPr lang="en-US" dirty="0"/>
              <a:t>– Contingency Planning</a:t>
            </a:r>
          </a:p>
          <a:p>
            <a:pPr lvl="1"/>
            <a:r>
              <a:rPr lang="en-US" dirty="0"/>
              <a:t>Purpose and Implementation of Contingency Plan</a:t>
            </a:r>
          </a:p>
          <a:p>
            <a:pPr lvl="1"/>
            <a:r>
              <a:rPr lang="en-US" dirty="0"/>
              <a:t>Content of Contingency Plan</a:t>
            </a:r>
          </a:p>
          <a:p>
            <a:pPr lvl="1"/>
            <a:r>
              <a:rPr lang="en-US" dirty="0"/>
              <a:t>Copies of Contingency Plan</a:t>
            </a:r>
          </a:p>
          <a:p>
            <a:pPr lvl="1"/>
            <a:r>
              <a:rPr lang="en-US" dirty="0"/>
              <a:t>Amendment of Contingency Plan</a:t>
            </a:r>
          </a:p>
          <a:p>
            <a:pPr lvl="1"/>
            <a:r>
              <a:rPr lang="en-US" dirty="0"/>
              <a:t>Emergency Coordinator</a:t>
            </a:r>
          </a:p>
          <a:p>
            <a:pPr lvl="1"/>
            <a:r>
              <a:rPr lang="en-US" dirty="0"/>
              <a:t>Emergency Procedures</a:t>
            </a:r>
          </a:p>
        </p:txBody>
      </p:sp>
    </p:spTree>
    <p:extLst>
      <p:ext uri="{BB962C8B-B14F-4D97-AF65-F5344CB8AC3E}">
        <p14:creationId xmlns:p14="http://schemas.microsoft.com/office/powerpoint/2010/main" val="24486359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8200"/>
            <a:ext cx="8210550" cy="1325563"/>
          </a:xfrm>
        </p:spPr>
        <p:txBody>
          <a:bodyPr>
            <a:normAutofit/>
          </a:bodyPr>
          <a:lstStyle/>
          <a:p>
            <a:r>
              <a:rPr lang="en-US" sz="2800" dirty="0">
                <a:solidFill>
                  <a:schemeClr val="tx1"/>
                </a:solidFill>
              </a:rPr>
              <a:t>Verified Reclamation Facility Exclusion</a:t>
            </a:r>
          </a:p>
        </p:txBody>
      </p:sp>
      <p:sp>
        <p:nvSpPr>
          <p:cNvPr id="3" name="Content Placeholder 2"/>
          <p:cNvSpPr>
            <a:spLocks noGrp="1"/>
          </p:cNvSpPr>
          <p:nvPr>
            <p:ph idx="1"/>
          </p:nvPr>
        </p:nvSpPr>
        <p:spPr>
          <a:xfrm>
            <a:off x="591119" y="1981200"/>
            <a:ext cx="7886700" cy="4351338"/>
          </a:xfrm>
        </p:spPr>
        <p:txBody>
          <a:bodyPr/>
          <a:lstStyle/>
          <a:p>
            <a:pPr marL="0" indent="0">
              <a:buNone/>
            </a:pPr>
            <a:r>
              <a:rPr lang="en-US" b="1" dirty="0"/>
              <a:t>40 CFR 261.4(a)(24) </a:t>
            </a:r>
            <a:r>
              <a:rPr lang="en-US" dirty="0"/>
              <a:t>– HSM is generated and transferred to a verified reclamation facility for the purpose of reclamation</a:t>
            </a:r>
            <a:r>
              <a:rPr lang="is-IS" dirty="0"/>
              <a:t>…provided that:</a:t>
            </a:r>
          </a:p>
          <a:p>
            <a:pPr lvl="1"/>
            <a:r>
              <a:rPr lang="is-IS" dirty="0"/>
              <a:t>The material is not speculatively accumulated</a:t>
            </a:r>
          </a:p>
          <a:p>
            <a:pPr lvl="1"/>
            <a:r>
              <a:rPr lang="is-IS" dirty="0"/>
              <a:t>The material is not handled by any person or facility other than the HSM generator, transporter, an intermediate facility or the reclaimer</a:t>
            </a:r>
          </a:p>
          <a:p>
            <a:pPr lvl="2"/>
            <a:r>
              <a:rPr lang="is-IS" dirty="0"/>
              <a:t>While in transport it cannot be stored for greater than 10 days at a transfer facility</a:t>
            </a:r>
          </a:p>
          <a:p>
            <a:pPr lvl="2"/>
            <a:r>
              <a:rPr lang="is-IS" dirty="0"/>
              <a:t>Packaged in accordance with DOT requirements</a:t>
            </a:r>
            <a:endParaRPr lang="en-US" dirty="0"/>
          </a:p>
          <a:p>
            <a:endParaRPr lang="en-US" dirty="0"/>
          </a:p>
        </p:txBody>
      </p:sp>
      <p:sp>
        <p:nvSpPr>
          <p:cNvPr id="4" name="TextBox 3"/>
          <p:cNvSpPr txBox="1"/>
          <p:nvPr/>
        </p:nvSpPr>
        <p:spPr>
          <a:xfrm>
            <a:off x="2057400" y="228600"/>
            <a:ext cx="5634428" cy="677108"/>
          </a:xfrm>
          <a:prstGeom prst="rect">
            <a:avLst/>
          </a:prstGeom>
          <a:noFill/>
        </p:spPr>
        <p:txBody>
          <a:bodyPr wrap="none" rtlCol="0">
            <a:spAutoFit/>
          </a:bodyPr>
          <a:lstStyle/>
          <a:p>
            <a:r>
              <a:rPr lang="en-US" sz="3800" b="1" dirty="0">
                <a:solidFill>
                  <a:schemeClr val="bg1"/>
                </a:solidFill>
                <a:latin typeface="Arial" panose="020B0604020202020204" pitchFamily="34" charset="0"/>
                <a:ea typeface="+mj-ea"/>
                <a:cs typeface="Arial" panose="020B0604020202020204" pitchFamily="34" charset="0"/>
              </a:rPr>
              <a:t>Solid Waste Exclusions</a:t>
            </a:r>
          </a:p>
        </p:txBody>
      </p:sp>
    </p:spTree>
    <p:extLst>
      <p:ext uri="{BB962C8B-B14F-4D97-AF65-F5344CB8AC3E}">
        <p14:creationId xmlns:p14="http://schemas.microsoft.com/office/powerpoint/2010/main" val="696002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829" y="-159849"/>
            <a:ext cx="7609114" cy="1325563"/>
          </a:xfrm>
        </p:spPr>
        <p:txBody>
          <a:bodyPr>
            <a:normAutofit/>
          </a:bodyPr>
          <a:lstStyle/>
          <a:p>
            <a:r>
              <a:rPr lang="en-US" sz="3800" dirty="0"/>
              <a:t>Verified Reclamation        Facility Exclusion</a:t>
            </a:r>
          </a:p>
        </p:txBody>
      </p:sp>
      <p:sp>
        <p:nvSpPr>
          <p:cNvPr id="3" name="Content Placeholder 2"/>
          <p:cNvSpPr>
            <a:spLocks noGrp="1"/>
          </p:cNvSpPr>
          <p:nvPr>
            <p:ph idx="1"/>
          </p:nvPr>
        </p:nvSpPr>
        <p:spPr/>
        <p:txBody>
          <a:bodyPr/>
          <a:lstStyle/>
          <a:p>
            <a:pPr marL="0" indent="0">
              <a:buNone/>
            </a:pPr>
            <a:r>
              <a:rPr lang="en-US" b="1" dirty="0"/>
              <a:t>40 CFR 261.4(a)(24) </a:t>
            </a:r>
            <a:r>
              <a:rPr lang="en-US" dirty="0"/>
              <a:t>– Continued</a:t>
            </a:r>
          </a:p>
          <a:p>
            <a:pPr lvl="1"/>
            <a:r>
              <a:rPr lang="en-US" dirty="0"/>
              <a:t>The material is not otherwise subject to material-specific management conditions under 40 CFR 261.4(a) [exclusions] when reclaimed</a:t>
            </a:r>
          </a:p>
          <a:p>
            <a:pPr lvl="1"/>
            <a:r>
              <a:rPr lang="en-US" dirty="0"/>
              <a:t>Material is not a spent lead-acid battery</a:t>
            </a:r>
          </a:p>
          <a:p>
            <a:pPr lvl="1"/>
            <a:r>
              <a:rPr lang="en-US" dirty="0"/>
              <a:t>Document legitimate recycling</a:t>
            </a:r>
          </a:p>
          <a:p>
            <a:pPr lvl="2"/>
            <a:r>
              <a:rPr lang="en-US" dirty="0"/>
              <a:t>Maintain documentation for 3 years after operations cease</a:t>
            </a:r>
          </a:p>
          <a:p>
            <a:pPr lvl="1"/>
            <a:r>
              <a:rPr lang="en-US" dirty="0"/>
              <a:t>The HSM Generator must meet the following:</a:t>
            </a:r>
          </a:p>
          <a:p>
            <a:pPr lvl="2"/>
            <a:r>
              <a:rPr lang="en-US" dirty="0"/>
              <a:t>The material must be “Contained”</a:t>
            </a:r>
          </a:p>
          <a:p>
            <a:pPr lvl="2"/>
            <a:r>
              <a:rPr lang="en-US" dirty="0"/>
              <a:t>HSM generator must arrange for transport to a verified reclamation facility, or facilities in the U.S.</a:t>
            </a:r>
          </a:p>
          <a:p>
            <a:pPr lvl="3"/>
            <a:r>
              <a:rPr lang="en-US" dirty="0"/>
              <a:t>Verified Reclamation Facility would probably be HW TSD</a:t>
            </a:r>
          </a:p>
          <a:p>
            <a:pPr lvl="2"/>
            <a:endParaRPr lang="en-US" dirty="0"/>
          </a:p>
          <a:p>
            <a:pPr lvl="1"/>
            <a:endParaRPr lang="en-US" dirty="0"/>
          </a:p>
          <a:p>
            <a:pPr lvl="1"/>
            <a:endParaRPr lang="en-US" dirty="0"/>
          </a:p>
          <a:p>
            <a:endParaRPr lang="en-US" dirty="0"/>
          </a:p>
          <a:p>
            <a:pPr lvl="1"/>
            <a:endParaRPr lang="en-US" dirty="0"/>
          </a:p>
        </p:txBody>
      </p:sp>
    </p:spTree>
    <p:extLst>
      <p:ext uri="{BB962C8B-B14F-4D97-AF65-F5344CB8AC3E}">
        <p14:creationId xmlns:p14="http://schemas.microsoft.com/office/powerpoint/2010/main" val="3315663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829" y="-159849"/>
            <a:ext cx="7609114" cy="1325563"/>
          </a:xfrm>
        </p:spPr>
        <p:txBody>
          <a:bodyPr>
            <a:normAutofit/>
          </a:bodyPr>
          <a:lstStyle/>
          <a:p>
            <a:r>
              <a:rPr lang="en-US" sz="3800" dirty="0"/>
              <a:t>Verified Reclamation        Facility Exclusion 1</a:t>
            </a:r>
          </a:p>
        </p:txBody>
      </p:sp>
      <p:sp>
        <p:nvSpPr>
          <p:cNvPr id="3" name="Content Placeholder 2"/>
          <p:cNvSpPr>
            <a:spLocks noGrp="1"/>
          </p:cNvSpPr>
          <p:nvPr>
            <p:ph idx="1"/>
          </p:nvPr>
        </p:nvSpPr>
        <p:spPr/>
        <p:txBody>
          <a:bodyPr/>
          <a:lstStyle/>
          <a:p>
            <a:pPr marL="0" indent="0">
              <a:buNone/>
            </a:pPr>
            <a:r>
              <a:rPr lang="en-US" b="1" dirty="0"/>
              <a:t>40 CFR 261.4(a)(24) </a:t>
            </a:r>
            <a:r>
              <a:rPr lang="en-US" dirty="0"/>
              <a:t>– Continued</a:t>
            </a:r>
          </a:p>
          <a:p>
            <a:pPr lvl="1"/>
            <a:r>
              <a:rPr lang="en-US" dirty="0"/>
              <a:t>The HSM Generator must maintain at the generating facility 3 years of records for all off-site shipments</a:t>
            </a:r>
          </a:p>
          <a:p>
            <a:pPr lvl="1"/>
            <a:r>
              <a:rPr lang="en-US" dirty="0"/>
              <a:t>The HSM Generator must maintain at the generating facility 3 years of records for confirmation of receipt from each </a:t>
            </a:r>
            <a:r>
              <a:rPr lang="en-US" dirty="0" err="1"/>
              <a:t>reclaimer</a:t>
            </a:r>
            <a:r>
              <a:rPr lang="en-US" dirty="0"/>
              <a:t> and intermediate facility</a:t>
            </a:r>
          </a:p>
          <a:p>
            <a:pPr lvl="1"/>
            <a:r>
              <a:rPr lang="en-US" dirty="0"/>
              <a:t>The HSM Generator must comply with Part 260 Subpart M preparedness and response</a:t>
            </a:r>
          </a:p>
          <a:p>
            <a:pPr lvl="2"/>
            <a:endParaRPr lang="en-US" dirty="0"/>
          </a:p>
          <a:p>
            <a:pPr lvl="1"/>
            <a:endParaRPr lang="en-US" dirty="0"/>
          </a:p>
          <a:p>
            <a:pPr lvl="1"/>
            <a:endParaRPr lang="en-US" dirty="0"/>
          </a:p>
          <a:p>
            <a:endParaRPr lang="en-US" dirty="0"/>
          </a:p>
          <a:p>
            <a:pPr lvl="1"/>
            <a:endParaRPr lang="en-US" dirty="0"/>
          </a:p>
        </p:txBody>
      </p:sp>
    </p:spTree>
    <p:extLst>
      <p:ext uri="{BB962C8B-B14F-4D97-AF65-F5344CB8AC3E}">
        <p14:creationId xmlns:p14="http://schemas.microsoft.com/office/powerpoint/2010/main" val="4057564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829" y="-159849"/>
            <a:ext cx="7609114" cy="1325563"/>
          </a:xfrm>
        </p:spPr>
        <p:txBody>
          <a:bodyPr>
            <a:normAutofit/>
          </a:bodyPr>
          <a:lstStyle/>
          <a:p>
            <a:r>
              <a:rPr lang="en-US" sz="3800" dirty="0"/>
              <a:t>Verified Reclamation        Facility Exclusion 2</a:t>
            </a:r>
          </a:p>
        </p:txBody>
      </p:sp>
      <p:sp>
        <p:nvSpPr>
          <p:cNvPr id="3" name="Content Placeholder 2"/>
          <p:cNvSpPr>
            <a:spLocks noGrp="1"/>
          </p:cNvSpPr>
          <p:nvPr>
            <p:ph idx="1"/>
          </p:nvPr>
        </p:nvSpPr>
        <p:spPr>
          <a:xfrm>
            <a:off x="515092" y="1479283"/>
            <a:ext cx="8374692" cy="4808141"/>
          </a:xfrm>
        </p:spPr>
        <p:txBody>
          <a:bodyPr>
            <a:normAutofit/>
          </a:bodyPr>
          <a:lstStyle/>
          <a:p>
            <a:pPr marL="0" indent="0">
              <a:buNone/>
            </a:pPr>
            <a:r>
              <a:rPr lang="en-US" b="1" dirty="0"/>
              <a:t>40 CFR 261.4(a)(24) </a:t>
            </a:r>
            <a:r>
              <a:rPr lang="en-US" dirty="0"/>
              <a:t>– Continued</a:t>
            </a:r>
          </a:p>
          <a:p>
            <a:pPr lvl="1"/>
            <a:r>
              <a:rPr lang="en-US" dirty="0" err="1"/>
              <a:t>Reclaimers</a:t>
            </a:r>
            <a:r>
              <a:rPr lang="en-US" dirty="0"/>
              <a:t> of HSM, and intermediate facilities, must comply with:</a:t>
            </a:r>
          </a:p>
          <a:p>
            <a:pPr lvl="2"/>
            <a:r>
              <a:rPr lang="en-US" dirty="0"/>
              <a:t>3 years of records for all HSM received and/or shipped off-site for further reclamation</a:t>
            </a:r>
          </a:p>
          <a:p>
            <a:pPr lvl="2"/>
            <a:r>
              <a:rPr lang="en-US" dirty="0"/>
              <a:t>Intermediate facility must send the HSM to the </a:t>
            </a:r>
            <a:r>
              <a:rPr lang="en-US" dirty="0" err="1"/>
              <a:t>reclaimer</a:t>
            </a:r>
            <a:r>
              <a:rPr lang="en-US" dirty="0"/>
              <a:t> designated by the HSM generator</a:t>
            </a:r>
          </a:p>
          <a:p>
            <a:pPr lvl="2"/>
            <a:r>
              <a:rPr lang="en-US" dirty="0"/>
              <a:t>Confirmation of receipt of HSM must be provided to generator</a:t>
            </a:r>
          </a:p>
          <a:p>
            <a:pPr lvl="2"/>
            <a:r>
              <a:rPr lang="en-US" dirty="0"/>
              <a:t>HSM must be managed in a manner that is at least as protective as for raw materials and it must be contained.</a:t>
            </a:r>
          </a:p>
          <a:p>
            <a:pPr lvl="2"/>
            <a:r>
              <a:rPr lang="en-US" dirty="0" err="1"/>
              <a:t>Reclaimer</a:t>
            </a:r>
            <a:r>
              <a:rPr lang="en-US" dirty="0"/>
              <a:t> and Intermediate facilities must have financial assurance as required under 40 CFR Part 261 Subpart H</a:t>
            </a:r>
          </a:p>
          <a:p>
            <a:pPr lvl="2"/>
            <a:r>
              <a:rPr lang="en-US" dirty="0"/>
              <a:t>Must have RCRA Permit or be granted variance</a:t>
            </a:r>
          </a:p>
          <a:p>
            <a:pPr lvl="2"/>
            <a:r>
              <a:rPr lang="en-US" dirty="0"/>
              <a:t>Must provide notification required by 40 CFR 260.42</a:t>
            </a:r>
          </a:p>
          <a:p>
            <a:pPr lvl="2"/>
            <a:endParaRPr lang="en-US" dirty="0"/>
          </a:p>
          <a:p>
            <a:pPr lvl="2"/>
            <a:endParaRPr lang="en-US" dirty="0"/>
          </a:p>
          <a:p>
            <a:pPr lvl="1"/>
            <a:endParaRPr lang="en-US" dirty="0"/>
          </a:p>
          <a:p>
            <a:pPr lvl="1"/>
            <a:endParaRPr lang="en-US" dirty="0"/>
          </a:p>
          <a:p>
            <a:endParaRPr lang="en-US" dirty="0"/>
          </a:p>
          <a:p>
            <a:pPr lvl="1"/>
            <a:endParaRPr lang="en-US" dirty="0"/>
          </a:p>
        </p:txBody>
      </p:sp>
    </p:spTree>
    <p:extLst>
      <p:ext uri="{BB962C8B-B14F-4D97-AF65-F5344CB8AC3E}">
        <p14:creationId xmlns:p14="http://schemas.microsoft.com/office/powerpoint/2010/main" val="42939813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260.31(d) Solid Waste Variance</a:t>
            </a:r>
          </a:p>
        </p:txBody>
      </p:sp>
      <p:sp>
        <p:nvSpPr>
          <p:cNvPr id="3" name="Content Placeholder 2"/>
          <p:cNvSpPr>
            <a:spLocks noGrp="1"/>
          </p:cNvSpPr>
          <p:nvPr>
            <p:ph idx="1"/>
          </p:nvPr>
        </p:nvSpPr>
        <p:spPr/>
        <p:txBody>
          <a:bodyPr/>
          <a:lstStyle/>
          <a:p>
            <a:r>
              <a:rPr lang="en-US" u="sng" dirty="0"/>
              <a:t>For waste/HSM sent to verified recyclers without RCRA Permit</a:t>
            </a:r>
            <a:r>
              <a:rPr lang="en-US" dirty="0"/>
              <a:t>:</a:t>
            </a:r>
          </a:p>
          <a:p>
            <a:pPr lvl="1"/>
            <a:r>
              <a:rPr lang="en-US" dirty="0"/>
              <a:t>Reclamation facility must demonstrate recycling is legitimate</a:t>
            </a:r>
          </a:p>
          <a:p>
            <a:pPr lvl="1"/>
            <a:r>
              <a:rPr lang="en-US" dirty="0"/>
              <a:t>Financial assurance is required</a:t>
            </a:r>
          </a:p>
          <a:p>
            <a:pPr lvl="1"/>
            <a:r>
              <a:rPr lang="en-US" dirty="0"/>
              <a:t>Facility must not be a SNC or under formal enforcement for the past 3 years</a:t>
            </a:r>
          </a:p>
          <a:p>
            <a:pPr lvl="1"/>
            <a:r>
              <a:rPr lang="en-US" dirty="0"/>
              <a:t>Emergency response – 40 CFR 261 Subpart M</a:t>
            </a:r>
          </a:p>
          <a:p>
            <a:pPr lvl="1"/>
            <a:r>
              <a:rPr lang="en-US" dirty="0"/>
              <a:t>Residuals management must be addressed</a:t>
            </a:r>
          </a:p>
          <a:p>
            <a:pPr lvl="1"/>
            <a:r>
              <a:rPr lang="en-US" dirty="0"/>
              <a:t>Application must address all risk issues not addressed under the permit application</a:t>
            </a:r>
          </a:p>
        </p:txBody>
      </p:sp>
    </p:spTree>
    <p:extLst>
      <p:ext uri="{BB962C8B-B14F-4D97-AF65-F5344CB8AC3E}">
        <p14:creationId xmlns:p14="http://schemas.microsoft.com/office/powerpoint/2010/main" val="20024501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637" y="1600200"/>
            <a:ext cx="7609114" cy="1154471"/>
          </a:xfrm>
        </p:spPr>
        <p:txBody>
          <a:bodyPr>
            <a:normAutofit/>
          </a:bodyPr>
          <a:lstStyle/>
          <a:p>
            <a:r>
              <a:rPr lang="en-US" sz="2800" dirty="0">
                <a:solidFill>
                  <a:schemeClr val="tx1"/>
                </a:solidFill>
              </a:rPr>
              <a:t>Transfer to Remanufacturer Exclusion</a:t>
            </a:r>
          </a:p>
        </p:txBody>
      </p:sp>
      <p:sp>
        <p:nvSpPr>
          <p:cNvPr id="3" name="Content Placeholder 2"/>
          <p:cNvSpPr>
            <a:spLocks noGrp="1"/>
          </p:cNvSpPr>
          <p:nvPr>
            <p:ph idx="1"/>
          </p:nvPr>
        </p:nvSpPr>
        <p:spPr>
          <a:xfrm>
            <a:off x="605051" y="3022484"/>
            <a:ext cx="7886700" cy="4351338"/>
          </a:xfrm>
        </p:spPr>
        <p:txBody>
          <a:bodyPr/>
          <a:lstStyle/>
          <a:p>
            <a:pPr marL="0" indent="0">
              <a:buNone/>
            </a:pPr>
            <a:r>
              <a:rPr lang="en-US" b="1" dirty="0"/>
              <a:t>40 CFR 261.4(a)(27) </a:t>
            </a:r>
            <a:r>
              <a:rPr lang="en-US" dirty="0"/>
              <a:t>– HSM is transferred to another person for purpose of remanufacturing</a:t>
            </a:r>
          </a:p>
          <a:p>
            <a:r>
              <a:rPr lang="en-US" dirty="0"/>
              <a:t>The HSM must consist of one or more of 18 specific spent solvents</a:t>
            </a:r>
          </a:p>
          <a:p>
            <a:pPr marL="457200" lvl="1" indent="0">
              <a:buNone/>
            </a:pPr>
            <a:endParaRPr lang="en-US" dirty="0"/>
          </a:p>
        </p:txBody>
      </p:sp>
      <p:sp>
        <p:nvSpPr>
          <p:cNvPr id="4" name="Title 1"/>
          <p:cNvSpPr txBox="1">
            <a:spLocks/>
          </p:cNvSpPr>
          <p:nvPr/>
        </p:nvSpPr>
        <p:spPr>
          <a:xfrm>
            <a:off x="906236" y="0"/>
            <a:ext cx="760911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sz="3600" dirty="0"/>
              <a:t>Solid Waste Exclusions</a:t>
            </a:r>
          </a:p>
        </p:txBody>
      </p:sp>
    </p:spTree>
    <p:extLst>
      <p:ext uri="{BB962C8B-B14F-4D97-AF65-F5344CB8AC3E}">
        <p14:creationId xmlns:p14="http://schemas.microsoft.com/office/powerpoint/2010/main" val="211412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066800" y="0"/>
            <a:ext cx="7609114" cy="990600"/>
          </a:xfrm>
        </p:spPr>
        <p:txBody>
          <a:bodyPr lIns="90488" tIns="44450" rIns="90488" bIns="44450">
            <a:normAutofit fontScale="90000"/>
          </a:bodyPr>
          <a:lstStyle/>
          <a:p>
            <a:pPr eaLnBrk="1" hangingPunct="1">
              <a:defRPr/>
            </a:pPr>
            <a:r>
              <a:rPr lang="en-US" dirty="0"/>
              <a:t>What is Burning for Energy Recovery?</a:t>
            </a:r>
          </a:p>
        </p:txBody>
      </p:sp>
      <p:sp>
        <p:nvSpPr>
          <p:cNvPr id="20484" name="Rectangle 3"/>
          <p:cNvSpPr>
            <a:spLocks noGrp="1" noChangeArrowheads="1"/>
          </p:cNvSpPr>
          <p:nvPr>
            <p:ph idx="1"/>
          </p:nvPr>
        </p:nvSpPr>
        <p:spPr>
          <a:xfrm>
            <a:off x="533400" y="1447800"/>
            <a:ext cx="7886700" cy="4351338"/>
          </a:xfrm>
          <a:noFill/>
        </p:spPr>
        <p:txBody>
          <a:bodyPr lIns="90488" tIns="44450" rIns="90488" bIns="44450">
            <a:normAutofit lnSpcReduction="10000"/>
          </a:bodyPr>
          <a:lstStyle/>
          <a:p>
            <a:pPr marL="0" indent="0" eaLnBrk="1" hangingPunct="1">
              <a:buNone/>
            </a:pPr>
            <a:r>
              <a:rPr lang="en-US" b="1" dirty="0">
                <a:latin typeface="Arial" charset="0"/>
              </a:rPr>
              <a:t>Burning for Energy Recovery 261.2(c)(2):</a:t>
            </a:r>
          </a:p>
          <a:p>
            <a:pPr eaLnBrk="1" hangingPunct="1"/>
            <a:endParaRPr lang="en-US" b="1" dirty="0">
              <a:latin typeface="Arial" charset="0"/>
            </a:endParaRPr>
          </a:p>
          <a:p>
            <a:pPr marL="0" indent="0" eaLnBrk="1" hangingPunct="1">
              <a:buNone/>
            </a:pPr>
            <a:r>
              <a:rPr lang="en-US" sz="2400" dirty="0">
                <a:latin typeface="Arial" charset="0"/>
              </a:rPr>
              <a:t>Materials noted with a “*” in Column 2 of Table 1 are solid wastes when they are:</a:t>
            </a:r>
          </a:p>
          <a:p>
            <a:pPr eaLnBrk="1" hangingPunct="1"/>
            <a:r>
              <a:rPr lang="en-US" sz="2400" dirty="0">
                <a:latin typeface="Arial" charset="0"/>
              </a:rPr>
              <a:t>(A)  Burned to recover energy; </a:t>
            </a:r>
          </a:p>
          <a:p>
            <a:pPr eaLnBrk="1" hangingPunct="1"/>
            <a:r>
              <a:rPr lang="en-US" sz="2400" dirty="0">
                <a:latin typeface="Arial" charset="0"/>
              </a:rPr>
              <a:t>(B)  Used to produce a fuel or are otherwise contained in fuels (in which case the fuel itself remains a solid waste), for example, F005 spent solvent still bottoms</a:t>
            </a:r>
          </a:p>
          <a:p>
            <a:pPr marL="0" indent="0" eaLnBrk="1" hangingPunct="1">
              <a:buNone/>
            </a:pPr>
            <a:r>
              <a:rPr lang="en-US" sz="2400" dirty="0">
                <a:latin typeface="Arial" charset="0"/>
              </a:rPr>
              <a:t>Note, commercial chemical products listed in 261.33 are not solid wastes if they are themselves fuels, for example, unused benzene since it is a normal component of fuel.</a:t>
            </a:r>
          </a:p>
          <a:p>
            <a:pPr eaLnBrk="1" hangingPunct="1"/>
            <a:endParaRPr lang="en-US" dirty="0">
              <a:latin typeface="Arial" charset="0"/>
            </a:endParaRPr>
          </a:p>
        </p:txBody>
      </p:sp>
    </p:spTree>
    <p:extLst>
      <p:ext uri="{BB962C8B-B14F-4D97-AF65-F5344CB8AC3E}">
        <p14:creationId xmlns:p14="http://schemas.microsoft.com/office/powerpoint/2010/main" val="2025738609"/>
      </p:ext>
    </p:extLst>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01" y="0"/>
            <a:ext cx="7609114" cy="1154471"/>
          </a:xfrm>
        </p:spPr>
        <p:txBody>
          <a:bodyPr>
            <a:normAutofit/>
          </a:bodyPr>
          <a:lstStyle/>
          <a:p>
            <a:r>
              <a:rPr lang="en-US" sz="3800" dirty="0"/>
              <a:t>Transfer to Remanufacturer Exclusion</a:t>
            </a:r>
            <a:r>
              <a:rPr lang="en-US" sz="800" dirty="0"/>
              <a:t>.</a:t>
            </a:r>
          </a:p>
        </p:txBody>
      </p:sp>
      <p:sp>
        <p:nvSpPr>
          <p:cNvPr id="3" name="Content Placeholder 2"/>
          <p:cNvSpPr>
            <a:spLocks noGrp="1"/>
          </p:cNvSpPr>
          <p:nvPr>
            <p:ph idx="1"/>
          </p:nvPr>
        </p:nvSpPr>
        <p:spPr>
          <a:xfrm>
            <a:off x="646412" y="1621372"/>
            <a:ext cx="7886700" cy="4351338"/>
          </a:xfrm>
        </p:spPr>
        <p:txBody>
          <a:bodyPr/>
          <a:lstStyle/>
          <a:p>
            <a:pPr marL="0" indent="0">
              <a:buNone/>
            </a:pPr>
            <a:r>
              <a:rPr lang="en-US" b="1" dirty="0"/>
              <a:t>40 CFR 261.4(a)(27) </a:t>
            </a:r>
            <a:r>
              <a:rPr lang="en-US" dirty="0"/>
              <a:t>– Continued</a:t>
            </a:r>
          </a:p>
          <a:p>
            <a:r>
              <a:rPr lang="en-US" dirty="0"/>
              <a:t>The HSM originated from using 1 or more of the solvents in a commercial grade for reacting, extracting, purifying, or blending chemicals, or rinsing process lines in one of the following industries</a:t>
            </a:r>
          </a:p>
          <a:p>
            <a:pPr lvl="1"/>
            <a:r>
              <a:rPr lang="en-US" dirty="0"/>
              <a:t>Pharmaceutical Manufacturing – NAICS 325412</a:t>
            </a:r>
          </a:p>
          <a:p>
            <a:pPr lvl="1"/>
            <a:r>
              <a:rPr lang="en-US" dirty="0"/>
              <a:t>Basic Organic Chemical </a:t>
            </a:r>
            <a:r>
              <a:rPr lang="en-US" dirty="0" err="1"/>
              <a:t>Mfg</a:t>
            </a:r>
            <a:r>
              <a:rPr lang="en-US" dirty="0"/>
              <a:t> – NAICS 325199</a:t>
            </a:r>
          </a:p>
          <a:p>
            <a:pPr lvl="1"/>
            <a:r>
              <a:rPr lang="en-US" dirty="0"/>
              <a:t>Plastics and Resins </a:t>
            </a:r>
            <a:r>
              <a:rPr lang="en-US" dirty="0" err="1"/>
              <a:t>Mfg</a:t>
            </a:r>
            <a:r>
              <a:rPr lang="en-US" dirty="0"/>
              <a:t> – NAICS 325211</a:t>
            </a:r>
          </a:p>
          <a:p>
            <a:pPr lvl="1"/>
            <a:r>
              <a:rPr lang="en-US" dirty="0"/>
              <a:t>Paints &amp; Coatings </a:t>
            </a:r>
            <a:r>
              <a:rPr lang="en-US" dirty="0" err="1"/>
              <a:t>Mfg</a:t>
            </a:r>
            <a:r>
              <a:rPr lang="en-US" dirty="0"/>
              <a:t> – NAICS 325510</a:t>
            </a:r>
          </a:p>
          <a:p>
            <a:pPr lvl="1"/>
            <a:endParaRPr lang="en-US" dirty="0"/>
          </a:p>
        </p:txBody>
      </p:sp>
    </p:spTree>
    <p:extLst>
      <p:ext uri="{BB962C8B-B14F-4D97-AF65-F5344CB8AC3E}">
        <p14:creationId xmlns:p14="http://schemas.microsoft.com/office/powerpoint/2010/main" val="3325257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01" y="0"/>
            <a:ext cx="7609114" cy="1154471"/>
          </a:xfrm>
        </p:spPr>
        <p:txBody>
          <a:bodyPr>
            <a:normAutofit/>
          </a:bodyPr>
          <a:lstStyle/>
          <a:p>
            <a:r>
              <a:rPr lang="en-US" sz="3800" dirty="0"/>
              <a:t>Transfer to Remanufacturer Exclusion 1</a:t>
            </a:r>
          </a:p>
        </p:txBody>
      </p:sp>
      <p:sp>
        <p:nvSpPr>
          <p:cNvPr id="3" name="Content Placeholder 2"/>
          <p:cNvSpPr>
            <a:spLocks noGrp="1"/>
          </p:cNvSpPr>
          <p:nvPr>
            <p:ph idx="1"/>
          </p:nvPr>
        </p:nvSpPr>
        <p:spPr>
          <a:xfrm>
            <a:off x="646412" y="1621372"/>
            <a:ext cx="7886700" cy="4351338"/>
          </a:xfrm>
        </p:spPr>
        <p:txBody>
          <a:bodyPr/>
          <a:lstStyle/>
          <a:p>
            <a:pPr marL="0" indent="0">
              <a:buNone/>
            </a:pPr>
            <a:r>
              <a:rPr lang="en-US" b="1" dirty="0"/>
              <a:t>40 CFR 261.4(a)(27) </a:t>
            </a:r>
            <a:r>
              <a:rPr lang="en-US" dirty="0"/>
              <a:t>– Continued</a:t>
            </a:r>
          </a:p>
          <a:p>
            <a:r>
              <a:rPr lang="en-US" dirty="0"/>
              <a:t>The HSM generator sends the HSM solvent to a remanufacturer in one of the following industries</a:t>
            </a:r>
          </a:p>
          <a:p>
            <a:pPr lvl="1"/>
            <a:r>
              <a:rPr lang="en-US" dirty="0"/>
              <a:t>Pharmaceutical Manufacturing – NAICS 325412</a:t>
            </a:r>
          </a:p>
          <a:p>
            <a:pPr lvl="1"/>
            <a:r>
              <a:rPr lang="en-US" dirty="0"/>
              <a:t>Basic Organic Chemical </a:t>
            </a:r>
            <a:r>
              <a:rPr lang="en-US" dirty="0" err="1"/>
              <a:t>Mfg</a:t>
            </a:r>
            <a:r>
              <a:rPr lang="en-US" dirty="0"/>
              <a:t> – NAICS 325199</a:t>
            </a:r>
          </a:p>
          <a:p>
            <a:pPr lvl="1"/>
            <a:r>
              <a:rPr lang="en-US" dirty="0"/>
              <a:t>Plastics and Resins </a:t>
            </a:r>
            <a:r>
              <a:rPr lang="en-US" dirty="0" err="1"/>
              <a:t>Mfg</a:t>
            </a:r>
            <a:r>
              <a:rPr lang="en-US" dirty="0"/>
              <a:t> – NAICS 325211</a:t>
            </a:r>
          </a:p>
          <a:p>
            <a:pPr lvl="1"/>
            <a:r>
              <a:rPr lang="en-US" dirty="0"/>
              <a:t>Paints &amp; Coatings </a:t>
            </a:r>
            <a:r>
              <a:rPr lang="en-US" dirty="0" err="1"/>
              <a:t>Mfg</a:t>
            </a:r>
            <a:r>
              <a:rPr lang="en-US" dirty="0"/>
              <a:t> – NAICS 325510</a:t>
            </a:r>
          </a:p>
          <a:p>
            <a:pPr lvl="1"/>
            <a:endParaRPr lang="en-US" dirty="0"/>
          </a:p>
        </p:txBody>
      </p:sp>
    </p:spTree>
    <p:extLst>
      <p:ext uri="{BB962C8B-B14F-4D97-AF65-F5344CB8AC3E}">
        <p14:creationId xmlns:p14="http://schemas.microsoft.com/office/powerpoint/2010/main" val="8701654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01" y="0"/>
            <a:ext cx="7609114" cy="1154471"/>
          </a:xfrm>
        </p:spPr>
        <p:txBody>
          <a:bodyPr>
            <a:normAutofit/>
          </a:bodyPr>
          <a:lstStyle/>
          <a:p>
            <a:r>
              <a:rPr lang="en-US" sz="3800" dirty="0"/>
              <a:t>Transfer to Remanufacturer Exclusion 2</a:t>
            </a:r>
          </a:p>
        </p:txBody>
      </p:sp>
      <p:sp>
        <p:nvSpPr>
          <p:cNvPr id="3" name="Content Placeholder 2"/>
          <p:cNvSpPr>
            <a:spLocks noGrp="1"/>
          </p:cNvSpPr>
          <p:nvPr>
            <p:ph idx="1"/>
          </p:nvPr>
        </p:nvSpPr>
        <p:spPr>
          <a:xfrm>
            <a:off x="646412" y="1621372"/>
            <a:ext cx="7886700" cy="4351338"/>
          </a:xfrm>
        </p:spPr>
        <p:txBody>
          <a:bodyPr>
            <a:normAutofit/>
          </a:bodyPr>
          <a:lstStyle/>
          <a:p>
            <a:pPr marL="0" indent="0">
              <a:buNone/>
            </a:pPr>
            <a:r>
              <a:rPr lang="en-US" b="1" dirty="0"/>
              <a:t>40 CFR 261.4(a)(27) </a:t>
            </a:r>
            <a:r>
              <a:rPr lang="en-US" dirty="0"/>
              <a:t>– Continued</a:t>
            </a:r>
          </a:p>
          <a:p>
            <a:r>
              <a:rPr lang="en-US" dirty="0"/>
              <a:t>After remanufacturing, the use of the remanufactured solvent is limited to reacting, extracting, purifying, or blending chemicals, or for rinsing out process lines associated with those functions in one of the following industries</a:t>
            </a:r>
          </a:p>
          <a:p>
            <a:pPr lvl="1"/>
            <a:r>
              <a:rPr lang="en-US" dirty="0"/>
              <a:t>Pharmaceutical Manufacturing – NAICS 325412</a:t>
            </a:r>
          </a:p>
          <a:p>
            <a:pPr lvl="1"/>
            <a:r>
              <a:rPr lang="en-US" dirty="0"/>
              <a:t>Basic Organic Chemical </a:t>
            </a:r>
            <a:r>
              <a:rPr lang="en-US" dirty="0" err="1"/>
              <a:t>Mfg</a:t>
            </a:r>
            <a:r>
              <a:rPr lang="en-US" dirty="0"/>
              <a:t> – NAICS 325199</a:t>
            </a:r>
          </a:p>
          <a:p>
            <a:pPr lvl="1"/>
            <a:r>
              <a:rPr lang="en-US" dirty="0"/>
              <a:t>Plastics and Resins </a:t>
            </a:r>
            <a:r>
              <a:rPr lang="en-US" dirty="0" err="1"/>
              <a:t>Mfg</a:t>
            </a:r>
            <a:r>
              <a:rPr lang="en-US" dirty="0"/>
              <a:t> – NAICS 325211</a:t>
            </a:r>
          </a:p>
          <a:p>
            <a:pPr lvl="1"/>
            <a:r>
              <a:rPr lang="en-US" dirty="0"/>
              <a:t>Paints &amp; Coatings </a:t>
            </a:r>
            <a:r>
              <a:rPr lang="en-US" dirty="0" err="1"/>
              <a:t>Mfg</a:t>
            </a:r>
            <a:r>
              <a:rPr lang="en-US" dirty="0"/>
              <a:t> – NAICS 325510</a:t>
            </a:r>
          </a:p>
        </p:txBody>
      </p:sp>
    </p:spTree>
    <p:extLst>
      <p:ext uri="{BB962C8B-B14F-4D97-AF65-F5344CB8AC3E}">
        <p14:creationId xmlns:p14="http://schemas.microsoft.com/office/powerpoint/2010/main" val="16049251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01" y="0"/>
            <a:ext cx="7609114" cy="1154471"/>
          </a:xfrm>
        </p:spPr>
        <p:txBody>
          <a:bodyPr>
            <a:normAutofit/>
          </a:bodyPr>
          <a:lstStyle/>
          <a:p>
            <a:r>
              <a:rPr lang="en-US" sz="3800" dirty="0"/>
              <a:t>Transfer to Remanufacturer Exclusion 3</a:t>
            </a:r>
          </a:p>
        </p:txBody>
      </p:sp>
      <p:sp>
        <p:nvSpPr>
          <p:cNvPr id="3" name="Content Placeholder 2"/>
          <p:cNvSpPr>
            <a:spLocks noGrp="1"/>
          </p:cNvSpPr>
          <p:nvPr>
            <p:ph idx="1"/>
          </p:nvPr>
        </p:nvSpPr>
        <p:spPr>
          <a:xfrm>
            <a:off x="646412" y="1621372"/>
            <a:ext cx="7886700" cy="4351338"/>
          </a:xfrm>
        </p:spPr>
        <p:txBody>
          <a:bodyPr>
            <a:normAutofit/>
          </a:bodyPr>
          <a:lstStyle/>
          <a:p>
            <a:pPr marL="0" indent="0">
              <a:buNone/>
            </a:pPr>
            <a:r>
              <a:rPr lang="en-US" b="1" dirty="0"/>
              <a:t>40 CFR 261.4(a)(27) </a:t>
            </a:r>
            <a:r>
              <a:rPr lang="en-US" dirty="0"/>
              <a:t>– Continued</a:t>
            </a:r>
          </a:p>
          <a:p>
            <a:r>
              <a:rPr lang="en-US" dirty="0"/>
              <a:t>After remanufacturing, the use of the remanufactured solvent does not involve cleaning or degreasing oil, grease, or similar material from textiles, glassware, metal surfaces, or other articles.</a:t>
            </a:r>
          </a:p>
        </p:txBody>
      </p:sp>
    </p:spTree>
    <p:extLst>
      <p:ext uri="{BB962C8B-B14F-4D97-AF65-F5344CB8AC3E}">
        <p14:creationId xmlns:p14="http://schemas.microsoft.com/office/powerpoint/2010/main" val="33484163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01" y="0"/>
            <a:ext cx="7609114" cy="1154471"/>
          </a:xfrm>
        </p:spPr>
        <p:txBody>
          <a:bodyPr>
            <a:normAutofit/>
          </a:bodyPr>
          <a:lstStyle/>
          <a:p>
            <a:r>
              <a:rPr lang="en-US" sz="3800" dirty="0"/>
              <a:t>Transfer to Remanufacturer Exclusion 4</a:t>
            </a:r>
          </a:p>
        </p:txBody>
      </p:sp>
      <p:sp>
        <p:nvSpPr>
          <p:cNvPr id="3" name="Content Placeholder 2"/>
          <p:cNvSpPr>
            <a:spLocks noGrp="1"/>
          </p:cNvSpPr>
          <p:nvPr>
            <p:ph idx="1"/>
          </p:nvPr>
        </p:nvSpPr>
        <p:spPr>
          <a:xfrm>
            <a:off x="646412" y="1621372"/>
            <a:ext cx="7886700" cy="4351338"/>
          </a:xfrm>
        </p:spPr>
        <p:txBody>
          <a:bodyPr>
            <a:normAutofit lnSpcReduction="10000"/>
          </a:bodyPr>
          <a:lstStyle/>
          <a:p>
            <a:pPr marL="0" indent="0">
              <a:buNone/>
            </a:pPr>
            <a:r>
              <a:rPr lang="en-US" b="1" dirty="0"/>
              <a:t>40 CFR 261.4(a)(27) </a:t>
            </a:r>
            <a:r>
              <a:rPr lang="en-US" dirty="0"/>
              <a:t>– Continued</a:t>
            </a:r>
          </a:p>
          <a:p>
            <a:r>
              <a:rPr lang="en-US" dirty="0"/>
              <a:t>Both the HSM Generator and Remanufacturer must:</a:t>
            </a:r>
          </a:p>
          <a:p>
            <a:pPr lvl="1"/>
            <a:r>
              <a:rPr lang="en-US" dirty="0"/>
              <a:t>Notify as required by 40 CFR 260.42</a:t>
            </a:r>
          </a:p>
          <a:p>
            <a:pPr lvl="1"/>
            <a:r>
              <a:rPr lang="en-US" dirty="0"/>
              <a:t>Develop and maintain an up-to-date remanufacturing plan that identifies</a:t>
            </a:r>
          </a:p>
          <a:p>
            <a:pPr lvl="2"/>
            <a:r>
              <a:rPr lang="en-US" dirty="0"/>
              <a:t>Name, address, EPA ID of generator(s) and remanufacturer(s)</a:t>
            </a:r>
          </a:p>
          <a:p>
            <a:pPr lvl="2"/>
            <a:r>
              <a:rPr lang="en-US" dirty="0"/>
              <a:t>Type and annual volume of solvent to be remanufactured</a:t>
            </a:r>
          </a:p>
          <a:p>
            <a:pPr lvl="2"/>
            <a:r>
              <a:rPr lang="en-US" dirty="0"/>
              <a:t>Processes and industrial sectors generating the HSM</a:t>
            </a:r>
          </a:p>
          <a:p>
            <a:pPr lvl="2"/>
            <a:r>
              <a:rPr lang="en-US" dirty="0"/>
              <a:t>Specific uses and industry sectors for remanufactured solvent</a:t>
            </a:r>
          </a:p>
          <a:p>
            <a:pPr lvl="2"/>
            <a:r>
              <a:rPr lang="en-US" dirty="0"/>
              <a:t>Certification from remanufacturer stating compliance with Part 260 Subparts AA, BB, CC or Clean Air Act permit</a:t>
            </a:r>
          </a:p>
        </p:txBody>
      </p:sp>
    </p:spTree>
    <p:extLst>
      <p:ext uri="{BB962C8B-B14F-4D97-AF65-F5344CB8AC3E}">
        <p14:creationId xmlns:p14="http://schemas.microsoft.com/office/powerpoint/2010/main" val="3529443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01" y="0"/>
            <a:ext cx="7609114" cy="1154471"/>
          </a:xfrm>
        </p:spPr>
        <p:txBody>
          <a:bodyPr>
            <a:normAutofit/>
          </a:bodyPr>
          <a:lstStyle/>
          <a:p>
            <a:r>
              <a:rPr lang="en-US" sz="3800" dirty="0"/>
              <a:t>Transfer to Remanufacturer Exclusion 5</a:t>
            </a:r>
          </a:p>
        </p:txBody>
      </p:sp>
      <p:sp>
        <p:nvSpPr>
          <p:cNvPr id="3" name="Content Placeholder 2"/>
          <p:cNvSpPr>
            <a:spLocks noGrp="1"/>
          </p:cNvSpPr>
          <p:nvPr>
            <p:ph idx="1"/>
          </p:nvPr>
        </p:nvSpPr>
        <p:spPr>
          <a:xfrm>
            <a:off x="646412" y="1621372"/>
            <a:ext cx="7886700" cy="4351338"/>
          </a:xfrm>
        </p:spPr>
        <p:txBody>
          <a:bodyPr>
            <a:normAutofit fontScale="92500"/>
          </a:bodyPr>
          <a:lstStyle/>
          <a:p>
            <a:pPr marL="0" indent="0">
              <a:buNone/>
            </a:pPr>
            <a:r>
              <a:rPr lang="en-US" b="1" dirty="0"/>
              <a:t>40 CFR 261.4(a)(27) </a:t>
            </a:r>
            <a:r>
              <a:rPr lang="en-US" dirty="0"/>
              <a:t>– Continued</a:t>
            </a:r>
          </a:p>
          <a:p>
            <a:r>
              <a:rPr lang="en-US" dirty="0"/>
              <a:t>Maintain records of shipments and confirmations of receipts for 3 years from date of shipment</a:t>
            </a:r>
          </a:p>
          <a:p>
            <a:r>
              <a:rPr lang="en-US" dirty="0"/>
              <a:t>Prior to remanufacturing store the hazardous spent solvents in tanks or containers meeting the requirements of 40 CFR 261 Subparts I and J</a:t>
            </a:r>
          </a:p>
          <a:p>
            <a:r>
              <a:rPr lang="en-US" dirty="0"/>
              <a:t>Certify remanufacturing equipment is in  compliance with 261 Subparts AA, BB, CC or Clean Air Act</a:t>
            </a:r>
          </a:p>
          <a:p>
            <a:r>
              <a:rPr lang="en-US" dirty="0"/>
              <a:t>Meet requirements prohibiting speculative accumulation</a:t>
            </a:r>
          </a:p>
        </p:txBody>
      </p:sp>
    </p:spTree>
    <p:extLst>
      <p:ext uri="{BB962C8B-B14F-4D97-AF65-F5344CB8AC3E}">
        <p14:creationId xmlns:p14="http://schemas.microsoft.com/office/powerpoint/2010/main" val="16548250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1447800"/>
            <a:ext cx="7086600" cy="3810000"/>
          </a:xfrm>
          <a:prstGeom prst="rect">
            <a:avLst/>
          </a:prstGeom>
        </p:spPr>
        <p:txBody>
          <a:bodyPr wrap="square">
            <a:noAutofit/>
          </a:bodyPr>
          <a:lstStyle/>
          <a:p>
            <a:pPr fontAlgn="base">
              <a:spcAft>
                <a:spcPct val="0"/>
              </a:spcAft>
            </a:pPr>
            <a:r>
              <a:rPr lang="en-US" altLang="en-US" sz="2800" dirty="0">
                <a:solidFill>
                  <a:prstClr val="black"/>
                </a:solidFill>
                <a:latin typeface="Arial"/>
              </a:rPr>
              <a:t>40 CFR 261.4(a)(26)</a:t>
            </a:r>
          </a:p>
          <a:p>
            <a:pPr fontAlgn="base">
              <a:spcAft>
                <a:spcPct val="0"/>
              </a:spcAft>
            </a:pPr>
            <a:endParaRPr lang="en-US" altLang="en-US" sz="2800" dirty="0">
              <a:solidFill>
                <a:prstClr val="black"/>
              </a:solidFill>
              <a:latin typeface="Arial"/>
            </a:endParaRPr>
          </a:p>
          <a:p>
            <a:pPr fontAlgn="base">
              <a:spcAft>
                <a:spcPct val="0"/>
              </a:spcAft>
            </a:pPr>
            <a:r>
              <a:rPr lang="en-US" altLang="en-US" sz="2800" dirty="0">
                <a:solidFill>
                  <a:prstClr val="black"/>
                </a:solidFill>
                <a:latin typeface="Arial"/>
              </a:rPr>
              <a:t>Some solvent-contaminated wipes that are cleaned and reused </a:t>
            </a:r>
          </a:p>
        </p:txBody>
      </p:sp>
      <p:sp>
        <p:nvSpPr>
          <p:cNvPr id="2" name="Title 1"/>
          <p:cNvSpPr>
            <a:spLocks noGrp="1"/>
          </p:cNvSpPr>
          <p:nvPr>
            <p:ph type="title"/>
          </p:nvPr>
        </p:nvSpPr>
        <p:spPr>
          <a:xfrm>
            <a:off x="906236" y="228600"/>
            <a:ext cx="7609114" cy="1066800"/>
          </a:xfrm>
        </p:spPr>
        <p:txBody>
          <a:bodyPr>
            <a:normAutofit fontScale="90000"/>
          </a:bodyPr>
          <a:lstStyle/>
          <a:p>
            <a:r>
              <a:rPr lang="en-US" altLang="en-US" sz="4400" dirty="0">
                <a:solidFill>
                  <a:prstClr val="white"/>
                </a:solidFill>
              </a:rPr>
              <a:t>Solid Waste Exclusions</a:t>
            </a:r>
            <a:br>
              <a:rPr lang="en-US" altLang="en-US" sz="4400" dirty="0">
                <a:solidFill>
                  <a:prstClr val="white"/>
                </a:solidFill>
              </a:rPr>
            </a:br>
            <a:r>
              <a:rPr lang="en-US" altLang="en-US" sz="3100" dirty="0">
                <a:solidFill>
                  <a:prstClr val="white"/>
                </a:solidFill>
              </a:rPr>
              <a:t>40 CFR 261.4(a)</a:t>
            </a:r>
            <a:br>
              <a:rPr lang="en-US" altLang="en-US" sz="5400" dirty="0">
                <a:solidFill>
                  <a:prstClr val="white"/>
                </a:solidFill>
              </a:rPr>
            </a:br>
            <a:endParaRPr lang="en-US" dirty="0"/>
          </a:p>
        </p:txBody>
      </p:sp>
      <p:sp>
        <p:nvSpPr>
          <p:cNvPr id="4" name="Content Placeholder 2"/>
          <p:cNvSpPr>
            <a:spLocks noGrp="1"/>
          </p:cNvSpPr>
          <p:nvPr>
            <p:ph idx="1"/>
          </p:nvPr>
        </p:nvSpPr>
        <p:spPr>
          <a:xfrm>
            <a:off x="767443" y="3234531"/>
            <a:ext cx="7886700" cy="4351338"/>
          </a:xfrm>
        </p:spPr>
        <p:txBody>
          <a:bodyPr>
            <a:normAutofit/>
          </a:bodyPr>
          <a:lstStyle/>
          <a:p>
            <a:r>
              <a:rPr lang="en-US" dirty="0">
                <a:latin typeface="Arial" panose="020B0604020202020204" pitchFamily="34" charset="0"/>
                <a:cs typeface="Arial" panose="020B0604020202020204" pitchFamily="34" charset="0"/>
              </a:rPr>
              <a:t>The EPA created the Excluded Solvent-Contaminated Wipes Rule with the stated purpose of “…reducing overall compliance costs for industry, many of which are small businesses” [78 FR 46448].</a:t>
            </a:r>
          </a:p>
          <a:p>
            <a:r>
              <a:rPr lang="en-US" dirty="0">
                <a:latin typeface="Arial" panose="020B0604020202020204" pitchFamily="34" charset="0"/>
                <a:cs typeface="Arial" panose="020B0604020202020204" pitchFamily="34" charset="0"/>
              </a:rPr>
              <a:t>The rule was adopted by Florida and became effective at the Federal and State level on January 31, 2014.</a:t>
            </a:r>
          </a:p>
        </p:txBody>
      </p:sp>
    </p:spTree>
    <p:extLst>
      <p:ext uri="{BB962C8B-B14F-4D97-AF65-F5344CB8AC3E}">
        <p14:creationId xmlns:p14="http://schemas.microsoft.com/office/powerpoint/2010/main" val="4237899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487" y="0"/>
            <a:ext cx="7941929" cy="1066800"/>
          </a:xfrm>
        </p:spPr>
        <p:txBody>
          <a:bodyPr>
            <a:normAutofit/>
          </a:bodyPr>
          <a:lstStyle/>
          <a:p>
            <a:r>
              <a:rPr lang="en-US" dirty="0"/>
              <a:t>Reusable vs. Disposable Wipes</a:t>
            </a:r>
          </a:p>
        </p:txBody>
      </p:sp>
      <p:sp>
        <p:nvSpPr>
          <p:cNvPr id="3" name="Content Placeholder 2"/>
          <p:cNvSpPr>
            <a:spLocks noGrp="1"/>
          </p:cNvSpPr>
          <p:nvPr>
            <p:ph idx="1"/>
          </p:nvPr>
        </p:nvSpPr>
        <p:spPr>
          <a:xfrm>
            <a:off x="228600" y="1219200"/>
            <a:ext cx="8686800" cy="3429000"/>
          </a:xfrm>
        </p:spPr>
        <p:txBody>
          <a:bodyPr>
            <a:normAutofit/>
          </a:bodyPr>
          <a:lstStyle/>
          <a:p>
            <a:r>
              <a:rPr lang="en-US" dirty="0">
                <a:latin typeface="Arial" panose="020B0604020202020204" pitchFamily="34" charset="0"/>
                <a:cs typeface="Arial" panose="020B0604020202020204" pitchFamily="34" charset="0"/>
              </a:rPr>
              <a:t>The rule revises the definition of ‘Solid Waste’ to </a:t>
            </a:r>
            <a:r>
              <a:rPr lang="en-US" b="1" dirty="0">
                <a:latin typeface="Arial" panose="020B0604020202020204" pitchFamily="34" charset="0"/>
                <a:cs typeface="Arial" panose="020B0604020202020204" pitchFamily="34" charset="0"/>
              </a:rPr>
              <a:t>conditionally</a:t>
            </a:r>
            <a:r>
              <a:rPr lang="en-US" dirty="0">
                <a:latin typeface="Arial" panose="020B0604020202020204" pitchFamily="34" charset="0"/>
                <a:cs typeface="Arial" panose="020B0604020202020204" pitchFamily="34" charset="0"/>
              </a:rPr>
              <a:t> exclude solvent-contaminated wipes that are cleaned and reused [40 CFR 261.4(a)(26)].</a:t>
            </a:r>
          </a:p>
          <a:p>
            <a:r>
              <a:rPr lang="en-US" dirty="0">
                <a:latin typeface="Arial" panose="020B0604020202020204" pitchFamily="34" charset="0"/>
                <a:cs typeface="Arial" panose="020B0604020202020204" pitchFamily="34" charset="0"/>
              </a:rPr>
              <a:t>The rule also revises the definition of ‘Hazardous Waste’ to </a:t>
            </a:r>
            <a:r>
              <a:rPr lang="en-US" b="1" dirty="0">
                <a:latin typeface="Arial" panose="020B0604020202020204" pitchFamily="34" charset="0"/>
                <a:cs typeface="Arial" panose="020B0604020202020204" pitchFamily="34" charset="0"/>
              </a:rPr>
              <a:t>conditionally</a:t>
            </a:r>
            <a:r>
              <a:rPr lang="en-US" dirty="0">
                <a:latin typeface="Arial" panose="020B0604020202020204" pitchFamily="34" charset="0"/>
                <a:cs typeface="Arial" panose="020B0604020202020204" pitchFamily="34" charset="0"/>
              </a:rPr>
              <a:t> exclude solvent-contaminated wipes that are disposable  [40 CFR 261.4(b)(18)].</a:t>
            </a:r>
          </a:p>
        </p:txBody>
      </p:sp>
      <p:pic>
        <p:nvPicPr>
          <p:cNvPr id="4" name="Picture 3" descr="Receptacle filled with orange solvent-contaminated wipes, to be washed and reused."/>
          <p:cNvPicPr>
            <a:picLocks noChangeAspect="1"/>
          </p:cNvPicPr>
          <p:nvPr/>
        </p:nvPicPr>
        <p:blipFill>
          <a:blip r:embed="rId3"/>
          <a:stretch>
            <a:fillRect/>
          </a:stretch>
        </p:blipFill>
        <p:spPr>
          <a:xfrm>
            <a:off x="533400" y="4206944"/>
            <a:ext cx="3048000" cy="2288302"/>
          </a:xfrm>
          <a:prstGeom prst="rect">
            <a:avLst/>
          </a:prstGeom>
        </p:spPr>
        <p:style>
          <a:lnRef idx="2">
            <a:schemeClr val="dk1"/>
          </a:lnRef>
          <a:fillRef idx="1">
            <a:schemeClr val="lt1"/>
          </a:fillRef>
          <a:effectRef idx="0">
            <a:schemeClr val="dk1"/>
          </a:effectRef>
          <a:fontRef idx="minor">
            <a:schemeClr val="dk1"/>
          </a:fontRef>
        </p:style>
      </p:pic>
      <p:pic>
        <p:nvPicPr>
          <p:cNvPr id="5" name="Content Placeholder 6" descr="Receptacle filled with disposable wipes that have been solvent-contaminated. "/>
          <p:cNvPicPr>
            <a:picLocks noChangeAspect="1"/>
          </p:cNvPicPr>
          <p:nvPr/>
        </p:nvPicPr>
        <p:blipFill>
          <a:blip r:embed="rId4" cstate="print"/>
          <a:stretch>
            <a:fillRect/>
          </a:stretch>
        </p:blipFill>
        <p:spPr>
          <a:xfrm>
            <a:off x="5029200" y="4206944"/>
            <a:ext cx="3051069" cy="2288302"/>
          </a:xfrm>
          <a:prstGeom prst="rect">
            <a:avLst/>
          </a:prstGeom>
        </p:spPr>
        <p:style>
          <a:lnRef idx="2">
            <a:schemeClr val="dk1"/>
          </a:lnRef>
          <a:fillRef idx="1">
            <a:schemeClr val="lt1"/>
          </a:fillRef>
          <a:effectRef idx="0">
            <a:schemeClr val="dk1"/>
          </a:effectRef>
          <a:fontRef idx="minor">
            <a:schemeClr val="dk1"/>
          </a:fontRef>
        </p:style>
      </p:pic>
      <p:sp>
        <p:nvSpPr>
          <p:cNvPr id="6" name="TextBox 5"/>
          <p:cNvSpPr txBox="1"/>
          <p:nvPr/>
        </p:nvSpPr>
        <p:spPr>
          <a:xfrm>
            <a:off x="3657600" y="5080789"/>
            <a:ext cx="12192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VS.</a:t>
            </a:r>
          </a:p>
        </p:txBody>
      </p:sp>
      <p:sp>
        <p:nvSpPr>
          <p:cNvPr id="7" name="TextBox 6"/>
          <p:cNvSpPr txBox="1"/>
          <p:nvPr/>
        </p:nvSpPr>
        <p:spPr>
          <a:xfrm>
            <a:off x="8515350" y="6553200"/>
            <a:ext cx="4000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3025652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Wipe?</a:t>
            </a:r>
          </a:p>
        </p:txBody>
      </p:sp>
      <p:sp>
        <p:nvSpPr>
          <p:cNvPr id="4" name="Content Placeholder 2"/>
          <p:cNvSpPr>
            <a:spLocks noGrp="1"/>
          </p:cNvSpPr>
          <p:nvPr>
            <p:ph idx="1"/>
          </p:nvPr>
        </p:nvSpPr>
        <p:spPr>
          <a:xfrm>
            <a:off x="304800" y="1143000"/>
            <a:ext cx="8610600" cy="5334000"/>
          </a:xfrm>
        </p:spPr>
        <p:txBody>
          <a:bodyPr>
            <a:normAutofit/>
          </a:bodyPr>
          <a:lstStyle/>
          <a:p>
            <a:pPr marL="0" indent="0">
              <a:buNone/>
            </a:pPr>
            <a:r>
              <a:rPr lang="en-US" sz="2200" dirty="0">
                <a:latin typeface="Arial" panose="020B0604020202020204" pitchFamily="34" charset="0"/>
                <a:cs typeface="Arial" panose="020B0604020202020204" pitchFamily="34" charset="0"/>
              </a:rPr>
              <a:t>The final rule provides a definition for </a:t>
            </a:r>
            <a:r>
              <a:rPr lang="en-US" sz="2200" b="1" dirty="0">
                <a:latin typeface="Arial" panose="020B0604020202020204" pitchFamily="34" charset="0"/>
                <a:cs typeface="Arial" panose="020B0604020202020204" pitchFamily="34" charset="0"/>
              </a:rPr>
              <a:t>‘wipe’ </a:t>
            </a:r>
            <a:r>
              <a:rPr lang="en-US" sz="2200" dirty="0">
                <a:latin typeface="Arial" panose="020B0604020202020204" pitchFamily="34" charset="0"/>
                <a:cs typeface="Arial" panose="020B0604020202020204" pitchFamily="34" charset="0"/>
              </a:rPr>
              <a:t>and </a:t>
            </a:r>
            <a:r>
              <a:rPr lang="en-US" sz="2200" b="1" dirty="0">
                <a:latin typeface="Arial" panose="020B0604020202020204" pitchFamily="34" charset="0"/>
                <a:cs typeface="Arial" panose="020B0604020202020204" pitchFamily="34" charset="0"/>
              </a:rPr>
              <a:t>‘solvent-contaminated wipe’ </a:t>
            </a:r>
            <a:r>
              <a:rPr lang="en-US" sz="2200" dirty="0">
                <a:latin typeface="Arial" panose="020B0604020202020204" pitchFamily="34" charset="0"/>
                <a:cs typeface="Arial" panose="020B0604020202020204" pitchFamily="34" charset="0"/>
              </a:rPr>
              <a:t>in 40 CFR 260.10.</a:t>
            </a:r>
          </a:p>
          <a:p>
            <a:pPr marL="285750" indent="-285750"/>
            <a:endParaRPr lang="en-US" sz="800" dirty="0">
              <a:latin typeface="Arial" panose="020B0604020202020204" pitchFamily="34" charset="0"/>
              <a:cs typeface="Arial" panose="020B0604020202020204" pitchFamily="34" charset="0"/>
            </a:endParaRPr>
          </a:p>
          <a:p>
            <a:pPr marL="685800" lvl="1"/>
            <a:r>
              <a:rPr lang="en-US" sz="2000" b="1" i="1" dirty="0">
                <a:latin typeface="Arial" panose="020B0604020202020204" pitchFamily="34" charset="0"/>
                <a:cs typeface="Arial" panose="020B0604020202020204" pitchFamily="34" charset="0"/>
              </a:rPr>
              <a:t>Wipe</a:t>
            </a:r>
            <a:r>
              <a:rPr lang="en-US" sz="2000" dirty="0">
                <a:latin typeface="Arial" panose="020B0604020202020204" pitchFamily="34" charset="0"/>
                <a:cs typeface="Arial" panose="020B0604020202020204" pitchFamily="34" charset="0"/>
              </a:rPr>
              <a:t> means a woven or non-woven shop towel, rag, pad, or swab made of wood pulp, fabric, cotton, polyester blends, or other material.</a:t>
            </a:r>
          </a:p>
        </p:txBody>
      </p:sp>
      <p:pic>
        <p:nvPicPr>
          <p:cNvPr id="5" name="Picture 4" descr="Worker wipes machinery with a wipe."/>
          <p:cNvPicPr>
            <a:picLocks noChangeAspect="1"/>
          </p:cNvPicPr>
          <p:nvPr/>
        </p:nvPicPr>
        <p:blipFill>
          <a:blip r:embed="rId3"/>
          <a:stretch>
            <a:fillRect/>
          </a:stretch>
        </p:blipFill>
        <p:spPr>
          <a:xfrm>
            <a:off x="2172047" y="2974428"/>
            <a:ext cx="5077492" cy="3505200"/>
          </a:xfrm>
          <a:prstGeom prst="rect">
            <a:avLst/>
          </a:prstGeom>
        </p:spPr>
        <p:style>
          <a:lnRef idx="2">
            <a:schemeClr val="dk1"/>
          </a:lnRef>
          <a:fillRef idx="1">
            <a:schemeClr val="lt1"/>
          </a:fillRef>
          <a:effectRef idx="0">
            <a:schemeClr val="dk1"/>
          </a:effectRef>
          <a:fontRef idx="minor">
            <a:schemeClr val="dk1"/>
          </a:fontRef>
        </p:style>
      </p:pic>
      <p:sp>
        <p:nvSpPr>
          <p:cNvPr id="6" name="TextBox 5"/>
          <p:cNvSpPr txBox="1"/>
          <p:nvPr/>
        </p:nvSpPr>
        <p:spPr>
          <a:xfrm>
            <a:off x="8515350" y="6553200"/>
            <a:ext cx="4000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9368707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609114" cy="1066800"/>
          </a:xfrm>
        </p:spPr>
        <p:txBody>
          <a:bodyPr/>
          <a:lstStyle/>
          <a:p>
            <a:r>
              <a:rPr lang="en-US" dirty="0"/>
              <a:t>Does it Apply to Your Wipes?</a:t>
            </a:r>
          </a:p>
        </p:txBody>
      </p:sp>
      <p:sp>
        <p:nvSpPr>
          <p:cNvPr id="3" name="Content Placeholder 2"/>
          <p:cNvSpPr>
            <a:spLocks noGrp="1"/>
          </p:cNvSpPr>
          <p:nvPr>
            <p:ph idx="1"/>
          </p:nvPr>
        </p:nvSpPr>
        <p:spPr>
          <a:xfrm>
            <a:off x="457200" y="1143000"/>
            <a:ext cx="7886700" cy="4351338"/>
          </a:xfrm>
        </p:spPr>
        <p:txBody>
          <a:bodyPr/>
          <a:lstStyle/>
          <a:p>
            <a:pPr lvl="1">
              <a:buNone/>
            </a:pPr>
            <a:endParaRPr lang="en-US" sz="800" dirty="0">
              <a:latin typeface="Arial" panose="020B0604020202020204" pitchFamily="34" charset="0"/>
              <a:cs typeface="Arial" panose="020B0604020202020204" pitchFamily="34" charset="0"/>
            </a:endParaRPr>
          </a:p>
          <a:p>
            <a:pPr lvl="1"/>
            <a:r>
              <a:rPr lang="en-US" sz="2800" b="1" i="1" dirty="0">
                <a:latin typeface="Arial" panose="020B0604020202020204" pitchFamily="34" charset="0"/>
                <a:cs typeface="Arial" panose="020B0604020202020204" pitchFamily="34" charset="0"/>
              </a:rPr>
              <a:t>‘Solvent-contaminated wipe’ </a:t>
            </a:r>
            <a:r>
              <a:rPr lang="en-US" sz="2800" dirty="0">
                <a:latin typeface="Arial" panose="020B0604020202020204" pitchFamily="34" charset="0"/>
                <a:cs typeface="Arial" panose="020B0604020202020204" pitchFamily="34" charset="0"/>
              </a:rPr>
              <a:t>means</a:t>
            </a:r>
          </a:p>
          <a:p>
            <a:pPr lvl="1">
              <a:buNone/>
            </a:pPr>
            <a:endParaRPr lang="en-US" sz="800" dirty="0">
              <a:latin typeface="Arial" panose="020B0604020202020204" pitchFamily="34" charset="0"/>
              <a:cs typeface="Arial" panose="020B0604020202020204" pitchFamily="34" charset="0"/>
            </a:endParaRPr>
          </a:p>
          <a:p>
            <a:pPr marL="1085850" lvl="2"/>
            <a:r>
              <a:rPr lang="en-US" dirty="0">
                <a:latin typeface="Arial" panose="020B0604020202020204" pitchFamily="34" charset="0"/>
                <a:cs typeface="Arial" panose="020B0604020202020204" pitchFamily="34" charset="0"/>
              </a:rPr>
              <a:t>A wipe that, after use or after cleaning up a spill, either:</a:t>
            </a:r>
          </a:p>
          <a:p>
            <a:pPr marL="1085850" lvl="2">
              <a:buNone/>
            </a:pPr>
            <a:endParaRPr lang="en-US" sz="800" dirty="0">
              <a:latin typeface="Arial" panose="020B0604020202020204" pitchFamily="34" charset="0"/>
              <a:cs typeface="Arial" panose="020B0604020202020204" pitchFamily="34" charset="0"/>
            </a:endParaRPr>
          </a:p>
          <a:p>
            <a:pPr marL="1543050" lvl="3"/>
            <a:r>
              <a:rPr lang="en-US" dirty="0">
                <a:latin typeface="Arial" panose="020B0604020202020204" pitchFamily="34" charset="0"/>
                <a:cs typeface="Arial" panose="020B0604020202020204" pitchFamily="34" charset="0"/>
              </a:rPr>
              <a:t>Contains one or more of the F001 through F005 solvents;</a:t>
            </a:r>
          </a:p>
          <a:p>
            <a:pPr marL="1543050" lvl="3"/>
            <a:r>
              <a:rPr lang="en-US" dirty="0">
                <a:latin typeface="Arial" panose="020B0604020202020204" pitchFamily="34" charset="0"/>
                <a:cs typeface="Arial" panose="020B0604020202020204" pitchFamily="34" charset="0"/>
              </a:rPr>
              <a:t>Exhibits a hazardous characteristic when that characteristic results from a listed solvent; or</a:t>
            </a:r>
          </a:p>
          <a:p>
            <a:pPr marL="1543050" lvl="3"/>
            <a:r>
              <a:rPr lang="en-US" dirty="0">
                <a:latin typeface="Arial" panose="020B0604020202020204" pitchFamily="34" charset="0"/>
                <a:cs typeface="Arial" panose="020B0604020202020204" pitchFamily="34" charset="0"/>
              </a:rPr>
              <a:t>Exhibits only the hazardous waste characteristic of ignitability due to the presence of solvents that are not listed.</a:t>
            </a:r>
            <a:endParaRPr lang="en-US" sz="2400" dirty="0">
              <a:latin typeface="Arial" panose="020B0604020202020204" pitchFamily="34" charset="0"/>
              <a:cs typeface="Arial" panose="020B0604020202020204" pitchFamily="34" charset="0"/>
            </a:endParaRPr>
          </a:p>
          <a:p>
            <a:endParaRPr lang="en-US" dirty="0"/>
          </a:p>
          <a:p>
            <a:endParaRPr lang="en-US" dirty="0"/>
          </a:p>
        </p:txBody>
      </p:sp>
      <p:sp>
        <p:nvSpPr>
          <p:cNvPr id="4" name="Content Placeholder 2"/>
          <p:cNvSpPr txBox="1">
            <a:spLocks/>
          </p:cNvSpPr>
          <p:nvPr/>
        </p:nvSpPr>
        <p:spPr>
          <a:xfrm>
            <a:off x="5298971" y="4124461"/>
            <a:ext cx="3392341" cy="220095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Disposable</a:t>
            </a:r>
          </a:p>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Wipes contaminated with Trichloroethylene must be managed as Hazardous Waste</a:t>
            </a:r>
            <a:r>
              <a:rPr lang="en-US" sz="1600" dirty="0">
                <a:latin typeface="Arial" panose="020B0604020202020204" pitchFamily="34" charset="0"/>
                <a:cs typeface="Arial" panose="020B0604020202020204" pitchFamily="34" charset="0"/>
              </a:rPr>
              <a:t>.</a:t>
            </a:r>
          </a:p>
        </p:txBody>
      </p:sp>
      <p:sp>
        <p:nvSpPr>
          <p:cNvPr id="5" name="Content Placeholder 2"/>
          <p:cNvSpPr txBox="1">
            <a:spLocks/>
          </p:cNvSpPr>
          <p:nvPr/>
        </p:nvSpPr>
        <p:spPr>
          <a:xfrm>
            <a:off x="422109" y="4124460"/>
            <a:ext cx="3124200" cy="220095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Reusable</a:t>
            </a:r>
          </a:p>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It is ok to have the solvent Trichloroethylene on rags going to a laundry.</a:t>
            </a:r>
          </a:p>
        </p:txBody>
      </p:sp>
      <p:sp>
        <p:nvSpPr>
          <p:cNvPr id="6" name="TextBox 5"/>
          <p:cNvSpPr txBox="1"/>
          <p:nvPr/>
        </p:nvSpPr>
        <p:spPr>
          <a:xfrm>
            <a:off x="3889562" y="4539020"/>
            <a:ext cx="12192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VS.</a:t>
            </a:r>
          </a:p>
        </p:txBody>
      </p:sp>
      <p:sp>
        <p:nvSpPr>
          <p:cNvPr id="7" name="TextBox 6"/>
          <p:cNvSpPr txBox="1"/>
          <p:nvPr/>
        </p:nvSpPr>
        <p:spPr>
          <a:xfrm>
            <a:off x="8515350" y="6553200"/>
            <a:ext cx="4000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381507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906236" y="1"/>
            <a:ext cx="7609114" cy="990600"/>
          </a:xfrm>
        </p:spPr>
        <p:txBody>
          <a:bodyPr lIns="90488" tIns="44450" rIns="90488" bIns="44450">
            <a:normAutofit/>
          </a:bodyPr>
          <a:lstStyle/>
          <a:p>
            <a:pPr eaLnBrk="1" hangingPunct="1">
              <a:defRPr/>
            </a:pPr>
            <a:r>
              <a:rPr lang="en-US" dirty="0"/>
              <a:t>What is Reclaimed?</a:t>
            </a:r>
          </a:p>
        </p:txBody>
      </p:sp>
      <p:sp>
        <p:nvSpPr>
          <p:cNvPr id="20484" name="Rectangle 3"/>
          <p:cNvSpPr>
            <a:spLocks noGrp="1" noChangeArrowheads="1"/>
          </p:cNvSpPr>
          <p:nvPr>
            <p:ph idx="1"/>
          </p:nvPr>
        </p:nvSpPr>
        <p:spPr>
          <a:xfrm>
            <a:off x="457200" y="1447800"/>
            <a:ext cx="8058150" cy="4351338"/>
          </a:xfrm>
          <a:noFill/>
        </p:spPr>
        <p:txBody>
          <a:bodyPr lIns="90488" tIns="44450" rIns="90488" bIns="44450">
            <a:normAutofit lnSpcReduction="10000"/>
          </a:bodyPr>
          <a:lstStyle/>
          <a:p>
            <a:pPr marL="0" indent="0" eaLnBrk="1" hangingPunct="1">
              <a:buNone/>
            </a:pPr>
            <a:r>
              <a:rPr lang="en-US" b="1" dirty="0">
                <a:latin typeface="Arial" charset="0"/>
              </a:rPr>
              <a:t>Reclaimed 261.2(c)(3):</a:t>
            </a:r>
          </a:p>
          <a:p>
            <a:pPr marL="0" indent="0" eaLnBrk="1" hangingPunct="1">
              <a:buNone/>
            </a:pPr>
            <a:r>
              <a:rPr lang="en-US" sz="2400" dirty="0">
                <a:latin typeface="Arial" charset="0"/>
              </a:rPr>
              <a:t>A material is “reclaimed” if it processed to recover a useable product, or if it is regenerated.  Examples are recovery of lead values from spent batteries and regeneration of spent solvents.</a:t>
            </a:r>
          </a:p>
          <a:p>
            <a:pPr marL="0" indent="0" eaLnBrk="1" hangingPunct="1">
              <a:buNone/>
            </a:pPr>
            <a:endParaRPr lang="en-US" sz="2400" dirty="0">
              <a:latin typeface="Arial" charset="0"/>
            </a:endParaRPr>
          </a:p>
          <a:p>
            <a:pPr marL="0" indent="0" eaLnBrk="1" hangingPunct="1">
              <a:buNone/>
            </a:pPr>
            <a:r>
              <a:rPr lang="en-US" sz="2400" dirty="0">
                <a:latin typeface="Arial" charset="0"/>
              </a:rPr>
              <a:t>Materials noted with a “-” in column 3 of Table 1 </a:t>
            </a:r>
            <a:r>
              <a:rPr lang="en-US" sz="2400" b="1" dirty="0">
                <a:latin typeface="Arial" charset="0"/>
              </a:rPr>
              <a:t>are not solid waste </a:t>
            </a:r>
            <a:r>
              <a:rPr lang="en-US" sz="2400" dirty="0">
                <a:latin typeface="Arial" charset="0"/>
              </a:rPr>
              <a:t>when reclaimed</a:t>
            </a:r>
          </a:p>
          <a:p>
            <a:pPr marL="0" indent="0" eaLnBrk="1" hangingPunct="1">
              <a:buNone/>
            </a:pPr>
            <a:endParaRPr lang="en-US" sz="2400" dirty="0">
              <a:latin typeface="Arial" charset="0"/>
            </a:endParaRPr>
          </a:p>
          <a:p>
            <a:pPr marL="0" indent="0">
              <a:buNone/>
            </a:pPr>
            <a:r>
              <a:rPr lang="en-US" sz="2400" dirty="0">
                <a:latin typeface="Arial" charset="0"/>
              </a:rPr>
              <a:t>Materials noted with a “*” in column 3 of Table 1 </a:t>
            </a:r>
            <a:r>
              <a:rPr lang="en-US" sz="2400" b="1" dirty="0">
                <a:latin typeface="Arial" charset="0"/>
              </a:rPr>
              <a:t>are solid waste </a:t>
            </a:r>
            <a:r>
              <a:rPr lang="en-US" sz="2400" dirty="0">
                <a:latin typeface="Arial" charset="0"/>
              </a:rPr>
              <a:t>unless they meet the requirements of 261.4(a)(17), 261.4(a)(23), 261.4(a)(24) or 261.4(a)(27). </a:t>
            </a:r>
          </a:p>
          <a:p>
            <a:pPr marL="0" indent="0" eaLnBrk="1" hangingPunct="1">
              <a:buNone/>
            </a:pPr>
            <a:endParaRPr lang="en-US" b="1" dirty="0">
              <a:latin typeface="Arial" charset="0"/>
            </a:endParaRPr>
          </a:p>
        </p:txBody>
      </p:sp>
    </p:spTree>
    <p:extLst>
      <p:ext uri="{BB962C8B-B14F-4D97-AF65-F5344CB8AC3E}">
        <p14:creationId xmlns:p14="http://schemas.microsoft.com/office/powerpoint/2010/main" val="433405997"/>
      </p:ext>
    </p:extLst>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609114" cy="1066800"/>
          </a:xfrm>
        </p:spPr>
        <p:txBody>
          <a:bodyPr>
            <a:normAutofit fontScale="90000"/>
          </a:bodyPr>
          <a:lstStyle/>
          <a:p>
            <a:r>
              <a:rPr lang="en-US" dirty="0"/>
              <a:t>Does it Apply to Your Wipes? 1</a:t>
            </a:r>
          </a:p>
        </p:txBody>
      </p:sp>
      <p:sp>
        <p:nvSpPr>
          <p:cNvPr id="4" name="TextBox 3"/>
          <p:cNvSpPr txBox="1"/>
          <p:nvPr/>
        </p:nvSpPr>
        <p:spPr>
          <a:xfrm>
            <a:off x="304800" y="1219200"/>
            <a:ext cx="7924800" cy="353943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Some of the most common F001-F005 solvents (not a complete list):</a:t>
            </a:r>
          </a:p>
          <a:p>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Xylene</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Acetone</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Methyl Isobutyl Ketone</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Toluene</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Methyl Ethyl Ketone</a:t>
            </a:r>
          </a:p>
        </p:txBody>
      </p:sp>
      <p:sp>
        <p:nvSpPr>
          <p:cNvPr id="6" name="TextBox 5"/>
          <p:cNvSpPr txBox="1"/>
          <p:nvPr/>
        </p:nvSpPr>
        <p:spPr>
          <a:xfrm>
            <a:off x="8515350" y="6553200"/>
            <a:ext cx="4000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7</a:t>
            </a:r>
          </a:p>
        </p:txBody>
      </p:sp>
      <p:sp>
        <p:nvSpPr>
          <p:cNvPr id="5" name="TextBox 4"/>
          <p:cNvSpPr txBox="1"/>
          <p:nvPr/>
        </p:nvSpPr>
        <p:spPr>
          <a:xfrm>
            <a:off x="5278211" y="4398496"/>
            <a:ext cx="3437164" cy="1514833"/>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Trichloroethylene wipes are only eligible on a reusable wipe.  Trichloroethylene contaminated wipes may not be disposed of in the trash.</a:t>
            </a:r>
          </a:p>
        </p:txBody>
      </p:sp>
      <p:pic>
        <p:nvPicPr>
          <p:cNvPr id="7" name="Picture 6" descr="cartoon depiction of a trash can with a big red &quot;X&quot; overto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0716" y="5572244"/>
            <a:ext cx="952381" cy="952381"/>
          </a:xfrm>
          <a:prstGeom prst="rect">
            <a:avLst/>
          </a:prstGeom>
        </p:spPr>
      </p:pic>
    </p:spTree>
    <p:extLst>
      <p:ext uri="{BB962C8B-B14F-4D97-AF65-F5344CB8AC3E}">
        <p14:creationId xmlns:p14="http://schemas.microsoft.com/office/powerpoint/2010/main" val="24827698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4962"/>
            <a:ext cx="8001000" cy="1066800"/>
          </a:xfrm>
        </p:spPr>
        <p:txBody>
          <a:bodyPr>
            <a:noAutofit/>
          </a:bodyPr>
          <a:lstStyle/>
          <a:p>
            <a:r>
              <a:rPr lang="en-US" sz="3200" dirty="0"/>
              <a:t>Are you Sure it Applies to Your Wipes?</a:t>
            </a:r>
          </a:p>
        </p:txBody>
      </p:sp>
      <p:pic>
        <p:nvPicPr>
          <p:cNvPr id="4" name="Picture 3" descr="Plastic bag containing disposable solvent-contaminated wipes is closed and labeled as hazardous waste."/>
          <p:cNvPicPr>
            <a:picLocks noChangeAspect="1"/>
          </p:cNvPicPr>
          <p:nvPr/>
        </p:nvPicPr>
        <p:blipFill>
          <a:blip r:embed="rId2"/>
          <a:stretch>
            <a:fillRect/>
          </a:stretch>
        </p:blipFill>
        <p:spPr>
          <a:xfrm>
            <a:off x="4715229" y="1118795"/>
            <a:ext cx="4199984" cy="3148405"/>
          </a:xfrm>
          <a:prstGeom prst="rect">
            <a:avLst/>
          </a:prstGeom>
        </p:spPr>
      </p:pic>
      <p:sp>
        <p:nvSpPr>
          <p:cNvPr id="5" name="Content Placeholder 2"/>
          <p:cNvSpPr>
            <a:spLocks noGrp="1"/>
          </p:cNvSpPr>
          <p:nvPr>
            <p:ph idx="1"/>
          </p:nvPr>
        </p:nvSpPr>
        <p:spPr>
          <a:xfrm>
            <a:off x="76199" y="1118795"/>
            <a:ext cx="4639029" cy="5205644"/>
          </a:xfrm>
        </p:spPr>
        <p:txBody>
          <a:bodyPr>
            <a:normAutofit/>
          </a:bodyPr>
          <a:lstStyle/>
          <a:p>
            <a:pPr marL="347663" lvl="2" indent="0">
              <a:buNone/>
            </a:pPr>
            <a:r>
              <a:rPr lang="en-US" sz="2800" dirty="0">
                <a:latin typeface="Arial" panose="020B0604020202020204" pitchFamily="34" charset="0"/>
                <a:cs typeface="Arial" panose="020B0604020202020204" pitchFamily="34" charset="0"/>
              </a:rPr>
              <a:t>Solvent-contaminated wipes that contain listed hazardous waste other than solvents, or exhibit the characteristic of toxicity, corrosivity, or reactivity due to contaminants other than solvents, </a:t>
            </a:r>
            <a:r>
              <a:rPr lang="en-US" sz="2800" u="sng" dirty="0">
                <a:latin typeface="Arial" panose="020B0604020202020204" pitchFamily="34" charset="0"/>
                <a:cs typeface="Arial" panose="020B0604020202020204" pitchFamily="34" charset="0"/>
              </a:rPr>
              <a:t>are not eligible for the exclusion.</a:t>
            </a:r>
          </a:p>
          <a:p>
            <a:pPr marL="285750" indent="-285750">
              <a:buNone/>
            </a:pPr>
            <a:endParaRPr lang="en-US" sz="800" dirty="0">
              <a:solidFill>
                <a:srgbClr val="FF0000"/>
              </a:solidFill>
            </a:endParaRPr>
          </a:p>
          <a:p>
            <a:pPr marL="285750" indent="-285750"/>
            <a:endParaRPr lang="en-US" sz="2400" dirty="0"/>
          </a:p>
          <a:p>
            <a:pPr marL="285750" indent="-285750"/>
            <a:endParaRPr lang="en-US" sz="2400" dirty="0"/>
          </a:p>
        </p:txBody>
      </p:sp>
      <p:sp>
        <p:nvSpPr>
          <p:cNvPr id="6" name="TextBox 5"/>
          <p:cNvSpPr txBox="1"/>
          <p:nvPr/>
        </p:nvSpPr>
        <p:spPr>
          <a:xfrm>
            <a:off x="4730469" y="4419021"/>
            <a:ext cx="4184744" cy="2031325"/>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Wipes contaminated with heavy metals above TCLP levels must be managed as Hazardous Waste, for example: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D006	Cadmium	1.0 mg/L</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D007 Chromium	5.0 mg/L</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D008 Lead		5.0 mg/L</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D011 Silver		5.0 mg/L</a:t>
            </a:r>
          </a:p>
        </p:txBody>
      </p:sp>
      <p:sp>
        <p:nvSpPr>
          <p:cNvPr id="7" name="TextBox 6"/>
          <p:cNvSpPr txBox="1"/>
          <p:nvPr/>
        </p:nvSpPr>
        <p:spPr>
          <a:xfrm>
            <a:off x="8515350" y="6553200"/>
            <a:ext cx="4000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4383658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609114" cy="1066800"/>
          </a:xfrm>
        </p:spPr>
        <p:txBody>
          <a:bodyPr>
            <a:normAutofit fontScale="90000"/>
          </a:bodyPr>
          <a:lstStyle/>
          <a:p>
            <a:r>
              <a:rPr lang="en-US" dirty="0"/>
              <a:t>Storage Requirements - Container</a:t>
            </a:r>
          </a:p>
        </p:txBody>
      </p:sp>
      <p:pic>
        <p:nvPicPr>
          <p:cNvPr id="4" name="Picture 3" descr="Container is closed and labeled &quot;Rags Only&quot;"/>
          <p:cNvPicPr>
            <a:picLocks noChangeAspect="1"/>
          </p:cNvPicPr>
          <p:nvPr/>
        </p:nvPicPr>
        <p:blipFill>
          <a:blip r:embed="rId2"/>
          <a:stretch>
            <a:fillRect/>
          </a:stretch>
        </p:blipFill>
        <p:spPr>
          <a:xfrm>
            <a:off x="5275725" y="3657600"/>
            <a:ext cx="3727401" cy="2798366"/>
          </a:xfrm>
          <a:prstGeom prst="rect">
            <a:avLst/>
          </a:prstGeom>
        </p:spPr>
      </p:pic>
      <p:sp>
        <p:nvSpPr>
          <p:cNvPr id="5" name="Content Placeholder 5"/>
          <p:cNvSpPr>
            <a:spLocks noGrp="1"/>
          </p:cNvSpPr>
          <p:nvPr>
            <p:ph idx="1"/>
          </p:nvPr>
        </p:nvSpPr>
        <p:spPr>
          <a:xfrm>
            <a:off x="76200" y="1066800"/>
            <a:ext cx="9067800" cy="4614069"/>
          </a:xfrm>
        </p:spPr>
        <p:txBody>
          <a:bodyPr>
            <a:normAutofit/>
          </a:bodyPr>
          <a:lstStyle/>
          <a:p>
            <a:pPr marL="342900" lvl="1" indent="-342900">
              <a:spcBef>
                <a:spcPts val="0"/>
              </a:spcBef>
            </a:pPr>
            <a:r>
              <a:rPr lang="en-US" sz="2400" dirty="0">
                <a:latin typeface="Arial" panose="020B0604020202020204" pitchFamily="34" charset="0"/>
                <a:cs typeface="Arial" panose="020B0604020202020204" pitchFamily="34" charset="0"/>
              </a:rPr>
              <a:t>The rule uses a performance-based standard, rather than specifying types of containers.</a:t>
            </a:r>
          </a:p>
          <a:p>
            <a:pPr marL="342900" lvl="1" indent="-342900">
              <a:spcBef>
                <a:spcPts val="0"/>
              </a:spcBef>
            </a:pPr>
            <a:r>
              <a:rPr lang="en-US" sz="2400" dirty="0">
                <a:latin typeface="Arial" panose="020B0604020202020204" pitchFamily="34" charset="0"/>
                <a:cs typeface="Arial" panose="020B0604020202020204" pitchFamily="34" charset="0"/>
              </a:rPr>
              <a:t>Solvent-contaminated wipes must be accumulated, stored, and transported in non-leaking, closed containers.</a:t>
            </a:r>
          </a:p>
          <a:p>
            <a:pPr marL="342900" lvl="1" indent="-342900">
              <a:spcBef>
                <a:spcPts val="0"/>
              </a:spcBef>
            </a:pPr>
            <a:r>
              <a:rPr lang="en-US" sz="2400" dirty="0">
                <a:latin typeface="Arial" panose="020B0604020202020204" pitchFamily="34" charset="0"/>
                <a:cs typeface="Arial" panose="020B0604020202020204" pitchFamily="34" charset="0"/>
              </a:rPr>
              <a:t>The containers must be able to contain free liquids, if they occur (for example, from compression of the wipes).</a:t>
            </a:r>
          </a:p>
        </p:txBody>
      </p:sp>
      <p:sp>
        <p:nvSpPr>
          <p:cNvPr id="6" name="Content Placeholder 5"/>
          <p:cNvSpPr txBox="1">
            <a:spLocks/>
          </p:cNvSpPr>
          <p:nvPr/>
        </p:nvSpPr>
        <p:spPr>
          <a:xfrm>
            <a:off x="76199" y="3048000"/>
            <a:ext cx="5301023" cy="34079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spcBef>
                <a:spcPts val="0"/>
              </a:spcBef>
            </a:pPr>
            <a:r>
              <a:rPr lang="en-US" dirty="0">
                <a:latin typeface="Arial" panose="020B0604020202020204" pitchFamily="34" charset="0"/>
                <a:cs typeface="Arial" panose="020B0604020202020204" pitchFamily="34" charset="0"/>
              </a:rPr>
              <a:t>Containers do not need to be sealed during accumulation (must be closed except when adding or removing wipes).</a:t>
            </a:r>
          </a:p>
          <a:p>
            <a:pPr marL="342900" lvl="1" indent="-342900">
              <a:spcBef>
                <a:spcPts val="0"/>
              </a:spcBef>
            </a:pPr>
            <a:r>
              <a:rPr lang="en-US" b="1" dirty="0">
                <a:latin typeface="Arial" panose="020B0604020202020204" pitchFamily="34" charset="0"/>
                <a:cs typeface="Arial" panose="020B0604020202020204" pitchFamily="34" charset="0"/>
              </a:rPr>
              <a:t>A container must be sealed when the container is full, when the wipes are no longer being accumulated, and during transportation. </a:t>
            </a:r>
          </a:p>
        </p:txBody>
      </p:sp>
      <p:sp>
        <p:nvSpPr>
          <p:cNvPr id="7" name="TextBox 6"/>
          <p:cNvSpPr txBox="1"/>
          <p:nvPr/>
        </p:nvSpPr>
        <p:spPr>
          <a:xfrm>
            <a:off x="8458200" y="6553200"/>
            <a:ext cx="45720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17019030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1" y="1201271"/>
            <a:ext cx="6381750" cy="5275938"/>
          </a:xfrm>
        </p:spPr>
        <p:txBody>
          <a:bodyPr>
            <a:normAutofit fontScale="92500" lnSpcReduction="10000"/>
          </a:bodyPr>
          <a:lstStyle/>
          <a:p>
            <a:pPr marL="0" indent="0">
              <a:buNone/>
            </a:pPr>
            <a:r>
              <a:rPr lang="en-US" sz="2800" dirty="0">
                <a:latin typeface="Arial" panose="020B0604020202020204" pitchFamily="34" charset="0"/>
                <a:cs typeface="Arial" panose="020B0604020202020204" pitchFamily="34" charset="0"/>
              </a:rPr>
              <a:t>Standard is performance-based; facilities have flexibility in determining how to meet the standard.</a:t>
            </a:r>
          </a:p>
          <a:p>
            <a:pPr>
              <a:lnSpc>
                <a:spcPct val="110000"/>
              </a:lnSpc>
              <a:spcBef>
                <a:spcPts val="0"/>
              </a:spcBef>
            </a:pPr>
            <a:r>
              <a:rPr lang="en-US" sz="2400" dirty="0">
                <a:latin typeface="Arial" panose="020B0604020202020204" pitchFamily="34" charset="0"/>
                <a:cs typeface="Arial" panose="020B0604020202020204" pitchFamily="34" charset="0"/>
              </a:rPr>
              <a:t>Wipes accumulated in an open-head drum or </a:t>
            </a:r>
          </a:p>
          <a:p>
            <a:pPr>
              <a:lnSpc>
                <a:spcPct val="110000"/>
              </a:lnSpc>
              <a:spcBef>
                <a:spcPts val="0"/>
              </a:spcBef>
              <a:buNone/>
            </a:pPr>
            <a:r>
              <a:rPr lang="en-US" sz="2400" dirty="0">
                <a:latin typeface="Arial" panose="020B0604020202020204" pitchFamily="34" charset="0"/>
                <a:cs typeface="Arial" panose="020B0604020202020204" pitchFamily="34" charset="0"/>
              </a:rPr>
              <a:t>	container would be considered closed when </a:t>
            </a:r>
          </a:p>
          <a:p>
            <a:pPr>
              <a:lnSpc>
                <a:spcPct val="110000"/>
              </a:lnSpc>
              <a:spcBef>
                <a:spcPts val="0"/>
              </a:spcBef>
              <a:buNone/>
            </a:pPr>
            <a:r>
              <a:rPr lang="en-US" sz="2400" dirty="0">
                <a:latin typeface="Arial" panose="020B0604020202020204" pitchFamily="34" charset="0"/>
                <a:cs typeface="Arial" panose="020B0604020202020204" pitchFamily="34" charset="0"/>
              </a:rPr>
              <a:t>	the cover makes complete contact between </a:t>
            </a:r>
          </a:p>
          <a:p>
            <a:pPr>
              <a:lnSpc>
                <a:spcPct val="110000"/>
              </a:lnSpc>
              <a:spcBef>
                <a:spcPts val="0"/>
              </a:spcBef>
              <a:buNone/>
            </a:pPr>
            <a:r>
              <a:rPr lang="en-US" sz="2400" dirty="0">
                <a:latin typeface="Arial" panose="020B0604020202020204" pitchFamily="34" charset="0"/>
                <a:cs typeface="Arial" panose="020B0604020202020204" pitchFamily="34" charset="0"/>
              </a:rPr>
              <a:t>	the fitted lid and the rim.</a:t>
            </a:r>
          </a:p>
          <a:p>
            <a:pPr>
              <a:lnSpc>
                <a:spcPct val="110000"/>
              </a:lnSpc>
              <a:spcBef>
                <a:spcPts val="0"/>
              </a:spcBef>
            </a:pPr>
            <a:r>
              <a:rPr lang="en-US" sz="2400" dirty="0">
                <a:latin typeface="Arial" panose="020B0604020202020204" pitchFamily="34" charset="0"/>
                <a:cs typeface="Arial" panose="020B0604020202020204" pitchFamily="34" charset="0"/>
              </a:rPr>
              <a:t>After accumulation and during transport, this same container must be sealed to meet this standard; thus, the rings must be clamped or bolted to the container.</a:t>
            </a:r>
          </a:p>
          <a:p>
            <a:pPr>
              <a:buFont typeface="Wingdings" pitchFamily="2" charset="2"/>
              <a:buChar char="§"/>
            </a:pPr>
            <a:endParaRPr lang="en-US" sz="1600"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Note, these examples are consistent with EPA's closed container guidance (RCRA online 14826,12/3/09 and 11/3/11). </a:t>
            </a:r>
          </a:p>
          <a:p>
            <a:endParaRPr lang="en-US" sz="1600" dirty="0">
              <a:latin typeface="Arial" panose="020B0604020202020204" pitchFamily="34" charset="0"/>
              <a:cs typeface="Arial" panose="020B0604020202020204" pitchFamily="34" charset="0"/>
            </a:endParaRPr>
          </a:p>
        </p:txBody>
      </p:sp>
      <p:pic>
        <p:nvPicPr>
          <p:cNvPr id="5" name="Picture 3" descr="closed drum labeled &quot;excluded solvent contaminated wipes&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970814" y="2400299"/>
            <a:ext cx="3439887" cy="257991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371600" y="0"/>
            <a:ext cx="7609114" cy="1066800"/>
          </a:xfrm>
        </p:spPr>
        <p:txBody>
          <a:bodyPr>
            <a:normAutofit fontScale="90000"/>
          </a:bodyPr>
          <a:lstStyle/>
          <a:p>
            <a:r>
              <a:rPr lang="en-US" dirty="0"/>
              <a:t>Storage Requirements – Container 1</a:t>
            </a:r>
          </a:p>
        </p:txBody>
      </p:sp>
      <p:sp>
        <p:nvSpPr>
          <p:cNvPr id="8" name="TextBox 7"/>
          <p:cNvSpPr txBox="1"/>
          <p:nvPr/>
        </p:nvSpPr>
        <p:spPr>
          <a:xfrm>
            <a:off x="8458200" y="6553200"/>
            <a:ext cx="45720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34792544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arge plastic bag is left open and the contents inside the bag are visible"/>
          <p:cNvPicPr>
            <a:picLocks noGrp="1" noChangeAspect="1"/>
          </p:cNvPicPr>
          <p:nvPr>
            <p:ph idx="1"/>
          </p:nvPr>
        </p:nvPicPr>
        <p:blipFill>
          <a:blip r:embed="rId2" cstate="print"/>
          <a:stretch>
            <a:fillRect/>
          </a:stretch>
        </p:blipFill>
        <p:spPr>
          <a:xfrm>
            <a:off x="228600" y="2362200"/>
            <a:ext cx="4247633" cy="3185725"/>
          </a:xfrm>
        </p:spPr>
        <p:style>
          <a:lnRef idx="2">
            <a:schemeClr val="dk1"/>
          </a:lnRef>
          <a:fillRef idx="1">
            <a:schemeClr val="lt1"/>
          </a:fillRef>
          <a:effectRef idx="0">
            <a:schemeClr val="dk1"/>
          </a:effectRef>
          <a:fontRef idx="minor">
            <a:schemeClr val="dk1"/>
          </a:fontRef>
        </p:style>
      </p:pic>
      <p:sp>
        <p:nvSpPr>
          <p:cNvPr id="7" name="Text Placeholder 6"/>
          <p:cNvSpPr>
            <a:spLocks noGrp="1"/>
          </p:cNvSpPr>
          <p:nvPr>
            <p:ph type="body" idx="4294967295"/>
          </p:nvPr>
        </p:nvSpPr>
        <p:spPr>
          <a:xfrm>
            <a:off x="228397" y="1535113"/>
            <a:ext cx="4040188" cy="639762"/>
          </a:xfrm>
        </p:spPr>
        <p:txBody>
          <a:bodyPr/>
          <a:lstStyle/>
          <a:p>
            <a:r>
              <a:rPr lang="en-US" dirty="0">
                <a:latin typeface="Arial" panose="020B0604020202020204" pitchFamily="34" charset="0"/>
                <a:cs typeface="Arial" panose="020B0604020202020204" pitchFamily="34" charset="0"/>
              </a:rPr>
              <a:t>Open</a:t>
            </a:r>
          </a:p>
        </p:txBody>
      </p:sp>
      <p:sp>
        <p:nvSpPr>
          <p:cNvPr id="9" name="Text Placeholder 8"/>
          <p:cNvSpPr>
            <a:spLocks noGrp="1"/>
          </p:cNvSpPr>
          <p:nvPr>
            <p:ph type="body" sz="quarter" idx="4294967295"/>
          </p:nvPr>
        </p:nvSpPr>
        <p:spPr>
          <a:xfrm>
            <a:off x="4938939" y="1535113"/>
            <a:ext cx="4041775" cy="639762"/>
          </a:xfrm>
        </p:spPr>
        <p:txBody>
          <a:bodyPr/>
          <a:lstStyle/>
          <a:p>
            <a:r>
              <a:rPr lang="en-US" dirty="0">
                <a:latin typeface="Arial" panose="020B0604020202020204" pitchFamily="34" charset="0"/>
                <a:cs typeface="Arial" panose="020B0604020202020204" pitchFamily="34" charset="0"/>
              </a:rPr>
              <a:t>Closed</a:t>
            </a:r>
          </a:p>
        </p:txBody>
      </p:sp>
      <p:pic>
        <p:nvPicPr>
          <p:cNvPr id="12" name="Content Placeholder 11" descr="Plastic bag is closed using a tie. Contents of the bag are not visible."/>
          <p:cNvPicPr>
            <a:picLocks noGrp="1" noChangeAspect="1"/>
          </p:cNvPicPr>
          <p:nvPr>
            <p:ph sz="quarter" idx="4294967295"/>
          </p:nvPr>
        </p:nvPicPr>
        <p:blipFill>
          <a:blip r:embed="rId3" cstate="print"/>
          <a:stretch>
            <a:fillRect/>
          </a:stretch>
        </p:blipFill>
        <p:spPr>
          <a:xfrm>
            <a:off x="4724401" y="2356525"/>
            <a:ext cx="4256314" cy="3191400"/>
          </a:xfrm>
        </p:spPr>
        <p:style>
          <a:lnRef idx="2">
            <a:schemeClr val="dk1"/>
          </a:lnRef>
          <a:fillRef idx="1">
            <a:schemeClr val="lt1"/>
          </a:fillRef>
          <a:effectRef idx="0">
            <a:schemeClr val="dk1"/>
          </a:effectRef>
          <a:fontRef idx="minor">
            <a:schemeClr val="dk1"/>
          </a:fontRef>
        </p:style>
      </p:pic>
      <p:sp>
        <p:nvSpPr>
          <p:cNvPr id="10" name="Title 1"/>
          <p:cNvSpPr>
            <a:spLocks noGrp="1"/>
          </p:cNvSpPr>
          <p:nvPr>
            <p:ph type="title"/>
          </p:nvPr>
        </p:nvSpPr>
        <p:spPr>
          <a:xfrm>
            <a:off x="1371600" y="0"/>
            <a:ext cx="7609114" cy="1066800"/>
          </a:xfrm>
        </p:spPr>
        <p:txBody>
          <a:bodyPr>
            <a:normAutofit fontScale="90000"/>
          </a:bodyPr>
          <a:lstStyle/>
          <a:p>
            <a:r>
              <a:rPr lang="en-US" dirty="0"/>
              <a:t>Storage Requirements – Container 2</a:t>
            </a:r>
          </a:p>
        </p:txBody>
      </p:sp>
      <p:sp>
        <p:nvSpPr>
          <p:cNvPr id="13" name="TextBox 12"/>
          <p:cNvSpPr txBox="1"/>
          <p:nvPr/>
        </p:nvSpPr>
        <p:spPr>
          <a:xfrm>
            <a:off x="8458200" y="6553200"/>
            <a:ext cx="45720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17516267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Receptacle filled with orange solvent-contaminated wipes, to be washed and reused. The container is open."/>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4534" y="2438400"/>
            <a:ext cx="4292736" cy="3219552"/>
          </a:xfrm>
        </p:spPr>
        <p:style>
          <a:lnRef idx="2">
            <a:schemeClr val="dk1"/>
          </a:lnRef>
          <a:fillRef idx="1">
            <a:schemeClr val="lt1"/>
          </a:fillRef>
          <a:effectRef idx="0">
            <a:schemeClr val="dk1"/>
          </a:effectRef>
          <a:fontRef idx="minor">
            <a:schemeClr val="dk1"/>
          </a:fontRef>
        </p:style>
      </p:pic>
      <p:sp>
        <p:nvSpPr>
          <p:cNvPr id="7" name="Text Placeholder 6"/>
          <p:cNvSpPr>
            <a:spLocks noGrp="1"/>
          </p:cNvSpPr>
          <p:nvPr>
            <p:ph type="body" idx="4294967295"/>
          </p:nvPr>
        </p:nvSpPr>
        <p:spPr>
          <a:xfrm>
            <a:off x="228600" y="1535113"/>
            <a:ext cx="4040188" cy="639762"/>
          </a:xfrm>
        </p:spPr>
        <p:txBody>
          <a:bodyPr/>
          <a:lstStyle/>
          <a:p>
            <a:r>
              <a:rPr lang="en-US" dirty="0">
                <a:latin typeface="Arial" panose="020B0604020202020204" pitchFamily="34" charset="0"/>
                <a:cs typeface="Arial" panose="020B0604020202020204" pitchFamily="34" charset="0"/>
              </a:rPr>
              <a:t>Open</a:t>
            </a:r>
          </a:p>
        </p:txBody>
      </p:sp>
      <p:sp>
        <p:nvSpPr>
          <p:cNvPr id="9" name="Text Placeholder 8"/>
          <p:cNvSpPr>
            <a:spLocks noGrp="1"/>
          </p:cNvSpPr>
          <p:nvPr>
            <p:ph type="body" sz="quarter" idx="4294967295"/>
          </p:nvPr>
        </p:nvSpPr>
        <p:spPr>
          <a:xfrm>
            <a:off x="4994315" y="1535113"/>
            <a:ext cx="4041775" cy="639762"/>
          </a:xfrm>
        </p:spPr>
        <p:txBody>
          <a:bodyPr/>
          <a:lstStyle/>
          <a:p>
            <a:r>
              <a:rPr lang="en-US" dirty="0">
                <a:latin typeface="Arial" panose="020B0604020202020204" pitchFamily="34" charset="0"/>
                <a:cs typeface="Arial" panose="020B0604020202020204" pitchFamily="34" charset="0"/>
              </a:rPr>
              <a:t>Closed</a:t>
            </a:r>
          </a:p>
        </p:txBody>
      </p:sp>
      <p:pic>
        <p:nvPicPr>
          <p:cNvPr id="4" name="Content Placeholder 3" descr="Closed drum contains and is labeled &quot;Excluded solvent contaminated wipes&quot;."/>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4724400" y="2438400"/>
            <a:ext cx="4292173" cy="3219552"/>
          </a:xfrm>
        </p:spPr>
        <p:style>
          <a:lnRef idx="2">
            <a:schemeClr val="dk1"/>
          </a:lnRef>
          <a:fillRef idx="1">
            <a:schemeClr val="lt1"/>
          </a:fillRef>
          <a:effectRef idx="0">
            <a:schemeClr val="dk1"/>
          </a:effectRef>
          <a:fontRef idx="minor">
            <a:schemeClr val="dk1"/>
          </a:fontRef>
        </p:style>
      </p:pic>
      <p:sp>
        <p:nvSpPr>
          <p:cNvPr id="11" name="Title 1"/>
          <p:cNvSpPr>
            <a:spLocks noGrp="1"/>
          </p:cNvSpPr>
          <p:nvPr>
            <p:ph type="title"/>
          </p:nvPr>
        </p:nvSpPr>
        <p:spPr>
          <a:xfrm>
            <a:off x="1371600" y="0"/>
            <a:ext cx="7609114" cy="1066800"/>
          </a:xfrm>
        </p:spPr>
        <p:txBody>
          <a:bodyPr>
            <a:normAutofit fontScale="90000"/>
          </a:bodyPr>
          <a:lstStyle/>
          <a:p>
            <a:r>
              <a:rPr lang="en-US" dirty="0"/>
              <a:t>Storage Requirements – Container 3</a:t>
            </a:r>
          </a:p>
        </p:txBody>
      </p:sp>
      <p:sp>
        <p:nvSpPr>
          <p:cNvPr id="12" name="TextBox 11"/>
          <p:cNvSpPr txBox="1"/>
          <p:nvPr/>
        </p:nvSpPr>
        <p:spPr>
          <a:xfrm>
            <a:off x="8458200" y="6553200"/>
            <a:ext cx="457200"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133</a:t>
            </a:r>
          </a:p>
        </p:txBody>
      </p:sp>
    </p:spTree>
    <p:extLst>
      <p:ext uri="{BB962C8B-B14F-4D97-AF65-F5344CB8AC3E}">
        <p14:creationId xmlns:p14="http://schemas.microsoft.com/office/powerpoint/2010/main" val="6758199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21096"/>
            <a:ext cx="6667500" cy="4351338"/>
          </a:xfrm>
        </p:spPr>
        <p:txBody>
          <a:bodyPr>
            <a:normAutofit fontScale="92500" lnSpcReduction="10000"/>
          </a:bodyPr>
          <a:lstStyle/>
          <a:p>
            <a:r>
              <a:rPr lang="en-US" dirty="0">
                <a:latin typeface="Arial" panose="020B0604020202020204" pitchFamily="34" charset="0"/>
                <a:cs typeface="Arial" panose="020B0604020202020204" pitchFamily="34" charset="0"/>
              </a:rPr>
              <a:t>Examples that may meet the standard</a:t>
            </a:r>
            <a:r>
              <a:rPr lang="en-US" sz="2800" dirty="0">
                <a:latin typeface="Arial" panose="020B0604020202020204" pitchFamily="34" charset="0"/>
                <a:cs typeface="Arial" panose="020B0604020202020204" pitchFamily="34" charset="0"/>
              </a:rPr>
              <a:t>: </a:t>
            </a:r>
          </a:p>
          <a:p>
            <a:pPr lvl="1">
              <a:buFont typeface="Wingdings" pitchFamily="2" charset="2"/>
              <a:buChar char="§"/>
            </a:pPr>
            <a:r>
              <a:rPr lang="en-US" sz="2400" dirty="0">
                <a:latin typeface="Arial" panose="020B0604020202020204" pitchFamily="34" charset="0"/>
                <a:cs typeface="Arial" panose="020B0604020202020204" pitchFamily="34" charset="0"/>
              </a:rPr>
              <a:t>Containers with covers opened by a foot </a:t>
            </a:r>
          </a:p>
          <a:p>
            <a:pPr lvl="1">
              <a:buNone/>
            </a:pPr>
            <a:r>
              <a:rPr lang="en-US" sz="2400" dirty="0">
                <a:latin typeface="Arial" panose="020B0604020202020204" pitchFamily="34" charset="0"/>
                <a:cs typeface="Arial" panose="020B0604020202020204" pitchFamily="34" charset="0"/>
              </a:rPr>
              <a:t>pedal (e.g., flip-top or spring-loaded lid) or </a:t>
            </a:r>
          </a:p>
          <a:p>
            <a:pPr lvl="1">
              <a:buNone/>
            </a:pPr>
            <a:r>
              <a:rPr lang="en-US" sz="2400" dirty="0">
                <a:latin typeface="Arial" panose="020B0604020202020204" pitchFamily="34" charset="0"/>
                <a:cs typeface="Arial" panose="020B0604020202020204" pitchFamily="34" charset="0"/>
              </a:rPr>
              <a:t>with a self-closing swinging door</a:t>
            </a:r>
            <a:r>
              <a:rPr lang="en-US" dirty="0">
                <a:latin typeface="Arial" panose="020B0604020202020204" pitchFamily="34" charset="0"/>
                <a:cs typeface="Arial" panose="020B0604020202020204" pitchFamily="34" charset="0"/>
              </a:rPr>
              <a:t>; or</a:t>
            </a:r>
            <a:endParaRPr lang="en-US" sz="2400" dirty="0">
              <a:latin typeface="Arial" panose="020B0604020202020204" pitchFamily="34" charset="0"/>
              <a:cs typeface="Arial" panose="020B0604020202020204" pitchFamily="34" charset="0"/>
            </a:endParaRPr>
          </a:p>
          <a:p>
            <a:pPr lvl="1">
              <a:buFont typeface="Wingdings" pitchFamily="2" charset="2"/>
              <a:buChar char="§"/>
            </a:pPr>
            <a:r>
              <a:rPr lang="en-US" sz="2400" dirty="0">
                <a:latin typeface="Arial" panose="020B0604020202020204" pitchFamily="34" charset="0"/>
                <a:cs typeface="Arial" panose="020B0604020202020204" pitchFamily="34" charset="0"/>
              </a:rPr>
              <a:t>Bags can be used, provided they meet </a:t>
            </a:r>
          </a:p>
          <a:p>
            <a:pPr lvl="1">
              <a:buNone/>
            </a:pPr>
            <a:r>
              <a:rPr lang="en-US" sz="2400" dirty="0">
                <a:latin typeface="Arial" panose="020B0604020202020204" pitchFamily="34" charset="0"/>
                <a:cs typeface="Arial" panose="020B0604020202020204" pitchFamily="34" charset="0"/>
              </a:rPr>
              <a:t>the standard (i.e., the neck of the bag is </a:t>
            </a:r>
          </a:p>
          <a:p>
            <a:pPr marL="457200" lvl="1" indent="0">
              <a:buNone/>
            </a:pPr>
            <a:r>
              <a:rPr lang="en-US" sz="2400" dirty="0">
                <a:latin typeface="Arial" panose="020B0604020202020204" pitchFamily="34" charset="0"/>
                <a:cs typeface="Arial" panose="020B0604020202020204" pitchFamily="34" charset="0"/>
              </a:rPr>
              <a:t>tightly bound and sealed, the bag is able to contain liquids, and is non-leaking).</a:t>
            </a:r>
            <a:endParaRPr lang="en-US" sz="16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Examples that </a:t>
            </a:r>
            <a:r>
              <a:rPr lang="en-US" u="sng" dirty="0">
                <a:latin typeface="Arial" panose="020B0604020202020204" pitchFamily="34" charset="0"/>
                <a:cs typeface="Arial" panose="020B0604020202020204" pitchFamily="34" charset="0"/>
              </a:rPr>
              <a:t>do not meet</a:t>
            </a:r>
            <a:r>
              <a:rPr lang="en-US" dirty="0">
                <a:latin typeface="Arial" panose="020B0604020202020204" pitchFamily="34" charset="0"/>
                <a:cs typeface="Arial" panose="020B0604020202020204" pitchFamily="34" charset="0"/>
              </a:rPr>
              <a:t> the standard: </a:t>
            </a:r>
          </a:p>
          <a:p>
            <a:pPr lvl="1">
              <a:buFont typeface="Wingdings" pitchFamily="2" charset="2"/>
              <a:buChar char="§"/>
            </a:pPr>
            <a:r>
              <a:rPr lang="en-US" sz="2400" dirty="0">
                <a:latin typeface="Arial" panose="020B0604020202020204" pitchFamily="34" charset="0"/>
                <a:cs typeface="Arial" panose="020B0604020202020204" pitchFamily="34" charset="0"/>
              </a:rPr>
              <a:t>Bags leaving a trail of liquid on the ground; and</a:t>
            </a:r>
          </a:p>
          <a:p>
            <a:pPr lvl="1">
              <a:buFont typeface="Wingdings" pitchFamily="2" charset="2"/>
              <a:buChar char="§"/>
            </a:pPr>
            <a:r>
              <a:rPr lang="en-US" sz="2400" b="1" dirty="0">
                <a:latin typeface="Arial" panose="020B0604020202020204" pitchFamily="34" charset="0"/>
                <a:cs typeface="Arial" panose="020B0604020202020204" pitchFamily="34" charset="0"/>
              </a:rPr>
              <a:t>Cardboard boxes.</a:t>
            </a:r>
          </a:p>
        </p:txBody>
      </p:sp>
      <p:pic>
        <p:nvPicPr>
          <p:cNvPr id="5" name="Picture 4" descr="Closed drum contains and is labeled &quot;Excluded solvent contaminated wipes&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470650" y="4006850"/>
            <a:ext cx="2794000" cy="2095500"/>
          </a:xfrm>
          <a:prstGeom prst="rect">
            <a:avLst/>
          </a:prstGeom>
          <a:extLst/>
        </p:spPr>
        <p:style>
          <a:lnRef idx="2">
            <a:schemeClr val="dk1"/>
          </a:lnRef>
          <a:fillRef idx="1">
            <a:schemeClr val="lt1"/>
          </a:fillRef>
          <a:effectRef idx="0">
            <a:schemeClr val="dk1"/>
          </a:effectRef>
          <a:fontRef idx="minor">
            <a:schemeClr val="dk1"/>
          </a:fontRef>
        </p:style>
      </p:pic>
      <p:sp>
        <p:nvSpPr>
          <p:cNvPr id="7" name="Title 1"/>
          <p:cNvSpPr>
            <a:spLocks noGrp="1"/>
          </p:cNvSpPr>
          <p:nvPr>
            <p:ph type="title"/>
          </p:nvPr>
        </p:nvSpPr>
        <p:spPr>
          <a:xfrm>
            <a:off x="1371600" y="0"/>
            <a:ext cx="7609114" cy="1066800"/>
          </a:xfrm>
        </p:spPr>
        <p:txBody>
          <a:bodyPr>
            <a:normAutofit fontScale="90000"/>
          </a:bodyPr>
          <a:lstStyle/>
          <a:p>
            <a:r>
              <a:rPr lang="en-US" dirty="0"/>
              <a:t>Storage Requirements – Container 4</a:t>
            </a:r>
          </a:p>
        </p:txBody>
      </p:sp>
      <p:sp>
        <p:nvSpPr>
          <p:cNvPr id="8" name="TextBox 7"/>
          <p:cNvSpPr txBox="1"/>
          <p:nvPr/>
        </p:nvSpPr>
        <p:spPr>
          <a:xfrm>
            <a:off x="8458200" y="6553200"/>
            <a:ext cx="45720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22811995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6200" y="1253330"/>
            <a:ext cx="5714999" cy="4351338"/>
          </a:xfrm>
        </p:spPr>
        <p:txBody>
          <a:bodyPr/>
          <a:lstStyle/>
          <a:p>
            <a:pPr lvl="1"/>
            <a:r>
              <a:rPr lang="en-US" sz="2400" dirty="0">
                <a:latin typeface="Arial" panose="020B0604020202020204" pitchFamily="34" charset="0"/>
                <a:cs typeface="Arial" panose="020B0604020202020204" pitchFamily="34" charset="0"/>
              </a:rPr>
              <a:t>Containers of solvent-contaminated wipes must be labeled </a:t>
            </a:r>
            <a:r>
              <a:rPr lang="en-US" sz="2400" b="1" dirty="0">
                <a:latin typeface="Arial" panose="020B0604020202020204" pitchFamily="34" charset="0"/>
                <a:cs typeface="Arial" panose="020B0604020202020204" pitchFamily="34" charset="0"/>
              </a:rPr>
              <a:t>“</a:t>
            </a:r>
            <a:r>
              <a:rPr lang="en-US" sz="2400" b="1" u="sng" dirty="0">
                <a:latin typeface="Arial" panose="020B0604020202020204" pitchFamily="34" charset="0"/>
                <a:cs typeface="Arial" panose="020B0604020202020204" pitchFamily="34" charset="0"/>
              </a:rPr>
              <a:t>Excluded Solvent-Contaminated Wipes</a:t>
            </a:r>
            <a:r>
              <a:rPr lang="en-US" sz="2400" b="1"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Containers must be labeled during accumulation, storage, and transportation.</a:t>
            </a:r>
            <a:r>
              <a:rPr lang="en-US" sz="2400" u="sng" dirty="0">
                <a:latin typeface="Arial" panose="020B0604020202020204" pitchFamily="34" charset="0"/>
                <a:cs typeface="Arial" panose="020B0604020202020204" pitchFamily="34" charset="0"/>
              </a:rPr>
              <a:t> </a:t>
            </a:r>
          </a:p>
          <a:p>
            <a:pPr lvl="1"/>
            <a:r>
              <a:rPr lang="en-US" b="1" dirty="0">
                <a:latin typeface="Arial" panose="020B0604020202020204" pitchFamily="34" charset="0"/>
                <a:cs typeface="Arial" panose="020B0604020202020204" pitchFamily="34" charset="0"/>
              </a:rPr>
              <a:t>Any free liquids found by handling facilities must be removed and managed as hazardous waste.</a:t>
            </a:r>
          </a:p>
          <a:p>
            <a:pPr lvl="1"/>
            <a:endParaRPr lang="en-US" sz="2400" u="sng" dirty="0">
              <a:latin typeface="Arial" panose="020B0604020202020204" pitchFamily="34" charset="0"/>
              <a:cs typeface="Arial" panose="020B0604020202020204" pitchFamily="34" charset="0"/>
            </a:endParaRPr>
          </a:p>
          <a:p>
            <a:pPr lvl="1">
              <a:buFont typeface="Wingdings" pitchFamily="2" charset="2"/>
              <a:buChar char="§"/>
            </a:pPr>
            <a:endParaRPr lang="en-US" sz="2400" u="sng" dirty="0"/>
          </a:p>
          <a:p>
            <a:pPr lvl="1">
              <a:buFont typeface="Wingdings" pitchFamily="2" charset="2"/>
              <a:buChar char="§"/>
            </a:pPr>
            <a:endParaRPr lang="en-US" sz="2400" u="sng" dirty="0"/>
          </a:p>
          <a:p>
            <a:pPr lvl="1">
              <a:buNone/>
            </a:pPr>
            <a:endParaRPr lang="en-US" sz="2000" u="sng" dirty="0"/>
          </a:p>
        </p:txBody>
      </p:sp>
      <p:pic>
        <p:nvPicPr>
          <p:cNvPr id="7" name="Picture 3" descr="closed drum labeled &quot;excluded solvent contaminated wipes&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259614" y="1784915"/>
            <a:ext cx="4252685" cy="3189514"/>
          </a:xfrm>
          <a:prstGeom prst="rect">
            <a:avLst/>
          </a:prstGeom>
          <a:extLst/>
        </p:spPr>
        <p:style>
          <a:lnRef idx="2">
            <a:schemeClr val="dk1"/>
          </a:lnRef>
          <a:fillRef idx="1">
            <a:schemeClr val="lt1"/>
          </a:fillRef>
          <a:effectRef idx="0">
            <a:schemeClr val="dk1"/>
          </a:effectRef>
          <a:fontRef idx="minor">
            <a:schemeClr val="dk1"/>
          </a:fontRef>
        </p:style>
      </p:pic>
      <p:sp>
        <p:nvSpPr>
          <p:cNvPr id="9" name="Title 1"/>
          <p:cNvSpPr>
            <a:spLocks noGrp="1"/>
          </p:cNvSpPr>
          <p:nvPr>
            <p:ph type="title"/>
          </p:nvPr>
        </p:nvSpPr>
        <p:spPr>
          <a:xfrm>
            <a:off x="1371600" y="0"/>
            <a:ext cx="7609114" cy="1066800"/>
          </a:xfrm>
        </p:spPr>
        <p:txBody>
          <a:bodyPr>
            <a:normAutofit fontScale="90000"/>
          </a:bodyPr>
          <a:lstStyle/>
          <a:p>
            <a:r>
              <a:rPr lang="en-US" dirty="0"/>
              <a:t>Storage Requirements – Labeling 5</a:t>
            </a:r>
          </a:p>
        </p:txBody>
      </p:sp>
      <p:sp>
        <p:nvSpPr>
          <p:cNvPr id="10" name="TextBox 9"/>
          <p:cNvSpPr txBox="1"/>
          <p:nvPr/>
        </p:nvSpPr>
        <p:spPr>
          <a:xfrm>
            <a:off x="8458200" y="6553200"/>
            <a:ext cx="45720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4399709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Accumulation Time Limits</a:t>
            </a:r>
          </a:p>
        </p:txBody>
      </p:sp>
      <p:sp>
        <p:nvSpPr>
          <p:cNvPr id="4" name="Content Placeholder 5"/>
          <p:cNvSpPr>
            <a:spLocks noGrp="1"/>
          </p:cNvSpPr>
          <p:nvPr>
            <p:ph idx="1"/>
          </p:nvPr>
        </p:nvSpPr>
        <p:spPr>
          <a:xfrm>
            <a:off x="228600" y="1143000"/>
            <a:ext cx="7886700" cy="1828800"/>
          </a:xfrm>
        </p:spPr>
        <p:txBody>
          <a:bodyPr>
            <a:normAutofit fontScale="92500" lnSpcReduction="10000"/>
          </a:bodyPr>
          <a:lstStyle/>
          <a:p>
            <a:pPr lvl="1"/>
            <a:r>
              <a:rPr lang="en-US" dirty="0">
                <a:latin typeface="Arial" panose="020B0604020202020204" pitchFamily="34" charset="0"/>
                <a:cs typeface="Arial" panose="020B0604020202020204" pitchFamily="34" charset="0"/>
              </a:rPr>
              <a:t>Solvent-contaminated wipes may be accumulated by the generator for up to </a:t>
            </a:r>
            <a:r>
              <a:rPr lang="en-US" u="sng" dirty="0">
                <a:latin typeface="Arial" panose="020B0604020202020204" pitchFamily="34" charset="0"/>
                <a:cs typeface="Arial" panose="020B0604020202020204" pitchFamily="34" charset="0"/>
              </a:rPr>
              <a:t>180 days</a:t>
            </a:r>
            <a:r>
              <a:rPr lang="en-US" dirty="0">
                <a:latin typeface="Arial" panose="020B0604020202020204" pitchFamily="34" charset="0"/>
                <a:cs typeface="Arial" panose="020B0604020202020204" pitchFamily="34" charset="0"/>
              </a:rPr>
              <a:t> from the start date of accumulation for each container.</a:t>
            </a:r>
          </a:p>
          <a:p>
            <a:pPr lvl="1">
              <a:buFont typeface="Wingdings" pitchFamily="2" charset="2"/>
              <a:buChar char="§"/>
            </a:pP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Generators must keep documentation that the 180-day accumulation time limit is being met.</a:t>
            </a:r>
          </a:p>
          <a:p>
            <a:pPr lvl="1"/>
            <a:endParaRPr lang="en-US" sz="2000" dirty="0"/>
          </a:p>
        </p:txBody>
      </p:sp>
      <p:sp>
        <p:nvSpPr>
          <p:cNvPr id="6" name="Content Placeholder 2"/>
          <p:cNvSpPr txBox="1">
            <a:spLocks/>
          </p:cNvSpPr>
          <p:nvPr/>
        </p:nvSpPr>
        <p:spPr>
          <a:xfrm>
            <a:off x="5108763" y="3733800"/>
            <a:ext cx="3197038" cy="228599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Disposable</a:t>
            </a:r>
          </a:p>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Consider documenting accumulation time by dating the container or maintaining a log.</a:t>
            </a:r>
          </a:p>
        </p:txBody>
      </p:sp>
      <p:sp>
        <p:nvSpPr>
          <p:cNvPr id="7" name="Content Placeholder 2"/>
          <p:cNvSpPr txBox="1">
            <a:spLocks/>
          </p:cNvSpPr>
          <p:nvPr/>
        </p:nvSpPr>
        <p:spPr>
          <a:xfrm>
            <a:off x="762000" y="3733800"/>
            <a:ext cx="2971800" cy="228599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Reusable</a:t>
            </a:r>
          </a:p>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You can use receipts from the laundry service to demonstrate a shipment every 180 days.</a:t>
            </a:r>
          </a:p>
        </p:txBody>
      </p:sp>
      <p:sp>
        <p:nvSpPr>
          <p:cNvPr id="8" name="TextBox 7"/>
          <p:cNvSpPr txBox="1"/>
          <p:nvPr/>
        </p:nvSpPr>
        <p:spPr>
          <a:xfrm>
            <a:off x="3833758" y="4572000"/>
            <a:ext cx="12192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VS.</a:t>
            </a:r>
          </a:p>
        </p:txBody>
      </p:sp>
      <p:sp>
        <p:nvSpPr>
          <p:cNvPr id="9" name="TextBox 8"/>
          <p:cNvSpPr txBox="1"/>
          <p:nvPr/>
        </p:nvSpPr>
        <p:spPr>
          <a:xfrm>
            <a:off x="8458200" y="6553200"/>
            <a:ext cx="45720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35774234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ample of a required storage label. Reads&quot;Excluded Solvent-Contaminated Wipes&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2438399"/>
            <a:ext cx="2945183" cy="2945183"/>
          </a:xfrm>
          <a:prstGeom prst="rect">
            <a:avLst/>
          </a:prstGeom>
        </p:spPr>
      </p:pic>
      <p:sp>
        <p:nvSpPr>
          <p:cNvPr id="2" name="Title 1"/>
          <p:cNvSpPr>
            <a:spLocks noGrp="1"/>
          </p:cNvSpPr>
          <p:nvPr>
            <p:ph type="title"/>
          </p:nvPr>
        </p:nvSpPr>
        <p:spPr>
          <a:xfrm>
            <a:off x="906236" y="1"/>
            <a:ext cx="7609114" cy="1066800"/>
          </a:xfrm>
        </p:spPr>
        <p:txBody>
          <a:bodyPr/>
          <a:lstStyle/>
          <a:p>
            <a:r>
              <a:rPr lang="en-US" dirty="0"/>
              <a:t>Transporting - Labeling</a:t>
            </a:r>
          </a:p>
        </p:txBody>
      </p:sp>
      <p:sp>
        <p:nvSpPr>
          <p:cNvPr id="6" name="Content Placeholder 5"/>
          <p:cNvSpPr txBox="1">
            <a:spLocks/>
          </p:cNvSpPr>
          <p:nvPr/>
        </p:nvSpPr>
        <p:spPr>
          <a:xfrm>
            <a:off x="767443" y="1219200"/>
            <a:ext cx="7886700" cy="1752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3200" dirty="0">
                <a:latin typeface="Arial" panose="020B0604020202020204" pitchFamily="34" charset="0"/>
                <a:cs typeface="Arial" panose="020B0604020202020204" pitchFamily="34" charset="0"/>
              </a:rPr>
              <a:t>Remember…storage/labeling requirements continue to apply during transport.</a:t>
            </a:r>
          </a:p>
        </p:txBody>
      </p:sp>
      <p:sp>
        <p:nvSpPr>
          <p:cNvPr id="5" name="TextBox 4"/>
          <p:cNvSpPr txBox="1"/>
          <p:nvPr/>
        </p:nvSpPr>
        <p:spPr>
          <a:xfrm>
            <a:off x="8458200" y="6553200"/>
            <a:ext cx="45720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17</a:t>
            </a:r>
          </a:p>
        </p:txBody>
      </p:sp>
      <p:pic>
        <p:nvPicPr>
          <p:cNvPr id="3" name="Picture 2" descr="Cartoon depiction of a box truc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383" y="3831557"/>
            <a:ext cx="5513017" cy="2361409"/>
          </a:xfrm>
          <a:prstGeom prst="rect">
            <a:avLst/>
          </a:prstGeom>
        </p:spPr>
      </p:pic>
    </p:spTree>
    <p:extLst>
      <p:ext uri="{BB962C8B-B14F-4D97-AF65-F5344CB8AC3E}">
        <p14:creationId xmlns:p14="http://schemas.microsoft.com/office/powerpoint/2010/main" val="83222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906236" y="1"/>
            <a:ext cx="7609114" cy="990600"/>
          </a:xfrm>
        </p:spPr>
        <p:txBody>
          <a:bodyPr lIns="90488" tIns="44450" rIns="90488" bIns="44450">
            <a:normAutofit/>
          </a:bodyPr>
          <a:lstStyle/>
          <a:p>
            <a:pPr eaLnBrk="1" hangingPunct="1">
              <a:defRPr/>
            </a:pPr>
            <a:r>
              <a:rPr lang="en-US" dirty="0"/>
              <a:t>Reclamation Example</a:t>
            </a:r>
          </a:p>
        </p:txBody>
      </p:sp>
      <p:sp>
        <p:nvSpPr>
          <p:cNvPr id="20484" name="Rectangle 3"/>
          <p:cNvSpPr>
            <a:spLocks noGrp="1" noChangeArrowheads="1"/>
          </p:cNvSpPr>
          <p:nvPr>
            <p:ph idx="1"/>
          </p:nvPr>
        </p:nvSpPr>
        <p:spPr>
          <a:xfrm>
            <a:off x="457200" y="1371600"/>
            <a:ext cx="7886700" cy="4351338"/>
          </a:xfrm>
          <a:noFill/>
        </p:spPr>
        <p:txBody>
          <a:bodyPr lIns="90488" tIns="44450" rIns="90488" bIns="44450">
            <a:normAutofit fontScale="92500" lnSpcReduction="10000"/>
          </a:bodyPr>
          <a:lstStyle/>
          <a:p>
            <a:pPr marL="0" indent="0" eaLnBrk="1" hangingPunct="1">
              <a:buNone/>
            </a:pPr>
            <a:r>
              <a:rPr lang="en-US" dirty="0">
                <a:latin typeface="Arial" charset="0"/>
              </a:rPr>
              <a:t>Silver waste from a photo shop:</a:t>
            </a:r>
          </a:p>
          <a:p>
            <a:pPr marL="0" indent="0" eaLnBrk="1" hangingPunct="1">
              <a:buNone/>
            </a:pPr>
            <a:endParaRPr lang="en-US" dirty="0">
              <a:latin typeface="Arial" charset="0"/>
            </a:endParaRPr>
          </a:p>
          <a:p>
            <a:pPr marL="0" indent="0" eaLnBrk="1" hangingPunct="1">
              <a:buNone/>
            </a:pPr>
            <a:r>
              <a:rPr lang="en-US" dirty="0">
                <a:latin typeface="Arial" charset="0"/>
              </a:rPr>
              <a:t>Liquid would be a D011 hazardous waste, but it can be managed under 266 Subpart F for precious metal recovery.</a:t>
            </a:r>
          </a:p>
          <a:p>
            <a:pPr marL="0" indent="0" eaLnBrk="1" hangingPunct="1">
              <a:buNone/>
            </a:pPr>
            <a:endParaRPr lang="en-US" dirty="0">
              <a:latin typeface="Arial" charset="0"/>
            </a:endParaRPr>
          </a:p>
          <a:p>
            <a:pPr marL="0" indent="0" eaLnBrk="1" hangingPunct="1">
              <a:buNone/>
            </a:pPr>
            <a:r>
              <a:rPr lang="en-US" dirty="0">
                <a:latin typeface="Arial" charset="0"/>
              </a:rPr>
              <a:t>If they use an on-site recovery unit, waste from the unit would be generated.  This is waste from a water pollution control device, so it is a “sludge” by definition.  When reclaimed, characteristic sludges reclaimed </a:t>
            </a:r>
            <a:r>
              <a:rPr lang="en-US" b="1" dirty="0">
                <a:latin typeface="Arial" charset="0"/>
              </a:rPr>
              <a:t>are not solid wastes.  </a:t>
            </a:r>
          </a:p>
        </p:txBody>
      </p:sp>
    </p:spTree>
    <p:extLst>
      <p:ext uri="{BB962C8B-B14F-4D97-AF65-F5344CB8AC3E}">
        <p14:creationId xmlns:p14="http://schemas.microsoft.com/office/powerpoint/2010/main" val="696295880"/>
      </p:ext>
    </p:extLst>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983" y="8021"/>
            <a:ext cx="7932964" cy="1066800"/>
          </a:xfrm>
        </p:spPr>
        <p:txBody>
          <a:bodyPr/>
          <a:lstStyle/>
          <a:p>
            <a:r>
              <a:rPr lang="en-US" dirty="0"/>
              <a:t>Transporting – No Free Liquids</a:t>
            </a:r>
          </a:p>
        </p:txBody>
      </p:sp>
      <p:sp>
        <p:nvSpPr>
          <p:cNvPr id="4" name="Content Placeholder 5"/>
          <p:cNvSpPr>
            <a:spLocks noGrp="1"/>
          </p:cNvSpPr>
          <p:nvPr>
            <p:ph idx="1"/>
          </p:nvPr>
        </p:nvSpPr>
        <p:spPr>
          <a:xfrm>
            <a:off x="-1" y="1074821"/>
            <a:ext cx="9144001" cy="4259179"/>
          </a:xfrm>
          <a:noFill/>
        </p:spPr>
        <p:txBody>
          <a:bodyPr>
            <a:normAutofit/>
          </a:bodyPr>
          <a:lstStyle/>
          <a:p>
            <a:pPr marL="457200" indent="-457200" algn="ctr">
              <a:buNone/>
            </a:pPr>
            <a:r>
              <a:rPr lang="en-US" sz="2400" b="1" dirty="0">
                <a:latin typeface="Arial" panose="020B0604020202020204" pitchFamily="34" charset="0"/>
                <a:cs typeface="Arial" panose="020B0604020202020204" pitchFamily="34" charset="0"/>
              </a:rPr>
              <a:t>The Heart of the Rule</a:t>
            </a:r>
          </a:p>
          <a:p>
            <a:pPr marL="457200" indent="-457200">
              <a:buNone/>
            </a:pPr>
            <a:endParaRPr lang="en-US" sz="800" dirty="0">
              <a:latin typeface="Arial" panose="020B0604020202020204" pitchFamily="34" charset="0"/>
              <a:cs typeface="Arial" panose="020B0604020202020204" pitchFamily="34" charset="0"/>
            </a:endParaRPr>
          </a:p>
          <a:p>
            <a:pPr lvl="1">
              <a:buFont typeface="Wingdings" pitchFamily="2" charset="2"/>
              <a:buChar char="§"/>
            </a:pPr>
            <a:r>
              <a:rPr lang="en-US" sz="2000" dirty="0">
                <a:latin typeface="Arial" panose="020B0604020202020204" pitchFamily="34" charset="0"/>
                <a:cs typeface="Arial" panose="020B0604020202020204" pitchFamily="34" charset="0"/>
              </a:rPr>
              <a:t>Solvent-contaminated wipes </a:t>
            </a:r>
            <a:r>
              <a:rPr lang="en-US" sz="2000" b="1" dirty="0">
                <a:latin typeface="Arial" panose="020B0604020202020204" pitchFamily="34" charset="0"/>
                <a:cs typeface="Arial" panose="020B0604020202020204" pitchFamily="34" charset="0"/>
              </a:rPr>
              <a:t>may not </a:t>
            </a:r>
            <a:r>
              <a:rPr lang="en-US" sz="2000" dirty="0">
                <a:latin typeface="Arial" panose="020B0604020202020204" pitchFamily="34" charset="0"/>
                <a:cs typeface="Arial" panose="020B0604020202020204" pitchFamily="34" charset="0"/>
              </a:rPr>
              <a:t>contain free liquids </a:t>
            </a:r>
            <a:r>
              <a:rPr lang="en-US" sz="2000" b="1" u="sng" dirty="0">
                <a:latin typeface="Arial" panose="020B0604020202020204" pitchFamily="34" charset="0"/>
                <a:cs typeface="Arial" panose="020B0604020202020204" pitchFamily="34" charset="0"/>
              </a:rPr>
              <a:t>at the point of being sent</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for cleaning on-site or sent off-site for cleaning or disposal. </a:t>
            </a:r>
          </a:p>
          <a:p>
            <a:pPr lvl="1">
              <a:buFont typeface="Wingdings" pitchFamily="2" charset="2"/>
              <a:buChar char="§"/>
            </a:pPr>
            <a:endParaRPr lang="en-US" sz="800" dirty="0">
              <a:latin typeface="Arial" panose="020B0604020202020204" pitchFamily="34" charset="0"/>
              <a:cs typeface="Arial" panose="020B0604020202020204" pitchFamily="34" charset="0"/>
            </a:endParaRPr>
          </a:p>
          <a:p>
            <a:pPr lvl="1">
              <a:buFont typeface="Wingdings" pitchFamily="2" charset="2"/>
              <a:buChar char="§"/>
            </a:pPr>
            <a:r>
              <a:rPr lang="en-US" sz="2000" dirty="0">
                <a:latin typeface="Arial" panose="020B0604020202020204" pitchFamily="34" charset="0"/>
                <a:cs typeface="Arial" panose="020B0604020202020204" pitchFamily="34" charset="0"/>
              </a:rPr>
              <a:t>“No free liquids” is defined in 40 CFR 260.10 and is determined using the Paint Filter Liquids Test (Method 9095B in SW-846).</a:t>
            </a:r>
          </a:p>
          <a:p>
            <a:pPr lvl="1">
              <a:buFont typeface="Wingdings" pitchFamily="2" charset="2"/>
              <a:buChar char="§"/>
            </a:pPr>
            <a:endParaRPr lang="en-US" sz="800" dirty="0">
              <a:latin typeface="Arial" panose="020B0604020202020204" pitchFamily="34" charset="0"/>
              <a:cs typeface="Arial" panose="020B0604020202020204" pitchFamily="34" charset="0"/>
            </a:endParaRPr>
          </a:p>
          <a:p>
            <a:pPr lvl="1">
              <a:buFont typeface="Wingdings" pitchFamily="2" charset="2"/>
              <a:buChar char="§"/>
            </a:pPr>
            <a:r>
              <a:rPr lang="en-US" sz="2000" dirty="0">
                <a:latin typeface="Arial" panose="020B0604020202020204" pitchFamily="34" charset="0"/>
                <a:cs typeface="Arial" panose="020B0604020202020204" pitchFamily="34" charset="0"/>
              </a:rPr>
              <a:t>Paint Filter Liquids Test consists of placing a portion of the solvent-contaminated wipe into a paint filter, and if any of the material passes through and drops from the filter within five minutes, the material is deemed to contain free liquids.</a:t>
            </a:r>
          </a:p>
          <a:p>
            <a:pPr lvl="1">
              <a:buFont typeface="Wingdings" pitchFamily="2" charset="2"/>
              <a:buChar char="§"/>
            </a:pPr>
            <a:endParaRPr lang="en-US" sz="800" dirty="0">
              <a:latin typeface="Arial" panose="020B0604020202020204" pitchFamily="34" charset="0"/>
              <a:cs typeface="Arial" panose="020B0604020202020204" pitchFamily="34" charset="0"/>
            </a:endParaRPr>
          </a:p>
          <a:p>
            <a:pPr lvl="1">
              <a:buFont typeface="Wingdings" pitchFamily="2" charset="2"/>
              <a:buChar char="§"/>
            </a:pPr>
            <a:r>
              <a:rPr lang="en-US" sz="2000" dirty="0">
                <a:latin typeface="Arial" panose="020B0604020202020204" pitchFamily="34" charset="0"/>
                <a:cs typeface="Arial" panose="020B0604020202020204" pitchFamily="34" charset="0"/>
              </a:rPr>
              <a:t>Generators must document the process they are using to meet the “no free liquids” condition.</a:t>
            </a:r>
          </a:p>
          <a:p>
            <a:pPr lvl="1">
              <a:buFont typeface="Wingdings" pitchFamily="2" charset="2"/>
              <a:buChar char="§"/>
            </a:pPr>
            <a:endParaRPr lang="en-US" sz="800" dirty="0">
              <a:latin typeface="Arial" panose="020B0604020202020204" pitchFamily="34" charset="0"/>
              <a:cs typeface="Arial" panose="020B0604020202020204" pitchFamily="34" charset="0"/>
            </a:endParaRPr>
          </a:p>
        </p:txBody>
      </p:sp>
      <p:sp>
        <p:nvSpPr>
          <p:cNvPr id="5" name="TextBox 4"/>
          <p:cNvSpPr txBox="1"/>
          <p:nvPr/>
        </p:nvSpPr>
        <p:spPr>
          <a:xfrm>
            <a:off x="8458200" y="6553200"/>
            <a:ext cx="45720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18</a:t>
            </a:r>
          </a:p>
        </p:txBody>
      </p:sp>
      <p:pic>
        <p:nvPicPr>
          <p:cNvPr id="3" name="Picture 2" descr="Cartoon depiction of a personified drop of wa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5105400"/>
            <a:ext cx="1186813" cy="1186813"/>
          </a:xfrm>
          <a:prstGeom prst="rect">
            <a:avLst/>
          </a:prstGeom>
        </p:spPr>
      </p:pic>
      <p:sp>
        <p:nvSpPr>
          <p:cNvPr id="6" name="TextBox 5"/>
          <p:cNvSpPr txBox="1"/>
          <p:nvPr/>
        </p:nvSpPr>
        <p:spPr>
          <a:xfrm>
            <a:off x="-1" y="5324475"/>
            <a:ext cx="6001871" cy="1015663"/>
          </a:xfrm>
          <a:prstGeom prst="rect">
            <a:avLst/>
          </a:prstGeom>
          <a:noFill/>
        </p:spPr>
        <p:txBody>
          <a:bodyPr wrap="square" rtlCol="0">
            <a:spAutoFit/>
          </a:bodyPr>
          <a:lstStyle/>
          <a:p>
            <a:pPr marL="800100" lvl="1" indent="-342900">
              <a:buFont typeface="Wingdings" panose="05000000000000000000" pitchFamily="2" charset="2"/>
              <a:buChar char="§"/>
            </a:pPr>
            <a:r>
              <a:rPr lang="en-US" sz="2000" b="1" dirty="0">
                <a:latin typeface="Arial" panose="020B0604020202020204" pitchFamily="34" charset="0"/>
                <a:cs typeface="Arial" panose="020B0604020202020204" pitchFamily="34" charset="0"/>
              </a:rPr>
              <a:t>Free liquid spent solvent that is removed from the wipes is subject to hazardous waste regulation. </a:t>
            </a:r>
          </a:p>
        </p:txBody>
      </p:sp>
    </p:spTree>
    <p:extLst>
      <p:ext uri="{BB962C8B-B14F-4D97-AF65-F5344CB8AC3E}">
        <p14:creationId xmlns:p14="http://schemas.microsoft.com/office/powerpoint/2010/main" val="6384142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Recordkeeping</a:t>
            </a:r>
          </a:p>
        </p:txBody>
      </p:sp>
      <p:sp>
        <p:nvSpPr>
          <p:cNvPr id="6" name="Content Placeholder 5"/>
          <p:cNvSpPr txBox="1">
            <a:spLocks/>
          </p:cNvSpPr>
          <p:nvPr/>
        </p:nvSpPr>
        <p:spPr>
          <a:xfrm>
            <a:off x="304801" y="1219200"/>
            <a:ext cx="8458200" cy="5181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latin typeface="Arial" panose="020B0604020202020204" pitchFamily="34" charset="0"/>
                <a:cs typeface="Arial" panose="020B0604020202020204" pitchFamily="34" charset="0"/>
              </a:rPr>
              <a:t>Generators must maintain the following documentation at their site:</a:t>
            </a:r>
          </a:p>
          <a:p>
            <a:pPr lvl="1">
              <a:buFont typeface="Wingdings" pitchFamily="2" charset="2"/>
              <a:buChar char="§"/>
            </a:pPr>
            <a:endParaRPr lang="en-US" sz="800" dirty="0">
              <a:latin typeface="Arial" panose="020B0604020202020204" pitchFamily="34" charset="0"/>
              <a:cs typeface="Arial" panose="020B0604020202020204" pitchFamily="34" charset="0"/>
            </a:endParaRPr>
          </a:p>
          <a:p>
            <a:pPr lvl="2"/>
            <a:r>
              <a:rPr lang="en-US" dirty="0">
                <a:latin typeface="Arial" panose="020B0604020202020204" pitchFamily="34" charset="0"/>
                <a:cs typeface="Arial" panose="020B0604020202020204" pitchFamily="34" charset="0"/>
              </a:rPr>
              <a:t>Name and address of the destination facility (laundry, combustor, or landfill) that is receiving the solvent-contaminated wipes.</a:t>
            </a:r>
          </a:p>
          <a:p>
            <a:pPr lvl="2">
              <a:buFont typeface="Wingdings" pitchFamily="2" charset="2"/>
              <a:buChar char="§"/>
            </a:pPr>
            <a:endParaRPr lang="en-US" sz="800" dirty="0">
              <a:latin typeface="Arial" panose="020B0604020202020204" pitchFamily="34" charset="0"/>
              <a:cs typeface="Arial" panose="020B0604020202020204" pitchFamily="34" charset="0"/>
            </a:endParaRPr>
          </a:p>
          <a:p>
            <a:pPr lvl="2"/>
            <a:r>
              <a:rPr lang="en-US" dirty="0">
                <a:latin typeface="Arial" panose="020B0604020202020204" pitchFamily="34" charset="0"/>
                <a:cs typeface="Arial" panose="020B0604020202020204" pitchFamily="34" charset="0"/>
              </a:rPr>
              <a:t>Documentation that the 180-day accumulation time limit is being met. </a:t>
            </a:r>
          </a:p>
          <a:p>
            <a:pPr lvl="2">
              <a:buFont typeface="Wingdings" pitchFamily="2" charset="2"/>
              <a:buChar char="§"/>
            </a:pPr>
            <a:endParaRPr lang="en-US" sz="800" dirty="0">
              <a:latin typeface="Arial" panose="020B0604020202020204" pitchFamily="34" charset="0"/>
              <a:cs typeface="Arial" panose="020B0604020202020204" pitchFamily="34" charset="0"/>
            </a:endParaRPr>
          </a:p>
          <a:p>
            <a:pPr lvl="3"/>
            <a:r>
              <a:rPr lang="en-US" sz="1600" dirty="0">
                <a:latin typeface="Arial" panose="020B0604020202020204" pitchFamily="34" charset="0"/>
                <a:cs typeface="Arial" panose="020B0604020202020204" pitchFamily="34" charset="0"/>
              </a:rPr>
              <a:t>Could include a service contract specifying frequency of pick-up, a log that lists the start date of each container, or container labels with the start date.</a:t>
            </a:r>
          </a:p>
          <a:p>
            <a:pPr lvl="2">
              <a:buFont typeface="Wingdings" pitchFamily="2" charset="2"/>
              <a:buChar char="§"/>
            </a:pPr>
            <a:endParaRPr lang="en-US" sz="800" dirty="0">
              <a:latin typeface="Arial" panose="020B0604020202020204" pitchFamily="34" charset="0"/>
              <a:cs typeface="Arial" panose="020B0604020202020204" pitchFamily="34" charset="0"/>
            </a:endParaRPr>
          </a:p>
          <a:p>
            <a:pPr lvl="2"/>
            <a:r>
              <a:rPr lang="en-US" dirty="0">
                <a:latin typeface="Arial" panose="020B0604020202020204" pitchFamily="34" charset="0"/>
                <a:cs typeface="Arial" panose="020B0604020202020204" pitchFamily="34" charset="0"/>
              </a:rPr>
              <a:t>Description of the process the generator is using to meet the “no free liquids” condition.</a:t>
            </a:r>
          </a:p>
          <a:p>
            <a:pPr lvl="2">
              <a:buFont typeface="Wingdings" pitchFamily="2" charset="2"/>
              <a:buChar char="§"/>
            </a:pPr>
            <a:endParaRPr lang="en-US" sz="800" dirty="0">
              <a:latin typeface="Arial" panose="020B0604020202020204" pitchFamily="34" charset="0"/>
              <a:cs typeface="Arial" panose="020B0604020202020204" pitchFamily="34" charset="0"/>
            </a:endParaRPr>
          </a:p>
          <a:p>
            <a:pPr lvl="3"/>
            <a:r>
              <a:rPr lang="en-US" sz="1600" dirty="0">
                <a:latin typeface="Arial" panose="020B0604020202020204" pitchFamily="34" charset="0"/>
                <a:cs typeface="Arial" panose="020B0604020202020204" pitchFamily="34" charset="0"/>
              </a:rPr>
              <a:t>Description of technologies, methods, sampling, or knowledge that a generator is using to ensure wipes contain no free liquids at the point of transport.</a:t>
            </a:r>
          </a:p>
        </p:txBody>
      </p:sp>
      <p:sp>
        <p:nvSpPr>
          <p:cNvPr id="4" name="TextBox 3"/>
          <p:cNvSpPr txBox="1"/>
          <p:nvPr/>
        </p:nvSpPr>
        <p:spPr>
          <a:xfrm>
            <a:off x="8458200" y="6553200"/>
            <a:ext cx="45720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19</a:t>
            </a:r>
          </a:p>
        </p:txBody>
      </p:sp>
    </p:spTree>
    <p:extLst>
      <p:ext uri="{BB962C8B-B14F-4D97-AF65-F5344CB8AC3E}">
        <p14:creationId xmlns:p14="http://schemas.microsoft.com/office/powerpoint/2010/main" val="31432388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Destination Facility</a:t>
            </a:r>
          </a:p>
        </p:txBody>
      </p:sp>
      <p:sp>
        <p:nvSpPr>
          <p:cNvPr id="7" name="Content Placeholder 2"/>
          <p:cNvSpPr txBox="1">
            <a:spLocks/>
          </p:cNvSpPr>
          <p:nvPr/>
        </p:nvSpPr>
        <p:spPr>
          <a:xfrm>
            <a:off x="5107082" y="1375322"/>
            <a:ext cx="3808318" cy="350147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Disposable</a:t>
            </a:r>
          </a:p>
          <a:p>
            <a:pPr marL="285750" lvl="2" indent="-285750"/>
            <a:r>
              <a:rPr lang="en-US" sz="1800" dirty="0">
                <a:latin typeface="Arial" panose="020B0604020202020204" pitchFamily="34" charset="0"/>
                <a:cs typeface="Arial" panose="020B0604020202020204" pitchFamily="34" charset="0"/>
              </a:rPr>
              <a:t>A combustor regulated under section 129 of the Clean Air Act or a hazardous waste combustor, boiler, or industrial furnace regulated under 40 CFR 264, 265, or 266 subpart H; or</a:t>
            </a:r>
          </a:p>
          <a:p>
            <a:pPr marL="0" lvl="2">
              <a:buFont typeface="Wingdings" pitchFamily="2" charset="2"/>
              <a:buChar char="§"/>
            </a:pPr>
            <a:endParaRPr lang="en-US" sz="800" dirty="0">
              <a:latin typeface="Arial" panose="020B0604020202020204" pitchFamily="34" charset="0"/>
              <a:cs typeface="Arial" panose="020B0604020202020204" pitchFamily="34" charset="0"/>
            </a:endParaRPr>
          </a:p>
          <a:p>
            <a:pPr marL="285750" lvl="2" indent="-285750"/>
            <a:r>
              <a:rPr lang="en-US" sz="1800" dirty="0">
                <a:latin typeface="Arial" panose="020B0604020202020204" pitchFamily="34" charset="0"/>
                <a:cs typeface="Arial" panose="020B0604020202020204" pitchFamily="34" charset="0"/>
              </a:rPr>
              <a:t>A municipal solid waste landfill regulated under 40 CFR 258 or a hazardous waste landfill regulated under 40 CFR 264 or 265.</a:t>
            </a:r>
          </a:p>
        </p:txBody>
      </p:sp>
      <p:sp>
        <p:nvSpPr>
          <p:cNvPr id="8" name="Content Placeholder 2"/>
          <p:cNvSpPr txBox="1">
            <a:spLocks/>
          </p:cNvSpPr>
          <p:nvPr/>
        </p:nvSpPr>
        <p:spPr>
          <a:xfrm>
            <a:off x="226919" y="1375322"/>
            <a:ext cx="3918560" cy="350147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Reusable</a:t>
            </a:r>
          </a:p>
          <a:p>
            <a:r>
              <a:rPr lang="en-US" sz="2000" dirty="0">
                <a:latin typeface="Arial" panose="020B0604020202020204" pitchFamily="34" charset="0"/>
                <a:cs typeface="Arial" panose="020B0604020202020204" pitchFamily="34" charset="0"/>
              </a:rPr>
              <a:t>Must be sent to a laundry or drycleaner whose discharge, if any, is regulated under sections 301 (effluent discharge restrictions) and 402 (permitting requirements) or section 307 (indirect discharge to a POTW) of the Clean Water Act.</a:t>
            </a:r>
          </a:p>
        </p:txBody>
      </p:sp>
      <p:sp>
        <p:nvSpPr>
          <p:cNvPr id="9" name="TextBox 8"/>
          <p:cNvSpPr txBox="1"/>
          <p:nvPr/>
        </p:nvSpPr>
        <p:spPr>
          <a:xfrm>
            <a:off x="4132928" y="2590801"/>
            <a:ext cx="1124872"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VS.</a:t>
            </a:r>
          </a:p>
        </p:txBody>
      </p:sp>
      <p:sp>
        <p:nvSpPr>
          <p:cNvPr id="10" name="&quot;No&quot; Symbol 9" descr="Prohibited symbol overlays text &quot;do not dispose of wipes in C &amp; D dumpsters&quot;"/>
          <p:cNvSpPr/>
          <p:nvPr/>
        </p:nvSpPr>
        <p:spPr>
          <a:xfrm>
            <a:off x="6211141" y="5068646"/>
            <a:ext cx="1600200" cy="1447799"/>
          </a:xfrm>
          <a:prstGeom prst="noSmoking">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p:cNvSpPr txBox="1"/>
          <p:nvPr/>
        </p:nvSpPr>
        <p:spPr>
          <a:xfrm>
            <a:off x="5654488" y="5438602"/>
            <a:ext cx="2971800"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Do not dispose of wipes in C &amp; D dumpsters.</a:t>
            </a:r>
          </a:p>
        </p:txBody>
      </p:sp>
      <p:sp>
        <p:nvSpPr>
          <p:cNvPr id="12" name="TextBox 11"/>
          <p:cNvSpPr txBox="1"/>
          <p:nvPr/>
        </p:nvSpPr>
        <p:spPr>
          <a:xfrm>
            <a:off x="8382000" y="6553200"/>
            <a:ext cx="533400" cy="369332"/>
          </a:xfrm>
          <a:prstGeom prst="rect">
            <a:avLst/>
          </a:prstGeom>
          <a:noFill/>
        </p:spPr>
        <p:txBody>
          <a:bodyPr wrap="square" rtlCol="0">
            <a:spAutoFit/>
          </a:bodyPr>
          <a:lstStyle/>
          <a:p>
            <a:fld id="{2A89F635-FD79-4AAD-9E02-F8DAF5124B59}" type="slidenum">
              <a:rPr lang="en-US" smtClean="0">
                <a:solidFill>
                  <a:schemeClr val="bg1"/>
                </a:solidFill>
                <a:latin typeface="Arial" panose="020B0604020202020204" pitchFamily="34" charset="0"/>
                <a:cs typeface="Arial" panose="020B0604020202020204" pitchFamily="34" charset="0"/>
              </a:rPr>
              <a:t>82</a:t>
            </a:fld>
            <a:r>
              <a:rPr lang="en-US" dirty="0">
                <a:solidFill>
                  <a:schemeClr val="bg1"/>
                </a:solidFill>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24056483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4066"/>
            <a:ext cx="8193741" cy="1066800"/>
          </a:xfrm>
        </p:spPr>
        <p:txBody>
          <a:bodyPr>
            <a:normAutofit/>
          </a:bodyPr>
          <a:lstStyle/>
          <a:p>
            <a:r>
              <a:rPr lang="en-US" sz="2800" dirty="0"/>
              <a:t>It Doesn’t Apply to my Wipes, Now What?</a:t>
            </a:r>
          </a:p>
        </p:txBody>
      </p:sp>
      <p:sp>
        <p:nvSpPr>
          <p:cNvPr id="3" name="Content Placeholder 2"/>
          <p:cNvSpPr>
            <a:spLocks noGrp="1"/>
          </p:cNvSpPr>
          <p:nvPr>
            <p:ph idx="1"/>
          </p:nvPr>
        </p:nvSpPr>
        <p:spPr>
          <a:xfrm>
            <a:off x="228600" y="1219200"/>
            <a:ext cx="8610600" cy="4876800"/>
          </a:xfrm>
        </p:spPr>
        <p:txBody>
          <a:bodyPr/>
          <a:lstStyle/>
          <a:p>
            <a:r>
              <a:rPr lang="en-US" dirty="0">
                <a:latin typeface="Arial" panose="020B0604020202020204" pitchFamily="34" charset="0"/>
                <a:cs typeface="Arial" panose="020B0604020202020204" pitchFamily="34" charset="0"/>
              </a:rPr>
              <a:t>The generator must make a hazardous waste determination as required in 40 CFR 262.11.</a:t>
            </a:r>
          </a:p>
          <a:p>
            <a:r>
              <a:rPr lang="en-US" dirty="0">
                <a:latin typeface="Arial" panose="020B0604020202020204" pitchFamily="34" charset="0"/>
                <a:cs typeface="Arial" panose="020B0604020202020204" pitchFamily="34" charset="0"/>
              </a:rPr>
              <a:t>Non-hazardous waste wipes and shop towels may be disposed or sent to a drycleaner or laundry for cleaning and reuse.</a:t>
            </a:r>
          </a:p>
          <a:p>
            <a:r>
              <a:rPr lang="en-US" dirty="0">
                <a:latin typeface="Arial" panose="020B0604020202020204" pitchFamily="34" charset="0"/>
                <a:cs typeface="Arial" panose="020B0604020202020204" pitchFamily="34" charset="0"/>
              </a:rPr>
              <a:t>Hazardous waste wipes and shop towels must be managed according to the applicable regulations in 40 CFR 260 through 270.</a:t>
            </a:r>
          </a:p>
        </p:txBody>
      </p:sp>
      <p:sp>
        <p:nvSpPr>
          <p:cNvPr id="4" name="TextBox 3"/>
          <p:cNvSpPr txBox="1"/>
          <p:nvPr/>
        </p:nvSpPr>
        <p:spPr>
          <a:xfrm>
            <a:off x="8458200" y="6553200"/>
            <a:ext cx="45720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a:t>
            </a:r>
            <a:fld id="{2A89F635-FD79-4AAD-9E02-F8DAF5124B59}" type="slidenum">
              <a:rPr lang="en-US" smtClean="0">
                <a:solidFill>
                  <a:schemeClr val="bg1"/>
                </a:solidFill>
                <a:latin typeface="Arial" panose="020B0604020202020204" pitchFamily="34" charset="0"/>
                <a:cs typeface="Arial" panose="020B0604020202020204" pitchFamily="34" charset="0"/>
              </a:rPr>
              <a:t>83</a:t>
            </a:fld>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3048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382000" cy="1325563"/>
          </a:xfrm>
        </p:spPr>
        <p:txBody>
          <a:bodyPr>
            <a:normAutofit/>
          </a:bodyPr>
          <a:lstStyle/>
          <a:p>
            <a:r>
              <a:rPr lang="en-US" sz="2400" dirty="0"/>
              <a:t>I Don’t Want it to Apply to my Wipes, Now What?</a:t>
            </a:r>
          </a:p>
        </p:txBody>
      </p:sp>
      <p:sp>
        <p:nvSpPr>
          <p:cNvPr id="5" name="Content Placeholder 2"/>
          <p:cNvSpPr>
            <a:spLocks noGrp="1"/>
          </p:cNvSpPr>
          <p:nvPr>
            <p:ph idx="1"/>
          </p:nvPr>
        </p:nvSpPr>
        <p:spPr>
          <a:xfrm>
            <a:off x="228600" y="1219200"/>
            <a:ext cx="8610600" cy="4876800"/>
          </a:xfrm>
        </p:spPr>
        <p:txBody>
          <a:bodyPr/>
          <a:lstStyle/>
          <a:p>
            <a:r>
              <a:rPr lang="en-US" dirty="0">
                <a:latin typeface="Arial" panose="020B0604020202020204" pitchFamily="34" charset="0"/>
                <a:cs typeface="Arial" panose="020B0604020202020204" pitchFamily="34" charset="0"/>
              </a:rPr>
              <a:t>The generator must make a hazardous waste determination as required in 40 CFR 262.11.</a:t>
            </a:r>
          </a:p>
          <a:p>
            <a:r>
              <a:rPr lang="en-US" dirty="0">
                <a:latin typeface="Arial" panose="020B0604020202020204" pitchFamily="34" charset="0"/>
                <a:cs typeface="Arial" panose="020B0604020202020204" pitchFamily="34" charset="0"/>
              </a:rPr>
              <a:t>Non-hazardous waste wipes and shop towels may be disposed or sent to a dry cleaner or laundry for cleaning and reuse.</a:t>
            </a:r>
          </a:p>
          <a:p>
            <a:r>
              <a:rPr lang="en-US" dirty="0">
                <a:latin typeface="Arial" panose="020B0604020202020204" pitchFamily="34" charset="0"/>
                <a:cs typeface="Arial" panose="020B0604020202020204" pitchFamily="34" charset="0"/>
              </a:rPr>
              <a:t>Hazardous waste wipes and shop towels must be managed according to the applicable regulations in 40 CFR 260 through 270.</a:t>
            </a:r>
          </a:p>
        </p:txBody>
      </p:sp>
      <p:sp>
        <p:nvSpPr>
          <p:cNvPr id="6" name="Content Placeholder 2"/>
          <p:cNvSpPr txBox="1">
            <a:spLocks/>
          </p:cNvSpPr>
          <p:nvPr/>
        </p:nvSpPr>
        <p:spPr>
          <a:xfrm>
            <a:off x="457200" y="4848225"/>
            <a:ext cx="3810000" cy="144780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You may choose to manage your wipes as Hazardous Waste.</a:t>
            </a:r>
            <a:endParaRPr lang="en-US" sz="1600" b="1" dirty="0">
              <a:latin typeface="Arial" panose="020B0604020202020204" pitchFamily="34" charset="0"/>
              <a:cs typeface="Arial" panose="020B0604020202020204" pitchFamily="34" charset="0"/>
            </a:endParaRPr>
          </a:p>
        </p:txBody>
      </p:sp>
      <p:pic>
        <p:nvPicPr>
          <p:cNvPr id="7" name="Picture 6" descr="Five gallon bucket with label &quot;Hazardous Waste&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4267200"/>
            <a:ext cx="2971800" cy="2228850"/>
          </a:xfrm>
          <a:prstGeom prst="rect">
            <a:avLst/>
          </a:prstGeom>
        </p:spPr>
      </p:pic>
      <p:sp>
        <p:nvSpPr>
          <p:cNvPr id="8" name="TextBox 7"/>
          <p:cNvSpPr txBox="1"/>
          <p:nvPr/>
        </p:nvSpPr>
        <p:spPr>
          <a:xfrm>
            <a:off x="8458200" y="6553200"/>
            <a:ext cx="457200" cy="369332"/>
          </a:xfrm>
          <a:prstGeom prst="rect">
            <a:avLst/>
          </a:prstGeom>
          <a:noFill/>
        </p:spPr>
        <p:txBody>
          <a:bodyPr wrap="square" rtlCol="0">
            <a:spAutoFit/>
          </a:bodyPr>
          <a:lstStyle/>
          <a:p>
            <a:fld id="{2A89F635-FD79-4AAD-9E02-F8DAF5124B59}" type="slidenum">
              <a:rPr lang="en-US" smtClean="0">
                <a:solidFill>
                  <a:schemeClr val="bg1"/>
                </a:solidFill>
                <a:latin typeface="Arial" panose="020B0604020202020204" pitchFamily="34" charset="0"/>
                <a:cs typeface="Arial" panose="020B0604020202020204" pitchFamily="34" charset="0"/>
              </a:rPr>
              <a:t>84</a:t>
            </a:fld>
            <a:r>
              <a:rPr lang="en-US" dirty="0">
                <a:solidFill>
                  <a:schemeClr val="bg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5156945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1110007" y="29110"/>
            <a:ext cx="8009164" cy="1066800"/>
          </a:xfrm>
        </p:spPr>
        <p:txBody>
          <a:bodyPr>
            <a:noAutofit/>
          </a:bodyPr>
          <a:lstStyle/>
          <a:p>
            <a:pPr eaLnBrk="1" hangingPunct="1"/>
            <a:r>
              <a:rPr lang="en-US" altLang="en-US" sz="2400" dirty="0"/>
              <a:t>Documentation of Claims that Materials are Not Solid Waste or are Conditionally Exempt from Regulation</a:t>
            </a:r>
          </a:p>
        </p:txBody>
      </p:sp>
      <p:sp>
        <p:nvSpPr>
          <p:cNvPr id="29701" name="Rectangle 3"/>
          <p:cNvSpPr>
            <a:spLocks noGrp="1" noChangeArrowheads="1"/>
          </p:cNvSpPr>
          <p:nvPr>
            <p:ph idx="1"/>
          </p:nvPr>
        </p:nvSpPr>
        <p:spPr>
          <a:xfrm>
            <a:off x="304800" y="1295400"/>
            <a:ext cx="8534400" cy="5105400"/>
          </a:xfrm>
        </p:spPr>
        <p:txBody>
          <a:bodyPr>
            <a:noAutofit/>
          </a:bodyPr>
          <a:lstStyle/>
          <a:p>
            <a:pPr marL="0" indent="0" eaLnBrk="1" hangingPunct="1">
              <a:buNone/>
            </a:pPr>
            <a:r>
              <a:rPr lang="en-US" altLang="en-US" sz="2400" b="1" dirty="0">
                <a:latin typeface="Arial" panose="020B0604020202020204" pitchFamily="34" charset="0"/>
                <a:cs typeface="Arial" panose="020B0604020202020204" pitchFamily="34" charset="0"/>
              </a:rPr>
              <a:t>Documentation of claims that materials are not solid wastes  - 40 CFR 261.2(f):</a:t>
            </a:r>
          </a:p>
          <a:p>
            <a:pPr marL="0" indent="0" eaLnBrk="1" hangingPunct="1">
              <a:buNone/>
            </a:pPr>
            <a:endParaRPr lang="en-US" altLang="en-US" sz="1200" dirty="0">
              <a:latin typeface="Arial" panose="020B0604020202020204" pitchFamily="34" charset="0"/>
              <a:cs typeface="Arial" panose="020B0604020202020204" pitchFamily="34" charset="0"/>
            </a:endParaRPr>
          </a:p>
          <a:p>
            <a:pPr marL="0" indent="0" eaLnBrk="1" hangingPunct="1">
              <a:buNone/>
            </a:pPr>
            <a:r>
              <a:rPr lang="en-US" altLang="en-US" sz="2400" dirty="0">
                <a:latin typeface="Arial" panose="020B0604020202020204" pitchFamily="34" charset="0"/>
                <a:cs typeface="Arial" panose="020B0604020202020204" pitchFamily="34" charset="0"/>
              </a:rPr>
              <a:t>Respondents in actions to enforce regulations who raise a claim that a certain material is not a solid waste, or is conditionally exempt from regulation must:</a:t>
            </a:r>
          </a:p>
          <a:p>
            <a:pPr marL="514350" indent="-457200"/>
            <a:r>
              <a:rPr lang="en-US" altLang="en-US" sz="1800" dirty="0">
                <a:latin typeface="Arial" panose="020B0604020202020204" pitchFamily="34" charset="0"/>
                <a:cs typeface="Arial" panose="020B0604020202020204" pitchFamily="34" charset="0"/>
              </a:rPr>
              <a:t>Demonstrate the presence of a known market or disposition for the material</a:t>
            </a:r>
          </a:p>
          <a:p>
            <a:pPr lvl="1" eaLnBrk="1" hangingPunct="1">
              <a:buFont typeface="Arial" panose="020B0604020202020204" pitchFamily="34" charset="0"/>
              <a:buChar char="•"/>
            </a:pPr>
            <a:endParaRPr lang="en-US" altLang="en-US" sz="1800" dirty="0">
              <a:latin typeface="Arial" panose="020B0604020202020204" pitchFamily="34" charset="0"/>
              <a:cs typeface="Arial" panose="020B0604020202020204" pitchFamily="34" charset="0"/>
            </a:endParaRPr>
          </a:p>
          <a:p>
            <a:pPr marL="514350" indent="-457200"/>
            <a:r>
              <a:rPr lang="en-US" altLang="en-US" sz="1800" dirty="0">
                <a:latin typeface="Arial" panose="020B0604020202020204" pitchFamily="34" charset="0"/>
                <a:cs typeface="Arial" panose="020B0604020202020204" pitchFamily="34" charset="0"/>
              </a:rPr>
              <a:t>Demonstrate that they meet the terms of the exclusion or the exemption </a:t>
            </a:r>
          </a:p>
          <a:p>
            <a:pPr lvl="1">
              <a:buFont typeface="Arial" panose="020B0604020202020204" pitchFamily="34" charset="0"/>
              <a:buChar char="•"/>
            </a:pPr>
            <a:r>
              <a:rPr lang="en-US" altLang="en-US" sz="1600" dirty="0">
                <a:latin typeface="Arial" panose="020B0604020202020204" pitchFamily="34" charset="0"/>
                <a:cs typeface="Arial" panose="020B0604020202020204" pitchFamily="34" charset="0"/>
              </a:rPr>
              <a:t>Provide adequate documentation that:</a:t>
            </a:r>
          </a:p>
          <a:p>
            <a:pPr lvl="2"/>
            <a:r>
              <a:rPr lang="en-US" altLang="en-US" sz="1600" dirty="0">
                <a:latin typeface="Arial" panose="020B0604020202020204" pitchFamily="34" charset="0"/>
                <a:cs typeface="Arial" panose="020B0604020202020204" pitchFamily="34" charset="0"/>
              </a:rPr>
              <a:t>The material is not a waste or is exempt from regulation</a:t>
            </a:r>
          </a:p>
          <a:p>
            <a:pPr lvl="2"/>
            <a:r>
              <a:rPr lang="en-US" altLang="en-US" sz="1600" dirty="0">
                <a:latin typeface="Arial" panose="020B0604020202020204" pitchFamily="34" charset="0"/>
                <a:cs typeface="Arial" panose="020B0604020202020204" pitchFamily="34" charset="0"/>
              </a:rPr>
              <a:t>Recyclers/</a:t>
            </a:r>
            <a:r>
              <a:rPr lang="en-US" altLang="en-US" sz="1600" dirty="0" err="1">
                <a:latin typeface="Arial" panose="020B0604020202020204" pitchFamily="34" charset="0"/>
                <a:cs typeface="Arial" panose="020B0604020202020204" pitchFamily="34" charset="0"/>
              </a:rPr>
              <a:t>reclaimers</a:t>
            </a:r>
            <a:r>
              <a:rPr lang="en-US" altLang="en-US" sz="1600" dirty="0">
                <a:latin typeface="Arial" panose="020B0604020202020204" pitchFamily="34" charset="0"/>
                <a:cs typeface="Arial" panose="020B0604020202020204" pitchFamily="34" charset="0"/>
              </a:rPr>
              <a:t> must show they have the necessary equipment to recycle the material</a:t>
            </a:r>
          </a:p>
        </p:txBody>
      </p:sp>
    </p:spTree>
    <p:extLst>
      <p:ext uri="{BB962C8B-B14F-4D97-AF65-F5344CB8AC3E}">
        <p14:creationId xmlns:p14="http://schemas.microsoft.com/office/powerpoint/2010/main" val="28797201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609114" cy="1060704"/>
          </a:xfrm>
        </p:spPr>
        <p:txBody>
          <a:bodyPr>
            <a:noAutofit/>
          </a:bodyPr>
          <a:lstStyle/>
          <a:p>
            <a:r>
              <a:rPr lang="en-US" dirty="0"/>
              <a:t>Definition of Solid Waste Flowchart</a:t>
            </a:r>
          </a:p>
        </p:txBody>
      </p:sp>
      <p:pic>
        <p:nvPicPr>
          <p:cNvPr id="7" name="Picture 2" descr="NON-HW site: not listed or chracteristic&#10;Not a soild waste: specific exclusions, or contains ingredients and subsitutes, but is not always solid waste when used/reused&#10;Solid waste: Listed/characteristic, no ingredients, no exclusions, no military munitions, inherently waste-like&#10;Excluded Material/Process: recycled, use constituting disposal, burning for energy recovery, accumulated speculatively, reclaimed&#10;&#10;"/>
          <p:cNvPicPr>
            <a:picLocks noChangeAspect="1" noChangeArrowheads="1"/>
          </p:cNvPicPr>
          <p:nvPr/>
        </p:nvPicPr>
        <p:blipFill>
          <a:blip r:embed="rId3" cstate="print"/>
          <a:srcRect l="64500" t="27188" r="3750" b="28125"/>
          <a:stretch>
            <a:fillRect/>
          </a:stretch>
        </p:blipFill>
        <p:spPr bwMode="auto">
          <a:xfrm>
            <a:off x="2356757" y="1063332"/>
            <a:ext cx="5334000" cy="5440680"/>
          </a:xfrm>
          <a:prstGeom prst="rect">
            <a:avLst/>
          </a:prstGeom>
          <a:noFill/>
          <a:ln w="9525">
            <a:noFill/>
            <a:miter lim="800000"/>
            <a:headEnd/>
            <a:tailEnd/>
          </a:ln>
        </p:spPr>
      </p:pic>
    </p:spTree>
    <p:extLst>
      <p:ext uri="{BB962C8B-B14F-4D97-AF65-F5344CB8AC3E}">
        <p14:creationId xmlns:p14="http://schemas.microsoft.com/office/powerpoint/2010/main" val="8367402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8085364" cy="1066800"/>
          </a:xfrm>
        </p:spPr>
        <p:txBody>
          <a:bodyPr>
            <a:noAutofit/>
          </a:bodyPr>
          <a:lstStyle/>
          <a:p>
            <a:r>
              <a:rPr lang="en-US" dirty="0"/>
              <a:t>Available Tools and Information</a:t>
            </a:r>
          </a:p>
        </p:txBody>
      </p:sp>
      <p:sp>
        <p:nvSpPr>
          <p:cNvPr id="3" name="Content Placeholder 2"/>
          <p:cNvSpPr>
            <a:spLocks noGrp="1"/>
          </p:cNvSpPr>
          <p:nvPr>
            <p:ph idx="1"/>
          </p:nvPr>
        </p:nvSpPr>
        <p:spPr>
          <a:xfrm>
            <a:off x="304800" y="1371600"/>
            <a:ext cx="8210550" cy="4351338"/>
          </a:xfrm>
        </p:spPr>
        <p:txBody>
          <a:bodyPr>
            <a:normAutofit/>
          </a:bodyPr>
          <a:lstStyle/>
          <a:p>
            <a:r>
              <a:rPr lang="en-US" sz="2400" dirty="0">
                <a:latin typeface="Arial" panose="020B0604020202020204" pitchFamily="34" charset="0"/>
                <a:cs typeface="Arial" panose="020B0604020202020204" pitchFamily="34" charset="0"/>
                <a:hlinkClick r:id="rId3"/>
              </a:rPr>
              <a:t>EPA Hazardous Waste Webpage</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4"/>
              </a:rPr>
              <a:t>Definition of Solid Waste Decision Tool</a:t>
            </a:r>
            <a:endParaRPr lang="en-US" sz="2400" dirty="0">
              <a:latin typeface="Arial" panose="020B0604020202020204" pitchFamily="34" charset="0"/>
              <a:cs typeface="Arial" panose="020B0604020202020204" pitchFamily="34" charset="0"/>
            </a:endParaRPr>
          </a:p>
          <a:p>
            <a:pPr lvl="1">
              <a:buFont typeface="Arial" pitchFamily="34" charset="0"/>
              <a:buChar char="•"/>
            </a:pPr>
            <a:r>
              <a:rPr lang="en-US" dirty="0">
                <a:latin typeface="Arial" panose="020B0604020202020204" pitchFamily="34" charset="0"/>
                <a:cs typeface="Arial" panose="020B0604020202020204" pitchFamily="34" charset="0"/>
              </a:rPr>
              <a:t>A useful tool that has a ten-step process to help make HW determination and it can generate “Outcome” reports</a:t>
            </a:r>
          </a:p>
        </p:txBody>
      </p:sp>
    </p:spTree>
    <p:extLst>
      <p:ext uri="{BB962C8B-B14F-4D97-AF65-F5344CB8AC3E}">
        <p14:creationId xmlns:p14="http://schemas.microsoft.com/office/powerpoint/2010/main" val="30301006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pPr eaLnBrk="1" hangingPunct="1"/>
            <a:r>
              <a:rPr lang="en-US" altLang="en-US" dirty="0"/>
              <a:t>Questions ?</a:t>
            </a:r>
          </a:p>
        </p:txBody>
      </p:sp>
      <p:sp>
        <p:nvSpPr>
          <p:cNvPr id="194563" name="Content Placeholder 2"/>
          <p:cNvSpPr>
            <a:spLocks noGrp="1"/>
          </p:cNvSpPr>
          <p:nvPr>
            <p:ph idx="1"/>
          </p:nvPr>
        </p:nvSpPr>
        <p:spPr>
          <a:xfrm>
            <a:off x="628650" y="1600200"/>
            <a:ext cx="7886700" cy="4576763"/>
          </a:xfrm>
        </p:spPr>
        <p:txBody>
          <a:bodyPr/>
          <a:lstStyle/>
          <a:p>
            <a:pPr marL="0" indent="0" algn="ctr" eaLnBrk="1" hangingPunct="1">
              <a:buFont typeface="Arial" panose="020B0604020202020204" pitchFamily="34" charset="0"/>
              <a:buNone/>
            </a:pPr>
            <a:r>
              <a:rPr lang="en-US" altLang="en-US" dirty="0">
                <a:latin typeface="Arial" panose="020B0604020202020204" pitchFamily="34" charset="0"/>
                <a:cs typeface="Arial" panose="020B0604020202020204" pitchFamily="34" charset="0"/>
              </a:rPr>
              <a:t>Hazardous Waste Program</a:t>
            </a:r>
          </a:p>
          <a:p>
            <a:pPr marL="0" indent="0" algn="ctr" eaLnBrk="1" hangingPunct="1">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a:p>
            <a:pPr marL="0" indent="0" algn="ctr" eaLnBrk="1" hangingPunct="1">
              <a:lnSpc>
                <a:spcPct val="110000"/>
              </a:lnSpc>
              <a:spcBef>
                <a:spcPct val="0"/>
              </a:spcBef>
              <a:buFont typeface="Arial" panose="020B0604020202020204" pitchFamily="34" charset="0"/>
              <a:buNone/>
            </a:pPr>
            <a:r>
              <a:rPr lang="en-US" altLang="en-US" dirty="0">
                <a:latin typeface="Arial" panose="020B0604020202020204" pitchFamily="34" charset="0"/>
                <a:cs typeface="Arial" panose="020B0604020202020204" pitchFamily="34" charset="0"/>
              </a:rPr>
              <a:t>8800 Baymeadows Way West</a:t>
            </a:r>
          </a:p>
          <a:p>
            <a:pPr marL="0" indent="0" algn="ctr" eaLnBrk="1" hangingPunct="1">
              <a:lnSpc>
                <a:spcPct val="110000"/>
              </a:lnSpc>
              <a:spcBef>
                <a:spcPct val="0"/>
              </a:spcBef>
              <a:buFont typeface="Arial" panose="020B0604020202020204" pitchFamily="34" charset="0"/>
              <a:buNone/>
            </a:pPr>
            <a:r>
              <a:rPr lang="en-US" altLang="en-US" dirty="0">
                <a:latin typeface="Arial" panose="020B0604020202020204" pitchFamily="34" charset="0"/>
                <a:cs typeface="Arial" panose="020B0604020202020204" pitchFamily="34" charset="0"/>
              </a:rPr>
              <a:t>Suite 100</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Jacksonville, Florida 32256</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(904) 256-1700</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(904) 256-1588 fax</a:t>
            </a:r>
            <a:br>
              <a:rPr lang="en-US" altLang="en-US" dirty="0"/>
            </a:b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1768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066800" y="14555"/>
            <a:ext cx="8161564" cy="990600"/>
          </a:xfrm>
        </p:spPr>
        <p:txBody>
          <a:bodyPr lIns="90488" tIns="44450" rIns="90488" bIns="44450">
            <a:normAutofit fontScale="90000"/>
          </a:bodyPr>
          <a:lstStyle/>
          <a:p>
            <a:pPr eaLnBrk="1" hangingPunct="1">
              <a:defRPr/>
            </a:pPr>
            <a:r>
              <a:rPr lang="en-US" dirty="0"/>
              <a:t>What is Accumulated Speculatively?</a:t>
            </a:r>
          </a:p>
        </p:txBody>
      </p:sp>
      <p:sp>
        <p:nvSpPr>
          <p:cNvPr id="20484" name="Rectangle 3"/>
          <p:cNvSpPr>
            <a:spLocks noGrp="1" noChangeArrowheads="1"/>
          </p:cNvSpPr>
          <p:nvPr>
            <p:ph idx="1"/>
          </p:nvPr>
        </p:nvSpPr>
        <p:spPr>
          <a:xfrm>
            <a:off x="457200" y="1371600"/>
            <a:ext cx="8229600" cy="4724400"/>
          </a:xfrm>
          <a:noFill/>
        </p:spPr>
        <p:txBody>
          <a:bodyPr lIns="90488" tIns="44450" rIns="90488" bIns="44450">
            <a:normAutofit fontScale="70000" lnSpcReduction="20000"/>
          </a:bodyPr>
          <a:lstStyle/>
          <a:p>
            <a:pPr marL="0" indent="0" eaLnBrk="1" hangingPunct="1">
              <a:buNone/>
            </a:pPr>
            <a:r>
              <a:rPr lang="en-US" b="1" dirty="0">
                <a:latin typeface="Arial" charset="0"/>
              </a:rPr>
              <a:t>Accumulated Speculatively 261.2(c)(4):</a:t>
            </a:r>
          </a:p>
          <a:p>
            <a:pPr eaLnBrk="1" hangingPunct="1"/>
            <a:endParaRPr lang="en-US" b="1" dirty="0">
              <a:latin typeface="Arial" charset="0"/>
            </a:endParaRPr>
          </a:p>
          <a:p>
            <a:pPr marL="0" indent="0" eaLnBrk="1" hangingPunct="1">
              <a:buNone/>
            </a:pPr>
            <a:r>
              <a:rPr lang="en-US" sz="2400" dirty="0">
                <a:latin typeface="Arial" charset="0"/>
              </a:rPr>
              <a:t>Materials noted with a “*” in Column 4 of Table 1 </a:t>
            </a:r>
            <a:r>
              <a:rPr lang="en-US" sz="2400" b="1" dirty="0">
                <a:latin typeface="Arial" charset="0"/>
              </a:rPr>
              <a:t>are solid wastes </a:t>
            </a:r>
            <a:r>
              <a:rPr lang="en-US" sz="2400" dirty="0">
                <a:latin typeface="Arial" charset="0"/>
              </a:rPr>
              <a:t>when accumulated speculatively.</a:t>
            </a:r>
          </a:p>
          <a:p>
            <a:pPr marL="0" indent="0" eaLnBrk="1" hangingPunct="1">
              <a:buNone/>
            </a:pPr>
            <a:endParaRPr lang="en-US" sz="2400" dirty="0">
              <a:latin typeface="Arial" charset="0"/>
            </a:endParaRPr>
          </a:p>
          <a:p>
            <a:pPr marL="0" indent="0" eaLnBrk="1" hangingPunct="1">
              <a:buNone/>
            </a:pPr>
            <a:r>
              <a:rPr lang="en-US" sz="2400" dirty="0">
                <a:latin typeface="Arial" charset="0"/>
              </a:rPr>
              <a:t>A material is “accumulated speculatively” when it is accumulated before being recycled [261.1(c)(8)].  In order for it to not be speculative accumulation, a person must show:</a:t>
            </a:r>
          </a:p>
          <a:p>
            <a:pPr eaLnBrk="1" hangingPunct="1"/>
            <a:r>
              <a:rPr lang="en-US" sz="2400" dirty="0">
                <a:latin typeface="Arial" charset="0"/>
              </a:rPr>
              <a:t>That the material is potentially recyclable</a:t>
            </a:r>
          </a:p>
          <a:p>
            <a:pPr eaLnBrk="1" hangingPunct="1"/>
            <a:r>
              <a:rPr lang="en-US" sz="2400" dirty="0">
                <a:latin typeface="Arial" charset="0"/>
              </a:rPr>
              <a:t>Has a feasible means of being recycled</a:t>
            </a:r>
          </a:p>
          <a:p>
            <a:pPr eaLnBrk="1" hangingPunct="1"/>
            <a:r>
              <a:rPr lang="en-US" sz="2400" dirty="0">
                <a:latin typeface="Arial" charset="0"/>
              </a:rPr>
              <a:t>The amount during a calendar year that is recycled or transferred to different site for recycling equals at least 75% by weight or volume of the amount accumulated at the beginning of the period</a:t>
            </a:r>
          </a:p>
          <a:p>
            <a:pPr eaLnBrk="1" hangingPunct="1"/>
            <a:r>
              <a:rPr lang="en-US" sz="2400" dirty="0">
                <a:latin typeface="Arial" charset="0"/>
              </a:rPr>
              <a:t> Materials must be placed in a storage unit with a label indicating the fist date that the material began to be accumulated (or some other means if this isn’t practicable). (New)</a:t>
            </a:r>
          </a:p>
          <a:p>
            <a:pPr marL="0" indent="0" eaLnBrk="1" hangingPunct="1">
              <a:buNone/>
            </a:pPr>
            <a:r>
              <a:rPr lang="en-US" sz="2400" dirty="0">
                <a:latin typeface="Arial" charset="0"/>
              </a:rPr>
              <a:t>  </a:t>
            </a:r>
            <a:endParaRPr lang="en-US" dirty="0">
              <a:latin typeface="Arial" charset="0"/>
            </a:endParaRPr>
          </a:p>
        </p:txBody>
      </p:sp>
    </p:spTree>
    <p:extLst>
      <p:ext uri="{BB962C8B-B14F-4D97-AF65-F5344CB8AC3E}">
        <p14:creationId xmlns:p14="http://schemas.microsoft.com/office/powerpoint/2010/main" val="3703828315"/>
      </p:ext>
    </p:extLst>
  </p:cSld>
  <p:clrMapOvr>
    <a:masterClrMapping/>
  </p:clrMapOvr>
  <p:transition>
    <p:random/>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3865</TotalTime>
  <Words>8847</Words>
  <Application>Microsoft Office PowerPoint</Application>
  <PresentationFormat>On-screen Show (4:3)</PresentationFormat>
  <Paragraphs>840</Paragraphs>
  <Slides>88</Slides>
  <Notes>53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88</vt:i4>
      </vt:variant>
    </vt:vector>
  </HeadingPairs>
  <TitlesOfParts>
    <vt:vector size="95" baseType="lpstr">
      <vt:lpstr>Arial</vt:lpstr>
      <vt:lpstr>Calibri</vt:lpstr>
      <vt:lpstr>Times New Roman</vt:lpstr>
      <vt:lpstr>Wingdings</vt:lpstr>
      <vt:lpstr>Office Theme</vt:lpstr>
      <vt:lpstr>Custom Design</vt:lpstr>
      <vt:lpstr>1_Custom Design</vt:lpstr>
      <vt:lpstr>Solid Waste Definition, Exclusions and Exemptions </vt:lpstr>
      <vt:lpstr>What is a Solid Waste ?</vt:lpstr>
      <vt:lpstr>What is Abandoned ?</vt:lpstr>
      <vt:lpstr>What is Recycled ?</vt:lpstr>
      <vt:lpstr>What is Use Constituting Disposal?</vt:lpstr>
      <vt:lpstr>What is Burning for Energy Recovery?</vt:lpstr>
      <vt:lpstr>What is Reclaimed?</vt:lpstr>
      <vt:lpstr>Reclamation Example</vt:lpstr>
      <vt:lpstr>What is Accumulated Speculatively?</vt:lpstr>
      <vt:lpstr>What is Inherently Waste-Like?</vt:lpstr>
      <vt:lpstr>What is a Military Munition?</vt:lpstr>
      <vt:lpstr>Table 1</vt:lpstr>
      <vt:lpstr> </vt:lpstr>
      <vt:lpstr>Mechanisms to  Ensure Proper Recycling</vt:lpstr>
      <vt:lpstr>Five Types of Secondary Materials  </vt:lpstr>
      <vt:lpstr>Spent Material</vt:lpstr>
      <vt:lpstr>Sludge</vt:lpstr>
      <vt:lpstr>By-Product</vt:lpstr>
      <vt:lpstr>Co-Product</vt:lpstr>
      <vt:lpstr>Commercial Chemical Product (CCP)</vt:lpstr>
      <vt:lpstr>Scrap Metal</vt:lpstr>
      <vt:lpstr>Scrap Metal - Regulated</vt:lpstr>
      <vt:lpstr> </vt:lpstr>
      <vt:lpstr> </vt:lpstr>
      <vt:lpstr>Solid Waste Exclusions 1 40 CFR 261.4(a) – Domestic Sewage  </vt:lpstr>
      <vt:lpstr> Solid Waste Exclusions 2 </vt:lpstr>
      <vt:lpstr>Solid Waste Exclusions 3 40 CFR 261.4(a) </vt:lpstr>
      <vt:lpstr>Solid Waste Exclusions 4 40 CFR 261.4(a) </vt:lpstr>
      <vt:lpstr>Solid Waste Exclusions 5 40 CFR 261.4(a) </vt:lpstr>
      <vt:lpstr>Solid Waste Exclusions 6 40 CFR 261.4(a) </vt:lpstr>
      <vt:lpstr>Solid Waste Exclusions 7 40 CFR 261.4(a) </vt:lpstr>
      <vt:lpstr>Mineral Processing Exclusion</vt:lpstr>
      <vt:lpstr>Mineral Processing cont.</vt:lpstr>
      <vt:lpstr>Solid Waste Exclusions 8  40 CFR 261.4(a) </vt:lpstr>
      <vt:lpstr>Solid Waste Exclusions 9 40 CFR 261.4(a) </vt:lpstr>
      <vt:lpstr> </vt:lpstr>
      <vt:lpstr>Solid Waste Exclusions 11</vt:lpstr>
      <vt:lpstr>Generator Controlled Exclusion</vt:lpstr>
      <vt:lpstr>Generator Controlled Exclusion 1</vt:lpstr>
      <vt:lpstr>Generator Controlled Exclusion 2</vt:lpstr>
      <vt:lpstr>Generator Controlled Exclusion 3</vt:lpstr>
      <vt:lpstr>Generator Controlled Exclusion 4</vt:lpstr>
      <vt:lpstr>Generator Controlled Exclusion 5</vt:lpstr>
      <vt:lpstr>Generator Controlled Exclusion 6</vt:lpstr>
      <vt:lpstr>Generator Controlled Exclusion 7</vt:lpstr>
      <vt:lpstr>Generator Controlled Exclusion 8</vt:lpstr>
      <vt:lpstr>Generator Controlled Exclusion 9</vt:lpstr>
      <vt:lpstr>Generator Controlled Exclusion 10</vt:lpstr>
      <vt:lpstr>Generator Controlled Exclusion 11</vt:lpstr>
      <vt:lpstr>Preparedness and Response 1</vt:lpstr>
      <vt:lpstr>Preparedness and Response 2</vt:lpstr>
      <vt:lpstr>Preparedness and Response 3</vt:lpstr>
      <vt:lpstr>Preparedness and Response 4</vt:lpstr>
      <vt:lpstr>Verified Reclamation Facility Exclusion</vt:lpstr>
      <vt:lpstr>Verified Reclamation        Facility Exclusion</vt:lpstr>
      <vt:lpstr>Verified Reclamation        Facility Exclusion 1</vt:lpstr>
      <vt:lpstr>Verified Reclamation        Facility Exclusion 2</vt:lpstr>
      <vt:lpstr>260.31(d) Solid Waste Variance</vt:lpstr>
      <vt:lpstr>Transfer to Remanufacturer Exclusion</vt:lpstr>
      <vt:lpstr>Transfer to Remanufacturer Exclusion.</vt:lpstr>
      <vt:lpstr>Transfer to Remanufacturer Exclusion 1</vt:lpstr>
      <vt:lpstr>Transfer to Remanufacturer Exclusion 2</vt:lpstr>
      <vt:lpstr>Transfer to Remanufacturer Exclusion 3</vt:lpstr>
      <vt:lpstr>Transfer to Remanufacturer Exclusion 4</vt:lpstr>
      <vt:lpstr>Transfer to Remanufacturer Exclusion 5</vt:lpstr>
      <vt:lpstr>Solid Waste Exclusions 40 CFR 261.4(a) </vt:lpstr>
      <vt:lpstr>Reusable vs. Disposable Wipes</vt:lpstr>
      <vt:lpstr>What is a Wipe?</vt:lpstr>
      <vt:lpstr>Does it Apply to Your Wipes?</vt:lpstr>
      <vt:lpstr>Does it Apply to Your Wipes? 1</vt:lpstr>
      <vt:lpstr>Are you Sure it Applies to Your Wipes?</vt:lpstr>
      <vt:lpstr>Storage Requirements - Container</vt:lpstr>
      <vt:lpstr>Storage Requirements – Container 1</vt:lpstr>
      <vt:lpstr>Storage Requirements – Container 2</vt:lpstr>
      <vt:lpstr>Storage Requirements – Container 3</vt:lpstr>
      <vt:lpstr>Storage Requirements – Container 4</vt:lpstr>
      <vt:lpstr>Storage Requirements – Labeling 5</vt:lpstr>
      <vt:lpstr>Accumulation Time Limits</vt:lpstr>
      <vt:lpstr>Transporting - Labeling</vt:lpstr>
      <vt:lpstr>Transporting – No Free Liquids</vt:lpstr>
      <vt:lpstr>Recordkeeping</vt:lpstr>
      <vt:lpstr>Destination Facility</vt:lpstr>
      <vt:lpstr>It Doesn’t Apply to my Wipes, Now What?</vt:lpstr>
      <vt:lpstr>I Don’t Want it to Apply to my Wipes, Now What?</vt:lpstr>
      <vt:lpstr>Documentation of Claims that Materials are Not Solid Waste or are Conditionally Exempt from Regulation</vt:lpstr>
      <vt:lpstr>Definition of Solid Waste Flowchart</vt:lpstr>
      <vt:lpstr>Available Tools and Information</vt:lpstr>
      <vt:lpstr>Questions ?</vt:lpstr>
    </vt:vector>
  </TitlesOfParts>
  <Company>Florida Department of Environmental Protection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Pam Fellabaum</dc:creator>
  <cp:lastModifiedBy>Goodwin, Tori</cp:lastModifiedBy>
  <cp:revision>487</cp:revision>
  <cp:lastPrinted>2017-01-05T19:21:04Z</cp:lastPrinted>
  <dcterms:created xsi:type="dcterms:W3CDTF">2012-10-24T16:56:20Z</dcterms:created>
  <dcterms:modified xsi:type="dcterms:W3CDTF">2017-02-16T16:10:55Z</dcterms:modified>
</cp:coreProperties>
</file>