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61" r:id="rId6"/>
    <p:sldId id="258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48B3BB"/>
    <a:srgbClr val="43503B"/>
    <a:srgbClr val="9ED5E6"/>
    <a:srgbClr val="B4A471"/>
    <a:srgbClr val="53B7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>
      <p:cViewPr varScale="1">
        <p:scale>
          <a:sx n="80" d="100"/>
          <a:sy n="80" d="100"/>
        </p:scale>
        <p:origin x="864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lnick, Benjamin" userId="9e6cae5c-e8cb-4b8b-af13-3ae6184ec5f0" providerId="ADAL" clId="{E2A4D5A8-0DE2-4676-B259-EB70BB280109}"/>
    <pc:docChg chg="delSld">
      <pc:chgData name="Melnick, Benjamin" userId="9e6cae5c-e8cb-4b8b-af13-3ae6184ec5f0" providerId="ADAL" clId="{E2A4D5A8-0DE2-4676-B259-EB70BB280109}" dt="2019-09-23T03:22:26.351" v="0" actId="2696"/>
      <pc:docMkLst>
        <pc:docMk/>
      </pc:docMkLst>
      <pc:sldChg chg="del">
        <pc:chgData name="Melnick, Benjamin" userId="9e6cae5c-e8cb-4b8b-af13-3ae6184ec5f0" providerId="ADAL" clId="{E2A4D5A8-0DE2-4676-B259-EB70BB280109}" dt="2019-09-23T03:22:26.351" v="0" actId="2696"/>
        <pc:sldMkLst>
          <pc:docMk/>
          <pc:sldMk cId="1053194851" sldId="27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1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8600" y="1828799"/>
            <a:ext cx="8686800" cy="22860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7200">
                <a:solidFill>
                  <a:schemeClr val="bg1"/>
                </a:solidFill>
                <a:latin typeface="Franklin Gothic Demi" panose="020B0703020102020204" pitchFamily="34" charset="0"/>
              </a:defRPr>
            </a:lvl1pPr>
          </a:lstStyle>
          <a:p>
            <a:r>
              <a:rPr lang="en-US" dirty="0"/>
              <a:t>Add 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600" y="4571999"/>
            <a:ext cx="8686800" cy="121920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Franklin Gothic Demi" panose="020B07030201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/ Division / 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356351"/>
            <a:ext cx="45720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Franklin Gothic Demi" panose="020B07030201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72C52181-6425-4D6D-A86B-617529917815}"/>
              </a:ext>
            </a:extLst>
          </p:cNvPr>
          <p:cNvSpPr/>
          <p:nvPr userDrawn="1"/>
        </p:nvSpPr>
        <p:spPr>
          <a:xfrm>
            <a:off x="914400" y="0"/>
            <a:ext cx="935038" cy="1536701"/>
          </a:xfrm>
          <a:custGeom>
            <a:avLst/>
            <a:gdLst>
              <a:gd name="connsiteX0" fmla="*/ 0 w 862148"/>
              <a:gd name="connsiteY0" fmla="*/ 0 h 1489165"/>
              <a:gd name="connsiteX1" fmla="*/ 0 w 862148"/>
              <a:gd name="connsiteY1" fmla="*/ 1463040 h 1489165"/>
              <a:gd name="connsiteX2" fmla="*/ 435428 w 862148"/>
              <a:gd name="connsiteY2" fmla="*/ 1323703 h 1489165"/>
              <a:gd name="connsiteX3" fmla="*/ 862148 w 862148"/>
              <a:gd name="connsiteY3" fmla="*/ 1489165 h 1489165"/>
              <a:gd name="connsiteX4" fmla="*/ 862148 w 862148"/>
              <a:gd name="connsiteY4" fmla="*/ 0 h 1489165"/>
              <a:gd name="connsiteX5" fmla="*/ 0 w 862148"/>
              <a:gd name="connsiteY5" fmla="*/ 0 h 1489165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35428 w 862148"/>
              <a:gd name="connsiteY2" fmla="*/ 1323703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41037 w 862148"/>
              <a:gd name="connsiteY2" fmla="*/ 1374191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536751"/>
              <a:gd name="connsiteX1" fmla="*/ 0 w 862148"/>
              <a:gd name="connsiteY1" fmla="*/ 1463040 h 1536751"/>
              <a:gd name="connsiteX2" fmla="*/ 431666 w 862148"/>
              <a:gd name="connsiteY2" fmla="*/ 1536751 h 1536751"/>
              <a:gd name="connsiteX3" fmla="*/ 856538 w 862148"/>
              <a:gd name="connsiteY3" fmla="*/ 1466726 h 1536751"/>
              <a:gd name="connsiteX4" fmla="*/ 862148 w 862148"/>
              <a:gd name="connsiteY4" fmla="*/ 0 h 1536751"/>
              <a:gd name="connsiteX5" fmla="*/ 0 w 862148"/>
              <a:gd name="connsiteY5" fmla="*/ 0 h 1536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2148" h="1536751">
                <a:moveTo>
                  <a:pt x="0" y="0"/>
                </a:moveTo>
                <a:lnTo>
                  <a:pt x="0" y="1463040"/>
                </a:lnTo>
                <a:lnTo>
                  <a:pt x="431666" y="1536751"/>
                </a:lnTo>
                <a:lnTo>
                  <a:pt x="856538" y="1466726"/>
                </a:lnTo>
                <a:lnTo>
                  <a:pt x="86214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09C2C3-1778-49FF-8ED9-6F388C03337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23" y="457200"/>
            <a:ext cx="101379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8473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One Column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28190" y="457199"/>
            <a:ext cx="6987210" cy="91440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5600">
                <a:solidFill>
                  <a:schemeClr val="accent5">
                    <a:lumMod val="75000"/>
                  </a:schemeClr>
                </a:solidFill>
                <a:latin typeface="Franklin Gothic Demi" panose="020B0703020102020204" pitchFamily="34" charset="0"/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8600" y="2057401"/>
            <a:ext cx="8686800" cy="4119561"/>
          </a:xfrm>
          <a:prstGeom prst="rect">
            <a:avLst/>
          </a:prstGeom>
        </p:spPr>
        <p:txBody>
          <a:bodyPr/>
          <a:lstStyle>
            <a:lvl1pPr>
              <a:buClr>
                <a:srgbClr val="2E75B6"/>
              </a:buClr>
              <a:defRPr sz="3600"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  <a:lvl2pPr>
              <a:buClr>
                <a:srgbClr val="2E75B6"/>
              </a:buClr>
              <a:defRPr sz="3200">
                <a:solidFill>
                  <a:srgbClr val="43503B"/>
                </a:solidFill>
                <a:latin typeface="Franklin Gothic Demi" panose="020B0703020102020204" pitchFamily="34" charset="0"/>
              </a:defRPr>
            </a:lvl2pPr>
            <a:lvl3pPr>
              <a:buClr>
                <a:srgbClr val="2E75B6"/>
              </a:buClr>
              <a:defRPr sz="2800">
                <a:solidFill>
                  <a:srgbClr val="43503B"/>
                </a:solidFill>
                <a:latin typeface="Franklin Gothic Demi" panose="020B0703020102020204" pitchFamily="34" charset="0"/>
              </a:defRPr>
            </a:lvl3pPr>
            <a:lvl4pPr>
              <a:buClr>
                <a:srgbClr val="2E75B6"/>
              </a:buClr>
              <a:defRPr sz="2400">
                <a:solidFill>
                  <a:srgbClr val="43503B"/>
                </a:solidFill>
                <a:latin typeface="Franklin Gothic Demi" panose="020B0703020102020204" pitchFamily="34" charset="0"/>
              </a:defRPr>
            </a:lvl4pPr>
            <a:lvl5pPr>
              <a:buClr>
                <a:srgbClr val="2E75B6"/>
              </a:buClr>
              <a:defRPr sz="2400">
                <a:solidFill>
                  <a:srgbClr val="43503B"/>
                </a:solidFill>
                <a:latin typeface="Franklin Gothic Demi" panose="020B0703020102020204" pitchFamily="34" charset="0"/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</a:lstStyle>
          <a:p>
            <a:fld id="{536B563B-AAEF-4DB3-855B-3293EBA64F8C}" type="datetimeFigureOut">
              <a:rPr lang="en-US" smtClean="0"/>
              <a:pPr/>
              <a:t>9/22/2019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14600" y="6356351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1C88E5B7-AFC0-441A-A37C-91FFD394753E}"/>
              </a:ext>
            </a:extLst>
          </p:cNvPr>
          <p:cNvSpPr/>
          <p:nvPr userDrawn="1"/>
        </p:nvSpPr>
        <p:spPr>
          <a:xfrm>
            <a:off x="914400" y="0"/>
            <a:ext cx="935038" cy="1536701"/>
          </a:xfrm>
          <a:custGeom>
            <a:avLst/>
            <a:gdLst>
              <a:gd name="connsiteX0" fmla="*/ 0 w 862148"/>
              <a:gd name="connsiteY0" fmla="*/ 0 h 1489165"/>
              <a:gd name="connsiteX1" fmla="*/ 0 w 862148"/>
              <a:gd name="connsiteY1" fmla="*/ 1463040 h 1489165"/>
              <a:gd name="connsiteX2" fmla="*/ 435428 w 862148"/>
              <a:gd name="connsiteY2" fmla="*/ 1323703 h 1489165"/>
              <a:gd name="connsiteX3" fmla="*/ 862148 w 862148"/>
              <a:gd name="connsiteY3" fmla="*/ 1489165 h 1489165"/>
              <a:gd name="connsiteX4" fmla="*/ 862148 w 862148"/>
              <a:gd name="connsiteY4" fmla="*/ 0 h 1489165"/>
              <a:gd name="connsiteX5" fmla="*/ 0 w 862148"/>
              <a:gd name="connsiteY5" fmla="*/ 0 h 1489165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35428 w 862148"/>
              <a:gd name="connsiteY2" fmla="*/ 1323703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41037 w 862148"/>
              <a:gd name="connsiteY2" fmla="*/ 1374191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536751"/>
              <a:gd name="connsiteX1" fmla="*/ 0 w 862148"/>
              <a:gd name="connsiteY1" fmla="*/ 1463040 h 1536751"/>
              <a:gd name="connsiteX2" fmla="*/ 431666 w 862148"/>
              <a:gd name="connsiteY2" fmla="*/ 1536751 h 1536751"/>
              <a:gd name="connsiteX3" fmla="*/ 856538 w 862148"/>
              <a:gd name="connsiteY3" fmla="*/ 1466726 h 1536751"/>
              <a:gd name="connsiteX4" fmla="*/ 862148 w 862148"/>
              <a:gd name="connsiteY4" fmla="*/ 0 h 1536751"/>
              <a:gd name="connsiteX5" fmla="*/ 0 w 862148"/>
              <a:gd name="connsiteY5" fmla="*/ 0 h 1536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2148" h="1536751">
                <a:moveTo>
                  <a:pt x="0" y="0"/>
                </a:moveTo>
                <a:lnTo>
                  <a:pt x="0" y="1463040"/>
                </a:lnTo>
                <a:lnTo>
                  <a:pt x="431666" y="1536751"/>
                </a:lnTo>
                <a:lnTo>
                  <a:pt x="856538" y="1466726"/>
                </a:lnTo>
                <a:lnTo>
                  <a:pt x="86214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7264EFE-4291-4681-B803-FF56A39FE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23" y="457200"/>
            <a:ext cx="1013791" cy="9144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18BF337-8518-41CD-98CE-77A2BBA0CAA3}"/>
              </a:ext>
            </a:extLst>
          </p:cNvPr>
          <p:cNvSpPr txBox="1">
            <a:spLocks/>
          </p:cNvSpPr>
          <p:nvPr userDrawn="1"/>
        </p:nvSpPr>
        <p:spPr>
          <a:xfrm>
            <a:off x="2107095" y="1437511"/>
            <a:ext cx="4929810" cy="457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kern="120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9EFEC75-DFB7-4605-A89E-A95ECD6719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8190" y="1371600"/>
            <a:ext cx="6987209" cy="6858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i="1"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Add Sub-Title, if needed</a:t>
            </a:r>
          </a:p>
        </p:txBody>
      </p:sp>
    </p:spTree>
    <p:extLst>
      <p:ext uri="{BB962C8B-B14F-4D97-AF65-F5344CB8AC3E}">
        <p14:creationId xmlns:p14="http://schemas.microsoft.com/office/powerpoint/2010/main" val="2826712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wo Columns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228600" y="2057401"/>
            <a:ext cx="4286250" cy="4119562"/>
          </a:xfrm>
          <a:prstGeom prst="rect">
            <a:avLst/>
          </a:prstGeom>
        </p:spPr>
        <p:txBody>
          <a:bodyPr/>
          <a:lstStyle>
            <a:lvl1pPr>
              <a:buClr>
                <a:srgbClr val="2E75B6"/>
              </a:buClr>
              <a:defRPr sz="3600"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  <a:lvl2pPr>
              <a:buClr>
                <a:srgbClr val="2E75B6"/>
              </a:buClr>
              <a:defRPr sz="3200">
                <a:solidFill>
                  <a:srgbClr val="43503B"/>
                </a:solidFill>
                <a:latin typeface="Franklin Gothic Demi" panose="020B0703020102020204" pitchFamily="34" charset="0"/>
              </a:defRPr>
            </a:lvl2pPr>
            <a:lvl3pPr>
              <a:buClr>
                <a:srgbClr val="2E75B6"/>
              </a:buClr>
              <a:defRPr sz="2800">
                <a:solidFill>
                  <a:srgbClr val="43503B"/>
                </a:solidFill>
                <a:latin typeface="Franklin Gothic Demi" panose="020B0703020102020204" pitchFamily="34" charset="0"/>
              </a:defRPr>
            </a:lvl3pPr>
            <a:lvl4pPr>
              <a:buClr>
                <a:srgbClr val="2E75B6"/>
              </a:buClr>
              <a:defRPr sz="2400">
                <a:solidFill>
                  <a:srgbClr val="43503B"/>
                </a:solidFill>
                <a:latin typeface="Franklin Gothic Demi" panose="020B0703020102020204" pitchFamily="34" charset="0"/>
              </a:defRPr>
            </a:lvl4pPr>
            <a:lvl5pPr>
              <a:buClr>
                <a:srgbClr val="2E75B6"/>
              </a:buClr>
              <a:defRPr sz="2400">
                <a:solidFill>
                  <a:srgbClr val="43503B"/>
                </a:solidFill>
                <a:latin typeface="Franklin Gothic Demi" panose="020B0703020102020204" pitchFamily="34" charset="0"/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2057401"/>
            <a:ext cx="4286250" cy="4119562"/>
          </a:xfrm>
          <a:prstGeom prst="rect">
            <a:avLst/>
          </a:prstGeom>
        </p:spPr>
        <p:txBody>
          <a:bodyPr/>
          <a:lstStyle>
            <a:lvl1pPr>
              <a:buClr>
                <a:srgbClr val="2E75B6"/>
              </a:buClr>
              <a:defRPr sz="3600"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  <a:lvl2pPr>
              <a:buClr>
                <a:srgbClr val="2E75B6"/>
              </a:buClr>
              <a:defRPr sz="3200">
                <a:solidFill>
                  <a:srgbClr val="43503B"/>
                </a:solidFill>
                <a:latin typeface="Franklin Gothic Demi" panose="020B0703020102020204" pitchFamily="34" charset="0"/>
              </a:defRPr>
            </a:lvl2pPr>
            <a:lvl3pPr>
              <a:buClr>
                <a:srgbClr val="2E75B6"/>
              </a:buClr>
              <a:defRPr sz="2800">
                <a:solidFill>
                  <a:srgbClr val="43503B"/>
                </a:solidFill>
                <a:latin typeface="Franklin Gothic Demi" panose="020B0703020102020204" pitchFamily="34" charset="0"/>
              </a:defRPr>
            </a:lvl3pPr>
            <a:lvl4pPr>
              <a:buClr>
                <a:srgbClr val="2E75B6"/>
              </a:buClr>
              <a:defRPr sz="2400">
                <a:solidFill>
                  <a:srgbClr val="43503B"/>
                </a:solidFill>
                <a:latin typeface="Franklin Gothic Demi" panose="020B0703020102020204" pitchFamily="34" charset="0"/>
              </a:defRPr>
            </a:lvl4pPr>
            <a:lvl5pPr>
              <a:buClr>
                <a:srgbClr val="2E75B6"/>
              </a:buClr>
              <a:defRPr sz="2400">
                <a:solidFill>
                  <a:srgbClr val="43503B"/>
                </a:solidFill>
                <a:latin typeface="Franklin Gothic Demi" panose="020B0703020102020204" pitchFamily="34" charset="0"/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</a:lstStyle>
          <a:p>
            <a:fld id="{536B563B-AAEF-4DB3-855B-3293EBA64F8C}" type="datetimeFigureOut">
              <a:rPr lang="en-US" smtClean="0"/>
              <a:pPr/>
              <a:t>9/22/2019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14600" y="6356351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Freeform 14">
            <a:extLst>
              <a:ext uri="{FF2B5EF4-FFF2-40B4-BE49-F238E27FC236}">
                <a16:creationId xmlns:a16="http://schemas.microsoft.com/office/drawing/2014/main" id="{14235458-0EEA-40A5-BAF0-DE514D01C0BF}"/>
              </a:ext>
            </a:extLst>
          </p:cNvPr>
          <p:cNvSpPr/>
          <p:nvPr userDrawn="1"/>
        </p:nvSpPr>
        <p:spPr>
          <a:xfrm>
            <a:off x="914400" y="0"/>
            <a:ext cx="935038" cy="1536701"/>
          </a:xfrm>
          <a:custGeom>
            <a:avLst/>
            <a:gdLst>
              <a:gd name="connsiteX0" fmla="*/ 0 w 862148"/>
              <a:gd name="connsiteY0" fmla="*/ 0 h 1489165"/>
              <a:gd name="connsiteX1" fmla="*/ 0 w 862148"/>
              <a:gd name="connsiteY1" fmla="*/ 1463040 h 1489165"/>
              <a:gd name="connsiteX2" fmla="*/ 435428 w 862148"/>
              <a:gd name="connsiteY2" fmla="*/ 1323703 h 1489165"/>
              <a:gd name="connsiteX3" fmla="*/ 862148 w 862148"/>
              <a:gd name="connsiteY3" fmla="*/ 1489165 h 1489165"/>
              <a:gd name="connsiteX4" fmla="*/ 862148 w 862148"/>
              <a:gd name="connsiteY4" fmla="*/ 0 h 1489165"/>
              <a:gd name="connsiteX5" fmla="*/ 0 w 862148"/>
              <a:gd name="connsiteY5" fmla="*/ 0 h 1489165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35428 w 862148"/>
              <a:gd name="connsiteY2" fmla="*/ 1323703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41037 w 862148"/>
              <a:gd name="connsiteY2" fmla="*/ 1374191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536751"/>
              <a:gd name="connsiteX1" fmla="*/ 0 w 862148"/>
              <a:gd name="connsiteY1" fmla="*/ 1463040 h 1536751"/>
              <a:gd name="connsiteX2" fmla="*/ 431666 w 862148"/>
              <a:gd name="connsiteY2" fmla="*/ 1536751 h 1536751"/>
              <a:gd name="connsiteX3" fmla="*/ 856538 w 862148"/>
              <a:gd name="connsiteY3" fmla="*/ 1466726 h 1536751"/>
              <a:gd name="connsiteX4" fmla="*/ 862148 w 862148"/>
              <a:gd name="connsiteY4" fmla="*/ 0 h 1536751"/>
              <a:gd name="connsiteX5" fmla="*/ 0 w 862148"/>
              <a:gd name="connsiteY5" fmla="*/ 0 h 1536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2148" h="1536751">
                <a:moveTo>
                  <a:pt x="0" y="0"/>
                </a:moveTo>
                <a:lnTo>
                  <a:pt x="0" y="1463040"/>
                </a:lnTo>
                <a:lnTo>
                  <a:pt x="431666" y="1536751"/>
                </a:lnTo>
                <a:lnTo>
                  <a:pt x="856538" y="1466726"/>
                </a:lnTo>
                <a:lnTo>
                  <a:pt x="86214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69CF62E-1D78-46D2-9E0D-1301C1B7E4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23" y="457200"/>
            <a:ext cx="1013791" cy="9144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5177626-D716-44A0-903D-CC8228B49F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8190" y="457199"/>
            <a:ext cx="6987210" cy="91440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5600">
                <a:solidFill>
                  <a:schemeClr val="accent5">
                    <a:lumMod val="75000"/>
                  </a:schemeClr>
                </a:solidFill>
                <a:latin typeface="Franklin Gothic Demi" panose="020B0703020102020204" pitchFamily="34" charset="0"/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39019D3-7004-4C0A-9D30-FBE85F5939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8190" y="1371600"/>
            <a:ext cx="6987210" cy="685800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i="1"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</a:lstStyle>
          <a:p>
            <a:pPr lvl="0"/>
            <a:r>
              <a:rPr lang="en-US" dirty="0"/>
              <a:t>Add Sub-Title, if needed</a:t>
            </a:r>
          </a:p>
        </p:txBody>
      </p:sp>
    </p:spTree>
    <p:extLst>
      <p:ext uri="{BB962C8B-B14F-4D97-AF65-F5344CB8AC3E}">
        <p14:creationId xmlns:p14="http://schemas.microsoft.com/office/powerpoint/2010/main" val="3182166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Map, Graphic, Screensho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2860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</a:lstStyle>
          <a:p>
            <a:fld id="{536B563B-AAEF-4DB3-855B-3293EBA64F8C}" type="datetimeFigureOut">
              <a:rPr lang="en-US" smtClean="0"/>
              <a:pPr/>
              <a:t>9/22/2019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14600" y="6356351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658807A-5CA5-4A8D-B9F3-C60EAED7E107}"/>
              </a:ext>
            </a:extLst>
          </p:cNvPr>
          <p:cNvGrpSpPr/>
          <p:nvPr userDrawn="1"/>
        </p:nvGrpSpPr>
        <p:grpSpPr>
          <a:xfrm>
            <a:off x="875023" y="0"/>
            <a:ext cx="1013791" cy="1536701"/>
            <a:chOff x="875023" y="0"/>
            <a:chExt cx="1013791" cy="1536701"/>
          </a:xfrm>
        </p:grpSpPr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4EA1D183-F691-4E41-9650-A5402C3094EE}"/>
                </a:ext>
              </a:extLst>
            </p:cNvPr>
            <p:cNvSpPr/>
            <p:nvPr userDrawn="1"/>
          </p:nvSpPr>
          <p:spPr>
            <a:xfrm>
              <a:off x="914400" y="0"/>
              <a:ext cx="935038" cy="1536701"/>
            </a:xfrm>
            <a:custGeom>
              <a:avLst/>
              <a:gdLst>
                <a:gd name="connsiteX0" fmla="*/ 0 w 862148"/>
                <a:gd name="connsiteY0" fmla="*/ 0 h 1489165"/>
                <a:gd name="connsiteX1" fmla="*/ 0 w 862148"/>
                <a:gd name="connsiteY1" fmla="*/ 1463040 h 1489165"/>
                <a:gd name="connsiteX2" fmla="*/ 435428 w 862148"/>
                <a:gd name="connsiteY2" fmla="*/ 1323703 h 1489165"/>
                <a:gd name="connsiteX3" fmla="*/ 862148 w 862148"/>
                <a:gd name="connsiteY3" fmla="*/ 1489165 h 1489165"/>
                <a:gd name="connsiteX4" fmla="*/ 862148 w 862148"/>
                <a:gd name="connsiteY4" fmla="*/ 0 h 1489165"/>
                <a:gd name="connsiteX5" fmla="*/ 0 w 862148"/>
                <a:gd name="connsiteY5" fmla="*/ 0 h 1489165"/>
                <a:gd name="connsiteX0" fmla="*/ 0 w 862148"/>
                <a:gd name="connsiteY0" fmla="*/ 0 h 1466726"/>
                <a:gd name="connsiteX1" fmla="*/ 0 w 862148"/>
                <a:gd name="connsiteY1" fmla="*/ 1463040 h 1466726"/>
                <a:gd name="connsiteX2" fmla="*/ 435428 w 862148"/>
                <a:gd name="connsiteY2" fmla="*/ 1323703 h 1466726"/>
                <a:gd name="connsiteX3" fmla="*/ 856538 w 862148"/>
                <a:gd name="connsiteY3" fmla="*/ 1466726 h 1466726"/>
                <a:gd name="connsiteX4" fmla="*/ 862148 w 862148"/>
                <a:gd name="connsiteY4" fmla="*/ 0 h 1466726"/>
                <a:gd name="connsiteX5" fmla="*/ 0 w 862148"/>
                <a:gd name="connsiteY5" fmla="*/ 0 h 1466726"/>
                <a:gd name="connsiteX0" fmla="*/ 0 w 862148"/>
                <a:gd name="connsiteY0" fmla="*/ 0 h 1466726"/>
                <a:gd name="connsiteX1" fmla="*/ 0 w 862148"/>
                <a:gd name="connsiteY1" fmla="*/ 1463040 h 1466726"/>
                <a:gd name="connsiteX2" fmla="*/ 441037 w 862148"/>
                <a:gd name="connsiteY2" fmla="*/ 1374191 h 1466726"/>
                <a:gd name="connsiteX3" fmla="*/ 856538 w 862148"/>
                <a:gd name="connsiteY3" fmla="*/ 1466726 h 1466726"/>
                <a:gd name="connsiteX4" fmla="*/ 862148 w 862148"/>
                <a:gd name="connsiteY4" fmla="*/ 0 h 1466726"/>
                <a:gd name="connsiteX5" fmla="*/ 0 w 862148"/>
                <a:gd name="connsiteY5" fmla="*/ 0 h 1466726"/>
                <a:gd name="connsiteX0" fmla="*/ 0 w 862148"/>
                <a:gd name="connsiteY0" fmla="*/ 0 h 1536751"/>
                <a:gd name="connsiteX1" fmla="*/ 0 w 862148"/>
                <a:gd name="connsiteY1" fmla="*/ 1463040 h 1536751"/>
                <a:gd name="connsiteX2" fmla="*/ 431666 w 862148"/>
                <a:gd name="connsiteY2" fmla="*/ 1536751 h 1536751"/>
                <a:gd name="connsiteX3" fmla="*/ 856538 w 862148"/>
                <a:gd name="connsiteY3" fmla="*/ 1466726 h 1536751"/>
                <a:gd name="connsiteX4" fmla="*/ 862148 w 862148"/>
                <a:gd name="connsiteY4" fmla="*/ 0 h 1536751"/>
                <a:gd name="connsiteX5" fmla="*/ 0 w 862148"/>
                <a:gd name="connsiteY5" fmla="*/ 0 h 153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2148" h="1536751">
                  <a:moveTo>
                    <a:pt x="0" y="0"/>
                  </a:moveTo>
                  <a:lnTo>
                    <a:pt x="0" y="1463040"/>
                  </a:lnTo>
                  <a:lnTo>
                    <a:pt x="431666" y="1536751"/>
                  </a:lnTo>
                  <a:lnTo>
                    <a:pt x="856538" y="1466726"/>
                  </a:lnTo>
                  <a:lnTo>
                    <a:pt x="8621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6518F78-187A-4CBD-BBF7-3B77F0062FD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023" y="457200"/>
              <a:ext cx="1013791" cy="914400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06FFAEBA-8BD6-4879-B485-1F1F02E684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8190" y="457199"/>
            <a:ext cx="6987210" cy="91440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5600">
                <a:solidFill>
                  <a:schemeClr val="accent5">
                    <a:lumMod val="75000"/>
                  </a:schemeClr>
                </a:solidFill>
                <a:latin typeface="Franklin Gothic Demi" panose="020B0703020102020204" pitchFamily="34" charset="0"/>
              </a:defRPr>
            </a:lvl1pPr>
          </a:lstStyle>
          <a:p>
            <a:r>
              <a:rPr lang="en-US" dirty="0"/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3049294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28190" y="457199"/>
            <a:ext cx="6987210" cy="91440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5600">
                <a:solidFill>
                  <a:schemeClr val="accent5">
                    <a:lumMod val="75000"/>
                  </a:schemeClr>
                </a:solidFill>
                <a:latin typeface="Franklin Gothic Demi" panose="020B0703020102020204" pitchFamily="34" charset="0"/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81918" y="1894711"/>
            <a:ext cx="6987210" cy="4119561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2E75B6"/>
              </a:buClr>
              <a:buNone/>
              <a:defRPr sz="4800"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  <a:lvl2pPr>
              <a:buClr>
                <a:srgbClr val="2E75B6"/>
              </a:buClr>
              <a:defRPr sz="3200">
                <a:solidFill>
                  <a:srgbClr val="43503B"/>
                </a:solidFill>
              </a:defRPr>
            </a:lvl2pPr>
            <a:lvl3pPr>
              <a:buClr>
                <a:srgbClr val="2E75B6"/>
              </a:buClr>
              <a:defRPr sz="2800">
                <a:solidFill>
                  <a:srgbClr val="43503B"/>
                </a:solidFill>
              </a:defRPr>
            </a:lvl3pPr>
            <a:lvl4pPr>
              <a:buClr>
                <a:srgbClr val="2E75B6"/>
              </a:buClr>
              <a:defRPr sz="2400">
                <a:solidFill>
                  <a:srgbClr val="43503B"/>
                </a:solidFill>
              </a:defRPr>
            </a:lvl4pPr>
            <a:lvl5pPr>
              <a:buClr>
                <a:srgbClr val="2E75B6"/>
              </a:buClr>
              <a:defRPr sz="2400">
                <a:solidFill>
                  <a:srgbClr val="43503B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</a:lstStyle>
          <a:p>
            <a:fld id="{536B563B-AAEF-4DB3-855B-3293EBA64F8C}" type="datetimeFigureOut">
              <a:rPr lang="en-US" smtClean="0"/>
              <a:pPr/>
              <a:t>9/22/2019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14600" y="6356351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43503B"/>
                </a:solidFill>
                <a:latin typeface="Franklin Gothic Demi" panose="020B07030201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1C88E5B7-AFC0-441A-A37C-91FFD394753E}"/>
              </a:ext>
            </a:extLst>
          </p:cNvPr>
          <p:cNvSpPr/>
          <p:nvPr userDrawn="1"/>
        </p:nvSpPr>
        <p:spPr>
          <a:xfrm>
            <a:off x="914400" y="0"/>
            <a:ext cx="935038" cy="1536701"/>
          </a:xfrm>
          <a:custGeom>
            <a:avLst/>
            <a:gdLst>
              <a:gd name="connsiteX0" fmla="*/ 0 w 862148"/>
              <a:gd name="connsiteY0" fmla="*/ 0 h 1489165"/>
              <a:gd name="connsiteX1" fmla="*/ 0 w 862148"/>
              <a:gd name="connsiteY1" fmla="*/ 1463040 h 1489165"/>
              <a:gd name="connsiteX2" fmla="*/ 435428 w 862148"/>
              <a:gd name="connsiteY2" fmla="*/ 1323703 h 1489165"/>
              <a:gd name="connsiteX3" fmla="*/ 862148 w 862148"/>
              <a:gd name="connsiteY3" fmla="*/ 1489165 h 1489165"/>
              <a:gd name="connsiteX4" fmla="*/ 862148 w 862148"/>
              <a:gd name="connsiteY4" fmla="*/ 0 h 1489165"/>
              <a:gd name="connsiteX5" fmla="*/ 0 w 862148"/>
              <a:gd name="connsiteY5" fmla="*/ 0 h 1489165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35428 w 862148"/>
              <a:gd name="connsiteY2" fmla="*/ 1323703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466726"/>
              <a:gd name="connsiteX1" fmla="*/ 0 w 862148"/>
              <a:gd name="connsiteY1" fmla="*/ 1463040 h 1466726"/>
              <a:gd name="connsiteX2" fmla="*/ 441037 w 862148"/>
              <a:gd name="connsiteY2" fmla="*/ 1374191 h 1466726"/>
              <a:gd name="connsiteX3" fmla="*/ 856538 w 862148"/>
              <a:gd name="connsiteY3" fmla="*/ 1466726 h 1466726"/>
              <a:gd name="connsiteX4" fmla="*/ 862148 w 862148"/>
              <a:gd name="connsiteY4" fmla="*/ 0 h 1466726"/>
              <a:gd name="connsiteX5" fmla="*/ 0 w 862148"/>
              <a:gd name="connsiteY5" fmla="*/ 0 h 1466726"/>
              <a:gd name="connsiteX0" fmla="*/ 0 w 862148"/>
              <a:gd name="connsiteY0" fmla="*/ 0 h 1536751"/>
              <a:gd name="connsiteX1" fmla="*/ 0 w 862148"/>
              <a:gd name="connsiteY1" fmla="*/ 1463040 h 1536751"/>
              <a:gd name="connsiteX2" fmla="*/ 431666 w 862148"/>
              <a:gd name="connsiteY2" fmla="*/ 1536751 h 1536751"/>
              <a:gd name="connsiteX3" fmla="*/ 856538 w 862148"/>
              <a:gd name="connsiteY3" fmla="*/ 1466726 h 1536751"/>
              <a:gd name="connsiteX4" fmla="*/ 862148 w 862148"/>
              <a:gd name="connsiteY4" fmla="*/ 0 h 1536751"/>
              <a:gd name="connsiteX5" fmla="*/ 0 w 862148"/>
              <a:gd name="connsiteY5" fmla="*/ 0 h 1536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2148" h="1536751">
                <a:moveTo>
                  <a:pt x="0" y="0"/>
                </a:moveTo>
                <a:lnTo>
                  <a:pt x="0" y="1463040"/>
                </a:lnTo>
                <a:lnTo>
                  <a:pt x="431666" y="1536751"/>
                </a:lnTo>
                <a:lnTo>
                  <a:pt x="856538" y="1466726"/>
                </a:lnTo>
                <a:lnTo>
                  <a:pt x="86214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7264EFE-4291-4681-B803-FF56A39FE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23" y="457200"/>
            <a:ext cx="1013791" cy="9144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18BF337-8518-41CD-98CE-77A2BBA0CAA3}"/>
              </a:ext>
            </a:extLst>
          </p:cNvPr>
          <p:cNvSpPr txBox="1">
            <a:spLocks/>
          </p:cNvSpPr>
          <p:nvPr userDrawn="1"/>
        </p:nvSpPr>
        <p:spPr>
          <a:xfrm>
            <a:off x="2107095" y="1437511"/>
            <a:ext cx="4929810" cy="457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200" kern="120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879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as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>
            <a:extLst>
              <a:ext uri="{FF2B5EF4-FFF2-40B4-BE49-F238E27FC236}">
                <a16:creationId xmlns:a16="http://schemas.microsoft.com/office/drawing/2014/main" id="{36768880-7742-4E1D-BCB4-18B892801D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>
            <a:extLst>
              <a:ext uri="{FF2B5EF4-FFF2-40B4-BE49-F238E27FC236}">
                <a16:creationId xmlns:a16="http://schemas.microsoft.com/office/drawing/2014/main" id="{062E13CA-A00F-4666-BAE8-F7FCDB708E1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388" y="1304131"/>
            <a:ext cx="4721225" cy="424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1374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208065-6A17-48A2-A83C-71BA4C68E7B1}"/>
              </a:ext>
            </a:extLst>
          </p:cNvPr>
          <p:cNvSpPr txBox="1"/>
          <p:nvPr userDrawn="1"/>
        </p:nvSpPr>
        <p:spPr>
          <a:xfrm>
            <a:off x="6858000" y="6356350"/>
            <a:ext cx="2057400" cy="36512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fld id="{C0D148B1-2D98-45E8-A7D2-E88121981E67}" type="slidenum">
              <a:rPr lang="en-US" sz="1800" smtClean="0">
                <a:solidFill>
                  <a:srgbClr val="43503B"/>
                </a:solidFill>
              </a:rPr>
              <a:pPr algn="r"/>
              <a:t>‹#›</a:t>
            </a:fld>
            <a:r>
              <a:rPr lang="en-US" sz="1800" dirty="0">
                <a:solidFill>
                  <a:srgbClr val="43503B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29608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714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7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mailto:Benjamin.Melnick@floridadep.gov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399D2-61A4-4490-A111-412C5E6F1E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2286000"/>
            <a:ext cx="5562600" cy="1447800"/>
          </a:xfrm>
        </p:spPr>
        <p:txBody>
          <a:bodyPr/>
          <a:lstStyle/>
          <a:p>
            <a:r>
              <a:rPr lang="en-US" dirty="0"/>
              <a:t>Stormwater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6A85B1-D24A-4AB0-AD5E-FD34590C2F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4495800"/>
            <a:ext cx="8686800" cy="17526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Benjamin Melnick</a:t>
            </a:r>
          </a:p>
          <a:p>
            <a:r>
              <a:rPr lang="en-US" dirty="0"/>
              <a:t>Deputy Director</a:t>
            </a:r>
          </a:p>
          <a:p>
            <a:r>
              <a:rPr lang="en-US" dirty="0"/>
              <a:t>Division of Water Resource Management</a:t>
            </a:r>
          </a:p>
        </p:txBody>
      </p:sp>
    </p:spTree>
    <p:extLst>
      <p:ext uri="{BB962C8B-B14F-4D97-AF65-F5344CB8AC3E}">
        <p14:creationId xmlns:p14="http://schemas.microsoft.com/office/powerpoint/2010/main" val="2332804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4C9059-DF09-401F-9EBE-C2E021269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000" dirty="0"/>
              <a:t>CGPs &amp; MSGPs &amp; NEXs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4BA707A-2B79-4457-BD0B-20C49CD60474}"/>
              </a:ext>
            </a:extLst>
          </p:cNvPr>
          <p:cNvGrpSpPr/>
          <p:nvPr/>
        </p:nvGrpSpPr>
        <p:grpSpPr>
          <a:xfrm>
            <a:off x="0" y="1676401"/>
            <a:ext cx="9144001" cy="5562599"/>
            <a:chOff x="0" y="1860803"/>
            <a:chExt cx="9144001" cy="534366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8A23B0D-CEA0-4940-B6D9-2FD9D5A39916}"/>
                </a:ext>
              </a:extLst>
            </p:cNvPr>
            <p:cNvGrpSpPr/>
            <p:nvPr/>
          </p:nvGrpSpPr>
          <p:grpSpPr>
            <a:xfrm>
              <a:off x="0" y="1860803"/>
              <a:ext cx="3081079" cy="4997197"/>
              <a:chOff x="0" y="1860803"/>
              <a:chExt cx="3886200" cy="4997197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48C9C28-4EEF-424A-9FB9-C95C6A7E8E18}"/>
                  </a:ext>
                </a:extLst>
              </p:cNvPr>
              <p:cNvSpPr/>
              <p:nvPr/>
            </p:nvSpPr>
            <p:spPr>
              <a:xfrm>
                <a:off x="0" y="1860803"/>
                <a:ext cx="3886200" cy="1034797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0" cap="all" dirty="0">
                    <a:latin typeface="Franklin Gothic Demi" panose="020B0703020102020204" pitchFamily="34" charset="0"/>
                    <a:cs typeface="Arial" panose="020B0604020202020204" pitchFamily="34" charset="0"/>
                  </a:rPr>
                  <a:t>CGP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991B0D9-A534-4C52-A28B-1949F1AD8BD5}"/>
                  </a:ext>
                </a:extLst>
              </p:cNvPr>
              <p:cNvSpPr/>
              <p:nvPr/>
            </p:nvSpPr>
            <p:spPr>
              <a:xfrm>
                <a:off x="0" y="2895600"/>
                <a:ext cx="3886200" cy="3962400"/>
              </a:xfrm>
              <a:prstGeom prst="rect">
                <a:avLst/>
              </a:prstGeom>
              <a:solidFill>
                <a:srgbClr val="6377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Franklin Gothic Demi" panose="020B0703020102020204" pitchFamily="34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6B4C2ED-27B5-4C7F-9593-32E326BE2504}"/>
                  </a:ext>
                </a:extLst>
              </p:cNvPr>
              <p:cNvSpPr txBox="1"/>
              <p:nvPr/>
            </p:nvSpPr>
            <p:spPr>
              <a:xfrm>
                <a:off x="155849" y="2909560"/>
                <a:ext cx="3617613" cy="3785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1+ Acre disturbance</a:t>
                </a:r>
              </a:p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Discharge/outfall</a:t>
                </a:r>
              </a:p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Stormwater Pollution Prevention Plans</a:t>
                </a:r>
              </a:p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Implement BMPS: erosion, waste, sedimentation, control</a:t>
                </a:r>
              </a:p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Monitoring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D7049C2-74AC-4A72-A814-71B25C7CC3DC}"/>
                </a:ext>
              </a:extLst>
            </p:cNvPr>
            <p:cNvGrpSpPr/>
            <p:nvPr/>
          </p:nvGrpSpPr>
          <p:grpSpPr>
            <a:xfrm>
              <a:off x="3048000" y="1860803"/>
              <a:ext cx="3081078" cy="5343669"/>
              <a:chOff x="3888259" y="1860803"/>
              <a:chExt cx="3886200" cy="5343669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3647D62C-D171-46DB-BFB7-DF2B83F37233}"/>
                  </a:ext>
                </a:extLst>
              </p:cNvPr>
              <p:cNvSpPr/>
              <p:nvPr/>
            </p:nvSpPr>
            <p:spPr>
              <a:xfrm>
                <a:off x="3888259" y="1860803"/>
                <a:ext cx="3886200" cy="1034797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0" cap="all" dirty="0">
                    <a:latin typeface="Franklin Gothic Demi" panose="020B0703020102020204" pitchFamily="34" charset="0"/>
                    <a:cs typeface="Arial" panose="020B0604020202020204" pitchFamily="34" charset="0"/>
                  </a:rPr>
                  <a:t>MSGP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72B56B0-A84F-4CD2-8087-BF6FF17EC697}"/>
                  </a:ext>
                </a:extLst>
              </p:cNvPr>
              <p:cNvSpPr/>
              <p:nvPr/>
            </p:nvSpPr>
            <p:spPr>
              <a:xfrm>
                <a:off x="3888259" y="2895600"/>
                <a:ext cx="3886200" cy="3962400"/>
              </a:xfrm>
              <a:prstGeom prst="rect">
                <a:avLst/>
              </a:prstGeom>
              <a:solidFill>
                <a:srgbClr val="0857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Franklin Gothic Demi" panose="020B0703020102020204" pitchFamily="34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95ACBA5-9E22-4376-91BE-7D328ABF52E5}"/>
                  </a:ext>
                </a:extLst>
              </p:cNvPr>
              <p:cNvSpPr txBox="1"/>
              <p:nvPr/>
            </p:nvSpPr>
            <p:spPr>
              <a:xfrm>
                <a:off x="4114267" y="2895600"/>
                <a:ext cx="3505201" cy="4308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Industrial activities</a:t>
                </a:r>
              </a:p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Discharge</a:t>
                </a:r>
              </a:p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Stormwater Pollution Prevention Plans</a:t>
                </a:r>
              </a:p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Implement BMPS: erosion, waste, sedimentation, control</a:t>
                </a:r>
              </a:p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Monitoring</a:t>
                </a:r>
              </a:p>
              <a:p>
                <a:pPr marL="342900" indent="-342900" eaLnBrk="0" fontAlgn="base" hangingPunct="0">
                  <a:spcAft>
                    <a:spcPct val="0"/>
                  </a:spcAft>
                  <a:buFont typeface="Arial" panose="020B0604020202020204" pitchFamily="34" charset="0"/>
                  <a:buChar char="•"/>
                  <a:defRPr/>
                </a:pPr>
                <a:endParaRPr lang="en-US" altLang="en-US" sz="2400" dirty="0">
                  <a:solidFill>
                    <a:schemeClr val="bg1"/>
                  </a:solidFill>
                  <a:latin typeface="Franklin Gothic Demi" panose="020B07030201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29B9924-9E75-4A91-AECA-AC1070BB56FF}"/>
                </a:ext>
              </a:extLst>
            </p:cNvPr>
            <p:cNvGrpSpPr/>
            <p:nvPr/>
          </p:nvGrpSpPr>
          <p:grpSpPr>
            <a:xfrm>
              <a:off x="6062922" y="1860803"/>
              <a:ext cx="3081079" cy="4997197"/>
              <a:chOff x="8009238" y="1860803"/>
              <a:chExt cx="3886200" cy="4997197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DCE2740-A274-4CFF-9AA8-2B1037986E00}"/>
                  </a:ext>
                </a:extLst>
              </p:cNvPr>
              <p:cNvSpPr/>
              <p:nvPr/>
            </p:nvSpPr>
            <p:spPr>
              <a:xfrm>
                <a:off x="8009238" y="1860803"/>
                <a:ext cx="3886200" cy="1034797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000" cap="all" dirty="0">
                    <a:latin typeface="Franklin Gothic Demi" panose="020B0703020102020204" pitchFamily="34" charset="0"/>
                    <a:cs typeface="Arial" panose="020B0604020202020204" pitchFamily="34" charset="0"/>
                  </a:rPr>
                  <a:t>NEX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B492671-B313-481E-95C2-D9C4500678B6}"/>
                  </a:ext>
                </a:extLst>
              </p:cNvPr>
              <p:cNvSpPr/>
              <p:nvPr/>
            </p:nvSpPr>
            <p:spPr>
              <a:xfrm>
                <a:off x="8009238" y="2895600"/>
                <a:ext cx="3886200" cy="39624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Franklin Gothic Demi" panose="020B0703020102020204" pitchFamily="34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FDCB4B3-A351-48B0-BAFE-C6A4A571B356}"/>
                  </a:ext>
                </a:extLst>
              </p:cNvPr>
              <p:cNvSpPr txBox="1"/>
              <p:nvPr/>
            </p:nvSpPr>
            <p:spPr>
              <a:xfrm>
                <a:off x="8163697" y="2909560"/>
                <a:ext cx="3573161" cy="1785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No Exposure Exclusion Certification</a:t>
                </a:r>
              </a:p>
              <a:p>
                <a:pPr marL="342900" indent="-342900" eaLnBrk="0" fontAlgn="base" hangingPunct="0">
                  <a:spcAft>
                    <a:spcPts val="12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en-US" sz="2000" dirty="0">
                    <a:solidFill>
                      <a:schemeClr val="bg1"/>
                    </a:solidFill>
                    <a:latin typeface="Franklin Gothic Demi" panose="020B0703020102020204" pitchFamily="34" charset="0"/>
                    <a:cs typeface="Arial" panose="020B0604020202020204" pitchFamily="34" charset="0"/>
                  </a:rPr>
                  <a:t>Exempt from SWPPPs, monitoring</a:t>
                </a:r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5447E13-0C76-4959-B782-6545D86E2114}"/>
              </a:ext>
            </a:extLst>
          </p:cNvPr>
          <p:cNvSpPr txBox="1"/>
          <p:nvPr/>
        </p:nvSpPr>
        <p:spPr>
          <a:xfrm>
            <a:off x="8686800" y="6366482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348951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4FC835C-D97D-4FD3-BE26-F91F6BCE0B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1900238"/>
            <a:ext cx="4286250" cy="4119562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A: Timber Products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B: Paper Products </a:t>
            </a:r>
            <a:b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Manufacturing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C: Chemical Manufacturing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D: Asphalt Paving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E: Glass, Clay, Cement, Man.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F: Primary Metals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G: Metal Mining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H: Coal Mines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I: Oil and Gas Extraction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J: Mineral Mining &amp; Dressing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K: Hazardous Waste Facilities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L: Landfills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M: Auto Salvage Yards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N: Recycling Facilities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O: Power Plants (Steam)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79BBC-74B2-48D1-9850-14B3D06AD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900238"/>
            <a:ext cx="4286250" cy="4119562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P: Land Transportation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Q: Water Transportation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R: Ship &amp; Boat Building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S: Air Transportation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T: Treatment Works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U: Food &amp; Kindred Products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V: Textile Mills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W: Furniture &amp; Fixtures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X: Printing &amp; Publishing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Y: Plastics Manufacturing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Z: Leather Tanning &amp; Finishing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AA: Fabricated Metal Products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AB: Transportation Equip. 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AC: Electronic Goods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3333CC"/>
              </a:buClr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Sector AD: Additional Activities</a:t>
            </a:r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2D254F6-D647-418A-92C2-A46508800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5000" dirty="0"/>
              <a:t>Regulated Industrial Activities (MSGP Areas)</a:t>
            </a:r>
          </a:p>
        </p:txBody>
      </p:sp>
    </p:spTree>
    <p:extLst>
      <p:ext uri="{BB962C8B-B14F-4D97-AF65-F5344CB8AC3E}">
        <p14:creationId xmlns:p14="http://schemas.microsoft.com/office/powerpoint/2010/main" val="3935875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586F5-F41A-4FB8-BE93-467211E6A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190" y="152399"/>
            <a:ext cx="6987210" cy="91440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5000" dirty="0"/>
              <a:t>Six Major Types of Surface Water Management Systems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6BB0B9-94D9-473D-BABB-31C7A1C1E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37" y="2125744"/>
            <a:ext cx="2886613" cy="189547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172982-FDD9-4C45-A620-A482A8A5A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993" y="2125743"/>
            <a:ext cx="2683192" cy="188595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D527EE-C8A4-4F05-A7DB-63F192FDA0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0223" y="2142252"/>
            <a:ext cx="2785269" cy="186943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7CCFA6-4B6A-4522-A48D-8B565C3582B6}"/>
              </a:ext>
            </a:extLst>
          </p:cNvPr>
          <p:cNvSpPr txBox="1"/>
          <p:nvPr/>
        </p:nvSpPr>
        <p:spPr>
          <a:xfrm>
            <a:off x="197337" y="4039956"/>
            <a:ext cx="2886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Franklin Gothic Demi" panose="020B0703020102020204" pitchFamily="34" charset="0"/>
              </a:rPr>
              <a:t>“Dry” </a:t>
            </a:r>
            <a:r>
              <a:rPr lang="en-US" sz="1400" u="sng" dirty="0">
                <a:latin typeface="Franklin Gothic Demi" panose="020B0703020102020204" pitchFamily="34" charset="0"/>
              </a:rPr>
              <a:t>Retention</a:t>
            </a:r>
            <a:r>
              <a:rPr lang="en-US" sz="1400" dirty="0">
                <a:latin typeface="Franklin Gothic Demi" panose="020B0703020102020204" pitchFamily="34" charset="0"/>
              </a:rPr>
              <a:t> Ponds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D7C2A9-53A6-47A6-A8CA-BC36E3773331}"/>
              </a:ext>
            </a:extLst>
          </p:cNvPr>
          <p:cNvSpPr txBox="1"/>
          <p:nvPr/>
        </p:nvSpPr>
        <p:spPr>
          <a:xfrm>
            <a:off x="3294992" y="4034000"/>
            <a:ext cx="2683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Franklin Gothic Demi" panose="020B0703020102020204" pitchFamily="34" charset="0"/>
              </a:rPr>
              <a:t>“Wet” </a:t>
            </a:r>
            <a:r>
              <a:rPr lang="en-US" sz="1400" u="sng" dirty="0">
                <a:latin typeface="Franklin Gothic Demi" panose="020B0703020102020204" pitchFamily="34" charset="0"/>
              </a:rPr>
              <a:t>Detention</a:t>
            </a:r>
            <a:r>
              <a:rPr lang="en-US" sz="1400" dirty="0">
                <a:latin typeface="Franklin Gothic Demi" panose="020B0703020102020204" pitchFamily="34" charset="0"/>
              </a:rPr>
              <a:t> Ponds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86F8DE-D9EB-431F-B37E-9AA5B093F9D5}"/>
              </a:ext>
            </a:extLst>
          </p:cNvPr>
          <p:cNvSpPr txBox="1"/>
          <p:nvPr/>
        </p:nvSpPr>
        <p:spPr>
          <a:xfrm>
            <a:off x="6210222" y="4027659"/>
            <a:ext cx="2785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Franklin Gothic Demi" panose="020B0703020102020204" pitchFamily="34" charset="0"/>
              </a:rPr>
              <a:t>“Filtered” Ponds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1B67C8-94B8-41DD-BD0D-66DAA4672B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938" y="4489325"/>
            <a:ext cx="2886614" cy="191249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C2406C-F9AA-4BE0-BA41-E9FB1F78A7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4993" y="4489325"/>
            <a:ext cx="2683192" cy="191249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72CF77F-6272-472C-BBD3-9D8B9A86E1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222" y="4489325"/>
            <a:ext cx="2785269" cy="1912492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9374471-B840-4BCF-A989-2B5CBE7E7286}"/>
              </a:ext>
            </a:extLst>
          </p:cNvPr>
          <p:cNvSpPr txBox="1"/>
          <p:nvPr/>
        </p:nvSpPr>
        <p:spPr>
          <a:xfrm>
            <a:off x="197340" y="6400800"/>
            <a:ext cx="2886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Franklin Gothic Demi" panose="020B0703020102020204" pitchFamily="34" charset="0"/>
              </a:rPr>
              <a:t>Underground Exfiltration Trenches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0AE80F-85CB-46BD-A0F3-9ED613CB00F7}"/>
              </a:ext>
            </a:extLst>
          </p:cNvPr>
          <p:cNvSpPr txBox="1"/>
          <p:nvPr/>
        </p:nvSpPr>
        <p:spPr>
          <a:xfrm>
            <a:off x="3294991" y="6406372"/>
            <a:ext cx="2683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Franklin Gothic Demi" panose="020B0703020102020204" pitchFamily="34" charset="0"/>
              </a:rPr>
              <a:t>Pervious Pavement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6C9175-73F6-4651-8038-AB29CB0B7227}"/>
              </a:ext>
            </a:extLst>
          </p:cNvPr>
          <p:cNvSpPr txBox="1"/>
          <p:nvPr/>
        </p:nvSpPr>
        <p:spPr>
          <a:xfrm>
            <a:off x="6186623" y="6401818"/>
            <a:ext cx="2808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Franklin Gothic Demi" panose="020B0703020102020204" pitchFamily="34" charset="0"/>
              </a:rPr>
              <a:t>Underground Vaults</a:t>
            </a:r>
          </a:p>
        </p:txBody>
      </p:sp>
    </p:spTree>
    <p:extLst>
      <p:ext uri="{BB962C8B-B14F-4D97-AF65-F5344CB8AC3E}">
        <p14:creationId xmlns:p14="http://schemas.microsoft.com/office/powerpoint/2010/main" val="4061060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CFB1E-5D36-4328-89A4-D23D8736C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0711D-44F4-4CE2-8FBA-C2621339E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2057400"/>
            <a:ext cx="7543800" cy="4119561"/>
          </a:xfrm>
        </p:spPr>
        <p:txBody>
          <a:bodyPr/>
          <a:lstStyle/>
          <a:p>
            <a:pPr algn="ctr"/>
            <a:r>
              <a:rPr lang="en-US" dirty="0"/>
              <a:t>Benjamin Melnick</a:t>
            </a:r>
          </a:p>
          <a:p>
            <a:pPr algn="ctr"/>
            <a:r>
              <a:rPr lang="en-US" sz="3000" dirty="0"/>
              <a:t>Deputy Director</a:t>
            </a:r>
          </a:p>
          <a:p>
            <a:pPr algn="ctr"/>
            <a:r>
              <a:rPr lang="en-US" sz="3000" dirty="0"/>
              <a:t>Division of Water Resource Management</a:t>
            </a:r>
          </a:p>
          <a:p>
            <a:pPr algn="ctr"/>
            <a:r>
              <a:rPr lang="en-US" sz="3000" dirty="0">
                <a:hlinkClick r:id="rId2"/>
              </a:rPr>
              <a:t>Benjamin.Melnick@floridadep.gov</a:t>
            </a:r>
            <a:endParaRPr lang="en-US" sz="3000" dirty="0"/>
          </a:p>
          <a:p>
            <a:pPr algn="ctr"/>
            <a:r>
              <a:rPr lang="en-US" sz="3000" dirty="0"/>
              <a:t>850-245-8336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69562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129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54D08-1632-43D5-9803-4DE0A048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28600"/>
            <a:ext cx="6987210" cy="91440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5000" dirty="0"/>
              <a:t>Sources of Groundwater Contamination</a:t>
            </a:r>
          </a:p>
        </p:txBody>
      </p:sp>
      <p:pic>
        <p:nvPicPr>
          <p:cNvPr id="3" name="Picture 2" descr="Contamination Diagram">
            <a:extLst>
              <a:ext uri="{FF2B5EF4-FFF2-40B4-BE49-F238E27FC236}">
                <a16:creationId xmlns:a16="http://schemas.microsoft.com/office/drawing/2014/main" id="{90528EE2-A20F-4948-A9D1-6CBB2872FB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1"/>
          <a:stretch/>
        </p:blipFill>
        <p:spPr bwMode="auto">
          <a:xfrm>
            <a:off x="1524000" y="1573470"/>
            <a:ext cx="6858000" cy="527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423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DEDC5-BE2C-4654-B7DF-4D97356CA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190" y="152400"/>
            <a:ext cx="6987210" cy="91440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5000" dirty="0"/>
              <a:t>Potential Impacts of Unmanaged Stormwater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2181DB-131C-4BEE-8AEB-A7931FFF1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828800"/>
            <a:ext cx="7543800" cy="4119561"/>
          </a:xfrm>
        </p:spPr>
        <p:txBody>
          <a:bodyPr/>
          <a:lstStyle/>
          <a:p>
            <a:pPr marL="0" indent="0">
              <a:spcAft>
                <a:spcPts val="1200"/>
              </a:spcAft>
              <a:buClr>
                <a:srgbClr val="0070C0"/>
              </a:buClr>
              <a:buNone/>
            </a:pPr>
            <a:r>
              <a:rPr lang="en-US" sz="2800" b="1" dirty="0">
                <a:cs typeface="Arial" panose="020B0604020202020204" pitchFamily="34" charset="0"/>
              </a:rPr>
              <a:t>Changes In: </a:t>
            </a:r>
          </a:p>
          <a:p>
            <a:pPr marL="914400" lvl="1" indent="-457200">
              <a:buClr>
                <a:srgbClr val="0070C0"/>
              </a:buClr>
            </a:pPr>
            <a:r>
              <a:rPr lang="en-US" sz="2800" dirty="0">
                <a:cs typeface="Arial" panose="020B0604020202020204" pitchFamily="34" charset="0"/>
              </a:rPr>
              <a:t>Infiltration to ground water</a:t>
            </a:r>
          </a:p>
          <a:p>
            <a:pPr marL="914400" lvl="1" indent="-457200">
              <a:buClr>
                <a:srgbClr val="0070C0"/>
              </a:buClr>
            </a:pPr>
            <a:r>
              <a:rPr lang="en-US" sz="2800" dirty="0">
                <a:cs typeface="Arial" panose="020B0604020202020204" pitchFamily="34" charset="0"/>
              </a:rPr>
              <a:t>Stream hydrology</a:t>
            </a:r>
          </a:p>
          <a:p>
            <a:pPr marL="914400" lvl="1" indent="-457200">
              <a:buClr>
                <a:srgbClr val="0070C0"/>
              </a:buClr>
            </a:pPr>
            <a:r>
              <a:rPr lang="en-US" sz="2800" dirty="0">
                <a:cs typeface="Arial" panose="020B0604020202020204" pitchFamily="34" charset="0"/>
              </a:rPr>
              <a:t>Watershed hydrology</a:t>
            </a:r>
          </a:p>
          <a:p>
            <a:pPr marL="914400" lvl="1" indent="-457200">
              <a:buClr>
                <a:srgbClr val="0070C0"/>
              </a:buClr>
            </a:pPr>
            <a:r>
              <a:rPr lang="en-US" sz="2800" dirty="0">
                <a:cs typeface="Arial" panose="020B0604020202020204" pitchFamily="34" charset="0"/>
              </a:rPr>
              <a:t>Stream morphology</a:t>
            </a:r>
          </a:p>
          <a:p>
            <a:pPr marL="914400" lvl="1" indent="-457200">
              <a:buClr>
                <a:srgbClr val="0070C0"/>
              </a:buClr>
            </a:pPr>
            <a:r>
              <a:rPr lang="en-US" sz="2800" dirty="0">
                <a:cs typeface="Arial" panose="020B0604020202020204" pitchFamily="34" charset="0"/>
              </a:rPr>
              <a:t>Riparian zone habitat</a:t>
            </a:r>
          </a:p>
          <a:p>
            <a:pPr marL="914400" lvl="1" indent="-457200">
              <a:buClr>
                <a:srgbClr val="0070C0"/>
              </a:buClr>
            </a:pPr>
            <a:r>
              <a:rPr lang="en-US" sz="2800" dirty="0">
                <a:cs typeface="Arial" panose="020B0604020202020204" pitchFamily="34" charset="0"/>
              </a:rPr>
              <a:t>Water quality</a:t>
            </a:r>
          </a:p>
          <a:p>
            <a:pPr marL="914400" lvl="1" indent="-457200">
              <a:buClr>
                <a:srgbClr val="0070C0"/>
              </a:buClr>
            </a:pPr>
            <a:r>
              <a:rPr lang="en-US" sz="2800" dirty="0">
                <a:cs typeface="Arial" panose="020B0604020202020204" pitchFamily="34" charset="0"/>
              </a:rPr>
              <a:t>Aquatic habitat and ecology</a:t>
            </a:r>
          </a:p>
          <a:p>
            <a:pPr marL="914400" lvl="1" indent="-457200">
              <a:buClr>
                <a:srgbClr val="0070C0"/>
              </a:buClr>
            </a:pPr>
            <a:r>
              <a:rPr lang="en-US" sz="2800" dirty="0">
                <a:cs typeface="Arial" panose="020B0604020202020204" pitchFamily="34" charset="0"/>
              </a:rPr>
              <a:t>Aquatic ecosystem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339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4C9059-DF09-401F-9EBE-C2E021269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Stormwater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E46BA0-6368-41AE-B40A-76016D5ACA93}"/>
              </a:ext>
            </a:extLst>
          </p:cNvPr>
          <p:cNvSpPr/>
          <p:nvPr/>
        </p:nvSpPr>
        <p:spPr>
          <a:xfrm>
            <a:off x="228601" y="1752601"/>
            <a:ext cx="4114800" cy="9625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cap="all" dirty="0">
                <a:latin typeface="Franklin Gothic Demi" panose="020B0703020102020204" pitchFamily="34" charset="0"/>
                <a:cs typeface="Arial" panose="020B0604020202020204" pitchFamily="34" charset="0"/>
              </a:rPr>
              <a:t>Federal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87D548-F44B-4F87-8ABB-906D8A7FE1D5}"/>
              </a:ext>
            </a:extLst>
          </p:cNvPr>
          <p:cNvSpPr/>
          <p:nvPr/>
        </p:nvSpPr>
        <p:spPr>
          <a:xfrm>
            <a:off x="228601" y="2715129"/>
            <a:ext cx="4114800" cy="3685672"/>
          </a:xfrm>
          <a:prstGeom prst="rect">
            <a:avLst/>
          </a:prstGeom>
          <a:solidFill>
            <a:srgbClr val="0857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Demi" panose="020B07030201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9F8A6C-9563-4DCC-85C4-9186D23E6E48}"/>
              </a:ext>
            </a:extLst>
          </p:cNvPr>
          <p:cNvSpPr txBox="1"/>
          <p:nvPr/>
        </p:nvSpPr>
        <p:spPr>
          <a:xfrm>
            <a:off x="454070" y="2819400"/>
            <a:ext cx="3725787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Aft>
                <a:spcPct val="0"/>
              </a:spcAft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National Pollutant Discharge Elimination System (NPDES)</a:t>
            </a:r>
            <a:b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</a:br>
            <a:endParaRPr lang="en-US" altLang="en-US" sz="2200" dirty="0">
              <a:solidFill>
                <a:schemeClr val="bg1"/>
              </a:solidFill>
              <a:latin typeface="Franklin Gothic Demi" panose="020B0703020102020204" pitchFamily="34" charset="0"/>
              <a:cs typeface="Arial" panose="020B0604020202020204" pitchFamily="34" charset="0"/>
            </a:endParaRPr>
          </a:p>
          <a:p>
            <a:pPr marL="342900" indent="-342900" eaLnBrk="0" fontAlgn="base" hangingPunct="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Municipal Separate Storm Sewer Systems (MS4)</a:t>
            </a:r>
          </a:p>
          <a:p>
            <a:pPr marL="342900" indent="-342900" eaLnBrk="0" fontAlgn="base" hangingPunct="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Construction Generic Permit (CGP)</a:t>
            </a:r>
          </a:p>
          <a:p>
            <a:pPr marL="342900" indent="-342900" eaLnBrk="0" fontAlgn="base" hangingPunct="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Multi-Sector Generic Permit (MSGP)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761A58-7286-40DA-862A-82C12D919354}"/>
              </a:ext>
            </a:extLst>
          </p:cNvPr>
          <p:cNvSpPr/>
          <p:nvPr/>
        </p:nvSpPr>
        <p:spPr>
          <a:xfrm>
            <a:off x="4648201" y="1752601"/>
            <a:ext cx="4267198" cy="9625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cap="all" dirty="0">
                <a:latin typeface="Franklin Gothic Demi" panose="020B0703020102020204" pitchFamily="34" charset="0"/>
                <a:cs typeface="Arial" panose="020B0604020202020204" pitchFamily="34" charset="0"/>
              </a:rPr>
              <a:t>State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D44567-8BAF-4E8A-B534-9F022E7FD558}"/>
              </a:ext>
            </a:extLst>
          </p:cNvPr>
          <p:cNvSpPr/>
          <p:nvPr/>
        </p:nvSpPr>
        <p:spPr>
          <a:xfrm>
            <a:off x="4648201" y="2715129"/>
            <a:ext cx="4267198" cy="3685672"/>
          </a:xfrm>
          <a:prstGeom prst="rect">
            <a:avLst/>
          </a:prstGeom>
          <a:solidFill>
            <a:srgbClr val="0857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Demi" panose="020B07030201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CEFC6C-2023-4086-9FA2-135CC8A87FD4}"/>
              </a:ext>
            </a:extLst>
          </p:cNvPr>
          <p:cNvSpPr txBox="1"/>
          <p:nvPr/>
        </p:nvSpPr>
        <p:spPr>
          <a:xfrm>
            <a:off x="4882021" y="2819400"/>
            <a:ext cx="386377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Aft>
                <a:spcPct val="0"/>
              </a:spcAft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Environmental Resource Permitting (ERP)</a:t>
            </a:r>
            <a:b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</a:br>
            <a:endParaRPr lang="en-US" altLang="en-US" sz="2200" dirty="0">
              <a:solidFill>
                <a:schemeClr val="bg1"/>
              </a:solidFill>
              <a:latin typeface="Franklin Gothic Demi" panose="020B0703020102020204" pitchFamily="34" charset="0"/>
              <a:cs typeface="Arial" panose="020B0604020202020204" pitchFamily="34" charset="0"/>
            </a:endParaRPr>
          </a:p>
          <a:p>
            <a:pPr marL="342900" indent="-3429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Regulates activities in, on, or over surface waters or wetlands…as well as any activity involving the alteration of surface water flows.</a:t>
            </a:r>
          </a:p>
        </p:txBody>
      </p:sp>
    </p:spTree>
    <p:extLst>
      <p:ext uri="{BB962C8B-B14F-4D97-AF65-F5344CB8AC3E}">
        <p14:creationId xmlns:p14="http://schemas.microsoft.com/office/powerpoint/2010/main" val="3381264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4C9059-DF09-401F-9EBE-C2E021269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Stormwater Aspects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E46BA0-6368-41AE-B40A-76016D5ACA93}"/>
              </a:ext>
            </a:extLst>
          </p:cNvPr>
          <p:cNvSpPr/>
          <p:nvPr/>
        </p:nvSpPr>
        <p:spPr>
          <a:xfrm>
            <a:off x="228601" y="1752601"/>
            <a:ext cx="4114800" cy="9625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cap="all" dirty="0">
                <a:latin typeface="Franklin Gothic Demi" panose="020B0703020102020204" pitchFamily="34" charset="0"/>
                <a:cs typeface="Arial" panose="020B0604020202020204" pitchFamily="34" charset="0"/>
              </a:rPr>
              <a:t>PERMITTING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87D548-F44B-4F87-8ABB-906D8A7FE1D5}"/>
              </a:ext>
            </a:extLst>
          </p:cNvPr>
          <p:cNvSpPr/>
          <p:nvPr/>
        </p:nvSpPr>
        <p:spPr>
          <a:xfrm>
            <a:off x="228601" y="2715129"/>
            <a:ext cx="4114800" cy="3685672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Demi" panose="020B07030201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9F8A6C-9563-4DCC-85C4-9186D23E6E48}"/>
              </a:ext>
            </a:extLst>
          </p:cNvPr>
          <p:cNvSpPr txBox="1"/>
          <p:nvPr/>
        </p:nvSpPr>
        <p:spPr>
          <a:xfrm>
            <a:off x="454070" y="2819400"/>
            <a:ext cx="3725787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0" fontAlgn="base" hangingPunct="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Narrative nutrient limits in the form of stormwater BMPs</a:t>
            </a:r>
          </a:p>
          <a:p>
            <a:pPr marL="342900" indent="-342900" eaLnBrk="0" fontAlgn="base" hangingPunct="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TMDL implementation for areas with BMPs</a:t>
            </a:r>
          </a:p>
          <a:p>
            <a:pPr marL="342900" indent="-342900" eaLnBrk="0" fontAlgn="base" hangingPunct="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Reporting requirements</a:t>
            </a:r>
          </a:p>
          <a:p>
            <a:pPr marL="342900" indent="-342900" eaLnBrk="0" fontAlgn="base" hangingPunct="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Stormwater Pollution Prevention Plan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761A58-7286-40DA-862A-82C12D919354}"/>
              </a:ext>
            </a:extLst>
          </p:cNvPr>
          <p:cNvSpPr/>
          <p:nvPr/>
        </p:nvSpPr>
        <p:spPr>
          <a:xfrm>
            <a:off x="4648201" y="1752601"/>
            <a:ext cx="4267198" cy="9625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cap="all" dirty="0">
                <a:latin typeface="Franklin Gothic Demi" panose="020B0703020102020204" pitchFamily="34" charset="0"/>
                <a:cs typeface="Arial" panose="020B0604020202020204" pitchFamily="34" charset="0"/>
              </a:rPr>
              <a:t>COMPLIANCE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D44567-8BAF-4E8A-B534-9F022E7FD558}"/>
              </a:ext>
            </a:extLst>
          </p:cNvPr>
          <p:cNvSpPr/>
          <p:nvPr/>
        </p:nvSpPr>
        <p:spPr>
          <a:xfrm>
            <a:off x="4648201" y="2715129"/>
            <a:ext cx="4267198" cy="3685672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Demi" panose="020B07030201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CEFC6C-2023-4086-9FA2-135CC8A87FD4}"/>
              </a:ext>
            </a:extLst>
          </p:cNvPr>
          <p:cNvSpPr txBox="1"/>
          <p:nvPr/>
        </p:nvSpPr>
        <p:spPr>
          <a:xfrm>
            <a:off x="4849911" y="2634788"/>
            <a:ext cx="38637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0" fontAlgn="base" hangingPunct="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Inspections – operation and implementation of BMPs and outfall locations</a:t>
            </a:r>
          </a:p>
          <a:p>
            <a:pPr marL="342900" indent="-342900" eaLnBrk="0" fontAlgn="base" hangingPunct="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Report review</a:t>
            </a:r>
          </a:p>
          <a:p>
            <a:pPr marL="342900" indent="-342900" eaLnBrk="0" fontAlgn="base" hangingPunct="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solidFill>
                  <a:schemeClr val="bg1"/>
                </a:solidFill>
                <a:latin typeface="Franklin Gothic Demi" panose="020B0703020102020204" pitchFamily="34" charset="0"/>
                <a:cs typeface="Arial" panose="020B0604020202020204" pitchFamily="34" charset="0"/>
              </a:rPr>
              <a:t>Rebuttable presumption – systems designed in accordance with criteria and requirements will not cause harm to water resources</a:t>
            </a:r>
          </a:p>
        </p:txBody>
      </p:sp>
    </p:spTree>
    <p:extLst>
      <p:ext uri="{BB962C8B-B14F-4D97-AF65-F5344CB8AC3E}">
        <p14:creationId xmlns:p14="http://schemas.microsoft.com/office/powerpoint/2010/main" val="865548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42F3A-E911-4859-88F0-C1332AC7A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Florida ERP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8440F-1042-4829-B7C2-39E7859A3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95439"/>
            <a:ext cx="8686800" cy="4119561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rgbClr val="2E75B6"/>
                </a:solidFill>
              </a:rPr>
              <a:t>Environmental Resource Permitting (ERP)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2400" dirty="0"/>
              <a:t>Covers collection through treatment (including use or reuse) with design focus on water quality and quantity (considering flooding, over-drainage, environmental degradation, water pollution)</a:t>
            </a:r>
          </a:p>
          <a:p>
            <a:pPr marL="0" indent="0">
              <a:buNone/>
            </a:pPr>
            <a:r>
              <a:rPr lang="en-US" sz="2400" dirty="0"/>
              <a:t>Florida Department of Environmental Protection</a:t>
            </a:r>
          </a:p>
          <a:p>
            <a:pPr>
              <a:spcAft>
                <a:spcPts val="1200"/>
              </a:spcAft>
            </a:pPr>
            <a:r>
              <a:rPr lang="en-US" sz="2200" dirty="0"/>
              <a:t>Single-family homes, stand-alone dredging projects, port projects, beach projects, mangrove trimming</a:t>
            </a:r>
          </a:p>
          <a:p>
            <a:pPr marL="0" indent="0">
              <a:buNone/>
            </a:pPr>
            <a:r>
              <a:rPr lang="en-US" sz="2400" dirty="0"/>
              <a:t>Water Management Districts</a:t>
            </a:r>
          </a:p>
          <a:p>
            <a:r>
              <a:rPr lang="en-US" sz="2200" dirty="0"/>
              <a:t>Multi-residential development, roadways, commercial development, and shoreline work related to one of these categories</a:t>
            </a:r>
          </a:p>
        </p:txBody>
      </p:sp>
    </p:spTree>
    <p:extLst>
      <p:ext uri="{BB962C8B-B14F-4D97-AF65-F5344CB8AC3E}">
        <p14:creationId xmlns:p14="http://schemas.microsoft.com/office/powerpoint/2010/main" val="2050694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42F3A-E911-4859-88F0-C1332AC7A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190" y="152399"/>
            <a:ext cx="6987210" cy="91440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5000" dirty="0"/>
              <a:t>Performance Standard for New Stormwater Discharges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8440F-1042-4829-B7C2-39E7859A3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209800"/>
            <a:ext cx="8686800" cy="4119561"/>
          </a:xfrm>
        </p:spPr>
        <p:txBody>
          <a:bodyPr/>
          <a:lstStyle/>
          <a:p>
            <a:r>
              <a:rPr lang="en-US" sz="2800" dirty="0"/>
              <a:t>Erosion and sediment control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Retain sediment on-site</a:t>
            </a:r>
          </a:p>
          <a:p>
            <a:pPr lvl="1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/>
              <a:t>Can’t violate turbidity standard</a:t>
            </a:r>
          </a:p>
          <a:p>
            <a:r>
              <a:rPr lang="en-US" sz="2400" dirty="0"/>
              <a:t>Stormwater quantity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Discharge rate WMD or local standards</a:t>
            </a:r>
          </a:p>
          <a:p>
            <a:pPr lvl="1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/>
              <a:t>Volume control</a:t>
            </a:r>
          </a:p>
          <a:p>
            <a:r>
              <a:rPr lang="en-US" sz="2400" dirty="0"/>
              <a:t>Stormwater quality examples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80% average annual load reduction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95% average annual load reduction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Basin specific requirements</a:t>
            </a:r>
          </a:p>
        </p:txBody>
      </p:sp>
    </p:spTree>
    <p:extLst>
      <p:ext uri="{BB962C8B-B14F-4D97-AF65-F5344CB8AC3E}">
        <p14:creationId xmlns:p14="http://schemas.microsoft.com/office/powerpoint/2010/main" val="2636345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42F3A-E911-4859-88F0-C1332AC7A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190" y="609599"/>
            <a:ext cx="6987210" cy="91440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5000" dirty="0"/>
              <a:t>MS4s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8440F-1042-4829-B7C2-39E7859A3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52600"/>
            <a:ext cx="8686800" cy="4576761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rgbClr val="2E75B6"/>
                </a:solidFill>
              </a:rPr>
              <a:t>Federally delegated to Florida</a:t>
            </a:r>
          </a:p>
          <a:p>
            <a:r>
              <a:rPr lang="en-US" sz="2800" dirty="0"/>
              <a:t>Phase I MS4s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Incorporated municipalities or counties of population 100,000+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May include smaller municipalities with interconnected SW areas</a:t>
            </a:r>
          </a:p>
          <a:p>
            <a:r>
              <a:rPr lang="en-US" sz="2800" dirty="0"/>
              <a:t>Phase II MS4s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Urbanized areas of population 1,000+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Can also be designated by DEP based on interconnections, discharges to TMDL waterbodies, or population density and thresholds</a:t>
            </a:r>
          </a:p>
        </p:txBody>
      </p:sp>
    </p:spTree>
    <p:extLst>
      <p:ext uri="{BB962C8B-B14F-4D97-AF65-F5344CB8AC3E}">
        <p14:creationId xmlns:p14="http://schemas.microsoft.com/office/powerpoint/2010/main" val="1053994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42F3A-E911-4859-88F0-C1332AC7A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8190" y="609599"/>
            <a:ext cx="6987210" cy="91440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5000" dirty="0"/>
              <a:t>MS4 Permit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8440F-1042-4829-B7C2-39E7859A3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52600"/>
            <a:ext cx="8763000" cy="4576761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Permittees are required to implement a Stormwater Management Program (SWMP) to reduce discharge of pollutants from the MS4 to Waters of the State to the maximum extent practicable through best management practices (BMPs), such as:</a:t>
            </a:r>
          </a:p>
          <a:p>
            <a:r>
              <a:rPr lang="en-US" sz="2000" dirty="0"/>
              <a:t>Operate and maintain the Stormwater Collection System</a:t>
            </a:r>
          </a:p>
          <a:p>
            <a:r>
              <a:rPr lang="en-US" sz="2000" dirty="0"/>
              <a:t>Practice good housekeeping at permittee facilities and projects</a:t>
            </a:r>
          </a:p>
          <a:p>
            <a:r>
              <a:rPr lang="en-US" sz="2000" dirty="0"/>
              <a:t>Inspect facilities/areas that may contribute pollutants, including industrial and construction sites; have legal authority to prohibit discharges, inspect sites, and perform enforcement</a:t>
            </a:r>
          </a:p>
          <a:p>
            <a:r>
              <a:rPr lang="en-US" sz="2000" dirty="0"/>
              <a:t>Public and community outreach and education</a:t>
            </a:r>
          </a:p>
          <a:p>
            <a:r>
              <a:rPr lang="en-US" sz="2000" dirty="0"/>
              <a:t>Address Total Maximum Daily Loads</a:t>
            </a:r>
          </a:p>
          <a:p>
            <a:r>
              <a:rPr lang="en-US" sz="2000" dirty="0"/>
              <a:t>Evaluate SWMP effectiveness</a:t>
            </a:r>
          </a:p>
        </p:txBody>
      </p:sp>
    </p:spTree>
    <p:extLst>
      <p:ext uri="{BB962C8B-B14F-4D97-AF65-F5344CB8AC3E}">
        <p14:creationId xmlns:p14="http://schemas.microsoft.com/office/powerpoint/2010/main" val="3453784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EP Refreshed">
      <a:majorFont>
        <a:latin typeface="League Gothic"/>
        <a:ea typeface=""/>
        <a:cs typeface=""/>
      </a:majorFont>
      <a:minorFont>
        <a:latin typeface="League Gothic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_Refreshed_Logo_version4 [Read-Only]" id="{77629649-F2CC-455D-9C44-B54F921D058A}" vid="{EBD03CF1-FB44-486E-A552-C78CB414B03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1179E1BC4D0E44A0CB9B3FB52E5219" ma:contentTypeVersion="6" ma:contentTypeDescription="Create a new document." ma:contentTypeScope="" ma:versionID="7d6e2c8e92871504ea2234c622a684df">
  <xsd:schema xmlns:xsd="http://www.w3.org/2001/XMLSchema" xmlns:xs="http://www.w3.org/2001/XMLSchema" xmlns:p="http://schemas.microsoft.com/office/2006/metadata/properties" xmlns:ns3="04a02b49-5730-453d-bbdb-1975bac2ba68" xmlns:ns4="9d8608ba-17d3-4821-b20e-67d13ce7d99b" targetNamespace="http://schemas.microsoft.com/office/2006/metadata/properties" ma:root="true" ma:fieldsID="eeb0ad8b3b2054e13ceed8409f45b9cb" ns3:_="" ns4:_="">
    <xsd:import namespace="04a02b49-5730-453d-bbdb-1975bac2ba68"/>
    <xsd:import namespace="9d8608ba-17d3-4821-b20e-67d13ce7d99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a02b49-5730-453d-bbdb-1975bac2ba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8608ba-17d3-4821-b20e-67d13ce7d99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228649B-67DC-467A-9B28-2BE55CDF262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BD054C-709A-4C3D-8144-FD211B8B13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a02b49-5730-453d-bbdb-1975bac2ba68"/>
    <ds:schemaRef ds:uri="9d8608ba-17d3-4821-b20e-67d13ce7d9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680797-5E20-4722-B970-AD9E84AD2BAB}">
  <ds:schemaRefs>
    <ds:schemaRef ds:uri="http://purl.org/dc/terms/"/>
    <ds:schemaRef ds:uri="http://schemas.microsoft.com/office/2006/documentManagement/types"/>
    <ds:schemaRef ds:uri="http://purl.org/dc/dcmitype/"/>
    <ds:schemaRef ds:uri="04a02b49-5730-453d-bbdb-1975bac2ba68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9d8608ba-17d3-4821-b20e-67d13ce7d99b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DEP_Refreshed_Logo_version4</Template>
  <TotalTime>1663</TotalTime>
  <Words>599</Words>
  <Application>Microsoft Office PowerPoint</Application>
  <PresentationFormat>On-screen Show (4:3)</PresentationFormat>
  <Paragraphs>129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Franklin Gothic Demi</vt:lpstr>
      <vt:lpstr>League Gothic</vt:lpstr>
      <vt:lpstr>Wingdings</vt:lpstr>
      <vt:lpstr>Office Theme</vt:lpstr>
      <vt:lpstr>Stormwater</vt:lpstr>
      <vt:lpstr>Sources of Groundwater Contamination</vt:lpstr>
      <vt:lpstr>Potential Impacts of Unmanaged Stormwater</vt:lpstr>
      <vt:lpstr>Stormwater</vt:lpstr>
      <vt:lpstr>Stormwater Aspects</vt:lpstr>
      <vt:lpstr>Florida ERP</vt:lpstr>
      <vt:lpstr>Performance Standard for New Stormwater Discharges</vt:lpstr>
      <vt:lpstr>MS4s</vt:lpstr>
      <vt:lpstr>MS4 Permit Conditions</vt:lpstr>
      <vt:lpstr>CGPs &amp; MSGPs &amp; NEXs</vt:lpstr>
      <vt:lpstr>Regulated Industrial Activities (MSGP Areas)</vt:lpstr>
      <vt:lpstr>Six Major Types of Surface Water Management Systems</vt:lpstr>
      <vt:lpstr>Contact Information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Deegan, Evie</dc:creator>
  <cp:lastModifiedBy>Melnick, Benjamin</cp:lastModifiedBy>
  <cp:revision>22</cp:revision>
  <dcterms:created xsi:type="dcterms:W3CDTF">2018-09-10T19:45:24Z</dcterms:created>
  <dcterms:modified xsi:type="dcterms:W3CDTF">2019-09-23T03:22:40Z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0x010100651179E1BC4D0E44A0CB9B3FB52E5219</vt:lpwstr>
  </property>
  <property fmtid="{D5CDD505-2E9C-101B-9397-08002B2CF9AE}" pid="3" name="_dlc_DocIdItemGuid">
    <vt:lpwstr>69d4db98-a2ab-4144-a5bb-530587e33cc9</vt:lpwstr>
  </property>
</Properties>
</file>