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5" r:id="rId1"/>
  </p:sldMasterIdLst>
  <p:notesMasterIdLst>
    <p:notesMasterId r:id="rId23"/>
  </p:notesMasterIdLst>
  <p:handoutMasterIdLst>
    <p:handoutMasterId r:id="rId24"/>
  </p:handoutMasterIdLst>
  <p:sldIdLst>
    <p:sldId id="396" r:id="rId2"/>
    <p:sldId id="421" r:id="rId3"/>
    <p:sldId id="404" r:id="rId4"/>
    <p:sldId id="401" r:id="rId5"/>
    <p:sldId id="388" r:id="rId6"/>
    <p:sldId id="389" r:id="rId7"/>
    <p:sldId id="390" r:id="rId8"/>
    <p:sldId id="428" r:id="rId9"/>
    <p:sldId id="422" r:id="rId10"/>
    <p:sldId id="423" r:id="rId11"/>
    <p:sldId id="416" r:id="rId12"/>
    <p:sldId id="425" r:id="rId13"/>
    <p:sldId id="426" r:id="rId14"/>
    <p:sldId id="418" r:id="rId15"/>
    <p:sldId id="414" r:id="rId16"/>
    <p:sldId id="403" r:id="rId17"/>
    <p:sldId id="427" r:id="rId18"/>
    <p:sldId id="398" r:id="rId19"/>
    <p:sldId id="413" r:id="rId20"/>
    <p:sldId id="375" r:id="rId21"/>
    <p:sldId id="352" r:id="rId22"/>
  </p:sldIdLst>
  <p:sldSz cx="9144000" cy="6858000" type="screen4x3"/>
  <p:notesSz cx="7010400" cy="9296400"/>
  <p:custDataLst>
    <p:tags r:id="rId25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6" name="Author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A42C"/>
    <a:srgbClr val="AA6054"/>
    <a:srgbClr val="336699"/>
    <a:srgbClr val="E1D03B"/>
    <a:srgbClr val="0066FF"/>
    <a:srgbClr val="F5F0BD"/>
    <a:srgbClr val="A6362A"/>
    <a:srgbClr val="167180"/>
    <a:srgbClr val="87C5CB"/>
    <a:srgbClr val="71B9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E5D579-D58B-4CC7-A940-6FA1DE05EF08}" v="15" dt="2019-07-30T20:07:54.8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62" autoAdjust="0"/>
    <p:restoredTop sz="84309" autoAdjust="0"/>
  </p:normalViewPr>
  <p:slideViewPr>
    <p:cSldViewPr>
      <p:cViewPr varScale="1">
        <p:scale>
          <a:sx n="96" d="100"/>
          <a:sy n="96" d="100"/>
        </p:scale>
        <p:origin x="1650" y="96"/>
      </p:cViewPr>
      <p:guideLst/>
    </p:cSldViewPr>
  </p:slideViewPr>
  <p:outlineViewPr>
    <p:cViewPr>
      <p:scale>
        <a:sx n="33" d="100"/>
        <a:sy n="33" d="100"/>
      </p:scale>
      <p:origin x="0" y="-858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-774"/>
    </p:cViewPr>
  </p:sorterViewPr>
  <p:notesViewPr>
    <p:cSldViewPr>
      <p:cViewPr varScale="1">
        <p:scale>
          <a:sx n="47" d="100"/>
          <a:sy n="47" d="100"/>
        </p:scale>
        <p:origin x="2676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774549-F16D-4726-A7F3-A487609BDADB}" type="doc">
      <dgm:prSet loTypeId="urn:diagrams.loki3.com/VaryingWidth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AB65798-12B8-4C6B-A5C6-295C406AB6BA}">
      <dgm:prSet custT="1"/>
      <dgm:spPr>
        <a:solidFill>
          <a:schemeClr val="accent1">
            <a:lumMod val="25000"/>
          </a:schemeClr>
        </a:solidFill>
      </dgm:spPr>
      <dgm:t>
        <a:bodyPr/>
        <a:lstStyle/>
        <a:p>
          <a:r>
            <a:rPr lang="en-US" sz="2800" dirty="0"/>
            <a:t>Florida Statute (FS), Section 381.006, mandates the Florida Department of Health (DOH) to conduct an Onsite Sewage Treatment and Disposal Systems (OSTDS) function</a:t>
          </a:r>
        </a:p>
      </dgm:t>
    </dgm:pt>
    <dgm:pt modelId="{0822FC4E-CA70-4996-B66C-021818FBF335}" type="parTrans" cxnId="{A04B8DC9-B0A3-4069-ADAC-028DE7BC4A11}">
      <dgm:prSet/>
      <dgm:spPr/>
      <dgm:t>
        <a:bodyPr/>
        <a:lstStyle/>
        <a:p>
          <a:endParaRPr lang="en-US" sz="2800"/>
        </a:p>
      </dgm:t>
    </dgm:pt>
    <dgm:pt modelId="{303FF84C-5442-487F-A084-3F2D60C537E5}" type="sibTrans" cxnId="{A04B8DC9-B0A3-4069-ADAC-028DE7BC4A11}">
      <dgm:prSet/>
      <dgm:spPr/>
      <dgm:t>
        <a:bodyPr/>
        <a:lstStyle/>
        <a:p>
          <a:endParaRPr lang="en-US" sz="2800"/>
        </a:p>
      </dgm:t>
    </dgm:pt>
    <dgm:pt modelId="{6343C45C-D726-416E-BE15-BBD63045E209}">
      <dgm:prSet custT="1"/>
      <dgm:spPr>
        <a:solidFill>
          <a:schemeClr val="accent1">
            <a:lumMod val="25000"/>
          </a:schemeClr>
        </a:solidFill>
      </dgm:spPr>
      <dgm:t>
        <a:bodyPr/>
        <a:lstStyle/>
        <a:p>
          <a:r>
            <a:rPr lang="en-US" sz="2800" dirty="0"/>
            <a:t>Section 381.0065-0067, FS, provides legislative intent and requirements for the proper management of the OSTDS function</a:t>
          </a:r>
        </a:p>
      </dgm:t>
    </dgm:pt>
    <dgm:pt modelId="{09FD3031-A4F7-497B-9234-16609A1DC964}" type="parTrans" cxnId="{220E8ADB-2C61-42C9-8444-F86725DABD22}">
      <dgm:prSet/>
      <dgm:spPr/>
      <dgm:t>
        <a:bodyPr/>
        <a:lstStyle/>
        <a:p>
          <a:endParaRPr lang="en-US" sz="2800"/>
        </a:p>
      </dgm:t>
    </dgm:pt>
    <dgm:pt modelId="{9B7A537F-54D9-4A80-812D-F20C29B6109F}" type="sibTrans" cxnId="{220E8ADB-2C61-42C9-8444-F86725DABD22}">
      <dgm:prSet/>
      <dgm:spPr/>
      <dgm:t>
        <a:bodyPr/>
        <a:lstStyle/>
        <a:p>
          <a:endParaRPr lang="en-US" sz="2800"/>
        </a:p>
      </dgm:t>
    </dgm:pt>
    <dgm:pt modelId="{60691CB4-2914-4DBD-8DDF-A4CD6B9BE023}" type="pres">
      <dgm:prSet presAssocID="{F3774549-F16D-4726-A7F3-A487609BDADB}" presName="Name0" presStyleCnt="0">
        <dgm:presLayoutVars>
          <dgm:resizeHandles/>
        </dgm:presLayoutVars>
      </dgm:prSet>
      <dgm:spPr/>
    </dgm:pt>
    <dgm:pt modelId="{FA675145-8F3B-48C4-B651-ABBBC757EB57}" type="pres">
      <dgm:prSet presAssocID="{6AB65798-12B8-4C6B-A5C6-295C406AB6BA}" presName="text" presStyleLbl="node1" presStyleIdx="0" presStyleCnt="2">
        <dgm:presLayoutVars>
          <dgm:bulletEnabled val="1"/>
        </dgm:presLayoutVars>
      </dgm:prSet>
      <dgm:spPr/>
    </dgm:pt>
    <dgm:pt modelId="{C6994B6E-0AC7-401E-9981-21262C6821B5}" type="pres">
      <dgm:prSet presAssocID="{303FF84C-5442-487F-A084-3F2D60C537E5}" presName="space" presStyleCnt="0"/>
      <dgm:spPr/>
    </dgm:pt>
    <dgm:pt modelId="{422753B8-753D-4001-B982-6D62A3E677FD}" type="pres">
      <dgm:prSet presAssocID="{6343C45C-D726-416E-BE15-BBD63045E209}" presName="text" presStyleLbl="node1" presStyleIdx="1" presStyleCnt="2">
        <dgm:presLayoutVars>
          <dgm:bulletEnabled val="1"/>
        </dgm:presLayoutVars>
      </dgm:prSet>
      <dgm:spPr/>
    </dgm:pt>
  </dgm:ptLst>
  <dgm:cxnLst>
    <dgm:cxn modelId="{26E8CA74-7157-45F2-97D7-991E719A1938}" type="presOf" srcId="{6343C45C-D726-416E-BE15-BBD63045E209}" destId="{422753B8-753D-4001-B982-6D62A3E677FD}" srcOrd="0" destOrd="0" presId="urn:diagrams.loki3.com/VaryingWidthList"/>
    <dgm:cxn modelId="{DC7EA1A9-3F76-4D81-AB01-04EE20EA85E2}" type="presOf" srcId="{6AB65798-12B8-4C6B-A5C6-295C406AB6BA}" destId="{FA675145-8F3B-48C4-B651-ABBBC757EB57}" srcOrd="0" destOrd="0" presId="urn:diagrams.loki3.com/VaryingWidthList"/>
    <dgm:cxn modelId="{F1C9DDB6-FD11-46B6-8D60-9BE6C944590F}" type="presOf" srcId="{F3774549-F16D-4726-A7F3-A487609BDADB}" destId="{60691CB4-2914-4DBD-8DDF-A4CD6B9BE023}" srcOrd="0" destOrd="0" presId="urn:diagrams.loki3.com/VaryingWidthList"/>
    <dgm:cxn modelId="{A04B8DC9-B0A3-4069-ADAC-028DE7BC4A11}" srcId="{F3774549-F16D-4726-A7F3-A487609BDADB}" destId="{6AB65798-12B8-4C6B-A5C6-295C406AB6BA}" srcOrd="0" destOrd="0" parTransId="{0822FC4E-CA70-4996-B66C-021818FBF335}" sibTransId="{303FF84C-5442-487F-A084-3F2D60C537E5}"/>
    <dgm:cxn modelId="{220E8ADB-2C61-42C9-8444-F86725DABD22}" srcId="{F3774549-F16D-4726-A7F3-A487609BDADB}" destId="{6343C45C-D726-416E-BE15-BBD63045E209}" srcOrd="1" destOrd="0" parTransId="{09FD3031-A4F7-497B-9234-16609A1DC964}" sibTransId="{9B7A537F-54D9-4A80-812D-F20C29B6109F}"/>
    <dgm:cxn modelId="{1E7C65DB-20C9-445F-B526-0E6CD78C391B}" type="presParOf" srcId="{60691CB4-2914-4DBD-8DDF-A4CD6B9BE023}" destId="{FA675145-8F3B-48C4-B651-ABBBC757EB57}" srcOrd="0" destOrd="0" presId="urn:diagrams.loki3.com/VaryingWidthList"/>
    <dgm:cxn modelId="{E0BBB5E3-1B84-40F6-A9A1-3DFE8C10C19B}" type="presParOf" srcId="{60691CB4-2914-4DBD-8DDF-A4CD6B9BE023}" destId="{C6994B6E-0AC7-401E-9981-21262C6821B5}" srcOrd="1" destOrd="0" presId="urn:diagrams.loki3.com/VaryingWidthList"/>
    <dgm:cxn modelId="{0C472C31-D2A9-4F35-8BB2-930DCD34521E}" type="presParOf" srcId="{60691CB4-2914-4DBD-8DDF-A4CD6B9BE023}" destId="{422753B8-753D-4001-B982-6D62A3E677FD}" srcOrd="2" destOrd="0" presId="urn:diagrams.loki3.com/VaryingWidth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521B7A-626C-4304-A7C4-0CC153A9662C}" type="doc">
      <dgm:prSet loTypeId="urn:microsoft.com/office/officeart/2005/8/layout/venn2" loCatId="relationship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FFE7416E-32EA-4A9A-A1F5-2FCAAB2EB2C2}">
      <dgm:prSet custT="1"/>
      <dgm:spPr/>
      <dgm:t>
        <a:bodyPr/>
        <a:lstStyle/>
        <a:p>
          <a:r>
            <a:rPr lang="en-US" sz="2000" dirty="0"/>
            <a:t>71,000 inspections</a:t>
          </a:r>
        </a:p>
      </dgm:t>
    </dgm:pt>
    <dgm:pt modelId="{2EC76DF7-1478-45A9-B8C2-18520767666C}" type="parTrans" cxnId="{171C1F58-4FCE-4C6B-8869-56F16FAE8236}">
      <dgm:prSet/>
      <dgm:spPr/>
      <dgm:t>
        <a:bodyPr/>
        <a:lstStyle/>
        <a:p>
          <a:endParaRPr lang="en-US"/>
        </a:p>
      </dgm:t>
    </dgm:pt>
    <dgm:pt modelId="{23AC89BC-5CE5-4B67-9009-201819E69D24}" type="sibTrans" cxnId="{171C1F58-4FCE-4C6B-8869-56F16FAE8236}">
      <dgm:prSet/>
      <dgm:spPr/>
      <dgm:t>
        <a:bodyPr/>
        <a:lstStyle/>
        <a:p>
          <a:endParaRPr lang="en-US"/>
        </a:p>
      </dgm:t>
    </dgm:pt>
    <dgm:pt modelId="{17E3373F-4691-4205-B740-C0ABDAC51810}">
      <dgm:prSet custT="1"/>
      <dgm:spPr/>
      <dgm:t>
        <a:bodyPr/>
        <a:lstStyle/>
        <a:p>
          <a:r>
            <a:rPr lang="en-US" sz="2000" dirty="0"/>
            <a:t>3,000 complaints</a:t>
          </a:r>
        </a:p>
      </dgm:t>
    </dgm:pt>
    <dgm:pt modelId="{FB2958BA-D04F-4AE0-ABB4-41814B7F06B2}" type="parTrans" cxnId="{6BDA0DD5-F57E-4F3E-94FC-0C10F4DF8BDE}">
      <dgm:prSet/>
      <dgm:spPr/>
      <dgm:t>
        <a:bodyPr/>
        <a:lstStyle/>
        <a:p>
          <a:endParaRPr lang="en-US"/>
        </a:p>
      </dgm:t>
    </dgm:pt>
    <dgm:pt modelId="{15DCD2F8-EACE-4333-AD16-BF8E6142CC15}" type="sibTrans" cxnId="{6BDA0DD5-F57E-4F3E-94FC-0C10F4DF8BDE}">
      <dgm:prSet/>
      <dgm:spPr/>
      <dgm:t>
        <a:bodyPr/>
        <a:lstStyle/>
        <a:p>
          <a:endParaRPr lang="en-US"/>
        </a:p>
      </dgm:t>
    </dgm:pt>
    <dgm:pt modelId="{43BF808C-958C-4E19-976F-4AAA6F7B2636}">
      <dgm:prSet custT="1"/>
      <dgm:spPr/>
      <dgm:t>
        <a:bodyPr/>
        <a:lstStyle/>
        <a:p>
          <a:r>
            <a:rPr lang="en-US" sz="2000" dirty="0"/>
            <a:t>49,000 Construction permits</a:t>
          </a:r>
        </a:p>
      </dgm:t>
    </dgm:pt>
    <dgm:pt modelId="{CE8A80C0-0C40-4721-B887-238E7AF14D5E}" type="parTrans" cxnId="{965ADF6C-41AB-422A-A751-3222E9C46878}">
      <dgm:prSet/>
      <dgm:spPr/>
      <dgm:t>
        <a:bodyPr/>
        <a:lstStyle/>
        <a:p>
          <a:endParaRPr lang="en-US"/>
        </a:p>
      </dgm:t>
    </dgm:pt>
    <dgm:pt modelId="{7A8A1EF2-AA45-4C0E-8019-26C35DAD14DF}" type="sibTrans" cxnId="{965ADF6C-41AB-422A-A751-3222E9C46878}">
      <dgm:prSet/>
      <dgm:spPr/>
      <dgm:t>
        <a:bodyPr/>
        <a:lstStyle/>
        <a:p>
          <a:endParaRPr lang="en-US"/>
        </a:p>
      </dgm:t>
    </dgm:pt>
    <dgm:pt modelId="{AE7AE87A-2019-4EC1-BA70-435A51C702D0}" type="pres">
      <dgm:prSet presAssocID="{D4521B7A-626C-4304-A7C4-0CC153A9662C}" presName="Name0" presStyleCnt="0">
        <dgm:presLayoutVars>
          <dgm:chMax val="7"/>
          <dgm:resizeHandles val="exact"/>
        </dgm:presLayoutVars>
      </dgm:prSet>
      <dgm:spPr/>
    </dgm:pt>
    <dgm:pt modelId="{8BBE71FF-BD43-428F-9E9F-F82CA92F4627}" type="pres">
      <dgm:prSet presAssocID="{D4521B7A-626C-4304-A7C4-0CC153A9662C}" presName="comp1" presStyleCnt="0"/>
      <dgm:spPr/>
    </dgm:pt>
    <dgm:pt modelId="{3455E839-43DA-409C-8400-1F328A31772D}" type="pres">
      <dgm:prSet presAssocID="{D4521B7A-626C-4304-A7C4-0CC153A9662C}" presName="circle1" presStyleLbl="node1" presStyleIdx="0" presStyleCnt="3"/>
      <dgm:spPr/>
    </dgm:pt>
    <dgm:pt modelId="{D6168BA3-0476-4878-9A71-B0420BA09A1D}" type="pres">
      <dgm:prSet presAssocID="{D4521B7A-626C-4304-A7C4-0CC153A9662C}" presName="c1text" presStyleLbl="node1" presStyleIdx="0" presStyleCnt="3">
        <dgm:presLayoutVars>
          <dgm:bulletEnabled val="1"/>
        </dgm:presLayoutVars>
      </dgm:prSet>
      <dgm:spPr/>
    </dgm:pt>
    <dgm:pt modelId="{0B8B0F6B-67AF-4B82-8B00-0BB5C14FF784}" type="pres">
      <dgm:prSet presAssocID="{D4521B7A-626C-4304-A7C4-0CC153A9662C}" presName="comp2" presStyleCnt="0"/>
      <dgm:spPr/>
    </dgm:pt>
    <dgm:pt modelId="{1E58270F-DBE3-488F-B82B-36F8B1DCC708}" type="pres">
      <dgm:prSet presAssocID="{D4521B7A-626C-4304-A7C4-0CC153A9662C}" presName="circle2" presStyleLbl="node1" presStyleIdx="1" presStyleCnt="3"/>
      <dgm:spPr/>
    </dgm:pt>
    <dgm:pt modelId="{A4506BF8-CCC3-4713-9048-02BE8D48D49F}" type="pres">
      <dgm:prSet presAssocID="{D4521B7A-626C-4304-A7C4-0CC153A9662C}" presName="c2text" presStyleLbl="node1" presStyleIdx="1" presStyleCnt="3">
        <dgm:presLayoutVars>
          <dgm:bulletEnabled val="1"/>
        </dgm:presLayoutVars>
      </dgm:prSet>
      <dgm:spPr/>
    </dgm:pt>
    <dgm:pt modelId="{6A1B5AC4-3B23-498E-B359-D9FE7BF4F894}" type="pres">
      <dgm:prSet presAssocID="{D4521B7A-626C-4304-A7C4-0CC153A9662C}" presName="comp3" presStyleCnt="0"/>
      <dgm:spPr/>
    </dgm:pt>
    <dgm:pt modelId="{5857C04A-378F-4938-8442-1D69F55D06B8}" type="pres">
      <dgm:prSet presAssocID="{D4521B7A-626C-4304-A7C4-0CC153A9662C}" presName="circle3" presStyleLbl="node1" presStyleIdx="2" presStyleCnt="3"/>
      <dgm:spPr/>
    </dgm:pt>
    <dgm:pt modelId="{A85A032A-0D2B-4A70-A23E-A84B96F4D936}" type="pres">
      <dgm:prSet presAssocID="{D4521B7A-626C-4304-A7C4-0CC153A9662C}" presName="c3text" presStyleLbl="node1" presStyleIdx="2" presStyleCnt="3">
        <dgm:presLayoutVars>
          <dgm:bulletEnabled val="1"/>
        </dgm:presLayoutVars>
      </dgm:prSet>
      <dgm:spPr/>
    </dgm:pt>
  </dgm:ptLst>
  <dgm:cxnLst>
    <dgm:cxn modelId="{8891260A-A725-4CF8-98D9-AFAFD5C3BB7B}" type="presOf" srcId="{FFE7416E-32EA-4A9A-A1F5-2FCAAB2EB2C2}" destId="{D6168BA3-0476-4878-9A71-B0420BA09A1D}" srcOrd="1" destOrd="0" presId="urn:microsoft.com/office/officeart/2005/8/layout/venn2"/>
    <dgm:cxn modelId="{A561AB19-86F8-4B7B-9E61-99841AEF28EA}" type="presOf" srcId="{D4521B7A-626C-4304-A7C4-0CC153A9662C}" destId="{AE7AE87A-2019-4EC1-BA70-435A51C702D0}" srcOrd="0" destOrd="0" presId="urn:microsoft.com/office/officeart/2005/8/layout/venn2"/>
    <dgm:cxn modelId="{B0718A2E-898F-4EFB-A947-0E33509C579C}" type="presOf" srcId="{FFE7416E-32EA-4A9A-A1F5-2FCAAB2EB2C2}" destId="{3455E839-43DA-409C-8400-1F328A31772D}" srcOrd="0" destOrd="0" presId="urn:microsoft.com/office/officeart/2005/8/layout/venn2"/>
    <dgm:cxn modelId="{AE554C67-E0D5-46AB-8B87-E5ACF8E25478}" type="presOf" srcId="{17E3373F-4691-4205-B740-C0ABDAC51810}" destId="{A85A032A-0D2B-4A70-A23E-A84B96F4D936}" srcOrd="1" destOrd="0" presId="urn:microsoft.com/office/officeart/2005/8/layout/venn2"/>
    <dgm:cxn modelId="{965ADF6C-41AB-422A-A751-3222E9C46878}" srcId="{D4521B7A-626C-4304-A7C4-0CC153A9662C}" destId="{43BF808C-958C-4E19-976F-4AAA6F7B2636}" srcOrd="1" destOrd="0" parTransId="{CE8A80C0-0C40-4721-B887-238E7AF14D5E}" sibTransId="{7A8A1EF2-AA45-4C0E-8019-26C35DAD14DF}"/>
    <dgm:cxn modelId="{171C1F58-4FCE-4C6B-8869-56F16FAE8236}" srcId="{D4521B7A-626C-4304-A7C4-0CC153A9662C}" destId="{FFE7416E-32EA-4A9A-A1F5-2FCAAB2EB2C2}" srcOrd="0" destOrd="0" parTransId="{2EC76DF7-1478-45A9-B8C2-18520767666C}" sibTransId="{23AC89BC-5CE5-4B67-9009-201819E69D24}"/>
    <dgm:cxn modelId="{67F38EC4-D8CC-4BCD-A00D-FB3679FEA0C4}" type="presOf" srcId="{43BF808C-958C-4E19-976F-4AAA6F7B2636}" destId="{A4506BF8-CCC3-4713-9048-02BE8D48D49F}" srcOrd="1" destOrd="0" presId="urn:microsoft.com/office/officeart/2005/8/layout/venn2"/>
    <dgm:cxn modelId="{6BDA0DD5-F57E-4F3E-94FC-0C10F4DF8BDE}" srcId="{D4521B7A-626C-4304-A7C4-0CC153A9662C}" destId="{17E3373F-4691-4205-B740-C0ABDAC51810}" srcOrd="2" destOrd="0" parTransId="{FB2958BA-D04F-4AE0-ABB4-41814B7F06B2}" sibTransId="{15DCD2F8-EACE-4333-AD16-BF8E6142CC15}"/>
    <dgm:cxn modelId="{2C4479FE-58C1-4B27-9535-AD1AA5A26F32}" type="presOf" srcId="{43BF808C-958C-4E19-976F-4AAA6F7B2636}" destId="{1E58270F-DBE3-488F-B82B-36F8B1DCC708}" srcOrd="0" destOrd="0" presId="urn:microsoft.com/office/officeart/2005/8/layout/venn2"/>
    <dgm:cxn modelId="{9EF3E9FE-60D8-4D99-BE41-B947BF1A40F5}" type="presOf" srcId="{17E3373F-4691-4205-B740-C0ABDAC51810}" destId="{5857C04A-378F-4938-8442-1D69F55D06B8}" srcOrd="0" destOrd="0" presId="urn:microsoft.com/office/officeart/2005/8/layout/venn2"/>
    <dgm:cxn modelId="{5F5B9D5D-429B-48F8-9CA9-03FE7DDE231B}" type="presParOf" srcId="{AE7AE87A-2019-4EC1-BA70-435A51C702D0}" destId="{8BBE71FF-BD43-428F-9E9F-F82CA92F4627}" srcOrd="0" destOrd="0" presId="urn:microsoft.com/office/officeart/2005/8/layout/venn2"/>
    <dgm:cxn modelId="{94B69505-09F1-459F-AF1A-E5088963357D}" type="presParOf" srcId="{8BBE71FF-BD43-428F-9E9F-F82CA92F4627}" destId="{3455E839-43DA-409C-8400-1F328A31772D}" srcOrd="0" destOrd="0" presId="urn:microsoft.com/office/officeart/2005/8/layout/venn2"/>
    <dgm:cxn modelId="{D4DDAD00-A565-4DD6-8AB6-C0F50E989BC0}" type="presParOf" srcId="{8BBE71FF-BD43-428F-9E9F-F82CA92F4627}" destId="{D6168BA3-0476-4878-9A71-B0420BA09A1D}" srcOrd="1" destOrd="0" presId="urn:microsoft.com/office/officeart/2005/8/layout/venn2"/>
    <dgm:cxn modelId="{BEEC4313-5B80-49C5-A135-F4C7B9B7E96C}" type="presParOf" srcId="{AE7AE87A-2019-4EC1-BA70-435A51C702D0}" destId="{0B8B0F6B-67AF-4B82-8B00-0BB5C14FF784}" srcOrd="1" destOrd="0" presId="urn:microsoft.com/office/officeart/2005/8/layout/venn2"/>
    <dgm:cxn modelId="{9047FBE8-9BB2-42FA-94A5-7221056078F0}" type="presParOf" srcId="{0B8B0F6B-67AF-4B82-8B00-0BB5C14FF784}" destId="{1E58270F-DBE3-488F-B82B-36F8B1DCC708}" srcOrd="0" destOrd="0" presId="urn:microsoft.com/office/officeart/2005/8/layout/venn2"/>
    <dgm:cxn modelId="{3E0AE59B-A0FE-4C3A-A2EC-92B92F561AC7}" type="presParOf" srcId="{0B8B0F6B-67AF-4B82-8B00-0BB5C14FF784}" destId="{A4506BF8-CCC3-4713-9048-02BE8D48D49F}" srcOrd="1" destOrd="0" presId="urn:microsoft.com/office/officeart/2005/8/layout/venn2"/>
    <dgm:cxn modelId="{1E45FD2F-B980-4419-9193-8651876DC51D}" type="presParOf" srcId="{AE7AE87A-2019-4EC1-BA70-435A51C702D0}" destId="{6A1B5AC4-3B23-498E-B359-D9FE7BF4F894}" srcOrd="2" destOrd="0" presId="urn:microsoft.com/office/officeart/2005/8/layout/venn2"/>
    <dgm:cxn modelId="{55B6AF99-6E2B-41AA-AD8C-DDFB8D8A6B54}" type="presParOf" srcId="{6A1B5AC4-3B23-498E-B359-D9FE7BF4F894}" destId="{5857C04A-378F-4938-8442-1D69F55D06B8}" srcOrd="0" destOrd="0" presId="urn:microsoft.com/office/officeart/2005/8/layout/venn2"/>
    <dgm:cxn modelId="{87C75D64-1A46-4708-A977-6B0654910166}" type="presParOf" srcId="{6A1B5AC4-3B23-498E-B359-D9FE7BF4F894}" destId="{A85A032A-0D2B-4A70-A23E-A84B96F4D936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4F28359-870D-46F5-BCF2-8EEF7AEEF99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4025299-8820-40EF-AC57-F77124C01F3B}">
      <dgm:prSet custT="1"/>
      <dgm:spPr>
        <a:solidFill>
          <a:schemeClr val="accent1">
            <a:lumMod val="25000"/>
          </a:schemeClr>
        </a:solidFill>
      </dgm:spPr>
      <dgm:t>
        <a:bodyPr/>
        <a:lstStyle/>
        <a:p>
          <a:r>
            <a:rPr lang="en-US" sz="2400" dirty="0"/>
            <a:t>Nitrogen-reducing</a:t>
          </a:r>
        </a:p>
        <a:p>
          <a:r>
            <a:rPr lang="en-US" sz="2400" dirty="0"/>
            <a:t>Aerobic Treatment Units</a:t>
          </a:r>
        </a:p>
      </dgm:t>
    </dgm:pt>
    <dgm:pt modelId="{55D863B7-ED88-41CB-9584-AC7CEB924174}" type="parTrans" cxnId="{DC657664-0C83-4927-B194-17F3ECE306B7}">
      <dgm:prSet/>
      <dgm:spPr/>
      <dgm:t>
        <a:bodyPr/>
        <a:lstStyle/>
        <a:p>
          <a:endParaRPr lang="en-US"/>
        </a:p>
      </dgm:t>
    </dgm:pt>
    <dgm:pt modelId="{C81F36DF-051A-48EC-9465-2D27749A8B62}" type="sibTrans" cxnId="{DC657664-0C83-4927-B194-17F3ECE306B7}">
      <dgm:prSet/>
      <dgm:spPr/>
      <dgm:t>
        <a:bodyPr/>
        <a:lstStyle/>
        <a:p>
          <a:endParaRPr lang="en-US"/>
        </a:p>
      </dgm:t>
    </dgm:pt>
    <dgm:pt modelId="{6348A357-F95A-410E-8CAE-E89FD71B2FF4}">
      <dgm:prSet custT="1"/>
      <dgm:spPr>
        <a:noFill/>
        <a:ln>
          <a:noFill/>
        </a:ln>
      </dgm:spPr>
      <dgm:t>
        <a:bodyPr/>
        <a:lstStyle/>
        <a:p>
          <a:r>
            <a:rPr lang="en-US" sz="2400" dirty="0"/>
            <a:t>Certified to meet National Sanitation Foundation Standards 40 and 245</a:t>
          </a:r>
        </a:p>
      </dgm:t>
    </dgm:pt>
    <dgm:pt modelId="{97DB962F-A658-471C-A876-203ED33D2F19}" type="parTrans" cxnId="{A863EC92-B0C9-41DC-912F-5761C36CB9EF}">
      <dgm:prSet/>
      <dgm:spPr/>
      <dgm:t>
        <a:bodyPr/>
        <a:lstStyle/>
        <a:p>
          <a:endParaRPr lang="en-US"/>
        </a:p>
      </dgm:t>
    </dgm:pt>
    <dgm:pt modelId="{431A2FD1-4BEA-41D9-B665-70693A228372}" type="sibTrans" cxnId="{A863EC92-B0C9-41DC-912F-5761C36CB9EF}">
      <dgm:prSet/>
      <dgm:spPr/>
      <dgm:t>
        <a:bodyPr/>
        <a:lstStyle/>
        <a:p>
          <a:endParaRPr lang="en-US"/>
        </a:p>
      </dgm:t>
    </dgm:pt>
    <dgm:pt modelId="{4F0FBE10-A4CC-42C1-A01B-A2A0EC6E7F4F}">
      <dgm:prSet custT="1"/>
      <dgm:spPr>
        <a:noFill/>
        <a:ln>
          <a:noFill/>
        </a:ln>
      </dgm:spPr>
      <dgm:t>
        <a:bodyPr/>
        <a:lstStyle/>
        <a:p>
          <a:r>
            <a:rPr lang="en-US" sz="2400" dirty="0"/>
            <a:t>Require operating permit (OP), maintenance entity (ME) and maintenance contract agreement (MCA) </a:t>
          </a:r>
        </a:p>
      </dgm:t>
    </dgm:pt>
    <dgm:pt modelId="{AFAB6D06-9FC5-4434-A648-3341D8BF5DA5}" type="parTrans" cxnId="{1E4E7C6A-0807-4074-85CD-6A853018EB5E}">
      <dgm:prSet/>
      <dgm:spPr/>
      <dgm:t>
        <a:bodyPr/>
        <a:lstStyle/>
        <a:p>
          <a:endParaRPr lang="en-US"/>
        </a:p>
      </dgm:t>
    </dgm:pt>
    <dgm:pt modelId="{4379BEE5-DA82-49CE-9525-719E4F1B9468}" type="sibTrans" cxnId="{1E4E7C6A-0807-4074-85CD-6A853018EB5E}">
      <dgm:prSet/>
      <dgm:spPr/>
      <dgm:t>
        <a:bodyPr/>
        <a:lstStyle/>
        <a:p>
          <a:endParaRPr lang="en-US"/>
        </a:p>
      </dgm:t>
    </dgm:pt>
    <dgm:pt modelId="{C69B2EE6-78A0-4EF9-B129-C06C38EEB7A8}">
      <dgm:prSet custT="1"/>
      <dgm:spPr>
        <a:solidFill>
          <a:schemeClr val="accent1">
            <a:lumMod val="25000"/>
          </a:schemeClr>
        </a:solidFill>
      </dgm:spPr>
      <dgm:t>
        <a:bodyPr/>
        <a:lstStyle/>
        <a:p>
          <a:r>
            <a:rPr lang="en-US" sz="2400" dirty="0"/>
            <a:t>Performance-based Treatment Systems</a:t>
          </a:r>
        </a:p>
      </dgm:t>
    </dgm:pt>
    <dgm:pt modelId="{B53C3491-38C3-40EA-B46F-467C11CCECEB}" type="parTrans" cxnId="{40AA5F1C-EEC3-4D94-BD62-73A017BD9ECE}">
      <dgm:prSet/>
      <dgm:spPr/>
      <dgm:t>
        <a:bodyPr/>
        <a:lstStyle/>
        <a:p>
          <a:endParaRPr lang="en-US"/>
        </a:p>
      </dgm:t>
    </dgm:pt>
    <dgm:pt modelId="{228351BC-BEB3-4505-BEFD-2FE785010947}" type="sibTrans" cxnId="{40AA5F1C-EEC3-4D94-BD62-73A017BD9ECE}">
      <dgm:prSet/>
      <dgm:spPr/>
      <dgm:t>
        <a:bodyPr/>
        <a:lstStyle/>
        <a:p>
          <a:endParaRPr lang="en-US"/>
        </a:p>
      </dgm:t>
    </dgm:pt>
    <dgm:pt modelId="{C4BA2126-0999-4BB7-A862-BDDB6021D621}">
      <dgm:prSet custT="1"/>
      <dgm:spPr>
        <a:noFill/>
        <a:ln>
          <a:noFill/>
        </a:ln>
      </dgm:spPr>
      <dgm:t>
        <a:bodyPr/>
        <a:lstStyle/>
        <a:p>
          <a:r>
            <a:rPr lang="en-US" sz="2400" dirty="0"/>
            <a:t>Must be designed by Florida Professional Engineer</a:t>
          </a:r>
        </a:p>
      </dgm:t>
    </dgm:pt>
    <dgm:pt modelId="{ED9571FD-B35C-470C-8849-DD99E2802FE8}" type="parTrans" cxnId="{67482248-30E5-43D4-BA92-C570298AAC25}">
      <dgm:prSet/>
      <dgm:spPr/>
      <dgm:t>
        <a:bodyPr/>
        <a:lstStyle/>
        <a:p>
          <a:endParaRPr lang="en-US"/>
        </a:p>
      </dgm:t>
    </dgm:pt>
    <dgm:pt modelId="{E9A37348-6A63-4E6B-8613-4D8C435190D7}" type="sibTrans" cxnId="{67482248-30E5-43D4-BA92-C570298AAC25}">
      <dgm:prSet/>
      <dgm:spPr/>
      <dgm:t>
        <a:bodyPr/>
        <a:lstStyle/>
        <a:p>
          <a:endParaRPr lang="en-US"/>
        </a:p>
      </dgm:t>
    </dgm:pt>
    <dgm:pt modelId="{6D32080C-73EE-441F-A24C-0F9B8A230D76}">
      <dgm:prSet custT="1"/>
      <dgm:spPr>
        <a:noFill/>
        <a:ln>
          <a:noFill/>
        </a:ln>
      </dgm:spPr>
      <dgm:t>
        <a:bodyPr/>
        <a:lstStyle/>
        <a:p>
          <a:r>
            <a:rPr lang="en-US" sz="2400" dirty="0"/>
            <a:t>Require OP, ME and MCA</a:t>
          </a:r>
        </a:p>
      </dgm:t>
    </dgm:pt>
    <dgm:pt modelId="{EF7FEFF5-4105-484C-AEDD-CE0C4E0B3ADD}" type="parTrans" cxnId="{E72E493C-3855-429D-AD0B-34ACF03B9D1A}">
      <dgm:prSet/>
      <dgm:spPr/>
      <dgm:t>
        <a:bodyPr/>
        <a:lstStyle/>
        <a:p>
          <a:endParaRPr lang="en-US"/>
        </a:p>
      </dgm:t>
    </dgm:pt>
    <dgm:pt modelId="{154B8A83-2056-4FB3-8665-3F0DA4CF06B3}" type="sibTrans" cxnId="{E72E493C-3855-429D-AD0B-34ACF03B9D1A}">
      <dgm:prSet/>
      <dgm:spPr/>
      <dgm:t>
        <a:bodyPr/>
        <a:lstStyle/>
        <a:p>
          <a:endParaRPr lang="en-US"/>
        </a:p>
      </dgm:t>
    </dgm:pt>
    <dgm:pt modelId="{66D002D6-747D-4467-B82E-F92CB5EF9BAA}">
      <dgm:prSet custT="1"/>
      <dgm:spPr>
        <a:solidFill>
          <a:schemeClr val="accent1">
            <a:lumMod val="25000"/>
          </a:schemeClr>
        </a:solidFill>
      </dgm:spPr>
      <dgm:t>
        <a:bodyPr/>
        <a:lstStyle/>
        <a:p>
          <a:r>
            <a:rPr lang="en-US" sz="2400" dirty="0"/>
            <a:t>In-ground Nitrogen-Reducing Biofilter (INRB) stacked under a conventional drainfield</a:t>
          </a:r>
        </a:p>
      </dgm:t>
    </dgm:pt>
    <dgm:pt modelId="{3650BB6E-328F-4246-9D65-4A3BFA01E676}" type="parTrans" cxnId="{674EABD1-3615-4149-90BC-5C4A64003A59}">
      <dgm:prSet/>
      <dgm:spPr/>
      <dgm:t>
        <a:bodyPr/>
        <a:lstStyle/>
        <a:p>
          <a:endParaRPr lang="en-US"/>
        </a:p>
      </dgm:t>
    </dgm:pt>
    <dgm:pt modelId="{B7487920-1FEE-485F-B381-C2A5147B9CBA}" type="sibTrans" cxnId="{674EABD1-3615-4149-90BC-5C4A64003A59}">
      <dgm:prSet/>
      <dgm:spPr/>
      <dgm:t>
        <a:bodyPr/>
        <a:lstStyle/>
        <a:p>
          <a:endParaRPr lang="en-US"/>
        </a:p>
      </dgm:t>
    </dgm:pt>
    <dgm:pt modelId="{1AABDD2A-3054-4E8B-8F08-8914BDA8CC9C}">
      <dgm:prSet custT="1"/>
      <dgm:spPr>
        <a:noFill/>
        <a:ln>
          <a:noFill/>
        </a:ln>
      </dgm:spPr>
      <dgm:t>
        <a:bodyPr/>
        <a:lstStyle/>
        <a:p>
          <a:r>
            <a:rPr lang="en-US" sz="2400" dirty="0"/>
            <a:t>No engineer design needed unless lot conditions require</a:t>
          </a:r>
        </a:p>
      </dgm:t>
    </dgm:pt>
    <dgm:pt modelId="{765F027E-0BE0-4F70-AEE6-0684E1CE44B7}" type="parTrans" cxnId="{AFEF9463-A4F9-4771-8F47-6C5FC2A8D446}">
      <dgm:prSet/>
      <dgm:spPr/>
      <dgm:t>
        <a:bodyPr/>
        <a:lstStyle/>
        <a:p>
          <a:endParaRPr lang="en-US"/>
        </a:p>
      </dgm:t>
    </dgm:pt>
    <dgm:pt modelId="{517F13D8-80F0-4852-81E8-99726EB08FD8}" type="sibTrans" cxnId="{AFEF9463-A4F9-4771-8F47-6C5FC2A8D446}">
      <dgm:prSet/>
      <dgm:spPr/>
      <dgm:t>
        <a:bodyPr/>
        <a:lstStyle/>
        <a:p>
          <a:endParaRPr lang="en-US"/>
        </a:p>
      </dgm:t>
    </dgm:pt>
    <dgm:pt modelId="{67A71471-AC36-4534-9C19-6406531E8599}">
      <dgm:prSet custT="1"/>
      <dgm:spPr>
        <a:noFill/>
        <a:ln>
          <a:noFill/>
        </a:ln>
      </dgm:spPr>
      <dgm:t>
        <a:bodyPr/>
        <a:lstStyle/>
        <a:p>
          <a:r>
            <a:rPr lang="en-US" sz="2400" dirty="0"/>
            <a:t>No OP, ME or MCA needed</a:t>
          </a:r>
        </a:p>
      </dgm:t>
    </dgm:pt>
    <dgm:pt modelId="{DB241927-9CF6-4E49-93B9-333B349785D1}" type="parTrans" cxnId="{B0DA3E98-AD23-4ABB-8BDF-A60BE1BB328E}">
      <dgm:prSet/>
      <dgm:spPr/>
      <dgm:t>
        <a:bodyPr/>
        <a:lstStyle/>
        <a:p>
          <a:endParaRPr lang="en-US"/>
        </a:p>
      </dgm:t>
    </dgm:pt>
    <dgm:pt modelId="{6A19EC3B-B634-49AF-95E9-B23A33D0EA3F}" type="sibTrans" cxnId="{B0DA3E98-AD23-4ABB-8BDF-A60BE1BB328E}">
      <dgm:prSet/>
      <dgm:spPr/>
      <dgm:t>
        <a:bodyPr/>
        <a:lstStyle/>
        <a:p>
          <a:endParaRPr lang="en-US"/>
        </a:p>
      </dgm:t>
    </dgm:pt>
    <dgm:pt modelId="{BE89DF71-1088-4F3B-A4EB-D012BA3A385C}" type="pres">
      <dgm:prSet presAssocID="{64F28359-870D-46F5-BCF2-8EEF7AEEF992}" presName="Name0" presStyleCnt="0">
        <dgm:presLayoutVars>
          <dgm:dir/>
          <dgm:animLvl val="lvl"/>
          <dgm:resizeHandles val="exact"/>
        </dgm:presLayoutVars>
      </dgm:prSet>
      <dgm:spPr/>
    </dgm:pt>
    <dgm:pt modelId="{1BFEF868-73E1-40F0-8356-C12BDAA5A4C6}" type="pres">
      <dgm:prSet presAssocID="{C4025299-8820-40EF-AC57-F77124C01F3B}" presName="linNode" presStyleCnt="0"/>
      <dgm:spPr/>
    </dgm:pt>
    <dgm:pt modelId="{039B2716-BF0F-4CC2-A4A1-B59CC99274CF}" type="pres">
      <dgm:prSet presAssocID="{C4025299-8820-40EF-AC57-F77124C01F3B}" presName="parentText" presStyleLbl="node1" presStyleIdx="0" presStyleCnt="3" custScaleX="170321" custScaleY="107967" custLinFactNeighborX="-1816" custLinFactNeighborY="-11549">
        <dgm:presLayoutVars>
          <dgm:chMax val="1"/>
          <dgm:bulletEnabled val="1"/>
        </dgm:presLayoutVars>
      </dgm:prSet>
      <dgm:spPr/>
    </dgm:pt>
    <dgm:pt modelId="{050708A4-90F2-40D9-92B1-B1740777542D}" type="pres">
      <dgm:prSet presAssocID="{C4025299-8820-40EF-AC57-F77124C01F3B}" presName="descendantText" presStyleLbl="alignAccFollowNode1" presStyleIdx="0" presStyleCnt="3" custScaleX="121484" custScaleY="167619">
        <dgm:presLayoutVars>
          <dgm:bulletEnabled val="1"/>
        </dgm:presLayoutVars>
      </dgm:prSet>
      <dgm:spPr/>
    </dgm:pt>
    <dgm:pt modelId="{2A6FFF54-CF45-4B21-BC94-616D11564B74}" type="pres">
      <dgm:prSet presAssocID="{C81F36DF-051A-48EC-9465-2D27749A8B62}" presName="sp" presStyleCnt="0"/>
      <dgm:spPr/>
    </dgm:pt>
    <dgm:pt modelId="{090F7F22-748E-434C-A266-7FBB814EB696}" type="pres">
      <dgm:prSet presAssocID="{C69B2EE6-78A0-4EF9-B129-C06C38EEB7A8}" presName="linNode" presStyleCnt="0"/>
      <dgm:spPr/>
    </dgm:pt>
    <dgm:pt modelId="{F4287733-2749-4899-8030-CC9C03AD565C}" type="pres">
      <dgm:prSet presAssocID="{C69B2EE6-78A0-4EF9-B129-C06C38EEB7A8}" presName="parentText" presStyleLbl="node1" presStyleIdx="1" presStyleCnt="3" custScaleX="134707" custLinFactNeighborX="1544" custLinFactNeighborY="-14922">
        <dgm:presLayoutVars>
          <dgm:chMax val="1"/>
          <dgm:bulletEnabled val="1"/>
        </dgm:presLayoutVars>
      </dgm:prSet>
      <dgm:spPr/>
    </dgm:pt>
    <dgm:pt modelId="{2F455510-7BB5-4E4B-90E7-975E9F1CEEEF}" type="pres">
      <dgm:prSet presAssocID="{C69B2EE6-78A0-4EF9-B129-C06C38EEB7A8}" presName="descendantText" presStyleLbl="alignAccFollowNode1" presStyleIdx="1" presStyleCnt="3" custScaleY="105278" custLinFactNeighborX="8" custLinFactNeighborY="5390">
        <dgm:presLayoutVars>
          <dgm:bulletEnabled val="1"/>
        </dgm:presLayoutVars>
      </dgm:prSet>
      <dgm:spPr/>
    </dgm:pt>
    <dgm:pt modelId="{11B11422-2E2D-46CA-87C3-C42042EA8682}" type="pres">
      <dgm:prSet presAssocID="{228351BC-BEB3-4505-BEFD-2FE785010947}" presName="sp" presStyleCnt="0"/>
      <dgm:spPr/>
    </dgm:pt>
    <dgm:pt modelId="{6C3DE824-1CD2-47FC-9D44-E6270761C118}" type="pres">
      <dgm:prSet presAssocID="{66D002D6-747D-4467-B82E-F92CB5EF9BAA}" presName="linNode" presStyleCnt="0"/>
      <dgm:spPr/>
    </dgm:pt>
    <dgm:pt modelId="{BF937139-FA65-45B5-938A-75C104D56A64}" type="pres">
      <dgm:prSet presAssocID="{66D002D6-747D-4467-B82E-F92CB5EF9BAA}" presName="parentText" presStyleLbl="node1" presStyleIdx="2" presStyleCnt="3" custScaleX="145421" custScaleY="91517">
        <dgm:presLayoutVars>
          <dgm:chMax val="1"/>
          <dgm:bulletEnabled val="1"/>
        </dgm:presLayoutVars>
      </dgm:prSet>
      <dgm:spPr/>
    </dgm:pt>
    <dgm:pt modelId="{4F3F8475-FAB0-45F2-AC89-55A8692A75A4}" type="pres">
      <dgm:prSet presAssocID="{66D002D6-747D-4467-B82E-F92CB5EF9BAA}" presName="descendantText" presStyleLbl="alignAccFollowNode1" presStyleIdx="2" presStyleCnt="3" custScaleY="111096" custLinFactNeighborX="9234" custLinFactNeighborY="1614">
        <dgm:presLayoutVars>
          <dgm:bulletEnabled val="1"/>
        </dgm:presLayoutVars>
      </dgm:prSet>
      <dgm:spPr/>
    </dgm:pt>
  </dgm:ptLst>
  <dgm:cxnLst>
    <dgm:cxn modelId="{7B983200-AD6F-4E5E-B01C-21396B6E4FB3}" type="presOf" srcId="{C4BA2126-0999-4BB7-A862-BDDB6021D621}" destId="{2F455510-7BB5-4E4B-90E7-975E9F1CEEEF}" srcOrd="0" destOrd="0" presId="urn:microsoft.com/office/officeart/2005/8/layout/vList5"/>
    <dgm:cxn modelId="{02920105-BCCE-4970-B781-85738682440A}" type="presOf" srcId="{1AABDD2A-3054-4E8B-8F08-8914BDA8CC9C}" destId="{4F3F8475-FAB0-45F2-AC89-55A8692A75A4}" srcOrd="0" destOrd="0" presId="urn:microsoft.com/office/officeart/2005/8/layout/vList5"/>
    <dgm:cxn modelId="{A445B207-6341-4E19-9686-03B4B8B73EE8}" type="presOf" srcId="{C4025299-8820-40EF-AC57-F77124C01F3B}" destId="{039B2716-BF0F-4CC2-A4A1-B59CC99274CF}" srcOrd="0" destOrd="0" presId="urn:microsoft.com/office/officeart/2005/8/layout/vList5"/>
    <dgm:cxn modelId="{6162F608-ECF8-4611-92F3-B537519A652D}" type="presOf" srcId="{66D002D6-747D-4467-B82E-F92CB5EF9BAA}" destId="{BF937139-FA65-45B5-938A-75C104D56A64}" srcOrd="0" destOrd="0" presId="urn:microsoft.com/office/officeart/2005/8/layout/vList5"/>
    <dgm:cxn modelId="{8C6E4B0A-89B1-4B37-9C48-EF7EA8B12613}" type="presOf" srcId="{6348A357-F95A-410E-8CAE-E89FD71B2FF4}" destId="{050708A4-90F2-40D9-92B1-B1740777542D}" srcOrd="0" destOrd="0" presId="urn:microsoft.com/office/officeart/2005/8/layout/vList5"/>
    <dgm:cxn modelId="{40AA5F1C-EEC3-4D94-BD62-73A017BD9ECE}" srcId="{64F28359-870D-46F5-BCF2-8EEF7AEEF992}" destId="{C69B2EE6-78A0-4EF9-B129-C06C38EEB7A8}" srcOrd="1" destOrd="0" parTransId="{B53C3491-38C3-40EA-B46F-467C11CCECEB}" sibTransId="{228351BC-BEB3-4505-BEFD-2FE785010947}"/>
    <dgm:cxn modelId="{E72E493C-3855-429D-AD0B-34ACF03B9D1A}" srcId="{C69B2EE6-78A0-4EF9-B129-C06C38EEB7A8}" destId="{6D32080C-73EE-441F-A24C-0F9B8A230D76}" srcOrd="1" destOrd="0" parTransId="{EF7FEFF5-4105-484C-AEDD-CE0C4E0B3ADD}" sibTransId="{154B8A83-2056-4FB3-8665-3F0DA4CF06B3}"/>
    <dgm:cxn modelId="{AFEF9463-A4F9-4771-8F47-6C5FC2A8D446}" srcId="{66D002D6-747D-4467-B82E-F92CB5EF9BAA}" destId="{1AABDD2A-3054-4E8B-8F08-8914BDA8CC9C}" srcOrd="0" destOrd="0" parTransId="{765F027E-0BE0-4F70-AEE6-0684E1CE44B7}" sibTransId="{517F13D8-80F0-4852-81E8-99726EB08FD8}"/>
    <dgm:cxn modelId="{DC657664-0C83-4927-B194-17F3ECE306B7}" srcId="{64F28359-870D-46F5-BCF2-8EEF7AEEF992}" destId="{C4025299-8820-40EF-AC57-F77124C01F3B}" srcOrd="0" destOrd="0" parTransId="{55D863B7-ED88-41CB-9584-AC7CEB924174}" sibTransId="{C81F36DF-051A-48EC-9465-2D27749A8B62}"/>
    <dgm:cxn modelId="{67482248-30E5-43D4-BA92-C570298AAC25}" srcId="{C69B2EE6-78A0-4EF9-B129-C06C38EEB7A8}" destId="{C4BA2126-0999-4BB7-A862-BDDB6021D621}" srcOrd="0" destOrd="0" parTransId="{ED9571FD-B35C-470C-8849-DD99E2802FE8}" sibTransId="{E9A37348-6A63-4E6B-8613-4D8C435190D7}"/>
    <dgm:cxn modelId="{1E4E7C6A-0807-4074-85CD-6A853018EB5E}" srcId="{C4025299-8820-40EF-AC57-F77124C01F3B}" destId="{4F0FBE10-A4CC-42C1-A01B-A2A0EC6E7F4F}" srcOrd="1" destOrd="0" parTransId="{AFAB6D06-9FC5-4434-A648-3341D8BF5DA5}" sibTransId="{4379BEE5-DA82-49CE-9525-719E4F1B9468}"/>
    <dgm:cxn modelId="{A863EC92-B0C9-41DC-912F-5761C36CB9EF}" srcId="{C4025299-8820-40EF-AC57-F77124C01F3B}" destId="{6348A357-F95A-410E-8CAE-E89FD71B2FF4}" srcOrd="0" destOrd="0" parTransId="{97DB962F-A658-471C-A876-203ED33D2F19}" sibTransId="{431A2FD1-4BEA-41D9-B665-70693A228372}"/>
    <dgm:cxn modelId="{CCD90A93-E798-46E3-8DE2-1A59F26DCB47}" type="presOf" srcId="{C69B2EE6-78A0-4EF9-B129-C06C38EEB7A8}" destId="{F4287733-2749-4899-8030-CC9C03AD565C}" srcOrd="0" destOrd="0" presId="urn:microsoft.com/office/officeart/2005/8/layout/vList5"/>
    <dgm:cxn modelId="{B0DA3E98-AD23-4ABB-8BDF-A60BE1BB328E}" srcId="{66D002D6-747D-4467-B82E-F92CB5EF9BAA}" destId="{67A71471-AC36-4534-9C19-6406531E8599}" srcOrd="1" destOrd="0" parTransId="{DB241927-9CF6-4E49-93B9-333B349785D1}" sibTransId="{6A19EC3B-B634-49AF-95E9-B23A33D0EA3F}"/>
    <dgm:cxn modelId="{B3E1399E-3B82-4E88-AD62-AABF0B1D8F3B}" type="presOf" srcId="{64F28359-870D-46F5-BCF2-8EEF7AEEF992}" destId="{BE89DF71-1088-4F3B-A4EB-D012BA3A385C}" srcOrd="0" destOrd="0" presId="urn:microsoft.com/office/officeart/2005/8/layout/vList5"/>
    <dgm:cxn modelId="{4F098AA5-DCFC-49DA-AD90-ABF4F396E7BF}" type="presOf" srcId="{6D32080C-73EE-441F-A24C-0F9B8A230D76}" destId="{2F455510-7BB5-4E4B-90E7-975E9F1CEEEF}" srcOrd="0" destOrd="1" presId="urn:microsoft.com/office/officeart/2005/8/layout/vList5"/>
    <dgm:cxn modelId="{DD06D1B1-C0F5-46DD-B32A-1BC045EFC545}" type="presOf" srcId="{67A71471-AC36-4534-9C19-6406531E8599}" destId="{4F3F8475-FAB0-45F2-AC89-55A8692A75A4}" srcOrd="0" destOrd="1" presId="urn:microsoft.com/office/officeart/2005/8/layout/vList5"/>
    <dgm:cxn modelId="{674EABD1-3615-4149-90BC-5C4A64003A59}" srcId="{64F28359-870D-46F5-BCF2-8EEF7AEEF992}" destId="{66D002D6-747D-4467-B82E-F92CB5EF9BAA}" srcOrd="2" destOrd="0" parTransId="{3650BB6E-328F-4246-9D65-4A3BFA01E676}" sibTransId="{B7487920-1FEE-485F-B381-C2A5147B9CBA}"/>
    <dgm:cxn modelId="{0EE0ECEC-AF97-4E40-B5E9-99E397FC7B80}" type="presOf" srcId="{4F0FBE10-A4CC-42C1-A01B-A2A0EC6E7F4F}" destId="{050708A4-90F2-40D9-92B1-B1740777542D}" srcOrd="0" destOrd="1" presId="urn:microsoft.com/office/officeart/2005/8/layout/vList5"/>
    <dgm:cxn modelId="{6B904E29-1863-41EA-ACBD-E43C671F4DD6}" type="presParOf" srcId="{BE89DF71-1088-4F3B-A4EB-D012BA3A385C}" destId="{1BFEF868-73E1-40F0-8356-C12BDAA5A4C6}" srcOrd="0" destOrd="0" presId="urn:microsoft.com/office/officeart/2005/8/layout/vList5"/>
    <dgm:cxn modelId="{96ABC727-027C-4267-BD9A-605A42720B50}" type="presParOf" srcId="{1BFEF868-73E1-40F0-8356-C12BDAA5A4C6}" destId="{039B2716-BF0F-4CC2-A4A1-B59CC99274CF}" srcOrd="0" destOrd="0" presId="urn:microsoft.com/office/officeart/2005/8/layout/vList5"/>
    <dgm:cxn modelId="{01AC375B-7DD3-4059-A63A-EBBDCAD74372}" type="presParOf" srcId="{1BFEF868-73E1-40F0-8356-C12BDAA5A4C6}" destId="{050708A4-90F2-40D9-92B1-B1740777542D}" srcOrd="1" destOrd="0" presId="urn:microsoft.com/office/officeart/2005/8/layout/vList5"/>
    <dgm:cxn modelId="{20558A75-6EFE-4BAA-9332-FB17AECBA3BD}" type="presParOf" srcId="{BE89DF71-1088-4F3B-A4EB-D012BA3A385C}" destId="{2A6FFF54-CF45-4B21-BC94-616D11564B74}" srcOrd="1" destOrd="0" presId="urn:microsoft.com/office/officeart/2005/8/layout/vList5"/>
    <dgm:cxn modelId="{33623DE3-6E81-4BFD-9D9B-FEAC52D0922C}" type="presParOf" srcId="{BE89DF71-1088-4F3B-A4EB-D012BA3A385C}" destId="{090F7F22-748E-434C-A266-7FBB814EB696}" srcOrd="2" destOrd="0" presId="urn:microsoft.com/office/officeart/2005/8/layout/vList5"/>
    <dgm:cxn modelId="{325EE982-4F8E-43B2-BF50-08F277D0C8BC}" type="presParOf" srcId="{090F7F22-748E-434C-A266-7FBB814EB696}" destId="{F4287733-2749-4899-8030-CC9C03AD565C}" srcOrd="0" destOrd="0" presId="urn:microsoft.com/office/officeart/2005/8/layout/vList5"/>
    <dgm:cxn modelId="{5FD2BC09-9D03-4F94-B6AE-AA82E36079D2}" type="presParOf" srcId="{090F7F22-748E-434C-A266-7FBB814EB696}" destId="{2F455510-7BB5-4E4B-90E7-975E9F1CEEEF}" srcOrd="1" destOrd="0" presId="urn:microsoft.com/office/officeart/2005/8/layout/vList5"/>
    <dgm:cxn modelId="{B49A311E-1CEE-4FAE-8B00-4C5830ACF179}" type="presParOf" srcId="{BE89DF71-1088-4F3B-A4EB-D012BA3A385C}" destId="{11B11422-2E2D-46CA-87C3-C42042EA8682}" srcOrd="3" destOrd="0" presId="urn:microsoft.com/office/officeart/2005/8/layout/vList5"/>
    <dgm:cxn modelId="{F66BE560-BBAF-4AA9-8409-1B28E90C33F6}" type="presParOf" srcId="{BE89DF71-1088-4F3B-A4EB-D012BA3A385C}" destId="{6C3DE824-1CD2-47FC-9D44-E6270761C118}" srcOrd="4" destOrd="0" presId="urn:microsoft.com/office/officeart/2005/8/layout/vList5"/>
    <dgm:cxn modelId="{EA62B5CD-60D9-4DE7-A6FE-F5C15E9C95F0}" type="presParOf" srcId="{6C3DE824-1CD2-47FC-9D44-E6270761C118}" destId="{BF937139-FA65-45B5-938A-75C104D56A64}" srcOrd="0" destOrd="0" presId="urn:microsoft.com/office/officeart/2005/8/layout/vList5"/>
    <dgm:cxn modelId="{2827D6ED-9A2F-4DDA-AE71-40C6F5FAE6E1}" type="presParOf" srcId="{6C3DE824-1CD2-47FC-9D44-E6270761C118}" destId="{4F3F8475-FAB0-45F2-AC89-55A8692A75A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675145-8F3B-48C4-B651-ABBBC757EB57}">
      <dsp:nvSpPr>
        <dsp:cNvPr id="0" name=""/>
        <dsp:cNvSpPr/>
      </dsp:nvSpPr>
      <dsp:spPr>
        <a:xfrm>
          <a:off x="397199" y="45"/>
          <a:ext cx="7740000" cy="1821321"/>
        </a:xfrm>
        <a:prstGeom prst="rect">
          <a:avLst/>
        </a:prstGeom>
        <a:solidFill>
          <a:schemeClr val="accent1">
            <a:lumMod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Florida Statute (FS), Section 381.006, mandates the Florida Department of Health (DOH) to conduct an Onsite Sewage Treatment and Disposal Systems (OSTDS) function</a:t>
          </a:r>
        </a:p>
      </dsp:txBody>
      <dsp:txXfrm>
        <a:off x="397199" y="45"/>
        <a:ext cx="7740000" cy="1821321"/>
      </dsp:txXfrm>
    </dsp:sp>
    <dsp:sp modelId="{422753B8-753D-4001-B982-6D62A3E677FD}">
      <dsp:nvSpPr>
        <dsp:cNvPr id="0" name=""/>
        <dsp:cNvSpPr/>
      </dsp:nvSpPr>
      <dsp:spPr>
        <a:xfrm>
          <a:off x="1304156" y="1912433"/>
          <a:ext cx="5926087" cy="1821321"/>
        </a:xfrm>
        <a:prstGeom prst="rect">
          <a:avLst/>
        </a:prstGeom>
        <a:solidFill>
          <a:schemeClr val="accent1">
            <a:lumMod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Section 381.0065-0067, FS, provides legislative intent and requirements for the proper management of the OSTDS function</a:t>
          </a:r>
        </a:p>
      </dsp:txBody>
      <dsp:txXfrm>
        <a:off x="1304156" y="1912433"/>
        <a:ext cx="5926087" cy="18213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55E839-43DA-409C-8400-1F328A31772D}">
      <dsp:nvSpPr>
        <dsp:cNvPr id="0" name=""/>
        <dsp:cNvSpPr/>
      </dsp:nvSpPr>
      <dsp:spPr>
        <a:xfrm>
          <a:off x="1736725" y="0"/>
          <a:ext cx="5060950" cy="5060950"/>
        </a:xfrm>
        <a:prstGeom prst="ellipse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71,000 inspections</a:t>
          </a:r>
        </a:p>
      </dsp:txBody>
      <dsp:txXfrm>
        <a:off x="3382798" y="253047"/>
        <a:ext cx="1768802" cy="759142"/>
      </dsp:txXfrm>
    </dsp:sp>
    <dsp:sp modelId="{1E58270F-DBE3-488F-B82B-36F8B1DCC708}">
      <dsp:nvSpPr>
        <dsp:cNvPr id="0" name=""/>
        <dsp:cNvSpPr/>
      </dsp:nvSpPr>
      <dsp:spPr>
        <a:xfrm>
          <a:off x="2369343" y="1265237"/>
          <a:ext cx="3795712" cy="3795712"/>
        </a:xfrm>
        <a:prstGeom prst="ellipse">
          <a:avLst/>
        </a:prstGeom>
        <a:solidFill>
          <a:schemeClr val="accent2">
            <a:shade val="80000"/>
            <a:hueOff val="0"/>
            <a:satOff val="-14010"/>
            <a:lumOff val="15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49,000 Construction permits</a:t>
          </a:r>
        </a:p>
      </dsp:txBody>
      <dsp:txXfrm>
        <a:off x="3382798" y="1502469"/>
        <a:ext cx="1768802" cy="711696"/>
      </dsp:txXfrm>
    </dsp:sp>
    <dsp:sp modelId="{5857C04A-378F-4938-8442-1D69F55D06B8}">
      <dsp:nvSpPr>
        <dsp:cNvPr id="0" name=""/>
        <dsp:cNvSpPr/>
      </dsp:nvSpPr>
      <dsp:spPr>
        <a:xfrm>
          <a:off x="3001962" y="2530475"/>
          <a:ext cx="2530475" cy="2530475"/>
        </a:xfrm>
        <a:prstGeom prst="ellipse">
          <a:avLst/>
        </a:prstGeom>
        <a:solidFill>
          <a:schemeClr val="accent2">
            <a:shade val="80000"/>
            <a:hueOff val="0"/>
            <a:satOff val="-28019"/>
            <a:lumOff val="31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3,000 complaints</a:t>
          </a:r>
        </a:p>
      </dsp:txBody>
      <dsp:txXfrm>
        <a:off x="3372541" y="3163093"/>
        <a:ext cx="1789316" cy="12652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0708A4-90F2-40D9-92B1-B1740777542D}">
      <dsp:nvSpPr>
        <dsp:cNvPr id="0" name=""/>
        <dsp:cNvSpPr/>
      </dsp:nvSpPr>
      <dsp:spPr>
        <a:xfrm rot="5400000">
          <a:off x="5389508" y="-1492651"/>
          <a:ext cx="1952448" cy="4939578"/>
        </a:xfrm>
        <a:prstGeom prst="round2Same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Certified to meet National Sanitation Foundation Standards 40 and 245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Require operating permit (OP), maintenance entity (ME) and maintenance contract agreement (MCA) </a:t>
          </a:r>
        </a:p>
      </dsp:txBody>
      <dsp:txXfrm rot="-5400000">
        <a:off x="3895944" y="96224"/>
        <a:ext cx="4844267" cy="1761826"/>
      </dsp:txXfrm>
    </dsp:sp>
    <dsp:sp modelId="{039B2716-BF0F-4CC2-A4A1-B59CC99274CF}">
      <dsp:nvSpPr>
        <dsp:cNvPr id="0" name=""/>
        <dsp:cNvSpPr/>
      </dsp:nvSpPr>
      <dsp:spPr>
        <a:xfrm>
          <a:off x="0" y="22973"/>
          <a:ext cx="3895484" cy="1572017"/>
        </a:xfrm>
        <a:prstGeom prst="roundRect">
          <a:avLst/>
        </a:prstGeom>
        <a:solidFill>
          <a:schemeClr val="accent1">
            <a:lumMod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Nitrogen-reducing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Aerobic Treatment Units</a:t>
          </a:r>
        </a:p>
      </dsp:txBody>
      <dsp:txXfrm>
        <a:off x="76740" y="99713"/>
        <a:ext cx="3742004" cy="1418537"/>
      </dsp:txXfrm>
    </dsp:sp>
    <dsp:sp modelId="{2F455510-7BB5-4E4B-90E7-975E9F1CEEEF}">
      <dsp:nvSpPr>
        <dsp:cNvPr id="0" name=""/>
        <dsp:cNvSpPr/>
      </dsp:nvSpPr>
      <dsp:spPr>
        <a:xfrm rot="5400000">
          <a:off x="5710502" y="303306"/>
          <a:ext cx="1226291" cy="5027295"/>
        </a:xfrm>
        <a:prstGeom prst="round2Same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Must be designed by Florida Professional Engineer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Require OP, ME and MCA</a:t>
          </a:r>
        </a:p>
      </dsp:txBody>
      <dsp:txXfrm rot="-5400000">
        <a:off x="3810001" y="2263671"/>
        <a:ext cx="4967432" cy="1106565"/>
      </dsp:txXfrm>
    </dsp:sp>
    <dsp:sp modelId="{F4287733-2749-4899-8030-CC9C03AD565C}">
      <dsp:nvSpPr>
        <dsp:cNvPr id="0" name=""/>
        <dsp:cNvSpPr/>
      </dsp:nvSpPr>
      <dsp:spPr>
        <a:xfrm>
          <a:off x="78080" y="1808895"/>
          <a:ext cx="3809316" cy="1456016"/>
        </a:xfrm>
        <a:prstGeom prst="roundRect">
          <a:avLst/>
        </a:prstGeom>
        <a:solidFill>
          <a:schemeClr val="accent1">
            <a:lumMod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Performance-based Treatment Systems</a:t>
          </a:r>
        </a:p>
      </dsp:txBody>
      <dsp:txXfrm>
        <a:off x="149157" y="1879972"/>
        <a:ext cx="3667162" cy="1313862"/>
      </dsp:txXfrm>
    </dsp:sp>
    <dsp:sp modelId="{4F3F8475-FAB0-45F2-AC89-55A8692A75A4}">
      <dsp:nvSpPr>
        <dsp:cNvPr id="0" name=""/>
        <dsp:cNvSpPr/>
      </dsp:nvSpPr>
      <dsp:spPr>
        <a:xfrm rot="5400000">
          <a:off x="5761389" y="1809251"/>
          <a:ext cx="1294060" cy="4861559"/>
        </a:xfrm>
        <a:prstGeom prst="round2Same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No engineer design needed unless lot conditions require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No OP, ME or MCA needed</a:t>
          </a:r>
        </a:p>
      </dsp:txBody>
      <dsp:txXfrm rot="-5400000">
        <a:off x="3977640" y="3656172"/>
        <a:ext cx="4798388" cy="1167718"/>
      </dsp:txXfrm>
    </dsp:sp>
    <dsp:sp modelId="{BF937139-FA65-45B5-938A-75C104D56A64}">
      <dsp:nvSpPr>
        <dsp:cNvPr id="0" name=""/>
        <dsp:cNvSpPr/>
      </dsp:nvSpPr>
      <dsp:spPr>
        <a:xfrm>
          <a:off x="458" y="3554979"/>
          <a:ext cx="3976722" cy="1332502"/>
        </a:xfrm>
        <a:prstGeom prst="roundRect">
          <a:avLst/>
        </a:prstGeom>
        <a:solidFill>
          <a:schemeClr val="accent1">
            <a:lumMod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In-ground Nitrogen-Reducing Biofilter (INRB) stacked under a conventional drainfield</a:t>
          </a:r>
        </a:p>
      </dsp:txBody>
      <dsp:txXfrm>
        <a:off x="65505" y="3620026"/>
        <a:ext cx="3846628" cy="12024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VaryingWidthList">
  <dgm:title val="Varying Width List"/>
  <dgm:desc val="Use for emphasizing items of different weights.  Good for large amounts of Level 1 text.  The width of each shape is independently determined based on its text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 smtClean="0"/>
            </a:lvl1pPr>
          </a:lstStyle>
          <a:p>
            <a:pPr>
              <a:defRPr/>
            </a:pPr>
            <a:fld id="{158B679A-8DEC-409B-9D4E-D5B5D88EB7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41048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 smtClean="0"/>
            </a:lvl1pPr>
          </a:lstStyle>
          <a:p>
            <a:pPr>
              <a:defRPr/>
            </a:pPr>
            <a:fld id="{ACB85906-8EB1-4751-A955-8D9EC2CFA4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45420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B85906-8EB1-4751-A955-8D9EC2CFA491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85444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B85906-8EB1-4751-A955-8D9EC2CFA491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99101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CB85906-8EB1-4751-A955-8D9EC2CFA491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79140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CB85906-8EB1-4751-A955-8D9EC2CFA491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57348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B85906-8EB1-4751-A955-8D9EC2CFA491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03584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B1E85-34A4-4C5A-A082-8B699300D4F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6016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B85906-8EB1-4751-A955-8D9EC2CFA491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23720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B85906-8EB1-4751-A955-8D9EC2CFA491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60164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B85906-8EB1-4751-A955-8D9EC2CFA491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553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B85906-8EB1-4751-A955-8D9EC2CFA491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3363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9A75AE-5606-48EC-86C7-7004CB2225D3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814454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B85906-8EB1-4751-A955-8D9EC2CFA49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2306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B85906-8EB1-4751-A955-8D9EC2CFA49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25992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B85906-8EB1-4751-A955-8D9EC2CFA49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69466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EF66526-5FDA-4606-97C6-7EA09C6F3DFD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440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40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5038" y="4416425"/>
            <a:ext cx="5138737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309" tIns="46154" rIns="92309" bIns="46154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9235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B85906-8EB1-4751-A955-8D9EC2CFA491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54948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CB85906-8EB1-4751-A955-8D9EC2CFA491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131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7B1E85-34A4-4C5A-A082-8B699300D4F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79225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CB85906-8EB1-4751-A955-8D9EC2CFA491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9085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3A726-7154-40EB-96A1-957798A5E21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1678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4"/>
          <p:cNvSpPr txBox="1">
            <a:spLocks/>
          </p:cNvSpPr>
          <p:nvPr userDrawn="1"/>
        </p:nvSpPr>
        <p:spPr>
          <a:xfrm>
            <a:off x="6553200" y="6361793"/>
            <a:ext cx="1676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3C8C9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2E7B4774-1018-4C21-8B85-5CE46D5E6563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4067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881" y="374691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7833" y="160020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4"/>
          <p:cNvSpPr txBox="1">
            <a:spLocks/>
          </p:cNvSpPr>
          <p:nvPr userDrawn="1"/>
        </p:nvSpPr>
        <p:spPr>
          <a:xfrm>
            <a:off x="6557056" y="6378121"/>
            <a:ext cx="1676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3C8C9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2E7B4774-1018-4C21-8B85-5CE46D5E6563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60936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182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182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4"/>
          <p:cNvSpPr txBox="1">
            <a:spLocks/>
          </p:cNvSpPr>
          <p:nvPr userDrawn="1"/>
        </p:nvSpPr>
        <p:spPr>
          <a:xfrm>
            <a:off x="6561364" y="6329136"/>
            <a:ext cx="1676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3C8C9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2E7B4774-1018-4C21-8B85-5CE46D5E6563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34851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A85FA-17E3-467D-89FE-CD84226720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9781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676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D1CC24-3BAF-4E26-9CC7-696C167FA5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3096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 txBox="1">
            <a:spLocks/>
          </p:cNvSpPr>
          <p:nvPr userDrawn="1"/>
        </p:nvSpPr>
        <p:spPr>
          <a:xfrm>
            <a:off x="6561364" y="6416675"/>
            <a:ext cx="1676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3C8C9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2E7B4774-1018-4C21-8B85-5CE46D5E6563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02917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4"/>
          <p:cNvSpPr txBox="1">
            <a:spLocks/>
          </p:cNvSpPr>
          <p:nvPr userDrawn="1"/>
        </p:nvSpPr>
        <p:spPr>
          <a:xfrm>
            <a:off x="6561364" y="6324600"/>
            <a:ext cx="1676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3C8C9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2E7B4774-1018-4C21-8B85-5CE46D5E6563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5814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94DFD-DD85-42E2-A60D-2EACF79612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5082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6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667000"/>
            <a:ext cx="82296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0"/>
            <a:ext cx="9144000" cy="381000"/>
          </a:xfrm>
          <a:prstGeom prst="rect">
            <a:avLst/>
          </a:prstGeom>
          <a:solidFill>
            <a:srgbClr val="FFD03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29" name="Rectangle 8" descr="Sphere"/>
          <p:cNvSpPr>
            <a:spLocks noChangeArrowheads="1"/>
          </p:cNvSpPr>
          <p:nvPr/>
        </p:nvSpPr>
        <p:spPr bwMode="auto">
          <a:xfrm>
            <a:off x="0" y="381000"/>
            <a:ext cx="9144000" cy="152400"/>
          </a:xfrm>
          <a:prstGeom prst="rect">
            <a:avLst/>
          </a:prstGeom>
          <a:pattFill prst="sphere">
            <a:fgClr>
              <a:srgbClr val="167180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30" name="Rectangle 11"/>
          <p:cNvSpPr>
            <a:spLocks noChangeArrowheads="1"/>
          </p:cNvSpPr>
          <p:nvPr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rgbClr val="FFD03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pic>
        <p:nvPicPr>
          <p:cNvPr id="1032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5715000"/>
            <a:ext cx="858838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TextBox 1"/>
          <p:cNvSpPr txBox="1">
            <a:spLocks noChangeArrowheads="1"/>
          </p:cNvSpPr>
          <p:nvPr/>
        </p:nvSpPr>
        <p:spPr bwMode="auto">
          <a:xfrm>
            <a:off x="2514600" y="52388"/>
            <a:ext cx="3810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1200" b="1">
                <a:solidFill>
                  <a:srgbClr val="3C8C93"/>
                </a:solidFill>
              </a:rPr>
              <a:t>Division of Disease Control and Health Protection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76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3C8C93"/>
                </a:solidFill>
              </a:defRPr>
            </a:lvl1pPr>
          </a:lstStyle>
          <a:p>
            <a:pPr>
              <a:defRPr/>
            </a:pPr>
            <a:fld id="{9AA5BFA8-D8A2-4087-831C-CD39178BEC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8686800" cy="2133600"/>
          </a:xfrm>
        </p:spPr>
        <p:txBody>
          <a:bodyPr/>
          <a:lstStyle/>
          <a:p>
            <a:r>
              <a:rPr lang="en-US" dirty="0"/>
              <a:t>The Florida Department of Health and its Onsite Sewage Treatment and Disposal System (OSTDS) Function </a:t>
            </a:r>
            <a:endParaRPr lang="en-US" altLang="en-US" dirty="0"/>
          </a:p>
        </p:txBody>
      </p:sp>
      <p:sp>
        <p:nvSpPr>
          <p:cNvPr id="2" name="Rectangle 1"/>
          <p:cNvSpPr/>
          <p:nvPr/>
        </p:nvSpPr>
        <p:spPr>
          <a:xfrm>
            <a:off x="0" y="3729097"/>
            <a:ext cx="9144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dirty="0"/>
              <a:t>Bureau of Environmental Health</a:t>
            </a:r>
          </a:p>
          <a:p>
            <a:pPr algn="ctr">
              <a:defRPr/>
            </a:pPr>
            <a:r>
              <a:rPr lang="en-US" sz="3200" dirty="0"/>
              <a:t>Division of Disease Control and Health Protection</a:t>
            </a:r>
          </a:p>
          <a:p>
            <a:pPr algn="ctr">
              <a:defRPr/>
            </a:pPr>
            <a:r>
              <a:rPr lang="en-US" sz="3200" dirty="0"/>
              <a:t>Florida Department of Health</a:t>
            </a:r>
          </a:p>
          <a:p>
            <a:pPr algn="ctr">
              <a:defRPr/>
            </a:pPr>
            <a:r>
              <a:rPr lang="en-US" sz="3200" dirty="0"/>
              <a:t>August 1, 2019</a:t>
            </a:r>
          </a:p>
        </p:txBody>
      </p:sp>
    </p:spTree>
    <p:extLst>
      <p:ext uri="{BB962C8B-B14F-4D97-AF65-F5344CB8AC3E}">
        <p14:creationId xmlns:p14="http://schemas.microsoft.com/office/powerpoint/2010/main" val="17613057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963BF1B-5BBC-3D47-8EC2-DAF1A8F01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7620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/>
              <a:t>Responsibilities of DOH (continued)</a:t>
            </a:r>
            <a:br>
              <a:rPr lang="en-US" dirty="0"/>
            </a:b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BAD8E80-9617-2445-A0B9-3D8A2264F7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77617"/>
            <a:ext cx="7696200" cy="4237383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2400" dirty="0"/>
              <a:t>Operating permits/inspections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Aerobic Treatment Units (~10,000)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Performance-based Treatment Systems, including Innovative Systems (~2000)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Non-industrial establishments in Industrial/Manufacturing zones (~6,000)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Commercial waste (e.g., Restaurants) (~3,000)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400" dirty="0">
                <a:cs typeface="Arial" panose="020B0604020202020204" pitchFamily="34" charset="0"/>
              </a:rPr>
              <a:t>Research to evaluate performance, environmental health and public health effects of OSTDS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400" dirty="0">
                <a:cs typeface="Arial" panose="020B0604020202020204" pitchFamily="34" charset="0"/>
              </a:rPr>
              <a:t>Approval of products and technology (Innovative)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948714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2E50288-7575-4A6F-B740-758427A5040E}"/>
              </a:ext>
            </a:extLst>
          </p:cNvPr>
          <p:cNvSpPr/>
          <p:nvPr/>
        </p:nvSpPr>
        <p:spPr>
          <a:xfrm>
            <a:off x="381000" y="762000"/>
            <a:ext cx="8534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3200" b="1" kern="0" dirty="0"/>
              <a:t>Examples of DOH Research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17E80B-E209-433D-9006-E8F055F34B5F}"/>
              </a:ext>
            </a:extLst>
          </p:cNvPr>
          <p:cNvSpPr txBox="1"/>
          <p:nvPr/>
        </p:nvSpPr>
        <p:spPr>
          <a:xfrm>
            <a:off x="549965" y="1905000"/>
            <a:ext cx="752723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400" dirty="0"/>
              <a:t>Drainfield Effectiveness/Lysimeter Study (University of South Florida)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400" dirty="0"/>
              <a:t>Florida Keys Onsite Wastewater Nutrient Reduction Study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400" dirty="0"/>
              <a:t>Passive Nitrogen Reduction Study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400" dirty="0"/>
              <a:t>Performance and Management of Advanced Onsite Systems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400" dirty="0"/>
              <a:t>Evaluation of Water Quality around the Town of Suwannee before and after </a:t>
            </a:r>
            <a:r>
              <a:rPr lang="en-US" sz="2400" dirty="0" err="1"/>
              <a:t>Sewering</a:t>
            </a:r>
            <a:endParaRPr lang="en-US" sz="24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400" dirty="0"/>
              <a:t>Florida Onsite Sewage Nitrogen Reduction Strategies Study</a:t>
            </a:r>
            <a:endParaRPr lang="en-US" sz="24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641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0513" y="7620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/>
              <a:t>Approval of Innovative Systems for Use in Florida Requires Testing in Florida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0513" y="1938130"/>
            <a:ext cx="8229600" cy="1828800"/>
          </a:xfrm>
        </p:spPr>
        <p:txBody>
          <a:bodyPr>
            <a:noAutofit/>
          </a:bodyPr>
          <a:lstStyle/>
          <a:p>
            <a:pPr marL="685800" lvl="1" indent="-342900">
              <a:buFont typeface="Arial" panose="020B0604020202020204" pitchFamily="34" charset="0"/>
              <a:buChar char="•"/>
            </a:pPr>
            <a:r>
              <a:rPr lang="en-US" sz="2300" dirty="0"/>
              <a:t>In 1983, Legislature enacted a law for new OSTDS technologies approved for use in Florida</a:t>
            </a:r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lang="en-US" sz="2300" dirty="0"/>
              <a:t>Soil and other conditions often unique to Florida</a:t>
            </a:r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lang="en-US" sz="2300" dirty="0"/>
              <a:t>Failed technology cost citizens  </a:t>
            </a:r>
          </a:p>
          <a:p>
            <a:pPr marL="685800" lvl="1" indent="-342900">
              <a:buFont typeface="Arial" panose="020B0604020202020204" pitchFamily="34" charset="0"/>
              <a:buChar char="•"/>
            </a:pPr>
            <a:r>
              <a:rPr lang="en-US" sz="2300" dirty="0"/>
              <a:t>Innovative Permitting Process implemented</a:t>
            </a:r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lang="en-US" sz="2300" dirty="0"/>
              <a:t>Requires limited testing of new technology systems</a:t>
            </a:r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lang="en-US" sz="2300" dirty="0"/>
              <a:t>Technology monitored for a period of time</a:t>
            </a:r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lang="en-US" sz="2300" dirty="0"/>
              <a:t>Regulatory and functional issues resolved</a:t>
            </a:r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lang="en-US" sz="2300" dirty="0"/>
              <a:t>Satisfactory performance in leads to statewide approval for use</a:t>
            </a:r>
          </a:p>
        </p:txBody>
      </p:sp>
    </p:spTree>
    <p:extLst>
      <p:ext uri="{BB962C8B-B14F-4D97-AF65-F5344CB8AC3E}">
        <p14:creationId xmlns:p14="http://schemas.microsoft.com/office/powerpoint/2010/main" val="41339643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BA2DA2C3-9D20-45C0-A3E8-29E7C8353C1A}"/>
              </a:ext>
            </a:extLst>
          </p:cNvPr>
          <p:cNvSpPr txBox="1">
            <a:spLocks noChangeArrowheads="1"/>
          </p:cNvSpPr>
          <p:nvPr/>
        </p:nvSpPr>
        <p:spPr>
          <a:xfrm>
            <a:off x="419100" y="790000"/>
            <a:ext cx="8229600" cy="637507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anose="020B0604020202020204" pitchFamily="34" charset="0"/>
                <a:cs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anose="020B0604020202020204" pitchFamily="34" charset="0"/>
                <a:cs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anose="020B0604020202020204" pitchFamily="34" charset="0"/>
                <a:cs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anose="020B0604020202020204" pitchFamily="34" charset="0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altLang="en-US" sz="3200" kern="0" dirty="0"/>
              <a:t>Evaluation of Nitrogen-Reducing Technologies (ATUs)</a:t>
            </a:r>
          </a:p>
          <a:p>
            <a:endParaRPr lang="en-US" altLang="en-US" sz="3200" b="0" u="sng" kern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69E111-7D75-4F02-9480-34BEC02D4A98}"/>
              </a:ext>
            </a:extLst>
          </p:cNvPr>
          <p:cNvSpPr txBox="1"/>
          <p:nvPr/>
        </p:nvSpPr>
        <p:spPr>
          <a:xfrm>
            <a:off x="381000" y="2209800"/>
            <a:ext cx="8382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/>
              <a:t>Product approval based on the NSF 40/NSF 245 Report and compliance with Rule 64E-6.012, Florida Administrative Code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400" dirty="0"/>
              <a:t>Product manual review 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400" dirty="0"/>
              <a:t>Proof of at least one maintenance entity in the state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400" dirty="0"/>
              <a:t>Spare parts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400" dirty="0"/>
              <a:t>Approved tanks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400" dirty="0"/>
              <a:t>Wiring	</a:t>
            </a:r>
          </a:p>
          <a:p>
            <a:pPr lvl="1"/>
            <a:endParaRPr lang="en-US" sz="2400" dirty="0">
              <a:latin typeface="Arial" charset="0"/>
              <a:cs typeface="Arial" charset="0"/>
            </a:endParaRPr>
          </a:p>
          <a:p>
            <a:pPr lvl="1"/>
            <a:endParaRPr lang="en-US" sz="2400" dirty="0">
              <a:latin typeface="Arial" charset="0"/>
              <a:cs typeface="Arial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F9AA67-3A62-4CCD-A67A-F33A296445DF}"/>
              </a:ext>
            </a:extLst>
          </p:cNvPr>
          <p:cNvSpPr txBox="1"/>
          <p:nvPr/>
        </p:nvSpPr>
        <p:spPr>
          <a:xfrm>
            <a:off x="3810000" y="6324600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NSF=National Sanitation Foundation</a:t>
            </a:r>
          </a:p>
        </p:txBody>
      </p:sp>
    </p:spTree>
    <p:extLst>
      <p:ext uri="{BB962C8B-B14F-4D97-AF65-F5344CB8AC3E}">
        <p14:creationId xmlns:p14="http://schemas.microsoft.com/office/powerpoint/2010/main" val="5659275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11C2155F-817A-4FE0-B4EC-647387D88F5F}"/>
              </a:ext>
            </a:extLst>
          </p:cNvPr>
          <p:cNvSpPr txBox="1">
            <a:spLocks noChangeArrowheads="1"/>
          </p:cNvSpPr>
          <p:nvPr/>
        </p:nvSpPr>
        <p:spPr>
          <a:xfrm>
            <a:off x="152401" y="914400"/>
            <a:ext cx="8724900" cy="609600"/>
          </a:xfrm>
          <a:prstGeom prst="rect">
            <a:avLst/>
          </a:prstGeom>
          <a:ln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anose="020B0604020202020204" pitchFamily="34" charset="0"/>
                <a:cs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anose="020B0604020202020204" pitchFamily="34" charset="0"/>
                <a:cs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anose="020B0604020202020204" pitchFamily="34" charset="0"/>
                <a:cs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anose="020B0604020202020204" pitchFamily="34" charset="0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3200" kern="0" dirty="0"/>
              <a:t>Policies Requiring More Treatment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296F21-B2B7-4B83-854A-D98F74BF588C}"/>
              </a:ext>
            </a:extLst>
          </p:cNvPr>
          <p:cNvSpPr txBox="1"/>
          <p:nvPr/>
        </p:nvSpPr>
        <p:spPr>
          <a:xfrm>
            <a:off x="253859" y="1905000"/>
            <a:ext cx="820434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Some local ordinances require ATUs or more water table separation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Some local ordinances require nitrogen reducing systems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Some statutes address areas with water quality concerns: Florida Keys, </a:t>
            </a:r>
            <a:r>
              <a:rPr lang="en-US" sz="2400" dirty="0" err="1"/>
              <a:t>Aucilla</a:t>
            </a:r>
            <a:r>
              <a:rPr lang="en-US" sz="2400" dirty="0"/>
              <a:t> and Suwannee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Statute enabling higher treatment in exchange for permitting on challenging lots (PBTS)</a:t>
            </a:r>
          </a:p>
        </p:txBody>
      </p:sp>
    </p:spTree>
    <p:extLst>
      <p:ext uri="{BB962C8B-B14F-4D97-AF65-F5344CB8AC3E}">
        <p14:creationId xmlns:p14="http://schemas.microsoft.com/office/powerpoint/2010/main" val="1259699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1E160A5-FD44-4AA6-8A32-9BE890E305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248793"/>
            <a:ext cx="4830125" cy="3732955"/>
          </a:xfrm>
          <a:prstGeom prst="rect">
            <a:avLst/>
          </a:prstGeom>
        </p:spPr>
      </p:pic>
      <p:sp>
        <p:nvSpPr>
          <p:cNvPr id="5" name="Rectangle 2">
            <a:extLst>
              <a:ext uri="{FF2B5EF4-FFF2-40B4-BE49-F238E27FC236}">
                <a16:creationId xmlns:a16="http://schemas.microsoft.com/office/drawing/2014/main" id="{11C2155F-817A-4FE0-B4EC-647387D88F5F}"/>
              </a:ext>
            </a:extLst>
          </p:cNvPr>
          <p:cNvSpPr txBox="1">
            <a:spLocks noChangeArrowheads="1"/>
          </p:cNvSpPr>
          <p:nvPr/>
        </p:nvSpPr>
        <p:spPr>
          <a:xfrm>
            <a:off x="76200" y="762000"/>
            <a:ext cx="8724900" cy="609600"/>
          </a:xfrm>
          <a:prstGeom prst="rect">
            <a:avLst/>
          </a:prstGeom>
          <a:ln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anose="020B0604020202020204" pitchFamily="34" charset="0"/>
                <a:cs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anose="020B0604020202020204" pitchFamily="34" charset="0"/>
                <a:cs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anose="020B0604020202020204" pitchFamily="34" charset="0"/>
                <a:cs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anose="020B0604020202020204" pitchFamily="34" charset="0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2800" kern="0" dirty="0"/>
              <a:t>Policies Requiring More Treatment (Continued)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296F21-B2B7-4B83-854A-D98F74BF588C}"/>
              </a:ext>
            </a:extLst>
          </p:cNvPr>
          <p:cNvSpPr txBox="1"/>
          <p:nvPr/>
        </p:nvSpPr>
        <p:spPr>
          <a:xfrm>
            <a:off x="5105400" y="2110294"/>
            <a:ext cx="4038600" cy="398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300" dirty="0"/>
          </a:p>
          <a:p>
            <a:pPr marL="342900" lvl="2" indent="-342900">
              <a:buFont typeface="Wingdings" panose="05000000000000000000" pitchFamily="2" charset="2"/>
              <a:buChar char="ü"/>
            </a:pPr>
            <a:r>
              <a:rPr lang="en-US" sz="2300" dirty="0"/>
              <a:t>DEP requirements, DOH permitting</a:t>
            </a:r>
          </a:p>
          <a:p>
            <a:pPr marL="342900" lvl="2" indent="-342900">
              <a:buFont typeface="Wingdings" panose="05000000000000000000" pitchFamily="2" charset="2"/>
              <a:buChar char="ü"/>
            </a:pPr>
            <a:r>
              <a:rPr lang="en-US" sz="2300" dirty="0"/>
              <a:t>Nitrogen reduction: 50% pretreatment and 65% overall, including </a:t>
            </a:r>
            <a:r>
              <a:rPr lang="en-US" sz="2300" dirty="0" err="1"/>
              <a:t>drainfield</a:t>
            </a:r>
            <a:endParaRPr lang="en-US" sz="2300" dirty="0"/>
          </a:p>
          <a:p>
            <a:pPr marL="342900" lvl="2" indent="-342900">
              <a:buFont typeface="Wingdings" panose="05000000000000000000" pitchFamily="2" charset="2"/>
              <a:buChar char="ü"/>
            </a:pPr>
            <a:r>
              <a:rPr lang="en-US" sz="2300" dirty="0"/>
              <a:t>Current: New permits, small lots, in Priority Focus Areas (PFAs)</a:t>
            </a:r>
          </a:p>
          <a:p>
            <a:pPr marL="342900" lvl="2" indent="-342900">
              <a:buFont typeface="Wingdings" panose="05000000000000000000" pitchFamily="2" charset="2"/>
              <a:buChar char="ü"/>
            </a:pPr>
            <a:r>
              <a:rPr lang="en-US" sz="2300" dirty="0"/>
              <a:t>Future: Existing system requirements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3310C46-9456-47BE-9ADC-352A829EE08A}"/>
              </a:ext>
            </a:extLst>
          </p:cNvPr>
          <p:cNvSpPr/>
          <p:nvPr/>
        </p:nvSpPr>
        <p:spPr>
          <a:xfrm>
            <a:off x="400050" y="1298839"/>
            <a:ext cx="8077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200" dirty="0"/>
              <a:t>Spring Basin Management Action Plans (BMAPs) and the Florida Aquifer and Springs Protection Act</a:t>
            </a:r>
          </a:p>
        </p:txBody>
      </p:sp>
    </p:spTree>
    <p:extLst>
      <p:ext uri="{BB962C8B-B14F-4D97-AF65-F5344CB8AC3E}">
        <p14:creationId xmlns:p14="http://schemas.microsoft.com/office/powerpoint/2010/main" val="18430226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Autofit/>
          </a:bodyPr>
          <a:lstStyle/>
          <a:p>
            <a:r>
              <a:rPr lang="en-US" altLang="en-US" sz="2600" dirty="0"/>
              <a:t>Nitrogen-Reducing Treatment System Options</a:t>
            </a:r>
            <a:br>
              <a:rPr lang="en-US" altLang="en-US" sz="2400" dirty="0">
                <a:highlight>
                  <a:srgbClr val="FFFF00"/>
                </a:highlight>
              </a:rPr>
            </a:br>
            <a:endParaRPr lang="en-US" sz="2400" dirty="0">
              <a:solidFill>
                <a:schemeClr val="accent4"/>
              </a:solidFill>
              <a:highlight>
                <a:srgbClr val="FFFF00"/>
              </a:highlight>
            </a:endParaRPr>
          </a:p>
        </p:txBody>
      </p:sp>
      <p:graphicFrame>
        <p:nvGraphicFramePr>
          <p:cNvPr id="5" name="Content Placeholder 4">
            <a:extLst/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761948574"/>
              </p:ext>
            </p:extLst>
          </p:nvPr>
        </p:nvGraphicFramePr>
        <p:xfrm>
          <a:off x="76200" y="1371600"/>
          <a:ext cx="8839200" cy="4888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322353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558137"/>
            <a:ext cx="8229600" cy="1143000"/>
          </a:xfrm>
        </p:spPr>
        <p:txBody>
          <a:bodyPr/>
          <a:lstStyle/>
          <a:p>
            <a:r>
              <a:rPr lang="en-US" dirty="0"/>
              <a:t>Permitting and Tracking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4325" y="2152646"/>
            <a:ext cx="2831275" cy="3409954"/>
          </a:xfrm>
        </p:spPr>
        <p:txBody>
          <a:bodyPr>
            <a:normAutofit fontScale="92500" lnSpcReduction="10000"/>
          </a:bodyPr>
          <a:lstStyle/>
          <a:p>
            <a:pPr marL="3175" indent="-3175" algn="l"/>
            <a:r>
              <a:rPr lang="en-US" sz="2600" b="1" dirty="0"/>
              <a:t>Environmental Health Database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600" dirty="0"/>
              <a:t>Installation/ Construction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600" dirty="0"/>
              <a:t>Repair/ Modification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600" dirty="0"/>
              <a:t>Abandonments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600" dirty="0"/>
              <a:t>Operating permits</a:t>
            </a:r>
          </a:p>
          <a:p>
            <a:endParaRPr lang="en-US" sz="1950" dirty="0"/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2590800" y="2171692"/>
            <a:ext cx="2340796" cy="3314708"/>
          </a:xfrm>
          <a:prstGeom prst="rect">
            <a:avLst/>
          </a:prstGeom>
        </p:spPr>
        <p:txBody>
          <a:bodyPr vert="horz" lIns="68580" tIns="34290" rIns="68580" bIns="3429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 baseline="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b="1" dirty="0">
                <a:latin typeface="+mn-lt"/>
              </a:rPr>
              <a:t>Florida Water Management Inventory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>
                <a:latin typeface="+mn-lt"/>
              </a:rPr>
              <a:t>GIS Data for Water and Wastewater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>
                <a:latin typeface="+mn-lt"/>
              </a:rPr>
              <a:t>Publicly available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>
                <a:latin typeface="+mn-lt"/>
              </a:rPr>
              <a:t>Statewide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>
                <a:latin typeface="+mn-lt"/>
              </a:rPr>
              <a:t>Parcel-Level</a:t>
            </a:r>
          </a:p>
          <a:p>
            <a:endParaRPr lang="en-US" sz="1800" dirty="0">
              <a:latin typeface="+mn-lt"/>
            </a:endParaRPr>
          </a:p>
        </p:txBody>
      </p:sp>
      <p:pic>
        <p:nvPicPr>
          <p:cNvPr id="5" name="Picture 4">
            <a:extLst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3500" y="1600200"/>
            <a:ext cx="4058100" cy="4058100"/>
          </a:xfrm>
          <a:prstGeom prst="rect">
            <a:avLst/>
          </a:prstGeom>
        </p:spPr>
      </p:pic>
      <p:sp>
        <p:nvSpPr>
          <p:cNvPr id="6" name="Rectangle 5">
            <a:extLst/>
          </p:cNvPr>
          <p:cNvSpPr/>
          <p:nvPr/>
        </p:nvSpPr>
        <p:spPr>
          <a:xfrm>
            <a:off x="5486400" y="5943600"/>
            <a:ext cx="2590800" cy="276999"/>
          </a:xfrm>
          <a:prstGeom prst="rect">
            <a:avLst/>
          </a:prstGeom>
        </p:spPr>
        <p:txBody>
          <a:bodyPr vert="horz" wrap="square" anchor="t" anchorCtr="1">
            <a:spAutoFit/>
          </a:bodyPr>
          <a:lstStyle/>
          <a:p>
            <a:r>
              <a:rPr lang="en-US" sz="1200" u="sng" dirty="0"/>
              <a:t>https://</a:t>
            </a:r>
            <a:r>
              <a:rPr lang="en-US" sz="1200" u="sng" dirty="0">
                <a:sym typeface="Avenir Light"/>
              </a:rPr>
              <a:t>gis.flhealth.gov/FLWMI</a:t>
            </a:r>
          </a:p>
        </p:txBody>
      </p:sp>
    </p:spTree>
    <p:extLst>
      <p:ext uri="{BB962C8B-B14F-4D97-AF65-F5344CB8AC3E}">
        <p14:creationId xmlns:p14="http://schemas.microsoft.com/office/powerpoint/2010/main" val="6471224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D413775B-662B-48E8-BA31-DEBE60B18FA0}"/>
              </a:ext>
            </a:extLst>
          </p:cNvPr>
          <p:cNvSpPr txBox="1">
            <a:spLocks noChangeArrowheads="1"/>
          </p:cNvSpPr>
          <p:nvPr/>
        </p:nvSpPr>
        <p:spPr>
          <a:xfrm>
            <a:off x="304800" y="914400"/>
            <a:ext cx="8229600" cy="637507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anose="020B0604020202020204" pitchFamily="34" charset="0"/>
                <a:cs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anose="020B0604020202020204" pitchFamily="34" charset="0"/>
                <a:cs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anose="020B0604020202020204" pitchFamily="34" charset="0"/>
                <a:cs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anose="020B0604020202020204" pitchFamily="34" charset="0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sz="3200" dirty="0"/>
              <a:t>Advisory Boards Established by Statute: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431161-7030-4993-9046-6E7461F9292C}"/>
              </a:ext>
            </a:extLst>
          </p:cNvPr>
          <p:cNvSpPr txBox="1"/>
          <p:nvPr/>
        </p:nvSpPr>
        <p:spPr>
          <a:xfrm>
            <a:off x="329540" y="2298680"/>
            <a:ext cx="8382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DOH OSTDS program utilizes stakeholders from a wide range of interest groups that have ties to OSTDS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Stakeholder Advisory Boards established by statute: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400" dirty="0"/>
              <a:t>Variance Review and Advisory Committee (VRAC) on variances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400" dirty="0"/>
              <a:t>Research Review and Advisory Committee (RRAC) on research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400" dirty="0"/>
              <a:t>Technical Review and Advisory Panel (TRAP) on rules</a:t>
            </a:r>
          </a:p>
        </p:txBody>
      </p:sp>
    </p:spTree>
    <p:extLst>
      <p:ext uri="{BB962C8B-B14F-4D97-AF65-F5344CB8AC3E}">
        <p14:creationId xmlns:p14="http://schemas.microsoft.com/office/powerpoint/2010/main" val="38941359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11C2155F-817A-4FE0-B4EC-647387D88F5F}"/>
              </a:ext>
            </a:extLst>
          </p:cNvPr>
          <p:cNvSpPr txBox="1">
            <a:spLocks noChangeArrowheads="1"/>
          </p:cNvSpPr>
          <p:nvPr/>
        </p:nvSpPr>
        <p:spPr>
          <a:xfrm>
            <a:off x="152401" y="609600"/>
            <a:ext cx="8724900" cy="609600"/>
          </a:xfrm>
          <a:prstGeom prst="rect">
            <a:avLst/>
          </a:prstGeom>
          <a:ln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anose="020B0604020202020204" pitchFamily="34" charset="0"/>
                <a:cs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anose="020B0604020202020204" pitchFamily="34" charset="0"/>
                <a:cs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anose="020B0604020202020204" pitchFamily="34" charset="0"/>
                <a:cs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anose="020B0604020202020204" pitchFamily="34" charset="0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3200" kern="0" dirty="0"/>
              <a:t>Current Rule Efforts to Reduce Nitrogen from OSTDS</a:t>
            </a:r>
            <a:endParaRPr lang="en-US" altLang="en-US" sz="3200" b="0" kern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296F21-B2B7-4B83-854A-D98F74BF588C}"/>
              </a:ext>
            </a:extLst>
          </p:cNvPr>
          <p:cNvSpPr txBox="1"/>
          <p:nvPr/>
        </p:nvSpPr>
        <p:spPr>
          <a:xfrm>
            <a:off x="323851" y="1752600"/>
            <a:ext cx="8382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Ongoing rule-making to: 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400" dirty="0"/>
              <a:t>Add In-ground Nitrogen-Reducing Biofilter designs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400" dirty="0"/>
              <a:t>Require nitrogen-reducing upgrades during repair or modifications of existing systems (preparation for future Spring BMAPs) 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400" dirty="0"/>
              <a:t>Streamline innovative system permitting process</a:t>
            </a:r>
          </a:p>
          <a:p>
            <a:pPr lvl="1"/>
            <a:endParaRPr lang="en-US" sz="2400" dirty="0"/>
          </a:p>
          <a:p>
            <a:pPr marL="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Under Consideration: </a:t>
            </a:r>
          </a:p>
          <a:p>
            <a:pPr marL="914400" lvl="3" indent="-342900">
              <a:buFont typeface="Wingdings" panose="05000000000000000000" pitchFamily="2" charset="2"/>
              <a:buChar char="ü"/>
            </a:pPr>
            <a:r>
              <a:rPr lang="en-US" sz="2400" dirty="0"/>
              <a:t>Increase requirements for repairs or modifications of legacy systems installed when less stringent standards applied (density, water table separation)</a:t>
            </a:r>
          </a:p>
        </p:txBody>
      </p:sp>
    </p:spTree>
    <p:extLst>
      <p:ext uri="{BB962C8B-B14F-4D97-AF65-F5344CB8AC3E}">
        <p14:creationId xmlns:p14="http://schemas.microsoft.com/office/powerpoint/2010/main" val="450088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7570D39-8C9A-499F-86DE-6E937FA0E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/>
              <a:t>Terminology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47C3E2-CD44-4799-B293-D1757F6A3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06216"/>
            <a:ext cx="8534400" cy="461838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Onsite Sewage Treatment and Disposal Systems (OSTDS)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Typically, a septic system consisting of septic tank and drainfield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Individual wastewater treatment systems where sewer is not available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Advanced treatment types other than typical septic systems: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Aerobic Treatment Units (ATU)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Performance-Based Treatment System </a:t>
            </a:r>
          </a:p>
          <a:p>
            <a:pPr marL="85725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Are permitted by the Florida Department of Health (DOH)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E394F0-64C6-4207-B399-C93545122FB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1676400" cy="365125"/>
          </a:xfrm>
        </p:spPr>
        <p:txBody>
          <a:bodyPr/>
          <a:lstStyle/>
          <a:p>
            <a:pPr>
              <a:defRPr/>
            </a:pPr>
            <a:fld id="{891B7798-D436-4579-9C69-0B06C7DAAE67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94227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27483-F4E2-48FD-91EC-3E75797E5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757011"/>
            <a:ext cx="8229600" cy="1143000"/>
          </a:xfrm>
        </p:spPr>
        <p:txBody>
          <a:bodyPr/>
          <a:lstStyle/>
          <a:p>
            <a:r>
              <a:rPr lang="en-US" dirty="0"/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6C8709-ADFD-4B20-8C31-28D874FEF8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57400"/>
            <a:ext cx="8229600" cy="3429000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/>
              <a:t>Too much nitrogen in nitrogen-sensitive areas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/>
              <a:t>Failing systems or systems that were installed to lesser requirements (current repair rate is around 1%)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/>
              <a:t>Permitting on old lots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/>
              <a:t>Program fees do not cover costs for staffing resources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/>
              <a:t>Consistent funding lacking for maintaining and upgrading electronic databases for tracking and permitting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6C1E88-9F2E-4460-BC0A-F5F27734C14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1676400" cy="365125"/>
          </a:xfrm>
        </p:spPr>
        <p:txBody>
          <a:bodyPr/>
          <a:lstStyle/>
          <a:p>
            <a:pPr>
              <a:defRPr/>
            </a:pPr>
            <a:fld id="{2E7B4774-1018-4C21-8B85-5CE46D5E6563}" type="slidenum">
              <a:rPr lang="en-US" altLang="en-US" smtClean="0"/>
              <a:pPr>
                <a:defRPr/>
              </a:pPr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257490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52400" y="838200"/>
            <a:ext cx="8763000" cy="5486400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Dr. Kendra Goff - Chief</a:t>
            </a:r>
          </a:p>
          <a:p>
            <a:r>
              <a:rPr lang="en-US" sz="2400" dirty="0">
                <a:solidFill>
                  <a:srgbClr val="0070C0"/>
                </a:solidFill>
              </a:rPr>
              <a:t>Kendra.Goff@flhealth.gov</a:t>
            </a:r>
          </a:p>
          <a:p>
            <a:r>
              <a:rPr lang="en-US" sz="2400" dirty="0"/>
              <a:t>(850) 245 4250</a:t>
            </a:r>
          </a:p>
          <a:p>
            <a:r>
              <a:rPr lang="en-US" sz="2400" dirty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en-US" sz="2200" dirty="0">
                <a:solidFill>
                  <a:schemeClr val="tx1"/>
                </a:solidFill>
              </a:rPr>
              <a:t>	Ed Barranco- Section Lead	   	Dr. Eb Roeder</a:t>
            </a:r>
          </a:p>
          <a:p>
            <a:pPr algn="l"/>
            <a:r>
              <a:rPr lang="en-US" sz="2200" dirty="0">
                <a:solidFill>
                  <a:schemeClr val="tx1"/>
                </a:solidFill>
              </a:rPr>
              <a:t>   	</a:t>
            </a:r>
            <a:r>
              <a:rPr lang="en-US" sz="2200" dirty="0">
                <a:solidFill>
                  <a:srgbClr val="0070C0"/>
                </a:solidFill>
              </a:rPr>
              <a:t>Ed.Barranco@flhealth.gov</a:t>
            </a:r>
            <a:r>
              <a:rPr lang="en-US" sz="2200" dirty="0"/>
              <a:t>  	</a:t>
            </a:r>
            <a:r>
              <a:rPr lang="en-US" sz="2200" dirty="0">
                <a:solidFill>
                  <a:srgbClr val="0070C0"/>
                </a:solidFill>
              </a:rPr>
              <a:t>Eberhard.Roeder@flhealth.gov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en-US" sz="2200" dirty="0">
                <a:solidFill>
                  <a:schemeClr val="tx1"/>
                </a:solidFill>
              </a:rPr>
              <a:t>         </a:t>
            </a:r>
          </a:p>
          <a:p>
            <a:r>
              <a:rPr lang="en-US" sz="2200" dirty="0">
                <a:solidFill>
                  <a:schemeClr val="tx1"/>
                </a:solidFill>
              </a:rPr>
              <a:t>Dr. Xueqing Gao                            Debby Tipton</a:t>
            </a:r>
          </a:p>
          <a:p>
            <a:r>
              <a:rPr lang="en-US" sz="2200" dirty="0">
                <a:solidFill>
                  <a:srgbClr val="0070C0"/>
                </a:solidFill>
              </a:rPr>
              <a:t>Xueqing.Gao@flhealth.gov        Debby.Tipton@flhealth.gov</a:t>
            </a:r>
          </a:p>
          <a:p>
            <a:endParaRPr lang="en-US" sz="2200" dirty="0">
              <a:solidFill>
                <a:srgbClr val="0070C0"/>
              </a:solidFill>
            </a:endParaRPr>
          </a:p>
          <a:p>
            <a:r>
              <a:rPr lang="en-US" sz="2000" dirty="0"/>
              <a:t>Onsite Sewage Programs Section</a:t>
            </a:r>
          </a:p>
          <a:p>
            <a:r>
              <a:rPr lang="en-US" sz="2000" dirty="0"/>
              <a:t>Bureau of Environmental Health</a:t>
            </a:r>
          </a:p>
          <a:p>
            <a:r>
              <a:rPr lang="en-US" sz="2000" dirty="0"/>
              <a:t>Division of Disease Control and Health Protection</a:t>
            </a:r>
          </a:p>
        </p:txBody>
      </p:sp>
    </p:spTree>
    <p:extLst>
      <p:ext uri="{BB962C8B-B14F-4D97-AF65-F5344CB8AC3E}">
        <p14:creationId xmlns:p14="http://schemas.microsoft.com/office/powerpoint/2010/main" val="3594480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BFCCF69-D464-482B-B14C-9FAB2937E1A1}"/>
              </a:ext>
            </a:extLst>
          </p:cNvPr>
          <p:cNvSpPr/>
          <p:nvPr/>
        </p:nvSpPr>
        <p:spPr>
          <a:xfrm>
            <a:off x="539409" y="3098654"/>
            <a:ext cx="3136392" cy="30449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C0C6D13-DB5B-41E6-B47A-9185FB7BFC39}"/>
              </a:ext>
            </a:extLst>
          </p:cNvPr>
          <p:cNvSpPr/>
          <p:nvPr/>
        </p:nvSpPr>
        <p:spPr>
          <a:xfrm>
            <a:off x="4827627" y="3124200"/>
            <a:ext cx="3138731" cy="3047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60E5268-7EDB-4993-835C-10AC5EF99D94}"/>
              </a:ext>
            </a:extLst>
          </p:cNvPr>
          <p:cNvSpPr/>
          <p:nvPr/>
        </p:nvSpPr>
        <p:spPr>
          <a:xfrm>
            <a:off x="38894" y="603849"/>
            <a:ext cx="9066212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30000"/>
              </a:spcBef>
              <a:defRPr/>
            </a:pPr>
            <a:r>
              <a:rPr lang="en-US" altLang="en-US" sz="3200" b="1" dirty="0"/>
              <a:t>Onsite Sewage Program within the</a:t>
            </a:r>
          </a:p>
          <a:p>
            <a:pPr lvl="0" algn="ctr">
              <a:spcBef>
                <a:spcPct val="30000"/>
              </a:spcBef>
              <a:defRPr/>
            </a:pPr>
            <a:r>
              <a:rPr lang="en-US" sz="3200" b="1" dirty="0"/>
              <a:t>Integrated Department</a:t>
            </a:r>
            <a:r>
              <a:rPr lang="en-US" altLang="en-US" sz="3200" b="1" dirty="0"/>
              <a:t> of Health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7221C61-B167-4C47-990E-6C6CC25C4B53}"/>
              </a:ext>
            </a:extLst>
          </p:cNvPr>
          <p:cNvCxnSpPr>
            <a:cxnSpLocks/>
          </p:cNvCxnSpPr>
          <p:nvPr/>
        </p:nvCxnSpPr>
        <p:spPr>
          <a:xfrm flipH="1">
            <a:off x="3708264" y="2775914"/>
            <a:ext cx="565746" cy="33103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C571885-4F78-4DDA-BF1C-FBFD82C019C1}"/>
              </a:ext>
            </a:extLst>
          </p:cNvPr>
          <p:cNvCxnSpPr>
            <a:cxnSpLocks/>
          </p:cNvCxnSpPr>
          <p:nvPr/>
        </p:nvCxnSpPr>
        <p:spPr>
          <a:xfrm>
            <a:off x="3866912" y="2607158"/>
            <a:ext cx="933688" cy="51704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6ABA3F89-BCD2-436F-A0DB-A29C9C3B3FC9}"/>
              </a:ext>
            </a:extLst>
          </p:cNvPr>
          <p:cNvSpPr/>
          <p:nvPr/>
        </p:nvSpPr>
        <p:spPr>
          <a:xfrm>
            <a:off x="553508" y="4314806"/>
            <a:ext cx="2598404" cy="1828800"/>
          </a:xfrm>
          <a:prstGeom prst="rect">
            <a:avLst/>
          </a:prstGeom>
          <a:solidFill>
            <a:srgbClr val="6BA42C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OSTDS</a:t>
            </a:r>
          </a:p>
          <a:p>
            <a:pPr algn="ctr"/>
            <a:endParaRPr lang="en-US" sz="2400" dirty="0"/>
          </a:p>
          <a:p>
            <a:pPr algn="ctr"/>
            <a:endParaRPr lang="en-US" sz="24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D01E9C7-F486-406C-A9F8-3EB17711A8F9}"/>
              </a:ext>
            </a:extLst>
          </p:cNvPr>
          <p:cNvSpPr/>
          <p:nvPr/>
        </p:nvSpPr>
        <p:spPr>
          <a:xfrm>
            <a:off x="4813796" y="4305300"/>
            <a:ext cx="2596896" cy="1828800"/>
          </a:xfrm>
          <a:prstGeom prst="rect">
            <a:avLst/>
          </a:prstGeom>
          <a:solidFill>
            <a:srgbClr val="6BA42C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OSTDS</a:t>
            </a:r>
          </a:p>
          <a:p>
            <a:pPr algn="ctr"/>
            <a:endParaRPr lang="en-US" sz="2400" dirty="0"/>
          </a:p>
          <a:p>
            <a:pPr algn="ctr"/>
            <a:endParaRPr lang="en-US" sz="2400" dirty="0"/>
          </a:p>
        </p:txBody>
      </p:sp>
      <p:sp>
        <p:nvSpPr>
          <p:cNvPr id="9" name="Arrow: Left-Right 8">
            <a:extLst>
              <a:ext uri="{FF2B5EF4-FFF2-40B4-BE49-F238E27FC236}">
                <a16:creationId xmlns:a16="http://schemas.microsoft.com/office/drawing/2014/main" id="{8EEE05D0-A518-47C8-BFD0-ECB27427D2E8}"/>
              </a:ext>
            </a:extLst>
          </p:cNvPr>
          <p:cNvSpPr/>
          <p:nvPr/>
        </p:nvSpPr>
        <p:spPr>
          <a:xfrm>
            <a:off x="3962397" y="5105400"/>
            <a:ext cx="609600" cy="304800"/>
          </a:xfrm>
          <a:prstGeom prst="leftRightArrow">
            <a:avLst/>
          </a:prstGeom>
          <a:solidFill>
            <a:srgbClr val="6BA42C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6BA42C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8896CA5-D100-465B-8FAC-4A9B63ACCCB2}"/>
              </a:ext>
            </a:extLst>
          </p:cNvPr>
          <p:cNvSpPr/>
          <p:nvPr/>
        </p:nvSpPr>
        <p:spPr>
          <a:xfrm>
            <a:off x="228600" y="1905000"/>
            <a:ext cx="8001000" cy="42672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CAF2C0E-6748-4352-99BD-46D5ADE39CF8}"/>
              </a:ext>
            </a:extLst>
          </p:cNvPr>
          <p:cNvSpPr/>
          <p:nvPr/>
        </p:nvSpPr>
        <p:spPr>
          <a:xfrm>
            <a:off x="2331704" y="1932708"/>
            <a:ext cx="3884612" cy="870913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Department of Health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34E2E0-73A6-48B9-9790-2948D387A19C}"/>
              </a:ext>
            </a:extLst>
          </p:cNvPr>
          <p:cNvSpPr txBox="1"/>
          <p:nvPr/>
        </p:nvSpPr>
        <p:spPr>
          <a:xfrm>
            <a:off x="446473" y="3249254"/>
            <a:ext cx="32224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Central Office -</a:t>
            </a:r>
          </a:p>
          <a:p>
            <a:pPr algn="ctr"/>
            <a:r>
              <a:rPr lang="en-US" sz="2400" dirty="0"/>
              <a:t>Environmental Health</a:t>
            </a:r>
          </a:p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9FC2D28-8B0B-41AA-83C9-B6B262E41644}"/>
              </a:ext>
            </a:extLst>
          </p:cNvPr>
          <p:cNvSpPr txBox="1"/>
          <p:nvPr/>
        </p:nvSpPr>
        <p:spPr>
          <a:xfrm>
            <a:off x="4463042" y="3203083"/>
            <a:ext cx="37303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67 County Health Departments -</a:t>
            </a:r>
          </a:p>
          <a:p>
            <a:pPr algn="ctr"/>
            <a:r>
              <a:rPr lang="en-US" sz="2400" dirty="0"/>
              <a:t>Environmental Health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00AE68-74CB-422D-8796-30BEF762FCCB}"/>
              </a:ext>
            </a:extLst>
          </p:cNvPr>
          <p:cNvSpPr txBox="1"/>
          <p:nvPr/>
        </p:nvSpPr>
        <p:spPr>
          <a:xfrm>
            <a:off x="4813781" y="4650594"/>
            <a:ext cx="2937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750= # staff coding time</a:t>
            </a:r>
          </a:p>
          <a:p>
            <a:r>
              <a:rPr lang="en-US" dirty="0"/>
              <a:t>311 = # FTE equivalents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832407-58B6-44F4-9519-94D0086B7C4A}"/>
              </a:ext>
            </a:extLst>
          </p:cNvPr>
          <p:cNvSpPr txBox="1"/>
          <p:nvPr/>
        </p:nvSpPr>
        <p:spPr>
          <a:xfrm>
            <a:off x="639026" y="4643310"/>
            <a:ext cx="2937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13 = # staff coding time</a:t>
            </a:r>
          </a:p>
          <a:p>
            <a:r>
              <a:rPr lang="en-US" dirty="0"/>
              <a:t>10 = # FTE equivalents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DE8A93-6D8D-4F11-A0C6-AE167288DA11}"/>
              </a:ext>
            </a:extLst>
          </p:cNvPr>
          <p:cNvSpPr txBox="1"/>
          <p:nvPr/>
        </p:nvSpPr>
        <p:spPr>
          <a:xfrm>
            <a:off x="5074573" y="6156228"/>
            <a:ext cx="2937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FTE= Full time employees</a:t>
            </a:r>
          </a:p>
          <a:p>
            <a:r>
              <a:rPr lang="en-US" sz="1200" dirty="0"/>
              <a:t># = number</a:t>
            </a:r>
          </a:p>
        </p:txBody>
      </p:sp>
    </p:spTree>
    <p:extLst>
      <p:ext uri="{BB962C8B-B14F-4D97-AF65-F5344CB8AC3E}">
        <p14:creationId xmlns:p14="http://schemas.microsoft.com/office/powerpoint/2010/main" val="3532428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7770BAA4-487E-46AE-948E-311B3FFB04E5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822325"/>
            <a:ext cx="9220200" cy="701675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anose="020B0604020202020204" pitchFamily="34" charset="0"/>
                <a:cs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anose="020B0604020202020204" pitchFamily="34" charset="0"/>
                <a:cs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anose="020B0604020202020204" pitchFamily="34" charset="0"/>
                <a:cs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anose="020B0604020202020204" pitchFamily="34" charset="0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altLang="en-US" sz="2800" kern="0" dirty="0"/>
              <a:t>DOH’s Role: Protect Public Health and the Environment</a:t>
            </a:r>
            <a:endParaRPr lang="en-US" altLang="en-US" sz="2800" b="0" u="sng" kern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389EF4-B099-4E4D-BB33-E749DC117E91}"/>
              </a:ext>
            </a:extLst>
          </p:cNvPr>
          <p:cNvSpPr/>
          <p:nvPr/>
        </p:nvSpPr>
        <p:spPr>
          <a:xfrm>
            <a:off x="-152400" y="1768763"/>
            <a:ext cx="9296400" cy="463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300" dirty="0">
                <a:latin typeface="+mn-lt"/>
                <a:cs typeface="Times New Roman" panose="02020603050405020304" pitchFamily="18" charset="0"/>
              </a:rPr>
              <a:t>Primarily protect public from waterborne illness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sz="2300" dirty="0">
                <a:cs typeface="Times New Roman" panose="02020603050405020304" pitchFamily="18" charset="0"/>
              </a:rPr>
              <a:t>Rules set protective distances from OSTDS 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sz="2300" dirty="0">
                <a:cs typeface="Times New Roman" panose="02020603050405020304" pitchFamily="18" charset="0"/>
              </a:rPr>
              <a:t>Rules ensure treated sewage is below ground surface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300" dirty="0">
                <a:latin typeface="+mn-lt"/>
                <a:cs typeface="Times New Roman" panose="02020603050405020304" pitchFamily="18" charset="0"/>
              </a:rPr>
              <a:t>The </a:t>
            </a:r>
            <a:r>
              <a:rPr lang="en-US" sz="2300" dirty="0" err="1">
                <a:latin typeface="+mn-lt"/>
                <a:cs typeface="Times New Roman" panose="02020603050405020304" pitchFamily="18" charset="0"/>
              </a:rPr>
              <a:t>drainfield</a:t>
            </a:r>
            <a:r>
              <a:rPr lang="en-US" sz="2300" dirty="0">
                <a:latin typeface="+mn-lt"/>
                <a:cs typeface="Times New Roman" panose="02020603050405020304" pitchFamily="18" charset="0"/>
              </a:rPr>
              <a:t> further breaks down viruses/pathogens from septic tank; can reduce nitrogen by 10-50%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300" dirty="0">
                <a:latin typeface="+mn-lt"/>
                <a:cs typeface="Times New Roman" panose="02020603050405020304" pitchFamily="18" charset="0"/>
              </a:rPr>
              <a:t>Number of OSTDS is tied to drinking water source: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sz="2300" dirty="0">
                <a:latin typeface="+mn-lt"/>
                <a:cs typeface="Times New Roman" panose="02020603050405020304" pitchFamily="18" charset="0"/>
              </a:rPr>
              <a:t>Private wells 1500 gpd/acre, lot size 0.5 acre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sz="2300" dirty="0">
                <a:latin typeface="+mn-lt"/>
                <a:cs typeface="Times New Roman" panose="02020603050405020304" pitchFamily="18" charset="0"/>
              </a:rPr>
              <a:t>Public water supply 2500 gpd/acre, not more than 4 lots/acre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300" dirty="0">
                <a:latin typeface="+mn-lt"/>
              </a:rPr>
              <a:t>OSTDS are effective alternative to central sewer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sz="2300" dirty="0">
                <a:latin typeface="+mn-lt"/>
              </a:rPr>
              <a:t>Less environmentally disruptive in some areas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sz="2300" dirty="0">
                <a:latin typeface="+mn-lt"/>
              </a:rPr>
              <a:t>Less than 40% of OSTDS in environmentally sensitive areas 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endParaRPr lang="en-US" sz="24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32145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701675"/>
          </a:xfrm>
        </p:spPr>
        <p:txBody>
          <a:bodyPr/>
          <a:lstStyle/>
          <a:p>
            <a:r>
              <a:rPr lang="en-US" altLang="en-US" sz="3200" dirty="0"/>
              <a:t>Statutory Direction</a:t>
            </a:r>
            <a:endParaRPr lang="en-US" altLang="en-US" sz="3200" b="0" u="sng" dirty="0"/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33D1783C-33A8-4384-93C0-D11EA74CBF6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974287"/>
              </p:ext>
            </p:extLst>
          </p:nvPr>
        </p:nvGraphicFramePr>
        <p:xfrm>
          <a:off x="304800" y="1905000"/>
          <a:ext cx="85344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82979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idx="4294967295"/>
          </p:nvPr>
        </p:nvSpPr>
        <p:spPr>
          <a:xfrm>
            <a:off x="6553200" y="6356350"/>
            <a:ext cx="1676400" cy="365125"/>
          </a:xfrm>
        </p:spPr>
        <p:txBody>
          <a:bodyPr/>
          <a:lstStyle/>
          <a:p>
            <a:fld id="{EE7CB5DA-589D-4AC9-9D9F-C65DCD5C9D7F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486102" y="1514594"/>
            <a:ext cx="850549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OSTDS are intended to be used where sewers are not available</a:t>
            </a:r>
          </a:p>
          <a:p>
            <a:pPr marL="339725" lvl="1"/>
            <a:endParaRPr lang="en-US" sz="2400" dirty="0"/>
          </a:p>
          <a:p>
            <a:pPr marL="0" lvl="1"/>
            <a:r>
              <a:rPr lang="en-US" sz="2200" dirty="0"/>
              <a:t>Florida Statute Section 381.0065(1)(b)</a:t>
            </a:r>
          </a:p>
          <a:p>
            <a:pPr marL="339725" lvl="1"/>
            <a:endParaRPr lang="en-US" sz="2200" dirty="0"/>
          </a:p>
          <a:p>
            <a:pPr marL="0" lvl="1"/>
            <a:r>
              <a:rPr lang="en-US" sz="2200" dirty="0"/>
              <a:t>…where…sewerage system is not available, (DOH) shall issue permits for the construction, installation, modification, abandonment, or repair of OSTDS</a:t>
            </a:r>
            <a:endParaRPr lang="en-US" sz="2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782" y="4475145"/>
            <a:ext cx="4652242" cy="2063767"/>
          </a:xfrm>
          <a:prstGeom prst="rect">
            <a:avLst/>
          </a:prstGeom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BDD7A08C-EC10-4A1D-A527-FFF7FF4CC1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86103" y="678716"/>
            <a:ext cx="8229600" cy="701675"/>
          </a:xfrm>
        </p:spPr>
        <p:txBody>
          <a:bodyPr/>
          <a:lstStyle/>
          <a:p>
            <a:r>
              <a:rPr lang="en-US" altLang="en-US" sz="3200" dirty="0"/>
              <a:t>Statutory Direction (continued)</a:t>
            </a:r>
            <a:endParaRPr lang="en-US" altLang="en-US" sz="3200" b="0" u="sng" dirty="0"/>
          </a:p>
        </p:txBody>
      </p:sp>
    </p:spTree>
    <p:extLst>
      <p:ext uri="{BB962C8B-B14F-4D97-AF65-F5344CB8AC3E}">
        <p14:creationId xmlns:p14="http://schemas.microsoft.com/office/powerpoint/2010/main" val="13726533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AEBCF2D-6A31-4DC2-A498-54DF39412D5A}"/>
              </a:ext>
            </a:extLst>
          </p:cNvPr>
          <p:cNvSpPr txBox="1"/>
          <p:nvPr/>
        </p:nvSpPr>
        <p:spPr>
          <a:xfrm>
            <a:off x="457200" y="2614946"/>
            <a:ext cx="8077200" cy="365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ct val="300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DOH permits sewage flow of up to 5,000 gallons per day (gpd) commercial strength and up to 10,000 gpd domestic strength, larger flows are permitted by DEP</a:t>
            </a:r>
          </a:p>
          <a:p>
            <a:pPr marL="285750" lvl="0" indent="-285750">
              <a:spcBef>
                <a:spcPct val="300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DEP permits OSTDS that includes hazardous and industrial wastes </a:t>
            </a:r>
          </a:p>
          <a:p>
            <a:pPr marL="285750" lvl="0" indent="-285750">
              <a:spcBef>
                <a:spcPct val="300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DEP regulates package plants (pre-manufactured treatment facilities) and open tanks</a:t>
            </a:r>
          </a:p>
          <a:p>
            <a:pPr marL="285750" lvl="0" indent="-285750">
              <a:spcBef>
                <a:spcPct val="300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Interagency agreement between DEP and DOH</a:t>
            </a:r>
          </a:p>
          <a:p>
            <a:endParaRPr lang="en-US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2B77AAD2-1C28-4983-888F-DF2D4E43A5F0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810293"/>
            <a:ext cx="8229600" cy="701675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anose="020B0604020202020204" pitchFamily="34" charset="0"/>
                <a:cs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anose="020B0604020202020204" pitchFamily="34" charset="0"/>
                <a:cs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anose="020B0604020202020204" pitchFamily="34" charset="0"/>
                <a:cs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anose="020B0604020202020204" pitchFamily="34" charset="0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altLang="en-US" sz="3200" kern="0" dirty="0"/>
              <a:t>Jurisdiction:  </a:t>
            </a:r>
          </a:p>
          <a:p>
            <a:r>
              <a:rPr lang="en-US" altLang="en-US" sz="3200" kern="0" dirty="0"/>
              <a:t>DOH compared to Department of Environmental Protection (DEP)</a:t>
            </a:r>
          </a:p>
          <a:p>
            <a:endParaRPr lang="en-US" altLang="en-US" sz="3200" b="0" u="sng" kern="0" dirty="0"/>
          </a:p>
        </p:txBody>
      </p:sp>
    </p:spTree>
    <p:extLst>
      <p:ext uri="{BB962C8B-B14F-4D97-AF65-F5344CB8AC3E}">
        <p14:creationId xmlns:p14="http://schemas.microsoft.com/office/powerpoint/2010/main" val="2530994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1090D692-A214-42D1-A2B8-1696630C3EC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4541336"/>
              </p:ext>
            </p:extLst>
          </p:nvPr>
        </p:nvGraphicFramePr>
        <p:xfrm>
          <a:off x="76200" y="1295400"/>
          <a:ext cx="8534400" cy="5060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2DA69DF-FCFD-43D5-B821-BD45E96BB4B0}"/>
              </a:ext>
            </a:extLst>
          </p:cNvPr>
          <p:cNvSpPr txBox="1"/>
          <p:nvPr/>
        </p:nvSpPr>
        <p:spPr>
          <a:xfrm>
            <a:off x="1447800" y="684121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Activities during 2018-2019</a:t>
            </a:r>
          </a:p>
        </p:txBody>
      </p:sp>
    </p:spTree>
    <p:extLst>
      <p:ext uri="{BB962C8B-B14F-4D97-AF65-F5344CB8AC3E}">
        <p14:creationId xmlns:p14="http://schemas.microsoft.com/office/powerpoint/2010/main" val="2753539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259174" y="1587500"/>
            <a:ext cx="8625651" cy="4279900"/>
          </a:xfrm>
        </p:spPr>
        <p:txBody>
          <a:bodyPr>
            <a:noAutofit/>
          </a:bodyPr>
          <a:lstStyle/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US" sz="2400" dirty="0"/>
              <a:t>Construction Permitting and Inspection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400" dirty="0"/>
              <a:t>New,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400" dirty="0"/>
              <a:t>Repairs,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400" dirty="0"/>
              <a:t>Modifications,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400" dirty="0"/>
              <a:t>Abandonments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US" sz="2400" dirty="0"/>
              <a:t>Certification of staff to conduct OSTDS inspections, site evaluations, and soil typing 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US" sz="2400" dirty="0"/>
              <a:t>Septic tank contractor registration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US" sz="2400" dirty="0"/>
              <a:t>Sanitary nuisance complaint investigation and enforcement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US" sz="2400" dirty="0"/>
              <a:t>Statewide variance program (VRAC)</a:t>
            </a:r>
          </a:p>
          <a:p>
            <a:pPr marL="0" indent="0" algn="l"/>
            <a:endParaRPr lang="en-US" sz="2200" dirty="0"/>
          </a:p>
          <a:p>
            <a:pPr marL="0" indent="0" algn="l"/>
            <a:endParaRPr lang="en-US" sz="2000" dirty="0"/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304800" y="366713"/>
            <a:ext cx="8166100" cy="1081087"/>
          </a:xfrm>
        </p:spPr>
        <p:txBody>
          <a:bodyPr/>
          <a:lstStyle/>
          <a:p>
            <a:r>
              <a:rPr lang="en-US" sz="3600" dirty="0"/>
              <a:t>Responsibilities of DOH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29000" y="6400800"/>
            <a:ext cx="65214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</a:rPr>
              <a:t>VRAC=Variance Review and Advisory Committee</a:t>
            </a:r>
          </a:p>
        </p:txBody>
      </p:sp>
    </p:spTree>
    <p:extLst>
      <p:ext uri="{BB962C8B-B14F-4D97-AF65-F5344CB8AC3E}">
        <p14:creationId xmlns:p14="http://schemas.microsoft.com/office/powerpoint/2010/main" val="168211270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26&quot;&gt;&lt;property id=&quot;20148&quot; value=&quot;5&quot;/&gt;&lt;property id=&quot;20300&quot; value=&quot;Slide 1&quot;/&gt;&lt;property id=&quot;20307&quot; value=&quot;259&quot;/&gt;&lt;/object&gt;&lt;object type=&quot;3&quot; unique_id=&quot;10123&quot;&gt;&lt;property id=&quot;20148&quot; value=&quot;5&quot;/&gt;&lt;property id=&quot;20300&quot; value=&quot;Slide 2&quot;/&gt;&lt;property id=&quot;20307&quot; value=&quot;260&quot;/&gt;&lt;/object&gt;&lt;object type=&quot;3&quot; unique_id=&quot;10124&quot;&gt;&lt;property id=&quot;20148&quot; value=&quot;5&quot;/&gt;&lt;property id=&quot;20300&quot; value=&quot;Slide 4&quot;/&gt;&lt;property id=&quot;20307&quot; value=&quot;261&quot;/&gt;&lt;/object&gt;&lt;object type=&quot;3&quot; unique_id=&quot;10125&quot;&gt;&lt;property id=&quot;20148&quot; value=&quot;5&quot;/&gt;&lt;property id=&quot;20300&quot; value=&quot;Slide 5&quot;/&gt;&lt;property id=&quot;20307&quot; value=&quot;262&quot;/&gt;&lt;/object&gt;&lt;object type=&quot;3&quot; unique_id=&quot;10374&quot;&gt;&lt;property id=&quot;20148&quot; value=&quot;5&quot;/&gt;&lt;property id=&quot;20300&quot; value=&quot;Slide 3&quot;/&gt;&lt;property id=&quot;20307&quot; value=&quot;263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DCHP Template 2">
  <a:themeElements>
    <a:clrScheme name="intr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tr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DCHP Template 2 [Read-Only] [Compatibility Mode]" id="{20306112-CB46-453A-AB00-53256DBFFE31}" vid="{2E15D51F-EC11-48DA-9B26-67699135B66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DCHP Template 2</Template>
  <TotalTime>0</TotalTime>
  <Words>1176</Words>
  <Application>Microsoft Office PowerPoint</Application>
  <PresentationFormat>On-screen Show (4:3)</PresentationFormat>
  <Paragraphs>204</Paragraphs>
  <Slides>21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Avenir Light</vt:lpstr>
      <vt:lpstr>Calibri</vt:lpstr>
      <vt:lpstr>Tahoma</vt:lpstr>
      <vt:lpstr>Times New Roman</vt:lpstr>
      <vt:lpstr>Wingdings</vt:lpstr>
      <vt:lpstr>DCHP Template 2</vt:lpstr>
      <vt:lpstr>The Florida Department of Health and its Onsite Sewage Treatment and Disposal System (OSTDS) Function </vt:lpstr>
      <vt:lpstr>Terminology</vt:lpstr>
      <vt:lpstr>PowerPoint Presentation</vt:lpstr>
      <vt:lpstr>PowerPoint Presentation</vt:lpstr>
      <vt:lpstr>Statutory Direction</vt:lpstr>
      <vt:lpstr>Statutory Direction (continued)</vt:lpstr>
      <vt:lpstr>PowerPoint Presentation</vt:lpstr>
      <vt:lpstr>PowerPoint Presentation</vt:lpstr>
      <vt:lpstr>Responsibilities of DOH</vt:lpstr>
      <vt:lpstr>Responsibilities of DOH (continued) </vt:lpstr>
      <vt:lpstr>PowerPoint Presentation</vt:lpstr>
      <vt:lpstr>Approval of Innovative Systems for Use in Florida Requires Testing in Florida </vt:lpstr>
      <vt:lpstr>PowerPoint Presentation</vt:lpstr>
      <vt:lpstr>PowerPoint Presentation</vt:lpstr>
      <vt:lpstr>PowerPoint Presentation</vt:lpstr>
      <vt:lpstr>Nitrogen-Reducing Treatment System Options </vt:lpstr>
      <vt:lpstr>Permitting and Tracking</vt:lpstr>
      <vt:lpstr>PowerPoint Presentation</vt:lpstr>
      <vt:lpstr>PowerPoint Presentation</vt:lpstr>
      <vt:lpstr>Challenges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2019-07-30T20:07:43Z</dcterms:created>
  <dcterms:modified xsi:type="dcterms:W3CDTF">2019-07-30T20:08:41Z</dcterms:modified>
</cp:coreProperties>
</file>