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2" r:id="rId6"/>
    <p:sldMasterId id="2147483664" r:id="rId7"/>
  </p:sldMasterIdLst>
  <p:notesMasterIdLst>
    <p:notesMasterId r:id="rId44"/>
  </p:notesMasterIdLst>
  <p:sldIdLst>
    <p:sldId id="392" r:id="rId8"/>
    <p:sldId id="393" r:id="rId9"/>
    <p:sldId id="395" r:id="rId10"/>
    <p:sldId id="396" r:id="rId11"/>
    <p:sldId id="397" r:id="rId12"/>
    <p:sldId id="398" r:id="rId13"/>
    <p:sldId id="399" r:id="rId14"/>
    <p:sldId id="400" r:id="rId15"/>
    <p:sldId id="401" r:id="rId16"/>
    <p:sldId id="402" r:id="rId17"/>
    <p:sldId id="403" r:id="rId18"/>
    <p:sldId id="404" r:id="rId19"/>
    <p:sldId id="432" r:id="rId20"/>
    <p:sldId id="405" r:id="rId21"/>
    <p:sldId id="406" r:id="rId22"/>
    <p:sldId id="407" r:id="rId23"/>
    <p:sldId id="408" r:id="rId24"/>
    <p:sldId id="409" r:id="rId25"/>
    <p:sldId id="410" r:id="rId26"/>
    <p:sldId id="431"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9" r:id="rId41"/>
    <p:sldId id="430" r:id="rId42"/>
    <p:sldId id="43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d, Victoria" initials="FV" lastIdx="6" clrIdx="0">
    <p:extLst>
      <p:ext uri="{19B8F6BF-5375-455C-9EA6-DF929625EA0E}">
        <p15:presenceInfo xmlns:p15="http://schemas.microsoft.com/office/powerpoint/2012/main" userId="S-1-5-21-1004336348-1214440339-1801674531-28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66974" autoAdjust="0"/>
  </p:normalViewPr>
  <p:slideViewPr>
    <p:cSldViewPr>
      <p:cViewPr varScale="1">
        <p:scale>
          <a:sx n="76" d="100"/>
          <a:sy n="76" d="100"/>
        </p:scale>
        <p:origin x="1866"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76910-1786-439F-A427-C2389471970D}" type="datetimeFigureOut">
              <a:rPr lang="en-US" smtClean="0"/>
              <a:pPr/>
              <a:t>2/16/2017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1B0246-348F-4278-9715-9D9338937F46}" type="slidenum">
              <a:rPr lang="en-US" smtClean="0"/>
              <a:pPr/>
              <a:t>‹#›</a:t>
            </a:fld>
            <a:endParaRPr lang="en-US" dirty="0"/>
          </a:p>
        </p:txBody>
      </p:sp>
    </p:spTree>
    <p:extLst>
      <p:ext uri="{BB962C8B-B14F-4D97-AF65-F5344CB8AC3E}">
        <p14:creationId xmlns:p14="http://schemas.microsoft.com/office/powerpoint/2010/main" val="337509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a:t>
            </a:fld>
            <a:endParaRPr lang="en-US" dirty="0"/>
          </a:p>
        </p:txBody>
      </p:sp>
    </p:spTree>
    <p:extLst>
      <p:ext uri="{BB962C8B-B14F-4D97-AF65-F5344CB8AC3E}">
        <p14:creationId xmlns:p14="http://schemas.microsoft.com/office/powerpoint/2010/main" val="649161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Bulbs not in a container, a broken bulb</a:t>
            </a:r>
            <a:r>
              <a:rPr lang="en-US" baseline="0" dirty="0"/>
              <a:t> in a paper towel, and a broken bulb on a cart are examples of improper management.</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19</a:t>
            </a:fld>
            <a:endParaRPr lang="en-US" dirty="0"/>
          </a:p>
        </p:txBody>
      </p:sp>
    </p:spTree>
    <p:extLst>
      <p:ext uri="{BB962C8B-B14F-4D97-AF65-F5344CB8AC3E}">
        <p14:creationId xmlns:p14="http://schemas.microsoft.com/office/powerpoint/2010/main" val="774054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Bulbs not in a container, broken bulbs</a:t>
            </a:r>
            <a:r>
              <a:rPr lang="en-US" baseline="0" dirty="0"/>
              <a:t> on the ground are examples of improper management.</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20</a:t>
            </a:fld>
            <a:endParaRPr lang="en-US" dirty="0"/>
          </a:p>
        </p:txBody>
      </p:sp>
    </p:spTree>
    <p:extLst>
      <p:ext uri="{BB962C8B-B14F-4D97-AF65-F5344CB8AC3E}">
        <p14:creationId xmlns:p14="http://schemas.microsoft.com/office/powerpoint/2010/main" val="425322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Bulbs not in closed, properly labeled and dated containers.</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21</a:t>
            </a:fld>
            <a:endParaRPr lang="en-US" dirty="0"/>
          </a:p>
        </p:txBody>
      </p:sp>
    </p:spTree>
    <p:extLst>
      <p:ext uri="{BB962C8B-B14F-4D97-AF65-F5344CB8AC3E}">
        <p14:creationId xmlns:p14="http://schemas.microsoft.com/office/powerpoint/2010/main" val="4115512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properly labeled and dated containers.</a:t>
            </a:r>
          </a:p>
          <a:p>
            <a:endParaRPr lang="en-US" dirty="0"/>
          </a:p>
          <a:p>
            <a:r>
              <a:rPr lang="en-US" dirty="0"/>
              <a:t>The facility may want to store these on their sides, however, because they could fall over and the lamps inside may break.</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22</a:t>
            </a:fld>
            <a:endParaRPr lang="en-US" dirty="0"/>
          </a:p>
        </p:txBody>
      </p:sp>
    </p:spTree>
    <p:extLst>
      <p:ext uri="{BB962C8B-B14F-4D97-AF65-F5344CB8AC3E}">
        <p14:creationId xmlns:p14="http://schemas.microsoft.com/office/powerpoint/2010/main" val="3522311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Closed,</a:t>
            </a:r>
            <a:r>
              <a:rPr lang="en-US" baseline="0" dirty="0"/>
              <a:t> properly labeled and dated containers.</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24</a:t>
            </a:fld>
            <a:endParaRPr lang="en-US" dirty="0"/>
          </a:p>
        </p:txBody>
      </p:sp>
    </p:spTree>
    <p:extLst>
      <p:ext uri="{BB962C8B-B14F-4D97-AF65-F5344CB8AC3E}">
        <p14:creationId xmlns:p14="http://schemas.microsoft.com/office/powerpoint/2010/main" val="228957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waste had</a:t>
            </a:r>
            <a:r>
              <a:rPr lang="en-US" baseline="0" dirty="0"/>
              <a:t> been accumulating for longer than one year.</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26</a:t>
            </a:fld>
            <a:endParaRPr lang="en-US" dirty="0"/>
          </a:p>
        </p:txBody>
      </p:sp>
    </p:spTree>
    <p:extLst>
      <p:ext uri="{BB962C8B-B14F-4D97-AF65-F5344CB8AC3E}">
        <p14:creationId xmlns:p14="http://schemas.microsoft.com/office/powerpoint/2010/main" val="120744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Personnel training might be cited if</a:t>
            </a:r>
            <a:r>
              <a:rPr lang="en-US" baseline="0" dirty="0"/>
              <a:t> employees intentionally break or dispose of spent bulbs.</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28</a:t>
            </a:fld>
            <a:endParaRPr lang="en-US" dirty="0"/>
          </a:p>
        </p:txBody>
      </p:sp>
    </p:spTree>
    <p:extLst>
      <p:ext uri="{BB962C8B-B14F-4D97-AF65-F5344CB8AC3E}">
        <p14:creationId xmlns:p14="http://schemas.microsoft.com/office/powerpoint/2010/main" val="2581542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bulbs should be managed in closed, properly labeled and dated containers.</a:t>
            </a:r>
          </a:p>
        </p:txBody>
      </p:sp>
      <p:sp>
        <p:nvSpPr>
          <p:cNvPr id="4" name="Slide Number Placeholder 3"/>
          <p:cNvSpPr>
            <a:spLocks noGrp="1"/>
          </p:cNvSpPr>
          <p:nvPr>
            <p:ph type="sldNum" sz="quarter" idx="10"/>
          </p:nvPr>
        </p:nvSpPr>
        <p:spPr/>
        <p:txBody>
          <a:bodyPr/>
          <a:lstStyle/>
          <a:p>
            <a:fld id="{331B0246-348F-4278-9715-9D9338937F46}" type="slidenum">
              <a:rPr lang="en-US" smtClean="0"/>
              <a:pPr/>
              <a:t>30</a:t>
            </a:fld>
            <a:endParaRPr lang="en-US" dirty="0"/>
          </a:p>
        </p:txBody>
      </p:sp>
    </p:spTree>
    <p:extLst>
      <p:ext uri="{BB962C8B-B14F-4D97-AF65-F5344CB8AC3E}">
        <p14:creationId xmlns:p14="http://schemas.microsoft.com/office/powerpoint/2010/main" val="1953763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bulb crusher</a:t>
            </a:r>
            <a:r>
              <a:rPr lang="en-US" baseline="0" dirty="0"/>
              <a:t> is closed, that the filter receives proper maintenance, and that there is no broken glass on the floor around or on top of the bulb crusher.  The bulb crusher should be one that is purchased.  Be wary of home-made bulb crushers.</a:t>
            </a:r>
          </a:p>
          <a:p>
            <a:endParaRPr lang="en-US" baseline="0" dirty="0"/>
          </a:p>
          <a:p>
            <a:r>
              <a:rPr lang="en-US" baseline="0" dirty="0"/>
              <a:t>62-737.400(6), FAC – Also be reminded that we don’t allow them for anyone except the generator and a permitted destination facility.  Improper maintenance may expose the employee to mercury.  </a:t>
            </a:r>
          </a:p>
          <a:p>
            <a:endParaRPr lang="en-US" baseline="0" dirty="0"/>
          </a:p>
          <a:p>
            <a:r>
              <a:rPr lang="en-US" baseline="0" dirty="0"/>
              <a:t>Crushed lamps are still regulated, as the filter does not make the crushed lamps non-hazardous. </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31</a:t>
            </a:fld>
            <a:endParaRPr lang="en-US" dirty="0"/>
          </a:p>
        </p:txBody>
      </p:sp>
    </p:spTree>
    <p:extLst>
      <p:ext uri="{BB962C8B-B14F-4D97-AF65-F5344CB8AC3E}">
        <p14:creationId xmlns:p14="http://schemas.microsoft.com/office/powerpoint/2010/main" val="1518269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However, pursuant to 40 CFR 261.2(f), you may ask a generator to show that he is managing</a:t>
            </a:r>
            <a:r>
              <a:rPr lang="en-US" baseline="0" dirty="0"/>
              <a:t> the waste in accordance with an exclusion, and submit documentation of that.</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33</a:t>
            </a:fld>
            <a:endParaRPr lang="en-US" dirty="0"/>
          </a:p>
        </p:txBody>
      </p:sp>
    </p:spTree>
    <p:extLst>
      <p:ext uri="{BB962C8B-B14F-4D97-AF65-F5344CB8AC3E}">
        <p14:creationId xmlns:p14="http://schemas.microsoft.com/office/powerpoint/2010/main" val="399745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Each category has slightly different requirements</a:t>
            </a:r>
          </a:p>
        </p:txBody>
      </p:sp>
      <p:sp>
        <p:nvSpPr>
          <p:cNvPr id="4" name="Slide Number Placeholder 3"/>
          <p:cNvSpPr>
            <a:spLocks noGrp="1"/>
          </p:cNvSpPr>
          <p:nvPr>
            <p:ph type="sldNum" sz="quarter" idx="10"/>
          </p:nvPr>
        </p:nvSpPr>
        <p:spPr/>
        <p:txBody>
          <a:bodyPr/>
          <a:lstStyle/>
          <a:p>
            <a:fld id="{331B0246-348F-4278-9715-9D9338937F46}" type="slidenum">
              <a:rPr lang="en-US" smtClean="0"/>
              <a:pPr/>
              <a:t>3</a:t>
            </a:fld>
            <a:endParaRPr lang="en-US" dirty="0"/>
          </a:p>
        </p:txBody>
      </p:sp>
    </p:spTree>
    <p:extLst>
      <p:ext uri="{BB962C8B-B14F-4D97-AF65-F5344CB8AC3E}">
        <p14:creationId xmlns:p14="http://schemas.microsoft.com/office/powerpoint/2010/main" val="4102395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E-waste is not included in the list of universal wastes</a:t>
            </a:r>
            <a:r>
              <a:rPr lang="en-US" baseline="0" dirty="0"/>
              <a:t> at this time.  We have chosen not to regulate e-waste demanufacturing operations as hazardous waste management facilities.  However, many of these products contain universal waste lamps, mercury switches, universal waste batteries, as well as other conditionally excluded materials such as cathode ray tubes and printed circuit boards.  Collectors and demanufacturers should manage these items properly.</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34</a:t>
            </a:fld>
            <a:endParaRPr lang="en-US" dirty="0"/>
          </a:p>
        </p:txBody>
      </p:sp>
    </p:spTree>
    <p:extLst>
      <p:ext uri="{BB962C8B-B14F-4D97-AF65-F5344CB8AC3E}">
        <p14:creationId xmlns:p14="http://schemas.microsoft.com/office/powerpoint/2010/main" val="2835098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rPr>
              <a:t>Electronic waste may be hazardous</a:t>
            </a:r>
            <a:r>
              <a:rPr lang="en-US" baseline="0" dirty="0">
                <a:latin typeface="Times New Roman" charset="0"/>
              </a:rPr>
              <a:t> waste due to elevated levels of heavy metals.  CRTs in the trash is usually cited as improper disposal of hazardous waste due to the lead content of the glass.  </a:t>
            </a:r>
          </a:p>
          <a:p>
            <a:endParaRPr lang="en-US" baseline="0" dirty="0">
              <a:latin typeface="Times New Roman" charset="0"/>
            </a:endParaRPr>
          </a:p>
          <a:p>
            <a:r>
              <a:rPr lang="en-US" baseline="0" dirty="0">
                <a:latin typeface="Times New Roman" charset="0"/>
              </a:rPr>
              <a:t>These items should be properly recycled. </a:t>
            </a: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35</a:t>
            </a:fld>
            <a:endParaRPr lang="en-US" dirty="0"/>
          </a:p>
        </p:txBody>
      </p:sp>
    </p:spTree>
    <p:extLst>
      <p:ext uri="{BB962C8B-B14F-4D97-AF65-F5344CB8AC3E}">
        <p14:creationId xmlns:p14="http://schemas.microsoft.com/office/powerpoint/2010/main" val="3850987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6600" indent="-282575">
              <a:defRPr>
                <a:solidFill>
                  <a:schemeClr val="tx1"/>
                </a:solidFill>
                <a:latin typeface="Arial" panose="020B0604020202020204" pitchFamily="34" charset="0"/>
              </a:defRPr>
            </a:lvl2pPr>
            <a:lvl3pPr marL="1135063" indent="-227013">
              <a:defRPr>
                <a:solidFill>
                  <a:schemeClr val="tx1"/>
                </a:solidFill>
                <a:latin typeface="Arial" panose="020B0604020202020204" pitchFamily="34" charset="0"/>
              </a:defRPr>
            </a:lvl3pPr>
            <a:lvl4pPr marL="1589088" indent="-227013">
              <a:defRPr>
                <a:solidFill>
                  <a:schemeClr val="tx1"/>
                </a:solidFill>
                <a:latin typeface="Arial" panose="020B0604020202020204" pitchFamily="34" charset="0"/>
              </a:defRPr>
            </a:lvl4pPr>
            <a:lvl5pPr marL="2043113" indent="-227013">
              <a:defRPr>
                <a:solidFill>
                  <a:schemeClr val="tx1"/>
                </a:solidFill>
                <a:latin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defRPr>
            </a:lvl9pPr>
          </a:lstStyle>
          <a:p>
            <a:fld id="{3C6D5A02-F7C4-4944-A987-79049E2AB4FA}" type="slidenum">
              <a:rPr lang="en-US" altLang="en-US" smtClean="0">
                <a:latin typeface="Calibri" panose="020F0502020204030204" pitchFamily="34" charset="0"/>
              </a:rPr>
              <a:pPr/>
              <a:t>36</a:t>
            </a:fld>
            <a:endParaRPr lang="en-US" altLang="en-US" dirty="0">
              <a:latin typeface="Calibri" panose="020F0502020204030204" pitchFamily="34" charset="0"/>
            </a:endParaRPr>
          </a:p>
        </p:txBody>
      </p:sp>
    </p:spTree>
    <p:extLst>
      <p:ext uri="{BB962C8B-B14F-4D97-AF65-F5344CB8AC3E}">
        <p14:creationId xmlns:p14="http://schemas.microsoft.com/office/powerpoint/2010/main" val="424728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a:t>
            </a:fld>
            <a:endParaRPr lang="en-US" dirty="0"/>
          </a:p>
        </p:txBody>
      </p:sp>
    </p:spTree>
    <p:extLst>
      <p:ext uri="{BB962C8B-B14F-4D97-AF65-F5344CB8AC3E}">
        <p14:creationId xmlns:p14="http://schemas.microsoft.com/office/powerpoint/2010/main" val="1899317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Green tips do contain mercury!</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8</a:t>
            </a:fld>
            <a:endParaRPr lang="en-US" dirty="0"/>
          </a:p>
        </p:txBody>
      </p:sp>
    </p:spTree>
    <p:extLst>
      <p:ext uri="{BB962C8B-B14F-4D97-AF65-F5344CB8AC3E}">
        <p14:creationId xmlns:p14="http://schemas.microsoft.com/office/powerpoint/2010/main" val="296156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SQHs are not exempt from USDOT standards regarding battery shipments</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11</a:t>
            </a:fld>
            <a:endParaRPr lang="en-US" dirty="0"/>
          </a:p>
        </p:txBody>
      </p:sp>
    </p:spTree>
    <p:extLst>
      <p:ext uri="{BB962C8B-B14F-4D97-AF65-F5344CB8AC3E}">
        <p14:creationId xmlns:p14="http://schemas.microsoft.com/office/powerpoint/2010/main" val="54893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They should not be comingled with other waste and other types of batteries.</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12</a:t>
            </a:fld>
            <a:endParaRPr lang="en-US" dirty="0"/>
          </a:p>
        </p:txBody>
      </p:sp>
    </p:spTree>
    <p:extLst>
      <p:ext uri="{BB962C8B-B14F-4D97-AF65-F5344CB8AC3E}">
        <p14:creationId xmlns:p14="http://schemas.microsoft.com/office/powerpoint/2010/main" val="76634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container had fallen over AFTER the pallet</a:t>
            </a:r>
            <a:r>
              <a:rPr lang="en-US" baseline="0" dirty="0"/>
              <a:t> had rotted </a:t>
            </a:r>
            <a:r>
              <a:rPr lang="en-US" dirty="0"/>
              <a:t>and they didn’t attempt</a:t>
            </a:r>
            <a:r>
              <a:rPr lang="en-US" baseline="0" dirty="0"/>
              <a:t> to clean-up the UW spill.</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13</a:t>
            </a:fld>
            <a:endParaRPr lang="en-US" dirty="0"/>
          </a:p>
        </p:txBody>
      </p:sp>
    </p:spTree>
    <p:extLst>
      <p:ext uri="{BB962C8B-B14F-4D97-AF65-F5344CB8AC3E}">
        <p14:creationId xmlns:p14="http://schemas.microsoft.com/office/powerpoint/2010/main" val="255090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Open containers and broken mercury thermometers.  Also, note the thermostat mixed in with the batteries.  This one has mercury ampules in it. </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16</a:t>
            </a:fld>
            <a:endParaRPr lang="en-US" dirty="0"/>
          </a:p>
        </p:txBody>
      </p:sp>
    </p:spTree>
    <p:extLst>
      <p:ext uri="{BB962C8B-B14F-4D97-AF65-F5344CB8AC3E}">
        <p14:creationId xmlns:p14="http://schemas.microsoft.com/office/powerpoint/2010/main" val="312384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Closed,</a:t>
            </a:r>
            <a:r>
              <a:rPr lang="en-US" baseline="0" dirty="0"/>
              <a:t> properly labeled and dated container.</a:t>
            </a:r>
            <a:endParaRPr lang="en-US" dirty="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17</a:t>
            </a:fld>
            <a:endParaRPr lang="en-US" dirty="0"/>
          </a:p>
        </p:txBody>
      </p:sp>
    </p:spTree>
    <p:extLst>
      <p:ext uri="{BB962C8B-B14F-4D97-AF65-F5344CB8AC3E}">
        <p14:creationId xmlns:p14="http://schemas.microsoft.com/office/powerpoint/2010/main" val="2696121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846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43EB49-8181-4B8C-8CF4-5EE68BE13929}" type="datetime1">
              <a:rPr lang="en-US" smtClean="0">
                <a:solidFill>
                  <a:prstClr val="white"/>
                </a:solidFill>
              </a:rPr>
              <a:t>2/16/2017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3287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90009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fld id="{E5BE34CE-E629-406A-89A1-4A7441814258}" type="datetime1">
              <a:rPr lang="en-US" smtClean="0">
                <a:solidFill>
                  <a:prstClr val="white"/>
                </a:solidFill>
              </a:rPr>
              <a:t>2/16/2017</a:t>
            </a:fld>
            <a:endParaRPr lang="en-US" dirty="0">
              <a:solidFill>
                <a:prstClr val="white"/>
              </a:solidFill>
            </a:endParaRP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52258856"/>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fld id="{7BE8F702-DB33-4FF4-A5B9-02A6871FC70A}" type="datetime1">
              <a:rPr lang="en-US" smtClean="0">
                <a:solidFill>
                  <a:prstClr val="white"/>
                </a:solidFill>
              </a:rPr>
              <a:t>2/16/2017</a:t>
            </a:fld>
            <a:endParaRPr lang="en-US" dirty="0">
              <a:solidFill>
                <a:prstClr val="white"/>
              </a:solidFill>
            </a:endParaRP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06280564"/>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00"/>
            <a:ext cx="7772400" cy="914400"/>
          </a:xfrm>
        </p:spPr>
        <p:txBody>
          <a:bodyPr/>
          <a:lstStyle/>
          <a:p>
            <a:r>
              <a:rPr lang="en-US" sz="4400" dirty="0">
                <a:solidFill>
                  <a:prstClr val="black"/>
                </a:solidFill>
              </a:rPr>
              <a:t>Universal Waste –</a:t>
            </a:r>
            <a:br>
              <a:rPr lang="en-US" sz="4400" dirty="0">
                <a:solidFill>
                  <a:prstClr val="black"/>
                </a:solidFill>
              </a:rPr>
            </a:br>
            <a:r>
              <a:rPr lang="en-US" sz="4400" dirty="0">
                <a:solidFill>
                  <a:prstClr val="black"/>
                </a:solidFill>
              </a:rPr>
              <a:t>SQH Requirements</a:t>
            </a:r>
            <a:br>
              <a:rPr lang="en-US" dirty="0">
                <a:solidFill>
                  <a:prstClr val="black"/>
                </a:solidFill>
              </a:rPr>
            </a:br>
            <a:endParaRPr lang="en-US" dirty="0"/>
          </a:p>
        </p:txBody>
      </p:sp>
    </p:spTree>
    <p:extLst>
      <p:ext uri="{BB962C8B-B14F-4D97-AF65-F5344CB8AC3E}">
        <p14:creationId xmlns:p14="http://schemas.microsoft.com/office/powerpoint/2010/main" val="3321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Notification</a:t>
            </a:r>
          </a:p>
        </p:txBody>
      </p:sp>
      <p:sp>
        <p:nvSpPr>
          <p:cNvPr id="5" name="Content Placeholder 2"/>
          <p:cNvSpPr>
            <a:spLocks noGrp="1"/>
          </p:cNvSpPr>
          <p:nvPr>
            <p:ph idx="1"/>
          </p:nvPr>
        </p:nvSpPr>
        <p:spPr>
          <a:xfrm>
            <a:off x="76200" y="1143000"/>
            <a:ext cx="9067800" cy="5334000"/>
          </a:xfrm>
        </p:spPr>
        <p:txBody>
          <a:bodyPr/>
          <a:lstStyle/>
          <a:p>
            <a:r>
              <a:rPr lang="en-US" dirty="0">
                <a:latin typeface="Arial" panose="020B0604020202020204" pitchFamily="34" charset="0"/>
                <a:cs typeface="Arial" panose="020B0604020202020204" pitchFamily="34" charset="0"/>
              </a:rPr>
              <a:t>SQHs are not required to notify EPA of universal waste handling activities</a:t>
            </a:r>
          </a:p>
          <a:p>
            <a:pPr lvl="1"/>
            <a:r>
              <a:rPr lang="en-US" dirty="0">
                <a:latin typeface="Arial" panose="020B0604020202020204" pitchFamily="34" charset="0"/>
                <a:cs typeface="Arial" panose="020B0604020202020204" pitchFamily="34" charset="0"/>
              </a:rPr>
              <a:t>40 CFR 273.12</a:t>
            </a:r>
          </a:p>
        </p:txBody>
      </p:sp>
    </p:spTree>
    <p:extLst>
      <p:ext uri="{BB962C8B-B14F-4D97-AF65-F5344CB8AC3E}">
        <p14:creationId xmlns:p14="http://schemas.microsoft.com/office/powerpoint/2010/main" val="203618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Management</a:t>
            </a:r>
          </a:p>
        </p:txBody>
      </p:sp>
      <p:sp>
        <p:nvSpPr>
          <p:cNvPr id="5" name="Content Placeholder 2"/>
          <p:cNvSpPr>
            <a:spLocks noGrp="1"/>
          </p:cNvSpPr>
          <p:nvPr>
            <p:ph idx="1"/>
          </p:nvPr>
        </p:nvSpPr>
        <p:spPr>
          <a:xfrm>
            <a:off x="0" y="1143000"/>
            <a:ext cx="9144000" cy="5181600"/>
          </a:xfrm>
        </p:spPr>
        <p:txBody>
          <a:bodyPr>
            <a:normAutofit/>
          </a:bodyPr>
          <a:lstStyle/>
          <a:p>
            <a:r>
              <a:rPr lang="en-US" dirty="0">
                <a:latin typeface="Arial" panose="020B0604020202020204" pitchFamily="34" charset="0"/>
                <a:cs typeface="Arial" panose="020B0604020202020204" pitchFamily="34" charset="0"/>
              </a:rPr>
              <a:t>Battery Management (SQH)</a:t>
            </a:r>
          </a:p>
          <a:p>
            <a:pPr lvl="1"/>
            <a:r>
              <a:rPr lang="en-US" dirty="0">
                <a:latin typeface="Arial" panose="020B0604020202020204" pitchFamily="34" charset="0"/>
                <a:cs typeface="Arial" panose="020B0604020202020204" pitchFamily="34" charset="0"/>
              </a:rPr>
              <a:t>40 CFR 273.13 (a) – Must be managed in a way to prevent release</a:t>
            </a:r>
          </a:p>
          <a:p>
            <a:pPr lvl="2"/>
            <a:r>
              <a:rPr lang="en-US" dirty="0">
                <a:latin typeface="Arial" panose="020B0604020202020204" pitchFamily="34" charset="0"/>
                <a:cs typeface="Arial" panose="020B0604020202020204" pitchFamily="34" charset="0"/>
              </a:rPr>
              <a:t>Contain batteries that show signs of leakage</a:t>
            </a:r>
          </a:p>
          <a:p>
            <a:pPr lvl="3"/>
            <a:r>
              <a:rPr lang="en-US" dirty="0">
                <a:latin typeface="Arial" panose="020B0604020202020204" pitchFamily="34" charset="0"/>
                <a:cs typeface="Arial" panose="020B0604020202020204" pitchFamily="34" charset="0"/>
              </a:rPr>
              <a:t>Container must be closed, sealed, and structurally sound </a:t>
            </a:r>
          </a:p>
          <a:p>
            <a:pPr lvl="3"/>
            <a:r>
              <a:rPr lang="en-US" dirty="0">
                <a:latin typeface="Arial" panose="020B0604020202020204" pitchFamily="34" charset="0"/>
                <a:cs typeface="Arial" panose="020B0604020202020204" pitchFamily="34" charset="0"/>
              </a:rPr>
              <a:t>Compatible with the battery type and lack evidence of spillage or leakage</a:t>
            </a:r>
          </a:p>
          <a:p>
            <a:pPr lvl="2"/>
            <a:r>
              <a:rPr lang="en-US" dirty="0">
                <a:latin typeface="Arial" panose="020B0604020202020204" pitchFamily="34" charset="0"/>
                <a:cs typeface="Arial" panose="020B0604020202020204" pitchFamily="34" charset="0"/>
              </a:rPr>
              <a:t>May conduct the following activities as long as each individual battery cell remains intact and closed:</a:t>
            </a:r>
          </a:p>
          <a:p>
            <a:pPr lvl="3"/>
            <a:r>
              <a:rPr lang="en-US" dirty="0">
                <a:latin typeface="Arial" panose="020B0604020202020204" pitchFamily="34" charset="0"/>
                <a:cs typeface="Arial" panose="020B0604020202020204" pitchFamily="34" charset="0"/>
              </a:rPr>
              <a:t>Sort batteries by type</a:t>
            </a:r>
          </a:p>
          <a:p>
            <a:pPr lvl="3"/>
            <a:r>
              <a:rPr lang="en-US" dirty="0">
                <a:latin typeface="Arial" panose="020B0604020202020204" pitchFamily="34" charset="0"/>
                <a:cs typeface="Arial" panose="020B0604020202020204" pitchFamily="34" charset="0"/>
              </a:rPr>
              <a:t>Properly discharge batteries</a:t>
            </a:r>
          </a:p>
          <a:p>
            <a:pPr lvl="3"/>
            <a:r>
              <a:rPr lang="en-US" dirty="0">
                <a:latin typeface="Arial" panose="020B0604020202020204" pitchFamily="34" charset="0"/>
                <a:cs typeface="Arial" panose="020B0604020202020204" pitchFamily="34" charset="0"/>
              </a:rPr>
              <a:t>Regenerate used batteries</a:t>
            </a:r>
          </a:p>
          <a:p>
            <a:pPr lvl="3"/>
            <a:r>
              <a:rPr lang="en-US" dirty="0">
                <a:latin typeface="Arial" panose="020B0604020202020204" pitchFamily="34" charset="0"/>
                <a:cs typeface="Arial" panose="020B0604020202020204" pitchFamily="34" charset="0"/>
              </a:rPr>
              <a:t>Properly remove and manage electrolyte (additional regulations apply)</a:t>
            </a:r>
          </a:p>
        </p:txBody>
      </p:sp>
    </p:spTree>
    <p:extLst>
      <p:ext uri="{BB962C8B-B14F-4D97-AF65-F5344CB8AC3E}">
        <p14:creationId xmlns:p14="http://schemas.microsoft.com/office/powerpoint/2010/main" val="1073905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Improper Management 1</a:t>
            </a:r>
          </a:p>
        </p:txBody>
      </p:sp>
      <p:pic>
        <p:nvPicPr>
          <p:cNvPr id="5" name="Picture 2" descr="Carboard box labeled &quot;Plastic and Recycle&quot; containing batteries and a thermosta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200150"/>
            <a:ext cx="6934197" cy="52006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9025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Improper Management 2</a:t>
            </a:r>
          </a:p>
        </p:txBody>
      </p:sp>
      <p:pic>
        <p:nvPicPr>
          <p:cNvPr id="3" name="Picture 2" descr="Universal Waste container that has fallen from a pallet. Waste has spilled out of the conatiner and onto the 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43000"/>
            <a:ext cx="6990080" cy="5242560"/>
          </a:xfrm>
          <a:prstGeom prst="rect">
            <a:avLst/>
          </a:prstGeom>
        </p:spPr>
      </p:pic>
    </p:spTree>
    <p:extLst>
      <p:ext uri="{BB962C8B-B14F-4D97-AF65-F5344CB8AC3E}">
        <p14:creationId xmlns:p14="http://schemas.microsoft.com/office/powerpoint/2010/main" val="2329144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Proper Management</a:t>
            </a:r>
          </a:p>
        </p:txBody>
      </p:sp>
      <p:pic>
        <p:nvPicPr>
          <p:cNvPr id="5" name="Content Placeholder 4" descr="Several cardboard boxes labeled &quot;Universal Waste&quot; stored on metal shelf"/>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44867" y="1181525"/>
            <a:ext cx="6931851" cy="5198888"/>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06016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Management 1</a:t>
            </a:r>
          </a:p>
        </p:txBody>
      </p:sp>
      <p:sp>
        <p:nvSpPr>
          <p:cNvPr id="5" name="Content Placeholder 2"/>
          <p:cNvSpPr>
            <a:spLocks noGrp="1"/>
          </p:cNvSpPr>
          <p:nvPr>
            <p:ph idx="1"/>
          </p:nvPr>
        </p:nvSpPr>
        <p:spPr>
          <a:xfrm>
            <a:off x="76200" y="1143000"/>
            <a:ext cx="9067800" cy="5349875"/>
          </a:xfrm>
        </p:spPr>
        <p:txBody>
          <a:bodyPr>
            <a:normAutofit fontScale="85000" lnSpcReduction="10000"/>
          </a:bodyPr>
          <a:lstStyle/>
          <a:p>
            <a:r>
              <a:rPr lang="en-US" dirty="0">
                <a:latin typeface="Arial" panose="020B0604020202020204" pitchFamily="34" charset="0"/>
                <a:cs typeface="Arial" panose="020B0604020202020204" pitchFamily="34" charset="0"/>
              </a:rPr>
              <a:t>Mercury-Containing Equipment Management</a:t>
            </a:r>
          </a:p>
          <a:p>
            <a:pPr lvl="1"/>
            <a:r>
              <a:rPr lang="en-US" dirty="0">
                <a:latin typeface="Arial" panose="020B0604020202020204" pitchFamily="34" charset="0"/>
                <a:cs typeface="Arial" panose="020B0604020202020204" pitchFamily="34" charset="0"/>
              </a:rPr>
              <a:t>40 CFR 273.13(c) – Must be managed in a way to prevent release</a:t>
            </a:r>
          </a:p>
          <a:p>
            <a:pPr lvl="2"/>
            <a:r>
              <a:rPr lang="en-US" dirty="0">
                <a:latin typeface="Arial" panose="020B0604020202020204" pitchFamily="34" charset="0"/>
                <a:cs typeface="Arial" panose="020B0604020202020204" pitchFamily="34" charset="0"/>
              </a:rPr>
              <a:t>Contain equipment that shows evidence of leakage</a:t>
            </a:r>
          </a:p>
          <a:p>
            <a:pPr lvl="3"/>
            <a:r>
              <a:rPr lang="en-US" dirty="0">
                <a:latin typeface="Arial" panose="020B0604020202020204" pitchFamily="34" charset="0"/>
                <a:cs typeface="Arial" panose="020B0604020202020204" pitchFamily="34" charset="0"/>
              </a:rPr>
              <a:t>Container must be closed, sealed, and structurally sound </a:t>
            </a:r>
          </a:p>
          <a:p>
            <a:pPr lvl="3"/>
            <a:r>
              <a:rPr lang="en-US" dirty="0">
                <a:latin typeface="Arial" panose="020B0604020202020204" pitchFamily="34" charset="0"/>
                <a:cs typeface="Arial" panose="020B0604020202020204" pitchFamily="34" charset="0"/>
              </a:rPr>
              <a:t>Compatible with the equipment type and lack evidence of spillage or leakage</a:t>
            </a:r>
          </a:p>
          <a:p>
            <a:pPr lvl="3"/>
            <a:r>
              <a:rPr lang="en-US" dirty="0">
                <a:latin typeface="Arial" panose="020B0604020202020204" pitchFamily="34" charset="0"/>
                <a:cs typeface="Arial" panose="020B0604020202020204" pitchFamily="34" charset="0"/>
              </a:rPr>
              <a:t>Must be reasonable capable of preventing release of mercury by any means</a:t>
            </a:r>
          </a:p>
          <a:p>
            <a:pPr lvl="2"/>
            <a:r>
              <a:rPr lang="en-US" dirty="0">
                <a:latin typeface="Arial" panose="020B0604020202020204" pitchFamily="34" charset="0"/>
                <a:cs typeface="Arial" panose="020B0604020202020204" pitchFamily="34" charset="0"/>
              </a:rPr>
              <a:t>May conduct the following activities as long as mercury is not allowed to escape: </a:t>
            </a:r>
          </a:p>
          <a:p>
            <a:pPr lvl="3"/>
            <a:r>
              <a:rPr lang="en-US" dirty="0">
                <a:latin typeface="Arial" panose="020B0604020202020204" pitchFamily="34" charset="0"/>
                <a:cs typeface="Arial" panose="020B0604020202020204" pitchFamily="34" charset="0"/>
              </a:rPr>
              <a:t>Remove and manage ampules</a:t>
            </a:r>
          </a:p>
          <a:p>
            <a:pPr lvl="4"/>
            <a:r>
              <a:rPr lang="en-US" dirty="0">
                <a:latin typeface="Arial" panose="020B0604020202020204" pitchFamily="34" charset="0"/>
                <a:cs typeface="Arial" panose="020B0604020202020204" pitchFamily="34" charset="0"/>
              </a:rPr>
              <a:t>They are removed and managed in a proper manner</a:t>
            </a:r>
          </a:p>
          <a:p>
            <a:pPr lvl="4"/>
            <a:r>
              <a:rPr lang="en-US" dirty="0">
                <a:latin typeface="Arial" panose="020B0604020202020204" pitchFamily="34" charset="0"/>
                <a:cs typeface="Arial" panose="020B0604020202020204" pitchFamily="34" charset="0"/>
              </a:rPr>
              <a:t>They are removed over or in a containment device</a:t>
            </a:r>
          </a:p>
          <a:p>
            <a:pPr lvl="4"/>
            <a:r>
              <a:rPr lang="en-US" dirty="0">
                <a:latin typeface="Arial" panose="020B0604020202020204" pitchFamily="34" charset="0"/>
                <a:cs typeface="Arial" panose="020B0604020202020204" pitchFamily="34" charset="0"/>
              </a:rPr>
              <a:t>There is a mercury clean-up system in place</a:t>
            </a:r>
          </a:p>
          <a:p>
            <a:pPr lvl="4"/>
            <a:r>
              <a:rPr lang="en-US" dirty="0">
                <a:latin typeface="Arial" panose="020B0604020202020204" pitchFamily="34" charset="0"/>
                <a:cs typeface="Arial" panose="020B0604020202020204" pitchFamily="34" charset="0"/>
              </a:rPr>
              <a:t>Spills are managed properly</a:t>
            </a:r>
          </a:p>
          <a:p>
            <a:pPr lvl="4"/>
            <a:r>
              <a:rPr lang="en-US" dirty="0">
                <a:latin typeface="Arial" panose="020B0604020202020204" pitchFamily="34" charset="0"/>
                <a:cs typeface="Arial" panose="020B0604020202020204" pitchFamily="34" charset="0"/>
              </a:rPr>
              <a:t>It is ensured the area is well ventilated and monitored</a:t>
            </a:r>
          </a:p>
          <a:p>
            <a:pPr lvl="4"/>
            <a:r>
              <a:rPr lang="en-US" dirty="0">
                <a:latin typeface="Arial" panose="020B0604020202020204" pitchFamily="34" charset="0"/>
                <a:cs typeface="Arial" panose="020B0604020202020204" pitchFamily="34" charset="0"/>
              </a:rPr>
              <a:t>Proper employee training is ensured</a:t>
            </a:r>
          </a:p>
          <a:p>
            <a:pPr lvl="4"/>
            <a:r>
              <a:rPr lang="en-US" dirty="0">
                <a:latin typeface="Arial" panose="020B0604020202020204" pitchFamily="34" charset="0"/>
                <a:cs typeface="Arial" panose="020B0604020202020204" pitchFamily="34" charset="0"/>
              </a:rPr>
              <a:t>Removed ampules are stored in proper containers with adequate packing material</a:t>
            </a:r>
          </a:p>
          <a:p>
            <a:pPr lvl="4"/>
            <a:r>
              <a:rPr lang="en-US" dirty="0">
                <a:latin typeface="Arial" panose="020B0604020202020204" pitchFamily="34" charset="0"/>
                <a:cs typeface="Arial" panose="020B0604020202020204" pitchFamily="34" charset="0"/>
              </a:rPr>
              <a:t>A hazardous waste determination will be performed on clean-up waste or equipment and then properly managed based upon the determination</a:t>
            </a:r>
          </a:p>
          <a:p>
            <a:pPr lvl="3"/>
            <a:r>
              <a:rPr lang="en-US" dirty="0">
                <a:latin typeface="Arial" panose="020B0604020202020204" pitchFamily="34" charset="0"/>
                <a:cs typeface="Arial" panose="020B0604020202020204" pitchFamily="34" charset="0"/>
              </a:rPr>
              <a:t>Remove mercury from original housing (additional regulations apply)</a:t>
            </a:r>
          </a:p>
          <a:p>
            <a:pPr lvl="2"/>
            <a:endParaRPr lang="en-US" dirty="0"/>
          </a:p>
          <a:p>
            <a:pPr lvl="2"/>
            <a:endParaRPr lang="en-US" dirty="0"/>
          </a:p>
          <a:p>
            <a:pPr marL="914400" lvl="2" indent="0">
              <a:buNone/>
            </a:pPr>
            <a:endParaRPr lang="en-US" dirty="0"/>
          </a:p>
        </p:txBody>
      </p:sp>
    </p:spTree>
    <p:extLst>
      <p:ext uri="{BB962C8B-B14F-4D97-AF65-F5344CB8AC3E}">
        <p14:creationId xmlns:p14="http://schemas.microsoft.com/office/powerpoint/2010/main" val="378315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0"/>
            <a:ext cx="7609114" cy="1149027"/>
          </a:xfrm>
        </p:spPr>
        <p:txBody>
          <a:bodyPr/>
          <a:lstStyle/>
          <a:p>
            <a:r>
              <a:rPr lang="en-US" dirty="0"/>
              <a:t>Improper Management 3</a:t>
            </a:r>
          </a:p>
        </p:txBody>
      </p:sp>
      <p:pic>
        <p:nvPicPr>
          <p:cNvPr id="5" name="Picture 2" descr="Carboard box labeled &quot;Plastic and Recycle&quot; containing batteries and a thermostat"/>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52400" y="1149027"/>
            <a:ext cx="3657600" cy="2743200"/>
          </a:xfrm>
          <a:prstGeom prst="rect">
            <a:avLst/>
          </a:prstGeom>
        </p:spPr>
        <p:style>
          <a:lnRef idx="2">
            <a:schemeClr val="dk1"/>
          </a:lnRef>
          <a:fillRef idx="1">
            <a:schemeClr val="lt1"/>
          </a:fillRef>
          <a:effectRef idx="0">
            <a:schemeClr val="dk1"/>
          </a:effectRef>
          <a:fontRef idx="minor">
            <a:schemeClr val="dk1"/>
          </a:fontRef>
        </p:style>
      </p:pic>
      <p:pic>
        <p:nvPicPr>
          <p:cNvPr id="7" name="Content Placeholder 4" descr="Thermostat inside of a unlabeled receptacl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3980538"/>
            <a:ext cx="3352800" cy="2514600"/>
          </a:xfrm>
          <a:prstGeom prst="rect">
            <a:avLst/>
          </a:prstGeom>
        </p:spPr>
        <p:style>
          <a:lnRef idx="2">
            <a:schemeClr val="dk1"/>
          </a:lnRef>
          <a:fillRef idx="1">
            <a:schemeClr val="lt1"/>
          </a:fillRef>
          <a:effectRef idx="0">
            <a:schemeClr val="dk1"/>
          </a:effectRef>
          <a:fontRef idx="minor">
            <a:schemeClr val="dk1"/>
          </a:fontRef>
        </p:style>
      </p:pic>
      <p:pic>
        <p:nvPicPr>
          <p:cNvPr id="8" name="Content Placeholder 6" descr="Beakers, Thermometers and other equipment scattered across a hard surfac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0200" y="1177602"/>
            <a:ext cx="3581400" cy="26860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46260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Proper Management 1</a:t>
            </a:r>
          </a:p>
        </p:txBody>
      </p:sp>
      <p:pic>
        <p:nvPicPr>
          <p:cNvPr id="5" name="Picture 4" descr="Large, covered cylindrical container labeled as universal wast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6999" y="1133475"/>
            <a:ext cx="4019550" cy="53594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60720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Management 2</a:t>
            </a:r>
          </a:p>
        </p:txBody>
      </p:sp>
      <p:sp>
        <p:nvSpPr>
          <p:cNvPr id="5" name="Content Placeholder 2"/>
          <p:cNvSpPr>
            <a:spLocks noGrp="1"/>
          </p:cNvSpPr>
          <p:nvPr>
            <p:ph idx="1"/>
          </p:nvPr>
        </p:nvSpPr>
        <p:spPr>
          <a:xfrm>
            <a:off x="76200" y="1143000"/>
            <a:ext cx="8991600" cy="5349875"/>
          </a:xfrm>
        </p:spPr>
        <p:txBody>
          <a:bodyPr/>
          <a:lstStyle/>
          <a:p>
            <a:r>
              <a:rPr lang="en-US" dirty="0">
                <a:latin typeface="Arial" panose="020B0604020202020204" pitchFamily="34" charset="0"/>
                <a:cs typeface="Arial" panose="020B0604020202020204" pitchFamily="34" charset="0"/>
              </a:rPr>
              <a:t>Mercury Containing Lamps Management</a:t>
            </a:r>
          </a:p>
          <a:p>
            <a:pPr lvl="1"/>
            <a:r>
              <a:rPr lang="en-US" dirty="0">
                <a:latin typeface="Arial" panose="020B0604020202020204" pitchFamily="34" charset="0"/>
                <a:cs typeface="Arial" panose="020B0604020202020204" pitchFamily="34" charset="0"/>
              </a:rPr>
              <a:t>40 CFR 273.13(d) – Must be managed in a way to prevent release</a:t>
            </a:r>
          </a:p>
          <a:p>
            <a:pPr lvl="2"/>
            <a:r>
              <a:rPr lang="en-US" dirty="0">
                <a:latin typeface="Arial" panose="020B0604020202020204" pitchFamily="34" charset="0"/>
                <a:cs typeface="Arial" panose="020B0604020202020204" pitchFamily="34" charset="0"/>
              </a:rPr>
              <a:t>Contain ANY lamp (leaking or non-leaking)</a:t>
            </a:r>
          </a:p>
          <a:p>
            <a:pPr lvl="3"/>
            <a:r>
              <a:rPr lang="en-US" dirty="0">
                <a:latin typeface="Arial" panose="020B0604020202020204" pitchFamily="34" charset="0"/>
                <a:cs typeface="Arial" panose="020B0604020202020204" pitchFamily="34" charset="0"/>
              </a:rPr>
              <a:t>Container must be closed, sealed, and structurally sound to prevent breakage </a:t>
            </a:r>
          </a:p>
          <a:p>
            <a:pPr lvl="3"/>
            <a:r>
              <a:rPr lang="en-US" dirty="0">
                <a:latin typeface="Arial" panose="020B0604020202020204" pitchFamily="34" charset="0"/>
                <a:cs typeface="Arial" panose="020B0604020202020204" pitchFamily="34" charset="0"/>
              </a:rPr>
              <a:t>Compatible with the lamp type and lack evidence of spillage or leakage</a:t>
            </a:r>
          </a:p>
          <a:p>
            <a:pPr lvl="3"/>
            <a:r>
              <a:rPr lang="en-US" dirty="0">
                <a:latin typeface="Arial" panose="020B0604020202020204" pitchFamily="34" charset="0"/>
                <a:cs typeface="Arial" panose="020B0604020202020204" pitchFamily="34" charset="0"/>
              </a:rPr>
              <a:t>Must be reasonable capable of preventing release of mercury by any means</a:t>
            </a:r>
          </a:p>
          <a:p>
            <a:pPr lvl="3"/>
            <a:r>
              <a:rPr lang="en-US" dirty="0">
                <a:latin typeface="Arial" panose="020B0604020202020204" pitchFamily="34" charset="0"/>
                <a:cs typeface="Arial" panose="020B0604020202020204" pitchFamily="34" charset="0"/>
              </a:rPr>
              <a:t>Must immediately clean up and place into a container any lamp that is broken or shows signs of leakage</a:t>
            </a:r>
          </a:p>
          <a:p>
            <a:endParaRPr lang="en-US" dirty="0"/>
          </a:p>
        </p:txBody>
      </p:sp>
    </p:spTree>
    <p:extLst>
      <p:ext uri="{BB962C8B-B14F-4D97-AF65-F5344CB8AC3E}">
        <p14:creationId xmlns:p14="http://schemas.microsoft.com/office/powerpoint/2010/main" val="2134344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Improper Management 4</a:t>
            </a:r>
          </a:p>
        </p:txBody>
      </p:sp>
      <p:pic>
        <p:nvPicPr>
          <p:cNvPr id="5" name="Content Placeholder 4" descr="Green and silver tipped spent lambs taped together and leaning against a wall."/>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058074" y="1178690"/>
            <a:ext cx="3429001" cy="257175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4" descr="Broken bulb left on a car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4961" y="1124983"/>
            <a:ext cx="2726438" cy="2625458"/>
          </a:xfrm>
          <a:prstGeom prst="rect">
            <a:avLst/>
          </a:prstGeom>
          <a:ln w="12700">
            <a:solidFill>
              <a:schemeClr val="tx1"/>
            </a:solidFill>
          </a:ln>
        </p:spPr>
      </p:pic>
      <p:pic>
        <p:nvPicPr>
          <p:cNvPr id="8" name="Content Placeholder 3" descr="Spent lamps lying on top of a microwav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990" y="3809999"/>
            <a:ext cx="3577167" cy="2682875"/>
          </a:xfrm>
          <a:prstGeom prst="rect">
            <a:avLst/>
          </a:prstGeom>
          <a:ln w="12700">
            <a:solidFill>
              <a:schemeClr val="tx1"/>
            </a:solidFill>
          </a:ln>
        </p:spPr>
      </p:pic>
      <p:pic>
        <p:nvPicPr>
          <p:cNvPr id="9" name="Content Placeholder 5" descr="Broken lamp, not visible, wrapped in a paper towel. The lamp is in a plastic bin with other material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4961" y="3810000"/>
            <a:ext cx="3577167" cy="2682875"/>
          </a:xfrm>
          <a:prstGeom prst="rect">
            <a:avLst/>
          </a:prstGeom>
          <a:ln w="12700">
            <a:solidFill>
              <a:schemeClr val="tx1"/>
            </a:solidFill>
          </a:ln>
        </p:spPr>
      </p:pic>
    </p:spTree>
    <p:extLst>
      <p:ext uri="{BB962C8B-B14F-4D97-AF65-F5344CB8AC3E}">
        <p14:creationId xmlns:p14="http://schemas.microsoft.com/office/powerpoint/2010/main" val="2309366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Universal Waste 1</a:t>
            </a:r>
          </a:p>
        </p:txBody>
      </p:sp>
      <p:pic>
        <p:nvPicPr>
          <p:cNvPr id="7" name="Picture 1" descr="Spent bulbs in a uncovered carboard contai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27" y="1219199"/>
            <a:ext cx="2743200" cy="3657905"/>
          </a:xfrm>
          <a:prstGeom prst="rect">
            <a:avLst/>
          </a:prstGeom>
        </p:spPr>
        <p:style>
          <a:lnRef idx="2">
            <a:schemeClr val="dk1"/>
          </a:lnRef>
          <a:fillRef idx="1">
            <a:schemeClr val="lt1"/>
          </a:fillRef>
          <a:effectRef idx="0">
            <a:schemeClr val="dk1"/>
          </a:effectRef>
          <a:fontRef idx="minor">
            <a:schemeClr val="dk1"/>
          </a:fontRef>
        </p:style>
      </p:pic>
      <p:pic>
        <p:nvPicPr>
          <p:cNvPr id="8" name="Picture 3" descr="Various batteries of different siz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1933820"/>
            <a:ext cx="3033226" cy="2228664"/>
          </a:xfrm>
          <a:prstGeom prst="rect">
            <a:avLst/>
          </a:prstGeom>
        </p:spPr>
        <p:style>
          <a:lnRef idx="2">
            <a:schemeClr val="dk1"/>
          </a:lnRef>
          <a:fillRef idx="1">
            <a:schemeClr val="lt1"/>
          </a:fillRef>
          <a:effectRef idx="0">
            <a:schemeClr val="dk1"/>
          </a:effectRef>
          <a:fontRef idx="minor">
            <a:schemeClr val="dk1"/>
          </a:fontRef>
        </p:style>
      </p:pic>
      <p:pic>
        <p:nvPicPr>
          <p:cNvPr id="9" name="Picture 4" descr="Mercury conataining devic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42653" y="3028872"/>
            <a:ext cx="2884130" cy="3402830"/>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91226" y="5359403"/>
            <a:ext cx="5913800"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200" dirty="0">
                <a:latin typeface="Arial" panose="020B0604020202020204" pitchFamily="34" charset="0"/>
                <a:cs typeface="Arial" panose="020B0604020202020204" pitchFamily="34" charset="0"/>
              </a:rPr>
              <a:t>Standards for Universal Waste Management</a:t>
            </a:r>
          </a:p>
          <a:p>
            <a:pPr algn="ctr"/>
            <a:r>
              <a:rPr lang="en-US" sz="2200" dirty="0">
                <a:latin typeface="Arial" panose="020B0604020202020204" pitchFamily="34" charset="0"/>
                <a:cs typeface="Arial" panose="020B0604020202020204" pitchFamily="34" charset="0"/>
              </a:rPr>
              <a:t>40 CFR 273.2-5</a:t>
            </a:r>
          </a:p>
        </p:txBody>
      </p:sp>
    </p:spTree>
    <p:extLst>
      <p:ext uri="{BB962C8B-B14F-4D97-AF65-F5344CB8AC3E}">
        <p14:creationId xmlns:p14="http://schemas.microsoft.com/office/powerpoint/2010/main" val="211411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Improper Management 5</a:t>
            </a:r>
          </a:p>
        </p:txBody>
      </p:sp>
      <p:pic>
        <p:nvPicPr>
          <p:cNvPr id="4" name="Picture 3" descr="Bulbs stored in a shopping c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19200"/>
            <a:ext cx="3810000" cy="2857500"/>
          </a:xfrm>
          <a:prstGeom prst="rect">
            <a:avLst/>
          </a:prstGeom>
          <a:ln>
            <a:solidFill>
              <a:srgbClr val="0070C0"/>
            </a:solidFill>
          </a:ln>
        </p:spPr>
      </p:pic>
      <p:pic>
        <p:nvPicPr>
          <p:cNvPr id="10" name="Picture 9" descr="Lamps stored in large uncovered conatiner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3505200"/>
            <a:ext cx="4114800" cy="3086100"/>
          </a:xfrm>
          <a:prstGeom prst="rect">
            <a:avLst/>
          </a:prstGeom>
          <a:ln>
            <a:solidFill>
              <a:srgbClr val="0070C0"/>
            </a:solidFill>
          </a:ln>
        </p:spPr>
      </p:pic>
      <p:pic>
        <p:nvPicPr>
          <p:cNvPr id="3" name="Picture 2" descr="Lamps stored uncovered in a large metal contain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1188720"/>
            <a:ext cx="2448878" cy="3265170"/>
          </a:xfrm>
          <a:prstGeom prst="rect">
            <a:avLst/>
          </a:prstGeom>
          <a:ln>
            <a:solidFill>
              <a:srgbClr val="0070C0"/>
            </a:solidFill>
          </a:ln>
        </p:spPr>
      </p:pic>
    </p:spTree>
    <p:extLst>
      <p:ext uri="{BB962C8B-B14F-4D97-AF65-F5344CB8AC3E}">
        <p14:creationId xmlns:p14="http://schemas.microsoft.com/office/powerpoint/2010/main" val="342530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Improper Management 6</a:t>
            </a:r>
          </a:p>
        </p:txBody>
      </p:sp>
      <p:pic>
        <p:nvPicPr>
          <p:cNvPr id="5" name="Content Placeholder 4" descr="Bulbs protruding out of cardboard containers"/>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87737" y="1101589"/>
            <a:ext cx="3508399" cy="2632211"/>
          </a:xfrm>
          <a:ln/>
        </p:spPr>
        <p:style>
          <a:lnRef idx="2">
            <a:schemeClr val="dk1"/>
          </a:lnRef>
          <a:fillRef idx="1">
            <a:schemeClr val="lt1"/>
          </a:fillRef>
          <a:effectRef idx="0">
            <a:schemeClr val="dk1"/>
          </a:effectRef>
          <a:fontRef idx="minor">
            <a:schemeClr val="dk1"/>
          </a:fontRef>
        </p:style>
      </p:pic>
      <p:pic>
        <p:nvPicPr>
          <p:cNvPr id="7" name="Content Placeholder 3" descr="Bulbs protruding out of cardboard container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37" y="3848433"/>
            <a:ext cx="3493442" cy="2620081"/>
          </a:xfrm>
          <a:prstGeom prst="rect">
            <a:avLst/>
          </a:prstGeom>
          <a:ln/>
        </p:spPr>
        <p:style>
          <a:lnRef idx="2">
            <a:schemeClr val="dk1"/>
          </a:lnRef>
          <a:fillRef idx="1">
            <a:schemeClr val="lt1"/>
          </a:fillRef>
          <a:effectRef idx="0">
            <a:schemeClr val="dk1"/>
          </a:effectRef>
          <a:fontRef idx="minor">
            <a:schemeClr val="dk1"/>
          </a:fontRef>
        </p:style>
      </p:pic>
      <p:pic>
        <p:nvPicPr>
          <p:cNvPr id="8" name="Picture 2" descr="Many bulbs protruding from their containers "/>
          <p:cNvPicPr>
            <a:picLocks noChangeAspect="1" noChangeArrowheads="1"/>
          </p:cNvPicPr>
          <p:nvPr/>
        </p:nvPicPr>
        <p:blipFill>
          <a:blip r:embed="rId5" cstate="print"/>
          <a:srcRect/>
          <a:stretch>
            <a:fillRect/>
          </a:stretch>
        </p:blipFill>
        <p:spPr bwMode="auto">
          <a:xfrm>
            <a:off x="3733800" y="1714500"/>
            <a:ext cx="5232400" cy="3924300"/>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09018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Proper Management 2</a:t>
            </a:r>
          </a:p>
        </p:txBody>
      </p:sp>
      <p:pic>
        <p:nvPicPr>
          <p:cNvPr id="5" name="Content Placeholder 4" descr=" Lamps properly stored in closed containers. Labeled &quot;Universal Waste&quot; and dated."/>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52400" y="1295400"/>
            <a:ext cx="8796866" cy="4948238"/>
          </a:xfrm>
          <a:prstGeom prst="rect">
            <a:avLst/>
          </a:prstGeom>
          <a:noFill/>
          <a:ln w="12700" cap="sq">
            <a:solidFill>
              <a:srgbClr val="000000"/>
            </a:solidFill>
            <a:miter lim="800000"/>
            <a:headEnd/>
            <a:tailEnd/>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112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Labeling 1</a:t>
            </a:r>
          </a:p>
        </p:txBody>
      </p:sp>
      <p:sp>
        <p:nvSpPr>
          <p:cNvPr id="5" name="Content Placeholder 2"/>
          <p:cNvSpPr>
            <a:spLocks noGrp="1"/>
          </p:cNvSpPr>
          <p:nvPr>
            <p:ph idx="1"/>
          </p:nvPr>
        </p:nvSpPr>
        <p:spPr>
          <a:xfrm>
            <a:off x="152400" y="1143000"/>
            <a:ext cx="8915400" cy="5334000"/>
          </a:xfrm>
        </p:spPr>
        <p:txBody>
          <a:bodyPr>
            <a:normAutofit fontScale="92500" lnSpcReduction="20000"/>
          </a:bodyPr>
          <a:lstStyle/>
          <a:p>
            <a:r>
              <a:rPr lang="en-US" dirty="0">
                <a:latin typeface="Arial" panose="020B0604020202020204" pitchFamily="34" charset="0"/>
                <a:cs typeface="Arial" panose="020B0604020202020204" pitchFamily="34" charset="0"/>
              </a:rPr>
              <a:t>Batteries</a:t>
            </a:r>
          </a:p>
          <a:p>
            <a:pPr lvl="1"/>
            <a:r>
              <a:rPr lang="en-US" dirty="0">
                <a:latin typeface="Arial" panose="020B0604020202020204" pitchFamily="34" charset="0"/>
                <a:cs typeface="Arial" panose="020B0604020202020204" pitchFamily="34" charset="0"/>
              </a:rPr>
              <a:t>SQHs – 40 CFR 273.14(a)</a:t>
            </a:r>
          </a:p>
          <a:p>
            <a:pPr lvl="2"/>
            <a:r>
              <a:rPr lang="en-US" dirty="0">
                <a:latin typeface="Arial" panose="020B0604020202020204" pitchFamily="34" charset="0"/>
                <a:cs typeface="Arial" panose="020B0604020202020204" pitchFamily="34" charset="0"/>
              </a:rPr>
              <a:t>“Universal Waste–Battery(</a:t>
            </a:r>
            <a:r>
              <a:rPr lang="en-US" dirty="0" err="1">
                <a:latin typeface="Arial" panose="020B0604020202020204" pitchFamily="34" charset="0"/>
                <a:cs typeface="Arial" panose="020B0604020202020204" pitchFamily="34" charset="0"/>
              </a:rPr>
              <a:t>ies</a:t>
            </a:r>
            <a:r>
              <a:rPr lang="en-US" dirty="0">
                <a:latin typeface="Arial" panose="020B0604020202020204" pitchFamily="34" charset="0"/>
                <a:cs typeface="Arial" panose="020B0604020202020204" pitchFamily="34" charset="0"/>
              </a:rPr>
              <a:t>)”</a:t>
            </a:r>
          </a:p>
          <a:p>
            <a:pPr lvl="2"/>
            <a:r>
              <a:rPr lang="en-US" dirty="0">
                <a:latin typeface="Arial" panose="020B0604020202020204" pitchFamily="34" charset="0"/>
                <a:cs typeface="Arial" panose="020B0604020202020204" pitchFamily="34" charset="0"/>
              </a:rPr>
              <a:t>“Waste Battery(ies)”</a:t>
            </a:r>
          </a:p>
          <a:p>
            <a:pPr lvl="2"/>
            <a:r>
              <a:rPr lang="en-US" dirty="0">
                <a:latin typeface="Arial" panose="020B0604020202020204" pitchFamily="34" charset="0"/>
                <a:cs typeface="Arial" panose="020B0604020202020204" pitchFamily="34" charset="0"/>
              </a:rPr>
              <a:t>“Used Battery(ies)”</a:t>
            </a:r>
          </a:p>
          <a:p>
            <a:r>
              <a:rPr lang="en-US" dirty="0">
                <a:latin typeface="Arial" panose="020B0604020202020204" pitchFamily="34" charset="0"/>
                <a:cs typeface="Arial" panose="020B0604020202020204" pitchFamily="34" charset="0"/>
              </a:rPr>
              <a:t>Mercury-Containing Equipment</a:t>
            </a:r>
          </a:p>
          <a:p>
            <a:pPr lvl="1"/>
            <a:r>
              <a:rPr lang="en-US" dirty="0">
                <a:latin typeface="Arial" panose="020B0604020202020204" pitchFamily="34" charset="0"/>
                <a:cs typeface="Arial" panose="020B0604020202020204" pitchFamily="34" charset="0"/>
              </a:rPr>
              <a:t>SQHs – 40 CFR 273.14(d)</a:t>
            </a:r>
          </a:p>
          <a:p>
            <a:pPr lvl="2"/>
            <a:r>
              <a:rPr lang="en-US" dirty="0">
                <a:latin typeface="Arial" panose="020B0604020202020204" pitchFamily="34" charset="0"/>
                <a:cs typeface="Arial" panose="020B0604020202020204" pitchFamily="34" charset="0"/>
              </a:rPr>
              <a:t>“Universal Waste–Mercury-Containing Equipment”</a:t>
            </a:r>
          </a:p>
          <a:p>
            <a:pPr lvl="2"/>
            <a:r>
              <a:rPr lang="en-US" dirty="0">
                <a:latin typeface="Arial" panose="020B0604020202020204" pitchFamily="34" charset="0"/>
                <a:cs typeface="Arial" panose="020B0604020202020204" pitchFamily="34" charset="0"/>
              </a:rPr>
              <a:t>“Waste Mercury-Containing Equipment”</a:t>
            </a:r>
          </a:p>
          <a:p>
            <a:pPr lvl="2"/>
            <a:r>
              <a:rPr lang="en-US" dirty="0">
                <a:latin typeface="Arial" panose="020B0604020202020204" pitchFamily="34" charset="0"/>
                <a:cs typeface="Arial" panose="020B0604020202020204" pitchFamily="34" charset="0"/>
              </a:rPr>
              <a:t>“Used Mercury-Containing Equipment”</a:t>
            </a:r>
          </a:p>
          <a:p>
            <a:pPr lvl="2"/>
            <a:r>
              <a:rPr lang="en-US" dirty="0">
                <a:latin typeface="Arial" panose="020B0604020202020204" pitchFamily="34" charset="0"/>
                <a:cs typeface="Arial" panose="020B0604020202020204" pitchFamily="34" charset="0"/>
              </a:rPr>
              <a:t>If container contains ONLY thermostats, may replace “Mercury-Containing Equipment” with the word “Thermostats”</a:t>
            </a:r>
          </a:p>
          <a:p>
            <a:r>
              <a:rPr lang="en-US" dirty="0">
                <a:latin typeface="Arial" panose="020B0604020202020204" pitchFamily="34" charset="0"/>
                <a:cs typeface="Arial" panose="020B0604020202020204" pitchFamily="34" charset="0"/>
              </a:rPr>
              <a:t>Mercury-Containing Lamps</a:t>
            </a:r>
          </a:p>
          <a:p>
            <a:pPr lvl="1"/>
            <a:r>
              <a:rPr lang="en-US" dirty="0">
                <a:latin typeface="Arial" panose="020B0604020202020204" pitchFamily="34" charset="0"/>
                <a:cs typeface="Arial" panose="020B0604020202020204" pitchFamily="34" charset="0"/>
              </a:rPr>
              <a:t>SQHs – 40 CFR 273.14(e)</a:t>
            </a:r>
          </a:p>
          <a:p>
            <a:pPr lvl="2"/>
            <a:r>
              <a:rPr lang="en-US" dirty="0">
                <a:latin typeface="Arial" panose="020B0604020202020204" pitchFamily="34" charset="0"/>
                <a:cs typeface="Arial" panose="020B0604020202020204" pitchFamily="34" charset="0"/>
              </a:rPr>
              <a:t>“Universal Waste Mercury-Containing Lamps”</a:t>
            </a:r>
          </a:p>
          <a:p>
            <a:pPr lvl="2"/>
            <a:r>
              <a:rPr lang="en-US" dirty="0">
                <a:latin typeface="Arial" panose="020B0604020202020204" pitchFamily="34" charset="0"/>
                <a:cs typeface="Arial" panose="020B0604020202020204" pitchFamily="34" charset="0"/>
              </a:rPr>
              <a:t>“Waste Mercury-Containing Lamps”</a:t>
            </a:r>
          </a:p>
          <a:p>
            <a:pPr lvl="2"/>
            <a:r>
              <a:rPr lang="en-US" dirty="0">
                <a:latin typeface="Arial" panose="020B0604020202020204" pitchFamily="34" charset="0"/>
                <a:cs typeface="Arial" panose="020B0604020202020204" pitchFamily="34" charset="0"/>
              </a:rPr>
              <a:t>“Used Mercury-Containing Lamps”</a:t>
            </a:r>
          </a:p>
        </p:txBody>
      </p:sp>
    </p:spTree>
    <p:extLst>
      <p:ext uri="{BB962C8B-B14F-4D97-AF65-F5344CB8AC3E}">
        <p14:creationId xmlns:p14="http://schemas.microsoft.com/office/powerpoint/2010/main" val="105258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Labeling 2</a:t>
            </a:r>
          </a:p>
        </p:txBody>
      </p:sp>
      <p:pic>
        <p:nvPicPr>
          <p:cNvPr id="5" name="Content Placeholder 3" descr="5 gallon bucket labeled &quot;universal waste&quot; and &quot;corrosive&quot;."/>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2400" y="1171470"/>
            <a:ext cx="2314777" cy="4114800"/>
          </a:xfrm>
          <a:ln w="12700" cap="sq">
            <a:solidFill>
              <a:srgbClr val="000000"/>
            </a:solidFill>
          </a:ln>
          <a:effectLst>
            <a:outerShdw blurRad="50800" dist="38100" dir="2700000" algn="tl" rotWithShape="0">
              <a:srgbClr val="000000">
                <a:alpha val="43000"/>
              </a:srgbClr>
            </a:outerShdw>
          </a:effectLst>
        </p:spPr>
      </p:pic>
      <p:pic>
        <p:nvPicPr>
          <p:cNvPr id="7" name="Content Placeholder 8" descr="Various box and bucket containers. Closed, labeled, and date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00" y="1143000"/>
            <a:ext cx="2946400" cy="2209800"/>
          </a:xfrm>
          <a:prstGeom prst="rect">
            <a:avLst/>
          </a:prstGeom>
          <a:ln w="12700">
            <a:solidFill>
              <a:schemeClr val="tx1"/>
            </a:solidFill>
          </a:ln>
        </p:spPr>
      </p:pic>
      <p:pic>
        <p:nvPicPr>
          <p:cNvPr id="8" name="Content Placeholder 9" descr="Closed, Labeled, and dated universal waste container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1200" y="1074546"/>
            <a:ext cx="3176337" cy="3352800"/>
          </a:xfrm>
          <a:prstGeom prst="rect">
            <a:avLst/>
          </a:prstGeom>
          <a:ln w="12700">
            <a:solidFill>
              <a:schemeClr val="tx1"/>
            </a:solidFill>
          </a:ln>
        </p:spPr>
      </p:pic>
    </p:spTree>
    <p:extLst>
      <p:ext uri="{BB962C8B-B14F-4D97-AF65-F5344CB8AC3E}">
        <p14:creationId xmlns:p14="http://schemas.microsoft.com/office/powerpoint/2010/main" val="266161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09114" cy="1066800"/>
          </a:xfrm>
        </p:spPr>
        <p:txBody>
          <a:bodyPr/>
          <a:lstStyle/>
          <a:p>
            <a:r>
              <a:rPr lang="en-US" dirty="0"/>
              <a:t>Accumulation Time Limit 1</a:t>
            </a:r>
          </a:p>
        </p:txBody>
      </p:sp>
      <p:sp>
        <p:nvSpPr>
          <p:cNvPr id="5" name="Content Placeholder 2"/>
          <p:cNvSpPr txBox="1">
            <a:spLocks/>
          </p:cNvSpPr>
          <p:nvPr/>
        </p:nvSpPr>
        <p:spPr>
          <a:xfrm>
            <a:off x="76200" y="1066800"/>
            <a:ext cx="8991600" cy="541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SQHs may accumulate universal waste for no longer than one </a:t>
            </a:r>
            <a:r>
              <a:rPr lang="en-US" dirty="0">
                <a:solidFill>
                  <a:sysClr val="windowText" lastClr="000000"/>
                </a:solidFill>
              </a:rPr>
              <a:t>year [40 CFR 273.15 (a - c)]</a:t>
            </a:r>
            <a:endPar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May accumulate longer IF accumulation is solely for the purposes of accumulation of such quantities necessary to facilitate proper recovery, treatment, or disposal (handler bears burden of proof)</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Must be able to demonstrate length of accumulation time</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Marking or labeling container</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Marking or labeling each individual item</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Maintaining an inventory system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Marking the accumulation area</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Any other method which clearly demonstrates the length of accumulation</a:t>
            </a:r>
          </a:p>
        </p:txBody>
      </p:sp>
    </p:spTree>
    <p:extLst>
      <p:ext uri="{BB962C8B-B14F-4D97-AF65-F5344CB8AC3E}">
        <p14:creationId xmlns:p14="http://schemas.microsoft.com/office/powerpoint/2010/main" val="273874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09114" cy="1066800"/>
          </a:xfrm>
        </p:spPr>
        <p:txBody>
          <a:bodyPr/>
          <a:lstStyle/>
          <a:p>
            <a:r>
              <a:rPr lang="en-US" dirty="0"/>
              <a:t>Accumulation Time Limit 2</a:t>
            </a:r>
          </a:p>
        </p:txBody>
      </p:sp>
      <p:pic>
        <p:nvPicPr>
          <p:cNvPr id="5" name="Content Placeholder 5" descr="Container dated &quot;Start date: December 17th, 2009&quot;"/>
          <p:cNvPicPr>
            <a:picLocks noGrp="1" noChangeAspect="1"/>
          </p:cNvPicPr>
          <p:nvPr>
            <p:ph idx="1"/>
          </p:nvPr>
        </p:nvPicPr>
        <p:blipFill>
          <a:blip r:embed="rId3" cstate="email">
            <a:extLst>
              <a:ext uri="{28A0092B-C50C-407E-A947-70E740481C1C}">
                <a14:useLocalDpi xmlns:a14="http://schemas.microsoft.com/office/drawing/2010/main"/>
              </a:ext>
            </a:extLst>
          </a:blip>
          <a:srcRect b="28787"/>
          <a:stretch>
            <a:fillRect/>
          </a:stretch>
        </p:blipFill>
        <p:spPr>
          <a:xfrm>
            <a:off x="1981200" y="1096708"/>
            <a:ext cx="5029199" cy="5370213"/>
          </a:xfr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5165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Personnel Training 1</a:t>
            </a:r>
          </a:p>
        </p:txBody>
      </p:sp>
      <p:sp>
        <p:nvSpPr>
          <p:cNvPr id="5" name="Content Placeholder 2"/>
          <p:cNvSpPr>
            <a:spLocks noGrp="1"/>
          </p:cNvSpPr>
          <p:nvPr>
            <p:ph idx="1"/>
          </p:nvPr>
        </p:nvSpPr>
        <p:spPr>
          <a:xfrm>
            <a:off x="152400" y="1143000"/>
            <a:ext cx="8915400" cy="5410200"/>
          </a:xfrm>
        </p:spPr>
        <p:txBody>
          <a:bodyPr>
            <a:normAutofit/>
          </a:bodyPr>
          <a:lstStyle/>
          <a:p>
            <a:pPr marL="342900" lvl="1" indent="-342900">
              <a:buFont typeface="Arial" pitchFamily="34" charset="0"/>
              <a:buChar char="•"/>
            </a:pPr>
            <a:endParaRPr lang="en-US" dirty="0">
              <a:latin typeface="Arial" panose="020B0604020202020204" pitchFamily="34" charset="0"/>
              <a:cs typeface="Arial" panose="020B0604020202020204" pitchFamily="34" charset="0"/>
            </a:endParaRPr>
          </a:p>
          <a:p>
            <a:pPr marL="342900" lvl="1" indent="-342900">
              <a:buFont typeface="Arial" pitchFamily="34" charset="0"/>
              <a:buChar char="•"/>
            </a:pPr>
            <a:endParaRPr lang="en-US" dirty="0">
              <a:latin typeface="Arial" panose="020B0604020202020204" pitchFamily="34" charset="0"/>
              <a:cs typeface="Arial" panose="020B0604020202020204" pitchFamily="34" charset="0"/>
            </a:endParaRPr>
          </a:p>
          <a:p>
            <a:pPr marL="342900" lvl="1" indent="-342900">
              <a:buFont typeface="Arial" pitchFamily="34" charset="0"/>
              <a:buChar char="•"/>
            </a:pPr>
            <a:endParaRPr lang="en-US" dirty="0">
              <a:latin typeface="Arial" panose="020B0604020202020204" pitchFamily="34" charset="0"/>
              <a:cs typeface="Arial" panose="020B0604020202020204" pitchFamily="34" charset="0"/>
            </a:endParaRPr>
          </a:p>
          <a:p>
            <a:pPr marL="342900" lvl="1" indent="-342900">
              <a:buFont typeface="Arial" pitchFamily="34" charset="0"/>
              <a:buChar char="•"/>
            </a:pPr>
            <a:endParaRPr lang="en-US" dirty="0">
              <a:latin typeface="Arial" panose="020B0604020202020204" pitchFamily="34" charset="0"/>
              <a:cs typeface="Arial" panose="020B0604020202020204" pitchFamily="34" charset="0"/>
            </a:endParaRPr>
          </a:p>
          <a:p>
            <a:pPr marL="342900" lvl="1" indent="-342900">
              <a:buFont typeface="Arial" pitchFamily="34" charset="0"/>
              <a:buChar char="•"/>
            </a:pPr>
            <a:endParaRPr lang="en-US" dirty="0">
              <a:latin typeface="Arial" panose="020B0604020202020204" pitchFamily="34" charset="0"/>
              <a:cs typeface="Arial" panose="020B0604020202020204" pitchFamily="34" charset="0"/>
            </a:endParaRPr>
          </a:p>
          <a:p>
            <a:pPr marL="342900" lvl="1" indent="-342900">
              <a:buFont typeface="Arial" pitchFamily="34" charset="0"/>
              <a:buChar char="•"/>
            </a:pPr>
            <a:r>
              <a:rPr lang="en-US" dirty="0">
                <a:latin typeface="Arial" panose="020B0604020202020204" pitchFamily="34" charset="0"/>
                <a:cs typeface="Arial" panose="020B0604020202020204" pitchFamily="34" charset="0"/>
              </a:rPr>
              <a:t>SQHs - All employees that handle UW should be trained in the proper handling and emergency procedures appropriate to the type of UW at the facility</a:t>
            </a:r>
          </a:p>
          <a:p>
            <a:pPr lvl="1"/>
            <a:r>
              <a:rPr lang="en-US" dirty="0">
                <a:latin typeface="Arial" panose="020B0604020202020204" pitchFamily="34" charset="0"/>
                <a:cs typeface="Arial" panose="020B0604020202020204" pitchFamily="34" charset="0"/>
              </a:rPr>
              <a:t>40 CFR 273.16</a:t>
            </a:r>
          </a:p>
        </p:txBody>
      </p:sp>
    </p:spTree>
    <p:extLst>
      <p:ext uri="{BB962C8B-B14F-4D97-AF65-F5344CB8AC3E}">
        <p14:creationId xmlns:p14="http://schemas.microsoft.com/office/powerpoint/2010/main" val="4075848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Personnel Training 2</a:t>
            </a:r>
          </a:p>
        </p:txBody>
      </p:sp>
      <p:pic>
        <p:nvPicPr>
          <p:cNvPr id="5" name="Content Placeholder 3" descr="Bulbs protruding from a container on the left. More bulbs rest against the wall to the right."/>
          <p:cNvPicPr>
            <a:picLocks noGrp="1" noChangeAspect="1"/>
          </p:cNvPicPr>
          <p:nvPr>
            <p:ph idx="1"/>
          </p:nvPr>
        </p:nvPicPr>
        <p:blipFill>
          <a:blip r:embed="rId3" cstate="print"/>
          <a:stretch>
            <a:fillRect/>
          </a:stretch>
        </p:blipFill>
        <p:spPr>
          <a:xfrm>
            <a:off x="945091" y="1143000"/>
            <a:ext cx="7133166" cy="5349875"/>
          </a:xfr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13139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Response to Release</a:t>
            </a:r>
          </a:p>
        </p:txBody>
      </p:sp>
      <p:sp>
        <p:nvSpPr>
          <p:cNvPr id="5" name="Content Placeholder 2"/>
          <p:cNvSpPr txBox="1">
            <a:spLocks/>
          </p:cNvSpPr>
          <p:nvPr/>
        </p:nvSpPr>
        <p:spPr>
          <a:xfrm>
            <a:off x="129448" y="1221597"/>
            <a:ext cx="8991600" cy="541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SQHs must: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Immediately contain releases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Perform a hazardous waste determination on residues from releases and properly manage residues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40 CFR 273.17 (a and 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9220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Waste 2</a:t>
            </a:r>
          </a:p>
        </p:txBody>
      </p:sp>
      <p:sp>
        <p:nvSpPr>
          <p:cNvPr id="5" name="Content Placeholder 2"/>
          <p:cNvSpPr>
            <a:spLocks noGrp="1"/>
          </p:cNvSpPr>
          <p:nvPr>
            <p:ph idx="1"/>
          </p:nvPr>
        </p:nvSpPr>
        <p:spPr>
          <a:xfrm>
            <a:off x="0" y="1143000"/>
            <a:ext cx="9144000" cy="5334000"/>
          </a:xfrm>
        </p:spPr>
        <p:txBody>
          <a:bodyPr>
            <a:normAutofit/>
          </a:bodyPr>
          <a:lstStyle/>
          <a:p>
            <a:r>
              <a:rPr lang="en-US" dirty="0">
                <a:latin typeface="Arial" panose="020B0604020202020204" pitchFamily="34" charset="0"/>
                <a:cs typeface="Arial" panose="020B0604020202020204" pitchFamily="34" charset="0"/>
              </a:rPr>
              <a:t>40 CFR  Part 273 </a:t>
            </a:r>
          </a:p>
          <a:p>
            <a:pPr lvl="1"/>
            <a:r>
              <a:rPr lang="en-US" dirty="0">
                <a:latin typeface="Arial" panose="020B0604020202020204" pitchFamily="34" charset="0"/>
                <a:cs typeface="Arial" panose="020B0604020202020204" pitchFamily="34" charset="0"/>
              </a:rPr>
              <a:t>Waste Batteries (40 CFR 273.2)</a:t>
            </a:r>
          </a:p>
          <a:p>
            <a:pPr lvl="1"/>
            <a:r>
              <a:rPr lang="en-US" dirty="0">
                <a:latin typeface="Arial" panose="020B0604020202020204" pitchFamily="34" charset="0"/>
                <a:cs typeface="Arial" panose="020B0604020202020204" pitchFamily="34" charset="0"/>
              </a:rPr>
              <a:t>Waste Pesticides  - “Suspended and Recalled Pesticides” (40 CFR 273.3)</a:t>
            </a:r>
          </a:p>
          <a:p>
            <a:pPr lvl="1"/>
            <a:r>
              <a:rPr lang="en-US" dirty="0">
                <a:latin typeface="Arial" panose="020B0604020202020204" pitchFamily="34" charset="0"/>
                <a:cs typeface="Arial" panose="020B0604020202020204" pitchFamily="34" charset="0"/>
              </a:rPr>
              <a:t>Waste Mercury-Containing Devices (40 CFR 273.4)</a:t>
            </a:r>
          </a:p>
          <a:p>
            <a:pPr lvl="1"/>
            <a:r>
              <a:rPr lang="en-US" dirty="0">
                <a:latin typeface="Arial" panose="020B0604020202020204" pitchFamily="34" charset="0"/>
                <a:cs typeface="Arial" panose="020B0604020202020204" pitchFamily="34" charset="0"/>
              </a:rPr>
              <a:t>Waste Mercury-Containing Lamps (40 CFR 273.5)</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Rule 62-730.186, F.A.C.</a:t>
            </a:r>
          </a:p>
          <a:p>
            <a:pPr lvl="1"/>
            <a:r>
              <a:rPr lang="en-US" dirty="0">
                <a:latin typeface="Arial" panose="020B0604020202020204" pitchFamily="34" charset="0"/>
                <a:cs typeface="Arial" panose="020B0604020202020204" pitchFamily="34" charset="0"/>
              </a:rPr>
              <a:t>Waste Pharmaceuticals (Universal Pharmaceutical Waste rule)</a:t>
            </a:r>
          </a:p>
          <a:p>
            <a:r>
              <a:rPr lang="en-US" dirty="0">
                <a:latin typeface="Arial" panose="020B0604020202020204" pitchFamily="34" charset="0"/>
                <a:cs typeface="Arial" panose="020B0604020202020204" pitchFamily="34" charset="0"/>
              </a:rPr>
              <a:t>Rule 62-737, F.A.C. </a:t>
            </a:r>
          </a:p>
          <a:p>
            <a:pPr lvl="1"/>
            <a:r>
              <a:rPr lang="en-US" dirty="0">
                <a:latin typeface="Arial" panose="020B0604020202020204" pitchFamily="34" charset="0"/>
                <a:cs typeface="Arial" panose="020B0604020202020204" pitchFamily="34" charset="0"/>
              </a:rPr>
              <a:t>Spent mercury-containing lamps and devices </a:t>
            </a:r>
          </a:p>
          <a:p>
            <a:pPr lvl="1"/>
            <a:endParaRPr lang="en-US"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283586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609114" cy="1066800"/>
          </a:xfrm>
        </p:spPr>
        <p:txBody>
          <a:bodyPr>
            <a:normAutofit fontScale="90000"/>
          </a:bodyPr>
          <a:lstStyle/>
          <a:p>
            <a:r>
              <a:rPr lang="en-US" dirty="0"/>
              <a:t>Improper Response to Release</a:t>
            </a:r>
          </a:p>
        </p:txBody>
      </p:sp>
      <p:pic>
        <p:nvPicPr>
          <p:cNvPr id="5" name="Content Placeholder 7" descr="broken green tipped bulbs in an open containe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1146" y="1142999"/>
            <a:ext cx="4356554" cy="2904369"/>
          </a:xfrm>
          <a:ln w="12700" cap="sq">
            <a:solidFill>
              <a:srgbClr val="000000"/>
            </a:solidFill>
          </a:ln>
          <a:effectLst>
            <a:outerShdw blurRad="50800" dist="38100" dir="2700000" algn="tl" rotWithShape="0">
              <a:srgbClr val="000000">
                <a:alpha val="43000"/>
              </a:srgbClr>
            </a:outerShdw>
          </a:effectLst>
        </p:spPr>
      </p:pic>
      <p:pic>
        <p:nvPicPr>
          <p:cNvPr id="7" name="Picture 2" descr="Broken silver tipped bubs in an open contai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3148" y="1143000"/>
            <a:ext cx="4356552" cy="2904368"/>
          </a:xfrm>
          <a:prstGeom prst="rect">
            <a:avLst/>
          </a:prstGeom>
          <a:noFill/>
          <a:ln w="12700">
            <a:solidFill>
              <a:schemeClr val="tx1"/>
            </a:solidFill>
          </a:ln>
        </p:spPr>
      </p:pic>
      <p:pic>
        <p:nvPicPr>
          <p:cNvPr id="8" name="Content Placeholder 5" descr="Glass pieces of a broken bulb scattered on floo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2200" y="4102843"/>
            <a:ext cx="4476750" cy="2403308"/>
          </a:xfrm>
          <a:prstGeom prst="rect">
            <a:avLst/>
          </a:prstGeom>
          <a:ln w="12700">
            <a:solidFill>
              <a:schemeClr val="tx1"/>
            </a:solidFill>
          </a:ln>
        </p:spPr>
      </p:pic>
    </p:spTree>
    <p:extLst>
      <p:ext uri="{BB962C8B-B14F-4D97-AF65-F5344CB8AC3E}">
        <p14:creationId xmlns:p14="http://schemas.microsoft.com/office/powerpoint/2010/main" val="3369957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Lamp Crushers</a:t>
            </a:r>
          </a:p>
        </p:txBody>
      </p:sp>
      <p:sp>
        <p:nvSpPr>
          <p:cNvPr id="5" name="Content Placeholder 2"/>
          <p:cNvSpPr>
            <a:spLocks noGrp="1"/>
          </p:cNvSpPr>
          <p:nvPr>
            <p:ph idx="1"/>
          </p:nvPr>
        </p:nvSpPr>
        <p:spPr>
          <a:xfrm>
            <a:off x="152400" y="1143000"/>
            <a:ext cx="8991600" cy="5349875"/>
          </a:xfrm>
        </p:spPr>
        <p:txBody>
          <a:bodyPr/>
          <a:lstStyle/>
          <a:p>
            <a:r>
              <a:rPr lang="en-US" dirty="0">
                <a:latin typeface="Arial" panose="020B0604020202020204" pitchFamily="34" charset="0"/>
                <a:cs typeface="Arial" panose="020B0604020202020204" pitchFamily="34" charset="0"/>
              </a:rPr>
              <a:t>A side note…</a:t>
            </a:r>
          </a:p>
          <a:p>
            <a:pPr lvl="1"/>
            <a:r>
              <a:rPr lang="en-US" dirty="0">
                <a:latin typeface="Arial" panose="020B0604020202020204" pitchFamily="34" charset="0"/>
                <a:cs typeface="Arial" panose="020B0604020202020204" pitchFamily="34" charset="0"/>
              </a:rPr>
              <a:t>Lamp crushers should remain closed when not in use</a:t>
            </a:r>
          </a:p>
          <a:p>
            <a:pPr lvl="1"/>
            <a:r>
              <a:rPr lang="en-US" dirty="0">
                <a:latin typeface="Arial" panose="020B0604020202020204" pitchFamily="34" charset="0"/>
                <a:cs typeface="Arial" panose="020B0604020202020204" pitchFamily="34" charset="0"/>
              </a:rPr>
              <a:t>Area around crusher should be monitored for release, and all releases should be immediately responded to</a:t>
            </a:r>
          </a:p>
          <a:p>
            <a:pPr lvl="1"/>
            <a:endParaRPr lang="en-US" dirty="0"/>
          </a:p>
        </p:txBody>
      </p:sp>
      <p:pic>
        <p:nvPicPr>
          <p:cNvPr id="7" name="Content Placeholder 3" descr="Bulb crusher with clean surroundings"/>
          <p:cNvPicPr>
            <a:picLocks/>
          </p:cNvPicPr>
          <p:nvPr/>
        </p:nvPicPr>
        <p:blipFill>
          <a:blip r:embed="rId3" cstate="email">
            <a:extLst>
              <a:ext uri="{28A0092B-C50C-407E-A947-70E740481C1C}">
                <a14:useLocalDpi xmlns:a14="http://schemas.microsoft.com/office/drawing/2010/main"/>
              </a:ext>
            </a:extLst>
          </a:blip>
          <a:stretch>
            <a:fillRect/>
          </a:stretch>
        </p:blipFill>
        <p:spPr>
          <a:xfrm>
            <a:off x="457200" y="3055814"/>
            <a:ext cx="3802426" cy="3268785"/>
          </a:xfrm>
          <a:prstGeom prst="rect">
            <a:avLst/>
          </a:prstGeom>
        </p:spPr>
        <p:style>
          <a:lnRef idx="2">
            <a:schemeClr val="dk1"/>
          </a:lnRef>
          <a:fillRef idx="1">
            <a:schemeClr val="lt1"/>
          </a:fillRef>
          <a:effectRef idx="0">
            <a:schemeClr val="dk1"/>
          </a:effectRef>
          <a:fontRef idx="minor">
            <a:schemeClr val="dk1"/>
          </a:fontRef>
        </p:style>
      </p:pic>
      <p:pic>
        <p:nvPicPr>
          <p:cNvPr id="8" name="Content Placeholder 5" descr="Bulb crusher surrounded by broken glas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4382" y="3055815"/>
            <a:ext cx="3983828" cy="326878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88027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Off-Site Shipments</a:t>
            </a:r>
          </a:p>
        </p:txBody>
      </p:sp>
      <p:sp>
        <p:nvSpPr>
          <p:cNvPr id="7" name="Content Placeholder 2"/>
          <p:cNvSpPr>
            <a:spLocks noGrp="1"/>
          </p:cNvSpPr>
          <p:nvPr>
            <p:ph idx="1"/>
          </p:nvPr>
        </p:nvSpPr>
        <p:spPr>
          <a:xfrm>
            <a:off x="76200" y="1143000"/>
            <a:ext cx="8991600" cy="5334000"/>
          </a:xfrm>
        </p:spPr>
        <p:txBody>
          <a:bodyPr>
            <a:normAutofit fontScale="92500" lnSpcReduction="20000"/>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SQHs must:</a:t>
            </a:r>
          </a:p>
          <a:p>
            <a:pPr lvl="1"/>
            <a:r>
              <a:rPr lang="en-US" sz="2000" dirty="0">
                <a:latin typeface="Arial" panose="020B0604020202020204" pitchFamily="34" charset="0"/>
                <a:cs typeface="Arial" panose="020B0604020202020204" pitchFamily="34" charset="0"/>
              </a:rPr>
              <a:t>Send UW only to a UW handler, destination facility, or foreign destination</a:t>
            </a:r>
          </a:p>
          <a:p>
            <a:pPr lvl="1"/>
            <a:r>
              <a:rPr lang="en-US" sz="2000" dirty="0">
                <a:latin typeface="Arial" panose="020B0604020202020204" pitchFamily="34" charset="0"/>
                <a:cs typeface="Arial" panose="020B0604020202020204" pitchFamily="34" charset="0"/>
              </a:rPr>
              <a:t>May self-transport if complying with transporter requirements in subpart D</a:t>
            </a:r>
          </a:p>
          <a:p>
            <a:pPr lvl="1"/>
            <a:r>
              <a:rPr lang="en-US" sz="2000" dirty="0">
                <a:latin typeface="Arial" panose="020B0604020202020204" pitchFamily="34" charset="0"/>
                <a:cs typeface="Arial" panose="020B0604020202020204" pitchFamily="34" charset="0"/>
              </a:rPr>
              <a:t>Comply with U.S. DOT requirements if UW is a hazardous material</a:t>
            </a:r>
          </a:p>
          <a:p>
            <a:pPr lvl="1"/>
            <a:r>
              <a:rPr lang="en-US" sz="2000" dirty="0">
                <a:latin typeface="Arial" panose="020B0604020202020204" pitchFamily="34" charset="0"/>
                <a:cs typeface="Arial" panose="020B0604020202020204" pitchFamily="34" charset="0"/>
              </a:rPr>
              <a:t>Before shipment, ensure that it will be received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Rejection of shipment</a:t>
            </a:r>
          </a:p>
          <a:p>
            <a:pPr lvl="1"/>
            <a:r>
              <a:rPr lang="en-US" sz="2000" dirty="0">
                <a:latin typeface="Arial" panose="020B0604020202020204" pitchFamily="34" charset="0"/>
                <a:cs typeface="Arial" panose="020B0604020202020204" pitchFamily="34" charset="0"/>
              </a:rPr>
              <a:t>If shipment is rejected, receive it back or ship to  another destination facility</a:t>
            </a:r>
          </a:p>
          <a:p>
            <a:pPr lvl="1"/>
            <a:r>
              <a:rPr lang="en-US" sz="2000" dirty="0">
                <a:latin typeface="Arial" panose="020B0604020202020204" pitchFamily="34" charset="0"/>
                <a:cs typeface="Arial" panose="020B0604020202020204" pitchFamily="34" charset="0"/>
              </a:rPr>
              <a:t>If rejecting a shipment, contact originating handler, ship to originating handler or to another destination facility</a:t>
            </a:r>
          </a:p>
          <a:p>
            <a:pPr lvl="1"/>
            <a:r>
              <a:rPr lang="en-US" sz="2000" dirty="0">
                <a:latin typeface="Arial" panose="020B0604020202020204" pitchFamily="34" charset="0"/>
                <a:cs typeface="Arial" panose="020B0604020202020204" pitchFamily="34" charset="0"/>
              </a:rPr>
              <a:t>If shipment received is hazardous waste and not UW, notify EPA/DEP</a:t>
            </a:r>
          </a:p>
          <a:p>
            <a:pPr lvl="1"/>
            <a:r>
              <a:rPr lang="en-US" sz="2000" dirty="0">
                <a:latin typeface="Arial" panose="020B0604020202020204" pitchFamily="34" charset="0"/>
                <a:cs typeface="Arial" panose="020B0604020202020204" pitchFamily="34" charset="0"/>
              </a:rPr>
              <a:t>If  shipment received is non-hazardous, but not UW, the waste may be managed appropriately</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40 CFR 273.18 (a – h)</a:t>
            </a:r>
          </a:p>
          <a:p>
            <a:endParaRPr lang="en-US" dirty="0"/>
          </a:p>
          <a:p>
            <a:pPr lvl="1"/>
            <a:endParaRPr lang="en-US" sz="2000" dirty="0"/>
          </a:p>
          <a:p>
            <a:pPr lvl="1">
              <a:buNone/>
            </a:pPr>
            <a:r>
              <a:rPr lang="en-US" sz="2000" dirty="0"/>
              <a:t> </a:t>
            </a:r>
          </a:p>
          <a:p>
            <a:pPr lvl="1"/>
            <a:endParaRPr lang="en-US" sz="2000" dirty="0"/>
          </a:p>
          <a:p>
            <a:pPr lvl="1"/>
            <a:endParaRPr lang="en-US" sz="2000" dirty="0"/>
          </a:p>
          <a:p>
            <a:endParaRPr lang="en-US" dirty="0"/>
          </a:p>
        </p:txBody>
      </p:sp>
    </p:spTree>
    <p:extLst>
      <p:ext uri="{BB962C8B-B14F-4D97-AF65-F5344CB8AC3E}">
        <p14:creationId xmlns:p14="http://schemas.microsoft.com/office/powerpoint/2010/main" val="123293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Tracking Shipments</a:t>
            </a:r>
          </a:p>
        </p:txBody>
      </p:sp>
      <p:sp>
        <p:nvSpPr>
          <p:cNvPr id="5" name="Content Placeholder 2"/>
          <p:cNvSpPr txBox="1">
            <a:spLocks/>
          </p:cNvSpPr>
          <p:nvPr/>
        </p:nvSpPr>
        <p:spPr>
          <a:xfrm>
            <a:off x="76200" y="1066800"/>
            <a:ext cx="8991599" cy="548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dirty="0">
              <a:solidFill>
                <a:sysClr val="windowText" lastClr="00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SQHs are not required to keep record of shipments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40 CFR 273.19</a:t>
            </a:r>
            <a:endParaRPr kumimoji="0" lang="en-US" sz="16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616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Electronic Waste</a:t>
            </a:r>
          </a:p>
        </p:txBody>
      </p:sp>
      <p:pic>
        <p:nvPicPr>
          <p:cNvPr id="5" name="Picture 1" descr="E-waste stacked on a desk"/>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52400" y="3643312"/>
            <a:ext cx="3790949" cy="2843212"/>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152400" y="1143000"/>
            <a:ext cx="8839200" cy="2462213"/>
          </a:xfrm>
          <a:prstGeom prst="rect">
            <a:avLst/>
          </a:prstGeom>
        </p:spPr>
        <p:txBody>
          <a:bodyPr wrap="square">
            <a:spAutoFit/>
          </a:bodyPr>
          <a:lstStyle/>
          <a:p>
            <a:pPr marL="457200" indent="-457200">
              <a:spcBef>
                <a:spcPct val="50000"/>
              </a:spcBef>
              <a:buFont typeface="Arial" panose="020B0604020202020204" pitchFamily="34" charset="0"/>
              <a:buChar char="•"/>
            </a:pPr>
            <a:r>
              <a:rPr lang="en-US" sz="2800" dirty="0">
                <a:latin typeface="Arial" pitchFamily="34" charset="0"/>
                <a:cs typeface="Arial" pitchFamily="34" charset="0"/>
              </a:rPr>
              <a:t>E-waste is the term used to describe end-of-life electronics</a:t>
            </a:r>
          </a:p>
          <a:p>
            <a:pPr marL="457200" indent="-457200">
              <a:spcBef>
                <a:spcPct val="50000"/>
              </a:spcBef>
              <a:buFont typeface="Arial" panose="020B0604020202020204" pitchFamily="34" charset="0"/>
              <a:buChar char="•"/>
            </a:pPr>
            <a:r>
              <a:rPr lang="en-US" sz="2800" dirty="0">
                <a:latin typeface="Arial" pitchFamily="34" charset="0"/>
                <a:cs typeface="Arial" pitchFamily="34" charset="0"/>
              </a:rPr>
              <a:t>Computers and televisions are specifically targeted for recycling because of the high levels of lead found in their cathode ray tubes (CRTs)</a:t>
            </a:r>
          </a:p>
        </p:txBody>
      </p:sp>
      <p:pic>
        <p:nvPicPr>
          <p:cNvPr id="8" name="Picture 2" descr="A group of televisions stacked and stor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654" y="3681413"/>
            <a:ext cx="4873776" cy="281372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24344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21116"/>
            <a:ext cx="7609114" cy="990600"/>
          </a:xfrm>
        </p:spPr>
        <p:txBody>
          <a:bodyPr>
            <a:normAutofit fontScale="90000"/>
          </a:bodyPr>
          <a:lstStyle/>
          <a:p>
            <a:r>
              <a:rPr lang="en-US" dirty="0"/>
              <a:t>Improper Management –</a:t>
            </a:r>
            <a:br>
              <a:rPr lang="en-US" dirty="0"/>
            </a:br>
            <a:r>
              <a:rPr lang="en-US" dirty="0"/>
              <a:t>E-Waste</a:t>
            </a:r>
          </a:p>
        </p:txBody>
      </p:sp>
      <p:graphicFrame>
        <p:nvGraphicFramePr>
          <p:cNvPr id="5" name="Object 3" descr="Waste pile including computermonitors, cardboard boxes, wires and more"/>
          <p:cNvGraphicFramePr>
            <a:graphicFrameLocks noGrp="1" noChangeAspect="1"/>
          </p:cNvGraphicFramePr>
          <p:nvPr>
            <p:ph idx="1"/>
            <p:extLst>
              <p:ext uri="{D42A27DB-BD31-4B8C-83A1-F6EECF244321}">
                <p14:modId xmlns:p14="http://schemas.microsoft.com/office/powerpoint/2010/main" val="3444107840"/>
              </p:ext>
            </p:extLst>
          </p:nvPr>
        </p:nvGraphicFramePr>
        <p:xfrm>
          <a:off x="76200" y="1143000"/>
          <a:ext cx="4646613" cy="3086100"/>
        </p:xfrm>
        <a:graphic>
          <a:graphicData uri="http://schemas.openxmlformats.org/presentationml/2006/ole">
            <mc:AlternateContent xmlns:mc="http://schemas.openxmlformats.org/markup-compatibility/2006">
              <mc:Choice xmlns:v="urn:schemas-microsoft-com:vml" Requires="v">
                <p:oleObj spid="_x0000_s2089" name="Photo Editor Photo" r:id="rId4" imgW="19504762" imgH="12952381" progId="">
                  <p:embed/>
                </p:oleObj>
              </mc:Choice>
              <mc:Fallback>
                <p:oleObj name="Photo Editor Photo" r:id="rId4" imgW="19504762" imgH="1295238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143000"/>
                        <a:ext cx="4646613" cy="3086100"/>
                      </a:xfrm>
                      <a:prstGeom prst="rect">
                        <a:avLst/>
                      </a:prstGeom>
                      <a:noFill/>
                      <a:ln w="12700">
                        <a:solidFill>
                          <a:schemeClr val="tx1"/>
                        </a:solidFill>
                        <a:miter lim="800000"/>
                        <a:headEnd/>
                        <a:tailEnd/>
                      </a:ln>
                      <a:extLst/>
                    </p:spPr>
                  </p:pic>
                </p:oleObj>
              </mc:Fallback>
            </mc:AlternateContent>
          </a:graphicData>
        </a:graphic>
      </p:graphicFrame>
      <p:pic>
        <p:nvPicPr>
          <p:cNvPr id="7" name="Picture 3" descr="Waste bin containing a computer monito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a:xfrm>
            <a:off x="4876800" y="3352800"/>
            <a:ext cx="4114800" cy="3086101"/>
          </a:xfrm>
          <a:prstGeom prst="rect">
            <a:avLst/>
          </a:prstGeom>
          <a:ln w="127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0662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altLang="en-US" dirty="0"/>
              <a:t>Questions ?</a:t>
            </a:r>
          </a:p>
        </p:txBody>
      </p:sp>
      <p:sp>
        <p:nvSpPr>
          <p:cNvPr id="194563" name="Content Placeholder 2"/>
          <p:cNvSpPr>
            <a:spLocks noGrp="1"/>
          </p:cNvSpPr>
          <p:nvPr>
            <p:ph idx="1"/>
          </p:nvPr>
        </p:nvSpPr>
        <p:spPr>
          <a:xfrm>
            <a:off x="628650" y="1600200"/>
            <a:ext cx="7886700" cy="4576763"/>
          </a:xfrm>
        </p:spPr>
        <p:txBody>
          <a:bodyPr/>
          <a:lstStyle/>
          <a:p>
            <a:pPr marL="0" indent="0" algn="ctr"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Hazardous Waste Program</a:t>
            </a:r>
          </a:p>
          <a:p>
            <a:pPr marL="0" indent="0" algn="ctr"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algn="ctr" eaLnBrk="1" hangingPunct="1">
              <a:lnSpc>
                <a:spcPct val="110000"/>
              </a:lnSpc>
              <a:spcBef>
                <a:spcPct val="0"/>
              </a:spcBef>
              <a:buFont typeface="Arial" panose="020B0604020202020204" pitchFamily="34" charset="0"/>
              <a:buNone/>
            </a:pPr>
            <a:r>
              <a:rPr lang="en-US" altLang="en-US" dirty="0">
                <a:latin typeface="Arial" panose="020B0604020202020204" pitchFamily="34" charset="0"/>
                <a:cs typeface="Arial" panose="020B0604020202020204" pitchFamily="34" charset="0"/>
              </a:rPr>
              <a:t>8800 Baymeadows Way West</a:t>
            </a:r>
          </a:p>
          <a:p>
            <a:pPr marL="0" indent="0" algn="ctr" eaLnBrk="1" hangingPunct="1">
              <a:lnSpc>
                <a:spcPct val="110000"/>
              </a:lnSpc>
              <a:spcBef>
                <a:spcPct val="0"/>
              </a:spcBef>
              <a:buFont typeface="Arial" panose="020B0604020202020204" pitchFamily="34" charset="0"/>
              <a:buNone/>
            </a:pPr>
            <a:r>
              <a:rPr lang="en-US" altLang="en-US" dirty="0">
                <a:latin typeface="Arial" panose="020B0604020202020204" pitchFamily="34" charset="0"/>
                <a:cs typeface="Arial" panose="020B0604020202020204" pitchFamily="34" charset="0"/>
              </a:rPr>
              <a:t>Suite 100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Jacksonville, Florida 32256</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256-1700</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(904) 256-1588 fax</a:t>
            </a:r>
            <a:br>
              <a:rPr lang="en-US" altLang="en-US" dirty="0"/>
            </a:b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93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636" y="0"/>
            <a:ext cx="8085364" cy="1066800"/>
          </a:xfrm>
        </p:spPr>
        <p:txBody>
          <a:bodyPr/>
          <a:lstStyle/>
          <a:p>
            <a:r>
              <a:rPr lang="en-US" dirty="0"/>
              <a:t>Universal Waste (UW) Handlers</a:t>
            </a:r>
          </a:p>
        </p:txBody>
      </p:sp>
      <p:sp>
        <p:nvSpPr>
          <p:cNvPr id="5" name="Content Placeholder 2"/>
          <p:cNvSpPr>
            <a:spLocks noGrp="1"/>
          </p:cNvSpPr>
          <p:nvPr>
            <p:ph idx="1"/>
          </p:nvPr>
        </p:nvSpPr>
        <p:spPr>
          <a:xfrm>
            <a:off x="152400" y="1143000"/>
            <a:ext cx="8915400" cy="5410200"/>
          </a:xfrm>
        </p:spPr>
        <p:txBody>
          <a:bodyPr>
            <a:normAutofit fontScale="92500"/>
          </a:bodyPr>
          <a:lstStyle/>
          <a:p>
            <a:r>
              <a:rPr lang="en-US" dirty="0">
                <a:latin typeface="Arial" panose="020B0604020202020204" pitchFamily="34" charset="0"/>
                <a:cs typeface="Arial" panose="020B0604020202020204" pitchFamily="34" charset="0"/>
              </a:rPr>
              <a:t>Small Quantity Handler (SQHs) [40 CFR 273 Subpart B]</a:t>
            </a:r>
          </a:p>
          <a:p>
            <a:pPr lvl="1"/>
            <a:r>
              <a:rPr lang="en-US" sz="2400" dirty="0">
                <a:latin typeface="Arial" panose="020B0604020202020204" pitchFamily="34" charset="0"/>
                <a:cs typeface="Arial" panose="020B0604020202020204" pitchFamily="34" charset="0"/>
              </a:rPr>
              <a:t>Does not accumulate 5,000 kilograms or more of universal waste (batteries, pesticides, mercury-containing equipment, or lamps) at any time</a:t>
            </a:r>
          </a:p>
          <a:p>
            <a:pPr lvl="1"/>
            <a:r>
              <a:rPr lang="en-US" dirty="0">
                <a:latin typeface="Arial" panose="020B0604020202020204" pitchFamily="34" charset="0"/>
                <a:cs typeface="Arial" panose="020B0604020202020204" pitchFamily="34" charset="0"/>
              </a:rPr>
              <a:t>Not required to notify DEP or obtain an EPA ID number</a:t>
            </a:r>
            <a:endParaRPr lang="en-US" sz="24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Large Quantity Handlers (LQHs) [40 CFR 273 Subpart C]</a:t>
            </a:r>
          </a:p>
          <a:p>
            <a:pPr lvl="1"/>
            <a:r>
              <a:rPr lang="en-US" sz="2400" dirty="0">
                <a:latin typeface="Arial" panose="020B0604020202020204" pitchFamily="34" charset="0"/>
                <a:cs typeface="Arial" panose="020B0604020202020204" pitchFamily="34" charset="0"/>
              </a:rPr>
              <a:t>Accumulates 5,000 kilograms or more of total universal waste (batteries, pesticides, mercury-containing equipment, or lamps) at any time </a:t>
            </a:r>
          </a:p>
          <a:p>
            <a:pPr lvl="1"/>
            <a:r>
              <a:rPr lang="en-US"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esignation is retained through the end of the calendar year</a:t>
            </a:r>
          </a:p>
          <a:p>
            <a:pPr lvl="1"/>
            <a:r>
              <a:rPr lang="en-US" dirty="0">
                <a:latin typeface="Arial" panose="020B0604020202020204" pitchFamily="34" charset="0"/>
                <a:cs typeface="Arial" panose="020B0604020202020204" pitchFamily="34" charset="0"/>
              </a:rPr>
              <a:t>Required to notify DEP and obtain an EPA ID number</a:t>
            </a:r>
            <a:endParaRPr lang="en-US" sz="24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Note: If managed as UW, waste does not count towards HW generator status</a:t>
            </a:r>
          </a:p>
          <a:p>
            <a:pPr lvl="1">
              <a:buNone/>
            </a:pPr>
            <a:endParaRPr lang="en-US" dirty="0"/>
          </a:p>
        </p:txBody>
      </p:sp>
    </p:spTree>
    <p:extLst>
      <p:ext uri="{BB962C8B-B14F-4D97-AF65-F5344CB8AC3E}">
        <p14:creationId xmlns:p14="http://schemas.microsoft.com/office/powerpoint/2010/main" val="209088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Definitions and Basics</a:t>
            </a:r>
          </a:p>
        </p:txBody>
      </p:sp>
      <p:sp>
        <p:nvSpPr>
          <p:cNvPr id="5" name="Content Placeholder 2"/>
          <p:cNvSpPr>
            <a:spLocks noGrp="1"/>
          </p:cNvSpPr>
          <p:nvPr>
            <p:ph idx="1"/>
          </p:nvPr>
        </p:nvSpPr>
        <p:spPr>
          <a:xfrm>
            <a:off x="0" y="1066802"/>
            <a:ext cx="9144000" cy="5486398"/>
          </a:xfrm>
        </p:spPr>
        <p:txBody>
          <a:bodyPr>
            <a:normAutofit lnSpcReduction="10000"/>
          </a:bodyPr>
          <a:lstStyle/>
          <a:p>
            <a:r>
              <a:rPr lang="en-US" dirty="0">
                <a:latin typeface="Arial" panose="020B0604020202020204" pitchFamily="34" charset="0"/>
                <a:cs typeface="Arial" panose="020B0604020202020204" pitchFamily="34" charset="0"/>
              </a:rPr>
              <a:t>Batteries</a:t>
            </a:r>
          </a:p>
          <a:p>
            <a:pPr lvl="1"/>
            <a:r>
              <a:rPr lang="en-US" dirty="0">
                <a:latin typeface="Arial" panose="020B0604020202020204" pitchFamily="34" charset="0"/>
                <a:cs typeface="Arial" panose="020B0604020202020204" pitchFamily="34" charset="0"/>
              </a:rPr>
              <a:t>Spent lead acid not managed under 40 CFR 266 subpart G</a:t>
            </a:r>
          </a:p>
          <a:p>
            <a:pPr lvl="1"/>
            <a:r>
              <a:rPr lang="en-US" dirty="0">
                <a:latin typeface="Arial" panose="020B0604020202020204" pitchFamily="34" charset="0"/>
                <a:cs typeface="Arial" panose="020B0604020202020204" pitchFamily="34" charset="0"/>
              </a:rPr>
              <a:t>Hazardous waste batteries (those that exhibit a characteristic)</a:t>
            </a:r>
          </a:p>
          <a:p>
            <a:r>
              <a:rPr lang="en-US" dirty="0">
                <a:latin typeface="Arial" panose="020B0604020202020204" pitchFamily="34" charset="0"/>
                <a:cs typeface="Arial" panose="020B0604020202020204" pitchFamily="34" charset="0"/>
              </a:rPr>
              <a:t>Mercury-Containing Devices</a:t>
            </a:r>
          </a:p>
          <a:p>
            <a:pPr lvl="1"/>
            <a:r>
              <a:rPr lang="en-US" dirty="0">
                <a:latin typeface="Arial" panose="020B0604020202020204" pitchFamily="34" charset="0"/>
                <a:cs typeface="Arial" panose="020B0604020202020204" pitchFamily="34" charset="0"/>
              </a:rPr>
              <a:t>Device or part of a device that contains elemental mercury integral to its function</a:t>
            </a:r>
          </a:p>
          <a:p>
            <a:pPr lvl="1"/>
            <a:r>
              <a:rPr lang="en-US" dirty="0">
                <a:latin typeface="Arial" panose="020B0604020202020204" pitchFamily="34" charset="0"/>
                <a:cs typeface="Arial" panose="020B0604020202020204" pitchFamily="34" charset="0"/>
              </a:rPr>
              <a:t>Excludes waste that is non-hazardous</a:t>
            </a:r>
          </a:p>
          <a:p>
            <a:pPr lvl="1"/>
            <a:r>
              <a:rPr lang="en-US" dirty="0">
                <a:latin typeface="Arial" panose="020B0604020202020204" pitchFamily="34" charset="0"/>
                <a:cs typeface="Arial" panose="020B0604020202020204" pitchFamily="34" charset="0"/>
              </a:rPr>
              <a:t>Excludes equipment or devices where mercury-containing components have been removed (specific regulations cover removal)</a:t>
            </a:r>
          </a:p>
          <a:p>
            <a:r>
              <a:rPr lang="en-US" dirty="0">
                <a:latin typeface="Arial" panose="020B0604020202020204" pitchFamily="34" charset="0"/>
                <a:cs typeface="Arial" panose="020B0604020202020204" pitchFamily="34" charset="0"/>
              </a:rPr>
              <a:t>Mercury-Containing Lamps</a:t>
            </a:r>
          </a:p>
          <a:p>
            <a:pPr lvl="1"/>
            <a:r>
              <a:rPr lang="en-US" dirty="0">
                <a:latin typeface="Arial" panose="020B0604020202020204" pitchFamily="34" charset="0"/>
                <a:cs typeface="Arial" panose="020B0604020202020204" pitchFamily="34" charset="0"/>
              </a:rPr>
              <a:t>Bulb or tube portion of an electric lighting device</a:t>
            </a:r>
          </a:p>
          <a:p>
            <a:pPr lvl="1"/>
            <a:r>
              <a:rPr lang="en-US" dirty="0">
                <a:latin typeface="Arial" panose="020B0604020202020204" pitchFamily="34" charset="0"/>
                <a:cs typeface="Arial" panose="020B0604020202020204" pitchFamily="34" charset="0"/>
              </a:rPr>
              <a:t>Excludes lamps that are not yet waste</a:t>
            </a:r>
          </a:p>
          <a:p>
            <a:pPr lvl="1"/>
            <a:r>
              <a:rPr lang="en-US" dirty="0">
                <a:latin typeface="Arial" panose="020B0604020202020204" pitchFamily="34" charset="0"/>
                <a:cs typeface="Arial" panose="020B0604020202020204" pitchFamily="34" charset="0"/>
              </a:rPr>
              <a:t>Lamps that are not hazardous waste</a:t>
            </a:r>
          </a:p>
          <a:p>
            <a:endParaRPr lang="en-US" dirty="0"/>
          </a:p>
        </p:txBody>
      </p:sp>
    </p:spTree>
    <p:extLst>
      <p:ext uri="{BB962C8B-B14F-4D97-AF65-F5344CB8AC3E}">
        <p14:creationId xmlns:p14="http://schemas.microsoft.com/office/powerpoint/2010/main" val="1347630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609114" cy="1066800"/>
          </a:xfrm>
        </p:spPr>
        <p:txBody>
          <a:bodyPr>
            <a:normAutofit fontScale="90000"/>
          </a:bodyPr>
          <a:lstStyle/>
          <a:p>
            <a:r>
              <a:rPr lang="en-US" dirty="0"/>
              <a:t>Examples of Universal Waste -Batteries</a:t>
            </a:r>
          </a:p>
        </p:txBody>
      </p:sp>
      <p:pic>
        <p:nvPicPr>
          <p:cNvPr id="5" name="Picture 1" descr="batter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50396" y="3163948"/>
            <a:ext cx="4341203" cy="3255903"/>
          </a:xfrm>
          <a:prstGeom prst="rect">
            <a:avLst/>
          </a:prstGeom>
        </p:spPr>
        <p:style>
          <a:lnRef idx="2">
            <a:schemeClr val="dk1"/>
          </a:lnRef>
          <a:fillRef idx="1">
            <a:schemeClr val="lt1"/>
          </a:fillRef>
          <a:effectRef idx="0">
            <a:schemeClr val="dk1"/>
          </a:effectRef>
          <a:fontRef idx="minor">
            <a:schemeClr val="dk1"/>
          </a:fontRef>
        </p:style>
      </p:pic>
      <p:pic>
        <p:nvPicPr>
          <p:cNvPr id="7" name="Picture 1" descr="batte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255" y="1123720"/>
            <a:ext cx="4366394" cy="32766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3705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609114" cy="990600"/>
          </a:xfrm>
        </p:spPr>
        <p:txBody>
          <a:bodyPr>
            <a:normAutofit fontScale="90000"/>
          </a:bodyPr>
          <a:lstStyle/>
          <a:p>
            <a:r>
              <a:rPr lang="en-US" dirty="0"/>
              <a:t>Examples of Universal Waste –</a:t>
            </a:r>
            <a:br>
              <a:rPr lang="en-US" dirty="0"/>
            </a:br>
            <a:r>
              <a:rPr lang="en-US" dirty="0"/>
              <a:t>Mercury-Containing Equipment</a:t>
            </a:r>
          </a:p>
        </p:txBody>
      </p:sp>
      <p:pic>
        <p:nvPicPr>
          <p:cNvPr id="5" name="Picture 1" descr="Front of Thermosta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219200"/>
            <a:ext cx="4343400" cy="3257551"/>
          </a:xfrm>
          <a:prstGeom prst="rect">
            <a:avLst/>
          </a:prstGeom>
        </p:spPr>
        <p:style>
          <a:lnRef idx="2">
            <a:schemeClr val="dk1"/>
          </a:lnRef>
          <a:fillRef idx="1">
            <a:schemeClr val="lt1"/>
          </a:fillRef>
          <a:effectRef idx="0">
            <a:schemeClr val="dk1"/>
          </a:effectRef>
          <a:fontRef idx="minor">
            <a:schemeClr val="dk1"/>
          </a:fontRef>
        </p:style>
      </p:pic>
      <p:pic>
        <p:nvPicPr>
          <p:cNvPr id="7" name="Picture 2" descr="Inside of thermostat, showing the mercury stored insid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143250"/>
            <a:ext cx="4343399" cy="325755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9307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609114" cy="990600"/>
          </a:xfrm>
        </p:spPr>
        <p:txBody>
          <a:bodyPr>
            <a:normAutofit fontScale="90000"/>
          </a:bodyPr>
          <a:lstStyle/>
          <a:p>
            <a:r>
              <a:rPr lang="en-US" dirty="0"/>
              <a:t>Examples of Universal Waste –</a:t>
            </a:r>
            <a:br>
              <a:rPr lang="en-US" dirty="0"/>
            </a:br>
            <a:r>
              <a:rPr lang="en-US" dirty="0"/>
              <a:t>Mercury-Containing Lamps</a:t>
            </a:r>
          </a:p>
        </p:txBody>
      </p:sp>
      <p:pic>
        <p:nvPicPr>
          <p:cNvPr id="5" name="Content Placeholder 4" descr="U-shaped mercury containing lamps in a cardboard contain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148529"/>
            <a:ext cx="3689555" cy="2767166"/>
          </a:xfrm>
          <a:prstGeom prst="rect">
            <a:avLst/>
          </a:prstGeom>
          <a:ln w="12700">
            <a:solidFill>
              <a:schemeClr val="tx1"/>
            </a:solidFill>
          </a:ln>
        </p:spPr>
      </p:pic>
      <p:pic>
        <p:nvPicPr>
          <p:cNvPr id="7" name="Content Placeholder 7" descr="Mercury containg lamps with silver ends and Non-mercury containing lamps with green tips occupy the same cardboard container"/>
          <p:cNvPicPr>
            <a:picLocks noGrp="1" noChangeAspect="1"/>
          </p:cNvPicPr>
          <p:nvPr>
            <p:ph sz="half" idx="4294967295"/>
          </p:nvPr>
        </p:nvPicPr>
        <p:blipFill>
          <a:blip r:embed="rId4" cstate="email">
            <a:extLst>
              <a:ext uri="{28A0092B-C50C-407E-A947-70E740481C1C}">
                <a14:useLocalDpi xmlns:a14="http://schemas.microsoft.com/office/drawing/2010/main"/>
              </a:ext>
            </a:extLst>
          </a:blip>
          <a:stretch>
            <a:fillRect/>
          </a:stretch>
        </p:blipFill>
        <p:spPr>
          <a:xfrm>
            <a:off x="5336915" y="1125904"/>
            <a:ext cx="3650226" cy="2737670"/>
          </a:xfrm>
          <a:prstGeom prst="rect">
            <a:avLst/>
          </a:prstGeom>
          <a:ln w="12700">
            <a:solidFill>
              <a:schemeClr val="tx1"/>
            </a:solidFill>
          </a:ln>
        </p:spPr>
      </p:pic>
      <p:pic>
        <p:nvPicPr>
          <p:cNvPr id="8" name="Content Placeholder 4" descr="Spent bulbs stored insode a carboard box and sit atop a wood palett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138585" y="4021503"/>
            <a:ext cx="3265130" cy="2448847"/>
          </a:xfrm>
          <a:prstGeom prst="rect">
            <a:avLst/>
          </a:prstGeom>
          <a:ln w="127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71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lstStyle/>
          <a:p>
            <a:r>
              <a:rPr lang="en-US" dirty="0"/>
              <a:t>Prohibitions</a:t>
            </a:r>
          </a:p>
        </p:txBody>
      </p:sp>
      <p:sp>
        <p:nvSpPr>
          <p:cNvPr id="5" name="Content Placeholder 2"/>
          <p:cNvSpPr>
            <a:spLocks noGrp="1"/>
          </p:cNvSpPr>
          <p:nvPr>
            <p:ph idx="1"/>
          </p:nvPr>
        </p:nvSpPr>
        <p:spPr>
          <a:xfrm>
            <a:off x="76200" y="1143000"/>
            <a:ext cx="8991600" cy="5410200"/>
          </a:xfrm>
        </p:spPr>
        <p:txBody>
          <a:body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40 CFR 273.11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SQHs of universal waste may not</a:t>
            </a:r>
          </a:p>
          <a:p>
            <a:pPr lvl="1"/>
            <a:r>
              <a:rPr lang="en-US" dirty="0">
                <a:latin typeface="Arial" panose="020B0604020202020204" pitchFamily="34" charset="0"/>
                <a:cs typeface="Arial" panose="020B0604020202020204" pitchFamily="34" charset="0"/>
              </a:rPr>
              <a:t>Dispose of the universal waste (cannot throw in solid waste trash or other means of disposal)</a:t>
            </a:r>
          </a:p>
          <a:p>
            <a:pPr lvl="1"/>
            <a:r>
              <a:rPr lang="en-US" dirty="0">
                <a:latin typeface="Arial" panose="020B0604020202020204" pitchFamily="34" charset="0"/>
                <a:cs typeface="Arial" panose="020B0604020202020204" pitchFamily="34" charset="0"/>
              </a:rPr>
              <a:t>Treat or dilute universal waste, except by responding to a release</a:t>
            </a:r>
          </a:p>
        </p:txBody>
      </p:sp>
    </p:spTree>
    <p:extLst>
      <p:ext uri="{BB962C8B-B14F-4D97-AF65-F5344CB8AC3E}">
        <p14:creationId xmlns:p14="http://schemas.microsoft.com/office/powerpoint/2010/main" val="4519622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736DD803684B944C85D7E8D40D042E3D" ma:contentTypeVersion="3" ma:contentTypeDescription="Create a new document." ma:contentTypeScope="" ma:versionID="6b0627918ca294302419437c61c08578">
  <xsd:schema xmlns:xsd="http://www.w3.org/2001/XMLSchema" xmlns:xs="http://www.w3.org/2001/XMLSchema" xmlns:p="http://schemas.microsoft.com/office/2006/metadata/properties" xmlns:ns2="ed83551b-1c74-4eb0-a689-e3b00317a30f" targetNamespace="http://schemas.microsoft.com/office/2006/metadata/properties" ma:root="true" ma:fieldsID="eec5056a196a8ad0deb7dc09a85db1de" ns2:_="">
    <xsd:import namespace="ed83551b-1c74-4eb0-a689-e3b00317a30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ed83551b-1c74-4eb0-a689-e3b00317a30f">NPVFY6KNS3ZM-525-348</_dlc_DocId>
    <_dlc_DocIdUrl xmlns="ed83551b-1c74-4eb0-a689-e3b00317a30f">
      <Url>https://floridadep.sharepoint.com/dwm/pcap/RCRA%20Disciplines/_layouts/15/DocIdRedir.aspx?ID=NPVFY6KNS3ZM-525-348</Url>
      <Description>NPVFY6KNS3ZM-525-348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AB5D4C-C974-4315-BE66-CC09A5ECD341}">
  <ds:schemaRefs>
    <ds:schemaRef ds:uri="http://schemas.microsoft.com/sharepoint/events"/>
  </ds:schemaRefs>
</ds:datastoreItem>
</file>

<file path=customXml/itemProps2.xml><?xml version="1.0" encoding="utf-8"?>
<ds:datastoreItem xmlns:ds="http://schemas.openxmlformats.org/officeDocument/2006/customXml" ds:itemID="{4A889C89-6D9A-4C36-9292-B648A806B5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3551b-1c74-4eb0-a689-e3b00317a3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CEC26D-574D-40F3-A154-45153975C5F2}">
  <ds:schemaRef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ed83551b-1c74-4eb0-a689-e3b00317a30f"/>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E72DD21A-202F-44A2-BD1F-1E04C39056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powerpoint_green</Template>
  <TotalTime>946</TotalTime>
  <Words>1728</Words>
  <Application>Microsoft Office PowerPoint</Application>
  <PresentationFormat>On-screen Show (4:3)</PresentationFormat>
  <Paragraphs>228</Paragraphs>
  <Slides>36</Slides>
  <Notes>22</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Times New Roman</vt:lpstr>
      <vt:lpstr>Office Theme</vt:lpstr>
      <vt:lpstr>Custom Design</vt:lpstr>
      <vt:lpstr>1_Custom Design</vt:lpstr>
      <vt:lpstr>Photo Editor Photo</vt:lpstr>
      <vt:lpstr>Universal Waste – SQH Requirements </vt:lpstr>
      <vt:lpstr>Universal Waste 1</vt:lpstr>
      <vt:lpstr>Universal Waste 2</vt:lpstr>
      <vt:lpstr>Universal Waste (UW) Handlers</vt:lpstr>
      <vt:lpstr>Definitions and Basics</vt:lpstr>
      <vt:lpstr>Examples of Universal Waste -Batteries</vt:lpstr>
      <vt:lpstr>Examples of Universal Waste – Mercury-Containing Equipment</vt:lpstr>
      <vt:lpstr>Examples of Universal Waste – Mercury-Containing Lamps</vt:lpstr>
      <vt:lpstr>Prohibitions</vt:lpstr>
      <vt:lpstr>Notification</vt:lpstr>
      <vt:lpstr>Management</vt:lpstr>
      <vt:lpstr>Improper Management 1</vt:lpstr>
      <vt:lpstr>Improper Management 2</vt:lpstr>
      <vt:lpstr>Proper Management</vt:lpstr>
      <vt:lpstr>Management 1</vt:lpstr>
      <vt:lpstr>Improper Management 3</vt:lpstr>
      <vt:lpstr>Proper Management 1</vt:lpstr>
      <vt:lpstr>Management 2</vt:lpstr>
      <vt:lpstr>Improper Management 4</vt:lpstr>
      <vt:lpstr>Improper Management 5</vt:lpstr>
      <vt:lpstr>Improper Management 6</vt:lpstr>
      <vt:lpstr>Proper Management 2</vt:lpstr>
      <vt:lpstr>Labeling 1</vt:lpstr>
      <vt:lpstr>Labeling 2</vt:lpstr>
      <vt:lpstr>Accumulation Time Limit 1</vt:lpstr>
      <vt:lpstr>Accumulation Time Limit 2</vt:lpstr>
      <vt:lpstr>Personnel Training 1</vt:lpstr>
      <vt:lpstr>Personnel Training 2</vt:lpstr>
      <vt:lpstr>Response to Release</vt:lpstr>
      <vt:lpstr>Improper Response to Release</vt:lpstr>
      <vt:lpstr>Lamp Crushers</vt:lpstr>
      <vt:lpstr>Off-Site Shipments</vt:lpstr>
      <vt:lpstr>Tracking Shipments</vt:lpstr>
      <vt:lpstr>Electronic Waste</vt:lpstr>
      <vt:lpstr>Improper Management – E-Waste</vt:lpstr>
      <vt:lpstr>Questions ?</vt:lpstr>
    </vt:vector>
  </TitlesOfParts>
  <Company>Florida Department of 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Birkholz_S</dc:creator>
  <cp:lastModifiedBy>Goodwin, Tori</cp:lastModifiedBy>
  <cp:revision>104</cp:revision>
  <dcterms:created xsi:type="dcterms:W3CDTF">2012-10-29T18:16:56Z</dcterms:created>
  <dcterms:modified xsi:type="dcterms:W3CDTF">2017-02-16T14:33:04Z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0x010100736DD803684B944C85D7E8D40D042E3D</vt:lpwstr>
  </property>
  <property fmtid="{D5CDD505-2E9C-101B-9397-08002B2CF9AE}" pid="3" name="_dlc_DocIdItemGuid">
    <vt:lpwstr>48ea6039-020d-4f97-832a-d5baabba6463</vt:lpwstr>
  </property>
</Properties>
</file>