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5"/>
  </p:sldMasterIdLst>
  <p:notesMasterIdLst>
    <p:notesMasterId r:id="rId59"/>
  </p:notesMasterIdLst>
  <p:sldIdLst>
    <p:sldId id="278" r:id="rId6"/>
    <p:sldId id="367" r:id="rId7"/>
    <p:sldId id="366" r:id="rId8"/>
    <p:sldId id="313" r:id="rId9"/>
    <p:sldId id="304" r:id="rId10"/>
    <p:sldId id="425" r:id="rId11"/>
    <p:sldId id="370" r:id="rId12"/>
    <p:sldId id="364" r:id="rId13"/>
    <p:sldId id="403" r:id="rId14"/>
    <p:sldId id="342" r:id="rId15"/>
    <p:sldId id="343" r:id="rId16"/>
    <p:sldId id="433" r:id="rId17"/>
    <p:sldId id="432" r:id="rId18"/>
    <p:sldId id="331" r:id="rId19"/>
    <p:sldId id="330" r:id="rId20"/>
    <p:sldId id="405" r:id="rId21"/>
    <p:sldId id="434" r:id="rId22"/>
    <p:sldId id="436" r:id="rId23"/>
    <p:sldId id="437" r:id="rId24"/>
    <p:sldId id="435" r:id="rId25"/>
    <p:sldId id="404" r:id="rId26"/>
    <p:sldId id="399" r:id="rId27"/>
    <p:sldId id="400" r:id="rId28"/>
    <p:sldId id="427" r:id="rId29"/>
    <p:sldId id="428" r:id="rId30"/>
    <p:sldId id="401" r:id="rId31"/>
    <p:sldId id="426" r:id="rId32"/>
    <p:sldId id="406" r:id="rId33"/>
    <p:sldId id="407" r:id="rId34"/>
    <p:sldId id="410" r:id="rId35"/>
    <p:sldId id="261" r:id="rId36"/>
    <p:sldId id="412" r:id="rId37"/>
    <p:sldId id="413" r:id="rId38"/>
    <p:sldId id="414" r:id="rId39"/>
    <p:sldId id="415" r:id="rId40"/>
    <p:sldId id="417" r:id="rId41"/>
    <p:sldId id="418" r:id="rId42"/>
    <p:sldId id="419" r:id="rId43"/>
    <p:sldId id="420" r:id="rId44"/>
    <p:sldId id="421" r:id="rId45"/>
    <p:sldId id="422" r:id="rId46"/>
    <p:sldId id="423" r:id="rId47"/>
    <p:sldId id="424" r:id="rId48"/>
    <p:sldId id="276" r:id="rId49"/>
    <p:sldId id="408" r:id="rId50"/>
    <p:sldId id="281" r:id="rId51"/>
    <p:sldId id="284" r:id="rId52"/>
    <p:sldId id="288" r:id="rId53"/>
    <p:sldId id="289" r:id="rId54"/>
    <p:sldId id="290" r:id="rId55"/>
    <p:sldId id="429" r:id="rId56"/>
    <p:sldId id="430" r:id="rId57"/>
    <p:sldId id="283"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4DB037-4B3C-A896-47F7-E92D422C3A29}" name="Namsinh, Amanda" initials="AN" userId="S::Amanda.Namsinh@FloridaDEP.gov::4ecb4139-e6d1-40a7-9676-2f44de35f2a8" providerId="AD"/>
  <p188:author id="{E702D742-2FE9-8B45-2D06-A61CB9BA8920}" name="Mangahas, Khristian" initials="KM" userId="S::Khristian.Mangahas@FloridaDEP.gov::b01b9b54-0934-4929-a7b2-e0007abed68e" providerId="AD"/>
  <p188:author id="{9DFC3C86-F0B8-EA66-958F-939A57FE48EA}" name="Gore, Shannon" initials="GS" userId="S::shannon.gore@floridadep.gov::afafdfef-1305-44a9-85cf-047fd11c1a5a" providerId="AD"/>
  <p188:author id="{AC6D70A9-CDCD-FDC2-80B2-A10B9F6D20C3}" name="Mangahas, Khristian" initials="MK" userId="S::khristian.mangahas@floridadep.gov::b01b9b54-0934-4929-a7b2-e0007abed68e" providerId="AD"/>
  <p188:author id="{217C2DBA-D82D-711F-71D5-E95225582BF2}" name="Craver, Kathryn" initials="CK" userId="S::kathryn.craver@floridadep.gov::392bbf93-00af-4ecc-beea-9002fb6530a4" providerId="AD"/>
  <p188:author id="{D8E240DB-5B16-AEB7-836B-58598356584F}" name="Namsinh, Amanda" initials="NA" userId="S::amanda.namsinh@floridadep.gov::4ecb4139-e6d1-40a7-9676-2f44de35f2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00FF"/>
    <a:srgbClr val="00EEFF"/>
    <a:srgbClr val="02CDDB"/>
    <a:srgbClr val="000000"/>
    <a:srgbClr val="FF0095"/>
    <a:srgbClr val="FF5D05"/>
    <a:srgbClr val="3BFFEF"/>
    <a:srgbClr val="E100FF"/>
    <a:srgbClr val="C8EAFB"/>
    <a:srgbClr val="2E52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209AA8-0B11-0ABF-417A-562DEC8D72C5}" v="8" dt="2025-10-14T17:06:17.900"/>
    <p1510:client id="{8F30A3B8-AE34-F1A1-33CB-FE691FA4042C}" v="71" dt="2025-10-14T15:34:07.653"/>
    <p1510:client id="{FFD11FF2-E64A-D2AE-1D58-0302A066A3AD}" v="185" dt="2025-10-14T15:49:17.6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2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1.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66BAC1-5EB5-4DE7-AA3A-0733B177D46C}" type="datetimeFigureOut">
              <a:rPr lang="en-US" smtClean="0"/>
              <a:t>10/16/2025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6935DE-E8D6-495E-9233-2634FA13194C}" type="slidenum">
              <a:rPr lang="en-US" smtClean="0"/>
              <a:t>‹#›</a:t>
            </a:fld>
            <a:endParaRPr lang="en-US"/>
          </a:p>
        </p:txBody>
      </p:sp>
    </p:spTree>
    <p:extLst>
      <p:ext uri="{BB962C8B-B14F-4D97-AF65-F5344CB8AC3E}">
        <p14:creationId xmlns:p14="http://schemas.microsoft.com/office/powerpoint/2010/main" val="845063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Headquartered in Tallahassee</a:t>
            </a:r>
          </a:p>
          <a:p>
            <a:r>
              <a:rPr lang="en-US"/>
              <a:t>The Northeast District encompasses the largest land mass of any department regulatory district. Consisting of 19 counties, the area includes portions of the Atlantic coastal plain and regions bordering the Gulf of Mexico and the state of Georgia. </a:t>
            </a:r>
            <a:endParaRPr lang="en-US">
              <a:cs typeface="Calibri"/>
            </a:endParaRPr>
          </a:p>
          <a:p>
            <a:r>
              <a:rPr lang="en-US"/>
              <a:t>The district has more rivers than any other district including the St. Johns, Nassau, Tolomato Rivers, as well as the historic Suwannee and Santa Fe Rivers.</a:t>
            </a:r>
            <a:endParaRPr lang="en-US">
              <a:cs typeface="Calibri"/>
            </a:endParaRPr>
          </a:p>
          <a:p>
            <a:r>
              <a:rPr lang="en-US"/>
              <a:t>The District’s counties include Alachua, Baker, Bradford, Clay, Columbia, Dixie, Duval, Flagler, Gilchrist, Hamilton, Lafayette, Levy, Madison, Nassau, Putnam, St. Johns, Suwannee, Taylor and Union counties.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2D5DA2D-0662-42E3-85E1-8D74E93CCE46}" type="slidenum">
              <a:rPr lang="en-US" smtClean="0"/>
              <a:t>3</a:t>
            </a:fld>
            <a:endParaRPr lang="en-US"/>
          </a:p>
        </p:txBody>
      </p:sp>
    </p:spTree>
    <p:extLst>
      <p:ext uri="{BB962C8B-B14F-4D97-AF65-F5344CB8AC3E}">
        <p14:creationId xmlns:p14="http://schemas.microsoft.com/office/powerpoint/2010/main" val="646335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purchasing a property there isn’t a guaranteed way to determine if there are wetlands or not. The DEP regulatory offices operates by working with current property owners who have applied for a project. Once someone has applied for exemption or permit the department can then conduct a site inspection and determine if there are wetlands. </a:t>
            </a:r>
          </a:p>
          <a:p>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CA80669-7908-437D-AC6E-636DC11B5A78}" type="slidenum">
              <a:rPr lang="en-US"/>
              <a:t>15</a:t>
            </a:fld>
            <a:endParaRPr lang="en-US"/>
          </a:p>
        </p:txBody>
      </p:sp>
    </p:spTree>
    <p:extLst>
      <p:ext uri="{BB962C8B-B14F-4D97-AF65-F5344CB8AC3E}">
        <p14:creationId xmlns:p14="http://schemas.microsoft.com/office/powerpoint/2010/main" val="2120052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9A29A-7F40-08F8-E30E-6FB81115BF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B5CFE-2624-DE61-8A40-1492A0EE3B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CE58D4-F051-2561-60B1-B99BDB980439}"/>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6C0C7E8A-BF13-B692-4672-61AAA821F63B}"/>
              </a:ext>
            </a:extLst>
          </p:cNvPr>
          <p:cNvSpPr>
            <a:spLocks noGrp="1"/>
          </p:cNvSpPr>
          <p:nvPr>
            <p:ph type="sldNum" sz="quarter" idx="5"/>
          </p:nvPr>
        </p:nvSpPr>
        <p:spPr/>
        <p:txBody>
          <a:bodyPr/>
          <a:lstStyle/>
          <a:p>
            <a:fld id="{6CA80669-7908-437D-AC6E-636DC11B5A78}" type="slidenum">
              <a:rPr lang="en-US"/>
              <a:t>16</a:t>
            </a:fld>
            <a:endParaRPr lang="en-US"/>
          </a:p>
        </p:txBody>
      </p:sp>
    </p:spTree>
    <p:extLst>
      <p:ext uri="{BB962C8B-B14F-4D97-AF65-F5344CB8AC3E}">
        <p14:creationId xmlns:p14="http://schemas.microsoft.com/office/powerpoint/2010/main" val="2729081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8D965-DA1E-597A-3C46-F88BEBE400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49919-77AD-D2CA-7ABD-E3E55173A8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5D07D2-E514-4973-EE4B-BF479A5DCA12}"/>
              </a:ext>
            </a:extLst>
          </p:cNvPr>
          <p:cNvSpPr>
            <a:spLocks noGrp="1"/>
          </p:cNvSpPr>
          <p:nvPr>
            <p:ph type="body" idx="1"/>
          </p:nvPr>
        </p:nvSpPr>
        <p:spPr/>
        <p:txBody>
          <a:bodyPr/>
          <a:lstStyle/>
          <a:p>
            <a:r>
              <a:rPr lang="en-US"/>
              <a:t>Before purchasing a property there isn’t a guaranteed way to determine if there are wetlands or not. The DEP regulatory offices operates by working with current property owners who have applied for a project. Once someone has applied for exemption or permit the department can then conduct a site inspection and determine if there are wetlands. </a:t>
            </a:r>
          </a:p>
          <a:p>
            <a:endParaRPr lang="en-US"/>
          </a:p>
          <a:p>
            <a:r>
              <a:rPr lang="en-US">
                <a:ea typeface="Calibri"/>
                <a:cs typeface="Calibri"/>
              </a:rPr>
              <a:t>Khristian to highlight isolation terminology</a:t>
            </a:r>
            <a:endParaRPr lang="en-US"/>
          </a:p>
          <a:p>
            <a:r>
              <a:rPr lang="en-US"/>
              <a:t> </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38227FA5-CC6B-9B82-85B0-9E198878CAE2}"/>
              </a:ext>
            </a:extLst>
          </p:cNvPr>
          <p:cNvSpPr>
            <a:spLocks noGrp="1"/>
          </p:cNvSpPr>
          <p:nvPr>
            <p:ph type="sldNum" sz="quarter" idx="5"/>
          </p:nvPr>
        </p:nvSpPr>
        <p:spPr/>
        <p:txBody>
          <a:bodyPr/>
          <a:lstStyle/>
          <a:p>
            <a:fld id="{6CA80669-7908-437D-AC6E-636DC11B5A78}" type="slidenum">
              <a:rPr lang="en-US"/>
              <a:t>17</a:t>
            </a:fld>
            <a:endParaRPr lang="en-US"/>
          </a:p>
        </p:txBody>
      </p:sp>
    </p:spTree>
    <p:extLst>
      <p:ext uri="{BB962C8B-B14F-4D97-AF65-F5344CB8AC3E}">
        <p14:creationId xmlns:p14="http://schemas.microsoft.com/office/powerpoint/2010/main" val="3527850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E1CC3-E141-1178-01A4-B4336AD803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86C67-1A92-8E22-C357-7CDC045C45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A017A2-1E0F-AA4A-5F32-1DF8263AEEA0}"/>
              </a:ext>
            </a:extLst>
          </p:cNvPr>
          <p:cNvSpPr>
            <a:spLocks noGrp="1"/>
          </p:cNvSpPr>
          <p:nvPr>
            <p:ph type="body" idx="1"/>
          </p:nvPr>
        </p:nvSpPr>
        <p:spPr/>
        <p:txBody>
          <a:bodyPr/>
          <a:lstStyle/>
          <a:p>
            <a:r>
              <a:rPr lang="en-US"/>
              <a:t>Before purchasing a property there isn’t a guaranteed way to determine if there are wetlands or not. The DEP regulatory offices operates by working with current property owners who have applied for a project. Once someone has applied for exemption or permit the department can then conduct a site inspection and determine if there are wetlands. </a:t>
            </a:r>
          </a:p>
          <a:p>
            <a:endParaRPr lang="en-US"/>
          </a:p>
          <a:p>
            <a:r>
              <a:rPr lang="en-US">
                <a:ea typeface="Calibri"/>
                <a:cs typeface="Calibri"/>
              </a:rPr>
              <a:t>Khristian to highlight isolation terminology</a:t>
            </a:r>
            <a:endParaRPr lang="en-US"/>
          </a:p>
          <a:p>
            <a:r>
              <a:rPr lang="en-US"/>
              <a:t> </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4669D354-DD9C-BE35-110B-5E3B1BE7FAC2}"/>
              </a:ext>
            </a:extLst>
          </p:cNvPr>
          <p:cNvSpPr>
            <a:spLocks noGrp="1"/>
          </p:cNvSpPr>
          <p:nvPr>
            <p:ph type="sldNum" sz="quarter" idx="5"/>
          </p:nvPr>
        </p:nvSpPr>
        <p:spPr/>
        <p:txBody>
          <a:bodyPr/>
          <a:lstStyle/>
          <a:p>
            <a:fld id="{6CA80669-7908-437D-AC6E-636DC11B5A78}" type="slidenum">
              <a:rPr lang="en-US"/>
              <a:t>18</a:t>
            </a:fld>
            <a:endParaRPr lang="en-US"/>
          </a:p>
        </p:txBody>
      </p:sp>
    </p:spTree>
    <p:extLst>
      <p:ext uri="{BB962C8B-B14F-4D97-AF65-F5344CB8AC3E}">
        <p14:creationId xmlns:p14="http://schemas.microsoft.com/office/powerpoint/2010/main" val="2725811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1D5AE-BB1A-3C7F-F56A-8E86C46CD0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B5C974-E8EA-5A58-EAE5-4918559831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399671-294F-FE4A-7D28-3B38E63C3D7E}"/>
              </a:ext>
            </a:extLst>
          </p:cNvPr>
          <p:cNvSpPr>
            <a:spLocks noGrp="1"/>
          </p:cNvSpPr>
          <p:nvPr>
            <p:ph type="body" idx="1"/>
          </p:nvPr>
        </p:nvSpPr>
        <p:spPr/>
        <p:txBody>
          <a:bodyPr/>
          <a:lstStyle/>
          <a:p>
            <a:r>
              <a:rPr lang="en-US"/>
              <a:t>Before purchasing a property there isn’t a guaranteed way to determine if there are wetlands or not. The DEP regulatory offices operates by working with current property owners who have applied for a project. Once someone has applied for exemption or permit the department can then conduct a site inspection and determine if there are wetlands. </a:t>
            </a:r>
          </a:p>
          <a:p>
            <a:endParaRPr lang="en-US"/>
          </a:p>
          <a:p>
            <a:r>
              <a:rPr lang="en-US">
                <a:ea typeface="Calibri"/>
                <a:cs typeface="Calibri"/>
              </a:rPr>
              <a:t>Khristian to highlight isolation terminology</a:t>
            </a:r>
            <a:endParaRPr lang="en-US"/>
          </a:p>
          <a:p>
            <a:r>
              <a:rPr lang="en-US"/>
              <a:t> </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EAB68E8B-27C5-6A4F-5C92-597247FC4ECE}"/>
              </a:ext>
            </a:extLst>
          </p:cNvPr>
          <p:cNvSpPr>
            <a:spLocks noGrp="1"/>
          </p:cNvSpPr>
          <p:nvPr>
            <p:ph type="sldNum" sz="quarter" idx="5"/>
          </p:nvPr>
        </p:nvSpPr>
        <p:spPr/>
        <p:txBody>
          <a:bodyPr/>
          <a:lstStyle/>
          <a:p>
            <a:fld id="{6CA80669-7908-437D-AC6E-636DC11B5A78}" type="slidenum">
              <a:rPr lang="en-US"/>
              <a:t>19</a:t>
            </a:fld>
            <a:endParaRPr lang="en-US"/>
          </a:p>
        </p:txBody>
      </p:sp>
    </p:spTree>
    <p:extLst>
      <p:ext uri="{BB962C8B-B14F-4D97-AF65-F5344CB8AC3E}">
        <p14:creationId xmlns:p14="http://schemas.microsoft.com/office/powerpoint/2010/main" val="1815544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5D784-284B-608B-0D31-CA93D2EAD4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A2718F-B3D7-57AA-30B6-FDBBC157C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2B5BD8-A4F6-36B3-A32C-5B596891E954}"/>
              </a:ext>
            </a:extLst>
          </p:cNvPr>
          <p:cNvSpPr>
            <a:spLocks noGrp="1"/>
          </p:cNvSpPr>
          <p:nvPr>
            <p:ph type="body" idx="1"/>
          </p:nvPr>
        </p:nvSpPr>
        <p:spPr/>
        <p:txBody>
          <a:bodyPr/>
          <a:lstStyle/>
          <a:p>
            <a:r>
              <a:rPr lang="en-US"/>
              <a:t>Before purchasing a property there isn’t a guaranteed way to determine if there are wetlands or not. The DEP regulatory offices operates by working with current property owners who have applied for a project. Once someone has applied for exemption or permit the department can then conduct a site inspection and determine if there are wetlands. </a:t>
            </a:r>
          </a:p>
          <a:p>
            <a:endParaRPr lang="en-US"/>
          </a:p>
          <a:p>
            <a:r>
              <a:rPr lang="en-US">
                <a:ea typeface="Calibri"/>
                <a:cs typeface="Calibri"/>
              </a:rPr>
              <a:t>Khristian to highlight isolation terminology</a:t>
            </a:r>
            <a:endParaRPr lang="en-US"/>
          </a:p>
          <a:p>
            <a:r>
              <a:rPr lang="en-US"/>
              <a:t> </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D19142A9-DC72-FF61-687D-580C47BDD55B}"/>
              </a:ext>
            </a:extLst>
          </p:cNvPr>
          <p:cNvSpPr>
            <a:spLocks noGrp="1"/>
          </p:cNvSpPr>
          <p:nvPr>
            <p:ph type="sldNum" sz="quarter" idx="5"/>
          </p:nvPr>
        </p:nvSpPr>
        <p:spPr/>
        <p:txBody>
          <a:bodyPr/>
          <a:lstStyle/>
          <a:p>
            <a:fld id="{6CA80669-7908-437D-AC6E-636DC11B5A78}" type="slidenum">
              <a:rPr lang="en-US"/>
              <a:t>20</a:t>
            </a:fld>
            <a:endParaRPr lang="en-US"/>
          </a:p>
        </p:txBody>
      </p:sp>
    </p:spTree>
    <p:extLst>
      <p:ext uri="{BB962C8B-B14F-4D97-AF65-F5344CB8AC3E}">
        <p14:creationId xmlns:p14="http://schemas.microsoft.com/office/powerpoint/2010/main" val="247541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t>Data Form:​</a:t>
            </a:r>
          </a:p>
          <a:p>
            <a:pPr marL="0" indent="0">
              <a:buFont typeface="Arial" panose="020B0604020202020204" pitchFamily="34" charset="0"/>
              <a:buNone/>
            </a:pPr>
            <a:r>
              <a:rPr lang="en-US"/>
              <a:t>https://floridadep.gov/water/submerged-lands-environmental-resources-coordination/documents/ch-62-340-fac-data-form​</a:t>
            </a:r>
          </a:p>
          <a:p>
            <a:endParaRPr lang="en-US"/>
          </a:p>
          <a:p>
            <a:pPr marL="0" indent="0">
              <a:buFont typeface="Arial" panose="020B0604020202020204" pitchFamily="34" charset="0"/>
              <a:buNone/>
            </a:pPr>
            <a:r>
              <a:rPr lang="en-US" b="1"/>
              <a:t>Guide:​</a:t>
            </a:r>
          </a:p>
          <a:p>
            <a:pPr marL="0" indent="0">
              <a:buFont typeface="Arial" panose="020B0604020202020204" pitchFamily="34" charset="0"/>
              <a:buNone/>
            </a:pPr>
            <a:r>
              <a:rPr lang="en-US"/>
              <a:t>https://floridadep.gov/water/submerged-lands-environmental-resources-coordination/documents/data-form-guide-book</a:t>
            </a:r>
          </a:p>
          <a:p>
            <a:endParaRPr lang="en-US"/>
          </a:p>
        </p:txBody>
      </p:sp>
      <p:sp>
        <p:nvSpPr>
          <p:cNvPr id="4" name="Slide Number Placeholder 3"/>
          <p:cNvSpPr>
            <a:spLocks noGrp="1"/>
          </p:cNvSpPr>
          <p:nvPr>
            <p:ph type="sldNum" sz="quarter" idx="5"/>
          </p:nvPr>
        </p:nvSpPr>
        <p:spPr/>
        <p:txBody>
          <a:bodyPr/>
          <a:lstStyle/>
          <a:p>
            <a:fld id="{816935DE-E8D6-495E-9233-2634FA13194C}" type="slidenum">
              <a:rPr lang="en-US" smtClean="0"/>
              <a:t>22</a:t>
            </a:fld>
            <a:endParaRPr lang="en-US"/>
          </a:p>
        </p:txBody>
      </p:sp>
    </p:spTree>
    <p:extLst>
      <p:ext uri="{BB962C8B-B14F-4D97-AF65-F5344CB8AC3E}">
        <p14:creationId xmlns:p14="http://schemas.microsoft.com/office/powerpoint/2010/main" val="157737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ADD14-FB16-ED7E-756C-FDAE14752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90EE7-1116-D7D2-E4BE-6ED1FC50E1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B79F96-B5E7-1A9B-A953-EC59DF44912A}"/>
              </a:ext>
            </a:extLst>
          </p:cNvPr>
          <p:cNvSpPr>
            <a:spLocks noGrp="1"/>
          </p:cNvSpPr>
          <p:nvPr>
            <p:ph type="body" idx="1"/>
          </p:nvPr>
        </p:nvSpPr>
        <p:spPr/>
        <p:txBody>
          <a:bodyPr/>
          <a:lstStyle/>
          <a:p>
            <a:pPr marL="0" indent="0">
              <a:buFont typeface="Arial" panose="020B0604020202020204" pitchFamily="34" charset="0"/>
              <a:buNone/>
            </a:pPr>
            <a:r>
              <a:rPr lang="en-US" b="1"/>
              <a:t>Data Form:​</a:t>
            </a:r>
          </a:p>
          <a:p>
            <a:pPr marL="0" indent="0">
              <a:buFont typeface="Arial" panose="020B0604020202020204" pitchFamily="34" charset="0"/>
              <a:buNone/>
            </a:pPr>
            <a:r>
              <a:rPr lang="en-US"/>
              <a:t>https://floridadep.gov/water/submerged-lands-environmental-resources-coordination/documents/ch-62-340-fac-data-form​</a:t>
            </a:r>
          </a:p>
          <a:p>
            <a:endParaRPr lang="en-US"/>
          </a:p>
          <a:p>
            <a:pPr marL="0" indent="0">
              <a:buFont typeface="Arial" panose="020B0604020202020204" pitchFamily="34" charset="0"/>
              <a:buNone/>
            </a:pPr>
            <a:r>
              <a:rPr lang="en-US" b="1"/>
              <a:t>Guide:​</a:t>
            </a:r>
          </a:p>
          <a:p>
            <a:pPr marL="0" indent="0">
              <a:buFont typeface="Arial" panose="020B0604020202020204" pitchFamily="34" charset="0"/>
              <a:buNone/>
            </a:pPr>
            <a:r>
              <a:rPr lang="en-US"/>
              <a:t>https://floridadep.gov/water/submerged-lands-environmental-resources-coordination/documents/data-form-guide-book</a:t>
            </a:r>
          </a:p>
          <a:p>
            <a:endParaRPr lang="en-US"/>
          </a:p>
        </p:txBody>
      </p:sp>
      <p:sp>
        <p:nvSpPr>
          <p:cNvPr id="4" name="Slide Number Placeholder 3">
            <a:extLst>
              <a:ext uri="{FF2B5EF4-FFF2-40B4-BE49-F238E27FC236}">
                <a16:creationId xmlns:a16="http://schemas.microsoft.com/office/drawing/2014/main" id="{74B80744-9918-5D1D-F920-313E77804BAA}"/>
              </a:ext>
            </a:extLst>
          </p:cNvPr>
          <p:cNvSpPr>
            <a:spLocks noGrp="1"/>
          </p:cNvSpPr>
          <p:nvPr>
            <p:ph type="sldNum" sz="quarter" idx="5"/>
          </p:nvPr>
        </p:nvSpPr>
        <p:spPr/>
        <p:txBody>
          <a:bodyPr/>
          <a:lstStyle/>
          <a:p>
            <a:fld id="{816935DE-E8D6-495E-9233-2634FA13194C}" type="slidenum">
              <a:rPr lang="en-US" smtClean="0"/>
              <a:t>23</a:t>
            </a:fld>
            <a:endParaRPr lang="en-US"/>
          </a:p>
        </p:txBody>
      </p:sp>
    </p:spTree>
    <p:extLst>
      <p:ext uri="{BB962C8B-B14F-4D97-AF65-F5344CB8AC3E}">
        <p14:creationId xmlns:p14="http://schemas.microsoft.com/office/powerpoint/2010/main" val="1574748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0CE94-F334-EC9F-78C2-ADC021B7EA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1DEA0-2384-6923-521F-67EBC14CDB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8C2C7D-F24A-36F6-E6CA-FF71347C0000}"/>
              </a:ext>
            </a:extLst>
          </p:cNvPr>
          <p:cNvSpPr>
            <a:spLocks noGrp="1"/>
          </p:cNvSpPr>
          <p:nvPr>
            <p:ph type="body" idx="1"/>
          </p:nvPr>
        </p:nvSpPr>
        <p:spPr/>
        <p:txBody>
          <a:bodyPr/>
          <a:lstStyle/>
          <a:p>
            <a:pPr marL="0" indent="0">
              <a:buFont typeface="Arial" panose="020B0604020202020204" pitchFamily="34" charset="0"/>
              <a:buNone/>
            </a:pPr>
            <a:r>
              <a:rPr lang="en-US" b="1"/>
              <a:t>Refer to wetland delineation handout/review</a:t>
            </a:r>
            <a:endParaRPr lang="en-US"/>
          </a:p>
          <a:p>
            <a:endParaRPr lang="en-US"/>
          </a:p>
        </p:txBody>
      </p:sp>
      <p:sp>
        <p:nvSpPr>
          <p:cNvPr id="4" name="Slide Number Placeholder 3">
            <a:extLst>
              <a:ext uri="{FF2B5EF4-FFF2-40B4-BE49-F238E27FC236}">
                <a16:creationId xmlns:a16="http://schemas.microsoft.com/office/drawing/2014/main" id="{B0E9EEE7-CB52-6D39-0612-DB41E8A36818}"/>
              </a:ext>
            </a:extLst>
          </p:cNvPr>
          <p:cNvSpPr>
            <a:spLocks noGrp="1"/>
          </p:cNvSpPr>
          <p:nvPr>
            <p:ph type="sldNum" sz="quarter" idx="5"/>
          </p:nvPr>
        </p:nvSpPr>
        <p:spPr/>
        <p:txBody>
          <a:bodyPr/>
          <a:lstStyle/>
          <a:p>
            <a:fld id="{816935DE-E8D6-495E-9233-2634FA13194C}" type="slidenum">
              <a:rPr lang="en-US" smtClean="0"/>
              <a:t>24</a:t>
            </a:fld>
            <a:endParaRPr lang="en-US"/>
          </a:p>
        </p:txBody>
      </p:sp>
    </p:spTree>
    <p:extLst>
      <p:ext uri="{BB962C8B-B14F-4D97-AF65-F5344CB8AC3E}">
        <p14:creationId xmlns:p14="http://schemas.microsoft.com/office/powerpoint/2010/main" val="687024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B97FF-D20D-3F0D-A147-4280BC7F03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F3D68-9A95-DB8C-CE43-2DD71EDF3B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6BE40C-D6D9-FA60-6260-3327BC2786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378138-32FD-8EE3-2133-A15FE7328307}"/>
              </a:ext>
            </a:extLst>
          </p:cNvPr>
          <p:cNvSpPr>
            <a:spLocks noGrp="1"/>
          </p:cNvSpPr>
          <p:nvPr>
            <p:ph type="sldNum" sz="quarter" idx="5"/>
          </p:nvPr>
        </p:nvSpPr>
        <p:spPr/>
        <p:txBody>
          <a:bodyPr/>
          <a:lstStyle/>
          <a:p>
            <a:fld id="{816935DE-E8D6-495E-9233-2634FA13194C}" type="slidenum">
              <a:rPr lang="en-US" smtClean="0"/>
              <a:t>26</a:t>
            </a:fld>
            <a:endParaRPr lang="en-US"/>
          </a:p>
        </p:txBody>
      </p:sp>
    </p:spTree>
    <p:extLst>
      <p:ext uri="{BB962C8B-B14F-4D97-AF65-F5344CB8AC3E}">
        <p14:creationId xmlns:p14="http://schemas.microsoft.com/office/powerpoint/2010/main" val="3853115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3563E-F99C-D17B-CAE6-591A8FBEC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173FF1-E0D9-B7BB-1FD0-FD1617A14A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CE0712-8B53-0F99-AEF8-A1F1309E8A94}"/>
              </a:ext>
            </a:extLst>
          </p:cNvPr>
          <p:cNvSpPr>
            <a:spLocks noGrp="1"/>
          </p:cNvSpPr>
          <p:nvPr>
            <p:ph type="body" idx="1"/>
          </p:nvPr>
        </p:nvSpPr>
        <p:spPr/>
        <p:txBody>
          <a:bodyPr/>
          <a:lstStyle/>
          <a:p>
            <a:r>
              <a:rPr lang="en-US"/>
              <a:t>For the purposes of this training, we will primarily focus on the rule requirements associated with the Regulatory pillar as most wetland fill projects do not need proprietary and SPGP</a:t>
            </a:r>
          </a:p>
        </p:txBody>
      </p:sp>
      <p:sp>
        <p:nvSpPr>
          <p:cNvPr id="4" name="Slide Number Placeholder 3">
            <a:extLst>
              <a:ext uri="{FF2B5EF4-FFF2-40B4-BE49-F238E27FC236}">
                <a16:creationId xmlns:a16="http://schemas.microsoft.com/office/drawing/2014/main" id="{8B89DCDC-D553-4B6E-3F23-3496B04D58D9}"/>
              </a:ext>
            </a:extLst>
          </p:cNvPr>
          <p:cNvSpPr>
            <a:spLocks noGrp="1"/>
          </p:cNvSpPr>
          <p:nvPr>
            <p:ph type="sldNum" sz="quarter" idx="5"/>
          </p:nvPr>
        </p:nvSpPr>
        <p:spPr/>
        <p:txBody>
          <a:bodyPr/>
          <a:lstStyle/>
          <a:p>
            <a:fld id="{816935DE-E8D6-495E-9233-2634FA13194C}" type="slidenum">
              <a:rPr lang="en-US" smtClean="0"/>
              <a:t>6</a:t>
            </a:fld>
            <a:endParaRPr lang="en-US"/>
          </a:p>
        </p:txBody>
      </p:sp>
    </p:spTree>
    <p:extLst>
      <p:ext uri="{BB962C8B-B14F-4D97-AF65-F5344CB8AC3E}">
        <p14:creationId xmlns:p14="http://schemas.microsoft.com/office/powerpoint/2010/main" val="1658098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Mitigation is completed with the goal that there is no net loss of wetland functions with any proposed dredge/fill project</a:t>
            </a:r>
          </a:p>
        </p:txBody>
      </p:sp>
      <p:sp>
        <p:nvSpPr>
          <p:cNvPr id="4" name="Slide Number Placeholder 3"/>
          <p:cNvSpPr>
            <a:spLocks noGrp="1"/>
          </p:cNvSpPr>
          <p:nvPr>
            <p:ph type="sldNum" sz="quarter" idx="5"/>
          </p:nvPr>
        </p:nvSpPr>
        <p:spPr/>
        <p:txBody>
          <a:bodyPr/>
          <a:lstStyle/>
          <a:p>
            <a:fld id="{816935DE-E8D6-495E-9233-2634FA13194C}" type="slidenum">
              <a:rPr lang="en-US" smtClean="0"/>
              <a:t>29</a:t>
            </a:fld>
            <a:endParaRPr lang="en-US"/>
          </a:p>
        </p:txBody>
      </p:sp>
    </p:spTree>
    <p:extLst>
      <p:ext uri="{BB962C8B-B14F-4D97-AF65-F5344CB8AC3E}">
        <p14:creationId xmlns:p14="http://schemas.microsoft.com/office/powerpoint/2010/main" val="4053001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6935DE-E8D6-495E-9233-2634FA13194C}" type="slidenum">
              <a:rPr lang="en-US" smtClean="0"/>
              <a:t>47</a:t>
            </a:fld>
            <a:endParaRPr lang="en-US"/>
          </a:p>
        </p:txBody>
      </p:sp>
    </p:spTree>
    <p:extLst>
      <p:ext uri="{BB962C8B-B14F-4D97-AF65-F5344CB8AC3E}">
        <p14:creationId xmlns:p14="http://schemas.microsoft.com/office/powerpoint/2010/main" val="3190747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purposes of this training, we will primarily focus on the rule requirements associated with the Regulatory pillar as most wetland fill projects do not need proprietary and SPGP</a:t>
            </a:r>
          </a:p>
          <a:p>
            <a:endParaRPr lang="en-US">
              <a:ea typeface="Calibri"/>
              <a:cs typeface="Calibri"/>
            </a:endParaRPr>
          </a:p>
          <a:p>
            <a:r>
              <a:rPr lang="en-US">
                <a:ea typeface="Calibri"/>
                <a:cs typeface="Calibri"/>
              </a:rPr>
              <a:t>Note – Industrial projects would typically go through the easement process.</a:t>
            </a:r>
          </a:p>
        </p:txBody>
      </p:sp>
      <p:sp>
        <p:nvSpPr>
          <p:cNvPr id="4" name="Slide Number Placeholder 3"/>
          <p:cNvSpPr>
            <a:spLocks noGrp="1"/>
          </p:cNvSpPr>
          <p:nvPr>
            <p:ph type="sldNum" sz="quarter" idx="5"/>
          </p:nvPr>
        </p:nvSpPr>
        <p:spPr/>
        <p:txBody>
          <a:bodyPr/>
          <a:lstStyle/>
          <a:p>
            <a:fld id="{816935DE-E8D6-495E-9233-2634FA13194C}" type="slidenum">
              <a:rPr lang="en-US" smtClean="0"/>
              <a:t>7</a:t>
            </a:fld>
            <a:endParaRPr lang="en-US"/>
          </a:p>
        </p:txBody>
      </p:sp>
    </p:spTree>
    <p:extLst>
      <p:ext uri="{BB962C8B-B14F-4D97-AF65-F5344CB8AC3E}">
        <p14:creationId xmlns:p14="http://schemas.microsoft.com/office/powerpoint/2010/main" val="750605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CA80669-7908-437D-AC6E-636DC11B5A78}" type="slidenum">
              <a:rPr lang="en-US"/>
              <a:t>9</a:t>
            </a:fld>
            <a:endParaRPr lang="en-US"/>
          </a:p>
        </p:txBody>
      </p:sp>
    </p:spTree>
    <p:extLst>
      <p:ext uri="{BB962C8B-B14F-4D97-AF65-F5344CB8AC3E}">
        <p14:creationId xmlns:p14="http://schemas.microsoft.com/office/powerpoint/2010/main" val="1694825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purchasing a property there isn’t a guaranteed way to determine if there are wetlands or not. The DEP regulatory offices operates by working with current property owners who have applied for a project. Once someone has applied for exemption or permit the department can then conduct a site inspection and determine if there are wetlands. </a:t>
            </a:r>
          </a:p>
          <a:p>
            <a:endParaRPr lang="en-US"/>
          </a:p>
          <a:p>
            <a:r>
              <a:rPr lang="en-US">
                <a:ea typeface="Calibri"/>
                <a:cs typeface="Calibri"/>
              </a:rPr>
              <a:t>Khristian to highlight isolation terminology</a:t>
            </a:r>
            <a:endParaRPr lang="en-US"/>
          </a:p>
          <a:p>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CA80669-7908-437D-AC6E-636DC11B5A78}" type="slidenum">
              <a:rPr lang="en-US"/>
              <a:t>10</a:t>
            </a:fld>
            <a:endParaRPr lang="en-US"/>
          </a:p>
        </p:txBody>
      </p:sp>
    </p:spTree>
    <p:extLst>
      <p:ext uri="{BB962C8B-B14F-4D97-AF65-F5344CB8AC3E}">
        <p14:creationId xmlns:p14="http://schemas.microsoft.com/office/powerpoint/2010/main" val="1896563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purchasing a property there isn’t a guaranteed way to determine if there are wetlands or not. The DEP regulatory offices operates by working with current property owners who have applied for a project. Once someone has applied for exemption or permit the department can then conduct a site inspection and determine if there are wetlands. </a:t>
            </a:r>
          </a:p>
          <a:p>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CA80669-7908-437D-AC6E-636DC11B5A78}" type="slidenum">
              <a:rPr lang="en-US"/>
              <a:t>11</a:t>
            </a:fld>
            <a:endParaRPr lang="en-US"/>
          </a:p>
        </p:txBody>
      </p:sp>
    </p:spTree>
    <p:extLst>
      <p:ext uri="{BB962C8B-B14F-4D97-AF65-F5344CB8AC3E}">
        <p14:creationId xmlns:p14="http://schemas.microsoft.com/office/powerpoint/2010/main" val="1068745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97656-689A-05C3-386C-1FD676E7FF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55FD8E-CB6D-0E83-3A74-E1673315E6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5802C8-46C4-2A05-D6F4-E1F336CB1B3E}"/>
              </a:ext>
            </a:extLst>
          </p:cNvPr>
          <p:cNvSpPr>
            <a:spLocks noGrp="1"/>
          </p:cNvSpPr>
          <p:nvPr>
            <p:ph type="body" idx="1"/>
          </p:nvPr>
        </p:nvSpPr>
        <p:spPr/>
        <p:txBody>
          <a:bodyPr/>
          <a:lstStyle/>
          <a:p>
            <a:r>
              <a:rPr lang="en-US"/>
              <a:t>Before purchasing a property there isn’t a guaranteed way to determine if there are wetlands or not. The DEP regulatory offices operates by working with current property owners who have applied for a project. Once someone has applied for exemption or permit the department can then conduct a site inspection and determine if there are wetlands. </a:t>
            </a:r>
          </a:p>
          <a:p>
            <a:endParaRPr lang="en-US"/>
          </a:p>
          <a:p>
            <a:r>
              <a:rPr lang="en-US">
                <a:ea typeface="Calibri"/>
                <a:cs typeface="Calibri"/>
              </a:rPr>
              <a:t>Khristian to highlight isolation terminology</a:t>
            </a:r>
            <a:endParaRPr lang="en-US"/>
          </a:p>
          <a:p>
            <a:r>
              <a:rPr lang="en-US"/>
              <a:t> </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B4DA7623-2D04-565C-4E88-6B4B786160FA}"/>
              </a:ext>
            </a:extLst>
          </p:cNvPr>
          <p:cNvSpPr>
            <a:spLocks noGrp="1"/>
          </p:cNvSpPr>
          <p:nvPr>
            <p:ph type="sldNum" sz="quarter" idx="5"/>
          </p:nvPr>
        </p:nvSpPr>
        <p:spPr/>
        <p:txBody>
          <a:bodyPr/>
          <a:lstStyle/>
          <a:p>
            <a:fld id="{6CA80669-7908-437D-AC6E-636DC11B5A78}" type="slidenum">
              <a:rPr lang="en-US"/>
              <a:t>12</a:t>
            </a:fld>
            <a:endParaRPr lang="en-US"/>
          </a:p>
        </p:txBody>
      </p:sp>
    </p:spTree>
    <p:extLst>
      <p:ext uri="{BB962C8B-B14F-4D97-AF65-F5344CB8AC3E}">
        <p14:creationId xmlns:p14="http://schemas.microsoft.com/office/powerpoint/2010/main" val="1466872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4309E-C8C7-F1DE-E8EE-5F895FFEE2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6D99BC-FFB3-93BA-EDB0-34224F4486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535FCF-46B5-914C-FA3D-EE688262E18D}"/>
              </a:ext>
            </a:extLst>
          </p:cNvPr>
          <p:cNvSpPr>
            <a:spLocks noGrp="1"/>
          </p:cNvSpPr>
          <p:nvPr>
            <p:ph type="body" idx="1"/>
          </p:nvPr>
        </p:nvSpPr>
        <p:spPr/>
        <p:txBody>
          <a:bodyPr/>
          <a:lstStyle/>
          <a:p>
            <a:r>
              <a:rPr lang="en-US"/>
              <a:t>Before purchasing a property there isn’t a guaranteed way to determine if there are wetlands or not. The DEP regulatory offices operates by working with current property owners who have applied for a project. Once someone has applied for exemption or permit the department can then conduct a site inspection and determine if there are wetlands. </a:t>
            </a:r>
          </a:p>
          <a:p>
            <a:endParaRPr lang="en-US"/>
          </a:p>
          <a:p>
            <a:r>
              <a:rPr lang="en-US">
                <a:ea typeface="Calibri"/>
                <a:cs typeface="Calibri"/>
              </a:rPr>
              <a:t>Khristian to highlight isolation terminology</a:t>
            </a:r>
            <a:endParaRPr lang="en-US"/>
          </a:p>
          <a:p>
            <a:r>
              <a:rPr lang="en-US"/>
              <a:t> </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281DE979-4143-1486-D623-ECCA38A0EFFA}"/>
              </a:ext>
            </a:extLst>
          </p:cNvPr>
          <p:cNvSpPr>
            <a:spLocks noGrp="1"/>
          </p:cNvSpPr>
          <p:nvPr>
            <p:ph type="sldNum" sz="quarter" idx="5"/>
          </p:nvPr>
        </p:nvSpPr>
        <p:spPr/>
        <p:txBody>
          <a:bodyPr/>
          <a:lstStyle/>
          <a:p>
            <a:fld id="{6CA80669-7908-437D-AC6E-636DC11B5A78}" type="slidenum">
              <a:rPr lang="en-US"/>
              <a:t>13</a:t>
            </a:fld>
            <a:endParaRPr lang="en-US"/>
          </a:p>
        </p:txBody>
      </p:sp>
    </p:spTree>
    <p:extLst>
      <p:ext uri="{BB962C8B-B14F-4D97-AF65-F5344CB8AC3E}">
        <p14:creationId xmlns:p14="http://schemas.microsoft.com/office/powerpoint/2010/main" val="1082809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bank is the site itself, and the currency sold by the banker to the impact permittee is a credit, which represents the wetland ecological value equivalent to the complete restoration of one acre. The number of potential credits permitted for the bank and the credit debits required for impact permits are determined by the permitting agencies.</a:t>
            </a:r>
          </a:p>
          <a:p>
            <a:endParaRPr lang="en-US">
              <a:cs typeface="Calibri"/>
            </a:endParaRPr>
          </a:p>
          <a:p>
            <a:r>
              <a:rPr lang="en-US"/>
              <a:t>Offsets the loss of wetland functions by improving existing wetlands within the area</a:t>
            </a:r>
            <a:endParaRPr lang="en-US">
              <a:cs typeface="Calibri"/>
            </a:endParaRPr>
          </a:p>
          <a:p>
            <a:r>
              <a:rPr lang="en-US"/>
              <a:t>•Restores</a:t>
            </a:r>
            <a:endParaRPr lang="en-US">
              <a:cs typeface="Calibri"/>
            </a:endParaRPr>
          </a:p>
          <a:p>
            <a:r>
              <a:rPr lang="en-US"/>
              <a:t>•Enhances</a:t>
            </a:r>
            <a:endParaRPr lang="en-US">
              <a:cs typeface="Calibri"/>
            </a:endParaRPr>
          </a:p>
          <a:p>
            <a:r>
              <a:rPr lang="en-US"/>
              <a:t>•Preserves</a:t>
            </a:r>
            <a:endParaRPr lang="en-US">
              <a:cs typeface="Calibri"/>
            </a:endParaRPr>
          </a:p>
          <a:p>
            <a:r>
              <a:rPr lang="en-US"/>
              <a:t>•Creates</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CA80669-7908-437D-AC6E-636DC11B5A78}" type="slidenum">
              <a:rPr lang="en-US"/>
              <a:t>14</a:t>
            </a:fld>
            <a:endParaRPr lang="en-US"/>
          </a:p>
        </p:txBody>
      </p:sp>
    </p:spTree>
    <p:extLst>
      <p:ext uri="{BB962C8B-B14F-4D97-AF65-F5344CB8AC3E}">
        <p14:creationId xmlns:p14="http://schemas.microsoft.com/office/powerpoint/2010/main" val="525762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81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0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9217E1-CC21-FA4D-A15D-1D550201515D}"/>
              </a:ext>
            </a:extLst>
          </p:cNvPr>
          <p:cNvSpPr/>
          <p:nvPr userDrawn="1"/>
        </p:nvSpPr>
        <p:spPr>
          <a:xfrm>
            <a:off x="137459" y="1370438"/>
            <a:ext cx="11893176"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1922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0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7769C0-3006-DC48-B84B-7DC6B10DA2FA}"/>
              </a:ext>
            </a:extLst>
          </p:cNvPr>
          <p:cNvSpPr/>
          <p:nvPr userDrawn="1"/>
        </p:nvSpPr>
        <p:spPr>
          <a:xfrm>
            <a:off x="173319" y="3341930"/>
            <a:ext cx="11803528"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8792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07">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30B274-329C-EF4D-868F-4623C6BA847F}"/>
              </a:ext>
            </a:extLst>
          </p:cNvPr>
          <p:cNvSpPr/>
          <p:nvPr userDrawn="1"/>
        </p:nvSpPr>
        <p:spPr>
          <a:xfrm>
            <a:off x="153712" y="3381192"/>
            <a:ext cx="3850522"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D37B701-CFD9-CB44-93C6-4F6A73F0DB4F}"/>
              </a:ext>
            </a:extLst>
          </p:cNvPr>
          <p:cNvSpPr/>
          <p:nvPr userDrawn="1"/>
        </p:nvSpPr>
        <p:spPr>
          <a:xfrm>
            <a:off x="4171395" y="3381192"/>
            <a:ext cx="3850522"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E3D802A-46C2-B14C-91A0-E4ABBD36FB87}"/>
              </a:ext>
            </a:extLst>
          </p:cNvPr>
          <p:cNvSpPr/>
          <p:nvPr userDrawn="1"/>
        </p:nvSpPr>
        <p:spPr>
          <a:xfrm>
            <a:off x="8189079" y="3381192"/>
            <a:ext cx="3850522"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784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0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FE8B0C-6BEC-4B4C-8217-B267D4F6CF29}"/>
              </a:ext>
            </a:extLst>
          </p:cNvPr>
          <p:cNvSpPr/>
          <p:nvPr userDrawn="1"/>
        </p:nvSpPr>
        <p:spPr>
          <a:xfrm>
            <a:off x="153056" y="1385051"/>
            <a:ext cx="3850522"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AFF991A-5033-4C41-8B46-C03CBDE58012}"/>
              </a:ext>
            </a:extLst>
          </p:cNvPr>
          <p:cNvSpPr/>
          <p:nvPr userDrawn="1"/>
        </p:nvSpPr>
        <p:spPr>
          <a:xfrm>
            <a:off x="4170739" y="1385051"/>
            <a:ext cx="3850522"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F6BBC39-2CAC-6B48-98F0-23F0863D4E6C}"/>
              </a:ext>
            </a:extLst>
          </p:cNvPr>
          <p:cNvSpPr/>
          <p:nvPr userDrawn="1"/>
        </p:nvSpPr>
        <p:spPr>
          <a:xfrm>
            <a:off x="8188423" y="1385051"/>
            <a:ext cx="3850522"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711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09">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027388-62EA-DE48-A209-EF7CA10057E9}"/>
              </a:ext>
            </a:extLst>
          </p:cNvPr>
          <p:cNvSpPr/>
          <p:nvPr userDrawn="1"/>
        </p:nvSpPr>
        <p:spPr>
          <a:xfrm>
            <a:off x="135778" y="1386289"/>
            <a:ext cx="3652269" cy="533209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4BA2B29-94DF-0649-9733-289A181C212E}"/>
              </a:ext>
            </a:extLst>
          </p:cNvPr>
          <p:cNvSpPr/>
          <p:nvPr userDrawn="1"/>
        </p:nvSpPr>
        <p:spPr>
          <a:xfrm>
            <a:off x="3947139" y="1386290"/>
            <a:ext cx="3652269"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639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10">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608DD6-E8B7-4A47-ACD0-151608AB1471}"/>
              </a:ext>
            </a:extLst>
          </p:cNvPr>
          <p:cNvSpPr/>
          <p:nvPr userDrawn="1"/>
        </p:nvSpPr>
        <p:spPr>
          <a:xfrm>
            <a:off x="4580635" y="1386290"/>
            <a:ext cx="3652269"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2CCD815-AA26-3049-BBF7-DF2314AA9440}"/>
              </a:ext>
            </a:extLst>
          </p:cNvPr>
          <p:cNvSpPr/>
          <p:nvPr userDrawn="1"/>
        </p:nvSpPr>
        <p:spPr>
          <a:xfrm>
            <a:off x="8380044" y="1386290"/>
            <a:ext cx="3652269"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7623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1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31449A-2FA3-CD40-AC84-157BCEA8956B}"/>
              </a:ext>
            </a:extLst>
          </p:cNvPr>
          <p:cNvSpPr/>
          <p:nvPr userDrawn="1"/>
        </p:nvSpPr>
        <p:spPr>
          <a:xfrm>
            <a:off x="4269866" y="4143948"/>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F2180D1-075E-7A48-B05C-8F132026964C}"/>
              </a:ext>
            </a:extLst>
          </p:cNvPr>
          <p:cNvSpPr/>
          <p:nvPr userDrawn="1"/>
        </p:nvSpPr>
        <p:spPr>
          <a:xfrm>
            <a:off x="4273824" y="1434097"/>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027B1F9-9792-E348-8054-5F3B10DB3A02}"/>
              </a:ext>
            </a:extLst>
          </p:cNvPr>
          <p:cNvSpPr/>
          <p:nvPr userDrawn="1"/>
        </p:nvSpPr>
        <p:spPr>
          <a:xfrm>
            <a:off x="8176848" y="4143948"/>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B97E83-2A90-6240-B51D-82E521BCBA1B}"/>
              </a:ext>
            </a:extLst>
          </p:cNvPr>
          <p:cNvSpPr/>
          <p:nvPr userDrawn="1"/>
        </p:nvSpPr>
        <p:spPr>
          <a:xfrm>
            <a:off x="8176848" y="1434097"/>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64971B-C0DF-7B41-99FA-6ADC4367C5AA}"/>
              </a:ext>
            </a:extLst>
          </p:cNvPr>
          <p:cNvSpPr/>
          <p:nvPr userDrawn="1"/>
        </p:nvSpPr>
        <p:spPr>
          <a:xfrm>
            <a:off x="362884" y="4143948"/>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2ED10D5-9907-3244-8DCD-B29754C4C87E}"/>
              </a:ext>
            </a:extLst>
          </p:cNvPr>
          <p:cNvSpPr/>
          <p:nvPr userDrawn="1"/>
        </p:nvSpPr>
        <p:spPr>
          <a:xfrm>
            <a:off x="362884" y="1434097"/>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9419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1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D74B4F-0AF2-544C-BBE1-F3D728C735D5}"/>
              </a:ext>
            </a:extLst>
          </p:cNvPr>
          <p:cNvSpPr/>
          <p:nvPr userDrawn="1"/>
        </p:nvSpPr>
        <p:spPr>
          <a:xfrm>
            <a:off x="488389" y="1386289"/>
            <a:ext cx="3652269" cy="533209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35DC2A0-26E5-0843-A769-6B80E0A77EE6}"/>
              </a:ext>
            </a:extLst>
          </p:cNvPr>
          <p:cNvSpPr/>
          <p:nvPr userDrawn="1"/>
        </p:nvSpPr>
        <p:spPr>
          <a:xfrm>
            <a:off x="4239986" y="1386290"/>
            <a:ext cx="3652269"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2EF594A-E21A-AD4C-AF4E-1185D7D4E338}"/>
              </a:ext>
            </a:extLst>
          </p:cNvPr>
          <p:cNvSpPr/>
          <p:nvPr userDrawn="1"/>
        </p:nvSpPr>
        <p:spPr>
          <a:xfrm>
            <a:off x="7991583" y="1386290"/>
            <a:ext cx="3652269"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0406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1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AF781C-C56E-5848-A911-7076A563E0C5}"/>
              </a:ext>
            </a:extLst>
          </p:cNvPr>
          <p:cNvSpPr/>
          <p:nvPr userDrawn="1"/>
        </p:nvSpPr>
        <p:spPr>
          <a:xfrm>
            <a:off x="271154" y="1368440"/>
            <a:ext cx="5700155"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6A333A5-F13A-054D-9DCD-F98B9C2CCC17}"/>
              </a:ext>
            </a:extLst>
          </p:cNvPr>
          <p:cNvSpPr/>
          <p:nvPr userDrawn="1"/>
        </p:nvSpPr>
        <p:spPr>
          <a:xfrm>
            <a:off x="6220692" y="1368440"/>
            <a:ext cx="5700155"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1172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1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757DCF-EDBE-7047-8355-609423C64C97}"/>
              </a:ext>
            </a:extLst>
          </p:cNvPr>
          <p:cNvSpPr/>
          <p:nvPr userDrawn="1"/>
        </p:nvSpPr>
        <p:spPr>
          <a:xfrm>
            <a:off x="187490" y="1386368"/>
            <a:ext cx="5700155"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342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Slide - A">
    <p:spTree>
      <p:nvGrpSpPr>
        <p:cNvPr id="1" name=""/>
        <p:cNvGrpSpPr/>
        <p:nvPr/>
      </p:nvGrpSpPr>
      <p:grpSpPr>
        <a:xfrm>
          <a:off x="0" y="0"/>
          <a:ext cx="0" cy="0"/>
          <a:chOff x="0" y="0"/>
          <a:chExt cx="0" cy="0"/>
        </a:xfrm>
      </p:grpSpPr>
      <p:pic>
        <p:nvPicPr>
          <p:cNvPr id="4" name="Picture 3" descr="Florida Department of Environmental Protection Logo">
            <a:extLst>
              <a:ext uri="{FF2B5EF4-FFF2-40B4-BE49-F238E27FC236}">
                <a16:creationId xmlns:a16="http://schemas.microsoft.com/office/drawing/2014/main" id="{5FC63135-B980-654F-A16F-804BC17273BB}"/>
              </a:ext>
            </a:extLst>
          </p:cNvPr>
          <p:cNvPicPr>
            <a:picLocks noChangeAspect="1"/>
          </p:cNvPicPr>
          <p:nvPr userDrawn="1"/>
        </p:nvPicPr>
        <p:blipFill>
          <a:blip r:embed="rId2"/>
          <a:stretch>
            <a:fillRect/>
          </a:stretch>
        </p:blipFill>
        <p:spPr>
          <a:xfrm>
            <a:off x="203568" y="93439"/>
            <a:ext cx="1062435" cy="1062435"/>
          </a:xfrm>
          <a:prstGeom prst="rect">
            <a:avLst/>
          </a:prstGeom>
        </p:spPr>
      </p:pic>
    </p:spTree>
    <p:extLst>
      <p:ext uri="{BB962C8B-B14F-4D97-AF65-F5344CB8AC3E}">
        <p14:creationId xmlns:p14="http://schemas.microsoft.com/office/powerpoint/2010/main" val="4202830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1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FA6816-B517-DA4F-9915-A0A632A2BF9B}"/>
              </a:ext>
            </a:extLst>
          </p:cNvPr>
          <p:cNvSpPr/>
          <p:nvPr userDrawn="1"/>
        </p:nvSpPr>
        <p:spPr>
          <a:xfrm>
            <a:off x="6346194" y="1392344"/>
            <a:ext cx="5700155"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050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 16">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F38FBE-460A-D441-9EDF-7C42DA61129B}"/>
              </a:ext>
            </a:extLst>
          </p:cNvPr>
          <p:cNvSpPr/>
          <p:nvPr userDrawn="1"/>
        </p:nvSpPr>
        <p:spPr>
          <a:xfrm>
            <a:off x="1203366" y="1580865"/>
            <a:ext cx="9785267" cy="494310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289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17">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A8D1B6-4D7F-6849-92E4-BF2EC945BD09}"/>
              </a:ext>
            </a:extLst>
          </p:cNvPr>
          <p:cNvSpPr/>
          <p:nvPr userDrawn="1"/>
        </p:nvSpPr>
        <p:spPr>
          <a:xfrm>
            <a:off x="210788" y="1386368"/>
            <a:ext cx="11770425"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2874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18">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789B56-ECF3-C341-899C-8E67056D85D1}"/>
              </a:ext>
            </a:extLst>
          </p:cNvPr>
          <p:cNvSpPr/>
          <p:nvPr userDrawn="1"/>
        </p:nvSpPr>
        <p:spPr>
          <a:xfrm>
            <a:off x="152400" y="5597809"/>
            <a:ext cx="11887200" cy="111825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3136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A76C35-9906-6847-91E5-371C9621D034}"/>
              </a:ext>
            </a:extLst>
          </p:cNvPr>
          <p:cNvSpPr txBox="1"/>
          <p:nvPr userDrawn="1"/>
        </p:nvSpPr>
        <p:spPr>
          <a:xfrm>
            <a:off x="477078" y="1719469"/>
            <a:ext cx="5695121" cy="5078313"/>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cs typeface="Verdana" panose="020B0604030504040204" pitchFamily="34" charset="0"/>
              </a:rPr>
              <a:t>VERDANA</a:t>
            </a:r>
          </a:p>
          <a:p>
            <a:endParaRPr lang="en-US" b="1">
              <a:latin typeface="Verdana" panose="020B0604030504040204" pitchFamily="34" charset="0"/>
              <a:ea typeface="Verdana" panose="020B0604030504040204" pitchFamily="34" charset="0"/>
              <a:cs typeface="Verdana" panose="020B0604030504040204" pitchFamily="34" charset="0"/>
            </a:endParaRPr>
          </a:p>
          <a:p>
            <a:r>
              <a:rPr lang="en-US" b="1">
                <a:latin typeface="Verdana" panose="020B0604030504040204" pitchFamily="34" charset="0"/>
                <a:ea typeface="Verdana" panose="020B0604030504040204" pitchFamily="34" charset="0"/>
                <a:cs typeface="Verdana" panose="020B0604030504040204" pitchFamily="34" charset="0"/>
              </a:rPr>
              <a:t>The Florida Department </a:t>
            </a:r>
          </a:p>
          <a:p>
            <a:r>
              <a:rPr lang="en-US" b="1">
                <a:latin typeface="Verdana" panose="020B0604030504040204" pitchFamily="34" charset="0"/>
                <a:ea typeface="Verdana" panose="020B0604030504040204" pitchFamily="34" charset="0"/>
                <a:cs typeface="Verdana" panose="020B0604030504040204" pitchFamily="34" charset="0"/>
              </a:rPr>
              <a:t>of Environmental Protection </a:t>
            </a:r>
            <a:endParaRPr lang="en-US">
              <a:latin typeface="Verdana" panose="020B0604030504040204" pitchFamily="34" charset="0"/>
              <a:ea typeface="Verdana" panose="020B0604030504040204" pitchFamily="34" charset="0"/>
              <a:cs typeface="Verdana" panose="020B0604030504040204" pitchFamily="34" charset="0"/>
            </a:endParaRPr>
          </a:p>
          <a:p>
            <a:endParaRPr lang="en-US">
              <a:latin typeface="Verdana" panose="020B0604030504040204" pitchFamily="34" charset="0"/>
              <a:ea typeface="Verdana" panose="020B0604030504040204" pitchFamily="34" charset="0"/>
              <a:cs typeface="Verdana" panose="020B0604030504040204" pitchFamily="34" charset="0"/>
            </a:endParaRPr>
          </a:p>
          <a:p>
            <a:r>
              <a:rPr lang="en-US">
                <a:latin typeface="Verdana" panose="020B0604030504040204" pitchFamily="34" charset="0"/>
                <a:ea typeface="Verdana" panose="020B0604030504040204" pitchFamily="34" charset="0"/>
                <a:cs typeface="Verdana" panose="020B0604030504040204" pitchFamily="34" charset="0"/>
              </a:rPr>
              <a:t>The Florida Department of Environmental Protection is the state’s lead agency for environmental management and stewardship – protecting our air, water and land. The vision of the Florida Department of Environmental Protection is to create strong community partnerships, safeguard Florida’s natural resources and enhance its ecosystems.</a:t>
            </a:r>
          </a:p>
          <a:p>
            <a:endParaRPr lang="en-US">
              <a:latin typeface="Verdana" panose="020B0604030504040204" pitchFamily="34" charset="0"/>
              <a:ea typeface="Verdana" panose="020B0604030504040204" pitchFamily="34" charset="0"/>
              <a:cs typeface="Verdana" panose="020B0604030504040204" pitchFamily="34" charset="0"/>
            </a:endParaRPr>
          </a:p>
          <a:p>
            <a:r>
              <a:rPr lang="en-US">
                <a:latin typeface="Verdana" panose="020B0604030504040204" pitchFamily="34" charset="0"/>
                <a:ea typeface="Verdana" panose="020B0604030504040204" pitchFamily="34" charset="0"/>
                <a:cs typeface="Verdana" panose="020B0604030504040204" pitchFamily="34" charset="0"/>
              </a:rPr>
              <a:t>Header Font Size: 24 - 40</a:t>
            </a:r>
          </a:p>
          <a:p>
            <a:r>
              <a:rPr lang="en-US">
                <a:latin typeface="Verdana" panose="020B0604030504040204" pitchFamily="34" charset="0"/>
                <a:ea typeface="Verdana" panose="020B0604030504040204" pitchFamily="34" charset="0"/>
                <a:cs typeface="Verdana" panose="020B0604030504040204" pitchFamily="34" charset="0"/>
              </a:rPr>
              <a:t>Body Font Size: 18 - 24</a:t>
            </a:r>
          </a:p>
          <a:p>
            <a:endParaRPr lang="en-US">
              <a:latin typeface="Verdana" panose="020B0604030504040204" pitchFamily="34" charset="0"/>
              <a:ea typeface="Verdana" panose="020B0604030504040204" pitchFamily="34" charset="0"/>
              <a:cs typeface="Verdana" panose="020B0604030504040204" pitchFamily="34" charset="0"/>
            </a:endParaRPr>
          </a:p>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80BEF3BF-0BE4-074F-916E-7B9B876234A6}"/>
              </a:ext>
            </a:extLst>
          </p:cNvPr>
          <p:cNvSpPr txBox="1"/>
          <p:nvPr userDrawn="1"/>
        </p:nvSpPr>
        <p:spPr>
          <a:xfrm>
            <a:off x="6281530" y="1719469"/>
            <a:ext cx="5695121" cy="5078313"/>
          </a:xfrm>
          <a:prstGeom prst="rect">
            <a:avLst/>
          </a:prstGeom>
          <a:noFill/>
        </p:spPr>
        <p:txBody>
          <a:bodyPr wrap="square" rtlCol="0">
            <a:spAutoFit/>
          </a:bodyPr>
          <a:lstStyle/>
          <a:p>
            <a:r>
              <a:rPr lang="en-US" b="1">
                <a:latin typeface="Arial" panose="020B0604020202020204" pitchFamily="34" charset="0"/>
                <a:ea typeface="Verdana" panose="020B0604030504040204" pitchFamily="34" charset="0"/>
                <a:cs typeface="Arial" panose="020B0604020202020204" pitchFamily="34" charset="0"/>
              </a:rPr>
              <a:t>ARIAL</a:t>
            </a:r>
          </a:p>
          <a:p>
            <a:endParaRPr lang="en-US" b="1">
              <a:latin typeface="Arial" panose="020B0604020202020204" pitchFamily="34" charset="0"/>
              <a:ea typeface="Verdana" panose="020B0604030504040204" pitchFamily="34" charset="0"/>
              <a:cs typeface="Arial" panose="020B0604020202020204" pitchFamily="34" charset="0"/>
            </a:endParaRPr>
          </a:p>
          <a:p>
            <a:r>
              <a:rPr lang="en-US" b="1">
                <a:latin typeface="Arial" panose="020B0604020202020204" pitchFamily="34" charset="0"/>
                <a:ea typeface="Verdana" panose="020B0604030504040204" pitchFamily="34" charset="0"/>
                <a:cs typeface="Arial" panose="020B0604020202020204" pitchFamily="34" charset="0"/>
              </a:rPr>
              <a:t>The Florida Department </a:t>
            </a:r>
          </a:p>
          <a:p>
            <a:r>
              <a:rPr lang="en-US" b="1">
                <a:latin typeface="Arial" panose="020B0604020202020204" pitchFamily="34" charset="0"/>
                <a:ea typeface="Verdana" panose="020B0604030504040204" pitchFamily="34" charset="0"/>
                <a:cs typeface="Arial" panose="020B0604020202020204" pitchFamily="34" charset="0"/>
              </a:rPr>
              <a:t>of Environmental Protection </a:t>
            </a:r>
            <a:endParaRPr lang="en-US">
              <a:latin typeface="Arial" panose="020B0604020202020204" pitchFamily="34" charset="0"/>
              <a:ea typeface="Verdana" panose="020B0604030504040204" pitchFamily="34" charset="0"/>
              <a:cs typeface="Arial" panose="020B0604020202020204" pitchFamily="34" charset="0"/>
            </a:endParaRPr>
          </a:p>
          <a:p>
            <a:endParaRPr lang="en-US">
              <a:latin typeface="Arial" panose="020B0604020202020204" pitchFamily="34" charset="0"/>
              <a:ea typeface="Verdana" panose="020B0604030504040204" pitchFamily="34" charset="0"/>
              <a:cs typeface="Arial" panose="020B0604020202020204" pitchFamily="34" charset="0"/>
            </a:endParaRPr>
          </a:p>
          <a:p>
            <a:r>
              <a:rPr lang="en-US">
                <a:latin typeface="Arial" panose="020B0604020202020204" pitchFamily="34" charset="0"/>
                <a:ea typeface="Verdana" panose="020B0604030504040204" pitchFamily="34" charset="0"/>
                <a:cs typeface="Arial" panose="020B0604020202020204" pitchFamily="34" charset="0"/>
              </a:rPr>
              <a:t>The Florida Department of Environmental Protection is the state’s lead agency for environmental management and stewardship – protecting our air, water and land. The vision of the Florida Department of Environmental Protection is to create strong community partnerships, safeguard Florida’s natural resources and enhance its ecosystems.</a:t>
            </a:r>
          </a:p>
          <a:p>
            <a:endParaRPr lang="en-US">
              <a:latin typeface="Arial" panose="020B0604020202020204" pitchFamily="34" charset="0"/>
              <a:ea typeface="Verdana" panose="020B0604030504040204" pitchFamily="34" charset="0"/>
              <a:cs typeface="Arial" panose="020B0604020202020204" pitchFamily="34" charset="0"/>
            </a:endParaRPr>
          </a:p>
          <a:p>
            <a:r>
              <a:rPr lang="en-US">
                <a:latin typeface="Arial" panose="020B0604020202020204" pitchFamily="34" charset="0"/>
                <a:ea typeface="Verdana" panose="020B0604030504040204" pitchFamily="34" charset="0"/>
                <a:cs typeface="Arial" panose="020B0604020202020204" pitchFamily="34" charset="0"/>
              </a:rPr>
              <a:t>Header Font Size: 24 - 40</a:t>
            </a:r>
          </a:p>
          <a:p>
            <a:r>
              <a:rPr lang="en-US">
                <a:latin typeface="Arial" panose="020B0604020202020204" pitchFamily="34" charset="0"/>
                <a:ea typeface="Verdana" panose="020B0604030504040204" pitchFamily="34" charset="0"/>
                <a:cs typeface="Arial" panose="020B0604020202020204" pitchFamily="34" charset="0"/>
              </a:rPr>
              <a:t>Body Font Size: 18 - 24</a:t>
            </a:r>
          </a:p>
          <a:p>
            <a:endParaRPr lang="en-US">
              <a:latin typeface="Arial" panose="020B0604020202020204" pitchFamily="34" charset="0"/>
              <a:ea typeface="Verdana" panose="020B0604030504040204" pitchFamily="34" charset="0"/>
              <a:cs typeface="Arial" panose="020B0604020202020204" pitchFamily="34" charset="0"/>
            </a:endParaRPr>
          </a:p>
          <a:p>
            <a:endParaRPr lang="en-US">
              <a:latin typeface="Arial" panose="020B0604020202020204" pitchFamily="34" charset="0"/>
              <a:ea typeface="Verdana" panose="020B0604030504040204" pitchFamily="34" charset="0"/>
              <a:cs typeface="Arial" panose="020B0604020202020204" pitchFamily="34" charset="0"/>
            </a:endParaRPr>
          </a:p>
          <a:p>
            <a:endParaRPr lang="en-US">
              <a:latin typeface="Arial" panose="020B0604020202020204" pitchFamily="34" charset="0"/>
              <a:ea typeface="Verdana" panose="020B0604030504040204" pitchFamily="34" charset="0"/>
              <a:cs typeface="Arial" panose="020B0604020202020204" pitchFamily="34" charset="0"/>
            </a:endParaRPr>
          </a:p>
        </p:txBody>
      </p:sp>
      <p:sp>
        <p:nvSpPr>
          <p:cNvPr id="6" name="TextBox 5">
            <a:extLst>
              <a:ext uri="{FF2B5EF4-FFF2-40B4-BE49-F238E27FC236}">
                <a16:creationId xmlns:a16="http://schemas.microsoft.com/office/drawing/2014/main" id="{AD086F57-53FE-5244-B48B-B699CFE01A5C}"/>
              </a:ext>
            </a:extLst>
          </p:cNvPr>
          <p:cNvSpPr txBox="1"/>
          <p:nvPr userDrawn="1"/>
        </p:nvSpPr>
        <p:spPr>
          <a:xfrm>
            <a:off x="2050475" y="397741"/>
            <a:ext cx="7564581" cy="605294"/>
          </a:xfrm>
          <a:prstGeom prst="rect">
            <a:avLst/>
          </a:prstGeom>
          <a:noFill/>
        </p:spPr>
        <p:txBody>
          <a:bodyPr wrap="square" rtlCol="0">
            <a:spAutoFit/>
          </a:bodyPr>
          <a:lstStyle/>
          <a:p>
            <a:pPr>
              <a:lnSpc>
                <a:spcPts val="4000"/>
              </a:lnSpc>
            </a:pPr>
            <a:r>
              <a:rPr lang="en-US" sz="3500" b="1">
                <a:solidFill>
                  <a:schemeClr val="bg1"/>
                </a:solidFill>
                <a:latin typeface="Arial" panose="020B0604020202020204" pitchFamily="34" charset="0"/>
                <a:ea typeface="Verdana" panose="020B0604030504040204" pitchFamily="34" charset="0"/>
                <a:cs typeface="Arial" panose="020B0604020202020204" pitchFamily="34" charset="0"/>
              </a:rPr>
              <a:t>DEP POWER POINT FONTS</a:t>
            </a:r>
            <a:endParaRPr lang="en-US" sz="350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7564953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29589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Slide - B">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258A93-78EB-A241-82FA-4365C9EEF40C}"/>
              </a:ext>
            </a:extLst>
          </p:cNvPr>
          <p:cNvSpPr/>
          <p:nvPr userDrawn="1"/>
        </p:nvSpPr>
        <p:spPr>
          <a:xfrm>
            <a:off x="0" y="0"/>
            <a:ext cx="1469571" cy="1249314"/>
          </a:xfrm>
          <a:prstGeom prst="rect">
            <a:avLst/>
          </a:prstGeom>
          <a:solidFill>
            <a:schemeClr val="accent6">
              <a:alpha val="697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8D8CAB-51FF-BF49-9097-35CC33F1964E}"/>
              </a:ext>
            </a:extLst>
          </p:cNvPr>
          <p:cNvSpPr/>
          <p:nvPr userDrawn="1"/>
        </p:nvSpPr>
        <p:spPr>
          <a:xfrm>
            <a:off x="0" y="1249312"/>
            <a:ext cx="1469571" cy="56086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lorida Department of Environmental Protection Logo">
            <a:extLst>
              <a:ext uri="{FF2B5EF4-FFF2-40B4-BE49-F238E27FC236}">
                <a16:creationId xmlns:a16="http://schemas.microsoft.com/office/drawing/2014/main" id="{5FC63135-B980-654F-A16F-804BC17273BB}"/>
              </a:ext>
            </a:extLst>
          </p:cNvPr>
          <p:cNvPicPr>
            <a:picLocks noChangeAspect="1"/>
          </p:cNvPicPr>
          <p:nvPr userDrawn="1"/>
        </p:nvPicPr>
        <p:blipFill>
          <a:blip r:embed="rId2"/>
          <a:stretch>
            <a:fillRect/>
          </a:stretch>
        </p:blipFill>
        <p:spPr>
          <a:xfrm>
            <a:off x="203568" y="93439"/>
            <a:ext cx="1062435" cy="1062435"/>
          </a:xfrm>
          <a:prstGeom prst="rect">
            <a:avLst/>
          </a:prstGeom>
        </p:spPr>
      </p:pic>
    </p:spTree>
    <p:extLst>
      <p:ext uri="{BB962C8B-B14F-4D97-AF65-F5344CB8AC3E}">
        <p14:creationId xmlns:p14="http://schemas.microsoft.com/office/powerpoint/2010/main" val="2900210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age -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29034-9E48-D04D-A24C-AE33E1A9FF84}"/>
              </a:ext>
            </a:extLst>
          </p:cNvPr>
          <p:cNvSpPr/>
          <p:nvPr userDrawn="1"/>
        </p:nvSpPr>
        <p:spPr>
          <a:xfrm>
            <a:off x="4490992" y="1398242"/>
            <a:ext cx="7559252"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174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age -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F1A6B3-0D65-3447-9204-8EF6F5D3E7D5}"/>
              </a:ext>
            </a:extLst>
          </p:cNvPr>
          <p:cNvSpPr/>
          <p:nvPr userDrawn="1"/>
        </p:nvSpPr>
        <p:spPr>
          <a:xfrm>
            <a:off x="123828" y="1392265"/>
            <a:ext cx="7559251" cy="533209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7526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5DE420-F4C4-DD42-ABE2-594CA0366399}"/>
              </a:ext>
            </a:extLst>
          </p:cNvPr>
          <p:cNvSpPr/>
          <p:nvPr userDrawn="1"/>
        </p:nvSpPr>
        <p:spPr>
          <a:xfrm>
            <a:off x="152400" y="1371600"/>
            <a:ext cx="5509846" cy="536916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134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0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466596-7514-A943-9CAB-C5E8E11DE13D}"/>
              </a:ext>
            </a:extLst>
          </p:cNvPr>
          <p:cNvSpPr/>
          <p:nvPr userDrawn="1"/>
        </p:nvSpPr>
        <p:spPr>
          <a:xfrm>
            <a:off x="6529754" y="1371600"/>
            <a:ext cx="5509846" cy="536916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6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0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CB55B8-A939-234E-A3DC-A602B9B18A45}"/>
              </a:ext>
            </a:extLst>
          </p:cNvPr>
          <p:cNvSpPr/>
          <p:nvPr userDrawn="1"/>
        </p:nvSpPr>
        <p:spPr>
          <a:xfrm>
            <a:off x="8824128" y="1373122"/>
            <a:ext cx="3215472" cy="536916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0743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0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F669CB-6F84-9C40-9F8F-01BF42FAF9BB}"/>
              </a:ext>
            </a:extLst>
          </p:cNvPr>
          <p:cNvSpPr/>
          <p:nvPr userDrawn="1"/>
        </p:nvSpPr>
        <p:spPr>
          <a:xfrm>
            <a:off x="147267" y="1373122"/>
            <a:ext cx="3215472" cy="536916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9157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33743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C112DA-B6CA-4C49-8993-1E516C45863D}" type="slidenum">
              <a:rPr lang="en-US" smtClean="0"/>
              <a:t>‹#›</a:t>
            </a:fld>
            <a:endParaRPr lang="en-US"/>
          </a:p>
        </p:txBody>
      </p:sp>
      <p:sp>
        <p:nvSpPr>
          <p:cNvPr id="7" name="Rectangle 6">
            <a:extLst>
              <a:ext uri="{FF2B5EF4-FFF2-40B4-BE49-F238E27FC236}">
                <a16:creationId xmlns:a16="http://schemas.microsoft.com/office/drawing/2014/main" id="{677552AF-DB28-6C46-9779-D99F67C813A4}"/>
              </a:ext>
            </a:extLst>
          </p:cNvPr>
          <p:cNvSpPr/>
          <p:nvPr userDrawn="1"/>
        </p:nvSpPr>
        <p:spPr>
          <a:xfrm>
            <a:off x="1469570" y="0"/>
            <a:ext cx="10722429" cy="12493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25C0050-FD7D-734A-87F6-0D9536EEA196}"/>
              </a:ext>
            </a:extLst>
          </p:cNvPr>
          <p:cNvSpPr/>
          <p:nvPr userDrawn="1"/>
        </p:nvSpPr>
        <p:spPr>
          <a:xfrm>
            <a:off x="0" y="0"/>
            <a:ext cx="1469571" cy="1249314"/>
          </a:xfrm>
          <a:prstGeom prst="rect">
            <a:avLst/>
          </a:prstGeom>
          <a:solidFill>
            <a:schemeClr val="accent6">
              <a:alpha val="697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Florida Department of Environmental Protection Logo">
            <a:extLst>
              <a:ext uri="{FF2B5EF4-FFF2-40B4-BE49-F238E27FC236}">
                <a16:creationId xmlns:a16="http://schemas.microsoft.com/office/drawing/2014/main" id="{40582B00-DE96-5D4B-85DA-208F756EA2D2}"/>
              </a:ext>
            </a:extLst>
          </p:cNvPr>
          <p:cNvPicPr>
            <a:picLocks noChangeAspect="1"/>
          </p:cNvPicPr>
          <p:nvPr userDrawn="1"/>
        </p:nvPicPr>
        <p:blipFill>
          <a:blip r:embed="rId27"/>
          <a:stretch>
            <a:fillRect/>
          </a:stretch>
        </p:blipFill>
        <p:spPr>
          <a:xfrm>
            <a:off x="203568" y="93439"/>
            <a:ext cx="1062435" cy="1062435"/>
          </a:xfrm>
          <a:prstGeom prst="rect">
            <a:avLst/>
          </a:prstGeom>
        </p:spPr>
      </p:pic>
    </p:spTree>
    <p:extLst>
      <p:ext uri="{BB962C8B-B14F-4D97-AF65-F5344CB8AC3E}">
        <p14:creationId xmlns:p14="http://schemas.microsoft.com/office/powerpoint/2010/main" val="1166723968"/>
      </p:ext>
    </p:extLst>
  </p:cSld>
  <p:clrMap bg1="lt1" tx1="dk1" bg2="lt2" tx2="dk2" accent1="accent1" accent2="accent2" accent3="accent3" accent4="accent4" accent5="accent5" accent6="accent6" hlink="hlink" folHlink="folHlink"/>
  <p:sldLayoutIdLst>
    <p:sldLayoutId id="2147483751" r:id="rId1"/>
    <p:sldLayoutId id="2147483758" r:id="rId2"/>
    <p:sldLayoutId id="2147483756" r:id="rId3"/>
    <p:sldLayoutId id="2147483759" r:id="rId4"/>
    <p:sldLayoutId id="2147483760" r:id="rId5"/>
    <p:sldLayoutId id="2147483745" r:id="rId6"/>
    <p:sldLayoutId id="2147483746" r:id="rId7"/>
    <p:sldLayoutId id="2147483747" r:id="rId8"/>
    <p:sldLayoutId id="2147483748" r:id="rId9"/>
    <p:sldLayoutId id="2147483749" r:id="rId10"/>
    <p:sldLayoutId id="2147483750" r:id="rId11"/>
    <p:sldLayoutId id="2147483752" r:id="rId12"/>
    <p:sldLayoutId id="2147483753" r:id="rId13"/>
    <p:sldLayoutId id="2147483754" r:id="rId14"/>
    <p:sldLayoutId id="2147483755" r:id="rId15"/>
    <p:sldLayoutId id="2147483761" r:id="rId16"/>
    <p:sldLayoutId id="2147483762" r:id="rId17"/>
    <p:sldLayoutId id="2147483763" r:id="rId18"/>
    <p:sldLayoutId id="2147483764" r:id="rId19"/>
    <p:sldLayoutId id="2147483765" r:id="rId20"/>
    <p:sldLayoutId id="2147483766" r:id="rId21"/>
    <p:sldLayoutId id="2147483768" r:id="rId22"/>
    <p:sldLayoutId id="2147483769" r:id="rId23"/>
    <p:sldLayoutId id="2147483771" r:id="rId24"/>
    <p:sldLayoutId id="2147483772"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6" userDrawn="1">
          <p15:clr>
            <a:srgbClr val="F26B43"/>
          </p15:clr>
        </p15:guide>
        <p15:guide id="2" orient="horz" pos="48" userDrawn="1">
          <p15:clr>
            <a:srgbClr val="F26B43"/>
          </p15:clr>
        </p15:guide>
        <p15:guide id="3" orient="horz" pos="4272" userDrawn="1">
          <p15:clr>
            <a:srgbClr val="F26B43"/>
          </p15:clr>
        </p15:guide>
        <p15:guide id="4" pos="75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hyperlink" Target="https://floridadep.gov/water/submerged-lands-environmental-resources-coordination/content/uniform-mitigation-assessment"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s://floridadep.gov/water/submerged-lands-environmental-resources-coordination/content/mitigation-and-mitigation-banking"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mailto:DEP_NED@FloridaDEP.gov"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www.fldepportal.com/DepPortal/go/apply" TargetMode="External"/><Relationship Id="rId5" Type="http://schemas.openxmlformats.org/officeDocument/2006/relationships/image" Target="../media/image27.png"/><Relationship Id="rId4" Type="http://schemas.openxmlformats.org/officeDocument/2006/relationships/hyperlink" Target="https://floridadep.gov/water/submerged-lands-environmental-resources-coordination/content/forms-environmental-resourc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hyperlink" Target="https://floridadep.gov/sites/default/files/delineationmanual.pdf" TargetMode="External"/><Relationship Id="rId5" Type="http://schemas.openxmlformats.org/officeDocument/2006/relationships/hyperlink" Target="https://floridadep.gov/sites/default/files/62-340FormGuide_pocket_Aug2021.pdf" TargetMode="External"/><Relationship Id="rId4" Type="http://schemas.openxmlformats.org/officeDocument/2006/relationships/hyperlink" Target="https://floridadep.gov/sites/default/files/62-340DataForm_Dec2020_0.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floridadep.gov/water/submerged-lands-environmental-resources-coordination/content/wetland-delineation-vegetative"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hyperlink" Target="https://floridadep.gov/sites/default/files/62-340FormGuide_pocket_Aug2021.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hyperlink" Target="https://floridadep.gov/water/submerged-lands-environmental-resources-coordination/content/wetland-delineation-hydric-soils"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floridadep.gov/water/submerged-lands-environmental-resources-coordination/content/wetland-delineation-hydrologic"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2.emf"/><Relationship Id="rId4" Type="http://schemas.openxmlformats.org/officeDocument/2006/relationships/hyperlink" Target="https://floridadep.gov/sites/default/files/62-340FormGuide_pocket_Aug2021.pdf"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hyperlink" Target="https://floridadep.gov/sites/default/files/62-345_300_3_0.xls" TargetMode="External"/><Relationship Id="rId3" Type="http://schemas.openxmlformats.org/officeDocument/2006/relationships/image" Target="../media/image33.jpg"/><Relationship Id="rId7" Type="http://schemas.openxmlformats.org/officeDocument/2006/relationships/hyperlink" Target="https://floridadep.gov/sites/default/files/62-345_300_2_0.xls" TargetMode="External"/><Relationship Id="rId2" Type="http://schemas.openxmlformats.org/officeDocument/2006/relationships/hyperlink" Target="https://floridadep.gov/water/submerged-lands-environmental-resources-coordination/content/forms-environmental-resource" TargetMode="External"/><Relationship Id="rId1" Type="http://schemas.openxmlformats.org/officeDocument/2006/relationships/slideLayout" Target="../slideLayouts/slideLayout12.xml"/><Relationship Id="rId6" Type="http://schemas.openxmlformats.org/officeDocument/2006/relationships/hyperlink" Target="https://floridadep.gov/sites/default/files/62-345_300_1.xls"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25.xml"/><Relationship Id="rId4" Type="http://schemas.openxmlformats.org/officeDocument/2006/relationships/image" Target="../media/image38.jpg"/></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25.xml"/><Relationship Id="rId4" Type="http://schemas.openxmlformats.org/officeDocument/2006/relationships/image" Target="../media/image41.jpg"/></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hyperlink" Target="https://www.fnai.org/species-communities/natcom-guide" TargetMode="External"/><Relationship Id="rId2" Type="http://schemas.openxmlformats.org/officeDocument/2006/relationships/image" Target="../media/image49.jpg"/><Relationship Id="rId1" Type="http://schemas.openxmlformats.org/officeDocument/2006/relationships/slideLayout" Target="../slideLayouts/slideLayout25.xml"/><Relationship Id="rId6" Type="http://schemas.openxmlformats.org/officeDocument/2006/relationships/hyperlink" Target="https://fdotwww.blob.core.windows.net/sitefinity/docs/default-source/content/geospatial/documentsandpubs/fluccmanual1999.pdf?sfvrsn=9881b4d0_0&#8203;%20&#8203;" TargetMode="External"/><Relationship Id="rId5" Type="http://schemas.openxmlformats.org/officeDocument/2006/relationships/hyperlink" Target="https://floridainvasivespecies.org/plantlist2019.cfm" TargetMode="External"/><Relationship Id="rId4" Type="http://schemas.openxmlformats.org/officeDocument/2006/relationships/hyperlink" Target="https://www.fnai.org/species-communities/reference-communities"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hyperlink" Target="https://www.epa.gov/wotus/antecedent-precipitation-tool-apt#%3A%7E%3Atext%3DThe%20Antecedent%20Precipitation%20Tool%20%28APT%29%20is%20a%20desktop%2Cother%20site-specific%20observations%20occurred%20under%20normal%20climatic%20conditions" TargetMode="External"/><Relationship Id="rId2" Type="http://schemas.openxmlformats.org/officeDocument/2006/relationships/hyperlink" Target="https://floridadep.gov/owper/water-policy/content/water-management-districts" TargetMode="External"/><Relationship Id="rId1" Type="http://schemas.openxmlformats.org/officeDocument/2006/relationships/slideLayout" Target="../slideLayouts/slideLayout25.xml"/><Relationship Id="rId5" Type="http://schemas.openxmlformats.org/officeDocument/2006/relationships/image" Target="../media/image51.jpg"/><Relationship Id="rId4" Type="http://schemas.openxmlformats.org/officeDocument/2006/relationships/hyperlink" Target="https://fdep.maps.arcgis.com/home/webmap/viewer.html?webmap=84773af76da44c1fa20f7317279cdca7"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flrules.org/gateway/ChapterHome.asp?Chapter=62-340"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body of water surrounded by trees">
            <a:extLst>
              <a:ext uri="{FF2B5EF4-FFF2-40B4-BE49-F238E27FC236}">
                <a16:creationId xmlns:a16="http://schemas.microsoft.com/office/drawing/2014/main" id="{1CC4B1EE-B15A-8F48-8E6F-6D2A48232F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Rectangle 2">
            <a:extLst>
              <a:ext uri="{FF2B5EF4-FFF2-40B4-BE49-F238E27FC236}">
                <a16:creationId xmlns:a16="http://schemas.microsoft.com/office/drawing/2014/main" id="{A925AA31-70F1-B140-9426-76A413101196}"/>
              </a:ext>
              <a:ext uri="{C183D7F6-B498-43B3-948B-1728B52AA6E4}">
                <adec:decorative xmlns:adec="http://schemas.microsoft.com/office/drawing/2017/decorative" val="1"/>
              </a:ext>
            </a:extLst>
          </p:cNvPr>
          <p:cNvSpPr/>
          <p:nvPr/>
        </p:nvSpPr>
        <p:spPr>
          <a:xfrm>
            <a:off x="887627" y="1847222"/>
            <a:ext cx="10416746" cy="4567981"/>
          </a:xfrm>
          <a:prstGeom prst="rect">
            <a:avLst/>
          </a:prstGeom>
          <a:solidFill>
            <a:schemeClr val="accent6">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grpSp>
        <p:nvGrpSpPr>
          <p:cNvPr id="2" name="Group 1">
            <a:extLst>
              <a:ext uri="{FF2B5EF4-FFF2-40B4-BE49-F238E27FC236}">
                <a16:creationId xmlns:a16="http://schemas.microsoft.com/office/drawing/2014/main" id="{A75132E3-C54D-7C45-A661-8EC6D4150A55}"/>
              </a:ext>
              <a:ext uri="{C183D7F6-B498-43B3-948B-1728B52AA6E4}">
                <adec:decorative xmlns:adec="http://schemas.microsoft.com/office/drawing/2017/decorative" val="1"/>
              </a:ext>
            </a:extLst>
          </p:cNvPr>
          <p:cNvGrpSpPr/>
          <p:nvPr/>
        </p:nvGrpSpPr>
        <p:grpSpPr>
          <a:xfrm>
            <a:off x="1052385" y="2542065"/>
            <a:ext cx="10149425" cy="4094537"/>
            <a:chOff x="1136821" y="2663644"/>
            <a:chExt cx="10149425" cy="4094537"/>
          </a:xfrm>
        </p:grpSpPr>
        <p:grpSp>
          <p:nvGrpSpPr>
            <p:cNvPr id="4" name="Group 3">
              <a:extLst>
                <a:ext uri="{FF2B5EF4-FFF2-40B4-BE49-F238E27FC236}">
                  <a16:creationId xmlns:a16="http://schemas.microsoft.com/office/drawing/2014/main" id="{2288C5C9-BC35-C341-BAD3-547146EF8919}"/>
                </a:ext>
              </a:extLst>
            </p:cNvPr>
            <p:cNvGrpSpPr/>
            <p:nvPr/>
          </p:nvGrpSpPr>
          <p:grpSpPr>
            <a:xfrm>
              <a:off x="3600670" y="2663645"/>
              <a:ext cx="7685576" cy="4094536"/>
              <a:chOff x="5115818" y="1444174"/>
              <a:chExt cx="4368433" cy="3348331"/>
            </a:xfrm>
          </p:grpSpPr>
          <p:sp>
            <p:nvSpPr>
              <p:cNvPr id="5" name="TextBox 4">
                <a:extLst>
                  <a:ext uri="{FF2B5EF4-FFF2-40B4-BE49-F238E27FC236}">
                    <a16:creationId xmlns:a16="http://schemas.microsoft.com/office/drawing/2014/main" id="{4179DE2E-FC20-4E41-A5E0-A31FCC7F2E39}"/>
                  </a:ext>
                </a:extLst>
              </p:cNvPr>
              <p:cNvSpPr txBox="1"/>
              <p:nvPr/>
            </p:nvSpPr>
            <p:spPr>
              <a:xfrm>
                <a:off x="5115818" y="1444174"/>
                <a:ext cx="4333082" cy="1082250"/>
              </a:xfrm>
              <a:prstGeom prst="rect">
                <a:avLst/>
              </a:prstGeom>
              <a:noFill/>
            </p:spPr>
            <p:txBody>
              <a:bodyPr wrap="square" lIns="91440" tIns="45720" rIns="91440" bIns="45720" rtlCol="0" anchor="t">
                <a:spAutoFit/>
              </a:bodyPr>
              <a:lstStyle/>
              <a:p>
                <a:r>
                  <a:rPr lang="en-US" sz="4000" b="1" dirty="0">
                    <a:solidFill>
                      <a:schemeClr val="bg1"/>
                    </a:solidFill>
                    <a:latin typeface="Arial" panose="020B0604020202020204" pitchFamily="34" charset="0"/>
                    <a:ea typeface="Verdana" panose="020B0604030504040204" pitchFamily="34" charset="0"/>
                    <a:cs typeface="Arial" panose="020B0604020202020204" pitchFamily="34" charset="0"/>
                  </a:rPr>
                  <a:t>WETLAND DREDGE AND FILL PERMITTING PROJECTS</a:t>
                </a:r>
                <a:endParaRPr lang="en-US" dirty="0"/>
              </a:p>
            </p:txBody>
          </p:sp>
          <p:sp>
            <p:nvSpPr>
              <p:cNvPr id="7" name="TextBox 6">
                <a:extLst>
                  <a:ext uri="{FF2B5EF4-FFF2-40B4-BE49-F238E27FC236}">
                    <a16:creationId xmlns:a16="http://schemas.microsoft.com/office/drawing/2014/main" id="{B6F30178-1174-AD49-AE26-BBEFFE40A5C8}"/>
                  </a:ext>
                </a:extLst>
              </p:cNvPr>
              <p:cNvSpPr txBox="1"/>
              <p:nvPr/>
            </p:nvSpPr>
            <p:spPr>
              <a:xfrm>
                <a:off x="5395354" y="2980365"/>
                <a:ext cx="4088897" cy="1812140"/>
              </a:xfrm>
              <a:prstGeom prst="rect">
                <a:avLst/>
              </a:prstGeom>
              <a:noFill/>
            </p:spPr>
            <p:txBody>
              <a:bodyPr wrap="square" lIns="91440" tIns="45720" rIns="91440" bIns="45720" rtlCol="0" anchor="t">
                <a:spAutoFit/>
              </a:bodyPr>
              <a:lstStyle/>
              <a:p>
                <a:pPr algn="r"/>
                <a:r>
                  <a:rPr lang="en-US" sz="2000" b="1">
                    <a:solidFill>
                      <a:schemeClr val="bg1">
                        <a:lumMod val="95000"/>
                      </a:schemeClr>
                    </a:solidFill>
                    <a:latin typeface="Arial"/>
                    <a:cs typeface="Arial"/>
                  </a:rPr>
                  <a:t>Khristian Mangahas</a:t>
                </a:r>
              </a:p>
              <a:p>
                <a:pPr algn="r"/>
                <a:r>
                  <a:rPr lang="en-US" sz="2000">
                    <a:solidFill>
                      <a:schemeClr val="bg1">
                        <a:lumMod val="95000"/>
                      </a:schemeClr>
                    </a:solidFill>
                    <a:latin typeface="Arial"/>
                    <a:cs typeface="Arial"/>
                  </a:rPr>
                  <a:t>Environmental Manager</a:t>
                </a:r>
                <a:endParaRPr lang="en-US">
                  <a:solidFill>
                    <a:schemeClr val="bg1">
                      <a:lumMod val="95000"/>
                    </a:schemeClr>
                  </a:solidFill>
                  <a:ea typeface="Calibri"/>
                  <a:cs typeface="Calibri"/>
                </a:endParaRPr>
              </a:p>
              <a:p>
                <a:pPr algn="r"/>
                <a:r>
                  <a:rPr lang="en-US" sz="2000">
                    <a:solidFill>
                      <a:schemeClr val="bg1">
                        <a:lumMod val="95000"/>
                      </a:schemeClr>
                    </a:solidFill>
                    <a:latin typeface="Arial"/>
                    <a:cs typeface="Arial"/>
                  </a:rPr>
                  <a:t>Regulatory Programs/Environmental Resource Permitting</a:t>
                </a:r>
              </a:p>
              <a:p>
                <a:pPr algn="r"/>
                <a:r>
                  <a:rPr lang="en-US" sz="2000">
                    <a:solidFill>
                      <a:schemeClr val="bg1">
                        <a:lumMod val="95000"/>
                      </a:schemeClr>
                    </a:solidFill>
                    <a:latin typeface="Arial"/>
                    <a:cs typeface="Arial"/>
                  </a:rPr>
                  <a:t>Florida Department of Environmental Protection</a:t>
                </a:r>
              </a:p>
              <a:p>
                <a:pPr algn="r"/>
                <a:endParaRPr lang="en-US" sz="2000">
                  <a:solidFill>
                    <a:schemeClr val="bg1">
                      <a:lumMod val="95000"/>
                    </a:schemeClr>
                  </a:solidFill>
                  <a:latin typeface="Arial" panose="020B0604020202020204" pitchFamily="34" charset="0"/>
                  <a:cs typeface="Arial" panose="020B0604020202020204" pitchFamily="34" charset="0"/>
                </a:endParaRPr>
              </a:p>
              <a:p>
                <a:pPr algn="r"/>
                <a:r>
                  <a:rPr lang="en-US" sz="2000">
                    <a:solidFill>
                      <a:schemeClr val="bg1">
                        <a:lumMod val="95000"/>
                      </a:schemeClr>
                    </a:solidFill>
                    <a:latin typeface="Arial"/>
                    <a:cs typeface="Arial"/>
                  </a:rPr>
                  <a:t>Jacksonville, FL | Oct. 15, 2025</a:t>
                </a:r>
                <a:endParaRPr lang="en-US" sz="2000">
                  <a:solidFill>
                    <a:schemeClr val="bg1">
                      <a:lumMod val="95000"/>
                    </a:schemeClr>
                  </a:solidFill>
                </a:endParaRPr>
              </a:p>
              <a:p>
                <a:endParaRPr lang="en-US"/>
              </a:p>
            </p:txBody>
          </p:sp>
        </p:grpSp>
        <p:pic>
          <p:nvPicPr>
            <p:cNvPr id="9" name="Picture 8" descr="Florida Department of Environmental Protection Logo">
              <a:extLst>
                <a:ext uri="{FF2B5EF4-FFF2-40B4-BE49-F238E27FC236}">
                  <a16:creationId xmlns:a16="http://schemas.microsoft.com/office/drawing/2014/main" id="{6EFACE86-3E6D-8B48-8858-F6F4EF9FDD0A}"/>
                </a:ext>
              </a:extLst>
            </p:cNvPr>
            <p:cNvPicPr>
              <a:picLocks noChangeAspect="1"/>
            </p:cNvPicPr>
            <p:nvPr/>
          </p:nvPicPr>
          <p:blipFill>
            <a:blip r:embed="rId3"/>
            <a:stretch>
              <a:fillRect/>
            </a:stretch>
          </p:blipFill>
          <p:spPr>
            <a:xfrm>
              <a:off x="1136821" y="2663644"/>
              <a:ext cx="2316129" cy="2316129"/>
            </a:xfrm>
            <a:prstGeom prst="rect">
              <a:avLst/>
            </a:prstGeom>
          </p:spPr>
        </p:pic>
      </p:grpSp>
      <p:sp>
        <p:nvSpPr>
          <p:cNvPr id="6" name="Title 5">
            <a:extLst>
              <a:ext uri="{FF2B5EF4-FFF2-40B4-BE49-F238E27FC236}">
                <a16:creationId xmlns:a16="http://schemas.microsoft.com/office/drawing/2014/main" id="{B78C22D3-6D8D-A96F-3613-CC9DD14F5B03}"/>
              </a:ext>
            </a:extLst>
          </p:cNvPr>
          <p:cNvSpPr>
            <a:spLocks noGrp="1"/>
          </p:cNvSpPr>
          <p:nvPr>
            <p:ph type="title" idx="4294967295"/>
          </p:nvPr>
        </p:nvSpPr>
        <p:spPr>
          <a:xfrm>
            <a:off x="838200" y="-1325563"/>
            <a:ext cx="10515600" cy="1325563"/>
          </a:xfrm>
          <a:prstGeom prst="rect">
            <a:avLst/>
          </a:prstGeom>
        </p:spPr>
        <p:txBody>
          <a:bodyPr anchor="b"/>
          <a:lstStyle/>
          <a:p>
            <a:r>
              <a:rPr lang="en-US" b="1" dirty="0">
                <a:solidFill>
                  <a:schemeClr val="bg1"/>
                </a:solidFill>
                <a:latin typeface="Arial" panose="020B0604020202020204" pitchFamily="34" charset="0"/>
                <a:ea typeface="Verdana" panose="020B0604030504040204" pitchFamily="34" charset="0"/>
                <a:cs typeface="Arial" panose="020B0604020202020204" pitchFamily="34" charset="0"/>
              </a:rPr>
              <a:t>WETLAND DREDGE AND FILL PERMITTING PROJECTS</a:t>
            </a:r>
            <a:endParaRPr lang="en-US" dirty="0"/>
          </a:p>
        </p:txBody>
      </p:sp>
    </p:spTree>
    <p:extLst>
      <p:ext uri="{BB962C8B-B14F-4D97-AF65-F5344CB8AC3E}">
        <p14:creationId xmlns:p14="http://schemas.microsoft.com/office/powerpoint/2010/main" val="2671289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C027C1-AAF9-D007-3805-84A5A82900AF}"/>
              </a:ext>
            </a:extLst>
          </p:cNvPr>
          <p:cNvSpPr txBox="1">
            <a:spLocks noGrp="1"/>
          </p:cNvSpPr>
          <p:nvPr>
            <p:ph type="title" idx="4294967295"/>
          </p:nvPr>
        </p:nvSpPr>
        <p:spPr>
          <a:xfrm>
            <a:off x="1476407" y="215483"/>
            <a:ext cx="11371813" cy="6155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bg1"/>
                </a:solidFill>
                <a:effectLst/>
                <a:uLnTx/>
                <a:uFillTx/>
                <a:latin typeface="Arial"/>
                <a:ea typeface="+mn-ea"/>
                <a:cs typeface="Arial"/>
              </a:rPr>
              <a:t>APPLICATIONS AND PERMITTING FOR WETLANDS </a:t>
            </a:r>
          </a:p>
        </p:txBody>
      </p:sp>
      <p:pic>
        <p:nvPicPr>
          <p:cNvPr id="2" name="Picture 2" descr="upload/wetland figure">
            <a:extLst>
              <a:ext uri="{FF2B5EF4-FFF2-40B4-BE49-F238E27FC236}">
                <a16:creationId xmlns:a16="http://schemas.microsoft.com/office/drawing/2014/main" id="{7ABF5D1E-6EA0-2E4F-8014-314B9597F40C}"/>
              </a:ext>
            </a:extLst>
          </p:cNvPr>
          <p:cNvPicPr>
            <a:picLocks noChangeAspect="1"/>
          </p:cNvPicPr>
          <p:nvPr/>
        </p:nvPicPr>
        <p:blipFill>
          <a:blip r:embed="rId3"/>
          <a:stretch>
            <a:fillRect/>
          </a:stretch>
        </p:blipFill>
        <p:spPr>
          <a:xfrm>
            <a:off x="2893308" y="1721223"/>
            <a:ext cx="3061177" cy="3556783"/>
          </a:xfrm>
          <a:prstGeom prst="rect">
            <a:avLst/>
          </a:prstGeom>
        </p:spPr>
      </p:pic>
      <p:sp>
        <p:nvSpPr>
          <p:cNvPr id="3" name="TextBox 2">
            <a:extLst>
              <a:ext uri="{FF2B5EF4-FFF2-40B4-BE49-F238E27FC236}">
                <a16:creationId xmlns:a16="http://schemas.microsoft.com/office/drawing/2014/main" id="{BABD7B93-2F1A-E340-4F37-D56B23B948F8}"/>
              </a:ext>
            </a:extLst>
          </p:cNvPr>
          <p:cNvSpPr txBox="1"/>
          <p:nvPr/>
        </p:nvSpPr>
        <p:spPr>
          <a:xfrm>
            <a:off x="185058" y="1360714"/>
            <a:ext cx="280851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cs typeface="Arial"/>
              </a:rPr>
              <a:t>Exempt Activity:</a:t>
            </a:r>
          </a:p>
          <a:p>
            <a:pPr marL="285750" indent="-285750">
              <a:buFont typeface="Arial"/>
              <a:buChar char="•"/>
            </a:pPr>
            <a:r>
              <a:rPr lang="en-US" sz="2400">
                <a:latin typeface="Arial"/>
                <a:cs typeface="Arial"/>
              </a:rPr>
              <a:t>No permit is required.</a:t>
            </a:r>
          </a:p>
          <a:p>
            <a:pPr marL="285750" indent="-285750">
              <a:buFont typeface="Arial"/>
              <a:buChar char="•"/>
            </a:pPr>
            <a:r>
              <a:rPr lang="en-US" sz="2400">
                <a:latin typeface="Arial"/>
                <a:cs typeface="Arial"/>
              </a:rPr>
              <a:t>No wetlands impacted or lost due to dredging and filling activities.</a:t>
            </a:r>
          </a:p>
          <a:p>
            <a:pPr marL="285750" indent="-285750">
              <a:buFont typeface="Arial"/>
              <a:buChar char="•"/>
            </a:pPr>
            <a:r>
              <a:rPr lang="en-US" sz="2400">
                <a:latin typeface="Arial"/>
                <a:cs typeface="Arial"/>
              </a:rPr>
              <a:t>$100 fee for DEP to verify.</a:t>
            </a:r>
          </a:p>
        </p:txBody>
      </p:sp>
      <p:sp>
        <p:nvSpPr>
          <p:cNvPr id="6" name="TextBox 5">
            <a:extLst>
              <a:ext uri="{FF2B5EF4-FFF2-40B4-BE49-F238E27FC236}">
                <a16:creationId xmlns:a16="http://schemas.microsoft.com/office/drawing/2014/main" id="{6C38C01B-033D-D0DF-B894-C1F6C9672D85}"/>
              </a:ext>
            </a:extLst>
          </p:cNvPr>
          <p:cNvSpPr txBox="1"/>
          <p:nvPr/>
        </p:nvSpPr>
        <p:spPr>
          <a:xfrm>
            <a:off x="6477001" y="1317172"/>
            <a:ext cx="2362200"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cs typeface="Calibri" panose="020F0502020204030204"/>
              </a:rPr>
              <a:t>General Permit Required:</a:t>
            </a:r>
          </a:p>
          <a:p>
            <a:pPr marL="285750" indent="-285750">
              <a:buFont typeface="Arial"/>
              <a:buChar char="•"/>
            </a:pPr>
            <a:r>
              <a:rPr lang="en-US" sz="2400">
                <a:latin typeface="Arial"/>
                <a:cs typeface="Arial"/>
              </a:rPr>
              <a:t>Impacting less than 4,000 square feet of </a:t>
            </a:r>
            <a:r>
              <a:rPr lang="en-US" sz="2400" b="1">
                <a:latin typeface="Arial"/>
                <a:cs typeface="Arial"/>
              </a:rPr>
              <a:t>isolated</a:t>
            </a:r>
            <a:r>
              <a:rPr lang="en-US" sz="2400">
                <a:latin typeface="Arial"/>
                <a:cs typeface="Arial"/>
              </a:rPr>
              <a:t> wetlands or less than 100 square feet of connected wetlands</a:t>
            </a:r>
          </a:p>
          <a:p>
            <a:pPr marL="285750" indent="-285750">
              <a:buFont typeface="Arial"/>
              <a:buChar char="•"/>
            </a:pPr>
            <a:r>
              <a:rPr lang="en-US" sz="2400">
                <a:latin typeface="Arial"/>
                <a:cs typeface="Arial"/>
              </a:rPr>
              <a:t>No mitigation required.</a:t>
            </a:r>
          </a:p>
          <a:p>
            <a:pPr marL="285750" indent="-285750">
              <a:buFont typeface="Arial"/>
              <a:buChar char="•"/>
            </a:pPr>
            <a:r>
              <a:rPr lang="en-US" sz="2400">
                <a:latin typeface="Arial"/>
                <a:cs typeface="Arial"/>
              </a:rPr>
              <a:t>$250 fee.</a:t>
            </a:r>
          </a:p>
        </p:txBody>
      </p:sp>
      <p:pic>
        <p:nvPicPr>
          <p:cNvPr id="7" name="Picture 7" descr="upload/wetland figure">
            <a:extLst>
              <a:ext uri="{FF2B5EF4-FFF2-40B4-BE49-F238E27FC236}">
                <a16:creationId xmlns:a16="http://schemas.microsoft.com/office/drawing/2014/main" id="{ACE2DF24-DEEA-3413-E80C-3406A617CBAA}"/>
              </a:ext>
            </a:extLst>
          </p:cNvPr>
          <p:cNvPicPr>
            <a:picLocks noChangeAspect="1"/>
          </p:cNvPicPr>
          <p:nvPr/>
        </p:nvPicPr>
        <p:blipFill>
          <a:blip r:embed="rId4"/>
          <a:stretch>
            <a:fillRect/>
          </a:stretch>
        </p:blipFill>
        <p:spPr>
          <a:xfrm>
            <a:off x="8966377" y="1724596"/>
            <a:ext cx="3062337" cy="3553772"/>
          </a:xfrm>
          <a:prstGeom prst="rect">
            <a:avLst/>
          </a:prstGeom>
        </p:spPr>
      </p:pic>
    </p:spTree>
    <p:extLst>
      <p:ext uri="{BB962C8B-B14F-4D97-AF65-F5344CB8AC3E}">
        <p14:creationId xmlns:p14="http://schemas.microsoft.com/office/powerpoint/2010/main" val="3093342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C027C1-AAF9-D007-3805-84A5A82900AF}"/>
              </a:ext>
            </a:extLst>
          </p:cNvPr>
          <p:cNvSpPr txBox="1">
            <a:spLocks noGrp="1"/>
          </p:cNvSpPr>
          <p:nvPr>
            <p:ph type="title" idx="4294967295"/>
          </p:nvPr>
        </p:nvSpPr>
        <p:spPr>
          <a:xfrm>
            <a:off x="1415794" y="102914"/>
            <a:ext cx="10938858" cy="6155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bg1"/>
                </a:solidFill>
                <a:effectLst/>
                <a:uLnTx/>
                <a:uFillTx/>
                <a:latin typeface="Arial"/>
                <a:ea typeface="+mn-ea"/>
                <a:cs typeface="Arial"/>
              </a:rPr>
              <a:t>APPLICATIONS AND PERMITTING FOR WETLANDS </a:t>
            </a:r>
          </a:p>
        </p:txBody>
      </p:sp>
      <p:sp>
        <p:nvSpPr>
          <p:cNvPr id="5" name="TextBox 4">
            <a:extLst>
              <a:ext uri="{FF2B5EF4-FFF2-40B4-BE49-F238E27FC236}">
                <a16:creationId xmlns:a16="http://schemas.microsoft.com/office/drawing/2014/main" id="{8E92598B-E4B4-BB0A-1145-43839B81396C}"/>
              </a:ext>
            </a:extLst>
          </p:cNvPr>
          <p:cNvSpPr txBox="1"/>
          <p:nvPr/>
        </p:nvSpPr>
        <p:spPr>
          <a:xfrm>
            <a:off x="1478869" y="632857"/>
            <a:ext cx="10450812" cy="538865"/>
          </a:xfrm>
          <a:prstGeom prst="rect">
            <a:avLst/>
          </a:prstGeom>
          <a:noFill/>
        </p:spPr>
        <p:txBody>
          <a:bodyPr wrap="square" lIns="91440" tIns="45720" rIns="91440" bIns="45720" rtlCol="0" anchor="t">
            <a:spAutoFit/>
          </a:bodyPr>
          <a:lstStyle/>
          <a:p>
            <a:pPr>
              <a:lnSpc>
                <a:spcPct val="123577"/>
              </a:lnSpc>
            </a:pPr>
            <a:r>
              <a:rPr lang="en-US" sz="2500" b="1">
                <a:solidFill>
                  <a:schemeClr val="accent2"/>
                </a:solidFill>
                <a:latin typeface="Arial"/>
                <a:ea typeface="Verdana"/>
                <a:cs typeface="Arial"/>
              </a:rPr>
              <a:t>ELIMINATION AND REDUCTION</a:t>
            </a:r>
            <a:endParaRPr lang="en-US" sz="2500" b="1">
              <a:solidFill>
                <a:schemeClr val="accent2"/>
              </a:solidFill>
              <a:latin typeface="Arial"/>
              <a:ea typeface="Verdana" panose="020B0604030504040204" pitchFamily="34" charset="0"/>
              <a:cs typeface="Arial"/>
            </a:endParaRPr>
          </a:p>
        </p:txBody>
      </p:sp>
      <p:sp>
        <p:nvSpPr>
          <p:cNvPr id="6" name="TextBox 5">
            <a:extLst>
              <a:ext uri="{FF2B5EF4-FFF2-40B4-BE49-F238E27FC236}">
                <a16:creationId xmlns:a16="http://schemas.microsoft.com/office/drawing/2014/main" id="{6C38C01B-033D-D0DF-B894-C1F6C9672D85}"/>
              </a:ext>
            </a:extLst>
          </p:cNvPr>
          <p:cNvSpPr txBox="1"/>
          <p:nvPr/>
        </p:nvSpPr>
        <p:spPr>
          <a:xfrm>
            <a:off x="40889" y="1567543"/>
            <a:ext cx="271319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cs typeface="Calibri" panose="020F0502020204030204"/>
              </a:rPr>
              <a:t>Individual Permit Required:</a:t>
            </a:r>
          </a:p>
          <a:p>
            <a:pPr marL="342900" indent="-342900">
              <a:buFont typeface="Arial"/>
              <a:buChar char="•"/>
            </a:pPr>
            <a:r>
              <a:rPr lang="en-US" sz="2400">
                <a:latin typeface="Arial"/>
                <a:ea typeface="+mn-lt"/>
                <a:cs typeface="+mn-lt"/>
              </a:rPr>
              <a:t>Impacting wetlands.</a:t>
            </a:r>
            <a:endParaRPr lang="en-US">
              <a:latin typeface="Arial"/>
              <a:ea typeface="+mn-lt"/>
              <a:cs typeface="+mn-lt"/>
            </a:endParaRPr>
          </a:p>
          <a:p>
            <a:pPr marL="342900" indent="-342900">
              <a:buFont typeface="Arial"/>
              <a:buChar char="•"/>
            </a:pPr>
            <a:r>
              <a:rPr lang="en-US" sz="2400">
                <a:latin typeface="Arial"/>
                <a:ea typeface="+mn-lt"/>
                <a:cs typeface="+mn-lt"/>
              </a:rPr>
              <a:t>Mitigation is required.</a:t>
            </a:r>
            <a:endParaRPr lang="en-US">
              <a:latin typeface="Arial"/>
              <a:ea typeface="+mn-lt"/>
              <a:cs typeface="+mn-lt"/>
            </a:endParaRPr>
          </a:p>
          <a:p>
            <a:pPr marL="342900" indent="-342900">
              <a:buFont typeface="Arial"/>
              <a:buChar char="•"/>
            </a:pPr>
            <a:r>
              <a:rPr lang="en-US" sz="2400">
                <a:latin typeface="Arial"/>
                <a:ea typeface="+mn-lt"/>
                <a:cs typeface="+mn-lt"/>
              </a:rPr>
              <a:t>$420 fee (less than one acre)</a:t>
            </a:r>
            <a:endParaRPr lang="en-US">
              <a:latin typeface="Arial"/>
              <a:ea typeface="+mn-lt"/>
              <a:cs typeface="+mn-lt"/>
            </a:endParaRPr>
          </a:p>
          <a:p>
            <a:pPr marL="800100" lvl="1" indent="-342900">
              <a:buFont typeface="Courier New"/>
              <a:buChar char="o"/>
            </a:pPr>
            <a:r>
              <a:rPr lang="en-US" sz="2400">
                <a:latin typeface="Arial"/>
                <a:ea typeface="+mn-lt"/>
                <a:cs typeface="+mn-lt"/>
              </a:rPr>
              <a:t>$320 is using e-permitting.</a:t>
            </a:r>
            <a:endParaRPr lang="en-US">
              <a:latin typeface="Arial"/>
              <a:cs typeface="Calibri"/>
            </a:endParaRPr>
          </a:p>
          <a:p>
            <a:pPr marL="285750" indent="-285750">
              <a:buFont typeface="Arial"/>
              <a:buChar char="•"/>
            </a:pPr>
            <a:endParaRPr lang="en-US" sz="2400">
              <a:latin typeface="Arial"/>
              <a:cs typeface="Arial"/>
            </a:endParaRPr>
          </a:p>
        </p:txBody>
      </p:sp>
      <p:pic>
        <p:nvPicPr>
          <p:cNvPr id="8" name="Picture 8" descr="upload/wetland figure">
            <a:extLst>
              <a:ext uri="{FF2B5EF4-FFF2-40B4-BE49-F238E27FC236}">
                <a16:creationId xmlns:a16="http://schemas.microsoft.com/office/drawing/2014/main" id="{F223D278-D5CA-E6F6-986F-FBCF2A577A1C}"/>
              </a:ext>
            </a:extLst>
          </p:cNvPr>
          <p:cNvPicPr>
            <a:picLocks noChangeAspect="1"/>
          </p:cNvPicPr>
          <p:nvPr/>
        </p:nvPicPr>
        <p:blipFill>
          <a:blip r:embed="rId3"/>
          <a:stretch>
            <a:fillRect/>
          </a:stretch>
        </p:blipFill>
        <p:spPr>
          <a:xfrm>
            <a:off x="2653823" y="1564832"/>
            <a:ext cx="3061178" cy="4424734"/>
          </a:xfrm>
          <a:prstGeom prst="rect">
            <a:avLst/>
          </a:prstGeom>
        </p:spPr>
      </p:pic>
      <p:sp>
        <p:nvSpPr>
          <p:cNvPr id="9" name="TextBox 8">
            <a:extLst>
              <a:ext uri="{FF2B5EF4-FFF2-40B4-BE49-F238E27FC236}">
                <a16:creationId xmlns:a16="http://schemas.microsoft.com/office/drawing/2014/main" id="{C969E6FC-74D5-047F-10F0-F21613762613}"/>
              </a:ext>
            </a:extLst>
          </p:cNvPr>
          <p:cNvSpPr txBox="1"/>
          <p:nvPr/>
        </p:nvSpPr>
        <p:spPr>
          <a:xfrm>
            <a:off x="5870552" y="1567543"/>
            <a:ext cx="2984858"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cs typeface="Arial"/>
              </a:rPr>
              <a:t>Elimination &amp; Reduction Utilized:</a:t>
            </a:r>
          </a:p>
          <a:p>
            <a:pPr marL="342900" indent="-342900">
              <a:buFont typeface="Arial"/>
              <a:buChar char="•"/>
            </a:pPr>
            <a:r>
              <a:rPr lang="en-US" sz="2400">
                <a:latin typeface="Arial"/>
                <a:ea typeface="+mn-lt"/>
                <a:cs typeface="+mn-lt"/>
              </a:rPr>
              <a:t>Final proposal: modified to reduce wetland impact.</a:t>
            </a:r>
            <a:endParaRPr lang="en-US">
              <a:latin typeface="Arial"/>
              <a:ea typeface="+mn-lt"/>
              <a:cs typeface="+mn-lt"/>
            </a:endParaRPr>
          </a:p>
          <a:p>
            <a:pPr marL="342900" indent="-342900">
              <a:buFont typeface="Arial"/>
              <a:buChar char="•"/>
            </a:pPr>
            <a:r>
              <a:rPr lang="en-US" sz="2400">
                <a:latin typeface="Arial"/>
                <a:ea typeface="+mn-lt"/>
                <a:cs typeface="+mn-lt"/>
              </a:rPr>
              <a:t>Fill for house pad only. Reduced amount of mitigation required.</a:t>
            </a:r>
            <a:endParaRPr lang="en-US">
              <a:latin typeface="Arial"/>
              <a:ea typeface="+mn-lt"/>
              <a:cs typeface="+mn-lt"/>
            </a:endParaRPr>
          </a:p>
        </p:txBody>
      </p:sp>
      <p:pic>
        <p:nvPicPr>
          <p:cNvPr id="10" name="Picture 10" descr="upload/wetland figure">
            <a:extLst>
              <a:ext uri="{FF2B5EF4-FFF2-40B4-BE49-F238E27FC236}">
                <a16:creationId xmlns:a16="http://schemas.microsoft.com/office/drawing/2014/main" id="{14AF8271-4D01-8D29-7E43-97E7A4108E05}"/>
              </a:ext>
            </a:extLst>
          </p:cNvPr>
          <p:cNvPicPr>
            <a:picLocks noChangeAspect="1"/>
          </p:cNvPicPr>
          <p:nvPr/>
        </p:nvPicPr>
        <p:blipFill>
          <a:blip r:embed="rId4"/>
          <a:stretch>
            <a:fillRect/>
          </a:stretch>
        </p:blipFill>
        <p:spPr>
          <a:xfrm>
            <a:off x="8928064" y="1567544"/>
            <a:ext cx="2913815" cy="4419600"/>
          </a:xfrm>
          <a:prstGeom prst="rect">
            <a:avLst/>
          </a:prstGeom>
        </p:spPr>
      </p:pic>
    </p:spTree>
    <p:extLst>
      <p:ext uri="{BB962C8B-B14F-4D97-AF65-F5344CB8AC3E}">
        <p14:creationId xmlns:p14="http://schemas.microsoft.com/office/powerpoint/2010/main" val="3100956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2A69C-7F13-7352-368B-C87F463CC25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80138DE-9EF1-CCCF-3FB7-ED4CC68F189E}"/>
              </a:ext>
            </a:extLst>
          </p:cNvPr>
          <p:cNvSpPr txBox="1">
            <a:spLocks noGrp="1"/>
          </p:cNvSpPr>
          <p:nvPr>
            <p:ph type="title" idx="4294967295"/>
          </p:nvPr>
        </p:nvSpPr>
        <p:spPr>
          <a:xfrm>
            <a:off x="1455240" y="204900"/>
            <a:ext cx="11054313" cy="6155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bg1"/>
                </a:solidFill>
                <a:effectLst/>
                <a:uLnTx/>
                <a:uFillTx/>
                <a:latin typeface="Arial"/>
                <a:ea typeface="+mn-ea"/>
                <a:cs typeface="Arial"/>
              </a:rPr>
              <a:t>APPLICATIONS AND PERMITTING FOR WETLANDS </a:t>
            </a:r>
          </a:p>
        </p:txBody>
      </p:sp>
      <p:sp>
        <p:nvSpPr>
          <p:cNvPr id="6" name="TextBox 5">
            <a:extLst>
              <a:ext uri="{FF2B5EF4-FFF2-40B4-BE49-F238E27FC236}">
                <a16:creationId xmlns:a16="http://schemas.microsoft.com/office/drawing/2014/main" id="{85E2B3EE-A5B1-6795-A362-70E0CBEE91B4}"/>
              </a:ext>
            </a:extLst>
          </p:cNvPr>
          <p:cNvSpPr txBox="1"/>
          <p:nvPr/>
        </p:nvSpPr>
        <p:spPr>
          <a:xfrm>
            <a:off x="611229" y="2528557"/>
            <a:ext cx="461140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cs typeface="Calibri" panose="020F0502020204030204"/>
              </a:rPr>
              <a:t>General Permit Example:</a:t>
            </a:r>
          </a:p>
          <a:p>
            <a:r>
              <a:rPr lang="en-US" sz="2400">
                <a:latin typeface="Arial"/>
                <a:cs typeface="Arial"/>
              </a:rPr>
              <a:t>No mitigation is required for impacting less than 4,000 square feet of isolated wetlands.</a:t>
            </a:r>
          </a:p>
          <a:p>
            <a:endParaRPr lang="en-US" sz="2400">
              <a:latin typeface="Arial"/>
              <a:cs typeface="Arial"/>
            </a:endParaRPr>
          </a:p>
          <a:p>
            <a:r>
              <a:rPr lang="en-US" sz="2400">
                <a:latin typeface="Arial"/>
                <a:cs typeface="Arial"/>
              </a:rPr>
              <a:t>Staff will conduct a combination of desktop review and field methodologies to verify this.</a:t>
            </a:r>
            <a:endParaRPr lang="en-US"/>
          </a:p>
        </p:txBody>
      </p:sp>
      <p:sp>
        <p:nvSpPr>
          <p:cNvPr id="9" name="TextBox 8">
            <a:extLst>
              <a:ext uri="{FF2B5EF4-FFF2-40B4-BE49-F238E27FC236}">
                <a16:creationId xmlns:a16="http://schemas.microsoft.com/office/drawing/2014/main" id="{77929BBB-4AA8-8683-8B83-50363FDEB692}"/>
              </a:ext>
            </a:extLst>
          </p:cNvPr>
          <p:cNvSpPr txBox="1"/>
          <p:nvPr/>
        </p:nvSpPr>
        <p:spPr>
          <a:xfrm>
            <a:off x="1478869" y="632857"/>
            <a:ext cx="10450812" cy="538865"/>
          </a:xfrm>
          <a:prstGeom prst="rect">
            <a:avLst/>
          </a:prstGeom>
          <a:noFill/>
        </p:spPr>
        <p:txBody>
          <a:bodyPr wrap="square" lIns="91440" tIns="45720" rIns="91440" bIns="45720" rtlCol="0" anchor="t">
            <a:spAutoFit/>
          </a:bodyPr>
          <a:lstStyle/>
          <a:p>
            <a:pPr>
              <a:lnSpc>
                <a:spcPct val="123577"/>
              </a:lnSpc>
            </a:pPr>
            <a:r>
              <a:rPr lang="en-US" sz="2500" b="1">
                <a:solidFill>
                  <a:schemeClr val="accent2"/>
                </a:solidFill>
                <a:latin typeface="Arial"/>
                <a:ea typeface="Verdana"/>
                <a:cs typeface="Arial"/>
              </a:rPr>
              <a:t>ISOLATED WETLANDS</a:t>
            </a:r>
            <a:endParaRPr lang="en-US" sz="2500" b="1">
              <a:solidFill>
                <a:schemeClr val="accent2"/>
              </a:solidFill>
              <a:latin typeface="Arial"/>
              <a:ea typeface="Verdana" panose="020B0604030504040204" pitchFamily="34" charset="0"/>
              <a:cs typeface="Arial"/>
            </a:endParaRPr>
          </a:p>
        </p:txBody>
      </p:sp>
      <p:grpSp>
        <p:nvGrpSpPr>
          <p:cNvPr id="7" name="Group 6" descr="LiDAR wetland aerial">
            <a:extLst>
              <a:ext uri="{FF2B5EF4-FFF2-40B4-BE49-F238E27FC236}">
                <a16:creationId xmlns:a16="http://schemas.microsoft.com/office/drawing/2014/main" id="{A90EF550-6FAA-132E-5D06-B406B92E5607}"/>
              </a:ext>
            </a:extLst>
          </p:cNvPr>
          <p:cNvGrpSpPr/>
          <p:nvPr/>
        </p:nvGrpSpPr>
        <p:grpSpPr>
          <a:xfrm>
            <a:off x="5533293" y="2157046"/>
            <a:ext cx="5486288" cy="3804130"/>
            <a:chOff x="0" y="3059723"/>
            <a:chExt cx="5486288" cy="3804130"/>
          </a:xfrm>
        </p:grpSpPr>
        <p:pic>
          <p:nvPicPr>
            <p:cNvPr id="5" name="Picture 4">
              <a:extLst>
                <a:ext uri="{FF2B5EF4-FFF2-40B4-BE49-F238E27FC236}">
                  <a16:creationId xmlns:a16="http://schemas.microsoft.com/office/drawing/2014/main" id="{56994F33-E408-74A0-ADA1-57A8E6C0041B}"/>
                </a:ext>
              </a:extLst>
            </p:cNvPr>
            <p:cNvPicPr>
              <a:picLocks noChangeAspect="1"/>
            </p:cNvPicPr>
            <p:nvPr/>
          </p:nvPicPr>
          <p:blipFill>
            <a:blip r:embed="rId3"/>
            <a:stretch>
              <a:fillRect/>
            </a:stretch>
          </p:blipFill>
          <p:spPr>
            <a:xfrm>
              <a:off x="2004760" y="3059723"/>
              <a:ext cx="3481528" cy="3798277"/>
            </a:xfrm>
            <a:prstGeom prst="rect">
              <a:avLst/>
            </a:prstGeom>
          </p:spPr>
        </p:pic>
        <p:pic>
          <p:nvPicPr>
            <p:cNvPr id="10" name="Picture 9">
              <a:extLst>
                <a:ext uri="{FF2B5EF4-FFF2-40B4-BE49-F238E27FC236}">
                  <a16:creationId xmlns:a16="http://schemas.microsoft.com/office/drawing/2014/main" id="{D5F7AEE1-39EC-72E3-3C08-361ED3DC4FE7}"/>
                </a:ext>
              </a:extLst>
            </p:cNvPr>
            <p:cNvPicPr>
              <a:picLocks noChangeAspect="1"/>
            </p:cNvPicPr>
            <p:nvPr/>
          </p:nvPicPr>
          <p:blipFill>
            <a:blip r:embed="rId4"/>
            <a:srcRect l="28927" t="-78" r="32037" b="-544"/>
            <a:stretch>
              <a:fillRect/>
            </a:stretch>
          </p:blipFill>
          <p:spPr>
            <a:xfrm>
              <a:off x="0" y="3059723"/>
              <a:ext cx="2946649" cy="3804130"/>
            </a:xfrm>
            <a:prstGeom prst="rect">
              <a:avLst/>
            </a:prstGeom>
          </p:spPr>
        </p:pic>
        <p:cxnSp>
          <p:nvCxnSpPr>
            <p:cNvPr id="3" name="Straight Arrow Connector 2">
              <a:extLst>
                <a:ext uri="{FF2B5EF4-FFF2-40B4-BE49-F238E27FC236}">
                  <a16:creationId xmlns:a16="http://schemas.microsoft.com/office/drawing/2014/main" id="{DE146725-ECD0-82EC-EDCC-AFEC4D1AC20D}"/>
                </a:ext>
              </a:extLst>
            </p:cNvPr>
            <p:cNvCxnSpPr/>
            <p:nvPr/>
          </p:nvCxnSpPr>
          <p:spPr>
            <a:xfrm>
              <a:off x="1049601" y="3708584"/>
              <a:ext cx="358143" cy="729908"/>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5B8149C8-41B1-E948-0BBC-B60FB865E06D}"/>
                </a:ext>
              </a:extLst>
            </p:cNvPr>
            <p:cNvCxnSpPr/>
            <p:nvPr/>
          </p:nvCxnSpPr>
          <p:spPr>
            <a:xfrm>
              <a:off x="1015492" y="3667948"/>
              <a:ext cx="2429786" cy="750655"/>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sp>
        <p:nvSpPr>
          <p:cNvPr id="2" name="TextBox 1">
            <a:extLst>
              <a:ext uri="{FF2B5EF4-FFF2-40B4-BE49-F238E27FC236}">
                <a16:creationId xmlns:a16="http://schemas.microsoft.com/office/drawing/2014/main" id="{F7D2EB28-D026-94BE-887C-309BC2DFA6E2}"/>
              </a:ext>
            </a:extLst>
          </p:cNvPr>
          <p:cNvSpPr txBox="1"/>
          <p:nvPr/>
        </p:nvSpPr>
        <p:spPr>
          <a:xfrm>
            <a:off x="5640974" y="2381745"/>
            <a:ext cx="1145858" cy="3399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latin typeface="Arial"/>
                <a:ea typeface="Calibri"/>
                <a:cs typeface="Calibri"/>
              </a:rPr>
              <a:t>950 sq ft</a:t>
            </a:r>
          </a:p>
        </p:txBody>
      </p:sp>
    </p:spTree>
    <p:extLst>
      <p:ext uri="{BB962C8B-B14F-4D97-AF65-F5344CB8AC3E}">
        <p14:creationId xmlns:p14="http://schemas.microsoft.com/office/powerpoint/2010/main" val="1612939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412C0-5681-B56A-A8EA-8E002113588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527C746-B20B-27AD-59D4-82763047D019}"/>
              </a:ext>
            </a:extLst>
          </p:cNvPr>
          <p:cNvSpPr txBox="1">
            <a:spLocks noGrp="1"/>
          </p:cNvSpPr>
          <p:nvPr>
            <p:ph type="title" idx="4294967295"/>
          </p:nvPr>
        </p:nvSpPr>
        <p:spPr>
          <a:xfrm>
            <a:off x="1455240" y="204900"/>
            <a:ext cx="11054313" cy="6155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bg1"/>
                </a:solidFill>
                <a:effectLst/>
                <a:uLnTx/>
                <a:uFillTx/>
                <a:latin typeface="Arial"/>
                <a:ea typeface="+mn-ea"/>
                <a:cs typeface="Arial"/>
              </a:rPr>
              <a:t>APPLICATIONS AND PERMITTING FOR WETLANDS </a:t>
            </a:r>
          </a:p>
        </p:txBody>
      </p:sp>
      <p:sp>
        <p:nvSpPr>
          <p:cNvPr id="9" name="TextBox 8">
            <a:extLst>
              <a:ext uri="{FF2B5EF4-FFF2-40B4-BE49-F238E27FC236}">
                <a16:creationId xmlns:a16="http://schemas.microsoft.com/office/drawing/2014/main" id="{691A9EC0-776D-E249-B0AE-2C817D86A4D4}"/>
              </a:ext>
            </a:extLst>
          </p:cNvPr>
          <p:cNvSpPr txBox="1"/>
          <p:nvPr/>
        </p:nvSpPr>
        <p:spPr>
          <a:xfrm>
            <a:off x="1478869" y="632857"/>
            <a:ext cx="10450812" cy="538865"/>
          </a:xfrm>
          <a:prstGeom prst="rect">
            <a:avLst/>
          </a:prstGeom>
          <a:noFill/>
        </p:spPr>
        <p:txBody>
          <a:bodyPr wrap="square" lIns="91440" tIns="45720" rIns="91440" bIns="45720" rtlCol="0" anchor="t">
            <a:spAutoFit/>
          </a:bodyPr>
          <a:lstStyle/>
          <a:p>
            <a:pPr>
              <a:lnSpc>
                <a:spcPct val="123577"/>
              </a:lnSpc>
            </a:pPr>
            <a:r>
              <a:rPr lang="en-US" sz="2500" b="1">
                <a:solidFill>
                  <a:schemeClr val="accent2"/>
                </a:solidFill>
                <a:latin typeface="Arial"/>
                <a:ea typeface="Verdana"/>
                <a:cs typeface="Arial"/>
              </a:rPr>
              <a:t>ISOLATED WETLANDS</a:t>
            </a:r>
            <a:endParaRPr lang="en-US" sz="2500" b="1">
              <a:solidFill>
                <a:schemeClr val="accent2"/>
              </a:solidFill>
              <a:latin typeface="Arial"/>
              <a:ea typeface="Verdana" panose="020B0604030504040204" pitchFamily="34" charset="0"/>
              <a:cs typeface="Arial"/>
            </a:endParaRPr>
          </a:p>
        </p:txBody>
      </p:sp>
      <p:pic>
        <p:nvPicPr>
          <p:cNvPr id="11" name="Picture 10" descr="aerial of wetlands with photo of wetlands over top">
            <a:extLst>
              <a:ext uri="{FF2B5EF4-FFF2-40B4-BE49-F238E27FC236}">
                <a16:creationId xmlns:a16="http://schemas.microsoft.com/office/drawing/2014/main" id="{22318C46-5E9E-2EE8-23CC-B60F7A82EDD1}"/>
              </a:ext>
            </a:extLst>
          </p:cNvPr>
          <p:cNvPicPr>
            <a:picLocks noChangeAspect="1"/>
          </p:cNvPicPr>
          <p:nvPr/>
        </p:nvPicPr>
        <p:blipFill>
          <a:blip r:embed="rId3"/>
          <a:srcRect t="62" r="18769" b="247"/>
          <a:stretch>
            <a:fillRect/>
          </a:stretch>
        </p:blipFill>
        <p:spPr>
          <a:xfrm>
            <a:off x="5075450" y="1316567"/>
            <a:ext cx="7049139" cy="5361723"/>
          </a:xfrm>
          <a:prstGeom prst="rect">
            <a:avLst/>
          </a:prstGeom>
        </p:spPr>
      </p:pic>
      <p:sp>
        <p:nvSpPr>
          <p:cNvPr id="13" name="TextBox 12">
            <a:extLst>
              <a:ext uri="{FF2B5EF4-FFF2-40B4-BE49-F238E27FC236}">
                <a16:creationId xmlns:a16="http://schemas.microsoft.com/office/drawing/2014/main" id="{0C0150EE-504A-B9B9-38EE-07552A82CCB0}"/>
              </a:ext>
            </a:extLst>
          </p:cNvPr>
          <p:cNvSpPr txBox="1"/>
          <p:nvPr/>
        </p:nvSpPr>
        <p:spPr>
          <a:xfrm>
            <a:off x="158588" y="1380996"/>
            <a:ext cx="4778130"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cs typeface="Calibri" panose="020F0502020204030204"/>
              </a:rPr>
              <a:t>Individual Permit Example:</a:t>
            </a:r>
          </a:p>
          <a:p>
            <a:r>
              <a:rPr lang="en-US" sz="2400">
                <a:latin typeface="Arial"/>
                <a:cs typeface="Arial"/>
              </a:rPr>
              <a:t>Mitigation is required for </a:t>
            </a:r>
            <a:r>
              <a:rPr lang="en-US" sz="2400" u="sng">
                <a:latin typeface="Arial"/>
                <a:cs typeface="Arial"/>
              </a:rPr>
              <a:t>isolated</a:t>
            </a:r>
            <a:r>
              <a:rPr lang="en-US" sz="2400">
                <a:latin typeface="Arial"/>
                <a:cs typeface="Arial"/>
              </a:rPr>
              <a:t> wetlands that are any of the following:</a:t>
            </a:r>
          </a:p>
          <a:p>
            <a:pPr marL="342900" indent="-342900">
              <a:buFont typeface="Calibri"/>
              <a:buChar char="-"/>
            </a:pPr>
            <a:r>
              <a:rPr lang="en-US" sz="2400">
                <a:latin typeface="Arial"/>
                <a:cs typeface="Arial"/>
              </a:rPr>
              <a:t>Impacts greater than ½ acre. </a:t>
            </a:r>
            <a:endParaRPr lang="en-US">
              <a:latin typeface="Calibri" panose="020F0502020204030204"/>
              <a:ea typeface="Calibri" panose="020F0502020204030204"/>
              <a:cs typeface="Calibri" panose="020F0502020204030204"/>
            </a:endParaRPr>
          </a:p>
          <a:p>
            <a:pPr marL="342900" indent="-342900">
              <a:buFont typeface="Calibri"/>
              <a:buChar char="-"/>
            </a:pPr>
            <a:r>
              <a:rPr lang="en-US" sz="2400">
                <a:latin typeface="Arial"/>
                <a:cs typeface="Arial"/>
              </a:rPr>
              <a:t>High value to fish and wildlife.</a:t>
            </a:r>
          </a:p>
          <a:p>
            <a:pPr marL="342900" indent="-342900">
              <a:buFont typeface="Calibri"/>
              <a:buChar char="-"/>
            </a:pPr>
            <a:endParaRPr lang="en-US" sz="2400">
              <a:latin typeface="Arial"/>
              <a:ea typeface="Calibri" panose="020F0502020204030204"/>
              <a:cs typeface="Arial"/>
            </a:endParaRPr>
          </a:p>
          <a:p>
            <a:r>
              <a:rPr lang="en-US" sz="2400">
                <a:latin typeface="Arial"/>
                <a:ea typeface="Calibri" panose="020F0502020204030204"/>
                <a:cs typeface="Arial"/>
              </a:rPr>
              <a:t>Mitigation not required for:</a:t>
            </a:r>
            <a:endParaRPr lang="en-US" sz="2400">
              <a:solidFill>
                <a:srgbClr val="FF0095"/>
              </a:solidFill>
              <a:latin typeface="Calibri" panose="020F0502020204030204"/>
              <a:ea typeface="Calibri" panose="020F0502020204030204"/>
              <a:cs typeface="Calibri"/>
            </a:endParaRPr>
          </a:p>
          <a:p>
            <a:pPr marL="342900" indent="-342900">
              <a:buFont typeface="Calibri"/>
              <a:buChar char="-"/>
            </a:pPr>
            <a:r>
              <a:rPr lang="en-US" sz="2400">
                <a:solidFill>
                  <a:srgbClr val="FF0095"/>
                </a:solidFill>
                <a:latin typeface="Arial"/>
                <a:ea typeface="Calibri" panose="020F0502020204030204"/>
                <a:cs typeface="Arial"/>
              </a:rPr>
              <a:t>Less than ½ acre and low quality.</a:t>
            </a:r>
            <a:endParaRPr lang="en-US" sz="2400">
              <a:solidFill>
                <a:srgbClr val="FF0095"/>
              </a:solidFill>
              <a:ea typeface="Calibri"/>
              <a:cs typeface="Calibri"/>
            </a:endParaRPr>
          </a:p>
          <a:p>
            <a:r>
              <a:rPr lang="en-US" sz="2400">
                <a:solidFill>
                  <a:srgbClr val="000000"/>
                </a:solidFill>
                <a:latin typeface="Arial"/>
                <a:ea typeface="Calibri" panose="020F0502020204030204"/>
                <a:cs typeface="Arial"/>
              </a:rPr>
              <a:t>Mitigation required for:</a:t>
            </a:r>
            <a:endParaRPr lang="en-US" sz="2400">
              <a:solidFill>
                <a:srgbClr val="02CDDB"/>
              </a:solidFill>
              <a:latin typeface="Arial"/>
              <a:ea typeface="Calibri" panose="020F0502020204030204"/>
              <a:cs typeface="Calibri" panose="020F0502020204030204"/>
            </a:endParaRPr>
          </a:p>
          <a:p>
            <a:pPr marL="342900" indent="-342900">
              <a:buFont typeface="Calibri"/>
              <a:buChar char="-"/>
            </a:pPr>
            <a:r>
              <a:rPr lang="en-US" sz="2400">
                <a:solidFill>
                  <a:srgbClr val="02CDDB"/>
                </a:solidFill>
                <a:latin typeface="Arial"/>
                <a:ea typeface="Calibri" panose="020F0502020204030204"/>
                <a:cs typeface="Arial"/>
              </a:rPr>
              <a:t>Less than ½ acre and high quality. </a:t>
            </a:r>
            <a:endParaRPr lang="en-US" sz="2400">
              <a:solidFill>
                <a:srgbClr val="02CDDB"/>
              </a:solidFill>
              <a:latin typeface="Arial"/>
              <a:ea typeface="+mn-lt"/>
              <a:cs typeface="+mn-lt"/>
            </a:endParaRPr>
          </a:p>
          <a:p>
            <a:pPr marL="342900" indent="-342900">
              <a:buFont typeface="Calibri"/>
              <a:buChar char="-"/>
            </a:pPr>
            <a:r>
              <a:rPr lang="en-US" sz="2400">
                <a:solidFill>
                  <a:srgbClr val="1500FF"/>
                </a:solidFill>
                <a:latin typeface="Arial"/>
                <a:ea typeface="+mn-lt"/>
                <a:cs typeface="+mn-lt"/>
              </a:rPr>
              <a:t>Greater than ½ acre. </a:t>
            </a:r>
            <a:endParaRPr lang="en-US" sz="2400">
              <a:solidFill>
                <a:srgbClr val="02CDDB"/>
              </a:solidFill>
              <a:latin typeface="Arial"/>
              <a:ea typeface="+mn-lt"/>
              <a:cs typeface="+mn-lt"/>
            </a:endParaRPr>
          </a:p>
        </p:txBody>
      </p:sp>
      <p:sp>
        <p:nvSpPr>
          <p:cNvPr id="14" name="Oval 13">
            <a:extLst>
              <a:ext uri="{FF2B5EF4-FFF2-40B4-BE49-F238E27FC236}">
                <a16:creationId xmlns:a16="http://schemas.microsoft.com/office/drawing/2014/main" id="{BFD46BC5-D349-BB04-1ECD-F93D311AA888}"/>
              </a:ext>
              <a:ext uri="{C183D7F6-B498-43B3-948B-1728B52AA6E4}">
                <adec:decorative xmlns:adec="http://schemas.microsoft.com/office/drawing/2017/decorative" val="1"/>
              </a:ext>
            </a:extLst>
          </p:cNvPr>
          <p:cNvSpPr/>
          <p:nvPr/>
        </p:nvSpPr>
        <p:spPr>
          <a:xfrm>
            <a:off x="10070224" y="3648403"/>
            <a:ext cx="499241" cy="413844"/>
          </a:xfrm>
          <a:prstGeom prst="ellipse">
            <a:avLst/>
          </a:prstGeom>
          <a:noFill/>
          <a:ln w="28575">
            <a:solidFill>
              <a:srgbClr val="FF00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F35021C-323F-7029-7753-5790C692C8BE}"/>
              </a:ext>
              <a:ext uri="{C183D7F6-B498-43B3-948B-1728B52AA6E4}">
                <adec:decorative xmlns:adec="http://schemas.microsoft.com/office/drawing/2017/decorative" val="1"/>
              </a:ext>
            </a:extLst>
          </p:cNvPr>
          <p:cNvSpPr/>
          <p:nvPr/>
        </p:nvSpPr>
        <p:spPr>
          <a:xfrm>
            <a:off x="9843959" y="4013490"/>
            <a:ext cx="374431" cy="258817"/>
          </a:xfrm>
          <a:prstGeom prst="ellipse">
            <a:avLst/>
          </a:prstGeom>
          <a:noFill/>
          <a:ln w="28575">
            <a:solidFill>
              <a:srgbClr val="FF00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DE7EF1E-4E42-7688-D875-D15C9D1F6E31}"/>
              </a:ext>
              <a:ext uri="{C183D7F6-B498-43B3-948B-1728B52AA6E4}">
                <adec:decorative xmlns:adec="http://schemas.microsoft.com/office/drawing/2017/decorative" val="1"/>
              </a:ext>
            </a:extLst>
          </p:cNvPr>
          <p:cNvSpPr/>
          <p:nvPr/>
        </p:nvSpPr>
        <p:spPr>
          <a:xfrm>
            <a:off x="9076996" y="4506309"/>
            <a:ext cx="374431" cy="282465"/>
          </a:xfrm>
          <a:prstGeom prst="ellipse">
            <a:avLst/>
          </a:prstGeom>
          <a:noFill/>
          <a:ln w="28575">
            <a:solidFill>
              <a:srgbClr val="FF00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90F367F-28F8-B364-0B81-75666D107CEF}"/>
              </a:ext>
              <a:ext uri="{C183D7F6-B498-43B3-948B-1728B52AA6E4}">
                <adec:decorative xmlns:adec="http://schemas.microsoft.com/office/drawing/2017/decorative" val="1"/>
              </a:ext>
            </a:extLst>
          </p:cNvPr>
          <p:cNvSpPr/>
          <p:nvPr/>
        </p:nvSpPr>
        <p:spPr>
          <a:xfrm>
            <a:off x="6254094" y="3243022"/>
            <a:ext cx="865497" cy="1156284"/>
          </a:xfrm>
          <a:prstGeom prst="ellipse">
            <a:avLst/>
          </a:prstGeom>
          <a:noFill/>
          <a:ln w="28575">
            <a:solidFill>
              <a:srgbClr val="1500FF"/>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CA7695E-A69A-5FDA-31BA-340126431FD6}"/>
              </a:ext>
              <a:ext uri="{C183D7F6-B498-43B3-948B-1728B52AA6E4}">
                <adec:decorative xmlns:adec="http://schemas.microsoft.com/office/drawing/2017/decorative" val="1"/>
              </a:ext>
            </a:extLst>
          </p:cNvPr>
          <p:cNvSpPr/>
          <p:nvPr/>
        </p:nvSpPr>
        <p:spPr>
          <a:xfrm>
            <a:off x="7052732" y="3428999"/>
            <a:ext cx="364066" cy="423334"/>
          </a:xfrm>
          <a:prstGeom prst="ellipse">
            <a:avLst/>
          </a:prstGeom>
          <a:noFill/>
          <a:ln w="28575">
            <a:solidFill>
              <a:srgbClr val="00E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7A85294-8618-CA38-B22E-A7A3ACB18B3B}"/>
              </a:ext>
              <a:ext uri="{C183D7F6-B498-43B3-948B-1728B52AA6E4}">
                <adec:decorative xmlns:adec="http://schemas.microsoft.com/office/drawing/2017/decorative" val="1"/>
              </a:ext>
            </a:extLst>
          </p:cNvPr>
          <p:cNvSpPr/>
          <p:nvPr/>
        </p:nvSpPr>
        <p:spPr>
          <a:xfrm>
            <a:off x="9412158" y="2811223"/>
            <a:ext cx="323631" cy="470483"/>
          </a:xfrm>
          <a:prstGeom prst="ellipse">
            <a:avLst/>
          </a:prstGeom>
          <a:noFill/>
          <a:ln w="28575">
            <a:solidFill>
              <a:srgbClr val="FF00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photo of wetlands">
            <a:extLst>
              <a:ext uri="{FF2B5EF4-FFF2-40B4-BE49-F238E27FC236}">
                <a16:creationId xmlns:a16="http://schemas.microsoft.com/office/drawing/2014/main" id="{1C727DDB-8DA7-86BF-A68E-65EB6DF15652}"/>
              </a:ext>
            </a:extLst>
          </p:cNvPr>
          <p:cNvPicPr>
            <a:picLocks noChangeAspect="1"/>
          </p:cNvPicPr>
          <p:nvPr/>
        </p:nvPicPr>
        <p:blipFill>
          <a:blip r:embed="rId4"/>
          <a:srcRect l="15608" r="27762" b="-244"/>
          <a:stretch>
            <a:fillRect/>
          </a:stretch>
        </p:blipFill>
        <p:spPr>
          <a:xfrm>
            <a:off x="8204199" y="3049586"/>
            <a:ext cx="3471340" cy="3485109"/>
          </a:xfrm>
          <a:prstGeom prst="rect">
            <a:avLst/>
          </a:prstGeom>
          <a:solidFill>
            <a:srgbClr val="FFFFFF">
              <a:shade val="85000"/>
            </a:srgbClr>
          </a:solidFill>
          <a:ln w="28575" cap="sq">
            <a:solidFill>
              <a:srgbClr val="00EE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3" name="Straight Arrow Connector 22">
            <a:extLst>
              <a:ext uri="{FF2B5EF4-FFF2-40B4-BE49-F238E27FC236}">
                <a16:creationId xmlns:a16="http://schemas.microsoft.com/office/drawing/2014/main" id="{5518C6C6-CCC6-CD66-AAD7-C40A1C6F4F0B}"/>
              </a:ext>
              <a:ext uri="{C183D7F6-B498-43B3-948B-1728B52AA6E4}">
                <adec:decorative xmlns:adec="http://schemas.microsoft.com/office/drawing/2017/decorative" val="1"/>
              </a:ext>
            </a:extLst>
          </p:cNvPr>
          <p:cNvCxnSpPr/>
          <p:nvPr/>
        </p:nvCxnSpPr>
        <p:spPr>
          <a:xfrm flipV="1">
            <a:off x="7391400" y="3098798"/>
            <a:ext cx="804333" cy="457199"/>
          </a:xfrm>
          <a:prstGeom prst="straightConnector1">
            <a:avLst/>
          </a:prstGeom>
          <a:ln w="28575">
            <a:solidFill>
              <a:srgbClr val="00EE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84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9AE254-A845-75C9-1FE9-2E5BA919BC1B}"/>
              </a:ext>
              <a:ext uri="{C183D7F6-B498-43B3-948B-1728B52AA6E4}">
                <adec:decorative xmlns:adec="http://schemas.microsoft.com/office/drawing/2017/decorative" val="1"/>
              </a:ext>
            </a:extLst>
          </p:cNvPr>
          <p:cNvSpPr txBox="1"/>
          <p:nvPr/>
        </p:nvSpPr>
        <p:spPr>
          <a:xfrm>
            <a:off x="4070168" y="1260565"/>
            <a:ext cx="674152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0">
              <a:cs typeface="Calibri"/>
            </a:endParaRPr>
          </a:p>
        </p:txBody>
      </p:sp>
      <p:sp>
        <p:nvSpPr>
          <p:cNvPr id="3" name="TextBox 2">
            <a:extLst>
              <a:ext uri="{FF2B5EF4-FFF2-40B4-BE49-F238E27FC236}">
                <a16:creationId xmlns:a16="http://schemas.microsoft.com/office/drawing/2014/main" id="{3FA0918C-D05B-2191-935B-685B96447713}"/>
              </a:ext>
            </a:extLst>
          </p:cNvPr>
          <p:cNvSpPr txBox="1"/>
          <p:nvPr/>
        </p:nvSpPr>
        <p:spPr>
          <a:xfrm>
            <a:off x="304800" y="1936420"/>
            <a:ext cx="1040674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a:latin typeface="Arial"/>
                <a:ea typeface="+mn-lt"/>
                <a:cs typeface="+mn-lt"/>
              </a:rPr>
              <a:t>Wetland mitigation or compensatory mitigation: a </a:t>
            </a:r>
            <a:r>
              <a:rPr lang="en-US" sz="2000">
                <a:latin typeface="Arial"/>
                <a:ea typeface="Source Sans Pro"/>
                <a:cs typeface="Arial"/>
              </a:rPr>
              <a:t>wetland enhancement, restoration, creation and/or preservation project that serves to offset unavoidable wetland impacts. The ecological benefits of a mitigation project should compensate for the functional loss resulting from the permitted wetland impact. </a:t>
            </a:r>
            <a:endParaRPr lang="en-US" sz="2000">
              <a:latin typeface="Arial"/>
              <a:cs typeface="Arial"/>
            </a:endParaRPr>
          </a:p>
        </p:txBody>
      </p:sp>
      <p:sp>
        <p:nvSpPr>
          <p:cNvPr id="6" name="TextBox 5">
            <a:extLst>
              <a:ext uri="{FF2B5EF4-FFF2-40B4-BE49-F238E27FC236}">
                <a16:creationId xmlns:a16="http://schemas.microsoft.com/office/drawing/2014/main" id="{BDFB041C-6602-686F-86E2-CDA4119AB109}"/>
              </a:ext>
            </a:extLst>
          </p:cNvPr>
          <p:cNvSpPr txBox="1"/>
          <p:nvPr/>
        </p:nvSpPr>
        <p:spPr>
          <a:xfrm>
            <a:off x="304800" y="3391148"/>
            <a:ext cx="1137557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latin typeface="Arial"/>
                <a:ea typeface="Source Sans Pro"/>
                <a:cs typeface="Arial"/>
              </a:rPr>
              <a:t>The </a:t>
            </a:r>
            <a:r>
              <a:rPr lang="en-US" sz="2000">
                <a:latin typeface="Arial"/>
                <a:ea typeface="Source Sans Pro"/>
                <a:cs typeface="Arial"/>
                <a:hlinkClick r:id="rId3">
                  <a:extLst>
                    <a:ext uri="{A12FA001-AC4F-418D-AE19-62706E023703}">
                      <ahyp:hlinkClr xmlns:ahyp="http://schemas.microsoft.com/office/drawing/2018/hyperlinkcolor" val="tx"/>
                    </a:ext>
                  </a:extLst>
                </a:hlinkClick>
              </a:rPr>
              <a:t>Uniform Mitigation Assessment Method (UMAM)</a:t>
            </a:r>
            <a:r>
              <a:rPr lang="en-US" sz="2000">
                <a:latin typeface="Arial"/>
                <a:ea typeface="Source Sans Pro"/>
                <a:cs typeface="Arial"/>
              </a:rPr>
              <a:t> provides a standardized procedure for assessing the ecological values and functions of wetlands and other surface waters. Compensatory mitigation activities may include, but are not limited to, on-site mitigation, off-site mitigation, regional off-site mitigation areas and the purchase of mitigation credits from permitted </a:t>
            </a:r>
            <a:r>
              <a:rPr lang="en-US" sz="2000">
                <a:latin typeface="Arial"/>
                <a:ea typeface="Source Sans Pro"/>
                <a:cs typeface="Arial"/>
                <a:hlinkClick r:id="rId4">
                  <a:extLst>
                    <a:ext uri="{A12FA001-AC4F-418D-AE19-62706E023703}">
                      <ahyp:hlinkClr xmlns:ahyp="http://schemas.microsoft.com/office/drawing/2018/hyperlinkcolor" val="tx"/>
                    </a:ext>
                  </a:extLst>
                </a:hlinkClick>
              </a:rPr>
              <a:t>mitigation banks</a:t>
            </a:r>
            <a:r>
              <a:rPr lang="en-US" sz="2000">
                <a:latin typeface="Arial"/>
                <a:ea typeface="Source Sans Pro"/>
                <a:cs typeface="Arial"/>
              </a:rPr>
              <a:t>. </a:t>
            </a:r>
          </a:p>
          <a:p>
            <a:endParaRPr lang="en-US" sz="2000">
              <a:latin typeface="Arial"/>
              <a:ea typeface="Source Sans Pro"/>
              <a:cs typeface="Arial"/>
            </a:endParaRPr>
          </a:p>
          <a:p>
            <a:pPr marL="342900" indent="-342900">
              <a:buFont typeface="Arial"/>
              <a:buChar char="•"/>
            </a:pPr>
            <a:r>
              <a:rPr lang="en-US" sz="2000">
                <a:latin typeface="Arial"/>
                <a:ea typeface="+mn-lt"/>
                <a:cs typeface="+mn-lt"/>
              </a:rPr>
              <a:t>Reducing Costs: Elimination and Reduction methods.</a:t>
            </a:r>
            <a:endParaRPr lang="en-US">
              <a:latin typeface="Arial"/>
              <a:ea typeface="+mn-lt"/>
              <a:cs typeface="+mn-lt"/>
            </a:endParaRPr>
          </a:p>
          <a:p>
            <a:pPr marL="800100" lvl="1" indent="-342900">
              <a:buFont typeface="Courier New"/>
              <a:buChar char="o"/>
            </a:pPr>
            <a:r>
              <a:rPr lang="en-US" sz="2000">
                <a:latin typeface="Arial"/>
                <a:ea typeface="+mn-lt"/>
                <a:cs typeface="+mn-lt"/>
              </a:rPr>
              <a:t>Less impact, less mitigation, less expensive.</a:t>
            </a:r>
            <a:endParaRPr lang="en-US">
              <a:latin typeface="Arial"/>
              <a:cs typeface="Calibri"/>
            </a:endParaRPr>
          </a:p>
          <a:p>
            <a:pPr marL="342900" indent="-342900">
              <a:buFont typeface="Arial"/>
              <a:buChar char="•"/>
            </a:pPr>
            <a:endParaRPr lang="en-US" sz="2000">
              <a:latin typeface="Arial"/>
              <a:ea typeface="Source Sans Pro"/>
              <a:cs typeface="Arial"/>
            </a:endParaRPr>
          </a:p>
        </p:txBody>
      </p:sp>
      <p:sp>
        <p:nvSpPr>
          <p:cNvPr id="7" name="TextBox 6">
            <a:extLst>
              <a:ext uri="{FF2B5EF4-FFF2-40B4-BE49-F238E27FC236}">
                <a16:creationId xmlns:a16="http://schemas.microsoft.com/office/drawing/2014/main" id="{DFA23216-5923-2F3C-80DA-C136BBEBAB74}"/>
              </a:ext>
            </a:extLst>
          </p:cNvPr>
          <p:cNvSpPr txBox="1"/>
          <p:nvPr/>
        </p:nvSpPr>
        <p:spPr>
          <a:xfrm>
            <a:off x="301534" y="1380901"/>
            <a:ext cx="55506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cs typeface="Calibri"/>
              </a:rPr>
              <a:t>Individual Permits and Mitigation </a:t>
            </a:r>
          </a:p>
        </p:txBody>
      </p:sp>
      <p:sp>
        <p:nvSpPr>
          <p:cNvPr id="10" name="Title 9">
            <a:extLst>
              <a:ext uri="{FF2B5EF4-FFF2-40B4-BE49-F238E27FC236}">
                <a16:creationId xmlns:a16="http://schemas.microsoft.com/office/drawing/2014/main" id="{1026747C-4A84-B006-52F1-A3721FB89634}"/>
              </a:ext>
            </a:extLst>
          </p:cNvPr>
          <p:cNvSpPr txBox="1">
            <a:spLocks noGrp="1"/>
          </p:cNvSpPr>
          <p:nvPr>
            <p:ph type="title" idx="4294967295"/>
          </p:nvPr>
        </p:nvSpPr>
        <p:spPr>
          <a:xfrm>
            <a:off x="1450430" y="154869"/>
            <a:ext cx="10575177" cy="6309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a:ea typeface="+mn-ea"/>
                <a:cs typeface="Arial"/>
              </a:rPr>
              <a:t>MITIGATION &amp; PERMITTING FOR WETLANDS </a:t>
            </a:r>
          </a:p>
        </p:txBody>
      </p:sp>
    </p:spTree>
    <p:extLst>
      <p:ext uri="{BB962C8B-B14F-4D97-AF65-F5344CB8AC3E}">
        <p14:creationId xmlns:p14="http://schemas.microsoft.com/office/powerpoint/2010/main" val="4060264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6C28D64-15AD-B99B-485C-6F1273E52696}"/>
              </a:ext>
            </a:extLst>
          </p:cNvPr>
          <p:cNvSpPr txBox="1"/>
          <p:nvPr/>
        </p:nvSpPr>
        <p:spPr>
          <a:xfrm>
            <a:off x="162464" y="1525436"/>
            <a:ext cx="11523452" cy="58169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ea typeface="+mn-lt"/>
                <a:cs typeface="+mn-lt"/>
              </a:rPr>
              <a:t>Are you a property owner with a planned project or activity?</a:t>
            </a:r>
            <a:r>
              <a:rPr lang="en-US" sz="2400">
                <a:latin typeface="Arial"/>
                <a:ea typeface="+mn-lt"/>
                <a:cs typeface="+mn-lt"/>
              </a:rPr>
              <a:t> </a:t>
            </a:r>
            <a:endParaRPr lang="en-US" sz="2400">
              <a:latin typeface="Arial"/>
              <a:cs typeface="Calibri"/>
            </a:endParaRPr>
          </a:p>
          <a:p>
            <a:pPr marL="342900" indent="-342900">
              <a:buFont typeface="Arial" panose="020B0604020202020204" pitchFamily="34" charset="0"/>
              <a:buChar char="•"/>
            </a:pPr>
            <a:r>
              <a:rPr lang="en-US" sz="2400">
                <a:latin typeface="Arial"/>
                <a:ea typeface="+mn-lt"/>
                <a:cs typeface="+mn-lt"/>
              </a:rPr>
              <a:t>Did the state, county or another party indicate that you may have wetlands on your property? </a:t>
            </a:r>
            <a:endParaRPr lang="en-US" sz="2400">
              <a:latin typeface="Calibri" panose="020F0502020204030204"/>
              <a:ea typeface="+mn-lt"/>
              <a:cs typeface="+mn-lt"/>
            </a:endParaRPr>
          </a:p>
          <a:p>
            <a:pPr marL="1257300" lvl="2" indent="-342900">
              <a:buFont typeface="Wingdings"/>
              <a:buChar char="§"/>
            </a:pPr>
            <a:r>
              <a:rPr lang="en-US" sz="2400" b="1">
                <a:latin typeface="Arial"/>
                <a:ea typeface="+mn-lt"/>
                <a:cs typeface="+mn-lt"/>
              </a:rPr>
              <a:t>Apply for an exemption </a:t>
            </a:r>
          </a:p>
          <a:p>
            <a:pPr marL="1714500" lvl="3" indent="-342900">
              <a:buFont typeface="Wingdings"/>
              <a:buChar char="Ø"/>
            </a:pPr>
            <a:r>
              <a:rPr lang="en-US" sz="2400">
                <a:latin typeface="Arial"/>
                <a:ea typeface="+mn-lt"/>
                <a:cs typeface="+mn-lt"/>
              </a:rPr>
              <a:t>DEP will conduct a site inspection </a:t>
            </a:r>
            <a:r>
              <a:rPr lang="en-US" sz="2400" u="sng">
                <a:latin typeface="Arial"/>
                <a:ea typeface="+mn-lt"/>
                <a:cs typeface="+mn-lt"/>
              </a:rPr>
              <a:t>following a wetland delineation conducted by an environmental consultant </a:t>
            </a:r>
            <a:r>
              <a:rPr lang="en-US" sz="2400">
                <a:latin typeface="Arial"/>
                <a:ea typeface="+mn-lt"/>
                <a:cs typeface="+mn-lt"/>
              </a:rPr>
              <a:t>and process the application in 30 days.</a:t>
            </a:r>
          </a:p>
          <a:p>
            <a:pPr marL="1714500" lvl="3" indent="-342900">
              <a:buFont typeface="Wingdings"/>
              <a:buChar char="Ø"/>
            </a:pPr>
            <a:r>
              <a:rPr lang="en-US" sz="2400">
                <a:latin typeface="Arial"/>
                <a:ea typeface="+mn-lt"/>
                <a:cs typeface="+mn-lt"/>
              </a:rPr>
              <a:t>Project will be verified exempt </a:t>
            </a:r>
            <a:r>
              <a:rPr lang="en-US" sz="2400" b="1">
                <a:latin typeface="Arial"/>
                <a:ea typeface="+mn-lt"/>
                <a:cs typeface="+mn-lt"/>
              </a:rPr>
              <a:t>or </a:t>
            </a:r>
            <a:r>
              <a:rPr lang="en-US" sz="2400">
                <a:latin typeface="Arial"/>
                <a:ea typeface="+mn-lt"/>
                <a:cs typeface="+mn-lt"/>
              </a:rPr>
              <a:t>verified not exempt.</a:t>
            </a:r>
            <a:endParaRPr lang="en-US" sz="2400">
              <a:latin typeface="Calibri" panose="020F0502020204030204"/>
              <a:ea typeface="+mn-lt"/>
              <a:cs typeface="+mn-lt"/>
            </a:endParaRPr>
          </a:p>
          <a:p>
            <a:pPr marL="1714500" lvl="3" indent="-342900">
              <a:buFont typeface="Wingdings"/>
              <a:buChar char="Ø"/>
            </a:pPr>
            <a:r>
              <a:rPr lang="en-US" sz="2400">
                <a:latin typeface="Arial"/>
                <a:ea typeface="+mn-lt"/>
                <a:cs typeface="+mn-lt"/>
              </a:rPr>
              <a:t>Not exempt &gt; withdraw and apply for a permit.</a:t>
            </a:r>
          </a:p>
          <a:p>
            <a:pPr marL="1257300" lvl="2" indent="-342900">
              <a:buFont typeface="Wingdings"/>
              <a:buChar char="§"/>
            </a:pPr>
            <a:r>
              <a:rPr lang="en-US" sz="2400" b="1">
                <a:latin typeface="Arial"/>
                <a:ea typeface="+mn-lt"/>
                <a:cs typeface="Arial"/>
              </a:rPr>
              <a:t>Apply for a permit</a:t>
            </a:r>
            <a:endParaRPr lang="en-US" sz="2400">
              <a:ea typeface="+mn-lt"/>
              <a:cs typeface="+mn-lt"/>
            </a:endParaRPr>
          </a:p>
          <a:p>
            <a:pPr marL="1714500" lvl="3" indent="-342900">
              <a:buFont typeface="Wingdings"/>
              <a:buChar char="Ø"/>
            </a:pPr>
            <a:r>
              <a:rPr lang="en-US" sz="2400">
                <a:latin typeface="Arial"/>
                <a:ea typeface="+mn-lt"/>
                <a:cs typeface="+mn-lt"/>
              </a:rPr>
              <a:t>DEP will conduct a site inspection </a:t>
            </a:r>
            <a:r>
              <a:rPr lang="en-US" sz="2400" u="sng">
                <a:latin typeface="Arial"/>
                <a:ea typeface="+mn-lt"/>
                <a:cs typeface="Calibri"/>
              </a:rPr>
              <a:t>following a wetland delineation conducted by an environmental consultant</a:t>
            </a:r>
            <a:r>
              <a:rPr lang="en-US" sz="2400">
                <a:latin typeface="Arial"/>
                <a:ea typeface="+mn-lt"/>
                <a:cs typeface="+mn-lt"/>
              </a:rPr>
              <a:t> and process the application. </a:t>
            </a:r>
            <a:endParaRPr lang="en-US" sz="2400">
              <a:latin typeface="Arial"/>
              <a:ea typeface="+mn-lt"/>
              <a:cs typeface="Arial"/>
            </a:endParaRPr>
          </a:p>
          <a:p>
            <a:pPr marL="1714500" lvl="3" indent="-342900">
              <a:buFont typeface="Wingdings"/>
              <a:buChar char="Ø"/>
            </a:pPr>
            <a:r>
              <a:rPr lang="en-US" sz="2400">
                <a:latin typeface="Arial"/>
                <a:ea typeface="+mn-lt"/>
                <a:cs typeface="+mn-lt"/>
              </a:rPr>
              <a:t>Permit issued or denied. </a:t>
            </a:r>
          </a:p>
          <a:p>
            <a:pPr algn="l"/>
            <a:endParaRPr lang="en-US">
              <a:cs typeface="Calibri"/>
            </a:endParaRPr>
          </a:p>
          <a:p>
            <a:endParaRPr lang="en-US">
              <a:cs typeface="Calibri"/>
            </a:endParaRPr>
          </a:p>
        </p:txBody>
      </p:sp>
      <p:sp>
        <p:nvSpPr>
          <p:cNvPr id="4" name="Title 3">
            <a:extLst>
              <a:ext uri="{FF2B5EF4-FFF2-40B4-BE49-F238E27FC236}">
                <a16:creationId xmlns:a16="http://schemas.microsoft.com/office/drawing/2014/main" id="{27C027C1-AAF9-D007-3805-84A5A82900AF}"/>
              </a:ext>
            </a:extLst>
          </p:cNvPr>
          <p:cNvSpPr txBox="1">
            <a:spLocks noGrp="1"/>
          </p:cNvSpPr>
          <p:nvPr>
            <p:ph type="title" idx="4294967295"/>
          </p:nvPr>
        </p:nvSpPr>
        <p:spPr>
          <a:xfrm>
            <a:off x="1433112" y="137551"/>
            <a:ext cx="10956177" cy="6155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bg1"/>
                </a:solidFill>
                <a:effectLst/>
                <a:uLnTx/>
                <a:uFillTx/>
                <a:latin typeface="Arial"/>
                <a:ea typeface="+mn-ea"/>
                <a:cs typeface="Arial"/>
              </a:rPr>
              <a:t>APPLICATIONS AND PERMITTING FOR WETLANDS </a:t>
            </a:r>
          </a:p>
        </p:txBody>
      </p:sp>
      <p:sp>
        <p:nvSpPr>
          <p:cNvPr id="5" name="TextBox 4">
            <a:extLst>
              <a:ext uri="{FF2B5EF4-FFF2-40B4-BE49-F238E27FC236}">
                <a16:creationId xmlns:a16="http://schemas.microsoft.com/office/drawing/2014/main" id="{8E92598B-E4B4-BB0A-1145-43839B81396C}"/>
              </a:ext>
            </a:extLst>
          </p:cNvPr>
          <p:cNvSpPr txBox="1"/>
          <p:nvPr/>
        </p:nvSpPr>
        <p:spPr>
          <a:xfrm>
            <a:off x="1478869" y="632857"/>
            <a:ext cx="10450812" cy="527837"/>
          </a:xfrm>
          <a:prstGeom prst="rect">
            <a:avLst/>
          </a:prstGeom>
          <a:noFill/>
        </p:spPr>
        <p:txBody>
          <a:bodyPr wrap="square" lIns="91440" tIns="45720" rIns="91440" bIns="45720" rtlCol="0" anchor="t">
            <a:spAutoFit/>
          </a:bodyPr>
          <a:lstStyle/>
          <a:p>
            <a:pPr>
              <a:lnSpc>
                <a:spcPct val="123577"/>
              </a:lnSpc>
            </a:pPr>
            <a:r>
              <a:rPr lang="en-US" sz="2500" b="1">
                <a:solidFill>
                  <a:schemeClr val="accent2"/>
                </a:solidFill>
                <a:latin typeface="Arial" panose="020B0604020202020204" pitchFamily="34" charset="0"/>
                <a:ea typeface="Verdana" panose="020B0604030504040204" pitchFamily="34" charset="0"/>
                <a:cs typeface="Arial" panose="020B0604020202020204" pitchFamily="34" charset="0"/>
              </a:rPr>
              <a:t>CONTINUED</a:t>
            </a:r>
          </a:p>
        </p:txBody>
      </p:sp>
    </p:spTree>
    <p:extLst>
      <p:ext uri="{BB962C8B-B14F-4D97-AF65-F5344CB8AC3E}">
        <p14:creationId xmlns:p14="http://schemas.microsoft.com/office/powerpoint/2010/main" val="1474020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6F64F-95E3-04FB-FC81-70AC08B87916}"/>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B4384377-F0F8-8A21-098B-85A331DDBB8E}"/>
              </a:ext>
            </a:extLst>
          </p:cNvPr>
          <p:cNvSpPr txBox="1"/>
          <p:nvPr/>
        </p:nvSpPr>
        <p:spPr>
          <a:xfrm>
            <a:off x="342900" y="1507266"/>
            <a:ext cx="11506199"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Arial"/>
                <a:ea typeface="+mn-lt"/>
                <a:cs typeface="+mn-lt"/>
              </a:rPr>
              <a:t>Please include the following for wetland dredge or fill applications:</a:t>
            </a:r>
          </a:p>
          <a:p>
            <a:pPr marL="342900" indent="-342900">
              <a:buFont typeface="Arial" panose="020B0604020202020204" pitchFamily="34" charset="0"/>
              <a:buChar char="•"/>
            </a:pPr>
            <a:r>
              <a:rPr lang="en-US" sz="2000" b="1">
                <a:latin typeface="Arial"/>
                <a:ea typeface="+mn-lt"/>
                <a:cs typeface="+mn-lt"/>
              </a:rPr>
              <a:t>Application Forms </a:t>
            </a:r>
            <a:endParaRPr lang="en-US" sz="2000">
              <a:latin typeface="Arial"/>
              <a:ea typeface="+mn-lt"/>
              <a:cs typeface="+mn-lt"/>
            </a:endParaRPr>
          </a:p>
          <a:p>
            <a:pPr marL="800100" lvl="1" indent="-342900">
              <a:buFont typeface="Courier New" panose="020B0604020202020204" pitchFamily="34" charset="0"/>
              <a:buChar char="o"/>
            </a:pPr>
            <a:r>
              <a:rPr lang="en-US" sz="2000" u="sng">
                <a:latin typeface="Arial"/>
                <a:ea typeface="+mn-lt"/>
                <a:cs typeface="+mn-lt"/>
              </a:rPr>
              <a:t>General permits:</a:t>
            </a:r>
            <a:r>
              <a:rPr lang="en-US" sz="2000">
                <a:latin typeface="Arial"/>
                <a:ea typeface="+mn-lt"/>
                <a:cs typeface="+mn-lt"/>
              </a:rPr>
              <a:t> Notice of Intent to Use an Environmental Resource General Permit.</a:t>
            </a:r>
          </a:p>
          <a:p>
            <a:pPr marL="800100" lvl="1" indent="-342900">
              <a:buFont typeface="Courier New" panose="020B0604020202020204" pitchFamily="34" charset="0"/>
              <a:buChar char="o"/>
            </a:pPr>
            <a:r>
              <a:rPr lang="en-US" sz="2000" u="sng">
                <a:latin typeface="Arial"/>
                <a:ea typeface="+mn-lt"/>
                <a:cs typeface="+mn-lt"/>
              </a:rPr>
              <a:t>Individual permits:</a:t>
            </a:r>
            <a:r>
              <a:rPr lang="en-US" sz="2000">
                <a:latin typeface="Arial"/>
                <a:ea typeface="+mn-lt"/>
                <a:cs typeface="+mn-lt"/>
              </a:rPr>
              <a:t> Section A, Section B (single-family projects), and/or Section C</a:t>
            </a:r>
            <a:r>
              <a:rPr lang="en-US" sz="2000" b="1">
                <a:latin typeface="Arial"/>
                <a:ea typeface="+mn-lt"/>
                <a:cs typeface="+mn-lt"/>
              </a:rPr>
              <a:t> </a:t>
            </a:r>
            <a:r>
              <a:rPr lang="en-US" sz="2000">
                <a:latin typeface="Arial"/>
                <a:ea typeface="+mn-lt"/>
                <a:cs typeface="+mn-lt"/>
              </a:rPr>
              <a:t>(non-single-family projects).</a:t>
            </a:r>
          </a:p>
          <a:p>
            <a:pPr marL="342900" indent="-342900">
              <a:buFont typeface="Arial" panose="020B0604020202020204" pitchFamily="34" charset="0"/>
              <a:buChar char="•"/>
            </a:pPr>
            <a:r>
              <a:rPr lang="en-US" sz="2000" b="1">
                <a:latin typeface="Arial"/>
                <a:ea typeface="+mn-lt"/>
                <a:cs typeface="+mn-lt"/>
              </a:rPr>
              <a:t>Stormwater design</a:t>
            </a:r>
            <a:r>
              <a:rPr lang="en-US" sz="2000">
                <a:latin typeface="Arial"/>
                <a:ea typeface="+mn-lt"/>
                <a:cs typeface="+mn-lt"/>
              </a:rPr>
              <a:t> plans</a:t>
            </a:r>
            <a:r>
              <a:rPr lang="en-US" sz="2000" b="1">
                <a:latin typeface="Arial"/>
                <a:ea typeface="+mn-lt"/>
                <a:cs typeface="+mn-lt"/>
              </a:rPr>
              <a:t> </a:t>
            </a:r>
            <a:r>
              <a:rPr lang="en-US" sz="2000">
                <a:latin typeface="Arial"/>
                <a:ea typeface="+mn-lt"/>
                <a:cs typeface="+mn-lt"/>
              </a:rPr>
              <a:t>with all impervious/semi-impervious areas and control components (swales, culverts, etc.) with cross section(s) as applicable</a:t>
            </a:r>
          </a:p>
          <a:p>
            <a:pPr marL="342900" indent="-342900">
              <a:buFont typeface="Arial" panose="020B0604020202020204" pitchFamily="34" charset="0"/>
              <a:buChar char="•"/>
            </a:pPr>
            <a:r>
              <a:rPr lang="en-US" sz="2000" b="1">
                <a:latin typeface="Arial"/>
                <a:ea typeface="+mn-lt"/>
                <a:cs typeface="+mn-lt"/>
              </a:rPr>
              <a:t>Maps</a:t>
            </a:r>
            <a:r>
              <a:rPr lang="en-US" sz="2000">
                <a:latin typeface="Arial"/>
                <a:ea typeface="+mn-lt"/>
                <a:cs typeface="+mn-lt"/>
              </a:rPr>
              <a:t> (preferred as georeferenced PDFs)</a:t>
            </a:r>
          </a:p>
          <a:p>
            <a:pPr marL="800100" lvl="1" indent="-342900">
              <a:buFont typeface="Courier New" panose="020B0604020202020204" pitchFamily="34" charset="0"/>
              <a:buChar char="o"/>
            </a:pPr>
            <a:r>
              <a:rPr lang="en-US" sz="2000">
                <a:latin typeface="Arial"/>
                <a:ea typeface="+mn-lt"/>
                <a:cs typeface="+mn-lt"/>
              </a:rPr>
              <a:t>Elevation, via LiDAR or </a:t>
            </a:r>
            <a:r>
              <a:rPr lang="en-US" sz="2000" err="1">
                <a:latin typeface="Arial"/>
                <a:ea typeface="+mn-lt"/>
                <a:cs typeface="+mn-lt"/>
              </a:rPr>
              <a:t>DEMs.</a:t>
            </a:r>
          </a:p>
          <a:p>
            <a:pPr marL="800100" lvl="1" indent="-342900">
              <a:buFont typeface="Courier New" panose="020B0604020202020204" pitchFamily="34" charset="0"/>
              <a:buChar char="o"/>
            </a:pPr>
            <a:r>
              <a:rPr lang="en-US" sz="2000">
                <a:latin typeface="Arial"/>
                <a:ea typeface="+mn-lt"/>
                <a:cs typeface="+mn-lt"/>
              </a:rPr>
              <a:t>Soils.</a:t>
            </a:r>
          </a:p>
          <a:p>
            <a:pPr marL="800100" lvl="1" indent="-342900">
              <a:buFont typeface="Courier New" panose="020B0604020202020204" pitchFamily="34" charset="0"/>
              <a:buChar char="o"/>
            </a:pPr>
            <a:r>
              <a:rPr lang="en-US" sz="2000">
                <a:latin typeface="Arial"/>
                <a:ea typeface="+mn-lt"/>
                <a:cs typeface="+mn-lt"/>
              </a:rPr>
              <a:t>Wetland boundary with points correlated to on-site stakes/flags.</a:t>
            </a:r>
          </a:p>
          <a:p>
            <a:pPr marL="342900" indent="-342900">
              <a:buFont typeface="Arial" panose="020B0604020202020204" pitchFamily="34" charset="0"/>
              <a:buChar char="•"/>
            </a:pPr>
            <a:r>
              <a:rPr lang="en-US" sz="2000" b="1">
                <a:latin typeface="Arial"/>
                <a:ea typeface="+mn-lt"/>
                <a:cs typeface="+mn-lt"/>
              </a:rPr>
              <a:t>Mitigation Proposal</a:t>
            </a:r>
          </a:p>
          <a:p>
            <a:pPr marL="800100" lvl="1" indent="-342900">
              <a:buFont typeface="Courier New" panose="020B0604020202020204" pitchFamily="34" charset="0"/>
              <a:buChar char="o"/>
            </a:pPr>
            <a:r>
              <a:rPr lang="en-US" sz="2000">
                <a:latin typeface="Arial"/>
                <a:ea typeface="+mn-lt"/>
                <a:cs typeface="+mn-lt"/>
              </a:rPr>
              <a:t>UMAM Forms: Part I and Part II.</a:t>
            </a:r>
          </a:p>
          <a:p>
            <a:pPr marL="800100" lvl="1" indent="-342900">
              <a:buFont typeface="Courier New" panose="020B0604020202020204" pitchFamily="34" charset="0"/>
              <a:buChar char="o"/>
            </a:pPr>
            <a:r>
              <a:rPr lang="en-US" sz="2000">
                <a:latin typeface="Arial"/>
                <a:ea typeface="+mn-lt"/>
                <a:cs typeface="+mn-lt"/>
              </a:rPr>
              <a:t>Wetland impact maps, i.e., secondary, permanent, temporary.</a:t>
            </a:r>
          </a:p>
          <a:p>
            <a:pPr marL="800100" lvl="1" indent="-342900">
              <a:buFont typeface="Courier New" panose="020B0604020202020204" pitchFamily="34" charset="0"/>
              <a:buChar char="o"/>
            </a:pPr>
            <a:r>
              <a:rPr lang="en-US" sz="2000">
                <a:latin typeface="Arial"/>
                <a:ea typeface="+mn-lt"/>
                <a:cs typeface="+mn-lt"/>
              </a:rPr>
              <a:t>Wetland type maps, i.e., FLUCCs. </a:t>
            </a:r>
            <a:endParaRPr lang="en-US">
              <a:ea typeface="Calibri" panose="020F0502020204030204"/>
              <a:cs typeface="Calibri"/>
            </a:endParaRPr>
          </a:p>
        </p:txBody>
      </p:sp>
      <p:sp>
        <p:nvSpPr>
          <p:cNvPr id="4" name="Title 3">
            <a:extLst>
              <a:ext uri="{FF2B5EF4-FFF2-40B4-BE49-F238E27FC236}">
                <a16:creationId xmlns:a16="http://schemas.microsoft.com/office/drawing/2014/main" id="{794167D3-960C-9C60-DFFD-492DF4E6DF6A}"/>
              </a:ext>
            </a:extLst>
          </p:cNvPr>
          <p:cNvSpPr txBox="1">
            <a:spLocks noGrp="1"/>
          </p:cNvSpPr>
          <p:nvPr>
            <p:ph type="title" idx="4294967295"/>
          </p:nvPr>
        </p:nvSpPr>
        <p:spPr>
          <a:xfrm>
            <a:off x="1433112" y="137551"/>
            <a:ext cx="10956177" cy="6155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bg1"/>
                </a:solidFill>
                <a:effectLst/>
                <a:uLnTx/>
                <a:uFillTx/>
                <a:latin typeface="Arial"/>
                <a:ea typeface="+mn-ea"/>
                <a:cs typeface="Arial"/>
              </a:rPr>
              <a:t>PERMITTING APPLICATION MATERIALS</a:t>
            </a:r>
          </a:p>
        </p:txBody>
      </p:sp>
    </p:spTree>
    <p:extLst>
      <p:ext uri="{BB962C8B-B14F-4D97-AF65-F5344CB8AC3E}">
        <p14:creationId xmlns:p14="http://schemas.microsoft.com/office/powerpoint/2010/main" val="1193155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850D5-2CCF-D286-DE6B-E2F720261AC5}"/>
            </a:ext>
          </a:extLst>
        </p:cNvPr>
        <p:cNvGrpSpPr/>
        <p:nvPr/>
      </p:nvGrpSpPr>
      <p:grpSpPr>
        <a:xfrm>
          <a:off x="0" y="0"/>
          <a:ext cx="0" cy="0"/>
          <a:chOff x="0" y="0"/>
          <a:chExt cx="0" cy="0"/>
        </a:xfrm>
      </p:grpSpPr>
      <p:pic>
        <p:nvPicPr>
          <p:cNvPr id="10" name="Picture 9" descr="figure for wetland drainage">
            <a:extLst>
              <a:ext uri="{FF2B5EF4-FFF2-40B4-BE49-F238E27FC236}">
                <a16:creationId xmlns:a16="http://schemas.microsoft.com/office/drawing/2014/main" id="{E62D8433-09C7-AE84-545F-4E5372276A5C}"/>
              </a:ext>
            </a:extLst>
          </p:cNvPr>
          <p:cNvPicPr>
            <a:picLocks noChangeAspect="1"/>
          </p:cNvPicPr>
          <p:nvPr/>
        </p:nvPicPr>
        <p:blipFill>
          <a:blip r:embed="rId3"/>
          <a:stretch>
            <a:fillRect/>
          </a:stretch>
        </p:blipFill>
        <p:spPr>
          <a:xfrm>
            <a:off x="5756478" y="1359877"/>
            <a:ext cx="6329566" cy="4724401"/>
          </a:xfrm>
          <a:prstGeom prst="rect">
            <a:avLst/>
          </a:prstGeom>
        </p:spPr>
      </p:pic>
      <p:sp>
        <p:nvSpPr>
          <p:cNvPr id="4" name="TextBox 3">
            <a:extLst>
              <a:ext uri="{FF2B5EF4-FFF2-40B4-BE49-F238E27FC236}">
                <a16:creationId xmlns:a16="http://schemas.microsoft.com/office/drawing/2014/main" id="{ABF232CF-C6AD-1EA0-5F3D-2B4E94CA96E7}"/>
              </a:ext>
            </a:extLst>
          </p:cNvPr>
          <p:cNvSpPr txBox="1"/>
          <p:nvPr/>
        </p:nvSpPr>
        <p:spPr>
          <a:xfrm>
            <a:off x="1455240" y="204900"/>
            <a:ext cx="11054313"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400" b="1">
                <a:solidFill>
                  <a:schemeClr val="bg1"/>
                </a:solidFill>
                <a:latin typeface="Arial"/>
                <a:cs typeface="Arial"/>
              </a:rPr>
              <a:t>PERMITTING APPLICATION MATERIALS</a:t>
            </a:r>
            <a:endParaRPr lang="en-US" sz="3400">
              <a:solidFill>
                <a:schemeClr val="bg1"/>
              </a:solidFill>
              <a:latin typeface="Arial"/>
              <a:cs typeface="Arial"/>
            </a:endParaRPr>
          </a:p>
          <a:p>
            <a:endParaRPr lang="en-US" sz="3400" b="1">
              <a:solidFill>
                <a:schemeClr val="bg1"/>
              </a:solidFill>
              <a:latin typeface="Arial"/>
              <a:cs typeface="Arial"/>
            </a:endParaRPr>
          </a:p>
        </p:txBody>
      </p:sp>
      <p:sp>
        <p:nvSpPr>
          <p:cNvPr id="9" name="Title 8">
            <a:extLst>
              <a:ext uri="{FF2B5EF4-FFF2-40B4-BE49-F238E27FC236}">
                <a16:creationId xmlns:a16="http://schemas.microsoft.com/office/drawing/2014/main" id="{376CE02B-EBF2-62CB-DFDF-07290450C23A}"/>
              </a:ext>
            </a:extLst>
          </p:cNvPr>
          <p:cNvSpPr txBox="1">
            <a:spLocks noGrp="1"/>
          </p:cNvSpPr>
          <p:nvPr>
            <p:ph type="title" idx="4294967295"/>
          </p:nvPr>
        </p:nvSpPr>
        <p:spPr>
          <a:xfrm>
            <a:off x="1478869" y="632857"/>
            <a:ext cx="10450812" cy="5388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23577"/>
              </a:lnSpc>
              <a:spcBef>
                <a:spcPts val="0"/>
              </a:spcBef>
              <a:spcAft>
                <a:spcPts val="0"/>
              </a:spcAft>
              <a:buClrTx/>
              <a:buSzTx/>
              <a:buFontTx/>
              <a:buNone/>
              <a:tabLst/>
              <a:defRPr/>
            </a:pPr>
            <a:r>
              <a:rPr kumimoji="0" lang="en-US" sz="2500" b="1" i="0" u="none" strike="noStrike" kern="1200" cap="none" spc="0" normalizeH="0" baseline="0" noProof="0" dirty="0">
                <a:ln>
                  <a:noFill/>
                </a:ln>
                <a:solidFill>
                  <a:schemeClr val="accent2"/>
                </a:solidFill>
                <a:effectLst/>
                <a:uLnTx/>
                <a:uFillTx/>
                <a:latin typeface="Arial"/>
                <a:ea typeface="Verdana"/>
                <a:cs typeface="Arial"/>
              </a:rPr>
              <a:t>STORMWATER DESIGN</a:t>
            </a:r>
            <a:endParaRPr kumimoji="0" lang="en-US" sz="2500" b="1" i="0" u="none" strike="noStrike" kern="1200" cap="none" spc="0" normalizeH="0" baseline="0" noProof="0" dirty="0">
              <a:ln>
                <a:noFill/>
              </a:ln>
              <a:solidFill>
                <a:schemeClr val="accent2"/>
              </a:solidFill>
              <a:effectLst/>
              <a:uLnTx/>
              <a:uFillTx/>
              <a:latin typeface="Arial"/>
              <a:ea typeface="Verdana" panose="020B0604030504040204" pitchFamily="34" charset="0"/>
              <a:cs typeface="Arial"/>
            </a:endParaRPr>
          </a:p>
        </p:txBody>
      </p:sp>
      <p:sp>
        <p:nvSpPr>
          <p:cNvPr id="13" name="TextBox 12">
            <a:extLst>
              <a:ext uri="{FF2B5EF4-FFF2-40B4-BE49-F238E27FC236}">
                <a16:creationId xmlns:a16="http://schemas.microsoft.com/office/drawing/2014/main" id="{1E7D1C96-346C-7420-BEBA-57C639F6DF17}"/>
              </a:ext>
            </a:extLst>
          </p:cNvPr>
          <p:cNvSpPr txBox="1"/>
          <p:nvPr/>
        </p:nvSpPr>
        <p:spPr>
          <a:xfrm>
            <a:off x="135142" y="1357550"/>
            <a:ext cx="5633912"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cs typeface="Arial"/>
              </a:rPr>
              <a:t>Pre/Post Development Site Plans:</a:t>
            </a:r>
            <a:endParaRPr lang="en-US" sz="2400" b="1">
              <a:latin typeface="Arial"/>
              <a:ea typeface="Calibri"/>
              <a:cs typeface="Arial"/>
            </a:endParaRPr>
          </a:p>
          <a:p>
            <a:endParaRPr lang="en-US" sz="2400" u="sng">
              <a:latin typeface="Arial"/>
              <a:ea typeface="Calibri"/>
              <a:cs typeface="Arial"/>
            </a:endParaRPr>
          </a:p>
          <a:p>
            <a:r>
              <a:rPr lang="en-US" sz="2400" u="sng">
                <a:latin typeface="Arial"/>
                <a:ea typeface="Calibri"/>
                <a:cs typeface="Arial"/>
              </a:rPr>
              <a:t>Plan View:</a:t>
            </a:r>
            <a:endParaRPr lang="en-US" u="sng">
              <a:ea typeface="Calibri"/>
              <a:cs typeface="Calibri"/>
            </a:endParaRPr>
          </a:p>
          <a:p>
            <a:pPr marL="342900" indent="-342900">
              <a:buFont typeface="Calibri"/>
              <a:buChar char="-"/>
            </a:pPr>
            <a:r>
              <a:rPr lang="en-US" sz="2400">
                <a:latin typeface="Arial"/>
                <a:ea typeface="Calibri"/>
                <a:cs typeface="Arial"/>
              </a:rPr>
              <a:t>Stormwater flow directions.</a:t>
            </a:r>
          </a:p>
          <a:p>
            <a:pPr marL="342900" indent="-342900">
              <a:buFont typeface="Calibri"/>
              <a:buChar char="-"/>
            </a:pPr>
            <a:r>
              <a:rPr lang="en-US" sz="2400">
                <a:latin typeface="Arial"/>
                <a:ea typeface="Calibri"/>
                <a:cs typeface="Arial"/>
              </a:rPr>
              <a:t>Swales, French drains, culverts, etc.</a:t>
            </a:r>
          </a:p>
          <a:p>
            <a:pPr marL="342900" indent="-342900">
              <a:buFont typeface="Calibri"/>
              <a:buChar char="-"/>
            </a:pPr>
            <a:r>
              <a:rPr lang="en-US" sz="2400">
                <a:latin typeface="Arial"/>
                <a:ea typeface="Calibri"/>
                <a:cs typeface="Arial"/>
              </a:rPr>
              <a:t>Impervious/semi-impervious areas.</a:t>
            </a:r>
          </a:p>
          <a:p>
            <a:endParaRPr lang="en-US" sz="2400" u="sng">
              <a:latin typeface="Arial"/>
              <a:ea typeface="Calibri"/>
              <a:cs typeface="Arial"/>
            </a:endParaRPr>
          </a:p>
          <a:p>
            <a:r>
              <a:rPr lang="en-US" sz="2400" u="sng">
                <a:latin typeface="Arial"/>
                <a:ea typeface="Calibri"/>
                <a:cs typeface="Arial"/>
              </a:rPr>
              <a:t>Multiple Cross Section Transects:</a:t>
            </a:r>
            <a:endParaRPr lang="en-US"/>
          </a:p>
          <a:p>
            <a:pPr marL="342900" indent="-342900">
              <a:buFont typeface="Calibri"/>
              <a:buChar char="-"/>
            </a:pPr>
            <a:r>
              <a:rPr lang="en-US" sz="2400">
                <a:latin typeface="Arial"/>
                <a:ea typeface="Calibri"/>
                <a:cs typeface="Arial"/>
              </a:rPr>
              <a:t>Native and proposed grade.</a:t>
            </a:r>
            <a:endParaRPr lang="en-US">
              <a:latin typeface="Calibri" panose="020F0502020204030204"/>
              <a:ea typeface="Calibri"/>
              <a:cs typeface="Calibri"/>
            </a:endParaRPr>
          </a:p>
          <a:p>
            <a:pPr marL="342900" indent="-342900">
              <a:buFont typeface="Calibri"/>
              <a:buChar char="-"/>
            </a:pPr>
            <a:r>
              <a:rPr lang="en-US" sz="2400">
                <a:latin typeface="Arial"/>
                <a:ea typeface="Calibri"/>
                <a:cs typeface="Arial"/>
              </a:rPr>
              <a:t>Swales, French drains, culverts, etc.</a:t>
            </a:r>
          </a:p>
          <a:p>
            <a:pPr marL="342900" indent="-342900">
              <a:buFont typeface="Calibri"/>
              <a:buChar char="-"/>
            </a:pPr>
            <a:r>
              <a:rPr lang="en-US" sz="2400">
                <a:latin typeface="Arial"/>
                <a:ea typeface="Calibri"/>
                <a:cs typeface="Arial"/>
              </a:rPr>
              <a:t>Impervious/semi-impervious areas.</a:t>
            </a:r>
          </a:p>
        </p:txBody>
      </p:sp>
      <p:sp>
        <p:nvSpPr>
          <p:cNvPr id="11" name="TextBox 10">
            <a:extLst>
              <a:ext uri="{FF2B5EF4-FFF2-40B4-BE49-F238E27FC236}">
                <a16:creationId xmlns:a16="http://schemas.microsoft.com/office/drawing/2014/main" id="{9F48F6B1-76E2-536E-97CD-BFAF5F8259B6}"/>
              </a:ext>
            </a:extLst>
          </p:cNvPr>
          <p:cNvSpPr txBox="1"/>
          <p:nvPr/>
        </p:nvSpPr>
        <p:spPr>
          <a:xfrm>
            <a:off x="5767754" y="6084276"/>
            <a:ext cx="616633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ea typeface="+mn-lt"/>
                <a:cs typeface="+mn-lt"/>
              </a:rPr>
              <a:t>Figures taken from "Design And Performance Guidance for an Individual Private, Residential Single-Family Residence Involving Dredging or Filling in Wetlands or Other Surface Waters"</a:t>
            </a:r>
            <a:endParaRPr lang="en-US" sz="1400" i="1">
              <a:ea typeface="Calibri"/>
              <a:cs typeface="Calibri"/>
            </a:endParaRPr>
          </a:p>
        </p:txBody>
      </p:sp>
    </p:spTree>
    <p:extLst>
      <p:ext uri="{BB962C8B-B14F-4D97-AF65-F5344CB8AC3E}">
        <p14:creationId xmlns:p14="http://schemas.microsoft.com/office/powerpoint/2010/main" val="91610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10B4C-05E9-6A45-8F9A-E75B1D40154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F7423EC-0382-9768-1222-D875953ED694}"/>
              </a:ext>
            </a:extLst>
          </p:cNvPr>
          <p:cNvSpPr txBox="1"/>
          <p:nvPr/>
        </p:nvSpPr>
        <p:spPr>
          <a:xfrm>
            <a:off x="1455240" y="204900"/>
            <a:ext cx="11054313"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400" b="1">
                <a:solidFill>
                  <a:schemeClr val="bg1"/>
                </a:solidFill>
                <a:latin typeface="Arial"/>
                <a:cs typeface="Arial"/>
              </a:rPr>
              <a:t>PERMITTING APPLICATION MATERIALS</a:t>
            </a:r>
            <a:endParaRPr lang="en-US" sz="3400">
              <a:solidFill>
                <a:schemeClr val="bg1"/>
              </a:solidFill>
              <a:latin typeface="Arial"/>
              <a:cs typeface="Arial"/>
            </a:endParaRPr>
          </a:p>
          <a:p>
            <a:endParaRPr lang="en-US" sz="3400" b="1">
              <a:solidFill>
                <a:schemeClr val="bg1"/>
              </a:solidFill>
              <a:latin typeface="Arial"/>
              <a:cs typeface="Arial"/>
            </a:endParaRPr>
          </a:p>
        </p:txBody>
      </p:sp>
      <p:sp>
        <p:nvSpPr>
          <p:cNvPr id="9" name="Title 8">
            <a:extLst>
              <a:ext uri="{FF2B5EF4-FFF2-40B4-BE49-F238E27FC236}">
                <a16:creationId xmlns:a16="http://schemas.microsoft.com/office/drawing/2014/main" id="{DC9DE236-4D07-5116-C229-96F7BDC29F62}"/>
              </a:ext>
            </a:extLst>
          </p:cNvPr>
          <p:cNvSpPr txBox="1">
            <a:spLocks noGrp="1"/>
          </p:cNvSpPr>
          <p:nvPr>
            <p:ph type="title" idx="4294967295"/>
          </p:nvPr>
        </p:nvSpPr>
        <p:spPr>
          <a:xfrm>
            <a:off x="1478869" y="632857"/>
            <a:ext cx="10450812" cy="5388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23577"/>
              </a:lnSpc>
              <a:spcBef>
                <a:spcPts val="0"/>
              </a:spcBef>
              <a:spcAft>
                <a:spcPts val="0"/>
              </a:spcAft>
              <a:buClrTx/>
              <a:buSzTx/>
              <a:buFontTx/>
              <a:buNone/>
              <a:tabLst/>
              <a:defRPr/>
            </a:pPr>
            <a:r>
              <a:rPr kumimoji="0" lang="en-US" sz="2500" b="1" i="0" u="none" strike="noStrike" kern="1200" cap="none" spc="0" normalizeH="0" baseline="0" noProof="0" dirty="0">
                <a:ln>
                  <a:noFill/>
                </a:ln>
                <a:solidFill>
                  <a:schemeClr val="accent2"/>
                </a:solidFill>
                <a:effectLst/>
                <a:uLnTx/>
                <a:uFillTx/>
                <a:latin typeface="Arial"/>
                <a:ea typeface="Verdana"/>
                <a:cs typeface="Arial"/>
              </a:rPr>
              <a:t>STORMWATER DESIGN</a:t>
            </a:r>
            <a:endParaRPr kumimoji="0" lang="en-US" sz="2500" b="1" i="0" u="none" strike="noStrike" kern="1200" cap="none" spc="0" normalizeH="0" baseline="0" noProof="0" dirty="0">
              <a:ln>
                <a:noFill/>
              </a:ln>
              <a:solidFill>
                <a:schemeClr val="accent2"/>
              </a:solidFill>
              <a:effectLst/>
              <a:uLnTx/>
              <a:uFillTx/>
              <a:latin typeface="Arial"/>
              <a:ea typeface="Verdana" panose="020B0604030504040204" pitchFamily="34" charset="0"/>
              <a:cs typeface="Arial"/>
            </a:endParaRPr>
          </a:p>
        </p:txBody>
      </p:sp>
      <p:pic>
        <p:nvPicPr>
          <p:cNvPr id="3" name="Picture 2" descr="Shape">
            <a:extLst>
              <a:ext uri="{FF2B5EF4-FFF2-40B4-BE49-F238E27FC236}">
                <a16:creationId xmlns:a16="http://schemas.microsoft.com/office/drawing/2014/main" id="{CF2AC64F-5CEA-C2DD-20ED-7982BDDD8893}"/>
              </a:ext>
            </a:extLst>
          </p:cNvPr>
          <p:cNvPicPr>
            <a:picLocks noChangeAspect="1"/>
          </p:cNvPicPr>
          <p:nvPr/>
        </p:nvPicPr>
        <p:blipFill>
          <a:blip r:embed="rId3"/>
          <a:stretch>
            <a:fillRect/>
          </a:stretch>
        </p:blipFill>
        <p:spPr>
          <a:xfrm>
            <a:off x="972570" y="1349259"/>
            <a:ext cx="3752275" cy="5427564"/>
          </a:xfrm>
          <a:prstGeom prst="rect">
            <a:avLst/>
          </a:prstGeom>
          <a:ln>
            <a:solidFill>
              <a:schemeClr val="tx1"/>
            </a:solidFill>
          </a:ln>
        </p:spPr>
      </p:pic>
      <p:pic>
        <p:nvPicPr>
          <p:cNvPr id="8" name="Picture 7" descr="Diagram">
            <a:extLst>
              <a:ext uri="{FF2B5EF4-FFF2-40B4-BE49-F238E27FC236}">
                <a16:creationId xmlns:a16="http://schemas.microsoft.com/office/drawing/2014/main" id="{9E60F4F2-2078-987B-DEA4-DC8D13CF0EB9}"/>
              </a:ext>
            </a:extLst>
          </p:cNvPr>
          <p:cNvPicPr>
            <a:picLocks noChangeAspect="1"/>
          </p:cNvPicPr>
          <p:nvPr/>
        </p:nvPicPr>
        <p:blipFill>
          <a:blip r:embed="rId4"/>
          <a:srcRect t="1747" b="-213"/>
          <a:stretch>
            <a:fillRect/>
          </a:stretch>
        </p:blipFill>
        <p:spPr>
          <a:xfrm>
            <a:off x="5371513" y="1353762"/>
            <a:ext cx="5545638" cy="5422053"/>
          </a:xfrm>
          <a:prstGeom prst="rect">
            <a:avLst/>
          </a:prstGeom>
          <a:ln>
            <a:solidFill>
              <a:schemeClr val="tx1"/>
            </a:solidFill>
          </a:ln>
        </p:spPr>
      </p:pic>
    </p:spTree>
    <p:extLst>
      <p:ext uri="{BB962C8B-B14F-4D97-AF65-F5344CB8AC3E}">
        <p14:creationId xmlns:p14="http://schemas.microsoft.com/office/powerpoint/2010/main" val="848366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55D0E-8BC6-C9FD-A7F8-C5D109C1CC0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31A0161-79F7-C314-9573-904302C883BF}"/>
              </a:ext>
            </a:extLst>
          </p:cNvPr>
          <p:cNvSpPr txBox="1"/>
          <p:nvPr/>
        </p:nvSpPr>
        <p:spPr>
          <a:xfrm>
            <a:off x="1455240" y="204900"/>
            <a:ext cx="11054313"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400" b="1">
                <a:solidFill>
                  <a:schemeClr val="bg1"/>
                </a:solidFill>
                <a:latin typeface="Arial"/>
                <a:cs typeface="Arial"/>
              </a:rPr>
              <a:t>PERMITTING APPLICATION MATERIALS</a:t>
            </a:r>
            <a:endParaRPr lang="en-US" sz="3400">
              <a:solidFill>
                <a:schemeClr val="bg1"/>
              </a:solidFill>
              <a:latin typeface="Arial"/>
              <a:cs typeface="Arial"/>
            </a:endParaRPr>
          </a:p>
          <a:p>
            <a:endParaRPr lang="en-US" sz="3400" b="1">
              <a:solidFill>
                <a:schemeClr val="bg1"/>
              </a:solidFill>
              <a:latin typeface="Arial"/>
              <a:cs typeface="Arial"/>
            </a:endParaRPr>
          </a:p>
        </p:txBody>
      </p:sp>
      <p:sp>
        <p:nvSpPr>
          <p:cNvPr id="9" name="Title 8">
            <a:extLst>
              <a:ext uri="{FF2B5EF4-FFF2-40B4-BE49-F238E27FC236}">
                <a16:creationId xmlns:a16="http://schemas.microsoft.com/office/drawing/2014/main" id="{021F2A52-6209-DA20-E410-A62A30A00FF5}"/>
              </a:ext>
            </a:extLst>
          </p:cNvPr>
          <p:cNvSpPr txBox="1">
            <a:spLocks noGrp="1"/>
          </p:cNvSpPr>
          <p:nvPr>
            <p:ph type="title" idx="4294967295"/>
          </p:nvPr>
        </p:nvSpPr>
        <p:spPr>
          <a:xfrm>
            <a:off x="1478869" y="632857"/>
            <a:ext cx="10450812" cy="5388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23577"/>
              </a:lnSpc>
              <a:spcBef>
                <a:spcPts val="0"/>
              </a:spcBef>
              <a:spcAft>
                <a:spcPts val="0"/>
              </a:spcAft>
              <a:buClrTx/>
              <a:buSzTx/>
              <a:buFontTx/>
              <a:buNone/>
              <a:tabLst/>
              <a:defRPr/>
            </a:pPr>
            <a:r>
              <a:rPr kumimoji="0" lang="en-US" sz="2500" b="1" i="0" u="none" strike="noStrike" kern="1200" cap="none" spc="0" normalizeH="0" baseline="0" noProof="0" dirty="0">
                <a:ln>
                  <a:noFill/>
                </a:ln>
                <a:solidFill>
                  <a:schemeClr val="accent2"/>
                </a:solidFill>
                <a:effectLst/>
                <a:uLnTx/>
                <a:uFillTx/>
                <a:latin typeface="Arial"/>
                <a:ea typeface="Verdana"/>
                <a:cs typeface="Arial"/>
              </a:rPr>
              <a:t>STORMWATER DESIGN</a:t>
            </a:r>
            <a:endParaRPr kumimoji="0" lang="en-US" sz="2500" b="1" i="0" u="none" strike="noStrike" kern="1200" cap="none" spc="0" normalizeH="0" baseline="0" noProof="0" dirty="0">
              <a:ln>
                <a:noFill/>
              </a:ln>
              <a:solidFill>
                <a:schemeClr val="accent2"/>
              </a:solidFill>
              <a:effectLst/>
              <a:uLnTx/>
              <a:uFillTx/>
              <a:latin typeface="Arial"/>
              <a:ea typeface="Verdana" panose="020B0604030504040204" pitchFamily="34" charset="0"/>
              <a:cs typeface="Arial"/>
            </a:endParaRPr>
          </a:p>
        </p:txBody>
      </p:sp>
      <p:pic>
        <p:nvPicPr>
          <p:cNvPr id="5" name="Picture 4" descr="Chart, line chart">
            <a:extLst>
              <a:ext uri="{FF2B5EF4-FFF2-40B4-BE49-F238E27FC236}">
                <a16:creationId xmlns:a16="http://schemas.microsoft.com/office/drawing/2014/main" id="{C401BB15-36A9-18A5-EB69-BB24D0DAE4EB}"/>
              </a:ext>
            </a:extLst>
          </p:cNvPr>
          <p:cNvPicPr>
            <a:picLocks noChangeAspect="1"/>
          </p:cNvPicPr>
          <p:nvPr/>
        </p:nvPicPr>
        <p:blipFill>
          <a:blip r:embed="rId3"/>
          <a:stretch>
            <a:fillRect/>
          </a:stretch>
        </p:blipFill>
        <p:spPr>
          <a:xfrm>
            <a:off x="304800" y="2307015"/>
            <a:ext cx="6283570" cy="3533508"/>
          </a:xfrm>
          <a:prstGeom prst="rect">
            <a:avLst/>
          </a:prstGeom>
          <a:ln>
            <a:solidFill>
              <a:schemeClr val="tx1"/>
            </a:solidFill>
          </a:ln>
        </p:spPr>
      </p:pic>
      <p:pic>
        <p:nvPicPr>
          <p:cNvPr id="2" name="Picture 1" descr="project drawings">
            <a:extLst>
              <a:ext uri="{FF2B5EF4-FFF2-40B4-BE49-F238E27FC236}">
                <a16:creationId xmlns:a16="http://schemas.microsoft.com/office/drawing/2014/main" id="{FEB1CADD-EDB3-652C-66BE-933BF187A470}"/>
              </a:ext>
            </a:extLst>
          </p:cNvPr>
          <p:cNvPicPr>
            <a:picLocks noChangeAspect="1"/>
          </p:cNvPicPr>
          <p:nvPr/>
        </p:nvPicPr>
        <p:blipFill>
          <a:blip r:embed="rId4"/>
          <a:stretch>
            <a:fillRect/>
          </a:stretch>
        </p:blipFill>
        <p:spPr>
          <a:xfrm>
            <a:off x="6790964" y="1312984"/>
            <a:ext cx="4905365" cy="5509847"/>
          </a:xfrm>
          <a:prstGeom prst="rect">
            <a:avLst/>
          </a:prstGeom>
          <a:ln>
            <a:solidFill>
              <a:schemeClr val="tx1"/>
            </a:solidFill>
          </a:ln>
        </p:spPr>
      </p:pic>
    </p:spTree>
    <p:extLst>
      <p:ext uri="{BB962C8B-B14F-4D97-AF65-F5344CB8AC3E}">
        <p14:creationId xmlns:p14="http://schemas.microsoft.com/office/powerpoint/2010/main" val="2799720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38D240-8F96-124F-AC49-E26DC62982E6}"/>
              </a:ext>
              <a:ext uri="{C183D7F6-B498-43B3-948B-1728B52AA6E4}">
                <adec:decorative xmlns:adec="http://schemas.microsoft.com/office/drawing/2017/decorative" val="1"/>
              </a:ext>
            </a:extLst>
          </p:cNvPr>
          <p:cNvSpPr txBox="1"/>
          <p:nvPr/>
        </p:nvSpPr>
        <p:spPr>
          <a:xfrm>
            <a:off x="400879" y="1448972"/>
            <a:ext cx="5695121" cy="461665"/>
          </a:xfrm>
          <a:prstGeom prst="rect">
            <a:avLst/>
          </a:prstGeom>
          <a:noFill/>
        </p:spPr>
        <p:txBody>
          <a:bodyPr wrap="square" lIns="91440" tIns="45720" rIns="91440" bIns="45720" rtlCol="0" anchor="t">
            <a:spAutoFit/>
          </a:bodyPr>
          <a:lstStyle/>
          <a:p>
            <a:endParaRPr lang="en-US" sz="2400" b="1">
              <a:solidFill>
                <a:schemeClr val="accent2">
                  <a:lumMod val="25000"/>
                </a:schemeClr>
              </a:solidFill>
              <a:latin typeface="Arial" panose="020B0604020202020204" pitchFamily="34" charset="0"/>
              <a:ea typeface="Verdana" panose="020B0604030504040204" pitchFamily="34" charset="0"/>
              <a:cs typeface="Arial" panose="020B0604020202020204" pitchFamily="34" charset="0"/>
            </a:endParaRPr>
          </a:p>
        </p:txBody>
      </p:sp>
      <p:sp>
        <p:nvSpPr>
          <p:cNvPr id="3" name="TextBox 2">
            <a:extLst>
              <a:ext uri="{FF2B5EF4-FFF2-40B4-BE49-F238E27FC236}">
                <a16:creationId xmlns:a16="http://schemas.microsoft.com/office/drawing/2014/main" id="{9052E8F3-B95E-BC3A-2A92-A56F5A7338F6}"/>
              </a:ext>
            </a:extLst>
          </p:cNvPr>
          <p:cNvSpPr txBox="1"/>
          <p:nvPr/>
        </p:nvSpPr>
        <p:spPr>
          <a:xfrm>
            <a:off x="160305" y="1562674"/>
            <a:ext cx="5935695"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a:latin typeface="Arial"/>
                <a:ea typeface="+mn-lt"/>
                <a:cs typeface="+mn-lt"/>
              </a:rPr>
              <a:t>The Submerged Lands and Environmental Resources Coordination Program (SLERC) is responsible for the implementation of the state’s Environmental Resource Permitting. </a:t>
            </a:r>
            <a:endParaRPr lang="en-US" sz="2200">
              <a:latin typeface="Arial"/>
              <a:cs typeface="Calibri" panose="020F0502020204030204"/>
            </a:endParaRPr>
          </a:p>
          <a:p>
            <a:endParaRPr lang="en-US" sz="2200">
              <a:latin typeface="Arial"/>
              <a:ea typeface="+mn-lt"/>
              <a:cs typeface="+mn-lt"/>
            </a:endParaRPr>
          </a:p>
          <a:p>
            <a:pPr marL="285750" indent="-285750">
              <a:buFont typeface="Arial"/>
              <a:buChar char="•"/>
            </a:pPr>
            <a:r>
              <a:rPr lang="en-US" sz="2200">
                <a:latin typeface="Arial"/>
                <a:ea typeface="+mn-lt"/>
                <a:cs typeface="+mn-lt"/>
              </a:rPr>
              <a:t>SLERC regulates activities in, on or over surface waters or wetlands, as well as any activity involving the alteration of surface water flows.</a:t>
            </a:r>
          </a:p>
          <a:p>
            <a:endParaRPr lang="en-US" sz="2200">
              <a:latin typeface="Arial"/>
              <a:cs typeface="Calibri"/>
            </a:endParaRPr>
          </a:p>
          <a:p>
            <a:pPr marL="342900" indent="-342900">
              <a:buFont typeface="Arial"/>
              <a:buChar char="•"/>
            </a:pPr>
            <a:r>
              <a:rPr lang="en-US" sz="2200">
                <a:latin typeface="Arial"/>
                <a:ea typeface="+mn-lt"/>
                <a:cs typeface="+mn-lt"/>
              </a:rPr>
              <a:t>SLERC implements the environmental permitting criteria to ensure there is no net loss in wetland and other surface water functions. </a:t>
            </a:r>
            <a:endParaRPr lang="en-US" sz="2200">
              <a:cs typeface="Calibri" panose="020F0502020204030204"/>
            </a:endParaRPr>
          </a:p>
        </p:txBody>
      </p:sp>
      <p:sp>
        <p:nvSpPr>
          <p:cNvPr id="6" name="Title 5">
            <a:extLst>
              <a:ext uri="{FF2B5EF4-FFF2-40B4-BE49-F238E27FC236}">
                <a16:creationId xmlns:a16="http://schemas.microsoft.com/office/drawing/2014/main" id="{2C98627A-778A-3879-991C-AED70DC6D44D}"/>
              </a:ext>
            </a:extLst>
          </p:cNvPr>
          <p:cNvSpPr txBox="1">
            <a:spLocks noGrp="1"/>
          </p:cNvSpPr>
          <p:nvPr>
            <p:ph type="title" idx="4294967295"/>
          </p:nvPr>
        </p:nvSpPr>
        <p:spPr>
          <a:xfrm>
            <a:off x="1498060" y="224587"/>
            <a:ext cx="11423365" cy="6309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a:ea typeface="+mn-ea"/>
                <a:cs typeface="Calibri"/>
              </a:rPr>
              <a:t>SLERC PROGRAM</a:t>
            </a:r>
          </a:p>
        </p:txBody>
      </p:sp>
      <p:pic>
        <p:nvPicPr>
          <p:cNvPr id="1028" name="Picture 4" descr="tree and clouds">
            <a:extLst>
              <a:ext uri="{FF2B5EF4-FFF2-40B4-BE49-F238E27FC236}">
                <a16:creationId xmlns:a16="http://schemas.microsoft.com/office/drawing/2014/main" id="{06686906-FE03-4584-BF79-F3C2FC82B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944" y="1910637"/>
            <a:ext cx="5246913" cy="422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983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DF7EC-E5D5-918B-4E65-E0E277EF514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53D776E-C55E-D9E2-1A69-80E505582C7E}"/>
              </a:ext>
            </a:extLst>
          </p:cNvPr>
          <p:cNvSpPr txBox="1"/>
          <p:nvPr/>
        </p:nvSpPr>
        <p:spPr>
          <a:xfrm>
            <a:off x="1455240" y="204900"/>
            <a:ext cx="11054313"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400" b="1">
                <a:solidFill>
                  <a:schemeClr val="bg1"/>
                </a:solidFill>
                <a:latin typeface="Arial"/>
                <a:cs typeface="Arial"/>
              </a:rPr>
              <a:t>PERMITTING APPLICATION MATERIALS</a:t>
            </a:r>
            <a:endParaRPr lang="en-US" sz="3400">
              <a:solidFill>
                <a:schemeClr val="bg1"/>
              </a:solidFill>
              <a:latin typeface="Arial"/>
              <a:cs typeface="Arial"/>
            </a:endParaRPr>
          </a:p>
          <a:p>
            <a:endParaRPr lang="en-US" sz="3400" b="1">
              <a:solidFill>
                <a:schemeClr val="bg1"/>
              </a:solidFill>
              <a:latin typeface="Arial"/>
              <a:cs typeface="Arial"/>
            </a:endParaRPr>
          </a:p>
        </p:txBody>
      </p:sp>
      <p:sp>
        <p:nvSpPr>
          <p:cNvPr id="9" name="TextBox 8">
            <a:extLst>
              <a:ext uri="{FF2B5EF4-FFF2-40B4-BE49-F238E27FC236}">
                <a16:creationId xmlns:a16="http://schemas.microsoft.com/office/drawing/2014/main" id="{C205BCFB-5A8D-70E2-C5AB-AF99277D1774}"/>
              </a:ext>
            </a:extLst>
          </p:cNvPr>
          <p:cNvSpPr txBox="1"/>
          <p:nvPr/>
        </p:nvSpPr>
        <p:spPr>
          <a:xfrm>
            <a:off x="1478869" y="632857"/>
            <a:ext cx="10450812" cy="538865"/>
          </a:xfrm>
          <a:prstGeom prst="rect">
            <a:avLst/>
          </a:prstGeom>
          <a:noFill/>
        </p:spPr>
        <p:txBody>
          <a:bodyPr wrap="square" lIns="91440" tIns="45720" rIns="91440" bIns="45720" rtlCol="0" anchor="t">
            <a:spAutoFit/>
          </a:bodyPr>
          <a:lstStyle/>
          <a:p>
            <a:pPr>
              <a:lnSpc>
                <a:spcPct val="123577"/>
              </a:lnSpc>
            </a:pPr>
            <a:r>
              <a:rPr lang="en-US" sz="2500" b="1">
                <a:solidFill>
                  <a:schemeClr val="accent2"/>
                </a:solidFill>
                <a:latin typeface="Arial"/>
                <a:ea typeface="Verdana"/>
                <a:cs typeface="Arial"/>
              </a:rPr>
              <a:t>STORMWATER</a:t>
            </a:r>
            <a:endParaRPr lang="en-US" sz="2500" b="1">
              <a:solidFill>
                <a:schemeClr val="accent2"/>
              </a:solidFill>
              <a:latin typeface="Arial"/>
              <a:ea typeface="Verdana" panose="020B0604030504040204" pitchFamily="34" charset="0"/>
              <a:cs typeface="Arial"/>
            </a:endParaRPr>
          </a:p>
        </p:txBody>
      </p:sp>
      <p:sp>
        <p:nvSpPr>
          <p:cNvPr id="13" name="TextBox 12">
            <a:extLst>
              <a:ext uri="{FF2B5EF4-FFF2-40B4-BE49-F238E27FC236}">
                <a16:creationId xmlns:a16="http://schemas.microsoft.com/office/drawing/2014/main" id="{D17F7CA8-CAE3-2CF4-BEBC-F2568BC7EB88}"/>
              </a:ext>
            </a:extLst>
          </p:cNvPr>
          <p:cNvSpPr txBox="1"/>
          <p:nvPr/>
        </p:nvSpPr>
        <p:spPr>
          <a:xfrm>
            <a:off x="287542" y="1298935"/>
            <a:ext cx="478985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Arial"/>
                <a:cs typeface="Arial"/>
              </a:rPr>
              <a:t>Online Business Portal </a:t>
            </a:r>
            <a:endParaRPr lang="en-US" sz="2400" b="1">
              <a:latin typeface="Arial"/>
              <a:ea typeface="Calibri"/>
              <a:cs typeface="Calibri" panose="020F0502020204030204"/>
            </a:endParaRPr>
          </a:p>
          <a:p>
            <a:pPr algn="ctr"/>
            <a:endParaRPr lang="en-US" sz="2400">
              <a:latin typeface="Arial"/>
              <a:ea typeface="Calibri"/>
              <a:cs typeface="Arial"/>
            </a:endParaRPr>
          </a:p>
        </p:txBody>
      </p:sp>
      <p:pic>
        <p:nvPicPr>
          <p:cNvPr id="2" name="Picture 1" descr="FDEP website business portal">
            <a:extLst>
              <a:ext uri="{FF2B5EF4-FFF2-40B4-BE49-F238E27FC236}">
                <a16:creationId xmlns:a16="http://schemas.microsoft.com/office/drawing/2014/main" id="{B6CFF18E-1A5F-D765-1AC3-EA2AD5A3168B}"/>
              </a:ext>
            </a:extLst>
          </p:cNvPr>
          <p:cNvPicPr>
            <a:picLocks noChangeAspect="1"/>
          </p:cNvPicPr>
          <p:nvPr/>
        </p:nvPicPr>
        <p:blipFill>
          <a:blip r:embed="rId3"/>
          <a:stretch>
            <a:fillRect/>
          </a:stretch>
        </p:blipFill>
        <p:spPr>
          <a:xfrm>
            <a:off x="409496" y="1770184"/>
            <a:ext cx="4667408" cy="4818184"/>
          </a:xfrm>
          <a:prstGeom prst="rect">
            <a:avLst/>
          </a:prstGeom>
          <a:ln>
            <a:solidFill>
              <a:srgbClr val="4472C4"/>
            </a:solidFill>
          </a:ln>
        </p:spPr>
      </p:pic>
      <p:sp>
        <p:nvSpPr>
          <p:cNvPr id="3" name="TextBox 2">
            <a:extLst>
              <a:ext uri="{FF2B5EF4-FFF2-40B4-BE49-F238E27FC236}">
                <a16:creationId xmlns:a16="http://schemas.microsoft.com/office/drawing/2014/main" id="{F92F26F1-08D2-6BBB-0B03-2D8F50D1B259}"/>
              </a:ext>
            </a:extLst>
          </p:cNvPr>
          <p:cNvSpPr txBox="1"/>
          <p:nvPr/>
        </p:nvSpPr>
        <p:spPr>
          <a:xfrm>
            <a:off x="6494583" y="6236676"/>
            <a:ext cx="52871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hlinkClick r:id="rId4"/>
              </a:rPr>
              <a:t>https://floridadep.gov/water/submerged-lands-environmental-resources-coordination/content/forms-environmental-resource</a:t>
            </a:r>
            <a:r>
              <a:rPr lang="en-US" sz="1400"/>
              <a:t> </a:t>
            </a:r>
          </a:p>
        </p:txBody>
      </p:sp>
      <p:pic>
        <p:nvPicPr>
          <p:cNvPr id="5" name="Picture 4" descr="website screenshot, downloadable forms">
            <a:extLst>
              <a:ext uri="{FF2B5EF4-FFF2-40B4-BE49-F238E27FC236}">
                <a16:creationId xmlns:a16="http://schemas.microsoft.com/office/drawing/2014/main" id="{CA14C429-E2EA-D488-AC00-75B6F7248427}"/>
              </a:ext>
            </a:extLst>
          </p:cNvPr>
          <p:cNvPicPr>
            <a:picLocks noChangeAspect="1"/>
          </p:cNvPicPr>
          <p:nvPr/>
        </p:nvPicPr>
        <p:blipFill>
          <a:blip r:embed="rId5"/>
          <a:stretch>
            <a:fillRect/>
          </a:stretch>
        </p:blipFill>
        <p:spPr>
          <a:xfrm>
            <a:off x="6808230" y="2004646"/>
            <a:ext cx="4671540" cy="4220309"/>
          </a:xfrm>
          <a:prstGeom prst="rect">
            <a:avLst/>
          </a:prstGeom>
          <a:ln>
            <a:solidFill>
              <a:srgbClr val="4472C4"/>
            </a:solidFill>
          </a:ln>
        </p:spPr>
      </p:pic>
      <p:sp>
        <p:nvSpPr>
          <p:cNvPr id="6" name="TextBox 5">
            <a:extLst>
              <a:ext uri="{FF2B5EF4-FFF2-40B4-BE49-F238E27FC236}">
                <a16:creationId xmlns:a16="http://schemas.microsoft.com/office/drawing/2014/main" id="{CD8911AB-C950-78B3-8849-71F7A941E109}"/>
              </a:ext>
            </a:extLst>
          </p:cNvPr>
          <p:cNvSpPr txBox="1"/>
          <p:nvPr/>
        </p:nvSpPr>
        <p:spPr>
          <a:xfrm>
            <a:off x="832338" y="6588370"/>
            <a:ext cx="382172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hlinkClick r:id="rId6"/>
              </a:rPr>
              <a:t>https://www.fldepportal.com/DepPortal/go/apply</a:t>
            </a:r>
            <a:r>
              <a:rPr lang="en-US" sz="1400"/>
              <a:t> </a:t>
            </a:r>
          </a:p>
        </p:txBody>
      </p:sp>
      <p:sp>
        <p:nvSpPr>
          <p:cNvPr id="7" name="TextBox 6">
            <a:extLst>
              <a:ext uri="{FF2B5EF4-FFF2-40B4-BE49-F238E27FC236}">
                <a16:creationId xmlns:a16="http://schemas.microsoft.com/office/drawing/2014/main" id="{7BCC4438-2690-BEB7-00CD-5880833F72FE}"/>
              </a:ext>
            </a:extLst>
          </p:cNvPr>
          <p:cNvSpPr txBox="1"/>
          <p:nvPr/>
        </p:nvSpPr>
        <p:spPr>
          <a:xfrm>
            <a:off x="6096001" y="1266092"/>
            <a:ext cx="609599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Arial"/>
              </a:rPr>
              <a:t>Downloadable Forms </a:t>
            </a:r>
            <a:endParaRPr lang="en-US" sz="2400" b="1">
              <a:latin typeface="Calibri" panose="020F0502020204030204"/>
              <a:ea typeface="Calibri" panose="020F0502020204030204"/>
              <a:cs typeface="Calibri" panose="020F0502020204030204"/>
            </a:endParaRPr>
          </a:p>
          <a:p>
            <a:pPr algn="ctr"/>
            <a:r>
              <a:rPr lang="en-US">
                <a:latin typeface="Arial"/>
              </a:rPr>
              <a:t>Submit via mail/e-mail to </a:t>
            </a:r>
            <a:r>
              <a:rPr lang="en-US" u="sng">
                <a:solidFill>
                  <a:srgbClr val="0563C1"/>
                </a:solidFill>
                <a:latin typeface="Arial"/>
                <a:cs typeface="Segoe UI"/>
                <a:hlinkClick r:id="rId7"/>
              </a:rPr>
              <a:t>DEP_NED@FloridaDEP.gov</a:t>
            </a:r>
            <a:r>
              <a:rPr lang="en-US">
                <a:latin typeface="Arial"/>
              </a:rPr>
              <a:t> </a:t>
            </a:r>
            <a:r>
              <a:rPr lang="en-US">
                <a:latin typeface="Arial"/>
                <a:cs typeface="Arial"/>
              </a:rPr>
              <a:t>​</a:t>
            </a:r>
            <a:endParaRPr lang="en-US">
              <a:ea typeface="Calibri"/>
              <a:cs typeface="Calibri"/>
            </a:endParaRPr>
          </a:p>
        </p:txBody>
      </p:sp>
      <p:sp>
        <p:nvSpPr>
          <p:cNvPr id="8" name="Title 7">
            <a:extLst>
              <a:ext uri="{FF2B5EF4-FFF2-40B4-BE49-F238E27FC236}">
                <a16:creationId xmlns:a16="http://schemas.microsoft.com/office/drawing/2014/main" id="{85E183F3-71BE-38BD-8732-CDB384470A47}"/>
              </a:ext>
            </a:extLst>
          </p:cNvPr>
          <p:cNvSpPr txBox="1">
            <a:spLocks noGrp="1"/>
          </p:cNvSpPr>
          <p:nvPr>
            <p:ph type="title" idx="4294967295"/>
          </p:nvPr>
        </p:nvSpPr>
        <p:spPr>
          <a:xfrm>
            <a:off x="5568463" y="1348153"/>
            <a:ext cx="668216"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chemeClr val="tx1"/>
                </a:solidFill>
                <a:effectLst/>
                <a:uLnTx/>
                <a:uFillTx/>
                <a:latin typeface="Arial"/>
                <a:ea typeface="+mn-ea"/>
                <a:cs typeface="+mn-cs"/>
              </a:rPr>
              <a:t>OR</a:t>
            </a:r>
            <a:endParaRPr kumimoji="0" lang="en-US" sz="2400" b="1" i="0" u="sng"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134034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85A01-6898-2E9F-7067-5C84673E5C3E}"/>
            </a:ext>
          </a:extLst>
        </p:cNvPr>
        <p:cNvGrpSpPr/>
        <p:nvPr/>
      </p:nvGrpSpPr>
      <p:grpSpPr>
        <a:xfrm>
          <a:off x="0" y="0"/>
          <a:ext cx="0" cy="0"/>
          <a:chOff x="0" y="0"/>
          <a:chExt cx="0" cy="0"/>
        </a:xfrm>
      </p:grpSpPr>
      <p:pic>
        <p:nvPicPr>
          <p:cNvPr id="8" name="Picture 7" descr="A body of water surrounded by trees">
            <a:extLst>
              <a:ext uri="{FF2B5EF4-FFF2-40B4-BE49-F238E27FC236}">
                <a16:creationId xmlns:a16="http://schemas.microsoft.com/office/drawing/2014/main" id="{172D9ED8-5CD8-4A6E-1857-F519CFF086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9" name="Picture 8" descr="Florida Department of Environmental Protection Logo">
            <a:extLst>
              <a:ext uri="{FF2B5EF4-FFF2-40B4-BE49-F238E27FC236}">
                <a16:creationId xmlns:a16="http://schemas.microsoft.com/office/drawing/2014/main" id="{7EC47475-68A7-DD24-90CE-1E015A3968C7}"/>
              </a:ext>
            </a:extLst>
          </p:cNvPr>
          <p:cNvPicPr>
            <a:picLocks noChangeAspect="1"/>
          </p:cNvPicPr>
          <p:nvPr/>
        </p:nvPicPr>
        <p:blipFill>
          <a:blip r:embed="rId3"/>
          <a:stretch>
            <a:fillRect/>
          </a:stretch>
        </p:blipFill>
        <p:spPr>
          <a:xfrm>
            <a:off x="203568" y="93439"/>
            <a:ext cx="1062435" cy="1062435"/>
          </a:xfrm>
          <a:prstGeom prst="rect">
            <a:avLst/>
          </a:prstGeom>
        </p:spPr>
      </p:pic>
      <p:sp>
        <p:nvSpPr>
          <p:cNvPr id="5" name="Title 4">
            <a:extLst>
              <a:ext uri="{FF2B5EF4-FFF2-40B4-BE49-F238E27FC236}">
                <a16:creationId xmlns:a16="http://schemas.microsoft.com/office/drawing/2014/main" id="{452A82EC-1BBA-F9A4-1FD3-47AE299144F3}"/>
              </a:ext>
            </a:extLst>
          </p:cNvPr>
          <p:cNvSpPr>
            <a:spLocks noGrp="1"/>
          </p:cNvSpPr>
          <p:nvPr>
            <p:ph type="title" idx="4294967295"/>
          </p:nvPr>
        </p:nvSpPr>
        <p:spPr>
          <a:xfrm>
            <a:off x="599439" y="3521831"/>
            <a:ext cx="5812791" cy="2766582"/>
          </a:xfrm>
          <a:prstGeom prst="rect">
            <a:avLst/>
          </a:prstGeom>
          <a:solidFill>
            <a:schemeClr val="accent6">
              <a:lumMod val="50000"/>
              <a:alpha val="73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OVERVIEW OF WETLAND DELINEATIONS:  </a:t>
            </a:r>
            <a:br>
              <a:rPr kumimoji="0" lang="en-US" sz="3500" b="1"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br>
            <a:r>
              <a:rPr kumimoji="0" lang="en-US" sz="3500" b="1"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62-340 F.A.C.</a:t>
            </a:r>
            <a:endParaRPr kumimoji="0" lang="en-US" sz="35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595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2-340 dataform screenshot">
            <a:extLst>
              <a:ext uri="{FF2B5EF4-FFF2-40B4-BE49-F238E27FC236}">
                <a16:creationId xmlns:a16="http://schemas.microsoft.com/office/drawing/2014/main" id="{E810D4B8-5DA9-E6B8-1C84-0CA74F51B58F}"/>
              </a:ext>
            </a:extLst>
          </p:cNvPr>
          <p:cNvPicPr>
            <a:picLocks noChangeAspect="1"/>
          </p:cNvPicPr>
          <p:nvPr/>
        </p:nvPicPr>
        <p:blipFill>
          <a:blip r:embed="rId3"/>
          <a:stretch>
            <a:fillRect/>
          </a:stretch>
        </p:blipFill>
        <p:spPr>
          <a:xfrm>
            <a:off x="880546" y="1469125"/>
            <a:ext cx="4019876" cy="5210951"/>
          </a:xfrm>
          <a:prstGeom prst="rect">
            <a:avLst/>
          </a:prstGeom>
        </p:spPr>
      </p:pic>
      <p:sp>
        <p:nvSpPr>
          <p:cNvPr id="5" name="Title 4">
            <a:extLst>
              <a:ext uri="{FF2B5EF4-FFF2-40B4-BE49-F238E27FC236}">
                <a16:creationId xmlns:a16="http://schemas.microsoft.com/office/drawing/2014/main" id="{1757D086-BDF2-80B5-9907-C1E73BE7391C}"/>
              </a:ext>
            </a:extLst>
          </p:cNvPr>
          <p:cNvSpPr txBox="1">
            <a:spLocks noGrp="1"/>
          </p:cNvSpPr>
          <p:nvPr>
            <p:ph type="title" idx="4294967295"/>
          </p:nvPr>
        </p:nvSpPr>
        <p:spPr>
          <a:xfrm>
            <a:off x="1590962" y="457404"/>
            <a:ext cx="10366247" cy="4830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62-340 F.A.C. DATA FORM</a:t>
            </a:r>
          </a:p>
        </p:txBody>
      </p:sp>
      <p:sp>
        <p:nvSpPr>
          <p:cNvPr id="6" name="Content Placeholder 2">
            <a:extLst>
              <a:ext uri="{FF2B5EF4-FFF2-40B4-BE49-F238E27FC236}">
                <a16:creationId xmlns:a16="http://schemas.microsoft.com/office/drawing/2014/main" id="{6E4C3628-9971-0303-8C22-39DDA749B784}"/>
              </a:ext>
            </a:extLst>
          </p:cNvPr>
          <p:cNvSpPr txBox="1">
            <a:spLocks/>
          </p:cNvSpPr>
          <p:nvPr/>
        </p:nvSpPr>
        <p:spPr>
          <a:xfrm>
            <a:off x="5760720" y="1469125"/>
            <a:ext cx="5593080" cy="47078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a:latin typeface="Arial" panose="020B0604020202020204" pitchFamily="34" charset="0"/>
                <a:cs typeface="Arial" panose="020B0604020202020204" pitchFamily="34" charset="0"/>
              </a:rPr>
              <a:t>Various resources are available for download on the Department’s website. These resources may be used to assist both staff and other environmental professionals in completing the form and performing wetland delineations. Resources include:</a:t>
            </a:r>
          </a:p>
          <a:p>
            <a:pPr>
              <a:lnSpc>
                <a:spcPct val="100000"/>
              </a:lnSpc>
            </a:pPr>
            <a:r>
              <a:rPr lang="en-US" sz="2400">
                <a:latin typeface="Arial" panose="020B0604020202020204" pitchFamily="34" charset="0"/>
                <a:cs typeface="Arial" panose="020B0604020202020204" pitchFamily="34" charset="0"/>
                <a:hlinkClick r:id="rId4"/>
              </a:rPr>
              <a:t>Chapter 62-340 F.A.C. Data Form</a:t>
            </a:r>
            <a:endParaRPr lang="en-US" sz="2400">
              <a:latin typeface="Arial" panose="020B0604020202020204" pitchFamily="34" charset="0"/>
              <a:cs typeface="Arial" panose="020B0604020202020204" pitchFamily="34" charset="0"/>
            </a:endParaRPr>
          </a:p>
          <a:p>
            <a:pPr>
              <a:lnSpc>
                <a:spcPct val="100000"/>
              </a:lnSpc>
            </a:pPr>
            <a:r>
              <a:rPr lang="en-US" sz="2400">
                <a:latin typeface="Arial" panose="020B0604020202020204" pitchFamily="34" charset="0"/>
                <a:cs typeface="Arial" panose="020B0604020202020204" pitchFamily="34" charset="0"/>
                <a:hlinkClick r:id="rId5"/>
              </a:rPr>
              <a:t>Chapter 62-340 F.A.C. Data Form Guide</a:t>
            </a:r>
            <a:endParaRPr lang="en-US" sz="2400">
              <a:latin typeface="Arial" panose="020B0604020202020204" pitchFamily="34" charset="0"/>
              <a:cs typeface="Arial" panose="020B0604020202020204" pitchFamily="34" charset="0"/>
            </a:endParaRPr>
          </a:p>
          <a:p>
            <a:pPr>
              <a:lnSpc>
                <a:spcPct val="100000"/>
              </a:lnSpc>
            </a:pPr>
            <a:r>
              <a:rPr lang="en-US" sz="2400">
                <a:latin typeface="Arial" panose="020B0604020202020204" pitchFamily="34" charset="0"/>
                <a:cs typeface="Arial" panose="020B0604020202020204" pitchFamily="34" charset="0"/>
                <a:hlinkClick r:id="rId6"/>
              </a:rPr>
              <a:t>Florida Wetland Delineation Manual</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1287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C167C-8A64-60E1-FEF4-8D67A071A9B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0B29E2C-AF56-9F2B-60F2-691E83C31863}"/>
              </a:ext>
            </a:extLst>
          </p:cNvPr>
          <p:cNvSpPr txBox="1">
            <a:spLocks noGrp="1"/>
          </p:cNvSpPr>
          <p:nvPr>
            <p:ph type="title" idx="4294967295"/>
          </p:nvPr>
        </p:nvSpPr>
        <p:spPr>
          <a:xfrm>
            <a:off x="1590962" y="457404"/>
            <a:ext cx="10366247" cy="4830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VEGETATION</a:t>
            </a:r>
          </a:p>
        </p:txBody>
      </p:sp>
      <p:sp>
        <p:nvSpPr>
          <p:cNvPr id="2" name="TextBox 1">
            <a:extLst>
              <a:ext uri="{FF2B5EF4-FFF2-40B4-BE49-F238E27FC236}">
                <a16:creationId xmlns:a16="http://schemas.microsoft.com/office/drawing/2014/main" id="{F7D3D0A8-64B7-E645-AFE9-859A479A06EB}"/>
              </a:ext>
            </a:extLst>
          </p:cNvPr>
          <p:cNvSpPr txBox="1"/>
          <p:nvPr/>
        </p:nvSpPr>
        <p:spPr>
          <a:xfrm>
            <a:off x="5947791" y="1316008"/>
            <a:ext cx="5673090" cy="5262979"/>
          </a:xfrm>
          <a:prstGeom prst="rect">
            <a:avLst/>
          </a:prstGeom>
          <a:noFill/>
        </p:spPr>
        <p:txBody>
          <a:bodyPr wrap="square">
            <a:spAutoFit/>
          </a:bodyPr>
          <a:lstStyle/>
          <a:p>
            <a:pPr marL="0" indent="0">
              <a:buNone/>
            </a:pPr>
            <a:r>
              <a:rPr lang="en-US" sz="2800">
                <a:latin typeface="Arial" panose="020B0604020202020204" pitchFamily="34" charset="0"/>
                <a:cs typeface="Arial" panose="020B0604020202020204" pitchFamily="34" charset="0"/>
              </a:rPr>
              <a:t>The prevalent vegetation in wetlands generally consists of species that are adapted for life in saturated soils.</a:t>
            </a:r>
          </a:p>
          <a:p>
            <a:pPr marL="0" indent="0">
              <a:buNone/>
            </a:pPr>
            <a:endParaRPr lang="en-US" sz="2800">
              <a:latin typeface="Arial" panose="020B0604020202020204" pitchFamily="34" charset="0"/>
              <a:cs typeface="Arial" panose="020B0604020202020204" pitchFamily="34" charset="0"/>
            </a:endParaRPr>
          </a:p>
          <a:p>
            <a:pPr marL="0" indent="0">
              <a:buNone/>
            </a:pPr>
            <a:r>
              <a:rPr lang="en-US" sz="2800">
                <a:latin typeface="Arial" panose="020B0604020202020204" pitchFamily="34" charset="0"/>
                <a:cs typeface="Arial" panose="020B0604020202020204" pitchFamily="34" charset="0"/>
              </a:rPr>
              <a:t>These species, due to morphological, physiological or reproductive adaptations, have the ability to grow, reproduce or persist in aquatic environments or anerobic soil conditions. </a:t>
            </a:r>
          </a:p>
          <a:p>
            <a:pPr marL="0" indent="0">
              <a:buNone/>
            </a:pPr>
            <a:endParaRPr lang="en-US" sz="2800">
              <a:latin typeface="Arial" panose="020B0604020202020204" pitchFamily="34" charset="0"/>
              <a:cs typeface="Arial" panose="020B0604020202020204" pitchFamily="34" charset="0"/>
            </a:endParaRPr>
          </a:p>
        </p:txBody>
      </p:sp>
      <p:pic>
        <p:nvPicPr>
          <p:cNvPr id="8" name="Picture 7" descr="A bird standing on a tree stump in a swamp">
            <a:extLst>
              <a:ext uri="{FF2B5EF4-FFF2-40B4-BE49-F238E27FC236}">
                <a16:creationId xmlns:a16="http://schemas.microsoft.com/office/drawing/2014/main" id="{606B9273-21D3-78F7-4A1F-9F04A396D555}"/>
              </a:ext>
            </a:extLst>
          </p:cNvPr>
          <p:cNvPicPr>
            <a:picLocks noChangeAspect="1"/>
          </p:cNvPicPr>
          <p:nvPr/>
        </p:nvPicPr>
        <p:blipFill>
          <a:blip r:embed="rId3"/>
          <a:srcRect l="33654" t="1774"/>
          <a:stretch>
            <a:fillRect/>
          </a:stretch>
        </p:blipFill>
        <p:spPr>
          <a:xfrm>
            <a:off x="392028" y="1461702"/>
            <a:ext cx="5002931" cy="4938894"/>
          </a:xfrm>
          <a:prstGeom prst="rect">
            <a:avLst/>
          </a:prstGeom>
        </p:spPr>
      </p:pic>
      <p:sp>
        <p:nvSpPr>
          <p:cNvPr id="9" name="TextBox 8">
            <a:extLst>
              <a:ext uri="{FF2B5EF4-FFF2-40B4-BE49-F238E27FC236}">
                <a16:creationId xmlns:a16="http://schemas.microsoft.com/office/drawing/2014/main" id="{94CA7436-7B34-E20D-1FC3-B544B10DA60B}"/>
              </a:ext>
            </a:extLst>
          </p:cNvPr>
          <p:cNvSpPr txBox="1"/>
          <p:nvPr/>
        </p:nvSpPr>
        <p:spPr>
          <a:xfrm>
            <a:off x="392028" y="6400596"/>
            <a:ext cx="6097904"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Photo credit: </a:t>
            </a:r>
            <a:r>
              <a:rPr lang="en-US" sz="1000">
                <a:solidFill>
                  <a:schemeClr val="bg1"/>
                </a:solidFill>
                <a:latin typeface="Arial" panose="020B0604020202020204" pitchFamily="34" charset="0"/>
                <a:cs typeface="Arial" panose="020B0604020202020204" pitchFamily="34" charset="0"/>
              </a:rPr>
              <a:t>FDEP</a:t>
            </a:r>
          </a:p>
        </p:txBody>
      </p:sp>
    </p:spTree>
    <p:extLst>
      <p:ext uri="{BB962C8B-B14F-4D97-AF65-F5344CB8AC3E}">
        <p14:creationId xmlns:p14="http://schemas.microsoft.com/office/powerpoint/2010/main" val="375200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2CAE5-45A6-77AF-C283-29D1E6627FA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5D72272-7B24-6EB8-6AA2-10BE721BDE2F}"/>
              </a:ext>
            </a:extLst>
          </p:cNvPr>
          <p:cNvSpPr txBox="1"/>
          <p:nvPr/>
        </p:nvSpPr>
        <p:spPr>
          <a:xfrm>
            <a:off x="1488092" y="194514"/>
            <a:ext cx="10366247" cy="867738"/>
          </a:xfrm>
          <a:prstGeom prst="rect">
            <a:avLst/>
          </a:prstGeom>
          <a:noFill/>
        </p:spPr>
        <p:txBody>
          <a:bodyPr wrap="square" rtlCol="0">
            <a:spAutoFit/>
          </a:bodyPr>
          <a:lstStyle/>
          <a:p>
            <a:pPr>
              <a:lnSpc>
                <a:spcPts val="3000"/>
              </a:lnSpc>
            </a:pPr>
            <a:r>
              <a:rPr lang="en-US" sz="3500" b="1">
                <a:solidFill>
                  <a:schemeClr val="bg1"/>
                </a:solidFill>
                <a:latin typeface="Arial" panose="020B0604020202020204" pitchFamily="34" charset="0"/>
                <a:ea typeface="Verdana" panose="020B0604030504040204" pitchFamily="34" charset="0"/>
                <a:cs typeface="Arial" panose="020B0604020202020204" pitchFamily="34" charset="0"/>
              </a:rPr>
              <a:t>VEGETATION</a:t>
            </a:r>
          </a:p>
          <a:p>
            <a:pPr>
              <a:lnSpc>
                <a:spcPts val="3000"/>
              </a:lnSpc>
            </a:pPr>
            <a:r>
              <a:rPr lang="en-US" sz="2500" b="1">
                <a:solidFill>
                  <a:srgbClr val="C8EAFB"/>
                </a:solidFill>
                <a:latin typeface="Arial" panose="020B0604020202020204" pitchFamily="34" charset="0"/>
                <a:ea typeface="Verdana" panose="020B0604030504040204" pitchFamily="34" charset="0"/>
                <a:cs typeface="Arial" panose="020B0604020202020204" pitchFamily="34" charset="0"/>
              </a:rPr>
              <a:t>CONTINUED</a:t>
            </a:r>
          </a:p>
        </p:txBody>
      </p:sp>
      <p:sp>
        <p:nvSpPr>
          <p:cNvPr id="2" name="TextBox 1">
            <a:extLst>
              <a:ext uri="{FF2B5EF4-FFF2-40B4-BE49-F238E27FC236}">
                <a16:creationId xmlns:a16="http://schemas.microsoft.com/office/drawing/2014/main" id="{443C2B81-BD94-F0D0-039C-F759FAF272C1}"/>
              </a:ext>
            </a:extLst>
          </p:cNvPr>
          <p:cNvSpPr txBox="1"/>
          <p:nvPr/>
        </p:nvSpPr>
        <p:spPr>
          <a:xfrm>
            <a:off x="5947791" y="1316008"/>
            <a:ext cx="5673090" cy="5447645"/>
          </a:xfrm>
          <a:prstGeom prst="rect">
            <a:avLst/>
          </a:prstGeom>
          <a:noFill/>
        </p:spPr>
        <p:txBody>
          <a:bodyPr wrap="square">
            <a:spAutoFit/>
          </a:bodyPr>
          <a:lstStyle/>
          <a:p>
            <a:pPr marL="0" indent="0">
              <a:buNone/>
            </a:pPr>
            <a:r>
              <a:rPr lang="en-US" sz="2000">
                <a:latin typeface="Arial" panose="020B0604020202020204" pitchFamily="34" charset="0"/>
                <a:cs typeface="Arial" panose="020B0604020202020204" pitchFamily="34" charset="0"/>
                <a:hlinkClick r:id="rId3"/>
              </a:rPr>
              <a:t>Vegetation</a:t>
            </a:r>
            <a:r>
              <a:rPr lang="en-US" sz="2000">
                <a:latin typeface="Arial" panose="020B0604020202020204" pitchFamily="34" charset="0"/>
                <a:cs typeface="Arial" panose="020B0604020202020204" pitchFamily="34" charset="0"/>
              </a:rPr>
              <a:t> is split into four different statuses: </a:t>
            </a:r>
          </a:p>
          <a:p>
            <a:pPr marL="457200" indent="-457200">
              <a:buFont typeface="Arial" panose="020B0604020202020204" pitchFamily="34" charset="0"/>
              <a:buChar char="•"/>
            </a:pPr>
            <a:r>
              <a:rPr lang="en-US" sz="2000">
                <a:latin typeface="Arial" panose="020B0604020202020204" pitchFamily="34" charset="0"/>
                <a:cs typeface="Arial" panose="020B0604020202020204" pitchFamily="34" charset="0"/>
              </a:rPr>
              <a:t>Obligate.</a:t>
            </a:r>
          </a:p>
          <a:p>
            <a:pPr marL="457200" indent="-457200">
              <a:buFont typeface="Arial" panose="020B0604020202020204" pitchFamily="34" charset="0"/>
              <a:buChar char="•"/>
            </a:pPr>
            <a:r>
              <a:rPr lang="en-US" sz="2000">
                <a:latin typeface="Arial" panose="020B0604020202020204" pitchFamily="34" charset="0"/>
                <a:cs typeface="Arial" panose="020B0604020202020204" pitchFamily="34" charset="0"/>
              </a:rPr>
              <a:t>Facultative wet.</a:t>
            </a:r>
          </a:p>
          <a:p>
            <a:pPr marL="457200" indent="-457200">
              <a:buFont typeface="Arial" panose="020B0604020202020204" pitchFamily="34" charset="0"/>
              <a:buChar char="•"/>
            </a:pPr>
            <a:r>
              <a:rPr lang="en-US" sz="2000">
                <a:latin typeface="Arial" panose="020B0604020202020204" pitchFamily="34" charset="0"/>
                <a:cs typeface="Arial" panose="020B0604020202020204" pitchFamily="34" charset="0"/>
              </a:rPr>
              <a:t>Facultative.</a:t>
            </a:r>
          </a:p>
          <a:p>
            <a:pPr marL="457200" indent="-457200">
              <a:buFont typeface="Arial" panose="020B0604020202020204" pitchFamily="34" charset="0"/>
              <a:buChar char="•"/>
            </a:pPr>
            <a:r>
              <a:rPr lang="en-US" sz="2000">
                <a:latin typeface="Arial" panose="020B0604020202020204" pitchFamily="34" charset="0"/>
                <a:cs typeface="Arial" panose="020B0604020202020204" pitchFamily="34" charset="0"/>
              </a:rPr>
              <a:t>Upland.</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hlinkClick r:id="rId4"/>
              </a:rPr>
              <a:t>62-340 Data Form Guide</a:t>
            </a:r>
            <a:r>
              <a:rPr lang="en-US" sz="2000">
                <a:latin typeface="Arial" panose="020B0604020202020204" pitchFamily="34" charset="0"/>
                <a:cs typeface="Arial" panose="020B0604020202020204" pitchFamily="34" charset="0"/>
              </a:rPr>
              <a:t> Appendix A and A2 provide a comprehensive plant index that lists plant binomial, common name and wetland status.</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Any plant not specifically listed in 62-340, F.A.C. is considered an upland plant, except vines, aquatic plants and any plant species not introduced into the state of Florida as of July 1, 1994.</a:t>
            </a:r>
          </a:p>
          <a:p>
            <a:pPr marL="0" indent="0">
              <a:buNone/>
            </a:pPr>
            <a:endParaRPr lang="en-US" sz="2800">
              <a:latin typeface="Arial" panose="020B0604020202020204" pitchFamily="34" charset="0"/>
              <a:cs typeface="Arial" panose="020B0604020202020204" pitchFamily="34" charset="0"/>
            </a:endParaRPr>
          </a:p>
        </p:txBody>
      </p:sp>
      <p:pic>
        <p:nvPicPr>
          <p:cNvPr id="9" name="Picture 8" descr="A grassy area with trees in the back">
            <a:extLst>
              <a:ext uri="{FF2B5EF4-FFF2-40B4-BE49-F238E27FC236}">
                <a16:creationId xmlns:a16="http://schemas.microsoft.com/office/drawing/2014/main" id="{A37B4151-A891-4F93-31EA-4FF3165F969E}"/>
              </a:ext>
            </a:extLst>
          </p:cNvPr>
          <p:cNvPicPr>
            <a:picLocks noChangeAspect="1"/>
          </p:cNvPicPr>
          <p:nvPr/>
        </p:nvPicPr>
        <p:blipFill>
          <a:blip r:embed="rId5"/>
          <a:srcRect l="35333" t="3671" r="10100" b="5107"/>
          <a:stretch>
            <a:fillRect/>
          </a:stretch>
        </p:blipFill>
        <p:spPr>
          <a:xfrm>
            <a:off x="320040" y="1450919"/>
            <a:ext cx="5200650" cy="4983967"/>
          </a:xfrm>
          <a:prstGeom prst="rect">
            <a:avLst/>
          </a:prstGeom>
        </p:spPr>
      </p:pic>
      <p:sp>
        <p:nvSpPr>
          <p:cNvPr id="10" name="Title 9">
            <a:extLst>
              <a:ext uri="{FF2B5EF4-FFF2-40B4-BE49-F238E27FC236}">
                <a16:creationId xmlns:a16="http://schemas.microsoft.com/office/drawing/2014/main" id="{08A36A1C-6BB3-E89C-43E9-6ABA8944EEE0}"/>
              </a:ext>
            </a:extLst>
          </p:cNvPr>
          <p:cNvSpPr txBox="1">
            <a:spLocks noGrp="1"/>
          </p:cNvSpPr>
          <p:nvPr>
            <p:ph type="title" idx="4294967295"/>
          </p:nvPr>
        </p:nvSpPr>
        <p:spPr>
          <a:xfrm>
            <a:off x="320040" y="6417265"/>
            <a:ext cx="6097904" cy="2462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Photo credit: FDEP</a:t>
            </a:r>
          </a:p>
        </p:txBody>
      </p:sp>
    </p:spTree>
    <p:extLst>
      <p:ext uri="{BB962C8B-B14F-4D97-AF65-F5344CB8AC3E}">
        <p14:creationId xmlns:p14="http://schemas.microsoft.com/office/powerpoint/2010/main" val="2257152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347F6-0930-307E-9BFD-B6859FE3E252}"/>
              </a:ext>
            </a:extLst>
          </p:cNvPr>
          <p:cNvSpPr txBox="1">
            <a:spLocks noGrp="1"/>
          </p:cNvSpPr>
          <p:nvPr>
            <p:ph type="title" idx="4294967295"/>
          </p:nvPr>
        </p:nvSpPr>
        <p:spPr>
          <a:xfrm>
            <a:off x="1590962" y="457404"/>
            <a:ext cx="10366247" cy="4830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HYDRIC SOILS</a:t>
            </a:r>
          </a:p>
        </p:txBody>
      </p:sp>
      <p:sp>
        <p:nvSpPr>
          <p:cNvPr id="3" name="TextBox 2">
            <a:extLst>
              <a:ext uri="{FF2B5EF4-FFF2-40B4-BE49-F238E27FC236}">
                <a16:creationId xmlns:a16="http://schemas.microsoft.com/office/drawing/2014/main" id="{869B74C2-4656-7353-26C6-041065F1A55E}"/>
              </a:ext>
            </a:extLst>
          </p:cNvPr>
          <p:cNvSpPr txBox="1"/>
          <p:nvPr/>
        </p:nvSpPr>
        <p:spPr>
          <a:xfrm>
            <a:off x="609981" y="1716058"/>
            <a:ext cx="5673090" cy="4585871"/>
          </a:xfrm>
          <a:prstGeom prst="rect">
            <a:avLst/>
          </a:prstGeom>
          <a:noFill/>
        </p:spPr>
        <p:txBody>
          <a:bodyPr wrap="square">
            <a:spAutoFit/>
          </a:bodyPr>
          <a:lstStyle/>
          <a:p>
            <a:pPr marL="0" indent="0">
              <a:buNone/>
            </a:pPr>
            <a:r>
              <a:rPr lang="en-US" sz="2400">
                <a:latin typeface="Arial" panose="020B0604020202020204" pitchFamily="34" charset="0"/>
                <a:cs typeface="Arial" panose="020B0604020202020204" pitchFamily="34" charset="0"/>
              </a:rPr>
              <a:t>A </a:t>
            </a:r>
            <a:r>
              <a:rPr lang="en-US" sz="2400">
                <a:latin typeface="Arial" panose="020B0604020202020204" pitchFamily="34" charset="0"/>
                <a:cs typeface="Arial" panose="020B0604020202020204" pitchFamily="34" charset="0"/>
                <a:hlinkClick r:id="rId2"/>
              </a:rPr>
              <a:t>hydric soil</a:t>
            </a:r>
            <a:r>
              <a:rPr lang="en-US" sz="2400">
                <a:latin typeface="Arial" panose="020B0604020202020204" pitchFamily="34" charset="0"/>
                <a:cs typeface="Arial" panose="020B0604020202020204" pitchFamily="34" charset="0"/>
              </a:rPr>
              <a:t> is a soil that is saturated, flooded or ponded long enough during the growing season to develop anaerobic conditions in the upper part of the soil profile that favor the growth of hydrophytic (water loving) vegetation.</a:t>
            </a:r>
          </a:p>
          <a:p>
            <a:pPr marL="0" indent="0">
              <a:buNone/>
            </a:pPr>
            <a:endParaRPr lang="en-US" sz="2400">
              <a:latin typeface="Arial" panose="020B0604020202020204" pitchFamily="34" charset="0"/>
              <a:cs typeface="Arial" panose="020B0604020202020204" pitchFamily="34" charset="0"/>
            </a:endParaRPr>
          </a:p>
          <a:p>
            <a:pPr marL="0" indent="0">
              <a:buNone/>
            </a:pPr>
            <a:r>
              <a:rPr lang="en-US" sz="2400">
                <a:latin typeface="Arial" panose="020B0604020202020204" pitchFamily="34" charset="0"/>
                <a:cs typeface="Arial" panose="020B0604020202020204" pitchFamily="34" charset="0"/>
              </a:rPr>
              <a:t>A soil is saturated if the water table is within six inches of the soil surface for sandy textured soils or within 12 inches for loamy or clayey textured soils. </a:t>
            </a:r>
          </a:p>
          <a:p>
            <a:pPr marL="0" indent="0">
              <a:buNone/>
            </a:pPr>
            <a:endParaRPr lang="en-US" sz="2800">
              <a:latin typeface="Arial" panose="020B0604020202020204" pitchFamily="34" charset="0"/>
              <a:cs typeface="Arial" panose="020B0604020202020204" pitchFamily="34" charset="0"/>
            </a:endParaRPr>
          </a:p>
        </p:txBody>
      </p:sp>
      <p:pic>
        <p:nvPicPr>
          <p:cNvPr id="5" name="Picture 4" descr="soil plug">
            <a:extLst>
              <a:ext uri="{FF2B5EF4-FFF2-40B4-BE49-F238E27FC236}">
                <a16:creationId xmlns:a16="http://schemas.microsoft.com/office/drawing/2014/main" id="{812E0D01-7A5A-23F1-17E1-57B97F2D04AC}"/>
              </a:ext>
            </a:extLst>
          </p:cNvPr>
          <p:cNvPicPr>
            <a:picLocks noChangeAspect="1"/>
          </p:cNvPicPr>
          <p:nvPr/>
        </p:nvPicPr>
        <p:blipFill>
          <a:blip r:embed="rId3"/>
          <a:srcRect l="21661" t="9056" r="3320" b="-4906"/>
          <a:stretch>
            <a:fillRect/>
          </a:stretch>
        </p:blipFill>
        <p:spPr>
          <a:xfrm>
            <a:off x="6652260" y="1577340"/>
            <a:ext cx="5304949" cy="5083412"/>
          </a:xfrm>
          <a:prstGeom prst="rect">
            <a:avLst/>
          </a:prstGeom>
        </p:spPr>
      </p:pic>
      <p:sp>
        <p:nvSpPr>
          <p:cNvPr id="6" name="TextBox 5">
            <a:extLst>
              <a:ext uri="{FF2B5EF4-FFF2-40B4-BE49-F238E27FC236}">
                <a16:creationId xmlns:a16="http://schemas.microsoft.com/office/drawing/2014/main" id="{7AA0A837-E576-9220-A52B-5CB147BD62FD}"/>
              </a:ext>
            </a:extLst>
          </p:cNvPr>
          <p:cNvSpPr txBox="1"/>
          <p:nvPr/>
        </p:nvSpPr>
        <p:spPr>
          <a:xfrm>
            <a:off x="6652260" y="6400596"/>
            <a:ext cx="6097904"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Photo credit: </a:t>
            </a:r>
            <a:r>
              <a:rPr lang="en-US" sz="1000">
                <a:solidFill>
                  <a:schemeClr val="bg1"/>
                </a:solidFill>
                <a:latin typeface="Arial" panose="020B0604020202020204" pitchFamily="34" charset="0"/>
                <a:cs typeface="Arial" panose="020B0604020202020204" pitchFamily="34" charset="0"/>
              </a:rPr>
              <a:t>FDEP</a:t>
            </a:r>
          </a:p>
        </p:txBody>
      </p:sp>
    </p:spTree>
    <p:extLst>
      <p:ext uri="{BB962C8B-B14F-4D97-AF65-F5344CB8AC3E}">
        <p14:creationId xmlns:p14="http://schemas.microsoft.com/office/powerpoint/2010/main" val="3060225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9E93F-FF6A-0BF6-B0E7-A12FE6505F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D19C2D8-8707-B5EC-FD13-02401946203A}"/>
              </a:ext>
            </a:extLst>
          </p:cNvPr>
          <p:cNvSpPr txBox="1">
            <a:spLocks noGrp="1"/>
          </p:cNvSpPr>
          <p:nvPr>
            <p:ph type="title" idx="4294967295"/>
          </p:nvPr>
        </p:nvSpPr>
        <p:spPr>
          <a:xfrm>
            <a:off x="1590962" y="457404"/>
            <a:ext cx="10366247" cy="4830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HYDROLOGIC INDICATORS</a:t>
            </a:r>
          </a:p>
        </p:txBody>
      </p:sp>
      <p:sp>
        <p:nvSpPr>
          <p:cNvPr id="2" name="TextBox 1">
            <a:extLst>
              <a:ext uri="{FF2B5EF4-FFF2-40B4-BE49-F238E27FC236}">
                <a16:creationId xmlns:a16="http://schemas.microsoft.com/office/drawing/2014/main" id="{DB16ABE0-1196-6D85-B23A-FD226B1A1305}"/>
              </a:ext>
            </a:extLst>
          </p:cNvPr>
          <p:cNvSpPr txBox="1"/>
          <p:nvPr/>
        </p:nvSpPr>
        <p:spPr>
          <a:xfrm>
            <a:off x="5924931" y="1304578"/>
            <a:ext cx="6156580" cy="3354765"/>
          </a:xfrm>
          <a:prstGeom prst="rect">
            <a:avLst/>
          </a:prstGeom>
          <a:noFill/>
        </p:spPr>
        <p:txBody>
          <a:bodyPr wrap="square">
            <a:spAutoFit/>
          </a:bodyPr>
          <a:lstStyle/>
          <a:p>
            <a:pPr marL="0" indent="0">
              <a:buNone/>
            </a:pPr>
            <a:r>
              <a:rPr lang="en-US" sz="2000">
                <a:latin typeface="Arial" panose="020B0604020202020204" pitchFamily="34" charset="0"/>
                <a:cs typeface="Arial" panose="020B0604020202020204" pitchFamily="34" charset="0"/>
                <a:hlinkClick r:id="rId3"/>
              </a:rPr>
              <a:t>Hydrologic indicators </a:t>
            </a:r>
            <a:r>
              <a:rPr lang="en-US" sz="2000">
                <a:latin typeface="Arial" panose="020B0604020202020204" pitchFamily="34" charset="0"/>
                <a:cs typeface="Arial" panose="020B0604020202020204" pitchFamily="34" charset="0"/>
              </a:rPr>
              <a:t>can be used as evidence of inundation or saturation. </a:t>
            </a:r>
          </a:p>
          <a:p>
            <a:pPr marL="0" indent="0">
              <a:buNone/>
            </a:pPr>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Definitions of hydrologic indicators can be observed in the </a:t>
            </a:r>
            <a:r>
              <a:rPr lang="en-US" sz="2000">
                <a:latin typeface="Arial" panose="020B0604020202020204" pitchFamily="34" charset="0"/>
                <a:cs typeface="Arial" panose="020B0604020202020204" pitchFamily="34" charset="0"/>
                <a:hlinkClick r:id="rId4"/>
              </a:rPr>
              <a:t>62-340 F.A.C. Data Form Guide</a:t>
            </a:r>
            <a:r>
              <a:rPr lang="en-US" sz="2000">
                <a:latin typeface="Arial" panose="020B0604020202020204" pitchFamily="34" charset="0"/>
                <a:cs typeface="Arial" panose="020B0604020202020204" pitchFamily="34" charset="0"/>
              </a:rPr>
              <a:t>.</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The following 13 hydrologic indicators are listed in the rule: </a:t>
            </a:r>
          </a:p>
          <a:p>
            <a:pPr marL="0" indent="0">
              <a:buNone/>
            </a:pPr>
            <a:endParaRPr lang="en-US" sz="2400">
              <a:latin typeface="Arial" panose="020B0604020202020204" pitchFamily="34" charset="0"/>
              <a:cs typeface="Arial" panose="020B0604020202020204" pitchFamily="34" charset="0"/>
            </a:endParaRPr>
          </a:p>
          <a:p>
            <a:pPr marL="0" indent="0">
              <a:buNone/>
            </a:pPr>
            <a:endParaRPr lang="en-US" sz="2800">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FF2A609F-5840-B169-8012-0AC1FC9E42F6}"/>
              </a:ext>
            </a:extLst>
          </p:cNvPr>
          <p:cNvGraphicFramePr>
            <a:graphicFrameLocks noGrp="1"/>
          </p:cNvGraphicFramePr>
          <p:nvPr>
            <p:extLst>
              <p:ext uri="{D42A27DB-BD31-4B8C-83A1-F6EECF244321}">
                <p14:modId xmlns:p14="http://schemas.microsoft.com/office/powerpoint/2010/main" val="1798355439"/>
              </p:ext>
            </p:extLst>
          </p:nvPr>
        </p:nvGraphicFramePr>
        <p:xfrm>
          <a:off x="5924931" y="3885626"/>
          <a:ext cx="6032278" cy="2834640"/>
        </p:xfrm>
        <a:graphic>
          <a:graphicData uri="http://schemas.openxmlformats.org/drawingml/2006/table">
            <a:tbl>
              <a:tblPr firstRow="1" bandRow="1">
                <a:tableStyleId>{5C22544A-7EE6-4342-B048-85BDC9FD1C3A}</a:tableStyleId>
              </a:tblPr>
              <a:tblGrid>
                <a:gridCol w="3016139">
                  <a:extLst>
                    <a:ext uri="{9D8B030D-6E8A-4147-A177-3AD203B41FA5}">
                      <a16:colId xmlns:a16="http://schemas.microsoft.com/office/drawing/2014/main" val="1636501311"/>
                    </a:ext>
                  </a:extLst>
                </a:gridCol>
                <a:gridCol w="3016139">
                  <a:extLst>
                    <a:ext uri="{9D8B030D-6E8A-4147-A177-3AD203B41FA5}">
                      <a16:colId xmlns:a16="http://schemas.microsoft.com/office/drawing/2014/main" val="3061561884"/>
                    </a:ext>
                  </a:extLst>
                </a:gridCol>
              </a:tblGrid>
              <a:tr h="370840">
                <a:tc>
                  <a:txBody>
                    <a:bodyPr/>
                    <a:lstStyle/>
                    <a:p>
                      <a:pPr marL="285750" indent="-285750">
                        <a:buFont typeface="Arial" panose="020B0604020202020204" pitchFamily="34" charset="0"/>
                        <a:buChar char="•"/>
                      </a:pPr>
                      <a:r>
                        <a:rPr lang="en-US" sz="2000" b="0">
                          <a:solidFill>
                            <a:schemeClr val="tx1"/>
                          </a:solidFill>
                          <a:latin typeface="Arial" panose="020B0604020202020204" pitchFamily="34" charset="0"/>
                          <a:cs typeface="Arial" panose="020B0604020202020204" pitchFamily="34" charset="0"/>
                        </a:rPr>
                        <a:t>Drift lines.</a:t>
                      </a:r>
                    </a:p>
                    <a:p>
                      <a:pPr marL="285750" indent="-285750">
                        <a:buFont typeface="Arial" panose="020B0604020202020204" pitchFamily="34" charset="0"/>
                        <a:buChar char="•"/>
                      </a:pPr>
                      <a:r>
                        <a:rPr lang="en-US" sz="2000" b="0">
                          <a:solidFill>
                            <a:schemeClr val="tx1"/>
                          </a:solidFill>
                          <a:latin typeface="Arial" panose="020B0604020202020204" pitchFamily="34" charset="0"/>
                          <a:cs typeface="Arial" panose="020B0604020202020204" pitchFamily="34" charset="0"/>
                        </a:rPr>
                        <a:t>Hydrologic data.</a:t>
                      </a:r>
                    </a:p>
                    <a:p>
                      <a:pPr marL="285750" indent="-285750">
                        <a:buFont typeface="Arial" panose="020B0604020202020204" pitchFamily="34" charset="0"/>
                        <a:buChar char="•"/>
                      </a:pPr>
                      <a:r>
                        <a:rPr lang="en-US" sz="2000" b="0">
                          <a:solidFill>
                            <a:schemeClr val="tx1"/>
                          </a:solidFill>
                          <a:latin typeface="Arial" panose="020B0604020202020204" pitchFamily="34" charset="0"/>
                          <a:cs typeface="Arial" panose="020B0604020202020204" pitchFamily="34" charset="0"/>
                        </a:rPr>
                        <a:t>Morphological plant adaptations.</a:t>
                      </a:r>
                    </a:p>
                    <a:p>
                      <a:pPr marL="285750" indent="-285750">
                        <a:buFont typeface="Arial" panose="020B0604020202020204" pitchFamily="34" charset="0"/>
                        <a:buChar char="•"/>
                      </a:pPr>
                      <a:r>
                        <a:rPr lang="en-US" sz="2000" b="0">
                          <a:solidFill>
                            <a:schemeClr val="tx1"/>
                          </a:solidFill>
                          <a:latin typeface="Arial" panose="020B0604020202020204" pitchFamily="34" charset="0"/>
                          <a:cs typeface="Arial" panose="020B0604020202020204" pitchFamily="34" charset="0"/>
                        </a:rPr>
                        <a:t>Vegetated tussocks or hummocks.</a:t>
                      </a:r>
                    </a:p>
                    <a:p>
                      <a:pPr marL="285750" indent="-285750">
                        <a:buFont typeface="Arial" panose="020B0604020202020204" pitchFamily="34" charset="0"/>
                        <a:buChar char="•"/>
                      </a:pPr>
                      <a:r>
                        <a:rPr lang="en-US" sz="2000" b="0">
                          <a:solidFill>
                            <a:schemeClr val="tx1"/>
                          </a:solidFill>
                          <a:latin typeface="Arial" panose="020B0604020202020204" pitchFamily="34" charset="0"/>
                          <a:cs typeface="Arial" panose="020B0604020202020204" pitchFamily="34" charset="0"/>
                        </a:rPr>
                        <a:t>Water marks.</a:t>
                      </a:r>
                    </a:p>
                    <a:p>
                      <a:pPr marL="285750" indent="-285750">
                        <a:buFont typeface="Arial" panose="020B0604020202020204" pitchFamily="34" charset="0"/>
                        <a:buChar char="•"/>
                      </a:pPr>
                      <a:r>
                        <a:rPr lang="en-US" sz="2000" b="0">
                          <a:solidFill>
                            <a:schemeClr val="tx1"/>
                          </a:solidFill>
                          <a:latin typeface="Arial" panose="020B0604020202020204" pitchFamily="34" charset="0"/>
                          <a:cs typeface="Arial" panose="020B0604020202020204" pitchFamily="34" charset="0"/>
                        </a:rPr>
                        <a:t>Algal Mats.</a:t>
                      </a:r>
                    </a:p>
                    <a:p>
                      <a:pPr marL="285750" indent="-285750">
                        <a:buFont typeface="Arial" panose="020B0604020202020204" pitchFamily="34" charset="0"/>
                        <a:buChar char="•"/>
                      </a:pPr>
                      <a:r>
                        <a:rPr lang="en-US" sz="2000" b="0">
                          <a:solidFill>
                            <a:schemeClr val="tx1"/>
                          </a:solidFill>
                          <a:latin typeface="Arial" panose="020B0604020202020204" pitchFamily="34" charset="0"/>
                          <a:cs typeface="Arial" panose="020B0604020202020204" pitchFamily="34" charset="0"/>
                        </a:rPr>
                        <a:t>Aquatic Mosses.</a:t>
                      </a:r>
                    </a:p>
                  </a:txBody>
                  <a:tcPr>
                    <a:noFill/>
                  </a:tcPr>
                </a:tc>
                <a:tc>
                  <a:txBody>
                    <a:bodyPr/>
                    <a:lstStyle/>
                    <a:p>
                      <a:pPr marL="285750" indent="-285750">
                        <a:buFont typeface="Arial" panose="020B0604020202020204" pitchFamily="34" charset="0"/>
                        <a:buChar char="•"/>
                      </a:pPr>
                      <a:r>
                        <a:rPr lang="en-US" sz="2000" b="0">
                          <a:solidFill>
                            <a:schemeClr val="tx1"/>
                          </a:solidFill>
                          <a:latin typeface="Arial" panose="020B0604020202020204" pitchFamily="34" charset="0"/>
                          <a:cs typeface="Arial" panose="020B0604020202020204" pitchFamily="34" charset="0"/>
                        </a:rPr>
                        <a:t>Elevated lichen lines.</a:t>
                      </a:r>
                    </a:p>
                    <a:p>
                      <a:pPr marL="285750" indent="-285750">
                        <a:buFont typeface="Arial" panose="020B0604020202020204" pitchFamily="34" charset="0"/>
                        <a:buChar char="•"/>
                      </a:pPr>
                      <a:r>
                        <a:rPr lang="en-US" sz="2000" b="0">
                          <a:solidFill>
                            <a:schemeClr val="tx1"/>
                          </a:solidFill>
                          <a:latin typeface="Arial" panose="020B0604020202020204" pitchFamily="34" charset="0"/>
                          <a:cs typeface="Arial" panose="020B0604020202020204" pitchFamily="34" charset="0"/>
                        </a:rPr>
                        <a:t>Evidence of aquatic fauna.</a:t>
                      </a:r>
                    </a:p>
                    <a:p>
                      <a:pPr marL="285750" indent="-285750">
                        <a:buFont typeface="Arial" panose="020B0604020202020204" pitchFamily="34" charset="0"/>
                        <a:buChar char="•"/>
                      </a:pPr>
                      <a:r>
                        <a:rPr lang="en-US" sz="2000" b="0">
                          <a:solidFill>
                            <a:schemeClr val="tx1"/>
                          </a:solidFill>
                          <a:latin typeface="Arial" panose="020B0604020202020204" pitchFamily="34" charset="0"/>
                          <a:cs typeface="Arial" panose="020B0604020202020204" pitchFamily="34" charset="0"/>
                        </a:rPr>
                        <a:t>Secondary flow channels.</a:t>
                      </a:r>
                    </a:p>
                    <a:p>
                      <a:pPr marL="285750" indent="-285750">
                        <a:buFont typeface="Arial" panose="020B0604020202020204" pitchFamily="34" charset="0"/>
                        <a:buChar char="•"/>
                      </a:pPr>
                      <a:r>
                        <a:rPr lang="en-US" sz="2000" b="0">
                          <a:solidFill>
                            <a:schemeClr val="tx1"/>
                          </a:solidFill>
                          <a:latin typeface="Arial" panose="020B0604020202020204" pitchFamily="34" charset="0"/>
                          <a:cs typeface="Arial" panose="020B0604020202020204" pitchFamily="34" charset="0"/>
                        </a:rPr>
                        <a:t>Sediment deposition. </a:t>
                      </a:r>
                    </a:p>
                    <a:p>
                      <a:pPr marL="285750" indent="-285750">
                        <a:buFont typeface="Arial" panose="020B0604020202020204" pitchFamily="34" charset="0"/>
                        <a:buChar char="•"/>
                      </a:pPr>
                      <a:r>
                        <a:rPr lang="en-US" sz="2000" b="0" err="1">
                          <a:solidFill>
                            <a:schemeClr val="tx1"/>
                          </a:solidFill>
                          <a:latin typeface="Arial" panose="020B0604020202020204" pitchFamily="34" charset="0"/>
                          <a:cs typeface="Arial" panose="020B0604020202020204" pitchFamily="34" charset="0"/>
                        </a:rPr>
                        <a:t>Aufwuchs</a:t>
                      </a:r>
                      <a:r>
                        <a:rPr lang="en-US" sz="2000" b="0">
                          <a:solidFill>
                            <a:schemeClr val="tx1"/>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2000" b="0">
                          <a:solidFill>
                            <a:schemeClr val="tx1"/>
                          </a:solidFill>
                          <a:latin typeface="Arial" panose="020B0604020202020204" pitchFamily="34" charset="0"/>
                          <a:cs typeface="Arial" panose="020B0604020202020204" pitchFamily="34" charset="0"/>
                        </a:rPr>
                        <a:t>Aquatic Plants.</a:t>
                      </a:r>
                    </a:p>
                  </a:txBody>
                  <a:tcPr>
                    <a:noFill/>
                  </a:tcPr>
                </a:tc>
                <a:extLst>
                  <a:ext uri="{0D108BD9-81ED-4DB2-BD59-A6C34878D82A}">
                    <a16:rowId xmlns:a16="http://schemas.microsoft.com/office/drawing/2014/main" val="2868922727"/>
                  </a:ext>
                </a:extLst>
              </a:tr>
            </a:tbl>
          </a:graphicData>
        </a:graphic>
      </p:graphicFrame>
      <p:pic>
        <p:nvPicPr>
          <p:cNvPr id="6" name="Picture 5" descr="trees">
            <a:extLst>
              <a:ext uri="{FF2B5EF4-FFF2-40B4-BE49-F238E27FC236}">
                <a16:creationId xmlns:a16="http://schemas.microsoft.com/office/drawing/2014/main" id="{CB45FDBB-CB5C-572A-25A4-95A9401DDCA4}"/>
              </a:ext>
            </a:extLst>
          </p:cNvPr>
          <p:cNvPicPr>
            <a:picLocks noChangeAspect="1"/>
          </p:cNvPicPr>
          <p:nvPr/>
        </p:nvPicPr>
        <p:blipFill>
          <a:blip r:embed="rId5"/>
          <a:srcRect t="11870"/>
          <a:stretch>
            <a:fillRect/>
          </a:stretch>
        </p:blipFill>
        <p:spPr>
          <a:xfrm>
            <a:off x="685799" y="1428976"/>
            <a:ext cx="4551505" cy="4846094"/>
          </a:xfrm>
          <a:prstGeom prst="rect">
            <a:avLst/>
          </a:prstGeom>
        </p:spPr>
      </p:pic>
      <p:sp>
        <p:nvSpPr>
          <p:cNvPr id="7" name="TextBox 6">
            <a:extLst>
              <a:ext uri="{FF2B5EF4-FFF2-40B4-BE49-F238E27FC236}">
                <a16:creationId xmlns:a16="http://schemas.microsoft.com/office/drawing/2014/main" id="{08251202-F579-5A75-1AFE-36C3796F39D5}"/>
              </a:ext>
            </a:extLst>
          </p:cNvPr>
          <p:cNvSpPr txBox="1"/>
          <p:nvPr/>
        </p:nvSpPr>
        <p:spPr>
          <a:xfrm>
            <a:off x="685799" y="6297726"/>
            <a:ext cx="6097904"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Photo credit: </a:t>
            </a:r>
            <a:r>
              <a:rPr lang="en-US" sz="1000">
                <a:solidFill>
                  <a:schemeClr val="bg1"/>
                </a:solidFill>
                <a:latin typeface="Arial" panose="020B0604020202020204" pitchFamily="34" charset="0"/>
                <a:cs typeface="Arial" panose="020B0604020202020204" pitchFamily="34" charset="0"/>
              </a:rPr>
              <a:t>FDEP</a:t>
            </a:r>
          </a:p>
        </p:txBody>
      </p:sp>
    </p:spTree>
    <p:extLst>
      <p:ext uri="{BB962C8B-B14F-4D97-AF65-F5344CB8AC3E}">
        <p14:creationId xmlns:p14="http://schemas.microsoft.com/office/powerpoint/2010/main" val="3535128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DE5CC-0374-FAA3-3437-10893EE1E30A}"/>
              </a:ext>
            </a:extLst>
          </p:cNvPr>
          <p:cNvSpPr txBox="1">
            <a:spLocks noGrp="1"/>
          </p:cNvSpPr>
          <p:nvPr>
            <p:ph type="title" idx="4294967295"/>
          </p:nvPr>
        </p:nvSpPr>
        <p:spPr>
          <a:xfrm>
            <a:off x="1522382" y="217374"/>
            <a:ext cx="10366247" cy="8677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HOW ARE CHAPTER 62-340, F.A.C. WETLANDS DELINEATED?</a:t>
            </a:r>
          </a:p>
        </p:txBody>
      </p:sp>
      <p:sp>
        <p:nvSpPr>
          <p:cNvPr id="3" name="TextBox 2">
            <a:extLst>
              <a:ext uri="{FF2B5EF4-FFF2-40B4-BE49-F238E27FC236}">
                <a16:creationId xmlns:a16="http://schemas.microsoft.com/office/drawing/2014/main" id="{A7B1663F-0451-3FFF-4A67-3C6EDDE20D7D}"/>
              </a:ext>
            </a:extLst>
          </p:cNvPr>
          <p:cNvSpPr txBox="1"/>
          <p:nvPr/>
        </p:nvSpPr>
        <p:spPr>
          <a:xfrm>
            <a:off x="304800" y="2302180"/>
            <a:ext cx="10406742"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000" b="1">
                <a:latin typeface="Arial"/>
                <a:cs typeface="Arial"/>
              </a:rPr>
              <a:t>Definition of wetlands: </a:t>
            </a:r>
            <a:r>
              <a:rPr lang="en-US" sz="2000">
                <a:latin typeface="Arial"/>
                <a:cs typeface="Arial"/>
              </a:rPr>
              <a:t>direct application of this definition to identify the upland/wetland boundary.</a:t>
            </a:r>
          </a:p>
          <a:p>
            <a:pPr marL="457200" indent="-457200">
              <a:buAutoNum type="arabicPeriod"/>
            </a:pPr>
            <a:r>
              <a:rPr lang="en-US" sz="2000" b="1">
                <a:latin typeface="Arial"/>
                <a:cs typeface="Arial"/>
              </a:rPr>
              <a:t>A test: </a:t>
            </a:r>
            <a:r>
              <a:rPr lang="en-US" sz="2000">
                <a:latin typeface="Arial"/>
                <a:cs typeface="Arial"/>
              </a:rPr>
              <a:t>greater than 50% obligate plants vs. upland plants AND a hydric soil </a:t>
            </a:r>
            <a:r>
              <a:rPr lang="en-US" sz="2000" u="sng">
                <a:latin typeface="Arial"/>
                <a:cs typeface="Arial"/>
              </a:rPr>
              <a:t>or</a:t>
            </a:r>
            <a:r>
              <a:rPr lang="en-US" sz="2000">
                <a:latin typeface="Arial"/>
                <a:cs typeface="Arial"/>
              </a:rPr>
              <a:t> an indicator of hydrology.</a:t>
            </a:r>
          </a:p>
          <a:p>
            <a:pPr marL="457200" indent="-457200">
              <a:buAutoNum type="arabicPeriod"/>
            </a:pPr>
            <a:r>
              <a:rPr lang="en-US" sz="2000" b="1">
                <a:latin typeface="Arial"/>
                <a:cs typeface="Arial"/>
              </a:rPr>
              <a:t>B test: </a:t>
            </a:r>
            <a:r>
              <a:rPr lang="en-US" sz="2000">
                <a:latin typeface="Arial"/>
                <a:cs typeface="Arial"/>
              </a:rPr>
              <a:t>greater than 80% obligate and facultative wet plants vs. upland plants AND a hydric soil </a:t>
            </a:r>
            <a:r>
              <a:rPr lang="en-US" sz="2000" u="sng">
                <a:latin typeface="Arial"/>
                <a:cs typeface="Arial"/>
              </a:rPr>
              <a:t>or </a:t>
            </a:r>
            <a:r>
              <a:rPr lang="en-US" sz="2000">
                <a:latin typeface="Arial"/>
                <a:cs typeface="Arial"/>
              </a:rPr>
              <a:t>an indicator of hydrology.</a:t>
            </a:r>
          </a:p>
          <a:p>
            <a:pPr marL="457200" indent="-457200">
              <a:buAutoNum type="arabicPeriod"/>
            </a:pPr>
            <a:r>
              <a:rPr lang="en-US" sz="2000" b="1">
                <a:latin typeface="Arial"/>
                <a:cs typeface="Arial"/>
              </a:rPr>
              <a:t>C test: </a:t>
            </a:r>
            <a:r>
              <a:rPr lang="en-US" sz="2000">
                <a:latin typeface="Arial"/>
                <a:cs typeface="Arial"/>
              </a:rPr>
              <a:t>proper soil map unit classification AND a hydric soil field indicator.</a:t>
            </a:r>
          </a:p>
          <a:p>
            <a:pPr marL="457200" indent="-457200">
              <a:buAutoNum type="arabicPeriod"/>
            </a:pPr>
            <a:r>
              <a:rPr lang="en-US" sz="2000" b="1">
                <a:latin typeface="Arial"/>
                <a:cs typeface="Arial"/>
              </a:rPr>
              <a:t>D test: </a:t>
            </a:r>
            <a:r>
              <a:rPr lang="en-US" sz="2000">
                <a:latin typeface="Arial"/>
                <a:cs typeface="Arial"/>
              </a:rPr>
              <a:t>a hydric soil field indicator AND an indicator of hydrology.</a:t>
            </a:r>
          </a:p>
          <a:p>
            <a:pPr marL="457200" indent="-457200">
              <a:buAutoNum type="arabicPeriod"/>
            </a:pPr>
            <a:r>
              <a:rPr lang="en-US" sz="2000" b="1">
                <a:latin typeface="Arial"/>
                <a:cs typeface="Arial"/>
              </a:rPr>
              <a:t>Altered sites test: </a:t>
            </a:r>
            <a:r>
              <a:rPr lang="en-US" sz="2000">
                <a:latin typeface="Arial"/>
                <a:cs typeface="Arial"/>
              </a:rPr>
              <a:t>any natural or artificial alteration which legally masks or eliminates “reliable” expression of wetland indicators (i.e. hydrophytic vegetation, hydric soils, and hydrologic indicators) requires the most “reliable available information” and “reasonable scientific judgement” to delineate the A,B,C,D, or definition boundary is cessation of the alerting activity occurred and “normal” wetland indicators returned. </a:t>
            </a:r>
            <a:endParaRPr lang="en-US" sz="2000" b="1">
              <a:latin typeface="Arial"/>
              <a:cs typeface="Arial"/>
            </a:endParaRPr>
          </a:p>
        </p:txBody>
      </p:sp>
      <p:sp>
        <p:nvSpPr>
          <p:cNvPr id="4" name="TextBox 3">
            <a:extLst>
              <a:ext uri="{FF2B5EF4-FFF2-40B4-BE49-F238E27FC236}">
                <a16:creationId xmlns:a16="http://schemas.microsoft.com/office/drawing/2014/main" id="{775573BB-5B08-57AE-044B-FC30081405E0}"/>
              </a:ext>
            </a:extLst>
          </p:cNvPr>
          <p:cNvSpPr txBox="1"/>
          <p:nvPr/>
        </p:nvSpPr>
        <p:spPr>
          <a:xfrm>
            <a:off x="301534" y="1758091"/>
            <a:ext cx="86595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cs typeface="Calibri"/>
              </a:rPr>
              <a:t>There are six methodologies to meet a wetland definition: </a:t>
            </a:r>
          </a:p>
        </p:txBody>
      </p:sp>
    </p:spTree>
    <p:extLst>
      <p:ext uri="{BB962C8B-B14F-4D97-AF65-F5344CB8AC3E}">
        <p14:creationId xmlns:p14="http://schemas.microsoft.com/office/powerpoint/2010/main" val="1265315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84A0B-7F47-72AE-3FB0-969B762B2764}"/>
            </a:ext>
          </a:extLst>
        </p:cNvPr>
        <p:cNvGrpSpPr/>
        <p:nvPr/>
      </p:nvGrpSpPr>
      <p:grpSpPr>
        <a:xfrm>
          <a:off x="0" y="0"/>
          <a:ext cx="0" cy="0"/>
          <a:chOff x="0" y="0"/>
          <a:chExt cx="0" cy="0"/>
        </a:xfrm>
      </p:grpSpPr>
      <p:pic>
        <p:nvPicPr>
          <p:cNvPr id="8" name="Picture 7" descr="A body of water surrounded by trees">
            <a:extLst>
              <a:ext uri="{FF2B5EF4-FFF2-40B4-BE49-F238E27FC236}">
                <a16:creationId xmlns:a16="http://schemas.microsoft.com/office/drawing/2014/main" id="{4FA0657D-8041-1F73-B0DD-3E3743244E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9" name="Picture 8" descr="Florida Department of Environmental Protection Logo">
            <a:extLst>
              <a:ext uri="{FF2B5EF4-FFF2-40B4-BE49-F238E27FC236}">
                <a16:creationId xmlns:a16="http://schemas.microsoft.com/office/drawing/2014/main" id="{38217803-16ED-C43E-85B9-43F89FA2DFAD}"/>
              </a:ext>
            </a:extLst>
          </p:cNvPr>
          <p:cNvPicPr>
            <a:picLocks noChangeAspect="1"/>
          </p:cNvPicPr>
          <p:nvPr/>
        </p:nvPicPr>
        <p:blipFill>
          <a:blip r:embed="rId3"/>
          <a:stretch>
            <a:fillRect/>
          </a:stretch>
        </p:blipFill>
        <p:spPr>
          <a:xfrm>
            <a:off x="203568" y="93439"/>
            <a:ext cx="1062435" cy="1062435"/>
          </a:xfrm>
          <a:prstGeom prst="rect">
            <a:avLst/>
          </a:prstGeom>
        </p:spPr>
      </p:pic>
      <p:sp>
        <p:nvSpPr>
          <p:cNvPr id="5" name="Title 4">
            <a:extLst>
              <a:ext uri="{FF2B5EF4-FFF2-40B4-BE49-F238E27FC236}">
                <a16:creationId xmlns:a16="http://schemas.microsoft.com/office/drawing/2014/main" id="{DE261B75-9243-B9E4-47C6-7CB4E7C6D8DC}"/>
              </a:ext>
            </a:extLst>
          </p:cNvPr>
          <p:cNvSpPr>
            <a:spLocks noGrp="1"/>
          </p:cNvSpPr>
          <p:nvPr>
            <p:ph type="title" idx="4294967295"/>
          </p:nvPr>
        </p:nvSpPr>
        <p:spPr>
          <a:xfrm>
            <a:off x="485139" y="3636131"/>
            <a:ext cx="5610861" cy="2766582"/>
          </a:xfrm>
          <a:prstGeom prst="rect">
            <a:avLst/>
          </a:prstGeom>
          <a:solidFill>
            <a:schemeClr val="accent6">
              <a:lumMod val="50000"/>
              <a:alpha val="73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INTRODUCTION TO UMAM AND ASSESSMENT TOOLS</a:t>
            </a:r>
            <a:endParaRPr kumimoji="0" lang="en-US" sz="35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462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4C8F4-B027-BAA7-03DF-84A6DAE8BD71}"/>
              </a:ext>
            </a:extLst>
          </p:cNvPr>
          <p:cNvSpPr txBox="1">
            <a:spLocks noGrp="1"/>
          </p:cNvSpPr>
          <p:nvPr>
            <p:ph type="title" idx="4294967295"/>
          </p:nvPr>
        </p:nvSpPr>
        <p:spPr>
          <a:xfrm>
            <a:off x="1433112" y="137551"/>
            <a:ext cx="10956177" cy="10002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bg1"/>
                </a:solidFill>
                <a:effectLst/>
                <a:uLnTx/>
                <a:uFillTx/>
                <a:latin typeface="Arial"/>
                <a:ea typeface="+mn-ea"/>
                <a:cs typeface="Arial"/>
              </a:rPr>
              <a:t>WHAT IS UMAM?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C8EAFB"/>
                </a:solidFill>
                <a:effectLst/>
                <a:uLnTx/>
                <a:uFillTx/>
                <a:latin typeface="Arial"/>
                <a:ea typeface="+mn-ea"/>
                <a:cs typeface="Arial"/>
              </a:rPr>
              <a:t>CHAPTER 62-345, F.A.C.</a:t>
            </a:r>
          </a:p>
        </p:txBody>
      </p:sp>
      <p:sp>
        <p:nvSpPr>
          <p:cNvPr id="4" name="TextBox 3">
            <a:extLst>
              <a:ext uri="{FF2B5EF4-FFF2-40B4-BE49-F238E27FC236}">
                <a16:creationId xmlns:a16="http://schemas.microsoft.com/office/drawing/2014/main" id="{9AE5E2FE-C64D-63AB-641C-3CCC1A3983B4}"/>
              </a:ext>
            </a:extLst>
          </p:cNvPr>
          <p:cNvSpPr txBox="1"/>
          <p:nvPr/>
        </p:nvSpPr>
        <p:spPr>
          <a:xfrm>
            <a:off x="354330" y="1267618"/>
            <a:ext cx="11384280" cy="5509200"/>
          </a:xfrm>
          <a:prstGeom prst="rect">
            <a:avLst/>
          </a:prstGeom>
          <a:noFill/>
        </p:spPr>
        <p:txBody>
          <a:bodyPr wrap="square">
            <a:spAutoFit/>
          </a:bodyPr>
          <a:lstStyle/>
          <a:p>
            <a:pPr marR="0" algn="l"/>
            <a:r>
              <a:rPr lang="en-US" sz="2200" b="0" i="0" u="none" strike="noStrike" baseline="0">
                <a:latin typeface="Arial" panose="020B0604020202020204" pitchFamily="34" charset="0"/>
              </a:rPr>
              <a:t>Chapter 62-345 F.A.C., The Uniform Mitigation Assessment Method (UMAM), is used to determine the amount of mitigation needed to offset adverse impacts to wetlands and other surface waters and to award and deduct mitigation bank credits. </a:t>
            </a:r>
          </a:p>
          <a:p>
            <a:pPr marR="0" algn="l"/>
            <a:endParaRPr lang="en-US" sz="2200">
              <a:latin typeface="Arial" panose="020B0604020202020204" pitchFamily="34" charset="0"/>
            </a:endParaRPr>
          </a:p>
          <a:p>
            <a:pPr marR="0" algn="l"/>
            <a:r>
              <a:rPr lang="en-US" sz="2200" b="0" i="0" u="none" strike="noStrike" baseline="0">
                <a:latin typeface="Arial" panose="020B0604020202020204" pitchFamily="34" charset="0"/>
              </a:rPr>
              <a:t>Mitigation types that offset permitted impacts: </a:t>
            </a:r>
          </a:p>
          <a:p>
            <a:pPr marL="285750" marR="0" indent="-285750" algn="l">
              <a:buFont typeface="Arial" panose="020B0604020202020204" pitchFamily="34" charset="0"/>
              <a:buChar char="•"/>
            </a:pPr>
            <a:r>
              <a:rPr lang="en-US" sz="2200" b="1">
                <a:latin typeface="Arial" panose="020B0604020202020204" pitchFamily="34" charset="0"/>
              </a:rPr>
              <a:t>Preservation </a:t>
            </a:r>
            <a:r>
              <a:rPr lang="en-US" sz="2200">
                <a:latin typeface="Arial" panose="020B0604020202020204" pitchFamily="34" charset="0"/>
              </a:rPr>
              <a:t>means that protection of wetlands, other surface waters or uplands from adverse impacts by placing a conservation easement over the property.</a:t>
            </a:r>
            <a:br>
              <a:rPr lang="en-US" sz="2200">
                <a:latin typeface="Arial" panose="020B0604020202020204" pitchFamily="34" charset="0"/>
              </a:rPr>
            </a:br>
            <a:endParaRPr lang="en-US" sz="2200">
              <a:latin typeface="Arial" panose="020B0604020202020204" pitchFamily="34" charset="0"/>
            </a:endParaRPr>
          </a:p>
          <a:p>
            <a:pPr marL="285750" marR="0" indent="-285750" algn="l">
              <a:buFont typeface="Arial" panose="020B0604020202020204" pitchFamily="34" charset="0"/>
              <a:buChar char="•"/>
            </a:pPr>
            <a:r>
              <a:rPr lang="en-US" sz="2200" b="1">
                <a:latin typeface="Arial" panose="020B0604020202020204" pitchFamily="34" charset="0"/>
              </a:rPr>
              <a:t>Enhancement </a:t>
            </a:r>
            <a:r>
              <a:rPr lang="en-US" sz="2200">
                <a:latin typeface="Arial" panose="020B0604020202020204" pitchFamily="34" charset="0"/>
              </a:rPr>
              <a:t>means improving the ecological value of wetlands, other surface waters, or uplands in comparison to their current condition.</a:t>
            </a:r>
            <a:br>
              <a:rPr lang="en-US" sz="2200">
                <a:latin typeface="Arial" panose="020B0604020202020204" pitchFamily="34" charset="0"/>
              </a:rPr>
            </a:br>
            <a:endParaRPr lang="en-US" sz="2200">
              <a:latin typeface="Arial" panose="020B0604020202020204" pitchFamily="34" charset="0"/>
            </a:endParaRPr>
          </a:p>
          <a:p>
            <a:pPr marL="285750" marR="0" indent="-285750" algn="l">
              <a:buFont typeface="Arial" panose="020B0604020202020204" pitchFamily="34" charset="0"/>
              <a:buChar char="•"/>
            </a:pPr>
            <a:r>
              <a:rPr lang="en-US" sz="2200" b="1" i="0" u="none" strike="noStrike" baseline="0">
                <a:latin typeface="Arial" panose="020B0604020202020204" pitchFamily="34" charset="0"/>
              </a:rPr>
              <a:t>Restoration </a:t>
            </a:r>
            <a:r>
              <a:rPr lang="en-US" sz="2200" i="0" u="none" strike="noStrike" baseline="0">
                <a:latin typeface="Arial" panose="020B0604020202020204" pitchFamily="34" charset="0"/>
              </a:rPr>
              <a:t>means converting back to a historic condition those wetlands, surface waters or uplands that currently exists as a landform that differs from historic condition. </a:t>
            </a:r>
            <a:br>
              <a:rPr lang="en-US" sz="2200" i="0" u="none" strike="noStrike" baseline="0">
                <a:latin typeface="Arial" panose="020B0604020202020204" pitchFamily="34" charset="0"/>
              </a:rPr>
            </a:br>
            <a:endParaRPr lang="en-US" sz="2200" i="0" u="none" strike="noStrike" baseline="0">
              <a:latin typeface="Arial" panose="020B0604020202020204" pitchFamily="34" charset="0"/>
            </a:endParaRPr>
          </a:p>
          <a:p>
            <a:pPr marL="285750" marR="0" indent="-285750" algn="l">
              <a:buFont typeface="Arial" panose="020B0604020202020204" pitchFamily="34" charset="0"/>
              <a:buChar char="•"/>
            </a:pPr>
            <a:r>
              <a:rPr lang="en-US" sz="2200" b="1" i="0" u="none" strike="noStrike" baseline="0">
                <a:latin typeface="Arial" panose="020B0604020202020204" pitchFamily="34" charset="0"/>
              </a:rPr>
              <a:t>Creation</a:t>
            </a:r>
            <a:r>
              <a:rPr lang="en-US" sz="2200" i="0" u="none" strike="noStrike" baseline="0">
                <a:latin typeface="Arial" panose="020B0604020202020204" pitchFamily="34" charset="0"/>
              </a:rPr>
              <a:t> means the establishment of new wetlands or surface waters by conversion of other landforms. </a:t>
            </a:r>
            <a:endParaRPr lang="en-US" sz="2200" b="1" i="0" u="none" strike="noStrike" baseline="0">
              <a:latin typeface="Arial" panose="020B0604020202020204" pitchFamily="34" charset="0"/>
            </a:endParaRPr>
          </a:p>
        </p:txBody>
      </p:sp>
    </p:spTree>
    <p:extLst>
      <p:ext uri="{BB962C8B-B14F-4D97-AF65-F5344CB8AC3E}">
        <p14:creationId xmlns:p14="http://schemas.microsoft.com/office/powerpoint/2010/main" val="1747639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413387-C581-794B-B8A6-C04754052AE0}"/>
              </a:ext>
            </a:extLst>
          </p:cNvPr>
          <p:cNvSpPr txBox="1"/>
          <p:nvPr/>
        </p:nvSpPr>
        <p:spPr>
          <a:xfrm>
            <a:off x="540340" y="1130674"/>
            <a:ext cx="6580349" cy="5016758"/>
          </a:xfrm>
          <a:prstGeom prst="rect">
            <a:avLst/>
          </a:prstGeom>
          <a:noFill/>
        </p:spPr>
        <p:txBody>
          <a:bodyPr wrap="square">
            <a:spAutoFit/>
          </a:bodyPr>
          <a:lstStyle/>
          <a:p>
            <a:endParaRPr lang="en-US" sz="230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300">
                <a:latin typeface="Arial" panose="020B0604020202020204" pitchFamily="34" charset="0"/>
                <a:ea typeface="Calibri" panose="020F0502020204030204" pitchFamily="34" charset="0"/>
                <a:cs typeface="Arial" panose="020B0604020202020204" pitchFamily="34" charset="0"/>
              </a:rPr>
              <a:t>Central District – Orlando.</a:t>
            </a:r>
          </a:p>
          <a:p>
            <a:endParaRPr lang="en-US" sz="2300">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300">
                <a:latin typeface="Arial" panose="020B0604020202020204" pitchFamily="34" charset="0"/>
                <a:ea typeface="Calibri" panose="020F0502020204030204" pitchFamily="34" charset="0"/>
                <a:cs typeface="Arial" panose="020B0604020202020204" pitchFamily="34" charset="0"/>
              </a:rPr>
              <a:t>Southeast District – West Palm Beach</a:t>
            </a:r>
            <a:r>
              <a:rPr lang="en-US" sz="2300">
                <a:effectLst/>
                <a:latin typeface="Arial" panose="020B0604020202020204" pitchFamily="34" charset="0"/>
                <a:ea typeface="Calibri" panose="020F0502020204030204" pitchFamily="34" charset="0"/>
                <a:cs typeface="Arial" panose="020B0604020202020204" pitchFamily="34" charset="0"/>
              </a:rPr>
              <a:t>.</a:t>
            </a:r>
          </a:p>
          <a:p>
            <a:endParaRPr lang="en-US" sz="230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300">
                <a:latin typeface="Arial" panose="020B0604020202020204" pitchFamily="34" charset="0"/>
                <a:ea typeface="Calibri" panose="020F0502020204030204" pitchFamily="34" charset="0"/>
                <a:cs typeface="Arial" panose="020B0604020202020204" pitchFamily="34" charset="0"/>
              </a:rPr>
              <a:t>South District – Fort Myers.</a:t>
            </a:r>
            <a:r>
              <a:rPr lang="en-US" sz="2300">
                <a:effectLst/>
                <a:latin typeface="Arial" panose="020B0604020202020204" pitchFamily="34" charset="0"/>
                <a:ea typeface="Calibri" panose="020F0502020204030204" pitchFamily="34" charset="0"/>
                <a:cs typeface="Arial" panose="020B0604020202020204" pitchFamily="34" charset="0"/>
              </a:rPr>
              <a:t> </a:t>
            </a:r>
          </a:p>
          <a:p>
            <a:pPr marL="342900" indent="-342900">
              <a:buFont typeface="Arial" panose="020B0604020202020204" pitchFamily="34" charset="0"/>
              <a:buChar char="•"/>
            </a:pPr>
            <a:endParaRPr lang="en-US" sz="230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300">
                <a:latin typeface="Arial" panose="020B0604020202020204" pitchFamily="34" charset="0"/>
                <a:ea typeface="Calibri" panose="020F0502020204030204" pitchFamily="34" charset="0"/>
                <a:cs typeface="Arial" panose="020B0604020202020204" pitchFamily="34" charset="0"/>
              </a:rPr>
              <a:t>Southwest District – Temple Terrace (Tampa). </a:t>
            </a:r>
          </a:p>
          <a:p>
            <a:pPr marL="342900" indent="-342900">
              <a:buFont typeface="Arial" panose="020B0604020202020204" pitchFamily="34" charset="0"/>
              <a:buChar char="•"/>
            </a:pPr>
            <a:endParaRPr lang="en-US" sz="230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300">
                <a:highlight>
                  <a:srgbClr val="FFFF00"/>
                </a:highlight>
                <a:latin typeface="Arial" panose="020B0604020202020204" pitchFamily="34" charset="0"/>
                <a:ea typeface="Calibri" panose="020F0502020204030204" pitchFamily="34" charset="0"/>
                <a:cs typeface="Arial" panose="020B0604020202020204" pitchFamily="34" charset="0"/>
              </a:rPr>
              <a:t>Northeast District – Jacksonville.</a:t>
            </a:r>
          </a:p>
          <a:p>
            <a:pPr marL="342900" indent="-342900">
              <a:buFont typeface="Arial" panose="020B0604020202020204" pitchFamily="34" charset="0"/>
              <a:buChar char="•"/>
            </a:pPr>
            <a:endParaRPr lang="en-US" sz="230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300">
                <a:latin typeface="Arial" panose="020B0604020202020204" pitchFamily="34" charset="0"/>
                <a:ea typeface="Calibri" panose="020F0502020204030204" pitchFamily="34" charset="0"/>
                <a:cs typeface="Arial" panose="020B0604020202020204" pitchFamily="34" charset="0"/>
              </a:rPr>
              <a:t>Northwest District – Pensacola.</a:t>
            </a:r>
            <a:endParaRPr lang="en-US" sz="230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endParaRPr lang="en-US" sz="2000">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endParaRPr lang="en-US" sz="240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376750BB-6DE0-5C44-B0BE-211366ED4EC8}"/>
              </a:ext>
            </a:extLst>
          </p:cNvPr>
          <p:cNvSpPr txBox="1"/>
          <p:nvPr/>
        </p:nvSpPr>
        <p:spPr>
          <a:xfrm>
            <a:off x="391886" y="5992683"/>
            <a:ext cx="11647714" cy="707886"/>
          </a:xfrm>
          <a:prstGeom prst="rect">
            <a:avLst/>
          </a:prstGeom>
          <a:noFill/>
        </p:spPr>
        <p:txBody>
          <a:bodyPr wrap="square">
            <a:spAutoFit/>
          </a:bodyPr>
          <a:lstStyle/>
          <a:p>
            <a:pPr algn="ctr"/>
            <a:r>
              <a:rPr lang="en-US" sz="2000" b="1">
                <a:solidFill>
                  <a:schemeClr val="bg1"/>
                </a:solidFill>
                <a:latin typeface="Arial" panose="020B0604020202020204" pitchFamily="34" charset="0"/>
                <a:ea typeface="Calibri" panose="020F0502020204030204" pitchFamily="34" charset="0"/>
                <a:cs typeface="Arial" panose="020B0604020202020204" pitchFamily="34" charset="0"/>
              </a:rPr>
              <a:t>FloridaDEP.gov/Northeast</a:t>
            </a:r>
          </a:p>
          <a:p>
            <a:pPr algn="ctr"/>
            <a:endParaRPr lang="en-US" sz="2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Title 4">
            <a:extLst>
              <a:ext uri="{FF2B5EF4-FFF2-40B4-BE49-F238E27FC236}">
                <a16:creationId xmlns:a16="http://schemas.microsoft.com/office/drawing/2014/main" id="{A91D0100-3AD5-2715-8D76-5BD4A8A358D3}"/>
              </a:ext>
            </a:extLst>
          </p:cNvPr>
          <p:cNvSpPr txBox="1">
            <a:spLocks noGrp="1"/>
          </p:cNvSpPr>
          <p:nvPr>
            <p:ph type="title" idx="4294967295"/>
          </p:nvPr>
        </p:nvSpPr>
        <p:spPr>
          <a:xfrm>
            <a:off x="1595522" y="399560"/>
            <a:ext cx="10366247" cy="4830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68027"/>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REGULATORY DISTRICTS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7" descr="city of jacksonville highlighted on FL map">
            <a:extLst>
              <a:ext uri="{FF2B5EF4-FFF2-40B4-BE49-F238E27FC236}">
                <a16:creationId xmlns:a16="http://schemas.microsoft.com/office/drawing/2014/main" id="{09D17505-0B04-3B24-3A19-5F78FE2A0B8D}"/>
              </a:ext>
            </a:extLst>
          </p:cNvPr>
          <p:cNvPicPr>
            <a:picLocks noChangeAspect="1"/>
          </p:cNvPicPr>
          <p:nvPr/>
        </p:nvPicPr>
        <p:blipFill>
          <a:blip r:embed="rId3"/>
          <a:stretch>
            <a:fillRect/>
          </a:stretch>
        </p:blipFill>
        <p:spPr>
          <a:xfrm>
            <a:off x="8003006" y="1498722"/>
            <a:ext cx="3785936" cy="3700135"/>
          </a:xfrm>
          <a:prstGeom prst="rect">
            <a:avLst/>
          </a:prstGeom>
        </p:spPr>
      </p:pic>
      <p:pic>
        <p:nvPicPr>
          <p:cNvPr id="8" name="Picture 8">
            <a:extLst>
              <a:ext uri="{FF2B5EF4-FFF2-40B4-BE49-F238E27FC236}">
                <a16:creationId xmlns:a16="http://schemas.microsoft.com/office/drawing/2014/main" id="{0430D86D-1938-485B-4C6C-2CEC1FD4D87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898856" y="1775410"/>
            <a:ext cx="200025" cy="219075"/>
          </a:xfrm>
          <a:prstGeom prst="rect">
            <a:avLst/>
          </a:prstGeom>
        </p:spPr>
      </p:pic>
      <p:pic>
        <p:nvPicPr>
          <p:cNvPr id="9" name="Picture 9">
            <a:extLst>
              <a:ext uri="{FF2B5EF4-FFF2-40B4-BE49-F238E27FC236}">
                <a16:creationId xmlns:a16="http://schemas.microsoft.com/office/drawing/2014/main" id="{FEEAD377-414F-CF86-D7D2-E989CE33338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761370" y="1955633"/>
            <a:ext cx="1211681" cy="1683420"/>
          </a:xfrm>
          <a:prstGeom prst="rect">
            <a:avLst/>
          </a:prstGeom>
        </p:spPr>
      </p:pic>
      <p:pic>
        <p:nvPicPr>
          <p:cNvPr id="10" name="Picture 10" descr="city of jax aerial photo">
            <a:extLst>
              <a:ext uri="{FF2B5EF4-FFF2-40B4-BE49-F238E27FC236}">
                <a16:creationId xmlns:a16="http://schemas.microsoft.com/office/drawing/2014/main" id="{BCA3B5CC-80AC-71BE-47CB-28E8A6B643FB}"/>
              </a:ext>
            </a:extLst>
          </p:cNvPr>
          <p:cNvPicPr>
            <a:picLocks noChangeAspect="1"/>
          </p:cNvPicPr>
          <p:nvPr/>
        </p:nvPicPr>
        <p:blipFill>
          <a:blip r:embed="rId6"/>
          <a:srcRect/>
          <a:stretch/>
        </p:blipFill>
        <p:spPr>
          <a:xfrm>
            <a:off x="7316840" y="3590150"/>
            <a:ext cx="2350897" cy="1763173"/>
          </a:xfrm>
          <a:prstGeom prst="rect">
            <a:avLst/>
          </a:prstGeom>
        </p:spPr>
      </p:pic>
      <p:pic>
        <p:nvPicPr>
          <p:cNvPr id="4" name="Picture 3">
            <a:extLst>
              <a:ext uri="{FF2B5EF4-FFF2-40B4-BE49-F238E27FC236}">
                <a16:creationId xmlns:a16="http://schemas.microsoft.com/office/drawing/2014/main" id="{7F2292FF-2AD6-84ED-0F15-E6C4F284F3F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664800" y="5765019"/>
            <a:ext cx="915306" cy="915306"/>
          </a:xfrm>
          <a:prstGeom prst="rect">
            <a:avLst/>
          </a:prstGeom>
        </p:spPr>
      </p:pic>
      <p:sp>
        <p:nvSpPr>
          <p:cNvPr id="6" name="TextBox 5">
            <a:extLst>
              <a:ext uri="{FF2B5EF4-FFF2-40B4-BE49-F238E27FC236}">
                <a16:creationId xmlns:a16="http://schemas.microsoft.com/office/drawing/2014/main" id="{E024BFAE-5163-1BBB-E652-13BB69995444}"/>
              </a:ext>
            </a:extLst>
          </p:cNvPr>
          <p:cNvSpPr txBox="1"/>
          <p:nvPr/>
        </p:nvSpPr>
        <p:spPr>
          <a:xfrm>
            <a:off x="9715616" y="5076324"/>
            <a:ext cx="1668875" cy="5539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Photo credit: </a:t>
            </a:r>
            <a:r>
              <a:rPr lang="en-US" sz="1000">
                <a:latin typeface="Arial" panose="020B0604020202020204" pitchFamily="34" charset="0"/>
                <a:cs typeface="Arial" panose="020B0604020202020204" pitchFamily="34" charset="0"/>
              </a:rPr>
              <a:t>FDEP/Jacksonville Business Journal</a:t>
            </a:r>
          </a:p>
        </p:txBody>
      </p:sp>
    </p:spTree>
    <p:extLst>
      <p:ext uri="{BB962C8B-B14F-4D97-AF65-F5344CB8AC3E}">
        <p14:creationId xmlns:p14="http://schemas.microsoft.com/office/powerpoint/2010/main" val="2852480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7177C-B0BF-D360-B60F-B65B6C462B79}"/>
              </a:ext>
            </a:extLst>
          </p:cNvPr>
          <p:cNvSpPr txBox="1">
            <a:spLocks noGrp="1"/>
          </p:cNvSpPr>
          <p:nvPr>
            <p:ph type="title" idx="4294967295"/>
          </p:nvPr>
        </p:nvSpPr>
        <p:spPr>
          <a:xfrm>
            <a:off x="1482814" y="272659"/>
            <a:ext cx="10366247" cy="8838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EVALUATING WETLAND FUNCTIONS</a:t>
            </a:r>
          </a:p>
          <a:p>
            <a:pPr marL="0" marR="0" lvl="0" indent="0" algn="l" defTabSz="457200" rtl="0" eaLnBrk="1" fontAlgn="auto" latinLnBrk="0" hangingPunct="1">
              <a:lnSpc>
                <a:spcPts val="3000"/>
              </a:lnSpc>
              <a:spcBef>
                <a:spcPts val="0"/>
              </a:spcBef>
              <a:spcAft>
                <a:spcPts val="0"/>
              </a:spcAft>
              <a:buClrTx/>
              <a:buSzTx/>
              <a:buFontTx/>
              <a:buNone/>
              <a:tabLst/>
              <a:defRPr/>
            </a:pPr>
            <a:r>
              <a:rPr kumimoji="0" lang="en-US" sz="2500" b="1" i="0" u="sng" strike="noStrike" kern="1200" cap="none" spc="-10" normalizeH="0" baseline="0" noProof="0" dirty="0">
                <a:ln>
                  <a:noFill/>
                </a:ln>
                <a:solidFill>
                  <a:srgbClr val="C8EAFB"/>
                </a:solidFill>
                <a:effectLst/>
                <a:uLnTx/>
                <a:uFill>
                  <a:solidFill>
                    <a:srgbClr val="0562C1"/>
                  </a:solidFill>
                </a:uFill>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FORMS</a:t>
            </a:r>
            <a:endParaRPr kumimoji="0" lang="en-US" sz="2500" b="1" i="0" u="none" strike="noStrike" kern="1200" cap="none" spc="0" normalizeH="0" baseline="0" noProof="0" dirty="0">
              <a:ln>
                <a:noFill/>
              </a:ln>
              <a:solidFill>
                <a:srgbClr val="C8EAFB"/>
              </a:solidFill>
              <a:effectLst/>
              <a:uLnTx/>
              <a:uFillTx/>
              <a:latin typeface="Arial" panose="020B0604020202020204" pitchFamily="34" charset="0"/>
              <a:ea typeface="Verdana" panose="020B0604030504040204" pitchFamily="34" charset="0"/>
              <a:cs typeface="Arial" panose="020B0604020202020204" pitchFamily="34" charset="0"/>
            </a:endParaRPr>
          </a:p>
        </p:txBody>
      </p:sp>
      <p:grpSp>
        <p:nvGrpSpPr>
          <p:cNvPr id="3" name="object 4" descr="umam screenshot">
            <a:extLst>
              <a:ext uri="{FF2B5EF4-FFF2-40B4-BE49-F238E27FC236}">
                <a16:creationId xmlns:a16="http://schemas.microsoft.com/office/drawing/2014/main" id="{0A4FAE58-3F11-BB97-218D-3DEFE0CBF0AD}"/>
              </a:ext>
            </a:extLst>
          </p:cNvPr>
          <p:cNvGrpSpPr/>
          <p:nvPr/>
        </p:nvGrpSpPr>
        <p:grpSpPr>
          <a:xfrm>
            <a:off x="8189074" y="3381197"/>
            <a:ext cx="3850640" cy="3325495"/>
            <a:chOff x="8189074" y="3381197"/>
            <a:chExt cx="3850640" cy="3325495"/>
          </a:xfrm>
          <a:solidFill>
            <a:srgbClr val="2E5270"/>
          </a:solidFill>
        </p:grpSpPr>
        <p:sp>
          <p:nvSpPr>
            <p:cNvPr id="4" name="object 5">
              <a:extLst>
                <a:ext uri="{FF2B5EF4-FFF2-40B4-BE49-F238E27FC236}">
                  <a16:creationId xmlns:a16="http://schemas.microsoft.com/office/drawing/2014/main" id="{AE491C65-A6E9-77C7-5F5A-9C070EAF3933}"/>
                </a:ext>
              </a:extLst>
            </p:cNvPr>
            <p:cNvSpPr/>
            <p:nvPr/>
          </p:nvSpPr>
          <p:spPr>
            <a:xfrm>
              <a:off x="8189074" y="3381197"/>
              <a:ext cx="3850640" cy="3325495"/>
            </a:xfrm>
            <a:custGeom>
              <a:avLst/>
              <a:gdLst/>
              <a:ahLst/>
              <a:cxnLst/>
              <a:rect l="l" t="t" r="r" b="b"/>
              <a:pathLst>
                <a:path w="3850640" h="3325495">
                  <a:moveTo>
                    <a:pt x="3850525" y="0"/>
                  </a:moveTo>
                  <a:lnTo>
                    <a:pt x="0" y="0"/>
                  </a:lnTo>
                  <a:lnTo>
                    <a:pt x="0" y="3325164"/>
                  </a:lnTo>
                  <a:lnTo>
                    <a:pt x="3850525" y="3325164"/>
                  </a:lnTo>
                  <a:lnTo>
                    <a:pt x="3850525" y="0"/>
                  </a:lnTo>
                  <a:close/>
                </a:path>
              </a:pathLst>
            </a:custGeom>
            <a:grpFill/>
          </p:spPr>
          <p:txBody>
            <a:bodyPr wrap="square" lIns="0" tIns="0" rIns="0" bIns="0" rtlCol="0"/>
            <a:lstStyle/>
            <a:p>
              <a:endParaRPr/>
            </a:p>
          </p:txBody>
        </p:sp>
        <p:pic>
          <p:nvPicPr>
            <p:cNvPr id="5" name="object 6">
              <a:extLst>
                <a:ext uri="{FF2B5EF4-FFF2-40B4-BE49-F238E27FC236}">
                  <a16:creationId xmlns:a16="http://schemas.microsoft.com/office/drawing/2014/main" id="{6122B40B-9E5D-640B-312A-5D4A1AD10AD8}"/>
                </a:ext>
              </a:extLst>
            </p:cNvPr>
            <p:cNvPicPr/>
            <p:nvPr/>
          </p:nvPicPr>
          <p:blipFill>
            <a:blip r:embed="rId3" cstate="print"/>
            <a:stretch>
              <a:fillRect/>
            </a:stretch>
          </p:blipFill>
          <p:spPr>
            <a:xfrm>
              <a:off x="8339735" y="3535096"/>
              <a:ext cx="3509326" cy="2639198"/>
            </a:xfrm>
            <a:prstGeom prst="rect">
              <a:avLst/>
            </a:prstGeom>
            <a:grpFill/>
          </p:spPr>
        </p:pic>
      </p:grpSp>
      <p:sp>
        <p:nvSpPr>
          <p:cNvPr id="6" name="object 8">
            <a:extLst>
              <a:ext uri="{FF2B5EF4-FFF2-40B4-BE49-F238E27FC236}">
                <a16:creationId xmlns:a16="http://schemas.microsoft.com/office/drawing/2014/main" id="{23BB2EF8-9DC7-4280-5E3F-127BC3501E39}"/>
              </a:ext>
            </a:extLst>
          </p:cNvPr>
          <p:cNvSpPr txBox="1"/>
          <p:nvPr/>
        </p:nvSpPr>
        <p:spPr>
          <a:xfrm>
            <a:off x="1712043" y="2826922"/>
            <a:ext cx="636270" cy="299720"/>
          </a:xfrm>
          <a:prstGeom prst="rect">
            <a:avLst/>
          </a:prstGeom>
        </p:spPr>
        <p:txBody>
          <a:bodyPr vert="horz" wrap="square" lIns="0" tIns="12700" rIns="0" bIns="0" rtlCol="0">
            <a:spAutoFit/>
          </a:bodyPr>
          <a:lstStyle/>
          <a:p>
            <a:pPr marL="12700">
              <a:lnSpc>
                <a:spcPct val="100000"/>
              </a:lnSpc>
              <a:spcBef>
                <a:spcPts val="100"/>
              </a:spcBef>
            </a:pPr>
            <a:r>
              <a:rPr sz="1800">
                <a:latin typeface="Arial"/>
                <a:cs typeface="Arial"/>
              </a:rPr>
              <a:t>Part</a:t>
            </a:r>
            <a:r>
              <a:rPr sz="1800" spc="-25">
                <a:latin typeface="Arial"/>
                <a:cs typeface="Arial"/>
              </a:rPr>
              <a:t> I:</a:t>
            </a:r>
            <a:endParaRPr sz="1800">
              <a:latin typeface="Arial"/>
              <a:cs typeface="Arial"/>
            </a:endParaRPr>
          </a:p>
        </p:txBody>
      </p:sp>
      <p:sp>
        <p:nvSpPr>
          <p:cNvPr id="7" name="object 9">
            <a:extLst>
              <a:ext uri="{FF2B5EF4-FFF2-40B4-BE49-F238E27FC236}">
                <a16:creationId xmlns:a16="http://schemas.microsoft.com/office/drawing/2014/main" id="{CD5F8CF6-9098-A5CF-3E5E-D16034CC8100}"/>
              </a:ext>
            </a:extLst>
          </p:cNvPr>
          <p:cNvSpPr txBox="1"/>
          <p:nvPr/>
        </p:nvSpPr>
        <p:spPr>
          <a:xfrm>
            <a:off x="54008" y="3101242"/>
            <a:ext cx="3952240" cy="299720"/>
          </a:xfrm>
          <a:prstGeom prst="rect">
            <a:avLst/>
          </a:prstGeom>
        </p:spPr>
        <p:txBody>
          <a:bodyPr vert="horz" wrap="square" lIns="0" tIns="12700" rIns="0" bIns="0" rtlCol="0">
            <a:spAutoFit/>
          </a:bodyPr>
          <a:lstStyle/>
          <a:p>
            <a:pPr marL="12700">
              <a:lnSpc>
                <a:spcPct val="100000"/>
              </a:lnSpc>
              <a:spcBef>
                <a:spcPts val="100"/>
              </a:spcBef>
            </a:pPr>
            <a:r>
              <a:rPr sz="1800">
                <a:latin typeface="Arial"/>
                <a:cs typeface="Arial"/>
              </a:rPr>
              <a:t>Office</a:t>
            </a:r>
            <a:r>
              <a:rPr sz="1800" spc="-40">
                <a:latin typeface="Arial"/>
                <a:cs typeface="Arial"/>
              </a:rPr>
              <a:t> </a:t>
            </a:r>
            <a:r>
              <a:rPr sz="1800">
                <a:latin typeface="Arial"/>
                <a:cs typeface="Arial"/>
              </a:rPr>
              <a:t>Module</a:t>
            </a:r>
            <a:r>
              <a:rPr sz="1800" spc="-30">
                <a:latin typeface="Arial"/>
                <a:cs typeface="Arial"/>
              </a:rPr>
              <a:t> </a:t>
            </a:r>
            <a:r>
              <a:rPr sz="1800">
                <a:latin typeface="Arial"/>
                <a:cs typeface="Arial"/>
              </a:rPr>
              <a:t>/</a:t>
            </a:r>
            <a:r>
              <a:rPr sz="1800" spc="-40">
                <a:latin typeface="Arial"/>
                <a:cs typeface="Arial"/>
              </a:rPr>
              <a:t> </a:t>
            </a:r>
            <a:r>
              <a:rPr sz="1800">
                <a:latin typeface="Arial"/>
                <a:cs typeface="Arial"/>
              </a:rPr>
              <a:t>Descriptive</a:t>
            </a:r>
            <a:r>
              <a:rPr sz="1800" spc="-15">
                <a:latin typeface="Arial"/>
                <a:cs typeface="Arial"/>
              </a:rPr>
              <a:t> </a:t>
            </a:r>
            <a:r>
              <a:rPr sz="1800" spc="-10">
                <a:latin typeface="Arial"/>
                <a:cs typeface="Arial"/>
              </a:rPr>
              <a:t>Framework</a:t>
            </a:r>
            <a:endParaRPr sz="1800">
              <a:latin typeface="Arial"/>
              <a:cs typeface="Arial"/>
            </a:endParaRPr>
          </a:p>
        </p:txBody>
      </p:sp>
      <p:pic>
        <p:nvPicPr>
          <p:cNvPr id="8" name="object 10" descr="umam screenshot">
            <a:extLst>
              <a:ext uri="{FF2B5EF4-FFF2-40B4-BE49-F238E27FC236}">
                <a16:creationId xmlns:a16="http://schemas.microsoft.com/office/drawing/2014/main" id="{21A854D0-2141-3D73-56E0-D396F38D7BB4}"/>
              </a:ext>
            </a:extLst>
          </p:cNvPr>
          <p:cNvPicPr/>
          <p:nvPr/>
        </p:nvPicPr>
        <p:blipFill>
          <a:blip r:embed="rId4" cstate="print"/>
          <a:stretch>
            <a:fillRect/>
          </a:stretch>
        </p:blipFill>
        <p:spPr>
          <a:xfrm>
            <a:off x="778497" y="3429000"/>
            <a:ext cx="2585487" cy="3255638"/>
          </a:xfrm>
          <a:prstGeom prst="rect">
            <a:avLst/>
          </a:prstGeom>
        </p:spPr>
      </p:pic>
      <p:pic>
        <p:nvPicPr>
          <p:cNvPr id="9" name="object 11" descr="umam screenshot">
            <a:extLst>
              <a:ext uri="{FF2B5EF4-FFF2-40B4-BE49-F238E27FC236}">
                <a16:creationId xmlns:a16="http://schemas.microsoft.com/office/drawing/2014/main" id="{28D9129A-E0F9-6CA6-2AB4-1AD39A9F6550}"/>
              </a:ext>
            </a:extLst>
          </p:cNvPr>
          <p:cNvPicPr/>
          <p:nvPr/>
        </p:nvPicPr>
        <p:blipFill>
          <a:blip r:embed="rId5" cstate="print"/>
          <a:stretch>
            <a:fillRect/>
          </a:stretch>
        </p:blipFill>
        <p:spPr>
          <a:xfrm>
            <a:off x="4747364" y="3395194"/>
            <a:ext cx="2725099" cy="3289437"/>
          </a:xfrm>
          <a:prstGeom prst="rect">
            <a:avLst/>
          </a:prstGeom>
        </p:spPr>
      </p:pic>
      <p:sp>
        <p:nvSpPr>
          <p:cNvPr id="10" name="object 12">
            <a:extLst>
              <a:ext uri="{FF2B5EF4-FFF2-40B4-BE49-F238E27FC236}">
                <a16:creationId xmlns:a16="http://schemas.microsoft.com/office/drawing/2014/main" id="{E7B3F1AB-B48C-9AFD-4F6D-69B541557BB7}"/>
              </a:ext>
            </a:extLst>
          </p:cNvPr>
          <p:cNvSpPr txBox="1"/>
          <p:nvPr/>
        </p:nvSpPr>
        <p:spPr>
          <a:xfrm>
            <a:off x="4208061" y="2842357"/>
            <a:ext cx="3820795" cy="574040"/>
          </a:xfrm>
          <a:prstGeom prst="rect">
            <a:avLst/>
          </a:prstGeom>
        </p:spPr>
        <p:txBody>
          <a:bodyPr vert="horz" wrap="square" lIns="0" tIns="12700" rIns="0" bIns="0" rtlCol="0">
            <a:spAutoFit/>
          </a:bodyPr>
          <a:lstStyle/>
          <a:p>
            <a:pPr marL="1270" algn="ctr">
              <a:lnSpc>
                <a:spcPct val="100000"/>
              </a:lnSpc>
              <a:spcBef>
                <a:spcPts val="100"/>
              </a:spcBef>
            </a:pPr>
            <a:r>
              <a:rPr sz="1800">
                <a:latin typeface="Arial"/>
                <a:cs typeface="Arial"/>
              </a:rPr>
              <a:t>Part</a:t>
            </a:r>
            <a:r>
              <a:rPr sz="1800" spc="-20">
                <a:latin typeface="Arial"/>
                <a:cs typeface="Arial"/>
              </a:rPr>
              <a:t> </a:t>
            </a:r>
            <a:r>
              <a:rPr sz="1800" spc="-25">
                <a:latin typeface="Arial"/>
                <a:cs typeface="Arial"/>
              </a:rPr>
              <a:t>II:</a:t>
            </a:r>
            <a:endParaRPr sz="1800">
              <a:latin typeface="Arial"/>
              <a:cs typeface="Arial"/>
            </a:endParaRPr>
          </a:p>
          <a:p>
            <a:pPr algn="ctr">
              <a:lnSpc>
                <a:spcPct val="100000"/>
              </a:lnSpc>
            </a:pPr>
            <a:r>
              <a:rPr sz="1800">
                <a:latin typeface="Arial"/>
                <a:cs typeface="Arial"/>
              </a:rPr>
              <a:t>Field</a:t>
            </a:r>
            <a:r>
              <a:rPr sz="1800" spc="-30">
                <a:latin typeface="Arial"/>
                <a:cs typeface="Arial"/>
              </a:rPr>
              <a:t> </a:t>
            </a:r>
            <a:r>
              <a:rPr sz="1800">
                <a:latin typeface="Arial"/>
                <a:cs typeface="Arial"/>
              </a:rPr>
              <a:t>Module</a:t>
            </a:r>
            <a:r>
              <a:rPr sz="1800" spc="-20">
                <a:latin typeface="Arial"/>
                <a:cs typeface="Arial"/>
              </a:rPr>
              <a:t> </a:t>
            </a:r>
            <a:r>
              <a:rPr sz="1800">
                <a:latin typeface="Arial"/>
                <a:cs typeface="Arial"/>
              </a:rPr>
              <a:t>/</a:t>
            </a:r>
            <a:r>
              <a:rPr sz="1800" spc="-30">
                <a:latin typeface="Arial"/>
                <a:cs typeface="Arial"/>
              </a:rPr>
              <a:t> </a:t>
            </a:r>
            <a:r>
              <a:rPr sz="1800">
                <a:latin typeface="Arial"/>
                <a:cs typeface="Arial"/>
              </a:rPr>
              <a:t>Indicators</a:t>
            </a:r>
            <a:r>
              <a:rPr sz="1800" spc="-15">
                <a:latin typeface="Arial"/>
                <a:cs typeface="Arial"/>
              </a:rPr>
              <a:t> </a:t>
            </a:r>
            <a:r>
              <a:rPr sz="1800">
                <a:latin typeface="Arial"/>
                <a:cs typeface="Arial"/>
              </a:rPr>
              <a:t>of</a:t>
            </a:r>
            <a:r>
              <a:rPr sz="1800" spc="-20">
                <a:latin typeface="Arial"/>
                <a:cs typeface="Arial"/>
              </a:rPr>
              <a:t> </a:t>
            </a:r>
            <a:r>
              <a:rPr sz="1800" spc="-10">
                <a:latin typeface="Arial"/>
                <a:cs typeface="Arial"/>
              </a:rPr>
              <a:t>Functions</a:t>
            </a:r>
            <a:endParaRPr sz="1800">
              <a:latin typeface="Arial"/>
              <a:cs typeface="Arial"/>
            </a:endParaRPr>
          </a:p>
        </p:txBody>
      </p:sp>
      <p:sp>
        <p:nvSpPr>
          <p:cNvPr id="11" name="object 13">
            <a:extLst>
              <a:ext uri="{FF2B5EF4-FFF2-40B4-BE49-F238E27FC236}">
                <a16:creationId xmlns:a16="http://schemas.microsoft.com/office/drawing/2014/main" id="{2646AA9B-9937-F018-0EA1-2F097248A115}"/>
              </a:ext>
            </a:extLst>
          </p:cNvPr>
          <p:cNvSpPr txBox="1"/>
          <p:nvPr/>
        </p:nvSpPr>
        <p:spPr>
          <a:xfrm>
            <a:off x="8948310" y="2826813"/>
            <a:ext cx="2485390" cy="574040"/>
          </a:xfrm>
          <a:prstGeom prst="rect">
            <a:avLst/>
          </a:prstGeom>
        </p:spPr>
        <p:txBody>
          <a:bodyPr vert="horz" wrap="square" lIns="0" tIns="12700" rIns="0" bIns="0" rtlCol="0">
            <a:spAutoFit/>
          </a:bodyPr>
          <a:lstStyle/>
          <a:p>
            <a:pPr marL="12700" marR="5080" indent="861060">
              <a:lnSpc>
                <a:spcPct val="100000"/>
              </a:lnSpc>
              <a:spcBef>
                <a:spcPts val="100"/>
              </a:spcBef>
            </a:pPr>
            <a:r>
              <a:rPr sz="1800">
                <a:latin typeface="Arial"/>
                <a:cs typeface="Arial"/>
              </a:rPr>
              <a:t>Part</a:t>
            </a:r>
            <a:r>
              <a:rPr sz="1800" spc="-20">
                <a:latin typeface="Arial"/>
                <a:cs typeface="Arial"/>
              </a:rPr>
              <a:t> III: </a:t>
            </a:r>
            <a:r>
              <a:rPr sz="1800">
                <a:latin typeface="Arial"/>
                <a:cs typeface="Arial"/>
              </a:rPr>
              <a:t>Mitigation</a:t>
            </a:r>
            <a:r>
              <a:rPr sz="1800" spc="-65">
                <a:latin typeface="Arial"/>
                <a:cs typeface="Arial"/>
              </a:rPr>
              <a:t> </a:t>
            </a:r>
            <a:r>
              <a:rPr sz="1800" spc="-10">
                <a:latin typeface="Arial"/>
                <a:cs typeface="Arial"/>
              </a:rPr>
              <a:t>Determination</a:t>
            </a:r>
            <a:endParaRPr sz="1800">
              <a:latin typeface="Arial"/>
              <a:cs typeface="Arial"/>
            </a:endParaRPr>
          </a:p>
        </p:txBody>
      </p:sp>
      <p:graphicFrame>
        <p:nvGraphicFramePr>
          <p:cNvPr id="12" name="object 14">
            <a:extLst>
              <a:ext uri="{FF2B5EF4-FFF2-40B4-BE49-F238E27FC236}">
                <a16:creationId xmlns:a16="http://schemas.microsoft.com/office/drawing/2014/main" id="{E5720345-28F1-2790-13B3-8785F7A5A95F}"/>
              </a:ext>
            </a:extLst>
          </p:cNvPr>
          <p:cNvGraphicFramePr>
            <a:graphicFrameLocks noGrp="1"/>
          </p:cNvGraphicFramePr>
          <p:nvPr>
            <p:extLst>
              <p:ext uri="{D42A27DB-BD31-4B8C-83A1-F6EECF244321}">
                <p14:modId xmlns:p14="http://schemas.microsoft.com/office/powerpoint/2010/main" val="3772051899"/>
              </p:ext>
            </p:extLst>
          </p:nvPr>
        </p:nvGraphicFramePr>
        <p:xfrm>
          <a:off x="2510927" y="1471806"/>
          <a:ext cx="7718923" cy="1278888"/>
        </p:xfrm>
        <a:graphic>
          <a:graphicData uri="http://schemas.openxmlformats.org/drawingml/2006/table">
            <a:tbl>
              <a:tblPr firstRow="1" bandRow="1">
                <a:tableStyleId>{2D5ABB26-0587-4C30-8999-92F81FD0307C}</a:tableStyleId>
              </a:tblPr>
              <a:tblGrid>
                <a:gridCol w="2340923">
                  <a:extLst>
                    <a:ext uri="{9D8B030D-6E8A-4147-A177-3AD203B41FA5}">
                      <a16:colId xmlns:a16="http://schemas.microsoft.com/office/drawing/2014/main" val="20000"/>
                    </a:ext>
                  </a:extLst>
                </a:gridCol>
                <a:gridCol w="5378000">
                  <a:extLst>
                    <a:ext uri="{9D8B030D-6E8A-4147-A177-3AD203B41FA5}">
                      <a16:colId xmlns:a16="http://schemas.microsoft.com/office/drawing/2014/main" val="20001"/>
                    </a:ext>
                  </a:extLst>
                </a:gridCol>
              </a:tblGrid>
              <a:tr h="426084">
                <a:tc>
                  <a:txBody>
                    <a:bodyPr/>
                    <a:lstStyle/>
                    <a:p>
                      <a:pPr marL="90805">
                        <a:lnSpc>
                          <a:spcPct val="100000"/>
                        </a:lnSpc>
                        <a:spcBef>
                          <a:spcPts val="235"/>
                        </a:spcBef>
                      </a:pPr>
                      <a:r>
                        <a:rPr sz="2200" u="sng" spc="-10">
                          <a:solidFill>
                            <a:srgbClr val="0562C1"/>
                          </a:solidFill>
                          <a:uFill>
                            <a:solidFill>
                              <a:srgbClr val="0562C1"/>
                            </a:solidFill>
                          </a:uFill>
                          <a:latin typeface="Arial" panose="020B0604020202020204" pitchFamily="34" charset="0"/>
                          <a:cs typeface="Arial" panose="020B0604020202020204" pitchFamily="34" charset="0"/>
                          <a:hlinkClick r:id="rId6"/>
                        </a:rPr>
                        <a:t>62-345.300(1)</a:t>
                      </a:r>
                      <a:endParaRPr sz="2200">
                        <a:latin typeface="Arial" panose="020B0604020202020204" pitchFamily="34" charset="0"/>
                        <a:cs typeface="Arial" panose="020B0604020202020204" pitchFamily="34" charset="0"/>
                      </a:endParaRPr>
                    </a:p>
                  </a:txBody>
                  <a:tcPr marL="0" marR="0" marT="298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225"/>
                        </a:spcBef>
                      </a:pPr>
                      <a:r>
                        <a:rPr sz="2200">
                          <a:latin typeface="Arial" panose="020B0604020202020204" pitchFamily="34" charset="0"/>
                          <a:cs typeface="Arial" panose="020B0604020202020204" pitchFamily="34" charset="0"/>
                        </a:rPr>
                        <a:t>Part</a:t>
                      </a:r>
                      <a:r>
                        <a:rPr sz="2200" spc="-55">
                          <a:latin typeface="Arial" panose="020B0604020202020204" pitchFamily="34" charset="0"/>
                          <a:cs typeface="Arial" panose="020B0604020202020204" pitchFamily="34" charset="0"/>
                        </a:rPr>
                        <a:t> </a:t>
                      </a:r>
                      <a:r>
                        <a:rPr sz="2200">
                          <a:latin typeface="Arial" panose="020B0604020202020204" pitchFamily="34" charset="0"/>
                          <a:cs typeface="Arial" panose="020B0604020202020204" pitchFamily="34" charset="0"/>
                        </a:rPr>
                        <a:t>I</a:t>
                      </a:r>
                      <a:r>
                        <a:rPr sz="2200" spc="-55">
                          <a:latin typeface="Arial" panose="020B0604020202020204" pitchFamily="34" charset="0"/>
                          <a:cs typeface="Arial" panose="020B0604020202020204" pitchFamily="34" charset="0"/>
                        </a:rPr>
                        <a:t> </a:t>
                      </a:r>
                      <a:r>
                        <a:rPr sz="2200">
                          <a:latin typeface="Arial" panose="020B0604020202020204" pitchFamily="34" charset="0"/>
                          <a:cs typeface="Arial" panose="020B0604020202020204" pitchFamily="34" charset="0"/>
                        </a:rPr>
                        <a:t>–</a:t>
                      </a:r>
                      <a:r>
                        <a:rPr sz="2200" spc="-30">
                          <a:latin typeface="Arial" panose="020B0604020202020204" pitchFamily="34" charset="0"/>
                          <a:cs typeface="Arial" panose="020B0604020202020204" pitchFamily="34" charset="0"/>
                        </a:rPr>
                        <a:t> </a:t>
                      </a:r>
                      <a:r>
                        <a:rPr sz="2200">
                          <a:latin typeface="Arial" panose="020B0604020202020204" pitchFamily="34" charset="0"/>
                          <a:cs typeface="Arial" panose="020B0604020202020204" pitchFamily="34" charset="0"/>
                        </a:rPr>
                        <a:t>Qualitative</a:t>
                      </a:r>
                      <a:r>
                        <a:rPr sz="2200" spc="-60">
                          <a:latin typeface="Arial" panose="020B0604020202020204" pitchFamily="34" charset="0"/>
                          <a:cs typeface="Arial" panose="020B0604020202020204" pitchFamily="34" charset="0"/>
                        </a:rPr>
                        <a:t> </a:t>
                      </a:r>
                      <a:r>
                        <a:rPr sz="2200" spc="-10">
                          <a:latin typeface="Arial" panose="020B0604020202020204" pitchFamily="34" charset="0"/>
                          <a:cs typeface="Arial" panose="020B0604020202020204" pitchFamily="34" charset="0"/>
                        </a:rPr>
                        <a:t>Description</a:t>
                      </a:r>
                      <a:endParaRPr sz="2200">
                        <a:latin typeface="Arial" panose="020B0604020202020204" pitchFamily="34" charset="0"/>
                        <a:cs typeface="Arial" panose="020B0604020202020204" pitchFamily="34" charset="0"/>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426720">
                <a:tc>
                  <a:txBody>
                    <a:bodyPr/>
                    <a:lstStyle/>
                    <a:p>
                      <a:pPr marL="90805">
                        <a:lnSpc>
                          <a:spcPct val="100000"/>
                        </a:lnSpc>
                        <a:spcBef>
                          <a:spcPts val="235"/>
                        </a:spcBef>
                      </a:pPr>
                      <a:r>
                        <a:rPr sz="2200" u="sng" spc="-10">
                          <a:solidFill>
                            <a:srgbClr val="0562C1"/>
                          </a:solidFill>
                          <a:uFill>
                            <a:solidFill>
                              <a:srgbClr val="0562C1"/>
                            </a:solidFill>
                          </a:uFill>
                          <a:latin typeface="Arial" panose="020B0604020202020204" pitchFamily="34" charset="0"/>
                          <a:cs typeface="Arial" panose="020B0604020202020204" pitchFamily="34" charset="0"/>
                          <a:hlinkClick r:id="rId7"/>
                        </a:rPr>
                        <a:t>62-345.300(2)</a:t>
                      </a:r>
                      <a:endParaRPr sz="2200">
                        <a:latin typeface="Arial" panose="020B0604020202020204" pitchFamily="34" charset="0"/>
                        <a:cs typeface="Arial" panose="020B0604020202020204" pitchFamily="34" charset="0"/>
                      </a:endParaRPr>
                    </a:p>
                  </a:txBody>
                  <a:tcPr marL="0" marR="0" marT="298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235"/>
                        </a:spcBef>
                      </a:pPr>
                      <a:r>
                        <a:rPr sz="2200">
                          <a:solidFill>
                            <a:schemeClr val="tx1"/>
                          </a:solidFill>
                          <a:latin typeface="Arial" panose="020B0604020202020204" pitchFamily="34" charset="0"/>
                          <a:cs typeface="Arial" panose="020B0604020202020204" pitchFamily="34" charset="0"/>
                        </a:rPr>
                        <a:t>Part</a:t>
                      </a:r>
                      <a:r>
                        <a:rPr sz="2200" spc="-50">
                          <a:solidFill>
                            <a:schemeClr val="tx1"/>
                          </a:solidFill>
                          <a:latin typeface="Arial" panose="020B0604020202020204" pitchFamily="34" charset="0"/>
                          <a:cs typeface="Arial" panose="020B0604020202020204" pitchFamily="34" charset="0"/>
                        </a:rPr>
                        <a:t> </a:t>
                      </a:r>
                      <a:r>
                        <a:rPr sz="2200">
                          <a:solidFill>
                            <a:schemeClr val="tx1"/>
                          </a:solidFill>
                          <a:latin typeface="Arial" panose="020B0604020202020204" pitchFamily="34" charset="0"/>
                          <a:cs typeface="Arial" panose="020B0604020202020204" pitchFamily="34" charset="0"/>
                        </a:rPr>
                        <a:t>II</a:t>
                      </a:r>
                      <a:r>
                        <a:rPr sz="2200" spc="-45">
                          <a:solidFill>
                            <a:schemeClr val="tx1"/>
                          </a:solidFill>
                          <a:latin typeface="Arial" panose="020B0604020202020204" pitchFamily="34" charset="0"/>
                          <a:cs typeface="Arial" panose="020B0604020202020204" pitchFamily="34" charset="0"/>
                        </a:rPr>
                        <a:t> </a:t>
                      </a:r>
                      <a:r>
                        <a:rPr sz="2200">
                          <a:solidFill>
                            <a:schemeClr val="tx1"/>
                          </a:solidFill>
                          <a:latin typeface="Arial" panose="020B0604020202020204" pitchFamily="34" charset="0"/>
                          <a:cs typeface="Arial" panose="020B0604020202020204" pitchFamily="34" charset="0"/>
                        </a:rPr>
                        <a:t>-</a:t>
                      </a:r>
                      <a:r>
                        <a:rPr sz="2200" spc="-30">
                          <a:solidFill>
                            <a:schemeClr val="tx1"/>
                          </a:solidFill>
                          <a:latin typeface="Arial" panose="020B0604020202020204" pitchFamily="34" charset="0"/>
                          <a:cs typeface="Arial" panose="020B0604020202020204" pitchFamily="34" charset="0"/>
                        </a:rPr>
                        <a:t> </a:t>
                      </a:r>
                      <a:r>
                        <a:rPr sz="2200" spc="-10">
                          <a:solidFill>
                            <a:schemeClr val="tx1"/>
                          </a:solidFill>
                          <a:latin typeface="Arial" panose="020B0604020202020204" pitchFamily="34" charset="0"/>
                          <a:cs typeface="Arial" panose="020B0604020202020204" pitchFamily="34" charset="0"/>
                        </a:rPr>
                        <a:t>Quantification</a:t>
                      </a:r>
                      <a:r>
                        <a:rPr sz="2200" spc="-30">
                          <a:solidFill>
                            <a:schemeClr val="tx1"/>
                          </a:solidFill>
                          <a:latin typeface="Arial" panose="020B0604020202020204" pitchFamily="34" charset="0"/>
                          <a:cs typeface="Arial" panose="020B0604020202020204" pitchFamily="34" charset="0"/>
                        </a:rPr>
                        <a:t> </a:t>
                      </a:r>
                      <a:r>
                        <a:rPr sz="2200">
                          <a:solidFill>
                            <a:schemeClr val="tx1"/>
                          </a:solidFill>
                          <a:latin typeface="Arial" panose="020B0604020202020204" pitchFamily="34" charset="0"/>
                          <a:cs typeface="Arial" panose="020B0604020202020204" pitchFamily="34" charset="0"/>
                        </a:rPr>
                        <a:t>of</a:t>
                      </a:r>
                      <a:r>
                        <a:rPr sz="2200" spc="-40">
                          <a:solidFill>
                            <a:schemeClr val="tx1"/>
                          </a:solidFill>
                          <a:latin typeface="Arial" panose="020B0604020202020204" pitchFamily="34" charset="0"/>
                          <a:cs typeface="Arial" panose="020B0604020202020204" pitchFamily="34" charset="0"/>
                        </a:rPr>
                        <a:t> </a:t>
                      </a:r>
                      <a:r>
                        <a:rPr sz="2200">
                          <a:solidFill>
                            <a:schemeClr val="tx1"/>
                          </a:solidFill>
                          <a:latin typeface="Arial" panose="020B0604020202020204" pitchFamily="34" charset="0"/>
                          <a:cs typeface="Arial" panose="020B0604020202020204" pitchFamily="34" charset="0"/>
                        </a:rPr>
                        <a:t>Assessment</a:t>
                      </a:r>
                      <a:r>
                        <a:rPr sz="2200" spc="-5">
                          <a:solidFill>
                            <a:schemeClr val="tx1"/>
                          </a:solidFill>
                          <a:latin typeface="Arial" panose="020B0604020202020204" pitchFamily="34" charset="0"/>
                          <a:cs typeface="Arial" panose="020B0604020202020204" pitchFamily="34" charset="0"/>
                        </a:rPr>
                        <a:t> </a:t>
                      </a:r>
                      <a:r>
                        <a:rPr sz="2200" spc="-20">
                          <a:solidFill>
                            <a:schemeClr val="tx1"/>
                          </a:solidFill>
                          <a:latin typeface="Arial" panose="020B0604020202020204" pitchFamily="34" charset="0"/>
                          <a:cs typeface="Arial" panose="020B0604020202020204" pitchFamily="34" charset="0"/>
                        </a:rPr>
                        <a:t>Area</a:t>
                      </a:r>
                      <a:endParaRPr sz="2200">
                        <a:solidFill>
                          <a:schemeClr val="tx1"/>
                        </a:solidFill>
                        <a:latin typeface="Arial" panose="020B0604020202020204" pitchFamily="34" charset="0"/>
                        <a:cs typeface="Arial" panose="020B0604020202020204" pitchFamily="34" charset="0"/>
                      </a:endParaRPr>
                    </a:p>
                  </a:txBody>
                  <a:tcPr marL="0" marR="0" marT="298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426084">
                <a:tc>
                  <a:txBody>
                    <a:bodyPr/>
                    <a:lstStyle/>
                    <a:p>
                      <a:pPr marL="90805">
                        <a:lnSpc>
                          <a:spcPct val="100000"/>
                        </a:lnSpc>
                        <a:spcBef>
                          <a:spcPts val="235"/>
                        </a:spcBef>
                      </a:pPr>
                      <a:r>
                        <a:rPr sz="2200" u="sng" spc="-10">
                          <a:solidFill>
                            <a:srgbClr val="0562C1"/>
                          </a:solidFill>
                          <a:uFill>
                            <a:solidFill>
                              <a:srgbClr val="0562C1"/>
                            </a:solidFill>
                          </a:uFill>
                          <a:latin typeface="Arial" panose="020B0604020202020204" pitchFamily="34" charset="0"/>
                          <a:cs typeface="Arial" panose="020B0604020202020204" pitchFamily="34" charset="0"/>
                          <a:hlinkClick r:id="rId8"/>
                        </a:rPr>
                        <a:t>62-345.300(3)</a:t>
                      </a:r>
                      <a:endParaRPr sz="2200">
                        <a:latin typeface="Arial" panose="020B0604020202020204" pitchFamily="34" charset="0"/>
                        <a:cs typeface="Arial" panose="020B0604020202020204" pitchFamily="34" charset="0"/>
                      </a:endParaRPr>
                    </a:p>
                  </a:txBody>
                  <a:tcPr marL="0" marR="0" marT="298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235"/>
                        </a:spcBef>
                      </a:pPr>
                      <a:r>
                        <a:rPr sz="2200">
                          <a:solidFill>
                            <a:schemeClr val="tx1"/>
                          </a:solidFill>
                          <a:latin typeface="Arial" panose="020B0604020202020204" pitchFamily="34" charset="0"/>
                          <a:cs typeface="Arial" panose="020B0604020202020204" pitchFamily="34" charset="0"/>
                        </a:rPr>
                        <a:t>Mitigation</a:t>
                      </a:r>
                      <a:r>
                        <a:rPr sz="2200" spc="-65">
                          <a:solidFill>
                            <a:schemeClr val="tx1"/>
                          </a:solidFill>
                          <a:latin typeface="Arial" panose="020B0604020202020204" pitchFamily="34" charset="0"/>
                          <a:cs typeface="Arial" panose="020B0604020202020204" pitchFamily="34" charset="0"/>
                        </a:rPr>
                        <a:t> </a:t>
                      </a:r>
                      <a:r>
                        <a:rPr sz="2200" spc="-10">
                          <a:solidFill>
                            <a:schemeClr val="tx1"/>
                          </a:solidFill>
                          <a:latin typeface="Arial" panose="020B0604020202020204" pitchFamily="34" charset="0"/>
                          <a:cs typeface="Arial" panose="020B0604020202020204" pitchFamily="34" charset="0"/>
                        </a:rPr>
                        <a:t>Determination</a:t>
                      </a:r>
                      <a:r>
                        <a:rPr sz="2200" spc="-40">
                          <a:solidFill>
                            <a:schemeClr val="tx1"/>
                          </a:solidFill>
                          <a:latin typeface="Arial" panose="020B0604020202020204" pitchFamily="34" charset="0"/>
                          <a:cs typeface="Arial" panose="020B0604020202020204" pitchFamily="34" charset="0"/>
                        </a:rPr>
                        <a:t> </a:t>
                      </a:r>
                      <a:r>
                        <a:rPr sz="2200" spc="-10">
                          <a:solidFill>
                            <a:schemeClr val="tx1"/>
                          </a:solidFill>
                          <a:latin typeface="Arial" panose="020B0604020202020204" pitchFamily="34" charset="0"/>
                          <a:cs typeface="Arial" panose="020B0604020202020204" pitchFamily="34" charset="0"/>
                        </a:rPr>
                        <a:t>Formulas</a:t>
                      </a:r>
                      <a:endParaRPr sz="2200">
                        <a:solidFill>
                          <a:schemeClr val="tx1"/>
                        </a:solidFill>
                        <a:latin typeface="Arial" panose="020B0604020202020204" pitchFamily="34" charset="0"/>
                        <a:cs typeface="Arial" panose="020B0604020202020204" pitchFamily="34" charset="0"/>
                      </a:endParaRPr>
                    </a:p>
                  </a:txBody>
                  <a:tcPr marL="0" marR="0" marT="298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735944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map direct and umam screenshot"/>
          <p:cNvGrpSpPr/>
          <p:nvPr/>
        </p:nvGrpSpPr>
        <p:grpSpPr>
          <a:xfrm>
            <a:off x="4549743" y="1391894"/>
            <a:ext cx="7559675" cy="5332095"/>
            <a:chOff x="4490986" y="1398244"/>
            <a:chExt cx="7559675" cy="5332095"/>
          </a:xfrm>
        </p:grpSpPr>
        <p:sp>
          <p:nvSpPr>
            <p:cNvPr id="3" name="object 3"/>
            <p:cNvSpPr/>
            <p:nvPr/>
          </p:nvSpPr>
          <p:spPr>
            <a:xfrm>
              <a:off x="4490986" y="1398244"/>
              <a:ext cx="7559675" cy="5332095"/>
            </a:xfrm>
            <a:custGeom>
              <a:avLst/>
              <a:gdLst/>
              <a:ahLst/>
              <a:cxnLst/>
              <a:rect l="l" t="t" r="r" b="b"/>
              <a:pathLst>
                <a:path w="7559675" h="5332095">
                  <a:moveTo>
                    <a:pt x="7559255" y="0"/>
                  </a:moveTo>
                  <a:lnTo>
                    <a:pt x="0" y="0"/>
                  </a:lnTo>
                  <a:lnTo>
                    <a:pt x="0" y="5332095"/>
                  </a:lnTo>
                  <a:lnTo>
                    <a:pt x="7559255" y="5332095"/>
                  </a:lnTo>
                  <a:lnTo>
                    <a:pt x="7559255" y="0"/>
                  </a:lnTo>
                  <a:close/>
                </a:path>
              </a:pathLst>
            </a:custGeom>
            <a:solidFill>
              <a:srgbClr val="2E5270"/>
            </a:solidFill>
          </p:spPr>
          <p:txBody>
            <a:bodyPr wrap="square" lIns="0" tIns="0" rIns="0" bIns="0" rtlCol="0"/>
            <a:lstStyle/>
            <a:p>
              <a:endParaRPr/>
            </a:p>
          </p:txBody>
        </p:sp>
        <p:sp>
          <p:nvSpPr>
            <p:cNvPr id="4" name="object 4"/>
            <p:cNvSpPr/>
            <p:nvPr/>
          </p:nvSpPr>
          <p:spPr>
            <a:xfrm>
              <a:off x="4490986" y="1398244"/>
              <a:ext cx="7559675" cy="5332095"/>
            </a:xfrm>
            <a:custGeom>
              <a:avLst/>
              <a:gdLst/>
              <a:ahLst/>
              <a:cxnLst/>
              <a:rect l="l" t="t" r="r" b="b"/>
              <a:pathLst>
                <a:path w="7559675" h="5332095">
                  <a:moveTo>
                    <a:pt x="0" y="0"/>
                  </a:moveTo>
                  <a:lnTo>
                    <a:pt x="7559255" y="0"/>
                  </a:lnTo>
                  <a:lnTo>
                    <a:pt x="7559255" y="5332095"/>
                  </a:lnTo>
                  <a:lnTo>
                    <a:pt x="0" y="5332095"/>
                  </a:lnTo>
                  <a:lnTo>
                    <a:pt x="0" y="0"/>
                  </a:lnTo>
                  <a:close/>
                </a:path>
              </a:pathLst>
            </a:custGeom>
            <a:ln w="12700">
              <a:solidFill>
                <a:srgbClr val="3984AA"/>
              </a:solidFill>
            </a:ln>
          </p:spPr>
          <p:txBody>
            <a:bodyPr wrap="square" lIns="0" tIns="0" rIns="0" bIns="0" rtlCol="0"/>
            <a:lstStyle/>
            <a:p>
              <a:endParaRPr/>
            </a:p>
          </p:txBody>
        </p:sp>
        <p:pic>
          <p:nvPicPr>
            <p:cNvPr id="5" name="object 5"/>
            <p:cNvPicPr/>
            <p:nvPr/>
          </p:nvPicPr>
          <p:blipFill>
            <a:blip r:embed="rId2" cstate="print"/>
            <a:stretch>
              <a:fillRect/>
            </a:stretch>
          </p:blipFill>
          <p:spPr>
            <a:xfrm>
              <a:off x="7169532" y="1514475"/>
              <a:ext cx="4858460" cy="1444429"/>
            </a:xfrm>
            <a:prstGeom prst="rect">
              <a:avLst/>
            </a:prstGeom>
          </p:spPr>
        </p:pic>
        <p:pic>
          <p:nvPicPr>
            <p:cNvPr id="6" name="object 6"/>
            <p:cNvPicPr/>
            <p:nvPr/>
          </p:nvPicPr>
          <p:blipFill>
            <a:blip r:embed="rId3" cstate="print"/>
            <a:stretch>
              <a:fillRect/>
            </a:stretch>
          </p:blipFill>
          <p:spPr>
            <a:xfrm>
              <a:off x="7224181" y="2958904"/>
              <a:ext cx="4749161" cy="3446367"/>
            </a:xfrm>
            <a:prstGeom prst="rect">
              <a:avLst/>
            </a:prstGeom>
          </p:spPr>
        </p:pic>
        <p:pic>
          <p:nvPicPr>
            <p:cNvPr id="7" name="object 7"/>
            <p:cNvPicPr/>
            <p:nvPr/>
          </p:nvPicPr>
          <p:blipFill>
            <a:blip r:embed="rId4" cstate="print"/>
            <a:stretch>
              <a:fillRect/>
            </a:stretch>
          </p:blipFill>
          <p:spPr>
            <a:xfrm>
              <a:off x="4571728" y="1514475"/>
              <a:ext cx="2556084" cy="4890796"/>
            </a:xfrm>
            <a:prstGeom prst="rect">
              <a:avLst/>
            </a:prstGeom>
          </p:spPr>
        </p:pic>
      </p:grpSp>
      <p:sp>
        <p:nvSpPr>
          <p:cNvPr id="8" name="object 8"/>
          <p:cNvSpPr txBox="1">
            <a:spLocks noGrp="1"/>
          </p:cNvSpPr>
          <p:nvPr>
            <p:ph type="title"/>
          </p:nvPr>
        </p:nvSpPr>
        <p:spPr>
          <a:xfrm>
            <a:off x="1588102" y="127661"/>
            <a:ext cx="9156097" cy="936154"/>
          </a:xfrm>
          <a:prstGeom prst="rect">
            <a:avLst/>
          </a:prstGeom>
        </p:spPr>
        <p:txBody>
          <a:bodyPr vert="horz" wrap="square" lIns="0" tIns="12700" rIns="0" bIns="0" rtlCol="0">
            <a:spAutoFit/>
          </a:bodyPr>
          <a:lstStyle/>
          <a:p>
            <a:pPr marL="12700">
              <a:lnSpc>
                <a:spcPct val="100000"/>
              </a:lnSpc>
              <a:spcBef>
                <a:spcPts val="100"/>
              </a:spcBef>
            </a:pPr>
            <a:r>
              <a:t>UMAM</a:t>
            </a:r>
            <a:r>
              <a:rPr spc="-140"/>
              <a:t> </a:t>
            </a:r>
            <a:r>
              <a:rPr spc="-20"/>
              <a:t>PART</a:t>
            </a:r>
            <a:r>
              <a:rPr spc="-110"/>
              <a:t> </a:t>
            </a:r>
            <a:r>
              <a:rPr spc="-50"/>
              <a:t>I</a:t>
            </a:r>
            <a:br>
              <a:rPr lang="en-US" spc="-50"/>
            </a:br>
            <a:r>
              <a:rPr lang="en-US" sz="2500" spc="-50">
                <a:solidFill>
                  <a:srgbClr val="C8EAFB"/>
                </a:solidFill>
              </a:rPr>
              <a:t>DESKTOP REVIEW</a:t>
            </a:r>
            <a:endParaRPr sz="2500" spc="-50">
              <a:solidFill>
                <a:srgbClr val="C8EAFB"/>
              </a:solidFill>
            </a:endParaRPr>
          </a:p>
        </p:txBody>
      </p:sp>
      <p:sp>
        <p:nvSpPr>
          <p:cNvPr id="9" name="object 9"/>
          <p:cNvSpPr txBox="1"/>
          <p:nvPr/>
        </p:nvSpPr>
        <p:spPr>
          <a:xfrm>
            <a:off x="427672" y="1081206"/>
            <a:ext cx="3353435" cy="4480073"/>
          </a:xfrm>
          <a:prstGeom prst="rect">
            <a:avLst/>
          </a:prstGeom>
        </p:spPr>
        <p:txBody>
          <a:bodyPr vert="horz" wrap="square" lIns="0" tIns="12065" rIns="0" bIns="0" rtlCol="0">
            <a:spAutoFit/>
          </a:bodyPr>
          <a:lstStyle/>
          <a:p>
            <a:pPr marL="1083310">
              <a:lnSpc>
                <a:spcPct val="100000"/>
              </a:lnSpc>
              <a:spcBef>
                <a:spcPts val="95"/>
              </a:spcBef>
            </a:pPr>
            <a:endParaRPr sz="2500">
              <a:latin typeface="Arial"/>
              <a:cs typeface="Arial"/>
            </a:endParaRPr>
          </a:p>
          <a:p>
            <a:pPr marL="240029" indent="-227329">
              <a:lnSpc>
                <a:spcPct val="100000"/>
              </a:lnSpc>
              <a:spcBef>
                <a:spcPts val="2565"/>
              </a:spcBef>
              <a:buChar char="•"/>
              <a:tabLst>
                <a:tab pos="240029" algn="l"/>
              </a:tabLst>
            </a:pPr>
            <a:r>
              <a:rPr sz="2400" spc="-10">
                <a:latin typeface="Arial"/>
                <a:cs typeface="Arial"/>
              </a:rPr>
              <a:t>MapDirect</a:t>
            </a:r>
            <a:endParaRPr sz="2400">
              <a:latin typeface="Arial"/>
              <a:cs typeface="Arial"/>
            </a:endParaRPr>
          </a:p>
          <a:p>
            <a:pPr>
              <a:lnSpc>
                <a:spcPct val="100000"/>
              </a:lnSpc>
              <a:spcBef>
                <a:spcPts val="1065"/>
              </a:spcBef>
              <a:buFont typeface="Arial"/>
              <a:buChar char="•"/>
            </a:pPr>
            <a:endParaRPr sz="2400">
              <a:latin typeface="Arial"/>
              <a:cs typeface="Arial"/>
            </a:endParaRPr>
          </a:p>
          <a:p>
            <a:pPr marL="698500" lvl="1" indent="-228600">
              <a:lnSpc>
                <a:spcPct val="100000"/>
              </a:lnSpc>
              <a:buFont typeface="Courier New"/>
              <a:buChar char="o"/>
              <a:tabLst>
                <a:tab pos="698500" algn="l"/>
              </a:tabLst>
            </a:pPr>
            <a:r>
              <a:rPr sz="2200" spc="-10">
                <a:latin typeface="Arial"/>
                <a:cs typeface="Arial"/>
              </a:rPr>
              <a:t>FLUCCS</a:t>
            </a:r>
            <a:endParaRPr sz="2200">
              <a:latin typeface="Arial"/>
              <a:cs typeface="Arial"/>
            </a:endParaRPr>
          </a:p>
          <a:p>
            <a:pPr lvl="1">
              <a:lnSpc>
                <a:spcPct val="100000"/>
              </a:lnSpc>
              <a:spcBef>
                <a:spcPts val="1300"/>
              </a:spcBef>
              <a:buFont typeface="Courier New"/>
              <a:buChar char="o"/>
            </a:pPr>
            <a:endParaRPr sz="2200">
              <a:latin typeface="Arial"/>
              <a:cs typeface="Arial"/>
            </a:endParaRPr>
          </a:p>
          <a:p>
            <a:pPr marL="698500" lvl="1" indent="-228600">
              <a:lnSpc>
                <a:spcPct val="100000"/>
              </a:lnSpc>
              <a:buFont typeface="Courier New"/>
              <a:buChar char="o"/>
              <a:tabLst>
                <a:tab pos="698500" algn="l"/>
              </a:tabLst>
            </a:pPr>
            <a:r>
              <a:rPr sz="2200" spc="-20">
                <a:latin typeface="Arial"/>
                <a:cs typeface="Arial"/>
              </a:rPr>
              <a:t>FNAI</a:t>
            </a:r>
            <a:endParaRPr sz="2200">
              <a:latin typeface="Arial"/>
              <a:cs typeface="Arial"/>
            </a:endParaRPr>
          </a:p>
          <a:p>
            <a:pPr lvl="1">
              <a:lnSpc>
                <a:spcPct val="100000"/>
              </a:lnSpc>
              <a:spcBef>
                <a:spcPts val="1295"/>
              </a:spcBef>
              <a:buFont typeface="Courier New"/>
              <a:buChar char="o"/>
            </a:pPr>
            <a:endParaRPr sz="2200">
              <a:latin typeface="Arial"/>
              <a:cs typeface="Arial"/>
            </a:endParaRPr>
          </a:p>
          <a:p>
            <a:pPr marL="698500" lvl="1" indent="-228600">
              <a:lnSpc>
                <a:spcPct val="100000"/>
              </a:lnSpc>
              <a:buFont typeface="Courier New"/>
              <a:buChar char="o"/>
              <a:tabLst>
                <a:tab pos="698500" algn="l"/>
              </a:tabLst>
            </a:pPr>
            <a:r>
              <a:rPr sz="2200" spc="-10">
                <a:latin typeface="Arial"/>
                <a:cs typeface="Arial"/>
              </a:rPr>
              <a:t>Basin</a:t>
            </a:r>
            <a:endParaRPr sz="2200">
              <a:latin typeface="Arial"/>
              <a:cs typeface="Arial"/>
            </a:endParaRPr>
          </a:p>
          <a:p>
            <a:pPr lvl="1">
              <a:lnSpc>
                <a:spcPct val="100000"/>
              </a:lnSpc>
              <a:spcBef>
                <a:spcPts val="1300"/>
              </a:spcBef>
              <a:buFont typeface="Courier New"/>
              <a:buChar char="o"/>
            </a:pPr>
            <a:endParaRPr sz="2200">
              <a:latin typeface="Arial"/>
              <a:cs typeface="Arial"/>
            </a:endParaRPr>
          </a:p>
          <a:p>
            <a:pPr marL="698500" lvl="1" indent="-228600">
              <a:lnSpc>
                <a:spcPct val="100000"/>
              </a:lnSpc>
              <a:buFont typeface="Courier New"/>
              <a:buChar char="o"/>
              <a:tabLst>
                <a:tab pos="698500" algn="l"/>
              </a:tabLst>
            </a:pPr>
            <a:r>
              <a:rPr sz="2200">
                <a:latin typeface="Arial"/>
                <a:cs typeface="Arial"/>
              </a:rPr>
              <a:t>Special</a:t>
            </a:r>
            <a:r>
              <a:rPr sz="2200" spc="-65">
                <a:latin typeface="Arial"/>
                <a:cs typeface="Arial"/>
              </a:rPr>
              <a:t> </a:t>
            </a:r>
            <a:r>
              <a:rPr sz="2200" spc="-10">
                <a:latin typeface="Arial"/>
                <a:cs typeface="Arial"/>
              </a:rPr>
              <a:t>Classification</a:t>
            </a:r>
            <a:endParaRPr sz="2200">
              <a:latin typeface="Arial"/>
              <a:cs typeface="Arial"/>
            </a:endParaRPr>
          </a:p>
        </p:txBody>
      </p:sp>
      <p:sp>
        <p:nvSpPr>
          <p:cNvPr id="10" name="TextBox 9">
            <a:extLst>
              <a:ext uri="{FF2B5EF4-FFF2-40B4-BE49-F238E27FC236}">
                <a16:creationId xmlns:a16="http://schemas.microsoft.com/office/drawing/2014/main" id="{5A53AE88-60FE-5B3A-D2E0-DFA6C79DC5C1}"/>
              </a:ext>
            </a:extLst>
          </p:cNvPr>
          <p:cNvSpPr txBox="1"/>
          <p:nvPr/>
        </p:nvSpPr>
        <p:spPr>
          <a:xfrm>
            <a:off x="4646295" y="6438344"/>
            <a:ext cx="6097904"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Photo credit: </a:t>
            </a:r>
            <a:r>
              <a:rPr lang="en-US" sz="1000">
                <a:solidFill>
                  <a:schemeClr val="bg1"/>
                </a:solidFill>
                <a:latin typeface="Arial" panose="020B0604020202020204" pitchFamily="34" charset="0"/>
                <a:cs typeface="Arial" panose="020B0604020202020204" pitchFamily="34" charset="0"/>
              </a:rPr>
              <a:t>MapDirect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0F2AE-0FEB-A67D-A024-B77922F38C6C}"/>
            </a:ext>
          </a:extLst>
        </p:cNvPr>
        <p:cNvGrpSpPr/>
        <p:nvPr/>
      </p:nvGrpSpPr>
      <p:grpSpPr>
        <a:xfrm>
          <a:off x="0" y="0"/>
          <a:ext cx="0" cy="0"/>
          <a:chOff x="0" y="0"/>
          <a:chExt cx="0" cy="0"/>
        </a:xfrm>
      </p:grpSpPr>
      <p:sp>
        <p:nvSpPr>
          <p:cNvPr id="8" name="object 8">
            <a:extLst>
              <a:ext uri="{FF2B5EF4-FFF2-40B4-BE49-F238E27FC236}">
                <a16:creationId xmlns:a16="http://schemas.microsoft.com/office/drawing/2014/main" id="{A6D73AC1-00BD-70CA-7F05-7C443E88D53B}"/>
              </a:ext>
            </a:extLst>
          </p:cNvPr>
          <p:cNvSpPr txBox="1">
            <a:spLocks noGrp="1"/>
          </p:cNvSpPr>
          <p:nvPr>
            <p:ph type="title"/>
          </p:nvPr>
        </p:nvSpPr>
        <p:spPr>
          <a:xfrm>
            <a:off x="1588102" y="127661"/>
            <a:ext cx="8653177" cy="936154"/>
          </a:xfrm>
          <a:prstGeom prst="rect">
            <a:avLst/>
          </a:prstGeom>
        </p:spPr>
        <p:txBody>
          <a:bodyPr vert="horz" wrap="square" lIns="0" tIns="12700" rIns="0" bIns="0" rtlCol="0">
            <a:spAutoFit/>
          </a:bodyPr>
          <a:lstStyle/>
          <a:p>
            <a:pPr marL="12700">
              <a:lnSpc>
                <a:spcPct val="100000"/>
              </a:lnSpc>
              <a:spcBef>
                <a:spcPts val="100"/>
              </a:spcBef>
            </a:pPr>
            <a:r>
              <a:t>UMAM</a:t>
            </a:r>
            <a:r>
              <a:rPr spc="-140"/>
              <a:t> </a:t>
            </a:r>
            <a:r>
              <a:rPr spc="-20"/>
              <a:t>PART</a:t>
            </a:r>
            <a:r>
              <a:rPr spc="-110"/>
              <a:t> </a:t>
            </a:r>
            <a:r>
              <a:rPr spc="-50"/>
              <a:t>I</a:t>
            </a:r>
            <a:br>
              <a:rPr lang="en-US" spc="-50"/>
            </a:br>
            <a:r>
              <a:rPr lang="en-US" sz="2500" spc="-50">
                <a:solidFill>
                  <a:srgbClr val="C8EAFB"/>
                </a:solidFill>
              </a:rPr>
              <a:t>DESKTOP REVIEW CONTINUED</a:t>
            </a:r>
            <a:endParaRPr sz="2500" spc="-50">
              <a:solidFill>
                <a:srgbClr val="C8EAFB"/>
              </a:solidFill>
            </a:endParaRPr>
          </a:p>
        </p:txBody>
      </p:sp>
      <p:grpSp>
        <p:nvGrpSpPr>
          <p:cNvPr id="10" name="object 2" descr="mapdirect and umam screenshot">
            <a:extLst>
              <a:ext uri="{FF2B5EF4-FFF2-40B4-BE49-F238E27FC236}">
                <a16:creationId xmlns:a16="http://schemas.microsoft.com/office/drawing/2014/main" id="{66823FD0-66A2-6AA2-12B5-AE09867D107B}"/>
              </a:ext>
            </a:extLst>
          </p:cNvPr>
          <p:cNvGrpSpPr/>
          <p:nvPr/>
        </p:nvGrpSpPr>
        <p:grpSpPr>
          <a:xfrm>
            <a:off x="4490986" y="1398244"/>
            <a:ext cx="7559675" cy="5332095"/>
            <a:chOff x="4490986" y="1398244"/>
            <a:chExt cx="7559675" cy="5332095"/>
          </a:xfrm>
          <a:solidFill>
            <a:srgbClr val="2E5270"/>
          </a:solidFill>
        </p:grpSpPr>
        <p:sp>
          <p:nvSpPr>
            <p:cNvPr id="11" name="object 3">
              <a:extLst>
                <a:ext uri="{FF2B5EF4-FFF2-40B4-BE49-F238E27FC236}">
                  <a16:creationId xmlns:a16="http://schemas.microsoft.com/office/drawing/2014/main" id="{A2D58C42-327B-4F52-C9BE-41ACEA6C9237}"/>
                </a:ext>
              </a:extLst>
            </p:cNvPr>
            <p:cNvSpPr/>
            <p:nvPr/>
          </p:nvSpPr>
          <p:spPr>
            <a:xfrm>
              <a:off x="4490986" y="1398244"/>
              <a:ext cx="7559675" cy="5332095"/>
            </a:xfrm>
            <a:custGeom>
              <a:avLst/>
              <a:gdLst/>
              <a:ahLst/>
              <a:cxnLst/>
              <a:rect l="l" t="t" r="r" b="b"/>
              <a:pathLst>
                <a:path w="7559675" h="5332095">
                  <a:moveTo>
                    <a:pt x="7559255" y="0"/>
                  </a:moveTo>
                  <a:lnTo>
                    <a:pt x="0" y="0"/>
                  </a:lnTo>
                  <a:lnTo>
                    <a:pt x="0" y="5332095"/>
                  </a:lnTo>
                  <a:lnTo>
                    <a:pt x="7559255" y="5332095"/>
                  </a:lnTo>
                  <a:lnTo>
                    <a:pt x="7559255" y="0"/>
                  </a:lnTo>
                  <a:close/>
                </a:path>
              </a:pathLst>
            </a:custGeom>
            <a:grpFill/>
          </p:spPr>
          <p:txBody>
            <a:bodyPr wrap="square" lIns="0" tIns="0" rIns="0" bIns="0" rtlCol="0"/>
            <a:lstStyle/>
            <a:p>
              <a:endParaRPr/>
            </a:p>
          </p:txBody>
        </p:sp>
        <p:sp>
          <p:nvSpPr>
            <p:cNvPr id="12" name="object 4">
              <a:extLst>
                <a:ext uri="{FF2B5EF4-FFF2-40B4-BE49-F238E27FC236}">
                  <a16:creationId xmlns:a16="http://schemas.microsoft.com/office/drawing/2014/main" id="{36208112-50D1-9B4E-E25E-1703A85C29F0}"/>
                </a:ext>
              </a:extLst>
            </p:cNvPr>
            <p:cNvSpPr/>
            <p:nvPr/>
          </p:nvSpPr>
          <p:spPr>
            <a:xfrm>
              <a:off x="4490986" y="1398244"/>
              <a:ext cx="7559675" cy="5332095"/>
            </a:xfrm>
            <a:custGeom>
              <a:avLst/>
              <a:gdLst/>
              <a:ahLst/>
              <a:cxnLst/>
              <a:rect l="l" t="t" r="r" b="b"/>
              <a:pathLst>
                <a:path w="7559675" h="5332095">
                  <a:moveTo>
                    <a:pt x="0" y="0"/>
                  </a:moveTo>
                  <a:lnTo>
                    <a:pt x="7559255" y="0"/>
                  </a:lnTo>
                  <a:lnTo>
                    <a:pt x="7559255" y="5332095"/>
                  </a:lnTo>
                  <a:lnTo>
                    <a:pt x="0" y="5332095"/>
                  </a:lnTo>
                  <a:lnTo>
                    <a:pt x="0" y="0"/>
                  </a:lnTo>
                  <a:close/>
                </a:path>
              </a:pathLst>
            </a:custGeom>
            <a:grpFill/>
            <a:ln w="12700">
              <a:solidFill>
                <a:srgbClr val="3984AA"/>
              </a:solidFill>
            </a:ln>
          </p:spPr>
          <p:txBody>
            <a:bodyPr wrap="square" lIns="0" tIns="0" rIns="0" bIns="0" rtlCol="0"/>
            <a:lstStyle/>
            <a:p>
              <a:endParaRPr/>
            </a:p>
          </p:txBody>
        </p:sp>
        <p:pic>
          <p:nvPicPr>
            <p:cNvPr id="13" name="object 5">
              <a:extLst>
                <a:ext uri="{FF2B5EF4-FFF2-40B4-BE49-F238E27FC236}">
                  <a16:creationId xmlns:a16="http://schemas.microsoft.com/office/drawing/2014/main" id="{E165D692-B29F-2BEC-8D43-3064E0E5E88C}"/>
                </a:ext>
              </a:extLst>
            </p:cNvPr>
            <p:cNvPicPr/>
            <p:nvPr/>
          </p:nvPicPr>
          <p:blipFill>
            <a:blip r:embed="rId2" cstate="print"/>
            <a:stretch>
              <a:fillRect/>
            </a:stretch>
          </p:blipFill>
          <p:spPr>
            <a:xfrm>
              <a:off x="5572952" y="1468399"/>
              <a:ext cx="5592379" cy="1703424"/>
            </a:xfrm>
            <a:prstGeom prst="rect">
              <a:avLst/>
            </a:prstGeom>
            <a:grpFill/>
          </p:spPr>
        </p:pic>
        <p:pic>
          <p:nvPicPr>
            <p:cNvPr id="14" name="object 6">
              <a:extLst>
                <a:ext uri="{FF2B5EF4-FFF2-40B4-BE49-F238E27FC236}">
                  <a16:creationId xmlns:a16="http://schemas.microsoft.com/office/drawing/2014/main" id="{47CF0BCD-74A8-FA22-FD0B-BDD45510A97C}"/>
                </a:ext>
              </a:extLst>
            </p:cNvPr>
            <p:cNvPicPr/>
            <p:nvPr/>
          </p:nvPicPr>
          <p:blipFill>
            <a:blip r:embed="rId3" cstate="print"/>
            <a:stretch>
              <a:fillRect/>
            </a:stretch>
          </p:blipFill>
          <p:spPr>
            <a:xfrm>
              <a:off x="7568653" y="3248418"/>
              <a:ext cx="4391655" cy="3289712"/>
            </a:xfrm>
            <a:prstGeom prst="rect">
              <a:avLst/>
            </a:prstGeom>
            <a:grpFill/>
          </p:spPr>
        </p:pic>
        <p:pic>
          <p:nvPicPr>
            <p:cNvPr id="15" name="object 7">
              <a:extLst>
                <a:ext uri="{FF2B5EF4-FFF2-40B4-BE49-F238E27FC236}">
                  <a16:creationId xmlns:a16="http://schemas.microsoft.com/office/drawing/2014/main" id="{BC01B1C4-E63E-DE46-8AEB-1FDB21225D3E}"/>
                </a:ext>
              </a:extLst>
            </p:cNvPr>
            <p:cNvPicPr/>
            <p:nvPr/>
          </p:nvPicPr>
          <p:blipFill>
            <a:blip r:embed="rId4" cstate="print"/>
            <a:stretch>
              <a:fillRect/>
            </a:stretch>
          </p:blipFill>
          <p:spPr>
            <a:xfrm>
              <a:off x="4623358" y="3248418"/>
              <a:ext cx="2792603" cy="3289712"/>
            </a:xfrm>
            <a:prstGeom prst="rect">
              <a:avLst/>
            </a:prstGeom>
            <a:grpFill/>
          </p:spPr>
        </p:pic>
      </p:grpSp>
      <p:sp>
        <p:nvSpPr>
          <p:cNvPr id="16" name="object 9">
            <a:extLst>
              <a:ext uri="{FF2B5EF4-FFF2-40B4-BE49-F238E27FC236}">
                <a16:creationId xmlns:a16="http://schemas.microsoft.com/office/drawing/2014/main" id="{B90CF0A1-AD3C-5589-09A5-95CFCF7F31E0}"/>
              </a:ext>
            </a:extLst>
          </p:cNvPr>
          <p:cNvSpPr txBox="1"/>
          <p:nvPr/>
        </p:nvSpPr>
        <p:spPr>
          <a:xfrm>
            <a:off x="1010602" y="2125662"/>
            <a:ext cx="2520950" cy="2606675"/>
          </a:xfrm>
          <a:prstGeom prst="rect">
            <a:avLst/>
          </a:prstGeom>
        </p:spPr>
        <p:txBody>
          <a:bodyPr vert="horz" wrap="square" lIns="0" tIns="49530" rIns="0" bIns="0" rtlCol="0">
            <a:spAutoFit/>
          </a:bodyPr>
          <a:lstStyle/>
          <a:p>
            <a:pPr marL="241300" marR="732790" indent="-228600">
              <a:lnSpc>
                <a:spcPts val="2380"/>
              </a:lnSpc>
              <a:spcBef>
                <a:spcPts val="390"/>
              </a:spcBef>
              <a:buFont typeface="Courier New"/>
              <a:buChar char="o"/>
              <a:tabLst>
                <a:tab pos="241300" algn="l"/>
              </a:tabLst>
            </a:pPr>
            <a:r>
              <a:rPr sz="2200" spc="-10">
                <a:latin typeface="Arial"/>
                <a:cs typeface="Arial"/>
              </a:rPr>
              <a:t>Geographic Relationship</a:t>
            </a:r>
            <a:endParaRPr sz="2200">
              <a:latin typeface="Arial"/>
              <a:cs typeface="Arial"/>
            </a:endParaRPr>
          </a:p>
          <a:p>
            <a:pPr>
              <a:lnSpc>
                <a:spcPct val="100000"/>
              </a:lnSpc>
              <a:spcBef>
                <a:spcPts val="1555"/>
              </a:spcBef>
              <a:buFont typeface="Courier New"/>
              <a:buChar char="o"/>
            </a:pPr>
            <a:endParaRPr sz="2200">
              <a:latin typeface="Arial"/>
              <a:cs typeface="Arial"/>
            </a:endParaRPr>
          </a:p>
          <a:p>
            <a:pPr marL="241300" marR="5080" indent="-228600">
              <a:lnSpc>
                <a:spcPts val="2380"/>
              </a:lnSpc>
              <a:buFont typeface="Courier New"/>
              <a:buChar char="o"/>
              <a:tabLst>
                <a:tab pos="241300" algn="l"/>
              </a:tabLst>
            </a:pPr>
            <a:r>
              <a:rPr sz="2200">
                <a:latin typeface="Arial"/>
                <a:cs typeface="Arial"/>
              </a:rPr>
              <a:t>Significant</a:t>
            </a:r>
            <a:r>
              <a:rPr sz="2200" spc="-95">
                <a:latin typeface="Arial"/>
                <a:cs typeface="Arial"/>
              </a:rPr>
              <a:t> </a:t>
            </a:r>
            <a:r>
              <a:rPr sz="2200" spc="-10">
                <a:latin typeface="Arial"/>
                <a:cs typeface="Arial"/>
              </a:rPr>
              <a:t>Nearby Features</a:t>
            </a:r>
            <a:endParaRPr sz="2200">
              <a:latin typeface="Arial"/>
              <a:cs typeface="Arial"/>
            </a:endParaRPr>
          </a:p>
          <a:p>
            <a:pPr>
              <a:lnSpc>
                <a:spcPct val="100000"/>
              </a:lnSpc>
              <a:spcBef>
                <a:spcPts val="1255"/>
              </a:spcBef>
              <a:buFont typeface="Courier New"/>
              <a:buChar char="o"/>
            </a:pPr>
            <a:endParaRPr sz="2200">
              <a:latin typeface="Arial"/>
              <a:cs typeface="Arial"/>
            </a:endParaRPr>
          </a:p>
          <a:p>
            <a:pPr marL="241300" indent="-228600">
              <a:lnSpc>
                <a:spcPct val="100000"/>
              </a:lnSpc>
              <a:spcBef>
                <a:spcPts val="5"/>
              </a:spcBef>
              <a:buFont typeface="Courier New"/>
              <a:buChar char="o"/>
              <a:tabLst>
                <a:tab pos="241300" algn="l"/>
              </a:tabLst>
            </a:pPr>
            <a:r>
              <a:rPr sz="2200" spc="-10">
                <a:latin typeface="Arial"/>
                <a:cs typeface="Arial"/>
              </a:rPr>
              <a:t>Uniqueness</a:t>
            </a:r>
            <a:endParaRPr sz="2200">
              <a:latin typeface="Arial"/>
              <a:cs typeface="Arial"/>
            </a:endParaRPr>
          </a:p>
        </p:txBody>
      </p:sp>
      <p:sp>
        <p:nvSpPr>
          <p:cNvPr id="2" name="TextBox 1">
            <a:extLst>
              <a:ext uri="{FF2B5EF4-FFF2-40B4-BE49-F238E27FC236}">
                <a16:creationId xmlns:a16="http://schemas.microsoft.com/office/drawing/2014/main" id="{2CDF63DF-6523-5339-F3B3-10F735DC21CD}"/>
              </a:ext>
            </a:extLst>
          </p:cNvPr>
          <p:cNvSpPr txBox="1"/>
          <p:nvPr/>
        </p:nvSpPr>
        <p:spPr>
          <a:xfrm>
            <a:off x="4646295" y="6514378"/>
            <a:ext cx="6097904"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Photo credit: </a:t>
            </a:r>
            <a:r>
              <a:rPr lang="en-US" sz="1000">
                <a:solidFill>
                  <a:schemeClr val="bg1"/>
                </a:solidFill>
                <a:latin typeface="Arial" panose="020B0604020202020204" pitchFamily="34" charset="0"/>
                <a:cs typeface="Arial" panose="020B0604020202020204" pitchFamily="34" charset="0"/>
              </a:rPr>
              <a:t>MapDirect</a:t>
            </a:r>
          </a:p>
        </p:txBody>
      </p:sp>
    </p:spTree>
    <p:extLst>
      <p:ext uri="{BB962C8B-B14F-4D97-AF65-F5344CB8AC3E}">
        <p14:creationId xmlns:p14="http://schemas.microsoft.com/office/powerpoint/2010/main" val="255250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umam screenshot">
            <a:extLst>
              <a:ext uri="{FF2B5EF4-FFF2-40B4-BE49-F238E27FC236}">
                <a16:creationId xmlns:a16="http://schemas.microsoft.com/office/drawing/2014/main" id="{A6D2A2ED-A6E0-6D7A-DCA7-F219F83D3507}"/>
              </a:ext>
            </a:extLst>
          </p:cNvPr>
          <p:cNvGrpSpPr/>
          <p:nvPr/>
        </p:nvGrpSpPr>
        <p:grpSpPr>
          <a:xfrm>
            <a:off x="4484636" y="1391894"/>
            <a:ext cx="7572375" cy="5344795"/>
            <a:chOff x="4484636" y="1391894"/>
            <a:chExt cx="7572375" cy="5344795"/>
          </a:xfrm>
          <a:solidFill>
            <a:srgbClr val="2E5270"/>
          </a:solidFill>
        </p:grpSpPr>
        <p:sp>
          <p:nvSpPr>
            <p:cNvPr id="3" name="object 3">
              <a:extLst>
                <a:ext uri="{FF2B5EF4-FFF2-40B4-BE49-F238E27FC236}">
                  <a16:creationId xmlns:a16="http://schemas.microsoft.com/office/drawing/2014/main" id="{577A5B2D-348E-9FE0-7DD7-D2D9BEA15A0A}"/>
                </a:ext>
              </a:extLst>
            </p:cNvPr>
            <p:cNvSpPr/>
            <p:nvPr/>
          </p:nvSpPr>
          <p:spPr>
            <a:xfrm>
              <a:off x="4490986" y="1398244"/>
              <a:ext cx="7559675" cy="5332095"/>
            </a:xfrm>
            <a:custGeom>
              <a:avLst/>
              <a:gdLst/>
              <a:ahLst/>
              <a:cxnLst/>
              <a:rect l="l" t="t" r="r" b="b"/>
              <a:pathLst>
                <a:path w="7559675" h="5332095">
                  <a:moveTo>
                    <a:pt x="7559255" y="0"/>
                  </a:moveTo>
                  <a:lnTo>
                    <a:pt x="0" y="0"/>
                  </a:lnTo>
                  <a:lnTo>
                    <a:pt x="0" y="5332095"/>
                  </a:lnTo>
                  <a:lnTo>
                    <a:pt x="7559255" y="5332095"/>
                  </a:lnTo>
                  <a:lnTo>
                    <a:pt x="7559255" y="0"/>
                  </a:lnTo>
                  <a:close/>
                </a:path>
              </a:pathLst>
            </a:custGeom>
            <a:grpFill/>
          </p:spPr>
          <p:txBody>
            <a:bodyPr wrap="square" lIns="0" tIns="0" rIns="0" bIns="0" rtlCol="0"/>
            <a:lstStyle/>
            <a:p>
              <a:endParaRPr/>
            </a:p>
          </p:txBody>
        </p:sp>
        <p:sp>
          <p:nvSpPr>
            <p:cNvPr id="4" name="object 4">
              <a:extLst>
                <a:ext uri="{FF2B5EF4-FFF2-40B4-BE49-F238E27FC236}">
                  <a16:creationId xmlns:a16="http://schemas.microsoft.com/office/drawing/2014/main" id="{33193400-3B68-891D-12E5-3DFBB9F5C10D}"/>
                </a:ext>
              </a:extLst>
            </p:cNvPr>
            <p:cNvSpPr/>
            <p:nvPr/>
          </p:nvSpPr>
          <p:spPr>
            <a:xfrm>
              <a:off x="4490986" y="1398244"/>
              <a:ext cx="7559675" cy="5332095"/>
            </a:xfrm>
            <a:custGeom>
              <a:avLst/>
              <a:gdLst/>
              <a:ahLst/>
              <a:cxnLst/>
              <a:rect l="l" t="t" r="r" b="b"/>
              <a:pathLst>
                <a:path w="7559675" h="5332095">
                  <a:moveTo>
                    <a:pt x="0" y="0"/>
                  </a:moveTo>
                  <a:lnTo>
                    <a:pt x="7559255" y="0"/>
                  </a:lnTo>
                  <a:lnTo>
                    <a:pt x="7559255" y="5332095"/>
                  </a:lnTo>
                  <a:lnTo>
                    <a:pt x="0" y="5332095"/>
                  </a:lnTo>
                  <a:lnTo>
                    <a:pt x="0" y="0"/>
                  </a:lnTo>
                  <a:close/>
                </a:path>
              </a:pathLst>
            </a:custGeom>
            <a:grpFill/>
            <a:ln w="12700">
              <a:solidFill>
                <a:srgbClr val="3984AA"/>
              </a:solidFill>
            </a:ln>
          </p:spPr>
          <p:txBody>
            <a:bodyPr wrap="square" lIns="0" tIns="0" rIns="0" bIns="0" rtlCol="0"/>
            <a:lstStyle/>
            <a:p>
              <a:endParaRPr/>
            </a:p>
          </p:txBody>
        </p:sp>
        <p:pic>
          <p:nvPicPr>
            <p:cNvPr id="5" name="object 5">
              <a:extLst>
                <a:ext uri="{FF2B5EF4-FFF2-40B4-BE49-F238E27FC236}">
                  <a16:creationId xmlns:a16="http://schemas.microsoft.com/office/drawing/2014/main" id="{C22522A8-9871-B7B1-E1D0-9DC8BDF40FEE}"/>
                </a:ext>
              </a:extLst>
            </p:cNvPr>
            <p:cNvPicPr/>
            <p:nvPr/>
          </p:nvPicPr>
          <p:blipFill>
            <a:blip r:embed="rId2" cstate="print"/>
            <a:stretch>
              <a:fillRect/>
            </a:stretch>
          </p:blipFill>
          <p:spPr>
            <a:xfrm>
              <a:off x="4586274" y="2013584"/>
              <a:ext cx="7380247" cy="4100141"/>
            </a:xfrm>
            <a:prstGeom prst="rect">
              <a:avLst/>
            </a:prstGeom>
            <a:grpFill/>
          </p:spPr>
        </p:pic>
      </p:grpSp>
      <p:sp>
        <p:nvSpPr>
          <p:cNvPr id="6" name="object 7">
            <a:extLst>
              <a:ext uri="{FF2B5EF4-FFF2-40B4-BE49-F238E27FC236}">
                <a16:creationId xmlns:a16="http://schemas.microsoft.com/office/drawing/2014/main" id="{BEA7147B-C8E0-D1C7-71A7-02FE9FDF05A6}"/>
              </a:ext>
            </a:extLst>
          </p:cNvPr>
          <p:cNvSpPr txBox="1"/>
          <p:nvPr/>
        </p:nvSpPr>
        <p:spPr>
          <a:xfrm>
            <a:off x="304216" y="1523936"/>
            <a:ext cx="4004893" cy="4645502"/>
          </a:xfrm>
          <a:prstGeom prst="rect">
            <a:avLst/>
          </a:prstGeom>
        </p:spPr>
        <p:txBody>
          <a:bodyPr vert="horz" wrap="square" lIns="0" tIns="53975" rIns="0" bIns="0" rtlCol="0">
            <a:spAutoFit/>
          </a:bodyPr>
          <a:lstStyle/>
          <a:p>
            <a:pPr marL="12066" marR="5080">
              <a:lnSpc>
                <a:spcPts val="2590"/>
              </a:lnSpc>
              <a:spcBef>
                <a:spcPts val="425"/>
              </a:spcBef>
              <a:tabLst>
                <a:tab pos="240665" algn="l"/>
              </a:tabLst>
            </a:pPr>
            <a:r>
              <a:rPr sz="2400">
                <a:latin typeface="Arial"/>
                <a:cs typeface="Arial"/>
              </a:rPr>
              <a:t>Functions</a:t>
            </a:r>
            <a:r>
              <a:rPr sz="2400" spc="-45">
                <a:latin typeface="Arial"/>
                <a:cs typeface="Arial"/>
              </a:rPr>
              <a:t> </a:t>
            </a:r>
            <a:r>
              <a:rPr sz="2400">
                <a:latin typeface="Arial"/>
                <a:cs typeface="Arial"/>
              </a:rPr>
              <a:t>to</a:t>
            </a:r>
            <a:r>
              <a:rPr sz="2400" spc="-25">
                <a:latin typeface="Arial"/>
                <a:cs typeface="Arial"/>
              </a:rPr>
              <a:t> be</a:t>
            </a:r>
            <a:r>
              <a:rPr lang="en-US" sz="2400" spc="-25">
                <a:latin typeface="Arial"/>
                <a:cs typeface="Arial"/>
              </a:rPr>
              <a:t> c</a:t>
            </a:r>
            <a:r>
              <a:rPr sz="2400">
                <a:latin typeface="Arial"/>
                <a:cs typeface="Arial"/>
              </a:rPr>
              <a:t>onsidered</a:t>
            </a:r>
            <a:r>
              <a:rPr sz="2400" spc="-65">
                <a:latin typeface="Arial"/>
                <a:cs typeface="Arial"/>
              </a:rPr>
              <a:t> </a:t>
            </a:r>
            <a:r>
              <a:rPr lang="en-US" sz="2400" spc="-65">
                <a:latin typeface="Arial"/>
                <a:cs typeface="Arial"/>
              </a:rPr>
              <a:t>include providing</a:t>
            </a:r>
            <a:r>
              <a:rPr sz="2400">
                <a:latin typeface="Arial"/>
                <a:cs typeface="Arial"/>
              </a:rPr>
              <a:t>:</a:t>
            </a:r>
            <a:r>
              <a:rPr sz="2400" spc="-50">
                <a:latin typeface="Arial"/>
                <a:cs typeface="Arial"/>
              </a:rPr>
              <a:t> </a:t>
            </a:r>
            <a:endParaRPr lang="en-US" sz="2400" spc="-50">
              <a:latin typeface="Arial"/>
              <a:cs typeface="Arial"/>
            </a:endParaRPr>
          </a:p>
          <a:p>
            <a:pPr marL="354966" marR="5080" indent="-342900">
              <a:lnSpc>
                <a:spcPts val="2590"/>
              </a:lnSpc>
              <a:spcBef>
                <a:spcPts val="425"/>
              </a:spcBef>
              <a:buFont typeface="Arial" panose="020B0604020202020204" pitchFamily="34" charset="0"/>
              <a:buChar char="•"/>
              <a:tabLst>
                <a:tab pos="240665" algn="l"/>
              </a:tabLst>
            </a:pPr>
            <a:r>
              <a:rPr sz="2200" spc="-10">
                <a:latin typeface="Arial"/>
                <a:cs typeface="Arial"/>
              </a:rPr>
              <a:t>cover,</a:t>
            </a:r>
            <a:r>
              <a:rPr sz="2200" spc="-100">
                <a:latin typeface="Arial"/>
                <a:cs typeface="Arial"/>
              </a:rPr>
              <a:t> </a:t>
            </a:r>
            <a:r>
              <a:rPr sz="2200">
                <a:latin typeface="Arial"/>
                <a:cs typeface="Arial"/>
              </a:rPr>
              <a:t>substrate,</a:t>
            </a:r>
            <a:r>
              <a:rPr sz="2200" spc="-105">
                <a:latin typeface="Arial"/>
                <a:cs typeface="Arial"/>
              </a:rPr>
              <a:t> </a:t>
            </a:r>
            <a:r>
              <a:rPr sz="2200" spc="-25">
                <a:latin typeface="Arial"/>
                <a:cs typeface="Arial"/>
              </a:rPr>
              <a:t>and</a:t>
            </a:r>
            <a:r>
              <a:rPr lang="en-US" sz="2200" spc="-25">
                <a:latin typeface="Arial"/>
                <a:cs typeface="Arial"/>
              </a:rPr>
              <a:t> </a:t>
            </a:r>
            <a:r>
              <a:rPr sz="2200">
                <a:latin typeface="Arial"/>
                <a:cs typeface="Arial"/>
              </a:rPr>
              <a:t>refuge</a:t>
            </a:r>
            <a:r>
              <a:rPr lang="en-US" sz="2200">
                <a:latin typeface="Arial"/>
                <a:cs typeface="Arial"/>
              </a:rPr>
              <a:t>.</a:t>
            </a:r>
          </a:p>
          <a:p>
            <a:pPr marL="354966" marR="5080" indent="-342900">
              <a:lnSpc>
                <a:spcPts val="2590"/>
              </a:lnSpc>
              <a:spcBef>
                <a:spcPts val="425"/>
              </a:spcBef>
              <a:buFont typeface="Arial" panose="020B0604020202020204" pitchFamily="34" charset="0"/>
              <a:buChar char="•"/>
              <a:tabLst>
                <a:tab pos="240665" algn="l"/>
              </a:tabLst>
            </a:pPr>
            <a:r>
              <a:rPr sz="2200">
                <a:latin typeface="Arial"/>
                <a:cs typeface="Arial"/>
              </a:rPr>
              <a:t>breeding,</a:t>
            </a:r>
            <a:r>
              <a:rPr sz="2200" spc="-75">
                <a:latin typeface="Arial"/>
                <a:cs typeface="Arial"/>
              </a:rPr>
              <a:t> </a:t>
            </a:r>
            <a:r>
              <a:rPr sz="2200" spc="-10">
                <a:latin typeface="Arial"/>
                <a:cs typeface="Arial"/>
              </a:rPr>
              <a:t>nesting,</a:t>
            </a:r>
            <a:r>
              <a:rPr lang="en-US" sz="2200" spc="-10">
                <a:latin typeface="Arial"/>
                <a:cs typeface="Arial"/>
              </a:rPr>
              <a:t> </a:t>
            </a:r>
            <a:r>
              <a:rPr sz="2200">
                <a:latin typeface="Arial"/>
                <a:cs typeface="Arial"/>
              </a:rPr>
              <a:t>denning,</a:t>
            </a:r>
            <a:r>
              <a:rPr sz="2200" spc="-65">
                <a:latin typeface="Arial"/>
                <a:cs typeface="Arial"/>
              </a:rPr>
              <a:t> </a:t>
            </a:r>
            <a:r>
              <a:rPr sz="2200">
                <a:latin typeface="Arial"/>
                <a:cs typeface="Arial"/>
              </a:rPr>
              <a:t>and</a:t>
            </a:r>
            <a:r>
              <a:rPr sz="2200" spc="-80">
                <a:latin typeface="Arial"/>
                <a:cs typeface="Arial"/>
              </a:rPr>
              <a:t> </a:t>
            </a:r>
            <a:r>
              <a:rPr sz="2200" spc="-10">
                <a:latin typeface="Arial"/>
                <a:cs typeface="Arial"/>
              </a:rPr>
              <a:t>nursery</a:t>
            </a:r>
            <a:r>
              <a:rPr lang="en-US" sz="2200" spc="-10">
                <a:latin typeface="Arial"/>
                <a:cs typeface="Arial"/>
              </a:rPr>
              <a:t> </a:t>
            </a:r>
            <a:r>
              <a:rPr sz="2200">
                <a:latin typeface="Arial"/>
                <a:cs typeface="Arial"/>
              </a:rPr>
              <a:t>areas</a:t>
            </a:r>
            <a:r>
              <a:rPr lang="en-US" sz="2200">
                <a:latin typeface="Arial"/>
                <a:cs typeface="Arial"/>
              </a:rPr>
              <a:t>.</a:t>
            </a:r>
          </a:p>
          <a:p>
            <a:pPr marL="354966" marR="5080" indent="-342900">
              <a:lnSpc>
                <a:spcPts val="2590"/>
              </a:lnSpc>
              <a:spcBef>
                <a:spcPts val="425"/>
              </a:spcBef>
              <a:buFont typeface="Arial" panose="020B0604020202020204" pitchFamily="34" charset="0"/>
              <a:buChar char="•"/>
              <a:tabLst>
                <a:tab pos="240665" algn="l"/>
              </a:tabLst>
            </a:pPr>
            <a:r>
              <a:rPr sz="2200">
                <a:latin typeface="Arial"/>
                <a:cs typeface="Arial"/>
              </a:rPr>
              <a:t>corridors</a:t>
            </a:r>
            <a:r>
              <a:rPr sz="2200" spc="-50">
                <a:latin typeface="Arial"/>
                <a:cs typeface="Arial"/>
              </a:rPr>
              <a:t> </a:t>
            </a:r>
            <a:r>
              <a:rPr sz="2200">
                <a:latin typeface="Arial"/>
                <a:cs typeface="Arial"/>
              </a:rPr>
              <a:t>for</a:t>
            </a:r>
            <a:r>
              <a:rPr sz="2200" spc="-80">
                <a:latin typeface="Arial"/>
                <a:cs typeface="Arial"/>
              </a:rPr>
              <a:t> </a:t>
            </a:r>
            <a:r>
              <a:rPr sz="2200" spc="-10">
                <a:latin typeface="Arial"/>
                <a:cs typeface="Arial"/>
              </a:rPr>
              <a:t>wildlife</a:t>
            </a:r>
            <a:r>
              <a:rPr lang="en-US" sz="2200" spc="-10">
                <a:latin typeface="Arial"/>
                <a:cs typeface="Arial"/>
              </a:rPr>
              <a:t> </a:t>
            </a:r>
            <a:r>
              <a:rPr sz="2200">
                <a:latin typeface="Arial"/>
                <a:cs typeface="Arial"/>
              </a:rPr>
              <a:t>movement</a:t>
            </a:r>
            <a:endParaRPr lang="en-US" sz="2200">
              <a:latin typeface="Arial"/>
              <a:cs typeface="Arial"/>
            </a:endParaRPr>
          </a:p>
          <a:p>
            <a:pPr marL="354966" marR="5080" indent="-342900">
              <a:lnSpc>
                <a:spcPts val="2590"/>
              </a:lnSpc>
              <a:spcBef>
                <a:spcPts val="425"/>
              </a:spcBef>
              <a:buFont typeface="Arial" panose="020B0604020202020204" pitchFamily="34" charset="0"/>
              <a:buChar char="•"/>
              <a:tabLst>
                <a:tab pos="240665" algn="l"/>
              </a:tabLst>
            </a:pPr>
            <a:r>
              <a:rPr sz="2200">
                <a:latin typeface="Arial"/>
                <a:cs typeface="Arial"/>
              </a:rPr>
              <a:t>food</a:t>
            </a:r>
            <a:r>
              <a:rPr sz="2200" spc="-85">
                <a:latin typeface="Arial"/>
                <a:cs typeface="Arial"/>
              </a:rPr>
              <a:t> </a:t>
            </a:r>
            <a:r>
              <a:rPr sz="2200" spc="-20">
                <a:latin typeface="Arial"/>
                <a:cs typeface="Arial"/>
              </a:rPr>
              <a:t>chain</a:t>
            </a:r>
            <a:r>
              <a:rPr lang="en-US" sz="2200" spc="-20">
                <a:latin typeface="Arial"/>
                <a:cs typeface="Arial"/>
              </a:rPr>
              <a:t> </a:t>
            </a:r>
            <a:r>
              <a:rPr sz="2200">
                <a:latin typeface="Arial"/>
                <a:cs typeface="Arial"/>
              </a:rPr>
              <a:t>support</a:t>
            </a:r>
            <a:endParaRPr lang="en-US" sz="2200">
              <a:latin typeface="Arial"/>
              <a:cs typeface="Arial"/>
            </a:endParaRPr>
          </a:p>
          <a:p>
            <a:pPr marL="354966" marR="5080" indent="-342900">
              <a:lnSpc>
                <a:spcPts val="2590"/>
              </a:lnSpc>
              <a:spcBef>
                <a:spcPts val="425"/>
              </a:spcBef>
              <a:buFont typeface="Arial" panose="020B0604020202020204" pitchFamily="34" charset="0"/>
              <a:buChar char="•"/>
              <a:tabLst>
                <a:tab pos="240665" algn="l"/>
              </a:tabLst>
            </a:pPr>
            <a:r>
              <a:rPr sz="2200">
                <a:latin typeface="Arial"/>
                <a:cs typeface="Arial"/>
              </a:rPr>
              <a:t>natural</a:t>
            </a:r>
            <a:r>
              <a:rPr sz="2200" spc="-75">
                <a:latin typeface="Arial"/>
                <a:cs typeface="Arial"/>
              </a:rPr>
              <a:t> </a:t>
            </a:r>
            <a:r>
              <a:rPr sz="2200" spc="-20">
                <a:latin typeface="Arial"/>
                <a:cs typeface="Arial"/>
              </a:rPr>
              <a:t>water</a:t>
            </a:r>
            <a:r>
              <a:rPr lang="en-US" sz="2200" spc="-20">
                <a:latin typeface="Arial"/>
                <a:cs typeface="Arial"/>
              </a:rPr>
              <a:t> </a:t>
            </a:r>
            <a:r>
              <a:rPr sz="2200">
                <a:latin typeface="Arial"/>
                <a:cs typeface="Arial"/>
              </a:rPr>
              <a:t>storage,</a:t>
            </a:r>
            <a:r>
              <a:rPr lang="en-US" sz="2200">
                <a:latin typeface="Arial"/>
                <a:cs typeface="Arial"/>
              </a:rPr>
              <a:t> </a:t>
            </a:r>
            <a:r>
              <a:rPr sz="2200">
                <a:latin typeface="Arial"/>
                <a:cs typeface="Arial"/>
              </a:rPr>
              <a:t>natural</a:t>
            </a:r>
            <a:r>
              <a:rPr sz="2200" spc="-80">
                <a:latin typeface="Arial"/>
                <a:cs typeface="Arial"/>
              </a:rPr>
              <a:t> </a:t>
            </a:r>
            <a:r>
              <a:rPr sz="2200" spc="-20">
                <a:latin typeface="Arial"/>
                <a:cs typeface="Arial"/>
              </a:rPr>
              <a:t>flow</a:t>
            </a:r>
            <a:r>
              <a:rPr lang="en-US" sz="2200" spc="-20">
                <a:latin typeface="Arial"/>
                <a:cs typeface="Arial"/>
              </a:rPr>
              <a:t> </a:t>
            </a:r>
            <a:r>
              <a:rPr sz="2200">
                <a:latin typeface="Arial"/>
                <a:cs typeface="Arial"/>
              </a:rPr>
              <a:t>attenuation,</a:t>
            </a:r>
            <a:r>
              <a:rPr sz="2200" spc="-80">
                <a:latin typeface="Arial"/>
                <a:cs typeface="Arial"/>
              </a:rPr>
              <a:t> </a:t>
            </a:r>
            <a:r>
              <a:rPr sz="2200">
                <a:latin typeface="Arial"/>
                <a:cs typeface="Arial"/>
              </a:rPr>
              <a:t>and</a:t>
            </a:r>
            <a:r>
              <a:rPr sz="2200" spc="-80">
                <a:latin typeface="Arial"/>
                <a:cs typeface="Arial"/>
              </a:rPr>
              <a:t> </a:t>
            </a:r>
            <a:r>
              <a:rPr sz="2200" spc="-20">
                <a:latin typeface="Arial"/>
                <a:cs typeface="Arial"/>
              </a:rPr>
              <a:t>water</a:t>
            </a:r>
            <a:r>
              <a:rPr lang="en-US" sz="2200" spc="-20">
                <a:latin typeface="Arial"/>
                <a:cs typeface="Arial"/>
              </a:rPr>
              <a:t> </a:t>
            </a:r>
            <a:r>
              <a:rPr sz="2200">
                <a:latin typeface="Arial"/>
                <a:cs typeface="Arial"/>
              </a:rPr>
              <a:t>quality</a:t>
            </a:r>
            <a:r>
              <a:rPr sz="2200" spc="-70">
                <a:latin typeface="Arial"/>
                <a:cs typeface="Arial"/>
              </a:rPr>
              <a:t> </a:t>
            </a:r>
            <a:r>
              <a:rPr sz="2200" spc="-10">
                <a:latin typeface="Arial"/>
                <a:cs typeface="Arial"/>
              </a:rPr>
              <a:t>improvement, </a:t>
            </a:r>
            <a:r>
              <a:rPr sz="2200">
                <a:latin typeface="Arial"/>
                <a:cs typeface="Arial"/>
              </a:rPr>
              <a:t>which</a:t>
            </a:r>
            <a:r>
              <a:rPr sz="2200" spc="-80">
                <a:latin typeface="Arial"/>
                <a:cs typeface="Arial"/>
              </a:rPr>
              <a:t> </a:t>
            </a:r>
            <a:r>
              <a:rPr sz="2200">
                <a:latin typeface="Arial"/>
                <a:cs typeface="Arial"/>
              </a:rPr>
              <a:t>enhances</a:t>
            </a:r>
            <a:r>
              <a:rPr sz="2200" spc="-80">
                <a:latin typeface="Arial"/>
                <a:cs typeface="Arial"/>
              </a:rPr>
              <a:t> </a:t>
            </a:r>
            <a:r>
              <a:rPr sz="2200" spc="-20">
                <a:latin typeface="Arial"/>
                <a:cs typeface="Arial"/>
              </a:rPr>
              <a:t>fish,</a:t>
            </a:r>
            <a:r>
              <a:rPr lang="en-US" sz="2200" spc="-20">
                <a:latin typeface="Arial"/>
                <a:cs typeface="Arial"/>
              </a:rPr>
              <a:t> </a:t>
            </a:r>
            <a:r>
              <a:rPr sz="2200">
                <a:latin typeface="Arial"/>
                <a:cs typeface="Arial"/>
              </a:rPr>
              <a:t>wildlife,</a:t>
            </a:r>
            <a:r>
              <a:rPr sz="2200" spc="-45">
                <a:latin typeface="Arial"/>
                <a:cs typeface="Arial"/>
              </a:rPr>
              <a:t> </a:t>
            </a:r>
            <a:r>
              <a:rPr sz="2200">
                <a:latin typeface="Arial"/>
                <a:cs typeface="Arial"/>
              </a:rPr>
              <a:t>and</a:t>
            </a:r>
            <a:r>
              <a:rPr sz="2200" spc="-60">
                <a:latin typeface="Arial"/>
                <a:cs typeface="Arial"/>
              </a:rPr>
              <a:t> </a:t>
            </a:r>
            <a:r>
              <a:rPr sz="2200">
                <a:latin typeface="Arial"/>
                <a:cs typeface="Arial"/>
              </a:rPr>
              <a:t>listed</a:t>
            </a:r>
            <a:r>
              <a:rPr sz="2200" spc="-60">
                <a:latin typeface="Arial"/>
                <a:cs typeface="Arial"/>
              </a:rPr>
              <a:t> </a:t>
            </a:r>
            <a:r>
              <a:rPr sz="2200" spc="-10">
                <a:latin typeface="Arial"/>
                <a:cs typeface="Arial"/>
              </a:rPr>
              <a:t>species</a:t>
            </a:r>
            <a:r>
              <a:rPr lang="en-US" sz="2200" spc="-10">
                <a:latin typeface="Arial"/>
                <a:cs typeface="Arial"/>
              </a:rPr>
              <a:t> </a:t>
            </a:r>
            <a:r>
              <a:rPr sz="2200" spc="-10">
                <a:latin typeface="Arial"/>
                <a:cs typeface="Arial"/>
              </a:rPr>
              <a:t>utilization.</a:t>
            </a:r>
            <a:endParaRPr sz="2200">
              <a:latin typeface="Arial"/>
              <a:cs typeface="Arial"/>
            </a:endParaRPr>
          </a:p>
        </p:txBody>
      </p:sp>
      <p:sp>
        <p:nvSpPr>
          <p:cNvPr id="8" name="Title 7">
            <a:extLst>
              <a:ext uri="{FF2B5EF4-FFF2-40B4-BE49-F238E27FC236}">
                <a16:creationId xmlns:a16="http://schemas.microsoft.com/office/drawing/2014/main" id="{DADED851-8AF3-8EA8-D28F-EE409EC0AB0E}"/>
              </a:ext>
            </a:extLst>
          </p:cNvPr>
          <p:cNvSpPr txBox="1">
            <a:spLocks noGrp="1"/>
          </p:cNvSpPr>
          <p:nvPr>
            <p:ph type="title" idx="4294967295"/>
          </p:nvPr>
        </p:nvSpPr>
        <p:spPr>
          <a:xfrm>
            <a:off x="1433112" y="137551"/>
            <a:ext cx="10956177" cy="10464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bg1"/>
                </a:solidFill>
                <a:effectLst/>
                <a:uLnTx/>
                <a:uFillTx/>
                <a:latin typeface="Arial"/>
                <a:ea typeface="+mn-ea"/>
                <a:cs typeface="Arial"/>
              </a:rPr>
              <a:t>UMAM PART I: EXAMPLE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8EAFB"/>
                </a:solidFill>
                <a:effectLst/>
                <a:uLnTx/>
                <a:uFillTx/>
                <a:latin typeface="Arial"/>
                <a:ea typeface="+mn-ea"/>
                <a:cs typeface="Arial"/>
              </a:rPr>
              <a:t>FUNCTIONS</a:t>
            </a:r>
          </a:p>
        </p:txBody>
      </p:sp>
    </p:spTree>
    <p:extLst>
      <p:ext uri="{BB962C8B-B14F-4D97-AF65-F5344CB8AC3E}">
        <p14:creationId xmlns:p14="http://schemas.microsoft.com/office/powerpoint/2010/main" val="2332529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umam screenshot">
            <a:extLst>
              <a:ext uri="{FF2B5EF4-FFF2-40B4-BE49-F238E27FC236}">
                <a16:creationId xmlns:a16="http://schemas.microsoft.com/office/drawing/2014/main" id="{1CCFB3E3-D803-6F2E-E365-CCFC9CA322F5}"/>
              </a:ext>
            </a:extLst>
          </p:cNvPr>
          <p:cNvGrpSpPr/>
          <p:nvPr/>
        </p:nvGrpSpPr>
        <p:grpSpPr>
          <a:xfrm>
            <a:off x="4484636" y="1391894"/>
            <a:ext cx="7572375" cy="5344795"/>
            <a:chOff x="4484636" y="1391894"/>
            <a:chExt cx="7572375" cy="5344795"/>
          </a:xfrm>
          <a:solidFill>
            <a:srgbClr val="2E5270"/>
          </a:solidFill>
        </p:grpSpPr>
        <p:sp>
          <p:nvSpPr>
            <p:cNvPr id="3" name="object 3">
              <a:extLst>
                <a:ext uri="{FF2B5EF4-FFF2-40B4-BE49-F238E27FC236}">
                  <a16:creationId xmlns:a16="http://schemas.microsoft.com/office/drawing/2014/main" id="{C6D32A5C-2055-6073-3089-D3D8EA7E4867}"/>
                </a:ext>
              </a:extLst>
            </p:cNvPr>
            <p:cNvSpPr/>
            <p:nvPr/>
          </p:nvSpPr>
          <p:spPr>
            <a:xfrm>
              <a:off x="4490986" y="1398244"/>
              <a:ext cx="7559675" cy="5332095"/>
            </a:xfrm>
            <a:custGeom>
              <a:avLst/>
              <a:gdLst/>
              <a:ahLst/>
              <a:cxnLst/>
              <a:rect l="l" t="t" r="r" b="b"/>
              <a:pathLst>
                <a:path w="7559675" h="5332095">
                  <a:moveTo>
                    <a:pt x="7559255" y="0"/>
                  </a:moveTo>
                  <a:lnTo>
                    <a:pt x="0" y="0"/>
                  </a:lnTo>
                  <a:lnTo>
                    <a:pt x="0" y="5332095"/>
                  </a:lnTo>
                  <a:lnTo>
                    <a:pt x="7559255" y="5332095"/>
                  </a:lnTo>
                  <a:lnTo>
                    <a:pt x="7559255" y="0"/>
                  </a:lnTo>
                  <a:close/>
                </a:path>
              </a:pathLst>
            </a:custGeom>
            <a:grpFill/>
          </p:spPr>
          <p:txBody>
            <a:bodyPr wrap="square" lIns="0" tIns="0" rIns="0" bIns="0" rtlCol="0"/>
            <a:lstStyle/>
            <a:p>
              <a:endParaRPr/>
            </a:p>
          </p:txBody>
        </p:sp>
        <p:sp>
          <p:nvSpPr>
            <p:cNvPr id="4" name="object 4">
              <a:extLst>
                <a:ext uri="{FF2B5EF4-FFF2-40B4-BE49-F238E27FC236}">
                  <a16:creationId xmlns:a16="http://schemas.microsoft.com/office/drawing/2014/main" id="{ACD9B034-4A98-C813-570B-AB3A041461C7}"/>
                </a:ext>
              </a:extLst>
            </p:cNvPr>
            <p:cNvSpPr/>
            <p:nvPr/>
          </p:nvSpPr>
          <p:spPr>
            <a:xfrm>
              <a:off x="4490986" y="1398244"/>
              <a:ext cx="7559675" cy="5332095"/>
            </a:xfrm>
            <a:custGeom>
              <a:avLst/>
              <a:gdLst/>
              <a:ahLst/>
              <a:cxnLst/>
              <a:rect l="l" t="t" r="r" b="b"/>
              <a:pathLst>
                <a:path w="7559675" h="5332095">
                  <a:moveTo>
                    <a:pt x="0" y="0"/>
                  </a:moveTo>
                  <a:lnTo>
                    <a:pt x="7559255" y="0"/>
                  </a:lnTo>
                  <a:lnTo>
                    <a:pt x="7559255" y="5332095"/>
                  </a:lnTo>
                  <a:lnTo>
                    <a:pt x="0" y="5332095"/>
                  </a:lnTo>
                  <a:lnTo>
                    <a:pt x="0" y="0"/>
                  </a:lnTo>
                  <a:close/>
                </a:path>
              </a:pathLst>
            </a:custGeom>
            <a:grpFill/>
            <a:ln w="12700">
              <a:solidFill>
                <a:srgbClr val="3984AA"/>
              </a:solidFill>
            </a:ln>
          </p:spPr>
          <p:txBody>
            <a:bodyPr wrap="square" lIns="0" tIns="0" rIns="0" bIns="0" rtlCol="0"/>
            <a:lstStyle/>
            <a:p>
              <a:endParaRPr/>
            </a:p>
          </p:txBody>
        </p:sp>
        <p:pic>
          <p:nvPicPr>
            <p:cNvPr id="5" name="object 5">
              <a:extLst>
                <a:ext uri="{FF2B5EF4-FFF2-40B4-BE49-F238E27FC236}">
                  <a16:creationId xmlns:a16="http://schemas.microsoft.com/office/drawing/2014/main" id="{5F790377-A18D-6612-DA64-FB23B124759F}"/>
                </a:ext>
              </a:extLst>
            </p:cNvPr>
            <p:cNvPicPr/>
            <p:nvPr/>
          </p:nvPicPr>
          <p:blipFill>
            <a:blip r:embed="rId2" cstate="print"/>
            <a:stretch>
              <a:fillRect/>
            </a:stretch>
          </p:blipFill>
          <p:spPr>
            <a:xfrm>
              <a:off x="4586274" y="2013584"/>
              <a:ext cx="7380247" cy="4100141"/>
            </a:xfrm>
            <a:prstGeom prst="rect">
              <a:avLst/>
            </a:prstGeom>
            <a:grpFill/>
          </p:spPr>
        </p:pic>
      </p:grpSp>
      <p:sp>
        <p:nvSpPr>
          <p:cNvPr id="6" name="object 7">
            <a:extLst>
              <a:ext uri="{FF2B5EF4-FFF2-40B4-BE49-F238E27FC236}">
                <a16:creationId xmlns:a16="http://schemas.microsoft.com/office/drawing/2014/main" id="{C676A851-71EA-4792-0143-E8A291687E1E}"/>
              </a:ext>
            </a:extLst>
          </p:cNvPr>
          <p:cNvSpPr txBox="1"/>
          <p:nvPr/>
        </p:nvSpPr>
        <p:spPr>
          <a:xfrm>
            <a:off x="141339" y="1530032"/>
            <a:ext cx="4259211" cy="4716035"/>
          </a:xfrm>
          <a:prstGeom prst="rect">
            <a:avLst/>
          </a:prstGeom>
        </p:spPr>
        <p:txBody>
          <a:bodyPr vert="horz" wrap="square" lIns="0" tIns="47625" rIns="0" bIns="0" rtlCol="0">
            <a:spAutoFit/>
          </a:bodyPr>
          <a:lstStyle/>
          <a:p>
            <a:pPr marL="12065" marR="5080">
              <a:lnSpc>
                <a:spcPts val="2160"/>
              </a:lnSpc>
              <a:spcBef>
                <a:spcPts val="375"/>
              </a:spcBef>
              <a:tabLst>
                <a:tab pos="240665" algn="l"/>
              </a:tabLst>
            </a:pPr>
            <a:r>
              <a:rPr sz="2000">
                <a:latin typeface="Arial"/>
                <a:cs typeface="Arial"/>
              </a:rPr>
              <a:t>Anticipated</a:t>
            </a:r>
            <a:r>
              <a:rPr sz="2000" spc="-80">
                <a:latin typeface="Arial"/>
                <a:cs typeface="Arial"/>
              </a:rPr>
              <a:t> </a:t>
            </a:r>
            <a:r>
              <a:rPr sz="2000">
                <a:latin typeface="Arial"/>
                <a:cs typeface="Arial"/>
              </a:rPr>
              <a:t>wildlife</a:t>
            </a:r>
            <a:r>
              <a:rPr sz="2000" spc="-55">
                <a:latin typeface="Arial"/>
                <a:cs typeface="Arial"/>
              </a:rPr>
              <a:t> </a:t>
            </a:r>
            <a:r>
              <a:rPr sz="2000" spc="-10">
                <a:latin typeface="Arial"/>
                <a:cs typeface="Arial"/>
              </a:rPr>
              <a:t>utilization </a:t>
            </a:r>
            <a:r>
              <a:rPr sz="2000">
                <a:latin typeface="Arial"/>
                <a:cs typeface="Arial"/>
              </a:rPr>
              <a:t>and</a:t>
            </a:r>
            <a:r>
              <a:rPr sz="2000" spc="-25">
                <a:latin typeface="Arial"/>
                <a:cs typeface="Arial"/>
              </a:rPr>
              <a:t> </a:t>
            </a:r>
            <a:r>
              <a:rPr sz="2000">
                <a:latin typeface="Arial"/>
                <a:cs typeface="Arial"/>
              </a:rPr>
              <a:t>type</a:t>
            </a:r>
            <a:r>
              <a:rPr sz="2000" spc="-15">
                <a:latin typeface="Arial"/>
                <a:cs typeface="Arial"/>
              </a:rPr>
              <a:t> </a:t>
            </a:r>
            <a:r>
              <a:rPr sz="2000">
                <a:latin typeface="Arial"/>
                <a:cs typeface="Arial"/>
              </a:rPr>
              <a:t>of</a:t>
            </a:r>
            <a:r>
              <a:rPr sz="2000" spc="-30">
                <a:latin typeface="Arial"/>
                <a:cs typeface="Arial"/>
              </a:rPr>
              <a:t> </a:t>
            </a:r>
            <a:r>
              <a:rPr sz="2000">
                <a:latin typeface="Arial"/>
                <a:cs typeface="Arial"/>
              </a:rPr>
              <a:t>use</a:t>
            </a:r>
            <a:r>
              <a:rPr lang="en-US" sz="2000">
                <a:latin typeface="Arial"/>
                <a:cs typeface="Arial"/>
              </a:rPr>
              <a:t> includes </a:t>
            </a:r>
            <a:r>
              <a:rPr sz="2000" spc="-10">
                <a:latin typeface="Arial"/>
                <a:cs typeface="Arial"/>
              </a:rPr>
              <a:t>feeding, </a:t>
            </a:r>
            <a:r>
              <a:rPr sz="2000">
                <a:latin typeface="Arial"/>
                <a:cs typeface="Arial"/>
              </a:rPr>
              <a:t>breeding,</a:t>
            </a:r>
            <a:r>
              <a:rPr sz="2000" spc="-45">
                <a:latin typeface="Arial"/>
                <a:cs typeface="Arial"/>
              </a:rPr>
              <a:t> </a:t>
            </a:r>
            <a:r>
              <a:rPr sz="2000">
                <a:latin typeface="Arial"/>
                <a:cs typeface="Arial"/>
              </a:rPr>
              <a:t>nesting,</a:t>
            </a:r>
            <a:r>
              <a:rPr sz="2000" spc="-40">
                <a:latin typeface="Arial"/>
                <a:cs typeface="Arial"/>
              </a:rPr>
              <a:t> </a:t>
            </a:r>
            <a:r>
              <a:rPr sz="2000">
                <a:latin typeface="Arial"/>
                <a:cs typeface="Arial"/>
              </a:rPr>
              <a:t>resting,</a:t>
            </a:r>
            <a:r>
              <a:rPr sz="2000" spc="-55">
                <a:latin typeface="Arial"/>
                <a:cs typeface="Arial"/>
              </a:rPr>
              <a:t> </a:t>
            </a:r>
            <a:r>
              <a:rPr sz="2000" spc="-35">
                <a:latin typeface="Arial"/>
                <a:cs typeface="Arial"/>
              </a:rPr>
              <a:t>or </a:t>
            </a:r>
            <a:r>
              <a:rPr sz="2000">
                <a:latin typeface="Arial"/>
                <a:cs typeface="Arial"/>
              </a:rPr>
              <a:t>denning</a:t>
            </a:r>
            <a:r>
              <a:rPr lang="en-US" sz="2000">
                <a:latin typeface="Arial"/>
                <a:cs typeface="Arial"/>
              </a:rPr>
              <a:t>.</a:t>
            </a:r>
            <a:br>
              <a:rPr lang="en-US" sz="2000">
                <a:latin typeface="Arial"/>
                <a:cs typeface="Arial"/>
              </a:rPr>
            </a:br>
            <a:endParaRPr lang="en-US" sz="2000">
              <a:latin typeface="Arial"/>
              <a:cs typeface="Arial"/>
            </a:endParaRPr>
          </a:p>
          <a:p>
            <a:pPr marL="12065" marR="5080">
              <a:lnSpc>
                <a:spcPts val="2160"/>
              </a:lnSpc>
              <a:spcBef>
                <a:spcPts val="375"/>
              </a:spcBef>
              <a:tabLst>
                <a:tab pos="240665" algn="l"/>
              </a:tabLst>
            </a:pPr>
            <a:r>
              <a:rPr lang="en-US" sz="2000">
                <a:latin typeface="Arial"/>
                <a:cs typeface="Arial"/>
              </a:rPr>
              <a:t>A</a:t>
            </a:r>
            <a:r>
              <a:rPr sz="2000">
                <a:latin typeface="Arial"/>
                <a:cs typeface="Arial"/>
              </a:rPr>
              <a:t>pplicable</a:t>
            </a:r>
            <a:r>
              <a:rPr sz="2000" spc="-35">
                <a:latin typeface="Arial"/>
                <a:cs typeface="Arial"/>
              </a:rPr>
              <a:t> </a:t>
            </a:r>
            <a:r>
              <a:rPr sz="2000" spc="-10">
                <a:latin typeface="Arial"/>
                <a:cs typeface="Arial"/>
              </a:rPr>
              <a:t>listing </a:t>
            </a:r>
            <a:r>
              <a:rPr sz="2000">
                <a:latin typeface="Arial"/>
                <a:cs typeface="Arial"/>
              </a:rPr>
              <a:t>classifications</a:t>
            </a:r>
            <a:r>
              <a:rPr lang="en-US" sz="2000">
                <a:latin typeface="Arial"/>
                <a:cs typeface="Arial"/>
              </a:rPr>
              <a:t> includes </a:t>
            </a:r>
            <a:r>
              <a:rPr sz="2000" spc="-10">
                <a:latin typeface="Arial"/>
                <a:cs typeface="Arial"/>
              </a:rPr>
              <a:t>threatened, </a:t>
            </a:r>
            <a:r>
              <a:rPr sz="2000">
                <a:latin typeface="Arial"/>
                <a:cs typeface="Arial"/>
              </a:rPr>
              <a:t>endangered,</a:t>
            </a:r>
            <a:r>
              <a:rPr sz="2000" spc="-65">
                <a:latin typeface="Arial"/>
                <a:cs typeface="Arial"/>
              </a:rPr>
              <a:t> </a:t>
            </a:r>
            <a:r>
              <a:rPr sz="2000">
                <a:latin typeface="Arial"/>
                <a:cs typeface="Arial"/>
              </a:rPr>
              <a:t>or</a:t>
            </a:r>
            <a:r>
              <a:rPr sz="2000" spc="-15">
                <a:latin typeface="Arial"/>
                <a:cs typeface="Arial"/>
              </a:rPr>
              <a:t> </a:t>
            </a:r>
            <a:r>
              <a:rPr sz="2000">
                <a:latin typeface="Arial"/>
                <a:cs typeface="Arial"/>
              </a:rPr>
              <a:t>species</a:t>
            </a:r>
            <a:r>
              <a:rPr sz="2000" spc="-35">
                <a:latin typeface="Arial"/>
                <a:cs typeface="Arial"/>
              </a:rPr>
              <a:t> </a:t>
            </a:r>
            <a:r>
              <a:rPr sz="2000" spc="-25">
                <a:latin typeface="Arial"/>
                <a:cs typeface="Arial"/>
              </a:rPr>
              <a:t>of </a:t>
            </a:r>
            <a:r>
              <a:rPr sz="2000">
                <a:latin typeface="Arial"/>
                <a:cs typeface="Arial"/>
              </a:rPr>
              <a:t>special</a:t>
            </a:r>
            <a:r>
              <a:rPr sz="2000" spc="-35">
                <a:latin typeface="Arial"/>
                <a:cs typeface="Arial"/>
              </a:rPr>
              <a:t> </a:t>
            </a:r>
            <a:r>
              <a:rPr sz="2000">
                <a:latin typeface="Arial"/>
                <a:cs typeface="Arial"/>
              </a:rPr>
              <a:t>concern.</a:t>
            </a:r>
            <a:endParaRPr lang="en-US" sz="2000">
              <a:latin typeface="Arial"/>
              <a:cs typeface="Arial"/>
            </a:endParaRPr>
          </a:p>
          <a:p>
            <a:pPr marL="12065" marR="5080">
              <a:lnSpc>
                <a:spcPts val="2160"/>
              </a:lnSpc>
              <a:spcBef>
                <a:spcPts val="375"/>
              </a:spcBef>
              <a:tabLst>
                <a:tab pos="240665" algn="l"/>
              </a:tabLst>
            </a:pPr>
            <a:endParaRPr lang="en-US" sz="2000" spc="-95">
              <a:latin typeface="Arial"/>
              <a:cs typeface="Arial"/>
            </a:endParaRPr>
          </a:p>
          <a:p>
            <a:pPr marL="12065" marR="5080">
              <a:lnSpc>
                <a:spcPts val="2160"/>
              </a:lnSpc>
              <a:spcBef>
                <a:spcPts val="375"/>
              </a:spcBef>
              <a:tabLst>
                <a:tab pos="240665" algn="l"/>
              </a:tabLst>
            </a:pPr>
            <a:r>
              <a:rPr sz="2000">
                <a:latin typeface="Arial"/>
                <a:cs typeface="Arial"/>
              </a:rPr>
              <a:t>The</a:t>
            </a:r>
            <a:r>
              <a:rPr sz="2000" spc="-30">
                <a:latin typeface="Arial"/>
                <a:cs typeface="Arial"/>
              </a:rPr>
              <a:t> </a:t>
            </a:r>
            <a:r>
              <a:rPr sz="2000" spc="-20">
                <a:latin typeface="Arial"/>
                <a:cs typeface="Arial"/>
              </a:rPr>
              <a:t>list </a:t>
            </a:r>
            <a:r>
              <a:rPr sz="2000">
                <a:latin typeface="Arial"/>
                <a:cs typeface="Arial"/>
              </a:rPr>
              <a:t>developed</a:t>
            </a:r>
            <a:r>
              <a:rPr sz="2000" spc="-25">
                <a:latin typeface="Arial"/>
                <a:cs typeface="Arial"/>
              </a:rPr>
              <a:t> </a:t>
            </a:r>
            <a:r>
              <a:rPr sz="2000">
                <a:latin typeface="Arial"/>
                <a:cs typeface="Arial"/>
              </a:rPr>
              <a:t>for</a:t>
            </a:r>
            <a:r>
              <a:rPr sz="2000" spc="-35">
                <a:latin typeface="Arial"/>
                <a:cs typeface="Arial"/>
              </a:rPr>
              <a:t> </a:t>
            </a:r>
            <a:r>
              <a:rPr sz="2000">
                <a:latin typeface="Arial"/>
                <a:cs typeface="Arial"/>
              </a:rPr>
              <a:t>the</a:t>
            </a:r>
            <a:r>
              <a:rPr sz="2000" spc="-25">
                <a:latin typeface="Arial"/>
                <a:cs typeface="Arial"/>
              </a:rPr>
              <a:t> </a:t>
            </a:r>
            <a:r>
              <a:rPr sz="2000" spc="-10">
                <a:latin typeface="Arial"/>
                <a:cs typeface="Arial"/>
              </a:rPr>
              <a:t>assessment </a:t>
            </a:r>
            <a:r>
              <a:rPr sz="2000">
                <a:latin typeface="Arial"/>
                <a:cs typeface="Arial"/>
              </a:rPr>
              <a:t>area</a:t>
            </a:r>
            <a:r>
              <a:rPr sz="2000" spc="-40">
                <a:latin typeface="Arial"/>
                <a:cs typeface="Arial"/>
              </a:rPr>
              <a:t> </a:t>
            </a:r>
            <a:r>
              <a:rPr lang="en-US" sz="2000">
                <a:latin typeface="Arial"/>
                <a:cs typeface="Arial"/>
              </a:rPr>
              <a:t>does not need to</a:t>
            </a:r>
            <a:r>
              <a:rPr sz="2000" spc="-30">
                <a:latin typeface="Arial"/>
                <a:cs typeface="Arial"/>
              </a:rPr>
              <a:t> </a:t>
            </a:r>
            <a:r>
              <a:rPr sz="2000">
                <a:latin typeface="Arial"/>
                <a:cs typeface="Arial"/>
              </a:rPr>
              <a:t>include</a:t>
            </a:r>
            <a:r>
              <a:rPr sz="2000" spc="-20">
                <a:latin typeface="Arial"/>
                <a:cs typeface="Arial"/>
              </a:rPr>
              <a:t> </a:t>
            </a:r>
            <a:r>
              <a:rPr sz="2000" spc="-25">
                <a:latin typeface="Arial"/>
                <a:cs typeface="Arial"/>
              </a:rPr>
              <a:t>all</a:t>
            </a:r>
            <a:r>
              <a:rPr lang="en-US" sz="2000" spc="-25">
                <a:latin typeface="Arial"/>
                <a:cs typeface="Arial"/>
              </a:rPr>
              <a:t> </a:t>
            </a:r>
            <a:r>
              <a:rPr sz="2000">
                <a:latin typeface="Arial"/>
                <a:cs typeface="Arial"/>
              </a:rPr>
              <a:t>species</a:t>
            </a:r>
            <a:r>
              <a:rPr sz="2000" spc="-45">
                <a:latin typeface="Arial"/>
                <a:cs typeface="Arial"/>
              </a:rPr>
              <a:t> </a:t>
            </a:r>
            <a:r>
              <a:rPr sz="2000">
                <a:latin typeface="Arial"/>
                <a:cs typeface="Arial"/>
              </a:rPr>
              <a:t>which</a:t>
            </a:r>
            <a:r>
              <a:rPr sz="2000" spc="-20">
                <a:latin typeface="Arial"/>
                <a:cs typeface="Arial"/>
              </a:rPr>
              <a:t> </a:t>
            </a:r>
            <a:r>
              <a:rPr sz="2000">
                <a:latin typeface="Arial"/>
                <a:cs typeface="Arial"/>
              </a:rPr>
              <a:t>use</a:t>
            </a:r>
            <a:r>
              <a:rPr sz="2000" spc="-20">
                <a:latin typeface="Arial"/>
                <a:cs typeface="Arial"/>
              </a:rPr>
              <a:t> </a:t>
            </a:r>
            <a:r>
              <a:rPr sz="2000">
                <a:latin typeface="Arial"/>
                <a:cs typeface="Arial"/>
              </a:rPr>
              <a:t>the</a:t>
            </a:r>
            <a:r>
              <a:rPr sz="2000" spc="-20">
                <a:latin typeface="Arial"/>
                <a:cs typeface="Arial"/>
              </a:rPr>
              <a:t> </a:t>
            </a:r>
            <a:r>
              <a:rPr lang="en-US" sz="2000">
                <a:latin typeface="Arial"/>
                <a:cs typeface="Arial"/>
              </a:rPr>
              <a:t>area but</a:t>
            </a:r>
            <a:r>
              <a:rPr sz="2000" spc="-25">
                <a:latin typeface="Arial"/>
                <a:cs typeface="Arial"/>
              </a:rPr>
              <a:t> </a:t>
            </a:r>
            <a:r>
              <a:rPr sz="2000" u="sng">
                <a:latin typeface="Arial"/>
                <a:cs typeface="Arial"/>
              </a:rPr>
              <a:t>must</a:t>
            </a:r>
            <a:r>
              <a:rPr sz="2000" spc="-40">
                <a:latin typeface="Arial"/>
                <a:cs typeface="Arial"/>
              </a:rPr>
              <a:t> </a:t>
            </a:r>
            <a:r>
              <a:rPr sz="2000">
                <a:latin typeface="Arial"/>
                <a:cs typeface="Arial"/>
              </a:rPr>
              <a:t>include</a:t>
            </a:r>
            <a:r>
              <a:rPr sz="2000" spc="-35">
                <a:latin typeface="Arial"/>
                <a:cs typeface="Arial"/>
              </a:rPr>
              <a:t> </a:t>
            </a:r>
            <a:r>
              <a:rPr sz="2000">
                <a:latin typeface="Arial"/>
                <a:cs typeface="Arial"/>
              </a:rPr>
              <a:t>all</a:t>
            </a:r>
            <a:r>
              <a:rPr sz="2000" spc="-45">
                <a:latin typeface="Arial"/>
                <a:cs typeface="Arial"/>
              </a:rPr>
              <a:t> </a:t>
            </a:r>
            <a:r>
              <a:rPr sz="2000">
                <a:latin typeface="Arial"/>
                <a:cs typeface="Arial"/>
              </a:rPr>
              <a:t>listed</a:t>
            </a:r>
            <a:r>
              <a:rPr sz="2000" spc="-50">
                <a:latin typeface="Arial"/>
                <a:cs typeface="Arial"/>
              </a:rPr>
              <a:t> </a:t>
            </a:r>
            <a:r>
              <a:rPr sz="2000" spc="-10">
                <a:latin typeface="Arial"/>
                <a:cs typeface="Arial"/>
              </a:rPr>
              <a:t>species </a:t>
            </a:r>
            <a:r>
              <a:rPr sz="2000">
                <a:latin typeface="Arial"/>
                <a:cs typeface="Arial"/>
              </a:rPr>
              <a:t>in</a:t>
            </a:r>
            <a:r>
              <a:rPr sz="2000" spc="-25">
                <a:latin typeface="Arial"/>
                <a:cs typeface="Arial"/>
              </a:rPr>
              <a:t> </a:t>
            </a:r>
            <a:r>
              <a:rPr sz="2000">
                <a:latin typeface="Arial"/>
                <a:cs typeface="Arial"/>
              </a:rPr>
              <a:t>addition</a:t>
            </a:r>
            <a:r>
              <a:rPr sz="2000" spc="-45">
                <a:latin typeface="Arial"/>
                <a:cs typeface="Arial"/>
              </a:rPr>
              <a:t> </a:t>
            </a:r>
            <a:r>
              <a:rPr sz="2000">
                <a:latin typeface="Arial"/>
                <a:cs typeface="Arial"/>
              </a:rPr>
              <a:t>to</a:t>
            </a:r>
            <a:r>
              <a:rPr sz="2000" spc="-20">
                <a:latin typeface="Arial"/>
                <a:cs typeface="Arial"/>
              </a:rPr>
              <a:t> </a:t>
            </a:r>
            <a:r>
              <a:rPr sz="2000">
                <a:latin typeface="Arial"/>
                <a:cs typeface="Arial"/>
              </a:rPr>
              <a:t>those</a:t>
            </a:r>
            <a:r>
              <a:rPr sz="2000" spc="-45">
                <a:latin typeface="Arial"/>
                <a:cs typeface="Arial"/>
              </a:rPr>
              <a:t> </a:t>
            </a:r>
            <a:r>
              <a:rPr sz="2000" spc="-10">
                <a:latin typeface="Arial"/>
                <a:cs typeface="Arial"/>
              </a:rPr>
              <a:t>species </a:t>
            </a:r>
            <a:r>
              <a:rPr sz="2000">
                <a:latin typeface="Arial"/>
                <a:cs typeface="Arial"/>
              </a:rPr>
              <a:t>that</a:t>
            </a:r>
            <a:r>
              <a:rPr sz="2000" spc="-45">
                <a:latin typeface="Arial"/>
                <a:cs typeface="Arial"/>
              </a:rPr>
              <a:t> </a:t>
            </a:r>
            <a:r>
              <a:rPr sz="2000">
                <a:latin typeface="Arial"/>
                <a:cs typeface="Arial"/>
              </a:rPr>
              <a:t>are</a:t>
            </a:r>
            <a:r>
              <a:rPr sz="2000" spc="-30">
                <a:latin typeface="Arial"/>
                <a:cs typeface="Arial"/>
              </a:rPr>
              <a:t> </a:t>
            </a:r>
            <a:r>
              <a:rPr sz="2000">
                <a:latin typeface="Arial"/>
                <a:cs typeface="Arial"/>
              </a:rPr>
              <a:t>characteristic</a:t>
            </a:r>
            <a:r>
              <a:rPr sz="2000" spc="-60">
                <a:latin typeface="Arial"/>
                <a:cs typeface="Arial"/>
              </a:rPr>
              <a:t> </a:t>
            </a:r>
            <a:r>
              <a:rPr sz="2000">
                <a:latin typeface="Arial"/>
                <a:cs typeface="Arial"/>
              </a:rPr>
              <a:t>of</a:t>
            </a:r>
            <a:r>
              <a:rPr sz="2000" spc="-30">
                <a:latin typeface="Arial"/>
                <a:cs typeface="Arial"/>
              </a:rPr>
              <a:t> </a:t>
            </a:r>
            <a:r>
              <a:rPr sz="2000" spc="-25">
                <a:latin typeface="Arial"/>
                <a:cs typeface="Arial"/>
              </a:rPr>
              <a:t>the </a:t>
            </a:r>
            <a:r>
              <a:rPr sz="2000">
                <a:latin typeface="Arial"/>
                <a:cs typeface="Arial"/>
              </a:rPr>
              <a:t>native</a:t>
            </a:r>
            <a:r>
              <a:rPr sz="2000" spc="-40">
                <a:latin typeface="Arial"/>
                <a:cs typeface="Arial"/>
              </a:rPr>
              <a:t> </a:t>
            </a:r>
            <a:r>
              <a:rPr sz="2000">
                <a:latin typeface="Arial"/>
                <a:cs typeface="Arial"/>
              </a:rPr>
              <a:t>community</a:t>
            </a:r>
            <a:r>
              <a:rPr sz="2000" spc="-55">
                <a:latin typeface="Arial"/>
                <a:cs typeface="Arial"/>
              </a:rPr>
              <a:t> </a:t>
            </a:r>
            <a:r>
              <a:rPr sz="2000" spc="-20">
                <a:latin typeface="Arial"/>
                <a:cs typeface="Arial"/>
              </a:rPr>
              <a:t>type, </a:t>
            </a:r>
            <a:r>
              <a:rPr sz="2000">
                <a:latin typeface="Arial"/>
                <a:cs typeface="Arial"/>
              </a:rPr>
              <a:t>considering</a:t>
            </a:r>
            <a:r>
              <a:rPr sz="2000" spc="-50">
                <a:latin typeface="Arial"/>
                <a:cs typeface="Arial"/>
              </a:rPr>
              <a:t> </a:t>
            </a:r>
            <a:r>
              <a:rPr sz="2000">
                <a:latin typeface="Arial"/>
                <a:cs typeface="Arial"/>
              </a:rPr>
              <a:t>the</a:t>
            </a:r>
            <a:r>
              <a:rPr sz="2000" spc="-20">
                <a:latin typeface="Arial"/>
                <a:cs typeface="Arial"/>
              </a:rPr>
              <a:t> </a:t>
            </a:r>
            <a:r>
              <a:rPr sz="2000">
                <a:latin typeface="Arial"/>
                <a:cs typeface="Arial"/>
              </a:rPr>
              <a:t>size</a:t>
            </a:r>
            <a:r>
              <a:rPr sz="2000" spc="-25">
                <a:latin typeface="Arial"/>
                <a:cs typeface="Arial"/>
              </a:rPr>
              <a:t> and </a:t>
            </a:r>
            <a:r>
              <a:rPr sz="2000">
                <a:latin typeface="Arial"/>
                <a:cs typeface="Arial"/>
              </a:rPr>
              <a:t>geographic</a:t>
            </a:r>
            <a:r>
              <a:rPr sz="2000" spc="-50">
                <a:latin typeface="Arial"/>
                <a:cs typeface="Arial"/>
              </a:rPr>
              <a:t> </a:t>
            </a:r>
            <a:r>
              <a:rPr sz="2000">
                <a:latin typeface="Arial"/>
                <a:cs typeface="Arial"/>
              </a:rPr>
              <a:t>location</a:t>
            </a:r>
            <a:r>
              <a:rPr sz="2000" spc="-25">
                <a:latin typeface="Arial"/>
                <a:cs typeface="Arial"/>
              </a:rPr>
              <a:t> </a:t>
            </a:r>
            <a:r>
              <a:rPr sz="2000">
                <a:latin typeface="Arial"/>
                <a:cs typeface="Arial"/>
              </a:rPr>
              <a:t>of</a:t>
            </a:r>
            <a:r>
              <a:rPr sz="2000" spc="-35">
                <a:latin typeface="Arial"/>
                <a:cs typeface="Arial"/>
              </a:rPr>
              <a:t> </a:t>
            </a:r>
            <a:r>
              <a:rPr sz="2000" spc="-25">
                <a:latin typeface="Arial"/>
                <a:cs typeface="Arial"/>
              </a:rPr>
              <a:t>the </a:t>
            </a:r>
            <a:r>
              <a:rPr sz="2000">
                <a:latin typeface="Arial"/>
                <a:cs typeface="Arial"/>
              </a:rPr>
              <a:t>assessment</a:t>
            </a:r>
            <a:r>
              <a:rPr sz="2000" spc="-55">
                <a:latin typeface="Arial"/>
                <a:cs typeface="Arial"/>
              </a:rPr>
              <a:t> </a:t>
            </a:r>
            <a:r>
              <a:rPr sz="2000" spc="-10">
                <a:latin typeface="Arial"/>
                <a:cs typeface="Arial"/>
              </a:rPr>
              <a:t>area.</a:t>
            </a:r>
            <a:endParaRPr sz="2000">
              <a:latin typeface="Arial"/>
              <a:cs typeface="Arial"/>
            </a:endParaRPr>
          </a:p>
        </p:txBody>
      </p:sp>
      <p:sp>
        <p:nvSpPr>
          <p:cNvPr id="7" name="Title 6">
            <a:extLst>
              <a:ext uri="{FF2B5EF4-FFF2-40B4-BE49-F238E27FC236}">
                <a16:creationId xmlns:a16="http://schemas.microsoft.com/office/drawing/2014/main" id="{4D4E5AE4-88AC-783D-6E83-AA883164231A}"/>
              </a:ext>
            </a:extLst>
          </p:cNvPr>
          <p:cNvSpPr txBox="1">
            <a:spLocks noGrp="1"/>
          </p:cNvSpPr>
          <p:nvPr>
            <p:ph type="title" idx="4294967295"/>
          </p:nvPr>
        </p:nvSpPr>
        <p:spPr>
          <a:xfrm>
            <a:off x="1433112" y="137551"/>
            <a:ext cx="10956177" cy="10464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bg1"/>
                </a:solidFill>
                <a:effectLst/>
                <a:uLnTx/>
                <a:uFillTx/>
                <a:latin typeface="Arial"/>
                <a:ea typeface="+mn-ea"/>
                <a:cs typeface="Arial"/>
              </a:rPr>
              <a:t>UMAM PART I: EXAMPLE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8EAFB"/>
                </a:solidFill>
                <a:effectLst/>
                <a:uLnTx/>
                <a:uFillTx/>
                <a:latin typeface="Arial"/>
                <a:ea typeface="+mn-ea"/>
                <a:cs typeface="Arial"/>
              </a:rPr>
              <a:t>WILDLIFE AND LISTED SPECIES UTILIZATION</a:t>
            </a:r>
          </a:p>
        </p:txBody>
      </p:sp>
    </p:spTree>
    <p:extLst>
      <p:ext uri="{BB962C8B-B14F-4D97-AF65-F5344CB8AC3E}">
        <p14:creationId xmlns:p14="http://schemas.microsoft.com/office/powerpoint/2010/main" val="23588484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1CE7A-646C-DAD8-0212-C44A997094F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7DFB6F9-0E47-5CAB-ABB7-A31F9F25B134}"/>
              </a:ext>
            </a:extLst>
          </p:cNvPr>
          <p:cNvSpPr txBox="1"/>
          <p:nvPr/>
        </p:nvSpPr>
        <p:spPr>
          <a:xfrm>
            <a:off x="1433112" y="137551"/>
            <a:ext cx="10956177"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400" b="1">
                <a:solidFill>
                  <a:schemeClr val="bg1"/>
                </a:solidFill>
                <a:latin typeface="Arial"/>
                <a:cs typeface="Arial"/>
              </a:rPr>
              <a:t>UMAM PART I: EXAMPLE</a:t>
            </a:r>
          </a:p>
          <a:p>
            <a:r>
              <a:rPr lang="en-US" sz="2800" b="1">
                <a:solidFill>
                  <a:srgbClr val="C8EAFB"/>
                </a:solidFill>
                <a:latin typeface="Arial"/>
                <a:cs typeface="Arial"/>
              </a:rPr>
              <a:t>FLORIDA NATURAL AREAS INVENTORY (FNAI)</a:t>
            </a:r>
          </a:p>
        </p:txBody>
      </p:sp>
      <p:grpSp>
        <p:nvGrpSpPr>
          <p:cNvPr id="8" name="object 2" descr="FNAI screenshot">
            <a:extLst>
              <a:ext uri="{FF2B5EF4-FFF2-40B4-BE49-F238E27FC236}">
                <a16:creationId xmlns:a16="http://schemas.microsoft.com/office/drawing/2014/main" id="{8E230D38-277A-496F-AAA7-33656786356B}"/>
              </a:ext>
            </a:extLst>
          </p:cNvPr>
          <p:cNvGrpSpPr/>
          <p:nvPr/>
        </p:nvGrpSpPr>
        <p:grpSpPr>
          <a:xfrm>
            <a:off x="4540986" y="1375654"/>
            <a:ext cx="7572375" cy="5344795"/>
            <a:chOff x="4484636" y="1391894"/>
            <a:chExt cx="7572375" cy="5344795"/>
          </a:xfrm>
          <a:solidFill>
            <a:srgbClr val="2E5270"/>
          </a:solidFill>
        </p:grpSpPr>
        <p:sp>
          <p:nvSpPr>
            <p:cNvPr id="9" name="object 3">
              <a:extLst>
                <a:ext uri="{FF2B5EF4-FFF2-40B4-BE49-F238E27FC236}">
                  <a16:creationId xmlns:a16="http://schemas.microsoft.com/office/drawing/2014/main" id="{D8155D25-2252-84D1-3B6E-118C32EF4305}"/>
                </a:ext>
              </a:extLst>
            </p:cNvPr>
            <p:cNvSpPr/>
            <p:nvPr/>
          </p:nvSpPr>
          <p:spPr>
            <a:xfrm>
              <a:off x="4490986" y="1398244"/>
              <a:ext cx="7559675" cy="5332095"/>
            </a:xfrm>
            <a:custGeom>
              <a:avLst/>
              <a:gdLst/>
              <a:ahLst/>
              <a:cxnLst/>
              <a:rect l="l" t="t" r="r" b="b"/>
              <a:pathLst>
                <a:path w="7559675" h="5332095">
                  <a:moveTo>
                    <a:pt x="7559255" y="0"/>
                  </a:moveTo>
                  <a:lnTo>
                    <a:pt x="0" y="0"/>
                  </a:lnTo>
                  <a:lnTo>
                    <a:pt x="0" y="5332095"/>
                  </a:lnTo>
                  <a:lnTo>
                    <a:pt x="7559255" y="5332095"/>
                  </a:lnTo>
                  <a:lnTo>
                    <a:pt x="7559255" y="0"/>
                  </a:lnTo>
                  <a:close/>
                </a:path>
              </a:pathLst>
            </a:custGeom>
            <a:grpFill/>
          </p:spPr>
          <p:txBody>
            <a:bodyPr wrap="square" lIns="0" tIns="0" rIns="0" bIns="0" rtlCol="0"/>
            <a:lstStyle/>
            <a:p>
              <a:endParaRPr/>
            </a:p>
          </p:txBody>
        </p:sp>
        <p:sp>
          <p:nvSpPr>
            <p:cNvPr id="10" name="object 4">
              <a:extLst>
                <a:ext uri="{FF2B5EF4-FFF2-40B4-BE49-F238E27FC236}">
                  <a16:creationId xmlns:a16="http://schemas.microsoft.com/office/drawing/2014/main" id="{9C8D0C24-34AA-23D5-F27F-8CE73544C1ED}"/>
                </a:ext>
              </a:extLst>
            </p:cNvPr>
            <p:cNvSpPr/>
            <p:nvPr/>
          </p:nvSpPr>
          <p:spPr>
            <a:xfrm>
              <a:off x="4490986" y="1398244"/>
              <a:ext cx="7559675" cy="5332095"/>
            </a:xfrm>
            <a:custGeom>
              <a:avLst/>
              <a:gdLst/>
              <a:ahLst/>
              <a:cxnLst/>
              <a:rect l="l" t="t" r="r" b="b"/>
              <a:pathLst>
                <a:path w="7559675" h="5332095">
                  <a:moveTo>
                    <a:pt x="0" y="0"/>
                  </a:moveTo>
                  <a:lnTo>
                    <a:pt x="7559255" y="0"/>
                  </a:lnTo>
                  <a:lnTo>
                    <a:pt x="7559255" y="5332095"/>
                  </a:lnTo>
                  <a:lnTo>
                    <a:pt x="0" y="5332095"/>
                  </a:lnTo>
                  <a:lnTo>
                    <a:pt x="0" y="0"/>
                  </a:lnTo>
                  <a:close/>
                </a:path>
              </a:pathLst>
            </a:custGeom>
            <a:grpFill/>
            <a:ln w="12700">
              <a:solidFill>
                <a:srgbClr val="3984AA"/>
              </a:solidFill>
            </a:ln>
          </p:spPr>
          <p:txBody>
            <a:bodyPr wrap="square" lIns="0" tIns="0" rIns="0" bIns="0" rtlCol="0"/>
            <a:lstStyle/>
            <a:p>
              <a:endParaRPr/>
            </a:p>
          </p:txBody>
        </p:sp>
        <p:pic>
          <p:nvPicPr>
            <p:cNvPr id="11" name="object 5">
              <a:extLst>
                <a:ext uri="{FF2B5EF4-FFF2-40B4-BE49-F238E27FC236}">
                  <a16:creationId xmlns:a16="http://schemas.microsoft.com/office/drawing/2014/main" id="{BFCEAFD6-1C45-7A36-7F80-A56CAFF45D4E}"/>
                </a:ext>
              </a:extLst>
            </p:cNvPr>
            <p:cNvPicPr/>
            <p:nvPr/>
          </p:nvPicPr>
          <p:blipFill>
            <a:blip r:embed="rId2" cstate="print"/>
            <a:stretch>
              <a:fillRect/>
            </a:stretch>
          </p:blipFill>
          <p:spPr>
            <a:xfrm>
              <a:off x="8608872" y="1484871"/>
              <a:ext cx="3377152" cy="2114003"/>
            </a:xfrm>
            <a:prstGeom prst="rect">
              <a:avLst/>
            </a:prstGeom>
            <a:grpFill/>
          </p:spPr>
        </p:pic>
        <p:pic>
          <p:nvPicPr>
            <p:cNvPr id="12" name="object 6">
              <a:extLst>
                <a:ext uri="{FF2B5EF4-FFF2-40B4-BE49-F238E27FC236}">
                  <a16:creationId xmlns:a16="http://schemas.microsoft.com/office/drawing/2014/main" id="{398DCD46-7F8C-CA47-CFBB-9FE070EAC853}"/>
                </a:ext>
              </a:extLst>
            </p:cNvPr>
            <p:cNvPicPr/>
            <p:nvPr/>
          </p:nvPicPr>
          <p:blipFill>
            <a:blip r:embed="rId3" cstate="print"/>
            <a:stretch>
              <a:fillRect/>
            </a:stretch>
          </p:blipFill>
          <p:spPr>
            <a:xfrm>
              <a:off x="4540986" y="1459896"/>
              <a:ext cx="3812662" cy="5227972"/>
            </a:xfrm>
            <a:prstGeom prst="rect">
              <a:avLst/>
            </a:prstGeom>
            <a:grpFill/>
          </p:spPr>
        </p:pic>
        <p:pic>
          <p:nvPicPr>
            <p:cNvPr id="13" name="object 7">
              <a:extLst>
                <a:ext uri="{FF2B5EF4-FFF2-40B4-BE49-F238E27FC236}">
                  <a16:creationId xmlns:a16="http://schemas.microsoft.com/office/drawing/2014/main" id="{18914994-9799-DD42-C206-489EEC1DE236}"/>
                </a:ext>
              </a:extLst>
            </p:cNvPr>
            <p:cNvPicPr/>
            <p:nvPr/>
          </p:nvPicPr>
          <p:blipFill>
            <a:blip r:embed="rId4" cstate="print"/>
            <a:stretch>
              <a:fillRect/>
            </a:stretch>
          </p:blipFill>
          <p:spPr>
            <a:xfrm>
              <a:off x="10267788" y="3730980"/>
              <a:ext cx="1750132" cy="2664658"/>
            </a:xfrm>
            <a:prstGeom prst="rect">
              <a:avLst/>
            </a:prstGeom>
            <a:grpFill/>
          </p:spPr>
        </p:pic>
        <p:pic>
          <p:nvPicPr>
            <p:cNvPr id="14" name="object 8">
              <a:extLst>
                <a:ext uri="{FF2B5EF4-FFF2-40B4-BE49-F238E27FC236}">
                  <a16:creationId xmlns:a16="http://schemas.microsoft.com/office/drawing/2014/main" id="{565B034B-9D23-2CF8-A73E-9F4F689CE3FF}"/>
                </a:ext>
              </a:extLst>
            </p:cNvPr>
            <p:cNvPicPr/>
            <p:nvPr/>
          </p:nvPicPr>
          <p:blipFill>
            <a:blip r:embed="rId5" cstate="print"/>
            <a:stretch>
              <a:fillRect/>
            </a:stretch>
          </p:blipFill>
          <p:spPr>
            <a:xfrm>
              <a:off x="8402688" y="4561370"/>
              <a:ext cx="1833202" cy="1286573"/>
            </a:xfrm>
            <a:prstGeom prst="rect">
              <a:avLst/>
            </a:prstGeom>
            <a:grpFill/>
          </p:spPr>
        </p:pic>
      </p:grpSp>
      <p:sp>
        <p:nvSpPr>
          <p:cNvPr id="15" name="object 10">
            <a:extLst>
              <a:ext uri="{FF2B5EF4-FFF2-40B4-BE49-F238E27FC236}">
                <a16:creationId xmlns:a16="http://schemas.microsoft.com/office/drawing/2014/main" id="{32AC54DA-C16B-E325-2D2F-4FF32DA894E0}"/>
              </a:ext>
            </a:extLst>
          </p:cNvPr>
          <p:cNvSpPr txBox="1"/>
          <p:nvPr/>
        </p:nvSpPr>
        <p:spPr>
          <a:xfrm>
            <a:off x="381152" y="1507696"/>
            <a:ext cx="3630929" cy="4646295"/>
          </a:xfrm>
          <a:prstGeom prst="rect">
            <a:avLst/>
          </a:prstGeom>
        </p:spPr>
        <p:txBody>
          <a:bodyPr vert="horz" wrap="square" lIns="0" tIns="53975" rIns="0" bIns="0" rtlCol="0">
            <a:spAutoFit/>
          </a:bodyPr>
          <a:lstStyle/>
          <a:p>
            <a:pPr marL="240029" marR="516255" indent="-227329">
              <a:lnSpc>
                <a:spcPts val="2590"/>
              </a:lnSpc>
              <a:spcBef>
                <a:spcPts val="425"/>
              </a:spcBef>
              <a:buChar char="•"/>
              <a:tabLst>
                <a:tab pos="241300" algn="l"/>
              </a:tabLst>
            </a:pPr>
            <a:r>
              <a:rPr sz="2400">
                <a:latin typeface="Arial"/>
                <a:cs typeface="Arial"/>
              </a:rPr>
              <a:t>Florida</a:t>
            </a:r>
            <a:r>
              <a:rPr sz="2400" spc="-55">
                <a:latin typeface="Arial"/>
                <a:cs typeface="Arial"/>
              </a:rPr>
              <a:t> </a:t>
            </a:r>
            <a:r>
              <a:rPr sz="2400" spc="-10">
                <a:latin typeface="Arial"/>
                <a:cs typeface="Arial"/>
              </a:rPr>
              <a:t>Natural</a:t>
            </a:r>
            <a:r>
              <a:rPr sz="2400" spc="-155">
                <a:latin typeface="Arial"/>
                <a:cs typeface="Arial"/>
              </a:rPr>
              <a:t> </a:t>
            </a:r>
            <a:r>
              <a:rPr sz="2400" spc="-20">
                <a:latin typeface="Arial"/>
                <a:cs typeface="Arial"/>
              </a:rPr>
              <a:t>Areas 	</a:t>
            </a:r>
            <a:r>
              <a:rPr sz="2400" spc="-10">
                <a:latin typeface="Arial"/>
                <a:cs typeface="Arial"/>
              </a:rPr>
              <a:t>Inventory</a:t>
            </a:r>
            <a:endParaRPr sz="2400">
              <a:latin typeface="Arial"/>
              <a:cs typeface="Arial"/>
            </a:endParaRPr>
          </a:p>
          <a:p>
            <a:pPr marL="697230" marR="5080" lvl="1" indent="-227329">
              <a:lnSpc>
                <a:spcPts val="1939"/>
              </a:lnSpc>
              <a:spcBef>
                <a:spcPts val="2635"/>
              </a:spcBef>
              <a:buFont typeface="Courier New"/>
              <a:buChar char="o"/>
              <a:tabLst>
                <a:tab pos="698500" algn="l"/>
              </a:tabLst>
            </a:pPr>
            <a:r>
              <a:rPr sz="1800">
                <a:latin typeface="Arial"/>
                <a:cs typeface="Arial"/>
              </a:rPr>
              <a:t>Description</a:t>
            </a:r>
            <a:r>
              <a:rPr sz="1800" spc="-20">
                <a:latin typeface="Arial"/>
                <a:cs typeface="Arial"/>
              </a:rPr>
              <a:t> </a:t>
            </a:r>
            <a:r>
              <a:rPr sz="1800">
                <a:latin typeface="Arial"/>
                <a:cs typeface="Arial"/>
              </a:rPr>
              <a:t>of</a:t>
            </a:r>
            <a:r>
              <a:rPr sz="1800" spc="-35">
                <a:latin typeface="Arial"/>
                <a:cs typeface="Arial"/>
              </a:rPr>
              <a:t> </a:t>
            </a:r>
            <a:r>
              <a:rPr sz="1800" spc="-10">
                <a:latin typeface="Arial"/>
                <a:cs typeface="Arial"/>
              </a:rPr>
              <a:t>community, 	</a:t>
            </a:r>
            <a:r>
              <a:rPr sz="1800">
                <a:latin typeface="Arial"/>
                <a:cs typeface="Arial"/>
              </a:rPr>
              <a:t>landscape</a:t>
            </a:r>
            <a:r>
              <a:rPr sz="1800" spc="-30">
                <a:latin typeface="Arial"/>
                <a:cs typeface="Arial"/>
              </a:rPr>
              <a:t> </a:t>
            </a:r>
            <a:r>
              <a:rPr sz="1800">
                <a:latin typeface="Arial"/>
                <a:cs typeface="Arial"/>
              </a:rPr>
              <a:t>position,</a:t>
            </a:r>
            <a:r>
              <a:rPr sz="1800" spc="-25">
                <a:latin typeface="Arial"/>
                <a:cs typeface="Arial"/>
              </a:rPr>
              <a:t> </a:t>
            </a:r>
            <a:r>
              <a:rPr sz="1800">
                <a:latin typeface="Arial"/>
                <a:cs typeface="Arial"/>
              </a:rPr>
              <a:t>soils</a:t>
            </a:r>
            <a:r>
              <a:rPr sz="1800" spc="-35">
                <a:latin typeface="Arial"/>
                <a:cs typeface="Arial"/>
              </a:rPr>
              <a:t> </a:t>
            </a:r>
            <a:r>
              <a:rPr sz="1800" spc="-25">
                <a:latin typeface="Arial"/>
                <a:cs typeface="Arial"/>
              </a:rPr>
              <a:t>and 	</a:t>
            </a:r>
            <a:r>
              <a:rPr sz="1800" spc="-10">
                <a:latin typeface="Arial"/>
                <a:cs typeface="Arial"/>
              </a:rPr>
              <a:t>vegetation.</a:t>
            </a:r>
            <a:endParaRPr sz="1800">
              <a:latin typeface="Arial"/>
              <a:cs typeface="Arial"/>
            </a:endParaRPr>
          </a:p>
          <a:p>
            <a:pPr lvl="1">
              <a:lnSpc>
                <a:spcPct val="100000"/>
              </a:lnSpc>
              <a:spcBef>
                <a:spcPts val="894"/>
              </a:spcBef>
              <a:buFont typeface="Courier New"/>
              <a:buChar char="o"/>
            </a:pPr>
            <a:endParaRPr sz="1800">
              <a:latin typeface="Arial"/>
              <a:cs typeface="Arial"/>
            </a:endParaRPr>
          </a:p>
          <a:p>
            <a:pPr marL="697230" marR="311785" lvl="1" indent="-227329" algn="just">
              <a:lnSpc>
                <a:spcPts val="1939"/>
              </a:lnSpc>
              <a:buFont typeface="Courier New"/>
              <a:buChar char="o"/>
              <a:tabLst>
                <a:tab pos="698500" algn="l"/>
              </a:tabLst>
            </a:pPr>
            <a:r>
              <a:rPr sz="1800">
                <a:latin typeface="Arial"/>
                <a:cs typeface="Arial"/>
              </a:rPr>
              <a:t>Discussion</a:t>
            </a:r>
            <a:r>
              <a:rPr sz="1800" spc="-15">
                <a:latin typeface="Arial"/>
                <a:cs typeface="Arial"/>
              </a:rPr>
              <a:t> </a:t>
            </a:r>
            <a:r>
              <a:rPr sz="1800">
                <a:latin typeface="Arial"/>
                <a:cs typeface="Arial"/>
              </a:rPr>
              <a:t>of</a:t>
            </a:r>
            <a:r>
              <a:rPr sz="1800" spc="-35">
                <a:latin typeface="Arial"/>
                <a:cs typeface="Arial"/>
              </a:rPr>
              <a:t> </a:t>
            </a:r>
            <a:r>
              <a:rPr sz="1800">
                <a:latin typeface="Arial"/>
                <a:cs typeface="Arial"/>
              </a:rPr>
              <a:t>natural</a:t>
            </a:r>
            <a:r>
              <a:rPr sz="1800" spc="-20">
                <a:latin typeface="Arial"/>
                <a:cs typeface="Arial"/>
              </a:rPr>
              <a:t> </a:t>
            </a:r>
            <a:r>
              <a:rPr sz="1800" spc="-25">
                <a:latin typeface="Arial"/>
                <a:cs typeface="Arial"/>
              </a:rPr>
              <a:t>and 	</a:t>
            </a:r>
            <a:r>
              <a:rPr sz="1800">
                <a:latin typeface="Arial"/>
                <a:cs typeface="Arial"/>
              </a:rPr>
              <a:t>anthropogenic</a:t>
            </a:r>
            <a:r>
              <a:rPr sz="1800" spc="434">
                <a:latin typeface="Arial"/>
                <a:cs typeface="Arial"/>
              </a:rPr>
              <a:t> </a:t>
            </a:r>
            <a:r>
              <a:rPr sz="1800" spc="-10">
                <a:latin typeface="Arial"/>
                <a:cs typeface="Arial"/>
              </a:rPr>
              <a:t>processes 	</a:t>
            </a:r>
            <a:r>
              <a:rPr sz="1800">
                <a:latin typeface="Arial"/>
                <a:cs typeface="Arial"/>
              </a:rPr>
              <a:t>influencing</a:t>
            </a:r>
            <a:r>
              <a:rPr sz="1800" spc="-60">
                <a:latin typeface="Arial"/>
                <a:cs typeface="Arial"/>
              </a:rPr>
              <a:t> </a:t>
            </a:r>
            <a:r>
              <a:rPr sz="1800" spc="-10">
                <a:latin typeface="Arial"/>
                <a:cs typeface="Arial"/>
              </a:rPr>
              <a:t>community.</a:t>
            </a:r>
            <a:endParaRPr sz="1800">
              <a:latin typeface="Arial"/>
              <a:cs typeface="Arial"/>
            </a:endParaRPr>
          </a:p>
          <a:p>
            <a:pPr lvl="1">
              <a:lnSpc>
                <a:spcPct val="100000"/>
              </a:lnSpc>
              <a:spcBef>
                <a:spcPts val="885"/>
              </a:spcBef>
              <a:buFont typeface="Courier New"/>
              <a:buChar char="o"/>
            </a:pPr>
            <a:endParaRPr sz="1800">
              <a:latin typeface="Arial"/>
              <a:cs typeface="Arial"/>
            </a:endParaRPr>
          </a:p>
          <a:p>
            <a:pPr marL="697230" marR="349250" lvl="1" indent="-227329" algn="just">
              <a:lnSpc>
                <a:spcPts val="1939"/>
              </a:lnSpc>
              <a:buFont typeface="Courier New"/>
              <a:buChar char="o"/>
              <a:tabLst>
                <a:tab pos="698500" algn="l"/>
              </a:tabLst>
            </a:pPr>
            <a:r>
              <a:rPr sz="1800">
                <a:latin typeface="Arial"/>
                <a:cs typeface="Arial"/>
              </a:rPr>
              <a:t>Discussion</a:t>
            </a:r>
            <a:r>
              <a:rPr sz="1800" spc="-10">
                <a:latin typeface="Arial"/>
                <a:cs typeface="Arial"/>
              </a:rPr>
              <a:t> </a:t>
            </a:r>
            <a:r>
              <a:rPr sz="1800">
                <a:latin typeface="Arial"/>
                <a:cs typeface="Arial"/>
              </a:rPr>
              <a:t>of</a:t>
            </a:r>
            <a:r>
              <a:rPr sz="1800" spc="-30">
                <a:latin typeface="Arial"/>
                <a:cs typeface="Arial"/>
              </a:rPr>
              <a:t> </a:t>
            </a:r>
            <a:r>
              <a:rPr sz="1800" spc="-10">
                <a:latin typeface="Arial"/>
                <a:cs typeface="Arial"/>
              </a:rPr>
              <a:t>community 	</a:t>
            </a:r>
            <a:r>
              <a:rPr sz="1800">
                <a:latin typeface="Arial"/>
                <a:cs typeface="Arial"/>
              </a:rPr>
              <a:t>variations</a:t>
            </a:r>
            <a:r>
              <a:rPr sz="1800" spc="-25">
                <a:latin typeface="Arial"/>
                <a:cs typeface="Arial"/>
              </a:rPr>
              <a:t> </a:t>
            </a:r>
            <a:r>
              <a:rPr sz="1800">
                <a:latin typeface="Arial"/>
                <a:cs typeface="Arial"/>
              </a:rPr>
              <a:t>and</a:t>
            </a:r>
            <a:r>
              <a:rPr sz="1800" spc="-30">
                <a:latin typeface="Arial"/>
                <a:cs typeface="Arial"/>
              </a:rPr>
              <a:t> </a:t>
            </a:r>
            <a:r>
              <a:rPr sz="1800" spc="-10">
                <a:latin typeface="Arial"/>
                <a:cs typeface="Arial"/>
              </a:rPr>
              <a:t>associated 	communities.</a:t>
            </a:r>
            <a:endParaRPr sz="1800">
              <a:latin typeface="Arial"/>
              <a:cs typeface="Arial"/>
            </a:endParaRPr>
          </a:p>
          <a:p>
            <a:pPr lvl="1">
              <a:lnSpc>
                <a:spcPct val="100000"/>
              </a:lnSpc>
              <a:spcBef>
                <a:spcPts val="630"/>
              </a:spcBef>
              <a:buFont typeface="Courier New"/>
              <a:buChar char="o"/>
            </a:pPr>
            <a:endParaRPr sz="1800">
              <a:latin typeface="Arial"/>
              <a:cs typeface="Arial"/>
            </a:endParaRPr>
          </a:p>
          <a:p>
            <a:pPr marL="697230" lvl="1" indent="-227329">
              <a:lnSpc>
                <a:spcPct val="100000"/>
              </a:lnSpc>
              <a:spcBef>
                <a:spcPts val="5"/>
              </a:spcBef>
              <a:buFont typeface="Courier New"/>
              <a:buChar char="o"/>
              <a:tabLst>
                <a:tab pos="697230" algn="l"/>
              </a:tabLst>
            </a:pPr>
            <a:r>
              <a:rPr sz="1800">
                <a:latin typeface="Arial"/>
                <a:cs typeface="Arial"/>
              </a:rPr>
              <a:t>Biodiversity</a:t>
            </a:r>
            <a:r>
              <a:rPr sz="1800" spc="-70">
                <a:latin typeface="Arial"/>
                <a:cs typeface="Arial"/>
              </a:rPr>
              <a:t> </a:t>
            </a:r>
            <a:r>
              <a:rPr sz="1800" spc="-10">
                <a:latin typeface="Arial"/>
                <a:cs typeface="Arial"/>
              </a:rPr>
              <a:t>Matrix.</a:t>
            </a:r>
            <a:endParaRPr sz="1800">
              <a:latin typeface="Arial"/>
              <a:cs typeface="Arial"/>
            </a:endParaRPr>
          </a:p>
        </p:txBody>
      </p:sp>
      <p:sp>
        <p:nvSpPr>
          <p:cNvPr id="2" name="Title 1">
            <a:extLst>
              <a:ext uri="{FF2B5EF4-FFF2-40B4-BE49-F238E27FC236}">
                <a16:creationId xmlns:a16="http://schemas.microsoft.com/office/drawing/2014/main" id="{7DE62294-EB36-B2B4-885A-29D1492349D6}"/>
              </a:ext>
            </a:extLst>
          </p:cNvPr>
          <p:cNvSpPr txBox="1">
            <a:spLocks noGrp="1"/>
          </p:cNvSpPr>
          <p:nvPr>
            <p:ph type="title" idx="4294967295"/>
          </p:nvPr>
        </p:nvSpPr>
        <p:spPr>
          <a:xfrm>
            <a:off x="8665222" y="6107324"/>
            <a:ext cx="6097904" cy="2462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Photo credit: FNAI</a:t>
            </a:r>
          </a:p>
        </p:txBody>
      </p:sp>
    </p:spTree>
    <p:extLst>
      <p:ext uri="{BB962C8B-B14F-4D97-AF65-F5344CB8AC3E}">
        <p14:creationId xmlns:p14="http://schemas.microsoft.com/office/powerpoint/2010/main" val="3309558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9FCE1-975F-5E8A-93B4-BC6A544DF1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C1CA7B-CC2A-B983-7A52-BDD18663D293}"/>
              </a:ext>
            </a:extLst>
          </p:cNvPr>
          <p:cNvSpPr txBox="1">
            <a:spLocks noGrp="1"/>
          </p:cNvSpPr>
          <p:nvPr>
            <p:ph type="title" idx="4294967295"/>
          </p:nvPr>
        </p:nvSpPr>
        <p:spPr>
          <a:xfrm>
            <a:off x="1570272" y="297571"/>
            <a:ext cx="10956177" cy="6155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bg1"/>
                </a:solidFill>
                <a:effectLst/>
                <a:uLnTx/>
                <a:uFillTx/>
                <a:latin typeface="Arial"/>
                <a:ea typeface="+mn-ea"/>
                <a:cs typeface="Arial"/>
              </a:rPr>
              <a:t>UMAM PART I: EXAMPLE</a:t>
            </a:r>
          </a:p>
        </p:txBody>
      </p:sp>
      <p:grpSp>
        <p:nvGrpSpPr>
          <p:cNvPr id="12" name="object 2" descr="umam screenshot">
            <a:extLst>
              <a:ext uri="{FF2B5EF4-FFF2-40B4-BE49-F238E27FC236}">
                <a16:creationId xmlns:a16="http://schemas.microsoft.com/office/drawing/2014/main" id="{9429A072-CAF0-90B2-E698-ECF6F2D14330}"/>
              </a:ext>
            </a:extLst>
          </p:cNvPr>
          <p:cNvGrpSpPr/>
          <p:nvPr/>
        </p:nvGrpSpPr>
        <p:grpSpPr>
          <a:xfrm>
            <a:off x="6523405" y="1365250"/>
            <a:ext cx="5522595" cy="5382260"/>
            <a:chOff x="6523405" y="1365250"/>
            <a:chExt cx="5522595" cy="5382260"/>
          </a:xfrm>
          <a:solidFill>
            <a:srgbClr val="2E5270"/>
          </a:solidFill>
        </p:grpSpPr>
        <p:sp>
          <p:nvSpPr>
            <p:cNvPr id="13" name="object 3">
              <a:extLst>
                <a:ext uri="{FF2B5EF4-FFF2-40B4-BE49-F238E27FC236}">
                  <a16:creationId xmlns:a16="http://schemas.microsoft.com/office/drawing/2014/main" id="{FD74599D-8D2B-A2FD-FB81-3FED53C52E83}"/>
                </a:ext>
              </a:extLst>
            </p:cNvPr>
            <p:cNvSpPr/>
            <p:nvPr/>
          </p:nvSpPr>
          <p:spPr>
            <a:xfrm>
              <a:off x="6529755" y="1371600"/>
              <a:ext cx="5509895" cy="5369560"/>
            </a:xfrm>
            <a:custGeom>
              <a:avLst/>
              <a:gdLst/>
              <a:ahLst/>
              <a:cxnLst/>
              <a:rect l="l" t="t" r="r" b="b"/>
              <a:pathLst>
                <a:path w="5509895" h="5369559">
                  <a:moveTo>
                    <a:pt x="5509844" y="0"/>
                  </a:moveTo>
                  <a:lnTo>
                    <a:pt x="0" y="0"/>
                  </a:lnTo>
                  <a:lnTo>
                    <a:pt x="0" y="5369166"/>
                  </a:lnTo>
                  <a:lnTo>
                    <a:pt x="5509844" y="5369166"/>
                  </a:lnTo>
                  <a:lnTo>
                    <a:pt x="5509844" y="0"/>
                  </a:lnTo>
                  <a:close/>
                </a:path>
              </a:pathLst>
            </a:custGeom>
            <a:grpFill/>
          </p:spPr>
          <p:txBody>
            <a:bodyPr wrap="square" lIns="0" tIns="0" rIns="0" bIns="0" rtlCol="0"/>
            <a:lstStyle/>
            <a:p>
              <a:endParaRPr/>
            </a:p>
          </p:txBody>
        </p:sp>
        <p:sp>
          <p:nvSpPr>
            <p:cNvPr id="14" name="object 4">
              <a:extLst>
                <a:ext uri="{FF2B5EF4-FFF2-40B4-BE49-F238E27FC236}">
                  <a16:creationId xmlns:a16="http://schemas.microsoft.com/office/drawing/2014/main" id="{E57EABC0-42B4-55B5-15C3-19BBE46BC00F}"/>
                </a:ext>
              </a:extLst>
            </p:cNvPr>
            <p:cNvSpPr/>
            <p:nvPr/>
          </p:nvSpPr>
          <p:spPr>
            <a:xfrm>
              <a:off x="6529755" y="1371600"/>
              <a:ext cx="5509895" cy="5369560"/>
            </a:xfrm>
            <a:custGeom>
              <a:avLst/>
              <a:gdLst/>
              <a:ahLst/>
              <a:cxnLst/>
              <a:rect l="l" t="t" r="r" b="b"/>
              <a:pathLst>
                <a:path w="5509895" h="5369559">
                  <a:moveTo>
                    <a:pt x="0" y="0"/>
                  </a:moveTo>
                  <a:lnTo>
                    <a:pt x="5509844" y="0"/>
                  </a:lnTo>
                  <a:lnTo>
                    <a:pt x="5509844" y="5369166"/>
                  </a:lnTo>
                  <a:lnTo>
                    <a:pt x="0" y="5369166"/>
                  </a:lnTo>
                  <a:lnTo>
                    <a:pt x="0" y="0"/>
                  </a:lnTo>
                  <a:close/>
                </a:path>
              </a:pathLst>
            </a:custGeom>
            <a:grpFill/>
            <a:ln w="12700">
              <a:solidFill>
                <a:srgbClr val="3984AA"/>
              </a:solidFill>
            </a:ln>
          </p:spPr>
          <p:txBody>
            <a:bodyPr wrap="square" lIns="0" tIns="0" rIns="0" bIns="0" rtlCol="0"/>
            <a:lstStyle/>
            <a:p>
              <a:endParaRPr/>
            </a:p>
          </p:txBody>
        </p:sp>
      </p:grpSp>
      <p:sp>
        <p:nvSpPr>
          <p:cNvPr id="15" name="object 6">
            <a:extLst>
              <a:ext uri="{FF2B5EF4-FFF2-40B4-BE49-F238E27FC236}">
                <a16:creationId xmlns:a16="http://schemas.microsoft.com/office/drawing/2014/main" id="{C5EE789C-837E-301B-E2DA-6B17668D25BD}"/>
              </a:ext>
            </a:extLst>
          </p:cNvPr>
          <p:cNvSpPr txBox="1"/>
          <p:nvPr/>
        </p:nvSpPr>
        <p:spPr>
          <a:xfrm>
            <a:off x="359421" y="1650542"/>
            <a:ext cx="5801677" cy="4049185"/>
          </a:xfrm>
          <a:prstGeom prst="rect">
            <a:avLst/>
          </a:prstGeom>
        </p:spPr>
        <p:txBody>
          <a:bodyPr vert="horz" wrap="square" lIns="0" tIns="12065" rIns="0" bIns="0" rtlCol="0">
            <a:spAutoFit/>
          </a:bodyPr>
          <a:lstStyle/>
          <a:p>
            <a:pPr marL="12700">
              <a:lnSpc>
                <a:spcPct val="100000"/>
              </a:lnSpc>
              <a:spcBef>
                <a:spcPts val="2565"/>
              </a:spcBef>
              <a:tabLst>
                <a:tab pos="240029" algn="l"/>
              </a:tabLst>
            </a:pPr>
            <a:r>
              <a:rPr lang="en-US" sz="2200">
                <a:latin typeface="Arial"/>
                <a:cs typeface="Arial"/>
              </a:rPr>
              <a:t>Use the resources listed in previous slides as the framework to complete the below sections:</a:t>
            </a:r>
          </a:p>
          <a:p>
            <a:pPr marL="355600" indent="-342900">
              <a:lnSpc>
                <a:spcPct val="100000"/>
              </a:lnSpc>
              <a:spcBef>
                <a:spcPts val="2565"/>
              </a:spcBef>
              <a:buFont typeface="Arial" panose="020B0604020202020204" pitchFamily="34" charset="0"/>
              <a:buChar char="•"/>
              <a:tabLst>
                <a:tab pos="240029" algn="l"/>
              </a:tabLst>
            </a:pPr>
            <a:r>
              <a:rPr sz="2200">
                <a:latin typeface="Arial"/>
                <a:cs typeface="Arial"/>
              </a:rPr>
              <a:t>Geographic</a:t>
            </a:r>
            <a:r>
              <a:rPr sz="2200" spc="-105">
                <a:latin typeface="Arial"/>
                <a:cs typeface="Arial"/>
              </a:rPr>
              <a:t> </a:t>
            </a:r>
            <a:r>
              <a:rPr sz="2200" spc="-10">
                <a:latin typeface="Arial"/>
                <a:cs typeface="Arial"/>
              </a:rPr>
              <a:t>Relationship.</a:t>
            </a:r>
            <a:endParaRPr lang="en-US" sz="2200">
              <a:latin typeface="Arial"/>
              <a:cs typeface="Arial"/>
            </a:endParaRPr>
          </a:p>
          <a:p>
            <a:pPr marL="355600" indent="-342900">
              <a:lnSpc>
                <a:spcPct val="100000"/>
              </a:lnSpc>
              <a:spcBef>
                <a:spcPts val="2565"/>
              </a:spcBef>
              <a:buFont typeface="Arial" panose="020B0604020202020204" pitchFamily="34" charset="0"/>
              <a:buChar char="•"/>
              <a:tabLst>
                <a:tab pos="240029" algn="l"/>
              </a:tabLst>
            </a:pPr>
            <a:r>
              <a:rPr sz="2200" spc="-10">
                <a:latin typeface="Arial"/>
                <a:cs typeface="Arial"/>
              </a:rPr>
              <a:t>Assessment</a:t>
            </a:r>
            <a:r>
              <a:rPr sz="2200" spc="-125">
                <a:latin typeface="Arial"/>
                <a:cs typeface="Arial"/>
              </a:rPr>
              <a:t> </a:t>
            </a:r>
            <a:r>
              <a:rPr sz="2200" spc="-20">
                <a:latin typeface="Arial"/>
                <a:cs typeface="Arial"/>
              </a:rPr>
              <a:t>Area.</a:t>
            </a:r>
            <a:endParaRPr lang="en-US" sz="2200" spc="-20">
              <a:latin typeface="Arial"/>
              <a:cs typeface="Arial"/>
            </a:endParaRPr>
          </a:p>
          <a:p>
            <a:pPr marL="355600" indent="-342900">
              <a:lnSpc>
                <a:spcPct val="100000"/>
              </a:lnSpc>
              <a:spcBef>
                <a:spcPts val="2565"/>
              </a:spcBef>
              <a:buFont typeface="Arial" panose="020B0604020202020204" pitchFamily="34" charset="0"/>
              <a:buChar char="•"/>
              <a:tabLst>
                <a:tab pos="240029" algn="l"/>
              </a:tabLst>
            </a:pPr>
            <a:r>
              <a:rPr sz="2200">
                <a:latin typeface="Arial"/>
                <a:cs typeface="Arial"/>
              </a:rPr>
              <a:t>Significant</a:t>
            </a:r>
            <a:r>
              <a:rPr sz="2200" spc="-90">
                <a:latin typeface="Arial"/>
                <a:cs typeface="Arial"/>
              </a:rPr>
              <a:t> </a:t>
            </a:r>
            <a:r>
              <a:rPr sz="2200">
                <a:latin typeface="Arial"/>
                <a:cs typeface="Arial"/>
              </a:rPr>
              <a:t>Nearby</a:t>
            </a:r>
            <a:r>
              <a:rPr sz="2200" spc="-95">
                <a:latin typeface="Arial"/>
                <a:cs typeface="Arial"/>
              </a:rPr>
              <a:t> </a:t>
            </a:r>
            <a:r>
              <a:rPr sz="2200" spc="-10">
                <a:latin typeface="Arial"/>
                <a:cs typeface="Arial"/>
              </a:rPr>
              <a:t>Features.</a:t>
            </a:r>
            <a:endParaRPr lang="en-US" sz="2200">
              <a:latin typeface="Arial"/>
              <a:cs typeface="Arial"/>
            </a:endParaRPr>
          </a:p>
          <a:p>
            <a:pPr marL="355600" indent="-342900">
              <a:lnSpc>
                <a:spcPct val="100000"/>
              </a:lnSpc>
              <a:spcBef>
                <a:spcPts val="2565"/>
              </a:spcBef>
              <a:buFont typeface="Arial" panose="020B0604020202020204" pitchFamily="34" charset="0"/>
              <a:buChar char="•"/>
              <a:tabLst>
                <a:tab pos="240029" algn="l"/>
              </a:tabLst>
            </a:pPr>
            <a:r>
              <a:rPr sz="2200" spc="-10">
                <a:latin typeface="Arial"/>
                <a:cs typeface="Arial"/>
              </a:rPr>
              <a:t>Functions.</a:t>
            </a:r>
            <a:endParaRPr lang="en-US" sz="2200" spc="-10">
              <a:latin typeface="Arial"/>
              <a:cs typeface="Arial"/>
            </a:endParaRPr>
          </a:p>
          <a:p>
            <a:pPr marL="355600" indent="-342900">
              <a:lnSpc>
                <a:spcPct val="100000"/>
              </a:lnSpc>
              <a:spcBef>
                <a:spcPts val="2565"/>
              </a:spcBef>
              <a:buFont typeface="Arial" panose="020B0604020202020204" pitchFamily="34" charset="0"/>
              <a:buChar char="•"/>
              <a:tabLst>
                <a:tab pos="240029" algn="l"/>
              </a:tabLst>
            </a:pPr>
            <a:r>
              <a:rPr sz="2200">
                <a:latin typeface="Arial"/>
                <a:cs typeface="Arial"/>
              </a:rPr>
              <a:t>Wildlife</a:t>
            </a:r>
            <a:r>
              <a:rPr sz="2200" spc="-60">
                <a:latin typeface="Arial"/>
                <a:cs typeface="Arial"/>
              </a:rPr>
              <a:t> </a:t>
            </a:r>
            <a:r>
              <a:rPr sz="2200" spc="-10">
                <a:latin typeface="Arial"/>
                <a:cs typeface="Arial"/>
              </a:rPr>
              <a:t>Utilization.</a:t>
            </a:r>
            <a:endParaRPr sz="2200">
              <a:latin typeface="Arial"/>
              <a:cs typeface="Arial"/>
            </a:endParaRPr>
          </a:p>
        </p:txBody>
      </p:sp>
      <p:pic>
        <p:nvPicPr>
          <p:cNvPr id="16" name="object 7" descr="umam screenshot">
            <a:extLst>
              <a:ext uri="{FF2B5EF4-FFF2-40B4-BE49-F238E27FC236}">
                <a16:creationId xmlns:a16="http://schemas.microsoft.com/office/drawing/2014/main" id="{FF08879E-923C-4A9D-B47E-FB4C6C901F8A}"/>
              </a:ext>
            </a:extLst>
          </p:cNvPr>
          <p:cNvPicPr/>
          <p:nvPr/>
        </p:nvPicPr>
        <p:blipFill>
          <a:blip r:embed="rId2" cstate="print"/>
          <a:stretch>
            <a:fillRect/>
          </a:stretch>
        </p:blipFill>
        <p:spPr>
          <a:xfrm>
            <a:off x="7267069" y="1433372"/>
            <a:ext cx="4271705" cy="5276418"/>
          </a:xfrm>
          <a:prstGeom prst="rect">
            <a:avLst/>
          </a:prstGeom>
        </p:spPr>
      </p:pic>
    </p:spTree>
    <p:extLst>
      <p:ext uri="{BB962C8B-B14F-4D97-AF65-F5344CB8AC3E}">
        <p14:creationId xmlns:p14="http://schemas.microsoft.com/office/powerpoint/2010/main" val="194728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D3065-8BC4-E385-7792-6F35167F465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82E90AB-F061-44D3-DF87-E1180918AD9F}"/>
              </a:ext>
            </a:extLst>
          </p:cNvPr>
          <p:cNvSpPr txBox="1"/>
          <p:nvPr/>
        </p:nvSpPr>
        <p:spPr>
          <a:xfrm>
            <a:off x="1570272" y="157999"/>
            <a:ext cx="10956177" cy="10002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400" b="1">
                <a:solidFill>
                  <a:schemeClr val="bg1"/>
                </a:solidFill>
                <a:latin typeface="Arial"/>
                <a:cs typeface="Arial"/>
              </a:rPr>
              <a:t>UMAM PART I: EXAMPLE</a:t>
            </a:r>
          </a:p>
          <a:p>
            <a:r>
              <a:rPr lang="en-US" sz="2500" b="1">
                <a:solidFill>
                  <a:srgbClr val="C8EAFB"/>
                </a:solidFill>
                <a:latin typeface="Arial"/>
                <a:cs typeface="Arial"/>
              </a:rPr>
              <a:t>GEOGRAPHIC RELATIONSHIP</a:t>
            </a:r>
          </a:p>
        </p:txBody>
      </p:sp>
      <p:grpSp>
        <p:nvGrpSpPr>
          <p:cNvPr id="12" name="object 2">
            <a:extLst>
              <a:ext uri="{FF2B5EF4-FFF2-40B4-BE49-F238E27FC236}">
                <a16:creationId xmlns:a16="http://schemas.microsoft.com/office/drawing/2014/main" id="{53A6750B-A84D-7DCB-C760-6B7C629D67B8}"/>
              </a:ext>
              <a:ext uri="{C183D7F6-B498-43B3-948B-1728B52AA6E4}">
                <adec:decorative xmlns:adec="http://schemas.microsoft.com/office/drawing/2017/decorative" val="1"/>
              </a:ext>
            </a:extLst>
          </p:cNvPr>
          <p:cNvGrpSpPr/>
          <p:nvPr/>
        </p:nvGrpSpPr>
        <p:grpSpPr>
          <a:xfrm>
            <a:off x="6523405" y="1365250"/>
            <a:ext cx="5522595" cy="5382260"/>
            <a:chOff x="6523405" y="1365250"/>
            <a:chExt cx="5522595" cy="5382260"/>
          </a:xfrm>
          <a:solidFill>
            <a:srgbClr val="2E5270"/>
          </a:solidFill>
        </p:grpSpPr>
        <p:sp>
          <p:nvSpPr>
            <p:cNvPr id="13" name="object 3">
              <a:extLst>
                <a:ext uri="{FF2B5EF4-FFF2-40B4-BE49-F238E27FC236}">
                  <a16:creationId xmlns:a16="http://schemas.microsoft.com/office/drawing/2014/main" id="{B6AB9A92-FF9B-38C9-9872-DF01277BCD4A}"/>
                </a:ext>
              </a:extLst>
            </p:cNvPr>
            <p:cNvSpPr/>
            <p:nvPr/>
          </p:nvSpPr>
          <p:spPr>
            <a:xfrm>
              <a:off x="6529755" y="1371600"/>
              <a:ext cx="5509895" cy="5369560"/>
            </a:xfrm>
            <a:custGeom>
              <a:avLst/>
              <a:gdLst/>
              <a:ahLst/>
              <a:cxnLst/>
              <a:rect l="l" t="t" r="r" b="b"/>
              <a:pathLst>
                <a:path w="5509895" h="5369559">
                  <a:moveTo>
                    <a:pt x="5509844" y="0"/>
                  </a:moveTo>
                  <a:lnTo>
                    <a:pt x="0" y="0"/>
                  </a:lnTo>
                  <a:lnTo>
                    <a:pt x="0" y="5369166"/>
                  </a:lnTo>
                  <a:lnTo>
                    <a:pt x="5509844" y="5369166"/>
                  </a:lnTo>
                  <a:lnTo>
                    <a:pt x="5509844" y="0"/>
                  </a:lnTo>
                  <a:close/>
                </a:path>
              </a:pathLst>
            </a:custGeom>
            <a:grpFill/>
          </p:spPr>
          <p:txBody>
            <a:bodyPr wrap="square" lIns="0" tIns="0" rIns="0" bIns="0" rtlCol="0"/>
            <a:lstStyle/>
            <a:p>
              <a:endParaRPr/>
            </a:p>
          </p:txBody>
        </p:sp>
        <p:sp>
          <p:nvSpPr>
            <p:cNvPr id="14" name="object 4">
              <a:extLst>
                <a:ext uri="{FF2B5EF4-FFF2-40B4-BE49-F238E27FC236}">
                  <a16:creationId xmlns:a16="http://schemas.microsoft.com/office/drawing/2014/main" id="{8079E287-9840-B067-ABF6-8289E424E768}"/>
                </a:ext>
              </a:extLst>
            </p:cNvPr>
            <p:cNvSpPr/>
            <p:nvPr/>
          </p:nvSpPr>
          <p:spPr>
            <a:xfrm>
              <a:off x="6529755" y="1371600"/>
              <a:ext cx="5509895" cy="5369560"/>
            </a:xfrm>
            <a:custGeom>
              <a:avLst/>
              <a:gdLst/>
              <a:ahLst/>
              <a:cxnLst/>
              <a:rect l="l" t="t" r="r" b="b"/>
              <a:pathLst>
                <a:path w="5509895" h="5369559">
                  <a:moveTo>
                    <a:pt x="0" y="0"/>
                  </a:moveTo>
                  <a:lnTo>
                    <a:pt x="5509844" y="0"/>
                  </a:lnTo>
                  <a:lnTo>
                    <a:pt x="5509844" y="5369166"/>
                  </a:lnTo>
                  <a:lnTo>
                    <a:pt x="0" y="5369166"/>
                  </a:lnTo>
                  <a:lnTo>
                    <a:pt x="0" y="0"/>
                  </a:lnTo>
                  <a:close/>
                </a:path>
              </a:pathLst>
            </a:custGeom>
            <a:grpFill/>
            <a:ln w="12700">
              <a:solidFill>
                <a:srgbClr val="3984AA"/>
              </a:solidFill>
            </a:ln>
          </p:spPr>
          <p:txBody>
            <a:bodyPr wrap="square" lIns="0" tIns="0" rIns="0" bIns="0" rtlCol="0"/>
            <a:lstStyle/>
            <a:p>
              <a:endParaRPr/>
            </a:p>
          </p:txBody>
        </p:sp>
      </p:grpSp>
      <p:pic>
        <p:nvPicPr>
          <p:cNvPr id="16" name="object 7" descr="umam screenshot">
            <a:extLst>
              <a:ext uri="{FF2B5EF4-FFF2-40B4-BE49-F238E27FC236}">
                <a16:creationId xmlns:a16="http://schemas.microsoft.com/office/drawing/2014/main" id="{96353C12-147E-26B7-DEB9-C0A176EC1A9A}"/>
              </a:ext>
            </a:extLst>
          </p:cNvPr>
          <p:cNvPicPr/>
          <p:nvPr/>
        </p:nvPicPr>
        <p:blipFill>
          <a:blip r:embed="rId2" cstate="print"/>
          <a:stretch>
            <a:fillRect/>
          </a:stretch>
        </p:blipFill>
        <p:spPr>
          <a:xfrm>
            <a:off x="7267069" y="1433372"/>
            <a:ext cx="4271705" cy="5276418"/>
          </a:xfrm>
          <a:prstGeom prst="rect">
            <a:avLst/>
          </a:prstGeom>
        </p:spPr>
      </p:pic>
      <p:grpSp>
        <p:nvGrpSpPr>
          <p:cNvPr id="3" name="object 2" descr="umam screenshot">
            <a:extLst>
              <a:ext uri="{FF2B5EF4-FFF2-40B4-BE49-F238E27FC236}">
                <a16:creationId xmlns:a16="http://schemas.microsoft.com/office/drawing/2014/main" id="{0DC77FD4-C68B-46CE-4968-7EA0F1F599BB}"/>
              </a:ext>
            </a:extLst>
          </p:cNvPr>
          <p:cNvGrpSpPr/>
          <p:nvPr/>
        </p:nvGrpSpPr>
        <p:grpSpPr>
          <a:xfrm>
            <a:off x="6523405" y="1365250"/>
            <a:ext cx="5522595" cy="5382260"/>
            <a:chOff x="6523405" y="1365250"/>
            <a:chExt cx="5522595" cy="5382260"/>
          </a:xfrm>
        </p:grpSpPr>
        <p:sp>
          <p:nvSpPr>
            <p:cNvPr id="4" name="object 3">
              <a:extLst>
                <a:ext uri="{FF2B5EF4-FFF2-40B4-BE49-F238E27FC236}">
                  <a16:creationId xmlns:a16="http://schemas.microsoft.com/office/drawing/2014/main" id="{DFB5BF9E-AE44-CE04-4E30-37F29EC368C0}"/>
                </a:ext>
              </a:extLst>
            </p:cNvPr>
            <p:cNvSpPr/>
            <p:nvPr/>
          </p:nvSpPr>
          <p:spPr>
            <a:xfrm>
              <a:off x="6529755" y="1371600"/>
              <a:ext cx="5509895" cy="5369560"/>
            </a:xfrm>
            <a:custGeom>
              <a:avLst/>
              <a:gdLst/>
              <a:ahLst/>
              <a:cxnLst/>
              <a:rect l="l" t="t" r="r" b="b"/>
              <a:pathLst>
                <a:path w="5509895" h="5369559">
                  <a:moveTo>
                    <a:pt x="5509844" y="0"/>
                  </a:moveTo>
                  <a:lnTo>
                    <a:pt x="0" y="0"/>
                  </a:lnTo>
                  <a:lnTo>
                    <a:pt x="0" y="5369166"/>
                  </a:lnTo>
                  <a:lnTo>
                    <a:pt x="5509844" y="5369166"/>
                  </a:lnTo>
                  <a:lnTo>
                    <a:pt x="5509844" y="0"/>
                  </a:lnTo>
                  <a:close/>
                </a:path>
              </a:pathLst>
            </a:custGeom>
            <a:solidFill>
              <a:srgbClr val="2E5270"/>
            </a:solidFill>
          </p:spPr>
          <p:txBody>
            <a:bodyPr wrap="square" lIns="0" tIns="0" rIns="0" bIns="0" rtlCol="0"/>
            <a:lstStyle/>
            <a:p>
              <a:endParaRPr/>
            </a:p>
          </p:txBody>
        </p:sp>
        <p:sp>
          <p:nvSpPr>
            <p:cNvPr id="5" name="object 4">
              <a:extLst>
                <a:ext uri="{FF2B5EF4-FFF2-40B4-BE49-F238E27FC236}">
                  <a16:creationId xmlns:a16="http://schemas.microsoft.com/office/drawing/2014/main" id="{390F9748-93C2-AC9C-CC60-12D9AB593886}"/>
                </a:ext>
              </a:extLst>
            </p:cNvPr>
            <p:cNvSpPr/>
            <p:nvPr/>
          </p:nvSpPr>
          <p:spPr>
            <a:xfrm>
              <a:off x="6529755" y="1371600"/>
              <a:ext cx="5509895" cy="5369560"/>
            </a:xfrm>
            <a:custGeom>
              <a:avLst/>
              <a:gdLst/>
              <a:ahLst/>
              <a:cxnLst/>
              <a:rect l="l" t="t" r="r" b="b"/>
              <a:pathLst>
                <a:path w="5509895" h="5369559">
                  <a:moveTo>
                    <a:pt x="0" y="0"/>
                  </a:moveTo>
                  <a:lnTo>
                    <a:pt x="5509844" y="0"/>
                  </a:lnTo>
                  <a:lnTo>
                    <a:pt x="5509844" y="5369166"/>
                  </a:lnTo>
                  <a:lnTo>
                    <a:pt x="0" y="5369166"/>
                  </a:lnTo>
                  <a:lnTo>
                    <a:pt x="0" y="0"/>
                  </a:lnTo>
                  <a:close/>
                </a:path>
              </a:pathLst>
            </a:custGeom>
            <a:ln w="12700">
              <a:solidFill>
                <a:srgbClr val="3984AA"/>
              </a:solidFill>
            </a:ln>
          </p:spPr>
          <p:txBody>
            <a:bodyPr wrap="square" lIns="0" tIns="0" rIns="0" bIns="0" rtlCol="0"/>
            <a:lstStyle/>
            <a:p>
              <a:endParaRPr/>
            </a:p>
          </p:txBody>
        </p:sp>
        <p:pic>
          <p:nvPicPr>
            <p:cNvPr id="6" name="object 5">
              <a:extLst>
                <a:ext uri="{FF2B5EF4-FFF2-40B4-BE49-F238E27FC236}">
                  <a16:creationId xmlns:a16="http://schemas.microsoft.com/office/drawing/2014/main" id="{6A04CCD4-7E3E-D6B1-A6DF-89C37A81E940}"/>
                </a:ext>
              </a:extLst>
            </p:cNvPr>
            <p:cNvPicPr/>
            <p:nvPr/>
          </p:nvPicPr>
          <p:blipFill>
            <a:blip r:embed="rId2" cstate="print"/>
            <a:stretch>
              <a:fillRect/>
            </a:stretch>
          </p:blipFill>
          <p:spPr>
            <a:xfrm>
              <a:off x="7267067" y="1427773"/>
              <a:ext cx="4271708" cy="5276429"/>
            </a:xfrm>
            <a:prstGeom prst="rect">
              <a:avLst/>
            </a:prstGeom>
          </p:spPr>
        </p:pic>
        <p:sp>
          <p:nvSpPr>
            <p:cNvPr id="7" name="object 6">
              <a:extLst>
                <a:ext uri="{FF2B5EF4-FFF2-40B4-BE49-F238E27FC236}">
                  <a16:creationId xmlns:a16="http://schemas.microsoft.com/office/drawing/2014/main" id="{91BCB47A-FD0D-211A-974D-58156234CEAE}"/>
                </a:ext>
              </a:extLst>
            </p:cNvPr>
            <p:cNvSpPr/>
            <p:nvPr/>
          </p:nvSpPr>
          <p:spPr>
            <a:xfrm>
              <a:off x="7267066" y="2752623"/>
              <a:ext cx="4272280" cy="386715"/>
            </a:xfrm>
            <a:custGeom>
              <a:avLst/>
              <a:gdLst/>
              <a:ahLst/>
              <a:cxnLst/>
              <a:rect l="l" t="t" r="r" b="b"/>
              <a:pathLst>
                <a:path w="4272280" h="386714">
                  <a:moveTo>
                    <a:pt x="0" y="0"/>
                  </a:moveTo>
                  <a:lnTo>
                    <a:pt x="4271708" y="0"/>
                  </a:lnTo>
                  <a:lnTo>
                    <a:pt x="4271708" y="386499"/>
                  </a:lnTo>
                  <a:lnTo>
                    <a:pt x="0" y="386499"/>
                  </a:lnTo>
                  <a:lnTo>
                    <a:pt x="0" y="0"/>
                  </a:lnTo>
                  <a:close/>
                </a:path>
              </a:pathLst>
            </a:custGeom>
            <a:ln w="28575">
              <a:solidFill>
                <a:srgbClr val="2E9AFD"/>
              </a:solidFill>
            </a:ln>
          </p:spPr>
          <p:txBody>
            <a:bodyPr wrap="square" lIns="0" tIns="0" rIns="0" bIns="0" rtlCol="0"/>
            <a:lstStyle/>
            <a:p>
              <a:endParaRPr/>
            </a:p>
          </p:txBody>
        </p:sp>
      </p:grpSp>
      <p:sp>
        <p:nvSpPr>
          <p:cNvPr id="8" name="object 8">
            <a:extLst>
              <a:ext uri="{FF2B5EF4-FFF2-40B4-BE49-F238E27FC236}">
                <a16:creationId xmlns:a16="http://schemas.microsoft.com/office/drawing/2014/main" id="{D79513C6-9CFF-049D-39D8-0ADC5EEDB965}"/>
              </a:ext>
            </a:extLst>
          </p:cNvPr>
          <p:cNvSpPr txBox="1">
            <a:spLocks noGrp="1"/>
          </p:cNvSpPr>
          <p:nvPr>
            <p:ph type="title" idx="4294967295"/>
          </p:nvPr>
        </p:nvSpPr>
        <p:spPr>
          <a:xfrm>
            <a:off x="553403" y="1979612"/>
            <a:ext cx="5339715" cy="2037080"/>
          </a:xfrm>
          <a:prstGeom prst="rect">
            <a:avLst/>
          </a:prstGeom>
          <a:noFill/>
          <a:ln>
            <a:noFill/>
            <a:prstDash/>
          </a:ln>
          <a:effectLst/>
        </p:spPr>
        <p:txBody>
          <a:bodyPr rot="0" spcFirstLastPara="0" vertOverflow="overflow" horzOverflow="overflow" vert="horz" wrap="square" lIns="0" tIns="53975" rIns="0" bIns="0" numCol="1" spcCol="0" rtlCol="0" fromWordArt="0" anchor="t" anchorCtr="0" forceAA="0" compatLnSpc="1">
            <a:prstTxWarp prst="textNoShape">
              <a:avLst/>
            </a:prstTxWarp>
            <a:spAutoFit/>
          </a:bodyPr>
          <a:lstStyle/>
          <a:p>
            <a:pPr marL="240029" marR="5080" lvl="0" indent="-227329" algn="l" defTabSz="457200" rtl="0" eaLnBrk="1" fontAlgn="auto" latinLnBrk="0" hangingPunct="1">
              <a:lnSpc>
                <a:spcPts val="2590"/>
              </a:lnSpc>
              <a:spcBef>
                <a:spcPts val="425"/>
              </a:spcBef>
              <a:spcAft>
                <a:spcPts val="0"/>
              </a:spcAft>
              <a:buClrTx/>
              <a:buSzTx/>
              <a:buFontTx/>
              <a:buChar char="•"/>
              <a:tabLst>
                <a:tab pos="241300" algn="l"/>
                <a:tab pos="4352925" algn="l"/>
              </a:tabLst>
              <a:defRPr/>
            </a:pPr>
            <a:r>
              <a:rPr kumimoji="0" lang="en-US" sz="2400" b="0" i="0" u="none" strike="noStrike" kern="1200" cap="none" spc="0" normalizeH="0" baseline="0" noProof="0" dirty="0">
                <a:ln>
                  <a:noFill/>
                </a:ln>
                <a:solidFill>
                  <a:schemeClr val="tx1"/>
                </a:solidFill>
                <a:effectLst/>
                <a:uLnTx/>
                <a:uFillTx/>
                <a:latin typeface="Arial"/>
                <a:ea typeface="+mn-ea"/>
                <a:cs typeface="Arial"/>
              </a:rPr>
              <a:t>The</a:t>
            </a:r>
            <a:r>
              <a:rPr kumimoji="0" lang="en-US" sz="2400" b="0" i="0" u="none" strike="noStrike" kern="1200" cap="none" spc="-60" normalizeH="0" baseline="0" noProof="0" dirty="0">
                <a:ln>
                  <a:noFill/>
                </a:ln>
                <a:solidFill>
                  <a:schemeClr val="tx1"/>
                </a:solidFill>
                <a:effectLst/>
                <a:uLnTx/>
                <a:uFillTx/>
                <a:latin typeface="Arial"/>
                <a:ea typeface="+mn-ea"/>
                <a:cs typeface="Arial"/>
              </a:rPr>
              <a:t> </a:t>
            </a:r>
            <a:r>
              <a:rPr kumimoji="0" lang="en-US" sz="2400" b="0" i="0" u="none" strike="noStrike" kern="1200" cap="none" spc="0" normalizeH="0" baseline="0" noProof="0" dirty="0">
                <a:ln>
                  <a:noFill/>
                </a:ln>
                <a:solidFill>
                  <a:schemeClr val="tx1"/>
                </a:solidFill>
                <a:effectLst/>
                <a:uLnTx/>
                <a:uFillTx/>
                <a:latin typeface="Arial"/>
                <a:ea typeface="+mn-ea"/>
                <a:cs typeface="Arial"/>
              </a:rPr>
              <a:t>dome</a:t>
            </a:r>
            <a:r>
              <a:rPr kumimoji="0" lang="en-US" sz="2400" b="0" i="0" u="none" strike="noStrike" kern="1200" cap="none" spc="-60" normalizeH="0" baseline="0" noProof="0" dirty="0">
                <a:ln>
                  <a:noFill/>
                </a:ln>
                <a:solidFill>
                  <a:schemeClr val="tx1"/>
                </a:solidFill>
                <a:effectLst/>
                <a:uLnTx/>
                <a:uFillTx/>
                <a:latin typeface="Arial"/>
                <a:ea typeface="+mn-ea"/>
                <a:cs typeface="Arial"/>
              </a:rPr>
              <a:t> </a:t>
            </a:r>
            <a:r>
              <a:rPr kumimoji="0" lang="en-US" sz="2400" b="0" i="0" u="none" strike="noStrike" kern="1200" cap="none" spc="0" normalizeH="0" baseline="0" noProof="0" dirty="0">
                <a:ln>
                  <a:noFill/>
                </a:ln>
                <a:solidFill>
                  <a:schemeClr val="tx1"/>
                </a:solidFill>
                <a:effectLst/>
                <a:uLnTx/>
                <a:uFillTx/>
                <a:latin typeface="Arial"/>
                <a:ea typeface="+mn-ea"/>
                <a:cs typeface="Arial"/>
              </a:rPr>
              <a:t>swamp</a:t>
            </a:r>
            <a:r>
              <a:rPr kumimoji="0" lang="en-US" sz="2400" b="0" i="0" u="none" strike="noStrike" kern="1200" cap="none" spc="-50" normalizeH="0" baseline="0" noProof="0" dirty="0">
                <a:ln>
                  <a:noFill/>
                </a:ln>
                <a:solidFill>
                  <a:schemeClr val="tx1"/>
                </a:solidFill>
                <a:effectLst/>
                <a:uLnTx/>
                <a:uFillTx/>
                <a:latin typeface="Arial"/>
                <a:ea typeface="+mn-ea"/>
                <a:cs typeface="Arial"/>
              </a:rPr>
              <a:t> </a:t>
            </a:r>
            <a:r>
              <a:rPr kumimoji="0" lang="en-US" sz="2400" b="0" i="0" u="none" strike="noStrike" kern="1200" cap="none" spc="0" normalizeH="0" baseline="0" noProof="0" dirty="0">
                <a:ln>
                  <a:noFill/>
                </a:ln>
                <a:solidFill>
                  <a:schemeClr val="tx1"/>
                </a:solidFill>
                <a:effectLst/>
                <a:uLnTx/>
                <a:uFillTx/>
                <a:latin typeface="Arial"/>
                <a:ea typeface="+mn-ea"/>
                <a:cs typeface="Arial"/>
              </a:rPr>
              <a:t>is</a:t>
            </a:r>
            <a:r>
              <a:rPr kumimoji="0" lang="en-US" sz="2400" b="0" i="0" u="none" strike="noStrike" kern="1200" cap="none" spc="-55" normalizeH="0" baseline="0" noProof="0" dirty="0">
                <a:ln>
                  <a:noFill/>
                </a:ln>
                <a:solidFill>
                  <a:schemeClr val="tx1"/>
                </a:solidFill>
                <a:effectLst/>
                <a:uLnTx/>
                <a:uFillTx/>
                <a:latin typeface="Arial"/>
                <a:ea typeface="+mn-ea"/>
                <a:cs typeface="Arial"/>
              </a:rPr>
              <a:t> </a:t>
            </a:r>
            <a:r>
              <a:rPr kumimoji="0" lang="en-US" sz="2400" b="0" i="0" u="none" strike="noStrike" kern="1200" cap="none" spc="0" normalizeH="0" baseline="0" noProof="0" dirty="0">
                <a:ln>
                  <a:noFill/>
                </a:ln>
                <a:solidFill>
                  <a:schemeClr val="tx1"/>
                </a:solidFill>
                <a:effectLst/>
                <a:uLnTx/>
                <a:uFillTx/>
                <a:latin typeface="Arial"/>
                <a:ea typeface="+mn-ea"/>
                <a:cs typeface="Arial"/>
              </a:rPr>
              <a:t>within</a:t>
            </a:r>
            <a:r>
              <a:rPr kumimoji="0" lang="en-US" sz="2400" b="0" i="0" u="none" strike="noStrike" kern="1200" cap="none" spc="-40" normalizeH="0" baseline="0" noProof="0" dirty="0">
                <a:ln>
                  <a:noFill/>
                </a:ln>
                <a:solidFill>
                  <a:schemeClr val="tx1"/>
                </a:solidFill>
                <a:effectLst/>
                <a:uLnTx/>
                <a:uFillTx/>
                <a:latin typeface="Arial"/>
                <a:ea typeface="+mn-ea"/>
                <a:cs typeface="Arial"/>
              </a:rPr>
              <a:t> </a:t>
            </a:r>
            <a:r>
              <a:rPr kumimoji="0" lang="en-US" sz="2400" b="0" i="0" u="none" strike="noStrike" kern="1200" cap="none" spc="-10" normalizeH="0" baseline="0" noProof="0" dirty="0">
                <a:ln>
                  <a:noFill/>
                </a:ln>
                <a:solidFill>
                  <a:schemeClr val="tx1"/>
                </a:solidFill>
                <a:effectLst/>
                <a:uLnTx/>
                <a:uFillTx/>
                <a:latin typeface="Arial"/>
                <a:ea typeface="+mn-ea"/>
                <a:cs typeface="Arial"/>
              </a:rPr>
              <a:t>mesic 	</a:t>
            </a:r>
            <a:r>
              <a:rPr kumimoji="0" lang="en-US" sz="2400" b="0" i="0" u="none" strike="noStrike" kern="1200" cap="none" spc="0" normalizeH="0" baseline="0" noProof="0" dirty="0">
                <a:ln>
                  <a:noFill/>
                </a:ln>
                <a:solidFill>
                  <a:schemeClr val="tx1"/>
                </a:solidFill>
                <a:effectLst/>
                <a:uLnTx/>
                <a:uFillTx/>
                <a:latin typeface="Arial"/>
                <a:ea typeface="+mn-ea"/>
                <a:cs typeface="Arial"/>
              </a:rPr>
              <a:t>flatwoods</a:t>
            </a:r>
            <a:r>
              <a:rPr kumimoji="0" lang="en-US" sz="2400" b="0" i="0" u="none" strike="noStrike" kern="1200" cap="none" spc="-80" normalizeH="0" baseline="0" noProof="0" dirty="0">
                <a:ln>
                  <a:noFill/>
                </a:ln>
                <a:solidFill>
                  <a:schemeClr val="tx1"/>
                </a:solidFill>
                <a:effectLst/>
                <a:uLnTx/>
                <a:uFillTx/>
                <a:latin typeface="Arial"/>
                <a:ea typeface="+mn-ea"/>
                <a:cs typeface="Arial"/>
              </a:rPr>
              <a:t> </a:t>
            </a:r>
            <a:r>
              <a:rPr kumimoji="0" lang="en-US" sz="2400" b="0" i="0" u="none" strike="noStrike" kern="1200" cap="none" spc="0" normalizeH="0" baseline="0" noProof="0" dirty="0">
                <a:ln>
                  <a:noFill/>
                </a:ln>
                <a:solidFill>
                  <a:schemeClr val="tx1"/>
                </a:solidFill>
                <a:effectLst/>
                <a:uLnTx/>
                <a:uFillTx/>
                <a:latin typeface="Arial"/>
                <a:ea typeface="+mn-ea"/>
                <a:cs typeface="Arial"/>
              </a:rPr>
              <a:t>surrounded</a:t>
            </a:r>
            <a:r>
              <a:rPr kumimoji="0" lang="en-US" sz="2400" b="0" i="0" u="none" strike="noStrike" kern="1200" cap="none" spc="-70" normalizeH="0" baseline="0" noProof="0" dirty="0">
                <a:ln>
                  <a:noFill/>
                </a:ln>
                <a:solidFill>
                  <a:schemeClr val="tx1"/>
                </a:solidFill>
                <a:effectLst/>
                <a:uLnTx/>
                <a:uFillTx/>
                <a:latin typeface="Arial"/>
                <a:ea typeface="+mn-ea"/>
                <a:cs typeface="Arial"/>
              </a:rPr>
              <a:t> </a:t>
            </a:r>
            <a:r>
              <a:rPr kumimoji="0" lang="en-US" sz="2400" b="0" i="0" u="none" strike="noStrike" kern="1200" cap="none" spc="0" normalizeH="0" baseline="0" noProof="0" dirty="0">
                <a:ln>
                  <a:noFill/>
                </a:ln>
                <a:solidFill>
                  <a:schemeClr val="tx1"/>
                </a:solidFill>
                <a:effectLst/>
                <a:uLnTx/>
                <a:uFillTx/>
                <a:latin typeface="Arial"/>
                <a:ea typeface="+mn-ea"/>
                <a:cs typeface="Arial"/>
              </a:rPr>
              <a:t>by</a:t>
            </a:r>
            <a:r>
              <a:rPr kumimoji="0" lang="en-US" sz="2400" b="0" i="0" u="none" strike="noStrike" kern="1200" cap="none" spc="-95" normalizeH="0" baseline="0" noProof="0" dirty="0">
                <a:ln>
                  <a:noFill/>
                </a:ln>
                <a:solidFill>
                  <a:schemeClr val="tx1"/>
                </a:solidFill>
                <a:effectLst/>
                <a:uLnTx/>
                <a:uFillTx/>
                <a:latin typeface="Arial"/>
                <a:ea typeface="+mn-ea"/>
                <a:cs typeface="Arial"/>
              </a:rPr>
              <a:t> </a:t>
            </a:r>
            <a:r>
              <a:rPr kumimoji="0" lang="en-US" sz="2400" b="0" i="0" u="none" strike="noStrike" kern="1200" cap="none" spc="-10" normalizeH="0" baseline="0" noProof="0" dirty="0">
                <a:ln>
                  <a:noFill/>
                </a:ln>
                <a:solidFill>
                  <a:schemeClr val="tx1"/>
                </a:solidFill>
                <a:effectLst/>
                <a:uLnTx/>
                <a:uFillTx/>
                <a:latin typeface="Arial"/>
                <a:ea typeface="+mn-ea"/>
                <a:cs typeface="Arial"/>
              </a:rPr>
              <a:t>sandhills. 	</a:t>
            </a:r>
            <a:r>
              <a:rPr kumimoji="0" lang="en-US" sz="2400" b="0" i="0" u="none" strike="noStrike" kern="1200" cap="none" spc="0" normalizeH="0" baseline="0" noProof="0" dirty="0">
                <a:ln>
                  <a:noFill/>
                </a:ln>
                <a:solidFill>
                  <a:schemeClr val="tx1"/>
                </a:solidFill>
                <a:effectLst/>
                <a:uLnTx/>
                <a:uFillTx/>
                <a:latin typeface="Arial"/>
                <a:ea typeface="+mn-ea"/>
                <a:cs typeface="Arial"/>
              </a:rPr>
              <a:t>The</a:t>
            </a:r>
            <a:r>
              <a:rPr kumimoji="0" lang="en-US" sz="2400" b="0" i="0" u="none" strike="noStrike" kern="1200" cap="none" spc="-55" normalizeH="0" baseline="0" noProof="0" dirty="0">
                <a:ln>
                  <a:noFill/>
                </a:ln>
                <a:solidFill>
                  <a:schemeClr val="tx1"/>
                </a:solidFill>
                <a:effectLst/>
                <a:uLnTx/>
                <a:uFillTx/>
                <a:latin typeface="Arial"/>
                <a:ea typeface="+mn-ea"/>
                <a:cs typeface="Arial"/>
              </a:rPr>
              <a:t> </a:t>
            </a:r>
            <a:r>
              <a:rPr kumimoji="0" lang="en-US" sz="2400" b="0" i="0" u="none" strike="noStrike" kern="1200" cap="none" spc="0" normalizeH="0" baseline="0" noProof="0" dirty="0">
                <a:ln>
                  <a:noFill/>
                </a:ln>
                <a:solidFill>
                  <a:schemeClr val="tx1"/>
                </a:solidFill>
                <a:effectLst/>
                <a:uLnTx/>
                <a:uFillTx/>
                <a:latin typeface="Arial"/>
                <a:ea typeface="+mn-ea"/>
                <a:cs typeface="Arial"/>
              </a:rPr>
              <a:t>dome</a:t>
            </a:r>
            <a:r>
              <a:rPr kumimoji="0" lang="en-US" sz="2400" b="0" i="0" u="none" strike="noStrike" kern="1200" cap="none" spc="-55" normalizeH="0" baseline="0" noProof="0" dirty="0">
                <a:ln>
                  <a:noFill/>
                </a:ln>
                <a:solidFill>
                  <a:schemeClr val="tx1"/>
                </a:solidFill>
                <a:effectLst/>
                <a:uLnTx/>
                <a:uFillTx/>
                <a:latin typeface="Arial"/>
                <a:ea typeface="+mn-ea"/>
                <a:cs typeface="Arial"/>
              </a:rPr>
              <a:t> </a:t>
            </a:r>
            <a:r>
              <a:rPr kumimoji="0" lang="en-US" sz="2400" b="0" i="0" u="none" strike="noStrike" kern="1200" cap="none" spc="0" normalizeH="0" baseline="0" noProof="0" dirty="0">
                <a:ln>
                  <a:noFill/>
                </a:ln>
                <a:solidFill>
                  <a:schemeClr val="tx1"/>
                </a:solidFill>
                <a:effectLst/>
                <a:uLnTx/>
                <a:uFillTx/>
                <a:latin typeface="Arial"/>
                <a:ea typeface="+mn-ea"/>
                <a:cs typeface="Arial"/>
              </a:rPr>
              <a:t>swamp</a:t>
            </a:r>
            <a:r>
              <a:rPr kumimoji="0" lang="en-US" sz="2400" b="0" i="0" u="none" strike="noStrike" kern="1200" cap="none" spc="-45" normalizeH="0" baseline="0" noProof="0" dirty="0">
                <a:ln>
                  <a:noFill/>
                </a:ln>
                <a:solidFill>
                  <a:schemeClr val="tx1"/>
                </a:solidFill>
                <a:effectLst/>
                <a:uLnTx/>
                <a:uFillTx/>
                <a:latin typeface="Arial"/>
                <a:ea typeface="+mn-ea"/>
                <a:cs typeface="Arial"/>
              </a:rPr>
              <a:t> </a:t>
            </a:r>
            <a:r>
              <a:rPr kumimoji="0" lang="en-US" sz="2400" b="0" i="0" u="none" strike="noStrike" kern="1200" cap="none" spc="0" normalizeH="0" baseline="0" noProof="0" dirty="0">
                <a:ln>
                  <a:noFill/>
                </a:ln>
                <a:solidFill>
                  <a:schemeClr val="tx1"/>
                </a:solidFill>
                <a:effectLst/>
                <a:uLnTx/>
                <a:uFillTx/>
                <a:latin typeface="Arial"/>
                <a:ea typeface="+mn-ea"/>
                <a:cs typeface="Arial"/>
              </a:rPr>
              <a:t>is</a:t>
            </a:r>
            <a:r>
              <a:rPr kumimoji="0" lang="en-US" sz="2400" b="0" i="0" u="none" strike="noStrike" kern="1200" cap="none" spc="-50" normalizeH="0" baseline="0" noProof="0" dirty="0">
                <a:ln>
                  <a:noFill/>
                </a:ln>
                <a:solidFill>
                  <a:schemeClr val="tx1"/>
                </a:solidFill>
                <a:effectLst/>
                <a:uLnTx/>
                <a:uFillTx/>
                <a:latin typeface="Arial"/>
                <a:ea typeface="+mn-ea"/>
                <a:cs typeface="Arial"/>
              </a:rPr>
              <a:t> </a:t>
            </a:r>
            <a:r>
              <a:rPr kumimoji="0" lang="en-US" sz="2400" b="0" i="0" u="none" strike="noStrike" kern="1200" cap="none" spc="-10" normalizeH="0" baseline="0" noProof="0" dirty="0">
                <a:ln>
                  <a:noFill/>
                </a:ln>
                <a:solidFill>
                  <a:schemeClr val="tx1"/>
                </a:solidFill>
                <a:effectLst/>
                <a:uLnTx/>
                <a:uFillTx/>
                <a:latin typeface="Arial"/>
                <a:ea typeface="+mn-ea"/>
                <a:cs typeface="Arial"/>
              </a:rPr>
              <a:t>isolated.</a:t>
            </a:r>
            <a:r>
              <a:rPr kumimoji="0" lang="en-US" sz="2400" b="0" i="0" u="none" strike="noStrike" kern="1200" cap="none" spc="0" normalizeH="0" baseline="0" noProof="0" dirty="0">
                <a:ln>
                  <a:noFill/>
                </a:ln>
                <a:solidFill>
                  <a:schemeClr val="tx1"/>
                </a:solidFill>
                <a:effectLst/>
                <a:uLnTx/>
                <a:uFillTx/>
                <a:latin typeface="Arial"/>
                <a:ea typeface="+mn-ea"/>
                <a:cs typeface="Arial"/>
              </a:rPr>
              <a:t>	</a:t>
            </a:r>
            <a:r>
              <a:rPr kumimoji="0" lang="en-US" sz="2400" b="0" i="0" u="none" strike="noStrike" kern="1200" cap="none" spc="-25" normalizeH="0" baseline="0" noProof="0" dirty="0">
                <a:ln>
                  <a:noFill/>
                </a:ln>
                <a:solidFill>
                  <a:schemeClr val="tx1"/>
                </a:solidFill>
                <a:effectLst/>
                <a:uLnTx/>
                <a:uFillTx/>
                <a:latin typeface="Arial"/>
                <a:ea typeface="+mn-ea"/>
                <a:cs typeface="Arial"/>
              </a:rPr>
              <a:t>The 	</a:t>
            </a:r>
            <a:r>
              <a:rPr kumimoji="0" lang="en-US" sz="2400" b="0" i="0" u="none" strike="noStrike" kern="1200" cap="none" spc="0" normalizeH="0" baseline="0" noProof="0" dirty="0">
                <a:ln>
                  <a:noFill/>
                </a:ln>
                <a:solidFill>
                  <a:schemeClr val="tx1"/>
                </a:solidFill>
                <a:effectLst/>
                <a:uLnTx/>
                <a:uFillTx/>
                <a:latin typeface="Arial"/>
                <a:ea typeface="+mn-ea"/>
                <a:cs typeface="Arial"/>
              </a:rPr>
              <a:t>landscape</a:t>
            </a:r>
            <a:r>
              <a:rPr kumimoji="0" lang="en-US" sz="2400" b="0" i="0" u="none" strike="noStrike" kern="1200" cap="none" spc="-35" normalizeH="0" baseline="0" noProof="0" dirty="0">
                <a:ln>
                  <a:noFill/>
                </a:ln>
                <a:solidFill>
                  <a:schemeClr val="tx1"/>
                </a:solidFill>
                <a:effectLst/>
                <a:uLnTx/>
                <a:uFillTx/>
                <a:latin typeface="Arial"/>
                <a:ea typeface="+mn-ea"/>
                <a:cs typeface="Arial"/>
              </a:rPr>
              <a:t> </a:t>
            </a:r>
            <a:r>
              <a:rPr kumimoji="0" lang="en-US" sz="2400" b="0" i="0" u="none" strike="noStrike" kern="1200" cap="none" spc="0" normalizeH="0" baseline="0" noProof="0" dirty="0">
                <a:ln>
                  <a:noFill/>
                </a:ln>
                <a:solidFill>
                  <a:schemeClr val="tx1"/>
                </a:solidFill>
                <a:effectLst/>
                <a:uLnTx/>
                <a:uFillTx/>
                <a:latin typeface="Arial"/>
                <a:ea typeface="+mn-ea"/>
                <a:cs typeface="Arial"/>
              </a:rPr>
              <a:t>position</a:t>
            </a:r>
            <a:r>
              <a:rPr kumimoji="0" lang="en-US" sz="2400" b="0" i="0" u="none" strike="noStrike" kern="1200" cap="none" spc="-45" normalizeH="0" baseline="0" noProof="0" dirty="0">
                <a:ln>
                  <a:noFill/>
                </a:ln>
                <a:solidFill>
                  <a:schemeClr val="tx1"/>
                </a:solidFill>
                <a:effectLst/>
                <a:uLnTx/>
                <a:uFillTx/>
                <a:latin typeface="Arial"/>
                <a:ea typeface="+mn-ea"/>
                <a:cs typeface="Arial"/>
              </a:rPr>
              <a:t> </a:t>
            </a:r>
            <a:r>
              <a:rPr kumimoji="0" lang="en-US" sz="2400" b="0" i="0" u="none" strike="noStrike" kern="1200" cap="none" spc="0" normalizeH="0" baseline="0" noProof="0" dirty="0">
                <a:ln>
                  <a:noFill/>
                </a:ln>
                <a:solidFill>
                  <a:schemeClr val="tx1"/>
                </a:solidFill>
                <a:effectLst/>
                <a:uLnTx/>
                <a:uFillTx/>
                <a:latin typeface="Arial"/>
                <a:ea typeface="+mn-ea"/>
                <a:cs typeface="Arial"/>
              </a:rPr>
              <a:t>of</a:t>
            </a:r>
            <a:r>
              <a:rPr kumimoji="0" lang="en-US" sz="2400" b="0" i="0" u="none" strike="noStrike" kern="1200" cap="none" spc="-80" normalizeH="0" baseline="0" noProof="0" dirty="0">
                <a:ln>
                  <a:noFill/>
                </a:ln>
                <a:solidFill>
                  <a:schemeClr val="tx1"/>
                </a:solidFill>
                <a:effectLst/>
                <a:uLnTx/>
                <a:uFillTx/>
                <a:latin typeface="Arial"/>
                <a:ea typeface="+mn-ea"/>
                <a:cs typeface="Arial"/>
              </a:rPr>
              <a:t> </a:t>
            </a:r>
            <a:r>
              <a:rPr kumimoji="0" lang="en-US" sz="2400" b="0" i="0" u="none" strike="noStrike" kern="1200" cap="none" spc="0" normalizeH="0" baseline="0" noProof="0" dirty="0">
                <a:ln>
                  <a:noFill/>
                </a:ln>
                <a:solidFill>
                  <a:schemeClr val="tx1"/>
                </a:solidFill>
                <a:effectLst/>
                <a:uLnTx/>
                <a:uFillTx/>
                <a:latin typeface="Arial"/>
                <a:ea typeface="+mn-ea"/>
                <a:cs typeface="Arial"/>
              </a:rPr>
              <a:t>the</a:t>
            </a:r>
            <a:r>
              <a:rPr kumimoji="0" lang="en-US" sz="2400" b="0" i="0" u="none" strike="noStrike" kern="1200" cap="none" spc="-70" normalizeH="0" baseline="0" noProof="0" dirty="0">
                <a:ln>
                  <a:noFill/>
                </a:ln>
                <a:solidFill>
                  <a:schemeClr val="tx1"/>
                </a:solidFill>
                <a:effectLst/>
                <a:uLnTx/>
                <a:uFillTx/>
                <a:latin typeface="Arial"/>
                <a:ea typeface="+mn-ea"/>
                <a:cs typeface="Arial"/>
              </a:rPr>
              <a:t> </a:t>
            </a:r>
            <a:r>
              <a:rPr kumimoji="0" lang="en-US" sz="2400" b="0" i="0" u="none" strike="noStrike" kern="1200" cap="none" spc="-10" normalizeH="0" baseline="0" noProof="0" dirty="0">
                <a:ln>
                  <a:noFill/>
                </a:ln>
                <a:solidFill>
                  <a:schemeClr val="tx1"/>
                </a:solidFill>
                <a:effectLst/>
                <a:uLnTx/>
                <a:uFillTx/>
                <a:latin typeface="Arial"/>
                <a:ea typeface="+mn-ea"/>
                <a:cs typeface="Arial"/>
              </a:rPr>
              <a:t>assessment 	</a:t>
            </a:r>
            <a:r>
              <a:rPr kumimoji="0" lang="en-US" sz="2400" b="0" i="0" u="none" strike="noStrike" kern="1200" cap="none" spc="0" normalizeH="0" baseline="0" noProof="0" dirty="0">
                <a:ln>
                  <a:noFill/>
                </a:ln>
                <a:solidFill>
                  <a:schemeClr val="tx1"/>
                </a:solidFill>
                <a:effectLst/>
                <a:uLnTx/>
                <a:uFillTx/>
                <a:latin typeface="Arial"/>
                <a:ea typeface="+mn-ea"/>
                <a:cs typeface="Arial"/>
              </a:rPr>
              <a:t>area</a:t>
            </a:r>
            <a:r>
              <a:rPr kumimoji="0" lang="en-US" sz="2400" b="0" i="0" u="none" strike="noStrike" kern="1200" cap="none" spc="-80" normalizeH="0" baseline="0" noProof="0" dirty="0">
                <a:ln>
                  <a:noFill/>
                </a:ln>
                <a:solidFill>
                  <a:schemeClr val="tx1"/>
                </a:solidFill>
                <a:effectLst/>
                <a:uLnTx/>
                <a:uFillTx/>
                <a:latin typeface="Arial"/>
                <a:ea typeface="+mn-ea"/>
                <a:cs typeface="Arial"/>
              </a:rPr>
              <a:t> </a:t>
            </a:r>
            <a:r>
              <a:rPr kumimoji="0" lang="en-US" sz="2400" b="0" i="0" u="none" strike="noStrike" kern="1200" cap="none" spc="0" normalizeH="0" baseline="0" noProof="0" dirty="0">
                <a:ln>
                  <a:noFill/>
                </a:ln>
                <a:solidFill>
                  <a:schemeClr val="tx1"/>
                </a:solidFill>
                <a:effectLst/>
                <a:uLnTx/>
                <a:uFillTx/>
                <a:latin typeface="Arial"/>
                <a:ea typeface="+mn-ea"/>
                <a:cs typeface="Arial"/>
              </a:rPr>
              <a:t>is</a:t>
            </a:r>
            <a:r>
              <a:rPr kumimoji="0" lang="en-US" sz="2400" b="0" i="0" u="none" strike="noStrike" kern="1200" cap="none" spc="-70" normalizeH="0" baseline="0" noProof="0" dirty="0">
                <a:ln>
                  <a:noFill/>
                </a:ln>
                <a:solidFill>
                  <a:schemeClr val="tx1"/>
                </a:solidFill>
                <a:effectLst/>
                <a:uLnTx/>
                <a:uFillTx/>
                <a:latin typeface="Arial"/>
                <a:ea typeface="+mn-ea"/>
                <a:cs typeface="Arial"/>
              </a:rPr>
              <a:t> </a:t>
            </a:r>
            <a:r>
              <a:rPr kumimoji="0" lang="en-US" sz="2400" b="0" i="0" u="none" strike="noStrike" kern="1200" cap="none" spc="0" normalizeH="0" baseline="0" noProof="0" dirty="0">
                <a:ln>
                  <a:noFill/>
                </a:ln>
                <a:solidFill>
                  <a:schemeClr val="tx1"/>
                </a:solidFill>
                <a:effectLst/>
                <a:uLnTx/>
                <a:uFillTx/>
                <a:latin typeface="Arial"/>
                <a:ea typeface="+mn-ea"/>
                <a:cs typeface="Arial"/>
              </a:rPr>
              <a:t>intermediate</a:t>
            </a:r>
            <a:r>
              <a:rPr kumimoji="0" lang="en-US" sz="2400" b="0" i="0" u="none" strike="noStrike" kern="1200" cap="none" spc="-55" normalizeH="0" baseline="0" noProof="0" dirty="0">
                <a:ln>
                  <a:noFill/>
                </a:ln>
                <a:solidFill>
                  <a:schemeClr val="tx1"/>
                </a:solidFill>
                <a:effectLst/>
                <a:uLnTx/>
                <a:uFillTx/>
                <a:latin typeface="Arial"/>
                <a:ea typeface="+mn-ea"/>
                <a:cs typeface="Arial"/>
              </a:rPr>
              <a:t> </a:t>
            </a:r>
            <a:r>
              <a:rPr kumimoji="0" lang="en-US" sz="2400" b="0" i="0" u="none" strike="noStrike" kern="1200" cap="none" spc="0" normalizeH="0" baseline="0" noProof="0" dirty="0">
                <a:ln>
                  <a:noFill/>
                </a:ln>
                <a:solidFill>
                  <a:schemeClr val="tx1"/>
                </a:solidFill>
                <a:effectLst/>
                <a:uLnTx/>
                <a:uFillTx/>
                <a:latin typeface="Arial"/>
                <a:ea typeface="+mn-ea"/>
                <a:cs typeface="Arial"/>
              </a:rPr>
              <a:t>between</a:t>
            </a:r>
            <a:r>
              <a:rPr kumimoji="0" lang="en-US" sz="2400" b="0" i="0" u="none" strike="noStrike" kern="1200" cap="none" spc="-70" normalizeH="0" baseline="0" noProof="0" dirty="0">
                <a:ln>
                  <a:noFill/>
                </a:ln>
                <a:solidFill>
                  <a:schemeClr val="tx1"/>
                </a:solidFill>
                <a:effectLst/>
                <a:uLnTx/>
                <a:uFillTx/>
                <a:latin typeface="Arial"/>
                <a:ea typeface="+mn-ea"/>
                <a:cs typeface="Arial"/>
              </a:rPr>
              <a:t> </a:t>
            </a:r>
            <a:r>
              <a:rPr kumimoji="0" lang="en-US" sz="2400" b="0" i="0" u="none" strike="noStrike" kern="1200" cap="none" spc="-25" normalizeH="0" baseline="0" noProof="0" dirty="0">
                <a:ln>
                  <a:noFill/>
                </a:ln>
                <a:solidFill>
                  <a:schemeClr val="tx1"/>
                </a:solidFill>
                <a:effectLst/>
                <a:uLnTx/>
                <a:uFillTx/>
                <a:latin typeface="Arial"/>
                <a:ea typeface="+mn-ea"/>
                <a:cs typeface="Arial"/>
              </a:rPr>
              <a:t>the 	</a:t>
            </a:r>
            <a:r>
              <a:rPr kumimoji="0" lang="en-US" sz="2400" b="0" i="0" u="none" strike="noStrike" kern="1200" cap="none" spc="0" normalizeH="0" baseline="0" noProof="0" dirty="0">
                <a:ln>
                  <a:noFill/>
                </a:ln>
                <a:solidFill>
                  <a:schemeClr val="tx1"/>
                </a:solidFill>
                <a:effectLst/>
                <a:uLnTx/>
                <a:uFillTx/>
                <a:latin typeface="Arial"/>
                <a:ea typeface="+mn-ea"/>
                <a:cs typeface="Arial"/>
              </a:rPr>
              <a:t>sandhill</a:t>
            </a:r>
            <a:r>
              <a:rPr kumimoji="0" lang="en-US" sz="2400" b="0" i="0" u="none" strike="noStrike" kern="1200" cap="none" spc="-70" normalizeH="0" baseline="0" noProof="0" dirty="0">
                <a:ln>
                  <a:noFill/>
                </a:ln>
                <a:solidFill>
                  <a:schemeClr val="tx1"/>
                </a:solidFill>
                <a:effectLst/>
                <a:uLnTx/>
                <a:uFillTx/>
                <a:latin typeface="Arial"/>
                <a:ea typeface="+mn-ea"/>
                <a:cs typeface="Arial"/>
              </a:rPr>
              <a:t> </a:t>
            </a:r>
            <a:r>
              <a:rPr kumimoji="0" lang="en-US" sz="2400" b="0" i="0" u="none" strike="noStrike" kern="1200" cap="none" spc="0" normalizeH="0" baseline="0" noProof="0" dirty="0">
                <a:ln>
                  <a:noFill/>
                </a:ln>
                <a:solidFill>
                  <a:schemeClr val="tx1"/>
                </a:solidFill>
                <a:effectLst/>
                <a:uLnTx/>
                <a:uFillTx/>
                <a:latin typeface="Arial"/>
                <a:ea typeface="+mn-ea"/>
                <a:cs typeface="Arial"/>
              </a:rPr>
              <a:t>and</a:t>
            </a:r>
            <a:r>
              <a:rPr kumimoji="0" lang="en-US" sz="2400" b="0" i="0" u="none" strike="noStrike" kern="1200" cap="none" spc="-90" normalizeH="0" baseline="0" noProof="0" dirty="0">
                <a:ln>
                  <a:noFill/>
                </a:ln>
                <a:solidFill>
                  <a:schemeClr val="tx1"/>
                </a:solidFill>
                <a:effectLst/>
                <a:uLnTx/>
                <a:uFillTx/>
                <a:latin typeface="Arial"/>
                <a:ea typeface="+mn-ea"/>
                <a:cs typeface="Arial"/>
              </a:rPr>
              <a:t> </a:t>
            </a:r>
            <a:r>
              <a:rPr kumimoji="0" lang="en-US" sz="2400" b="0" i="0" u="none" strike="noStrike" kern="1200" cap="none" spc="0" normalizeH="0" baseline="0" noProof="0" dirty="0">
                <a:ln>
                  <a:noFill/>
                </a:ln>
                <a:solidFill>
                  <a:schemeClr val="tx1"/>
                </a:solidFill>
                <a:effectLst/>
                <a:uLnTx/>
                <a:uFillTx/>
                <a:latin typeface="Arial"/>
                <a:ea typeface="+mn-ea"/>
                <a:cs typeface="Arial"/>
              </a:rPr>
              <a:t>floodplain</a:t>
            </a:r>
            <a:r>
              <a:rPr kumimoji="0" lang="en-US" sz="2400" b="0" i="0" u="none" strike="noStrike" kern="1200" cap="none" spc="-55" normalizeH="0" baseline="0" noProof="0" dirty="0">
                <a:ln>
                  <a:noFill/>
                </a:ln>
                <a:solidFill>
                  <a:schemeClr val="tx1"/>
                </a:solidFill>
                <a:effectLst/>
                <a:uLnTx/>
                <a:uFillTx/>
                <a:latin typeface="Arial"/>
                <a:ea typeface="+mn-ea"/>
                <a:cs typeface="Arial"/>
              </a:rPr>
              <a:t> </a:t>
            </a:r>
            <a:r>
              <a:rPr kumimoji="0" lang="en-US" sz="2400" b="0" i="0" u="none" strike="noStrike" kern="1200" cap="none" spc="-10" normalizeH="0" baseline="0" noProof="0" dirty="0">
                <a:ln>
                  <a:noFill/>
                </a:ln>
                <a:solidFill>
                  <a:schemeClr val="tx1"/>
                </a:solidFill>
                <a:effectLst/>
                <a:uLnTx/>
                <a:uFillTx/>
                <a:latin typeface="Arial"/>
                <a:ea typeface="+mn-ea"/>
                <a:cs typeface="Arial"/>
              </a:rPr>
              <a:t>swamp.</a:t>
            </a:r>
            <a:endParaRPr kumimoji="0" lang="en-US" sz="2400" b="0" i="0" u="none" strike="noStrike" kern="1200" cap="none" spc="0" normalizeH="0" baseline="0" noProof="0" dirty="0">
              <a:ln>
                <a:noFill/>
              </a:ln>
              <a:solidFill>
                <a:schemeClr val="tx1"/>
              </a:solidFill>
              <a:effectLst/>
              <a:uLnTx/>
              <a:uFillTx/>
              <a:latin typeface="Arial"/>
              <a:ea typeface="+mn-ea"/>
              <a:cs typeface="Arial"/>
            </a:endParaRPr>
          </a:p>
        </p:txBody>
      </p:sp>
    </p:spTree>
    <p:extLst>
      <p:ext uri="{BB962C8B-B14F-4D97-AF65-F5344CB8AC3E}">
        <p14:creationId xmlns:p14="http://schemas.microsoft.com/office/powerpoint/2010/main" val="1472380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DDB1D-384B-5DD2-61F7-5635F1B913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CBCFB0-3E58-F933-8988-CB5845CB9EF9}"/>
              </a:ext>
            </a:extLst>
          </p:cNvPr>
          <p:cNvSpPr txBox="1">
            <a:spLocks noGrp="1"/>
          </p:cNvSpPr>
          <p:nvPr>
            <p:ph type="title" idx="4294967295"/>
          </p:nvPr>
        </p:nvSpPr>
        <p:spPr>
          <a:xfrm>
            <a:off x="1570272" y="157999"/>
            <a:ext cx="10956177" cy="10002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bg1"/>
                </a:solidFill>
                <a:effectLst/>
                <a:uLnTx/>
                <a:uFillTx/>
                <a:latin typeface="Arial"/>
                <a:ea typeface="+mn-ea"/>
                <a:cs typeface="Arial"/>
              </a:rPr>
              <a:t>UMAM PART I: EXAMPLE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C8EAFB"/>
                </a:solidFill>
                <a:effectLst/>
                <a:uLnTx/>
                <a:uFillTx/>
                <a:latin typeface="Arial"/>
                <a:ea typeface="+mn-ea"/>
                <a:cs typeface="Arial"/>
              </a:rPr>
              <a:t>ASSESSMENT AREA</a:t>
            </a:r>
          </a:p>
        </p:txBody>
      </p:sp>
      <p:grpSp>
        <p:nvGrpSpPr>
          <p:cNvPr id="12" name="object 2" descr="umam screenshot">
            <a:extLst>
              <a:ext uri="{FF2B5EF4-FFF2-40B4-BE49-F238E27FC236}">
                <a16:creationId xmlns:a16="http://schemas.microsoft.com/office/drawing/2014/main" id="{80C4D9BA-A262-AECE-2CE4-F63568920222}"/>
              </a:ext>
            </a:extLst>
          </p:cNvPr>
          <p:cNvGrpSpPr/>
          <p:nvPr/>
        </p:nvGrpSpPr>
        <p:grpSpPr>
          <a:xfrm>
            <a:off x="6523405" y="1365250"/>
            <a:ext cx="5522595" cy="5382260"/>
            <a:chOff x="6523405" y="1365250"/>
            <a:chExt cx="5522595" cy="5382260"/>
          </a:xfrm>
          <a:solidFill>
            <a:srgbClr val="2E5270"/>
          </a:solidFill>
        </p:grpSpPr>
        <p:sp>
          <p:nvSpPr>
            <p:cNvPr id="13" name="object 3">
              <a:extLst>
                <a:ext uri="{FF2B5EF4-FFF2-40B4-BE49-F238E27FC236}">
                  <a16:creationId xmlns:a16="http://schemas.microsoft.com/office/drawing/2014/main" id="{348FE399-8B3F-7839-7B68-D0BF51948160}"/>
                </a:ext>
              </a:extLst>
            </p:cNvPr>
            <p:cNvSpPr/>
            <p:nvPr/>
          </p:nvSpPr>
          <p:spPr>
            <a:xfrm>
              <a:off x="6529755" y="1371600"/>
              <a:ext cx="5509895" cy="5369560"/>
            </a:xfrm>
            <a:custGeom>
              <a:avLst/>
              <a:gdLst/>
              <a:ahLst/>
              <a:cxnLst/>
              <a:rect l="l" t="t" r="r" b="b"/>
              <a:pathLst>
                <a:path w="5509895" h="5369559">
                  <a:moveTo>
                    <a:pt x="5509844" y="0"/>
                  </a:moveTo>
                  <a:lnTo>
                    <a:pt x="0" y="0"/>
                  </a:lnTo>
                  <a:lnTo>
                    <a:pt x="0" y="5369166"/>
                  </a:lnTo>
                  <a:lnTo>
                    <a:pt x="5509844" y="5369166"/>
                  </a:lnTo>
                  <a:lnTo>
                    <a:pt x="5509844" y="0"/>
                  </a:lnTo>
                  <a:close/>
                </a:path>
              </a:pathLst>
            </a:custGeom>
            <a:grpFill/>
          </p:spPr>
          <p:txBody>
            <a:bodyPr wrap="square" lIns="0" tIns="0" rIns="0" bIns="0" rtlCol="0"/>
            <a:lstStyle/>
            <a:p>
              <a:endParaRPr/>
            </a:p>
          </p:txBody>
        </p:sp>
        <p:sp>
          <p:nvSpPr>
            <p:cNvPr id="14" name="object 4">
              <a:extLst>
                <a:ext uri="{FF2B5EF4-FFF2-40B4-BE49-F238E27FC236}">
                  <a16:creationId xmlns:a16="http://schemas.microsoft.com/office/drawing/2014/main" id="{1E37D9DE-9236-3E87-E5C2-F70E98215DA2}"/>
                </a:ext>
              </a:extLst>
            </p:cNvPr>
            <p:cNvSpPr/>
            <p:nvPr/>
          </p:nvSpPr>
          <p:spPr>
            <a:xfrm>
              <a:off x="6529755" y="1371600"/>
              <a:ext cx="5509895" cy="5369560"/>
            </a:xfrm>
            <a:custGeom>
              <a:avLst/>
              <a:gdLst/>
              <a:ahLst/>
              <a:cxnLst/>
              <a:rect l="l" t="t" r="r" b="b"/>
              <a:pathLst>
                <a:path w="5509895" h="5369559">
                  <a:moveTo>
                    <a:pt x="0" y="0"/>
                  </a:moveTo>
                  <a:lnTo>
                    <a:pt x="5509844" y="0"/>
                  </a:lnTo>
                  <a:lnTo>
                    <a:pt x="5509844" y="5369166"/>
                  </a:lnTo>
                  <a:lnTo>
                    <a:pt x="0" y="5369166"/>
                  </a:lnTo>
                  <a:lnTo>
                    <a:pt x="0" y="0"/>
                  </a:lnTo>
                  <a:close/>
                </a:path>
              </a:pathLst>
            </a:custGeom>
            <a:grpFill/>
            <a:ln w="12700">
              <a:solidFill>
                <a:srgbClr val="3984AA"/>
              </a:solidFill>
            </a:ln>
          </p:spPr>
          <p:txBody>
            <a:bodyPr wrap="square" lIns="0" tIns="0" rIns="0" bIns="0" rtlCol="0"/>
            <a:lstStyle/>
            <a:p>
              <a:endParaRPr/>
            </a:p>
          </p:txBody>
        </p:sp>
      </p:grpSp>
      <p:grpSp>
        <p:nvGrpSpPr>
          <p:cNvPr id="19" name="object 2" descr="umam screenshot">
            <a:extLst>
              <a:ext uri="{FF2B5EF4-FFF2-40B4-BE49-F238E27FC236}">
                <a16:creationId xmlns:a16="http://schemas.microsoft.com/office/drawing/2014/main" id="{0D6D1010-FEEF-E2A0-00E0-6895F65B72ED}"/>
              </a:ext>
            </a:extLst>
          </p:cNvPr>
          <p:cNvGrpSpPr/>
          <p:nvPr/>
        </p:nvGrpSpPr>
        <p:grpSpPr>
          <a:xfrm>
            <a:off x="6523405" y="1365250"/>
            <a:ext cx="5522595" cy="5382260"/>
            <a:chOff x="6523405" y="1365250"/>
            <a:chExt cx="5522595" cy="5382260"/>
          </a:xfrm>
        </p:grpSpPr>
        <p:sp>
          <p:nvSpPr>
            <p:cNvPr id="20" name="object 3">
              <a:extLst>
                <a:ext uri="{FF2B5EF4-FFF2-40B4-BE49-F238E27FC236}">
                  <a16:creationId xmlns:a16="http://schemas.microsoft.com/office/drawing/2014/main" id="{2F8CC627-67C9-1679-6F14-C06E2BE51423}"/>
                </a:ext>
              </a:extLst>
            </p:cNvPr>
            <p:cNvSpPr/>
            <p:nvPr/>
          </p:nvSpPr>
          <p:spPr>
            <a:xfrm>
              <a:off x="6529755" y="1371600"/>
              <a:ext cx="5509895" cy="5369560"/>
            </a:xfrm>
            <a:custGeom>
              <a:avLst/>
              <a:gdLst/>
              <a:ahLst/>
              <a:cxnLst/>
              <a:rect l="l" t="t" r="r" b="b"/>
              <a:pathLst>
                <a:path w="5509895" h="5369559">
                  <a:moveTo>
                    <a:pt x="5509844" y="0"/>
                  </a:moveTo>
                  <a:lnTo>
                    <a:pt x="0" y="0"/>
                  </a:lnTo>
                  <a:lnTo>
                    <a:pt x="0" y="5369166"/>
                  </a:lnTo>
                  <a:lnTo>
                    <a:pt x="5509844" y="5369166"/>
                  </a:lnTo>
                  <a:lnTo>
                    <a:pt x="5509844" y="0"/>
                  </a:lnTo>
                  <a:close/>
                </a:path>
              </a:pathLst>
            </a:custGeom>
            <a:solidFill>
              <a:srgbClr val="2E5270"/>
            </a:solidFill>
          </p:spPr>
          <p:txBody>
            <a:bodyPr wrap="square" lIns="0" tIns="0" rIns="0" bIns="0" rtlCol="0"/>
            <a:lstStyle/>
            <a:p>
              <a:endParaRPr/>
            </a:p>
          </p:txBody>
        </p:sp>
        <p:sp>
          <p:nvSpPr>
            <p:cNvPr id="21" name="object 4">
              <a:extLst>
                <a:ext uri="{FF2B5EF4-FFF2-40B4-BE49-F238E27FC236}">
                  <a16:creationId xmlns:a16="http://schemas.microsoft.com/office/drawing/2014/main" id="{4E4CBC38-086E-831E-8F1C-05C52796F137}"/>
                </a:ext>
              </a:extLst>
            </p:cNvPr>
            <p:cNvSpPr/>
            <p:nvPr/>
          </p:nvSpPr>
          <p:spPr>
            <a:xfrm>
              <a:off x="6529755" y="1371600"/>
              <a:ext cx="5509895" cy="5369560"/>
            </a:xfrm>
            <a:custGeom>
              <a:avLst/>
              <a:gdLst/>
              <a:ahLst/>
              <a:cxnLst/>
              <a:rect l="l" t="t" r="r" b="b"/>
              <a:pathLst>
                <a:path w="5509895" h="5369559">
                  <a:moveTo>
                    <a:pt x="0" y="0"/>
                  </a:moveTo>
                  <a:lnTo>
                    <a:pt x="5509844" y="0"/>
                  </a:lnTo>
                  <a:lnTo>
                    <a:pt x="5509844" y="5369166"/>
                  </a:lnTo>
                  <a:lnTo>
                    <a:pt x="0" y="5369166"/>
                  </a:lnTo>
                  <a:lnTo>
                    <a:pt x="0" y="0"/>
                  </a:lnTo>
                  <a:close/>
                </a:path>
              </a:pathLst>
            </a:custGeom>
            <a:ln w="12700">
              <a:solidFill>
                <a:srgbClr val="3984AA"/>
              </a:solidFill>
            </a:ln>
          </p:spPr>
          <p:txBody>
            <a:bodyPr wrap="square" lIns="0" tIns="0" rIns="0" bIns="0" rtlCol="0"/>
            <a:lstStyle/>
            <a:p>
              <a:endParaRPr/>
            </a:p>
          </p:txBody>
        </p:sp>
        <p:pic>
          <p:nvPicPr>
            <p:cNvPr id="22" name="object 5">
              <a:extLst>
                <a:ext uri="{FF2B5EF4-FFF2-40B4-BE49-F238E27FC236}">
                  <a16:creationId xmlns:a16="http://schemas.microsoft.com/office/drawing/2014/main" id="{F6A75B25-CE58-19EB-D035-64CAF79DC882}"/>
                </a:ext>
              </a:extLst>
            </p:cNvPr>
            <p:cNvPicPr/>
            <p:nvPr/>
          </p:nvPicPr>
          <p:blipFill>
            <a:blip r:embed="rId2" cstate="print"/>
            <a:stretch>
              <a:fillRect/>
            </a:stretch>
          </p:blipFill>
          <p:spPr>
            <a:xfrm>
              <a:off x="7267069" y="1445488"/>
              <a:ext cx="4271705" cy="5276426"/>
            </a:xfrm>
            <a:prstGeom prst="rect">
              <a:avLst/>
            </a:prstGeom>
          </p:spPr>
        </p:pic>
        <p:sp>
          <p:nvSpPr>
            <p:cNvPr id="23" name="object 6">
              <a:extLst>
                <a:ext uri="{FF2B5EF4-FFF2-40B4-BE49-F238E27FC236}">
                  <a16:creationId xmlns:a16="http://schemas.microsoft.com/office/drawing/2014/main" id="{366DCA95-3633-EDE9-E5DB-8810D2E150BF}"/>
                </a:ext>
              </a:extLst>
            </p:cNvPr>
            <p:cNvSpPr/>
            <p:nvPr/>
          </p:nvSpPr>
          <p:spPr>
            <a:xfrm>
              <a:off x="7267066" y="3101416"/>
              <a:ext cx="4272280" cy="452755"/>
            </a:xfrm>
            <a:custGeom>
              <a:avLst/>
              <a:gdLst/>
              <a:ahLst/>
              <a:cxnLst/>
              <a:rect l="l" t="t" r="r" b="b"/>
              <a:pathLst>
                <a:path w="4272280" h="452754">
                  <a:moveTo>
                    <a:pt x="0" y="0"/>
                  </a:moveTo>
                  <a:lnTo>
                    <a:pt x="4271708" y="0"/>
                  </a:lnTo>
                  <a:lnTo>
                    <a:pt x="4271708" y="452488"/>
                  </a:lnTo>
                  <a:lnTo>
                    <a:pt x="0" y="452488"/>
                  </a:lnTo>
                  <a:lnTo>
                    <a:pt x="0" y="0"/>
                  </a:lnTo>
                  <a:close/>
                </a:path>
              </a:pathLst>
            </a:custGeom>
            <a:ln w="28575">
              <a:solidFill>
                <a:srgbClr val="2E9AFD"/>
              </a:solidFill>
            </a:ln>
          </p:spPr>
          <p:txBody>
            <a:bodyPr wrap="square" lIns="0" tIns="0" rIns="0" bIns="0" rtlCol="0"/>
            <a:lstStyle/>
            <a:p>
              <a:endParaRPr/>
            </a:p>
          </p:txBody>
        </p:sp>
      </p:grpSp>
      <p:sp>
        <p:nvSpPr>
          <p:cNvPr id="26" name="TextBox 25">
            <a:extLst>
              <a:ext uri="{FF2B5EF4-FFF2-40B4-BE49-F238E27FC236}">
                <a16:creationId xmlns:a16="http://schemas.microsoft.com/office/drawing/2014/main" id="{D961A06F-B45F-8E09-010F-FD6EDC91C766}"/>
              </a:ext>
            </a:extLst>
          </p:cNvPr>
          <p:cNvSpPr txBox="1"/>
          <p:nvPr/>
        </p:nvSpPr>
        <p:spPr>
          <a:xfrm>
            <a:off x="331471" y="1727829"/>
            <a:ext cx="5989320" cy="3529171"/>
          </a:xfrm>
          <a:prstGeom prst="rect">
            <a:avLst/>
          </a:prstGeom>
          <a:noFill/>
        </p:spPr>
        <p:txBody>
          <a:bodyPr wrap="square">
            <a:spAutoFit/>
          </a:bodyPr>
          <a:lstStyle/>
          <a:p>
            <a:pPr marL="12066" marR="5080">
              <a:lnSpc>
                <a:spcPts val="2590"/>
              </a:lnSpc>
              <a:spcBef>
                <a:spcPts val="425"/>
              </a:spcBef>
              <a:tabLst>
                <a:tab pos="240665" algn="l"/>
                <a:tab pos="1443355" algn="l"/>
                <a:tab pos="4561205" algn="l"/>
                <a:tab pos="5226050" algn="l"/>
              </a:tabLst>
            </a:pPr>
            <a:r>
              <a:rPr lang="en-US" sz="2200" spc="-10">
                <a:latin typeface="Arial" panose="020B0604020202020204" pitchFamily="34" charset="0"/>
                <a:cs typeface="Arial" panose="020B0604020202020204" pitchFamily="34" charset="0"/>
              </a:rPr>
              <a:t>Assessment</a:t>
            </a:r>
            <a:r>
              <a:rPr lang="en-US" sz="2200" spc="-145">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Area</a:t>
            </a:r>
            <a:r>
              <a:rPr lang="en-US" sz="2200" spc="-20">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(AA)</a:t>
            </a:r>
            <a:r>
              <a:rPr lang="en-US" sz="2200" spc="-25">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is</a:t>
            </a:r>
            <a:r>
              <a:rPr lang="en-US" sz="2200" spc="-15">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a</a:t>
            </a:r>
            <a:r>
              <a:rPr lang="en-US" sz="2200" spc="-20">
                <a:latin typeface="Arial" panose="020B0604020202020204" pitchFamily="34" charset="0"/>
                <a:cs typeface="Arial" panose="020B0604020202020204" pitchFamily="34" charset="0"/>
              </a:rPr>
              <a:t> dome s</a:t>
            </a:r>
            <a:r>
              <a:rPr lang="en-US" sz="2200" spc="-10">
                <a:latin typeface="Arial" panose="020B0604020202020204" pitchFamily="34" charset="0"/>
                <a:cs typeface="Arial" panose="020B0604020202020204" pitchFamily="34" charset="0"/>
              </a:rPr>
              <a:t>wamp.</a:t>
            </a:r>
          </a:p>
          <a:p>
            <a:pPr marL="239395" marR="5080" indent="-227329">
              <a:lnSpc>
                <a:spcPts val="2590"/>
              </a:lnSpc>
              <a:spcBef>
                <a:spcPts val="425"/>
              </a:spcBef>
              <a:buChar char="•"/>
              <a:tabLst>
                <a:tab pos="240665" algn="l"/>
                <a:tab pos="1443355" algn="l"/>
                <a:tab pos="4561205" algn="l"/>
                <a:tab pos="5226050" algn="l"/>
              </a:tabLst>
            </a:pPr>
            <a:endParaRPr lang="en-US" sz="2200" spc="-10">
              <a:latin typeface="Arial" panose="020B0604020202020204" pitchFamily="34" charset="0"/>
              <a:cs typeface="Arial" panose="020B0604020202020204" pitchFamily="34" charset="0"/>
            </a:endParaRPr>
          </a:p>
          <a:p>
            <a:pPr marL="12066" marR="5080">
              <a:lnSpc>
                <a:spcPts val="2590"/>
              </a:lnSpc>
              <a:spcBef>
                <a:spcPts val="425"/>
              </a:spcBef>
              <a:tabLst>
                <a:tab pos="240665" algn="l"/>
                <a:tab pos="1443355" algn="l"/>
                <a:tab pos="4561205" algn="l"/>
                <a:tab pos="5226050" algn="l"/>
              </a:tabLst>
            </a:pPr>
            <a:r>
              <a:rPr lang="en-US" sz="2200">
                <a:latin typeface="Arial" panose="020B0604020202020204" pitchFamily="34" charset="0"/>
                <a:cs typeface="Arial" panose="020B0604020202020204" pitchFamily="34" charset="0"/>
              </a:rPr>
              <a:t>A</a:t>
            </a:r>
            <a:r>
              <a:rPr lang="en-US" sz="2200" spc="-170">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ring</a:t>
            </a:r>
            <a:r>
              <a:rPr lang="en-US" sz="2200" spc="-55">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of </a:t>
            </a:r>
            <a:r>
              <a:rPr lang="en-US" sz="2200" i="1">
                <a:latin typeface="Arial" panose="020B0604020202020204" pitchFamily="34" charset="0"/>
                <a:cs typeface="Arial" panose="020B0604020202020204" pitchFamily="34" charset="0"/>
              </a:rPr>
              <a:t>Taxodium </a:t>
            </a:r>
            <a:r>
              <a:rPr lang="en-US" sz="2200" i="1" err="1">
                <a:latin typeface="Arial" panose="020B0604020202020204" pitchFamily="34" charset="0"/>
                <a:cs typeface="Arial" panose="020B0604020202020204" pitchFamily="34" charset="0"/>
              </a:rPr>
              <a:t>ascendens</a:t>
            </a:r>
            <a:r>
              <a:rPr lang="en-US" sz="2200" i="1">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surrounds</a:t>
            </a:r>
            <a:r>
              <a:rPr lang="en-US" sz="2200" spc="-80">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a</a:t>
            </a:r>
            <a:r>
              <a:rPr lang="en-US" sz="2200" spc="-75">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depression</a:t>
            </a:r>
            <a:r>
              <a:rPr lang="en-US" sz="2200" spc="-60">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with</a:t>
            </a:r>
            <a:r>
              <a:rPr lang="en-US" sz="2200" spc="-75">
                <a:latin typeface="Arial" panose="020B0604020202020204" pitchFamily="34" charset="0"/>
                <a:cs typeface="Arial" panose="020B0604020202020204" pitchFamily="34" charset="0"/>
              </a:rPr>
              <a:t> </a:t>
            </a:r>
            <a:r>
              <a:rPr lang="en-US" sz="2200" spc="-10">
                <a:latin typeface="Arial" panose="020B0604020202020204" pitchFamily="34" charset="0"/>
                <a:cs typeface="Arial" panose="020B0604020202020204" pitchFamily="34" charset="0"/>
              </a:rPr>
              <a:t>emergent </a:t>
            </a:r>
            <a:r>
              <a:rPr lang="en-US" sz="2200">
                <a:latin typeface="Arial" panose="020B0604020202020204" pitchFamily="34" charset="0"/>
                <a:cs typeface="Arial" panose="020B0604020202020204" pitchFamily="34" charset="0"/>
              </a:rPr>
              <a:t>and floating</a:t>
            </a:r>
            <a:r>
              <a:rPr lang="en-US" sz="2200" spc="-65">
                <a:latin typeface="Arial" panose="020B0604020202020204" pitchFamily="34" charset="0"/>
                <a:cs typeface="Arial" panose="020B0604020202020204" pitchFamily="34" charset="0"/>
              </a:rPr>
              <a:t> </a:t>
            </a:r>
            <a:r>
              <a:rPr lang="en-US" sz="2200" spc="-10">
                <a:latin typeface="Arial" panose="020B0604020202020204" pitchFamily="34" charset="0"/>
                <a:cs typeface="Arial" panose="020B0604020202020204" pitchFamily="34" charset="0"/>
              </a:rPr>
              <a:t>vegetation (</a:t>
            </a:r>
            <a:r>
              <a:rPr lang="en-US" sz="2200" i="1" spc="-10">
                <a:latin typeface="Arial" panose="020B0604020202020204" pitchFamily="34" charset="0"/>
                <a:cs typeface="Arial" panose="020B0604020202020204" pitchFamily="34" charset="0"/>
              </a:rPr>
              <a:t>Nymphaea</a:t>
            </a:r>
            <a:r>
              <a:rPr lang="en-US" sz="2200" spc="-10">
                <a:latin typeface="Arial" panose="020B0604020202020204" pitchFamily="34" charset="0"/>
                <a:cs typeface="Arial" panose="020B0604020202020204" pitchFamily="34" charset="0"/>
              </a:rPr>
              <a:t>). </a:t>
            </a:r>
            <a:r>
              <a:rPr lang="en-US" sz="2200" spc="-50">
                <a:latin typeface="Arial" panose="020B0604020202020204" pitchFamily="34" charset="0"/>
                <a:cs typeface="Arial" panose="020B0604020202020204" pitchFamily="34" charset="0"/>
              </a:rPr>
              <a:t>A </a:t>
            </a:r>
            <a:r>
              <a:rPr lang="en-US" sz="2200">
                <a:latin typeface="Arial" panose="020B0604020202020204" pitchFamily="34" charset="0"/>
                <a:cs typeface="Arial" panose="020B0604020202020204" pitchFamily="34" charset="0"/>
              </a:rPr>
              <a:t>diversity</a:t>
            </a:r>
            <a:r>
              <a:rPr lang="en-US" sz="2200" spc="-45">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of</a:t>
            </a:r>
            <a:r>
              <a:rPr lang="en-US" sz="2200" spc="-70">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woody</a:t>
            </a:r>
            <a:r>
              <a:rPr lang="en-US" sz="2200" spc="-30">
                <a:latin typeface="Arial" panose="020B0604020202020204" pitchFamily="34" charset="0"/>
                <a:cs typeface="Arial" panose="020B0604020202020204" pitchFamily="34" charset="0"/>
              </a:rPr>
              <a:t> </a:t>
            </a:r>
            <a:r>
              <a:rPr lang="en-US" sz="2200" spc="-20">
                <a:latin typeface="Arial" panose="020B0604020202020204" pitchFamily="34" charset="0"/>
                <a:cs typeface="Arial" panose="020B0604020202020204" pitchFamily="34" charset="0"/>
              </a:rPr>
              <a:t>shrub </a:t>
            </a:r>
            <a:r>
              <a:rPr lang="en-US" sz="2200" spc="-10">
                <a:latin typeface="Arial" panose="020B0604020202020204" pitchFamily="34" charset="0"/>
                <a:cs typeface="Arial" panose="020B0604020202020204" pitchFamily="34" charset="0"/>
              </a:rPr>
              <a:t>species(</a:t>
            </a:r>
            <a:r>
              <a:rPr lang="en-US" sz="2200" i="1" spc="-10">
                <a:latin typeface="Arial" panose="020B0604020202020204" pitchFamily="34" charset="0"/>
                <a:cs typeface="Arial" panose="020B0604020202020204" pitchFamily="34" charset="0"/>
              </a:rPr>
              <a:t>Vaccinium</a:t>
            </a:r>
            <a:r>
              <a:rPr lang="en-US" sz="2200" i="1" spc="-75">
                <a:latin typeface="Arial" panose="020B0604020202020204" pitchFamily="34" charset="0"/>
                <a:cs typeface="Arial" panose="020B0604020202020204" pitchFamily="34" charset="0"/>
              </a:rPr>
              <a:t> </a:t>
            </a:r>
            <a:r>
              <a:rPr lang="en-US" sz="2200" i="1" spc="-10" err="1">
                <a:latin typeface="Arial" panose="020B0604020202020204" pitchFamily="34" charset="0"/>
                <a:cs typeface="Arial" panose="020B0604020202020204" pitchFamily="34" charset="0"/>
              </a:rPr>
              <a:t>corymbosom</a:t>
            </a:r>
            <a:r>
              <a:rPr lang="en-US" sz="2200" i="1" spc="-10">
                <a:latin typeface="Arial" panose="020B0604020202020204" pitchFamily="34" charset="0"/>
                <a:cs typeface="Arial" panose="020B0604020202020204" pitchFamily="34" charset="0"/>
              </a:rPr>
              <a:t>, </a:t>
            </a:r>
            <a:r>
              <a:rPr lang="en-US" sz="2200" i="1">
                <a:latin typeface="Arial" panose="020B0604020202020204" pitchFamily="34" charset="0"/>
                <a:cs typeface="Arial" panose="020B0604020202020204" pitchFamily="34" charset="0"/>
              </a:rPr>
              <a:t>Lyonia</a:t>
            </a:r>
            <a:r>
              <a:rPr lang="en-US" sz="2200" i="1" spc="-85">
                <a:latin typeface="Arial" panose="020B0604020202020204" pitchFamily="34" charset="0"/>
                <a:cs typeface="Arial" panose="020B0604020202020204" pitchFamily="34" charset="0"/>
              </a:rPr>
              <a:t> </a:t>
            </a:r>
            <a:r>
              <a:rPr lang="en-US" sz="2200" i="1">
                <a:latin typeface="Arial" panose="020B0604020202020204" pitchFamily="34" charset="0"/>
                <a:cs typeface="Arial" panose="020B0604020202020204" pitchFamily="34" charset="0"/>
              </a:rPr>
              <a:t>lucida,</a:t>
            </a:r>
            <a:r>
              <a:rPr lang="en-US" sz="2200" i="1" spc="-75">
                <a:latin typeface="Arial" panose="020B0604020202020204" pitchFamily="34" charset="0"/>
                <a:cs typeface="Arial" panose="020B0604020202020204" pitchFamily="34" charset="0"/>
              </a:rPr>
              <a:t> </a:t>
            </a:r>
            <a:r>
              <a:rPr lang="en-US" sz="2200" i="1">
                <a:latin typeface="Arial" panose="020B0604020202020204" pitchFamily="34" charset="0"/>
                <a:cs typeface="Arial" panose="020B0604020202020204" pitchFamily="34" charset="0"/>
              </a:rPr>
              <a:t>Clethra</a:t>
            </a:r>
            <a:r>
              <a:rPr lang="en-US" sz="2200" i="1" spc="-95">
                <a:latin typeface="Arial" panose="020B0604020202020204" pitchFamily="34" charset="0"/>
                <a:cs typeface="Arial" panose="020B0604020202020204" pitchFamily="34" charset="0"/>
              </a:rPr>
              <a:t> </a:t>
            </a:r>
            <a:r>
              <a:rPr lang="en-US" sz="2200" i="1" spc="-10" err="1">
                <a:latin typeface="Arial" panose="020B0604020202020204" pitchFamily="34" charset="0"/>
                <a:cs typeface="Arial" panose="020B0604020202020204" pitchFamily="34" charset="0"/>
              </a:rPr>
              <a:t>alnifolia</a:t>
            </a:r>
            <a:r>
              <a:rPr lang="en-US" sz="2200" spc="-10">
                <a:latin typeface="Arial" panose="020B0604020202020204" pitchFamily="34" charset="0"/>
                <a:cs typeface="Arial" panose="020B0604020202020204" pitchFamily="34" charset="0"/>
              </a:rPr>
              <a:t>) occur </a:t>
            </a:r>
            <a:r>
              <a:rPr lang="en-US" sz="2200">
                <a:latin typeface="Arial" panose="020B0604020202020204" pitchFamily="34" charset="0"/>
                <a:cs typeface="Arial" panose="020B0604020202020204" pitchFamily="34" charset="0"/>
              </a:rPr>
              <a:t>on</a:t>
            </a:r>
            <a:r>
              <a:rPr lang="en-US" sz="2200" spc="-70">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hummocks</a:t>
            </a:r>
            <a:r>
              <a:rPr lang="en-US" sz="2200" spc="-60">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within</a:t>
            </a:r>
            <a:r>
              <a:rPr lang="en-US" sz="2200" spc="-45">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the</a:t>
            </a:r>
            <a:r>
              <a:rPr lang="en-US" sz="2200" spc="-75">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wetland</a:t>
            </a:r>
            <a:r>
              <a:rPr lang="en-US" sz="2200" spc="-45">
                <a:latin typeface="Arial" panose="020B0604020202020204" pitchFamily="34" charset="0"/>
                <a:cs typeface="Arial" panose="020B0604020202020204" pitchFamily="34" charset="0"/>
              </a:rPr>
              <a:t> </a:t>
            </a:r>
            <a:r>
              <a:rPr lang="en-US" sz="2200" spc="-25">
                <a:latin typeface="Arial" panose="020B0604020202020204" pitchFamily="34" charset="0"/>
                <a:cs typeface="Arial" panose="020B0604020202020204" pitchFamily="34" charset="0"/>
              </a:rPr>
              <a:t>and </a:t>
            </a:r>
            <a:r>
              <a:rPr lang="en-US" sz="2200">
                <a:latin typeface="Arial" panose="020B0604020202020204" pitchFamily="34" charset="0"/>
                <a:cs typeface="Arial" panose="020B0604020202020204" pitchFamily="34" charset="0"/>
              </a:rPr>
              <a:t>wetland</a:t>
            </a:r>
            <a:r>
              <a:rPr lang="en-US" sz="2200" spc="-65">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margins.</a:t>
            </a:r>
            <a:r>
              <a:rPr lang="en-US" sz="2200" spc="-114">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The</a:t>
            </a:r>
            <a:r>
              <a:rPr lang="en-US" sz="2200" spc="-85">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western</a:t>
            </a:r>
            <a:r>
              <a:rPr lang="en-US" sz="2200" spc="-85">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edge</a:t>
            </a:r>
            <a:r>
              <a:rPr lang="en-US" sz="2200" spc="-75">
                <a:latin typeface="Arial" panose="020B0604020202020204" pitchFamily="34" charset="0"/>
                <a:cs typeface="Arial" panose="020B0604020202020204" pitchFamily="34" charset="0"/>
              </a:rPr>
              <a:t> </a:t>
            </a:r>
            <a:r>
              <a:rPr lang="en-US" sz="2200" spc="-25">
                <a:latin typeface="Arial" panose="020B0604020202020204" pitchFamily="34" charset="0"/>
                <a:cs typeface="Arial" panose="020B0604020202020204" pitchFamily="34" charset="0"/>
              </a:rPr>
              <a:t>of </a:t>
            </a:r>
            <a:r>
              <a:rPr lang="en-US" sz="2200">
                <a:latin typeface="Arial" panose="020B0604020202020204" pitchFamily="34" charset="0"/>
                <a:cs typeface="Arial" panose="020B0604020202020204" pitchFamily="34" charset="0"/>
              </a:rPr>
              <a:t>the</a:t>
            </a:r>
            <a:r>
              <a:rPr lang="en-US" sz="2200" spc="-70">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wetland</a:t>
            </a:r>
            <a:r>
              <a:rPr lang="en-US" sz="2200" spc="-40">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is</a:t>
            </a:r>
            <a:r>
              <a:rPr lang="en-US" sz="2200" spc="-55">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dominated</a:t>
            </a:r>
            <a:r>
              <a:rPr lang="en-US" sz="2200" spc="-35">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by</a:t>
            </a:r>
            <a:r>
              <a:rPr lang="en-US" sz="2200" spc="-75">
                <a:latin typeface="Arial" panose="020B0604020202020204" pitchFamily="34" charset="0"/>
                <a:cs typeface="Arial" panose="020B0604020202020204" pitchFamily="34" charset="0"/>
              </a:rPr>
              <a:t> </a:t>
            </a:r>
            <a:r>
              <a:rPr lang="en-US" sz="2200" i="1" spc="-10">
                <a:latin typeface="Arial" panose="020B0604020202020204" pitchFamily="34" charset="0"/>
                <a:cs typeface="Arial" panose="020B0604020202020204" pitchFamily="34" charset="0"/>
              </a:rPr>
              <a:t>Cyrilla racemiflora.</a:t>
            </a:r>
          </a:p>
        </p:txBody>
      </p:sp>
    </p:spTree>
    <p:extLst>
      <p:ext uri="{BB962C8B-B14F-4D97-AF65-F5344CB8AC3E}">
        <p14:creationId xmlns:p14="http://schemas.microsoft.com/office/powerpoint/2010/main" val="39945836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0F77B-7F5A-DB93-E3AC-9053BEF419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69EE97-C9F8-6BF3-456B-E784EA58E53F}"/>
              </a:ext>
            </a:extLst>
          </p:cNvPr>
          <p:cNvSpPr txBox="1">
            <a:spLocks noGrp="1"/>
          </p:cNvSpPr>
          <p:nvPr>
            <p:ph type="title" idx="4294967295"/>
          </p:nvPr>
        </p:nvSpPr>
        <p:spPr>
          <a:xfrm>
            <a:off x="1570272" y="157999"/>
            <a:ext cx="10956177" cy="10002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bg1"/>
                </a:solidFill>
                <a:effectLst/>
                <a:uLnTx/>
                <a:uFillTx/>
                <a:latin typeface="Arial"/>
                <a:ea typeface="+mn-ea"/>
                <a:cs typeface="Arial"/>
              </a:rPr>
              <a:t>UMAM PART I: EXAMPLE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C8EAFB"/>
                </a:solidFill>
                <a:effectLst/>
                <a:uLnTx/>
                <a:uFillTx/>
                <a:latin typeface="Arial"/>
                <a:ea typeface="+mn-ea"/>
                <a:cs typeface="Arial"/>
              </a:rPr>
              <a:t>SIGNIFICANT NEARBY FEATURES</a:t>
            </a:r>
          </a:p>
        </p:txBody>
      </p:sp>
      <p:grpSp>
        <p:nvGrpSpPr>
          <p:cNvPr id="12" name="object 2" descr="umam screenshot">
            <a:extLst>
              <a:ext uri="{FF2B5EF4-FFF2-40B4-BE49-F238E27FC236}">
                <a16:creationId xmlns:a16="http://schemas.microsoft.com/office/drawing/2014/main" id="{B1331686-C8CB-501B-CB78-9CB2F31BFD22}"/>
              </a:ext>
            </a:extLst>
          </p:cNvPr>
          <p:cNvGrpSpPr/>
          <p:nvPr/>
        </p:nvGrpSpPr>
        <p:grpSpPr>
          <a:xfrm>
            <a:off x="6523405" y="1365250"/>
            <a:ext cx="5522595" cy="5382260"/>
            <a:chOff x="6523405" y="1365250"/>
            <a:chExt cx="5522595" cy="5382260"/>
          </a:xfrm>
          <a:solidFill>
            <a:srgbClr val="2E5270"/>
          </a:solidFill>
        </p:grpSpPr>
        <p:sp>
          <p:nvSpPr>
            <p:cNvPr id="13" name="object 3">
              <a:extLst>
                <a:ext uri="{FF2B5EF4-FFF2-40B4-BE49-F238E27FC236}">
                  <a16:creationId xmlns:a16="http://schemas.microsoft.com/office/drawing/2014/main" id="{19CFA115-76DA-19FB-7727-DF25E5226CBC}"/>
                </a:ext>
              </a:extLst>
            </p:cNvPr>
            <p:cNvSpPr/>
            <p:nvPr/>
          </p:nvSpPr>
          <p:spPr>
            <a:xfrm>
              <a:off x="6529755" y="1371600"/>
              <a:ext cx="5509895" cy="5369560"/>
            </a:xfrm>
            <a:custGeom>
              <a:avLst/>
              <a:gdLst/>
              <a:ahLst/>
              <a:cxnLst/>
              <a:rect l="l" t="t" r="r" b="b"/>
              <a:pathLst>
                <a:path w="5509895" h="5369559">
                  <a:moveTo>
                    <a:pt x="5509844" y="0"/>
                  </a:moveTo>
                  <a:lnTo>
                    <a:pt x="0" y="0"/>
                  </a:lnTo>
                  <a:lnTo>
                    <a:pt x="0" y="5369166"/>
                  </a:lnTo>
                  <a:lnTo>
                    <a:pt x="5509844" y="5369166"/>
                  </a:lnTo>
                  <a:lnTo>
                    <a:pt x="5509844" y="0"/>
                  </a:lnTo>
                  <a:close/>
                </a:path>
              </a:pathLst>
            </a:custGeom>
            <a:grpFill/>
          </p:spPr>
          <p:txBody>
            <a:bodyPr wrap="square" lIns="0" tIns="0" rIns="0" bIns="0" rtlCol="0"/>
            <a:lstStyle/>
            <a:p>
              <a:endParaRPr/>
            </a:p>
          </p:txBody>
        </p:sp>
        <p:sp>
          <p:nvSpPr>
            <p:cNvPr id="14" name="object 4">
              <a:extLst>
                <a:ext uri="{FF2B5EF4-FFF2-40B4-BE49-F238E27FC236}">
                  <a16:creationId xmlns:a16="http://schemas.microsoft.com/office/drawing/2014/main" id="{00FCD6AD-FBA1-523F-DF80-C19C0737CB21}"/>
                </a:ext>
              </a:extLst>
            </p:cNvPr>
            <p:cNvSpPr/>
            <p:nvPr/>
          </p:nvSpPr>
          <p:spPr>
            <a:xfrm>
              <a:off x="6529755" y="1371600"/>
              <a:ext cx="5509895" cy="5369560"/>
            </a:xfrm>
            <a:custGeom>
              <a:avLst/>
              <a:gdLst/>
              <a:ahLst/>
              <a:cxnLst/>
              <a:rect l="l" t="t" r="r" b="b"/>
              <a:pathLst>
                <a:path w="5509895" h="5369559">
                  <a:moveTo>
                    <a:pt x="0" y="0"/>
                  </a:moveTo>
                  <a:lnTo>
                    <a:pt x="5509844" y="0"/>
                  </a:lnTo>
                  <a:lnTo>
                    <a:pt x="5509844" y="5369166"/>
                  </a:lnTo>
                  <a:lnTo>
                    <a:pt x="0" y="5369166"/>
                  </a:lnTo>
                  <a:lnTo>
                    <a:pt x="0" y="0"/>
                  </a:lnTo>
                  <a:close/>
                </a:path>
              </a:pathLst>
            </a:custGeom>
            <a:grpFill/>
            <a:ln w="12700">
              <a:solidFill>
                <a:srgbClr val="3984AA"/>
              </a:solidFill>
            </a:ln>
          </p:spPr>
          <p:txBody>
            <a:bodyPr wrap="square" lIns="0" tIns="0" rIns="0" bIns="0" rtlCol="0"/>
            <a:lstStyle/>
            <a:p>
              <a:endParaRPr/>
            </a:p>
          </p:txBody>
        </p:sp>
      </p:grpSp>
      <p:grpSp>
        <p:nvGrpSpPr>
          <p:cNvPr id="19" name="object 2" descr="umam screenshot">
            <a:extLst>
              <a:ext uri="{FF2B5EF4-FFF2-40B4-BE49-F238E27FC236}">
                <a16:creationId xmlns:a16="http://schemas.microsoft.com/office/drawing/2014/main" id="{BAAEF614-067B-0305-3613-C1AB7D60A281}"/>
              </a:ext>
            </a:extLst>
          </p:cNvPr>
          <p:cNvGrpSpPr/>
          <p:nvPr/>
        </p:nvGrpSpPr>
        <p:grpSpPr>
          <a:xfrm>
            <a:off x="6529755" y="1371600"/>
            <a:ext cx="5509895" cy="5369560"/>
            <a:chOff x="6529755" y="1371600"/>
            <a:chExt cx="5509895" cy="5369560"/>
          </a:xfrm>
        </p:grpSpPr>
        <p:sp>
          <p:nvSpPr>
            <p:cNvPr id="20" name="object 3">
              <a:extLst>
                <a:ext uri="{FF2B5EF4-FFF2-40B4-BE49-F238E27FC236}">
                  <a16:creationId xmlns:a16="http://schemas.microsoft.com/office/drawing/2014/main" id="{985DA4F4-1603-7274-910D-C979D54D8A62}"/>
                </a:ext>
              </a:extLst>
            </p:cNvPr>
            <p:cNvSpPr/>
            <p:nvPr/>
          </p:nvSpPr>
          <p:spPr>
            <a:xfrm>
              <a:off x="6529755" y="1371600"/>
              <a:ext cx="5509895" cy="5369560"/>
            </a:xfrm>
            <a:custGeom>
              <a:avLst/>
              <a:gdLst/>
              <a:ahLst/>
              <a:cxnLst/>
              <a:rect l="l" t="t" r="r" b="b"/>
              <a:pathLst>
                <a:path w="5509895" h="5369559">
                  <a:moveTo>
                    <a:pt x="5509844" y="0"/>
                  </a:moveTo>
                  <a:lnTo>
                    <a:pt x="0" y="0"/>
                  </a:lnTo>
                  <a:lnTo>
                    <a:pt x="0" y="5369166"/>
                  </a:lnTo>
                  <a:lnTo>
                    <a:pt x="5509844" y="5369166"/>
                  </a:lnTo>
                  <a:lnTo>
                    <a:pt x="5509844" y="0"/>
                  </a:lnTo>
                  <a:close/>
                </a:path>
              </a:pathLst>
            </a:custGeom>
            <a:solidFill>
              <a:srgbClr val="2E5270"/>
            </a:solidFill>
          </p:spPr>
          <p:txBody>
            <a:bodyPr wrap="square" lIns="0" tIns="0" rIns="0" bIns="0" rtlCol="0"/>
            <a:lstStyle/>
            <a:p>
              <a:endParaRPr/>
            </a:p>
          </p:txBody>
        </p:sp>
        <p:sp>
          <p:nvSpPr>
            <p:cNvPr id="21" name="object 4">
              <a:extLst>
                <a:ext uri="{FF2B5EF4-FFF2-40B4-BE49-F238E27FC236}">
                  <a16:creationId xmlns:a16="http://schemas.microsoft.com/office/drawing/2014/main" id="{A7766B70-BEE4-4897-9B0E-4882764D62CE}"/>
                </a:ext>
              </a:extLst>
            </p:cNvPr>
            <p:cNvSpPr/>
            <p:nvPr/>
          </p:nvSpPr>
          <p:spPr>
            <a:xfrm>
              <a:off x="6529755" y="1371600"/>
              <a:ext cx="5509895" cy="5369560"/>
            </a:xfrm>
            <a:custGeom>
              <a:avLst/>
              <a:gdLst/>
              <a:ahLst/>
              <a:cxnLst/>
              <a:rect l="l" t="t" r="r" b="b"/>
              <a:pathLst>
                <a:path w="5509895" h="5369559">
                  <a:moveTo>
                    <a:pt x="0" y="0"/>
                  </a:moveTo>
                  <a:lnTo>
                    <a:pt x="5509844" y="0"/>
                  </a:lnTo>
                  <a:lnTo>
                    <a:pt x="5509844" y="5369166"/>
                  </a:lnTo>
                  <a:lnTo>
                    <a:pt x="0" y="5369166"/>
                  </a:lnTo>
                  <a:lnTo>
                    <a:pt x="0" y="0"/>
                  </a:lnTo>
                  <a:close/>
                </a:path>
              </a:pathLst>
            </a:custGeom>
            <a:ln w="12700">
              <a:solidFill>
                <a:srgbClr val="3984AA"/>
              </a:solidFill>
            </a:ln>
          </p:spPr>
          <p:txBody>
            <a:bodyPr wrap="square" lIns="0" tIns="0" rIns="0" bIns="0" rtlCol="0"/>
            <a:lstStyle/>
            <a:p>
              <a:endParaRPr/>
            </a:p>
          </p:txBody>
        </p:sp>
      </p:grpSp>
      <p:pic>
        <p:nvPicPr>
          <p:cNvPr id="3" name="object 5" descr="umam screenshot">
            <a:extLst>
              <a:ext uri="{FF2B5EF4-FFF2-40B4-BE49-F238E27FC236}">
                <a16:creationId xmlns:a16="http://schemas.microsoft.com/office/drawing/2014/main" id="{90008332-6D80-EC34-F6A5-0022BD650839}"/>
              </a:ext>
            </a:extLst>
          </p:cNvPr>
          <p:cNvPicPr/>
          <p:nvPr/>
        </p:nvPicPr>
        <p:blipFill>
          <a:blip r:embed="rId2" cstate="print"/>
          <a:stretch>
            <a:fillRect/>
          </a:stretch>
        </p:blipFill>
        <p:spPr>
          <a:xfrm>
            <a:off x="7267069" y="1433372"/>
            <a:ext cx="4271705" cy="5276418"/>
          </a:xfrm>
          <a:prstGeom prst="rect">
            <a:avLst/>
          </a:prstGeom>
        </p:spPr>
      </p:pic>
      <p:sp>
        <p:nvSpPr>
          <p:cNvPr id="4" name="object 6">
            <a:extLst>
              <a:ext uri="{FF2B5EF4-FFF2-40B4-BE49-F238E27FC236}">
                <a16:creationId xmlns:a16="http://schemas.microsoft.com/office/drawing/2014/main" id="{94668E4F-CBEB-7BCA-59F7-5823A3BF87D1}"/>
              </a:ext>
              <a:ext uri="{C183D7F6-B498-43B3-948B-1728B52AA6E4}">
                <adec:decorative xmlns:adec="http://schemas.microsoft.com/office/drawing/2017/decorative" val="1"/>
              </a:ext>
            </a:extLst>
          </p:cNvPr>
          <p:cNvSpPr/>
          <p:nvPr/>
        </p:nvSpPr>
        <p:spPr>
          <a:xfrm>
            <a:off x="7267066" y="3496551"/>
            <a:ext cx="2254250" cy="575310"/>
          </a:xfrm>
          <a:custGeom>
            <a:avLst/>
            <a:gdLst/>
            <a:ahLst/>
            <a:cxnLst/>
            <a:rect l="l" t="t" r="r" b="b"/>
            <a:pathLst>
              <a:path w="2254250" h="575310">
                <a:moveTo>
                  <a:pt x="0" y="0"/>
                </a:moveTo>
                <a:lnTo>
                  <a:pt x="2254008" y="0"/>
                </a:lnTo>
                <a:lnTo>
                  <a:pt x="2254008" y="575030"/>
                </a:lnTo>
                <a:lnTo>
                  <a:pt x="0" y="575030"/>
                </a:lnTo>
                <a:lnTo>
                  <a:pt x="0" y="0"/>
                </a:lnTo>
                <a:close/>
              </a:path>
            </a:pathLst>
          </a:custGeom>
          <a:ln w="28575">
            <a:solidFill>
              <a:srgbClr val="2E9AFD"/>
            </a:solidFill>
          </a:ln>
        </p:spPr>
        <p:txBody>
          <a:bodyPr wrap="square" lIns="0" tIns="0" rIns="0" bIns="0" rtlCol="0"/>
          <a:lstStyle/>
          <a:p>
            <a:endParaRPr/>
          </a:p>
        </p:txBody>
      </p:sp>
      <p:sp>
        <p:nvSpPr>
          <p:cNvPr id="5" name="object 8">
            <a:extLst>
              <a:ext uri="{FF2B5EF4-FFF2-40B4-BE49-F238E27FC236}">
                <a16:creationId xmlns:a16="http://schemas.microsoft.com/office/drawing/2014/main" id="{1E56FB88-4430-6A53-D54E-8F8EF976DCB2}"/>
              </a:ext>
            </a:extLst>
          </p:cNvPr>
          <p:cNvSpPr txBox="1"/>
          <p:nvPr/>
        </p:nvSpPr>
        <p:spPr>
          <a:xfrm>
            <a:off x="468819" y="2271636"/>
            <a:ext cx="5560060" cy="3025140"/>
          </a:xfrm>
          <a:prstGeom prst="rect">
            <a:avLst/>
          </a:prstGeom>
        </p:spPr>
        <p:txBody>
          <a:bodyPr vert="horz" wrap="square" lIns="0" tIns="53975" rIns="0" bIns="0" rtlCol="0">
            <a:spAutoFit/>
          </a:bodyPr>
          <a:lstStyle/>
          <a:p>
            <a:pPr marL="240029" marR="214629" indent="-227329">
              <a:lnSpc>
                <a:spcPts val="2590"/>
              </a:lnSpc>
              <a:spcBef>
                <a:spcPts val="425"/>
              </a:spcBef>
              <a:buChar char="•"/>
              <a:tabLst>
                <a:tab pos="241300" algn="l"/>
              </a:tabLst>
            </a:pPr>
            <a:r>
              <a:rPr sz="2400" spc="-10">
                <a:latin typeface="Arial"/>
                <a:cs typeface="Arial"/>
              </a:rPr>
              <a:t>Assessment</a:t>
            </a:r>
            <a:r>
              <a:rPr sz="2400" spc="-150">
                <a:latin typeface="Arial"/>
                <a:cs typeface="Arial"/>
              </a:rPr>
              <a:t> </a:t>
            </a:r>
            <a:r>
              <a:rPr sz="2400">
                <a:latin typeface="Arial"/>
                <a:cs typeface="Arial"/>
              </a:rPr>
              <a:t>Area</a:t>
            </a:r>
            <a:r>
              <a:rPr sz="2400" spc="-30">
                <a:latin typeface="Arial"/>
                <a:cs typeface="Arial"/>
              </a:rPr>
              <a:t> </a:t>
            </a:r>
            <a:r>
              <a:rPr sz="2400">
                <a:latin typeface="Arial"/>
                <a:cs typeface="Arial"/>
              </a:rPr>
              <a:t>(AA)</a:t>
            </a:r>
            <a:r>
              <a:rPr sz="2400" spc="-35">
                <a:latin typeface="Arial"/>
                <a:cs typeface="Arial"/>
              </a:rPr>
              <a:t> </a:t>
            </a:r>
            <a:r>
              <a:rPr sz="2400">
                <a:latin typeface="Arial"/>
                <a:cs typeface="Arial"/>
              </a:rPr>
              <a:t>is</a:t>
            </a:r>
            <a:r>
              <a:rPr sz="2400" spc="-20">
                <a:latin typeface="Arial"/>
                <a:cs typeface="Arial"/>
              </a:rPr>
              <a:t> </a:t>
            </a:r>
            <a:r>
              <a:rPr sz="2400">
                <a:latin typeface="Arial"/>
                <a:cs typeface="Arial"/>
              </a:rPr>
              <a:t>within</a:t>
            </a:r>
            <a:r>
              <a:rPr sz="2400" spc="-5">
                <a:latin typeface="Arial"/>
                <a:cs typeface="Arial"/>
              </a:rPr>
              <a:t> </a:t>
            </a:r>
            <a:r>
              <a:rPr sz="2400" spc="-25">
                <a:latin typeface="Arial"/>
                <a:cs typeface="Arial"/>
              </a:rPr>
              <a:t>St. 	</a:t>
            </a:r>
            <a:r>
              <a:rPr sz="2400">
                <a:latin typeface="Arial"/>
                <a:cs typeface="Arial"/>
              </a:rPr>
              <a:t>Marks</a:t>
            </a:r>
            <a:r>
              <a:rPr sz="2400" spc="-50">
                <a:latin typeface="Arial"/>
                <a:cs typeface="Arial"/>
              </a:rPr>
              <a:t> </a:t>
            </a:r>
            <a:r>
              <a:rPr sz="2400">
                <a:latin typeface="Arial"/>
                <a:cs typeface="Arial"/>
              </a:rPr>
              <a:t>Preserve</a:t>
            </a:r>
            <a:r>
              <a:rPr sz="2400" spc="-40">
                <a:latin typeface="Arial"/>
                <a:cs typeface="Arial"/>
              </a:rPr>
              <a:t> </a:t>
            </a:r>
            <a:r>
              <a:rPr sz="2400">
                <a:latin typeface="Arial"/>
                <a:cs typeface="Arial"/>
              </a:rPr>
              <a:t>State</a:t>
            </a:r>
            <a:r>
              <a:rPr sz="2400" spc="-50">
                <a:latin typeface="Arial"/>
                <a:cs typeface="Arial"/>
              </a:rPr>
              <a:t> </a:t>
            </a:r>
            <a:r>
              <a:rPr sz="2400">
                <a:latin typeface="Arial"/>
                <a:cs typeface="Arial"/>
              </a:rPr>
              <a:t>Park.</a:t>
            </a:r>
            <a:r>
              <a:rPr sz="2400" spc="-45">
                <a:latin typeface="Arial"/>
                <a:cs typeface="Arial"/>
              </a:rPr>
              <a:t> </a:t>
            </a:r>
            <a:r>
              <a:rPr sz="2400">
                <a:latin typeface="Arial"/>
                <a:cs typeface="Arial"/>
              </a:rPr>
              <a:t>St.</a:t>
            </a:r>
            <a:r>
              <a:rPr sz="2400" spc="-50">
                <a:latin typeface="Arial"/>
                <a:cs typeface="Arial"/>
              </a:rPr>
              <a:t> </a:t>
            </a:r>
            <a:r>
              <a:rPr sz="2400" spc="-10">
                <a:latin typeface="Arial"/>
                <a:cs typeface="Arial"/>
              </a:rPr>
              <a:t>Marks 	</a:t>
            </a:r>
            <a:r>
              <a:rPr sz="2400">
                <a:latin typeface="Arial"/>
                <a:cs typeface="Arial"/>
              </a:rPr>
              <a:t>River</a:t>
            </a:r>
            <a:r>
              <a:rPr sz="2400" spc="-30">
                <a:latin typeface="Arial"/>
                <a:cs typeface="Arial"/>
              </a:rPr>
              <a:t> </a:t>
            </a:r>
            <a:r>
              <a:rPr sz="2400">
                <a:latin typeface="Arial"/>
                <a:cs typeface="Arial"/>
              </a:rPr>
              <a:t>is</a:t>
            </a:r>
            <a:r>
              <a:rPr sz="2400" spc="-35">
                <a:latin typeface="Arial"/>
                <a:cs typeface="Arial"/>
              </a:rPr>
              <a:t> </a:t>
            </a:r>
            <a:r>
              <a:rPr sz="2400">
                <a:latin typeface="Arial"/>
                <a:cs typeface="Arial"/>
              </a:rPr>
              <a:t>0.2</a:t>
            </a:r>
            <a:r>
              <a:rPr sz="2400" spc="-55">
                <a:latin typeface="Arial"/>
                <a:cs typeface="Arial"/>
              </a:rPr>
              <a:t> </a:t>
            </a:r>
            <a:r>
              <a:rPr sz="2400">
                <a:latin typeface="Arial"/>
                <a:cs typeface="Arial"/>
              </a:rPr>
              <a:t>mi</a:t>
            </a:r>
            <a:r>
              <a:rPr sz="2400" spc="-45">
                <a:latin typeface="Arial"/>
                <a:cs typeface="Arial"/>
              </a:rPr>
              <a:t> </a:t>
            </a:r>
            <a:r>
              <a:rPr sz="2400">
                <a:latin typeface="Arial"/>
                <a:cs typeface="Arial"/>
              </a:rPr>
              <a:t>east,</a:t>
            </a:r>
            <a:r>
              <a:rPr sz="2400" spc="-55">
                <a:latin typeface="Arial"/>
                <a:cs typeface="Arial"/>
              </a:rPr>
              <a:t> </a:t>
            </a:r>
            <a:r>
              <a:rPr sz="2400">
                <a:latin typeface="Arial"/>
                <a:cs typeface="Arial"/>
              </a:rPr>
              <a:t>Lake</a:t>
            </a:r>
            <a:r>
              <a:rPr sz="2400" spc="-35">
                <a:latin typeface="Arial"/>
                <a:cs typeface="Arial"/>
              </a:rPr>
              <a:t> </a:t>
            </a:r>
            <a:r>
              <a:rPr sz="2400">
                <a:latin typeface="Arial"/>
                <a:cs typeface="Arial"/>
              </a:rPr>
              <a:t>Lafayette</a:t>
            </a:r>
            <a:r>
              <a:rPr sz="2400" spc="-55">
                <a:latin typeface="Arial"/>
                <a:cs typeface="Arial"/>
              </a:rPr>
              <a:t> </a:t>
            </a:r>
            <a:r>
              <a:rPr sz="2400" spc="-25">
                <a:latin typeface="Arial"/>
                <a:cs typeface="Arial"/>
              </a:rPr>
              <a:t>is</a:t>
            </a:r>
            <a:endParaRPr sz="2400">
              <a:latin typeface="Arial"/>
              <a:cs typeface="Arial"/>
            </a:endParaRPr>
          </a:p>
          <a:p>
            <a:pPr marL="241300" marR="5080">
              <a:lnSpc>
                <a:spcPts val="2590"/>
              </a:lnSpc>
              <a:spcBef>
                <a:spcPts val="10"/>
              </a:spcBef>
              <a:tabLst>
                <a:tab pos="1504315" algn="l"/>
                <a:tab pos="1528445" algn="l"/>
              </a:tabLst>
            </a:pPr>
            <a:r>
              <a:rPr sz="2400">
                <a:latin typeface="Arial"/>
                <a:cs typeface="Arial"/>
              </a:rPr>
              <a:t>4.55</a:t>
            </a:r>
            <a:r>
              <a:rPr sz="2400" spc="-55">
                <a:latin typeface="Arial"/>
                <a:cs typeface="Arial"/>
              </a:rPr>
              <a:t> </a:t>
            </a:r>
            <a:r>
              <a:rPr sz="2400">
                <a:latin typeface="Arial"/>
                <a:cs typeface="Arial"/>
              </a:rPr>
              <a:t>mi</a:t>
            </a:r>
            <a:r>
              <a:rPr sz="2400" spc="-70">
                <a:latin typeface="Arial"/>
                <a:cs typeface="Arial"/>
              </a:rPr>
              <a:t> </a:t>
            </a:r>
            <a:r>
              <a:rPr sz="2400">
                <a:latin typeface="Arial"/>
                <a:cs typeface="Arial"/>
              </a:rPr>
              <a:t>NW,</a:t>
            </a:r>
            <a:r>
              <a:rPr sz="2400" spc="-55">
                <a:latin typeface="Arial"/>
                <a:cs typeface="Arial"/>
              </a:rPr>
              <a:t> </a:t>
            </a:r>
            <a:r>
              <a:rPr sz="2400">
                <a:latin typeface="Arial"/>
                <a:cs typeface="Arial"/>
              </a:rPr>
              <a:t>Gulf</a:t>
            </a:r>
            <a:r>
              <a:rPr sz="2400" spc="-60">
                <a:latin typeface="Arial"/>
                <a:cs typeface="Arial"/>
              </a:rPr>
              <a:t> </a:t>
            </a:r>
            <a:r>
              <a:rPr sz="2400">
                <a:latin typeface="Arial"/>
                <a:cs typeface="Arial"/>
              </a:rPr>
              <a:t>of</a:t>
            </a:r>
            <a:r>
              <a:rPr sz="2400" spc="-60">
                <a:latin typeface="Arial"/>
                <a:cs typeface="Arial"/>
              </a:rPr>
              <a:t> </a:t>
            </a:r>
            <a:r>
              <a:rPr sz="2400">
                <a:latin typeface="Arial"/>
                <a:cs typeface="Arial"/>
              </a:rPr>
              <a:t>Mexico</a:t>
            </a:r>
            <a:r>
              <a:rPr sz="2400" spc="-30">
                <a:latin typeface="Arial"/>
                <a:cs typeface="Arial"/>
              </a:rPr>
              <a:t> </a:t>
            </a:r>
            <a:r>
              <a:rPr sz="2400">
                <a:latin typeface="Arial"/>
                <a:cs typeface="Arial"/>
              </a:rPr>
              <a:t>20</a:t>
            </a:r>
            <a:r>
              <a:rPr sz="2400" spc="-50">
                <a:latin typeface="Arial"/>
                <a:cs typeface="Arial"/>
              </a:rPr>
              <a:t> </a:t>
            </a:r>
            <a:r>
              <a:rPr sz="2400" spc="-25">
                <a:latin typeface="Arial"/>
                <a:cs typeface="Arial"/>
              </a:rPr>
              <a:t>mi </a:t>
            </a:r>
            <a:r>
              <a:rPr sz="2400" spc="-10">
                <a:latin typeface="Arial"/>
                <a:cs typeface="Arial"/>
              </a:rPr>
              <a:t>South.</a:t>
            </a:r>
            <a:r>
              <a:rPr sz="2400" spc="-160">
                <a:latin typeface="Arial"/>
                <a:cs typeface="Arial"/>
              </a:rPr>
              <a:t> </a:t>
            </a:r>
            <a:r>
              <a:rPr sz="2400">
                <a:latin typeface="Arial"/>
                <a:cs typeface="Arial"/>
              </a:rPr>
              <a:t>A</a:t>
            </a:r>
            <a:r>
              <a:rPr sz="2400" spc="-165">
                <a:latin typeface="Arial"/>
                <a:cs typeface="Arial"/>
              </a:rPr>
              <a:t> </a:t>
            </a:r>
            <a:r>
              <a:rPr sz="2400">
                <a:latin typeface="Arial"/>
                <a:cs typeface="Arial"/>
              </a:rPr>
              <a:t>solid</a:t>
            </a:r>
            <a:r>
              <a:rPr sz="2400" spc="-25">
                <a:latin typeface="Arial"/>
                <a:cs typeface="Arial"/>
              </a:rPr>
              <a:t> </a:t>
            </a:r>
            <a:r>
              <a:rPr sz="2400">
                <a:latin typeface="Arial"/>
                <a:cs typeface="Arial"/>
              </a:rPr>
              <a:t>waste</a:t>
            </a:r>
            <a:r>
              <a:rPr sz="2400" spc="-40">
                <a:latin typeface="Arial"/>
                <a:cs typeface="Arial"/>
              </a:rPr>
              <a:t> </a:t>
            </a:r>
            <a:r>
              <a:rPr sz="2400">
                <a:latin typeface="Arial"/>
                <a:cs typeface="Arial"/>
              </a:rPr>
              <a:t>disposal</a:t>
            </a:r>
            <a:r>
              <a:rPr sz="2400" spc="-20">
                <a:latin typeface="Arial"/>
                <a:cs typeface="Arial"/>
              </a:rPr>
              <a:t> </a:t>
            </a:r>
            <a:r>
              <a:rPr sz="2400">
                <a:latin typeface="Arial"/>
                <a:cs typeface="Arial"/>
              </a:rPr>
              <a:t>site</a:t>
            </a:r>
            <a:r>
              <a:rPr sz="2400" spc="-40">
                <a:latin typeface="Arial"/>
                <a:cs typeface="Arial"/>
              </a:rPr>
              <a:t> </a:t>
            </a:r>
            <a:r>
              <a:rPr sz="2400">
                <a:latin typeface="Arial"/>
                <a:cs typeface="Arial"/>
              </a:rPr>
              <a:t>is</a:t>
            </a:r>
            <a:r>
              <a:rPr sz="2400" spc="-35">
                <a:latin typeface="Arial"/>
                <a:cs typeface="Arial"/>
              </a:rPr>
              <a:t> </a:t>
            </a:r>
            <a:r>
              <a:rPr sz="2400" spc="-25">
                <a:latin typeface="Arial"/>
                <a:cs typeface="Arial"/>
              </a:rPr>
              <a:t>0.3 </a:t>
            </a:r>
            <a:r>
              <a:rPr sz="2400">
                <a:latin typeface="Arial"/>
                <a:cs typeface="Arial"/>
              </a:rPr>
              <a:t>mi</a:t>
            </a:r>
            <a:r>
              <a:rPr sz="2400" spc="-30">
                <a:latin typeface="Arial"/>
                <a:cs typeface="Arial"/>
              </a:rPr>
              <a:t> </a:t>
            </a:r>
            <a:r>
              <a:rPr sz="2400" spc="-20">
                <a:latin typeface="Arial"/>
                <a:cs typeface="Arial"/>
              </a:rPr>
              <a:t>west.</a:t>
            </a:r>
            <a:r>
              <a:rPr sz="2400">
                <a:latin typeface="Arial"/>
                <a:cs typeface="Arial"/>
              </a:rPr>
              <a:t>		L.</a:t>
            </a:r>
            <a:r>
              <a:rPr sz="2400" spc="-70">
                <a:latin typeface="Arial"/>
                <a:cs typeface="Arial"/>
              </a:rPr>
              <a:t> </a:t>
            </a:r>
            <a:r>
              <a:rPr sz="2400">
                <a:latin typeface="Arial"/>
                <a:cs typeface="Arial"/>
              </a:rPr>
              <a:t>Kirk</a:t>
            </a:r>
            <a:r>
              <a:rPr sz="2400" spc="-40">
                <a:latin typeface="Arial"/>
                <a:cs typeface="Arial"/>
              </a:rPr>
              <a:t> </a:t>
            </a:r>
            <a:r>
              <a:rPr sz="2400">
                <a:latin typeface="Arial"/>
                <a:cs typeface="Arial"/>
              </a:rPr>
              <a:t>Edwards</a:t>
            </a:r>
            <a:r>
              <a:rPr sz="2400" spc="-25">
                <a:latin typeface="Arial"/>
                <a:cs typeface="Arial"/>
              </a:rPr>
              <a:t> </a:t>
            </a:r>
            <a:r>
              <a:rPr sz="2400">
                <a:latin typeface="Arial"/>
                <a:cs typeface="Arial"/>
              </a:rPr>
              <a:t>WEA</a:t>
            </a:r>
            <a:r>
              <a:rPr sz="2400" spc="-165">
                <a:latin typeface="Arial"/>
                <a:cs typeface="Arial"/>
              </a:rPr>
              <a:t> </a:t>
            </a:r>
            <a:r>
              <a:rPr sz="2400">
                <a:latin typeface="Arial"/>
                <a:cs typeface="Arial"/>
              </a:rPr>
              <a:t>is</a:t>
            </a:r>
            <a:r>
              <a:rPr sz="2400" spc="-40">
                <a:latin typeface="Arial"/>
                <a:cs typeface="Arial"/>
              </a:rPr>
              <a:t> </a:t>
            </a:r>
            <a:r>
              <a:rPr sz="2400" spc="-10">
                <a:latin typeface="Arial"/>
                <a:cs typeface="Arial"/>
              </a:rPr>
              <a:t>north </a:t>
            </a:r>
            <a:r>
              <a:rPr sz="2400">
                <a:latin typeface="Arial"/>
                <a:cs typeface="Arial"/>
              </a:rPr>
              <a:t>and</a:t>
            </a:r>
            <a:r>
              <a:rPr sz="2400" spc="-40">
                <a:latin typeface="Arial"/>
                <a:cs typeface="Arial"/>
              </a:rPr>
              <a:t> </a:t>
            </a:r>
            <a:r>
              <a:rPr sz="2400">
                <a:latin typeface="Arial"/>
                <a:cs typeface="Arial"/>
              </a:rPr>
              <a:t>Natural</a:t>
            </a:r>
            <a:r>
              <a:rPr sz="2400" spc="-35">
                <a:latin typeface="Arial"/>
                <a:cs typeface="Arial"/>
              </a:rPr>
              <a:t> </a:t>
            </a:r>
            <a:r>
              <a:rPr sz="2400">
                <a:latin typeface="Arial"/>
                <a:cs typeface="Arial"/>
              </a:rPr>
              <a:t>Bridge</a:t>
            </a:r>
            <a:r>
              <a:rPr sz="2400" spc="-40">
                <a:latin typeface="Arial"/>
                <a:cs typeface="Arial"/>
              </a:rPr>
              <a:t> </a:t>
            </a:r>
            <a:r>
              <a:rPr sz="2400">
                <a:latin typeface="Arial"/>
                <a:cs typeface="Arial"/>
              </a:rPr>
              <a:t>SP</a:t>
            </a:r>
            <a:r>
              <a:rPr sz="2400" spc="-90">
                <a:latin typeface="Arial"/>
                <a:cs typeface="Arial"/>
              </a:rPr>
              <a:t> </a:t>
            </a:r>
            <a:r>
              <a:rPr sz="2400">
                <a:latin typeface="Arial"/>
                <a:cs typeface="Arial"/>
              </a:rPr>
              <a:t>is</a:t>
            </a:r>
            <a:r>
              <a:rPr sz="2400" spc="-45">
                <a:latin typeface="Arial"/>
                <a:cs typeface="Arial"/>
              </a:rPr>
              <a:t> </a:t>
            </a:r>
            <a:r>
              <a:rPr sz="2400">
                <a:latin typeface="Arial"/>
                <a:cs typeface="Arial"/>
              </a:rPr>
              <a:t>south</a:t>
            </a:r>
            <a:r>
              <a:rPr sz="2400" spc="-45">
                <a:latin typeface="Arial"/>
                <a:cs typeface="Arial"/>
              </a:rPr>
              <a:t> </a:t>
            </a:r>
            <a:r>
              <a:rPr sz="2400" spc="-25">
                <a:latin typeface="Arial"/>
                <a:cs typeface="Arial"/>
              </a:rPr>
              <a:t>of </a:t>
            </a:r>
            <a:r>
              <a:rPr sz="2400" spc="-10">
                <a:latin typeface="Arial"/>
                <a:cs typeface="Arial"/>
              </a:rPr>
              <a:t>SMPSP.</a:t>
            </a:r>
            <a:r>
              <a:rPr sz="2400">
                <a:latin typeface="Arial"/>
                <a:cs typeface="Arial"/>
              </a:rPr>
              <a:t>	A</a:t>
            </a:r>
            <a:r>
              <a:rPr sz="2400" spc="-170">
                <a:latin typeface="Arial"/>
                <a:cs typeface="Arial"/>
              </a:rPr>
              <a:t> </a:t>
            </a:r>
            <a:r>
              <a:rPr sz="2400">
                <a:latin typeface="Arial"/>
                <a:cs typeface="Arial"/>
              </a:rPr>
              <a:t>wood</a:t>
            </a:r>
            <a:r>
              <a:rPr sz="2400" spc="-40">
                <a:latin typeface="Arial"/>
                <a:cs typeface="Arial"/>
              </a:rPr>
              <a:t> </a:t>
            </a:r>
            <a:r>
              <a:rPr sz="2400">
                <a:latin typeface="Arial"/>
                <a:cs typeface="Arial"/>
              </a:rPr>
              <a:t>stork</a:t>
            </a:r>
            <a:r>
              <a:rPr sz="2400" spc="-70">
                <a:latin typeface="Arial"/>
                <a:cs typeface="Arial"/>
              </a:rPr>
              <a:t> </a:t>
            </a:r>
            <a:r>
              <a:rPr sz="2400">
                <a:latin typeface="Arial"/>
                <a:cs typeface="Arial"/>
              </a:rPr>
              <a:t>nesting</a:t>
            </a:r>
            <a:r>
              <a:rPr sz="2400" spc="-35">
                <a:latin typeface="Arial"/>
                <a:cs typeface="Arial"/>
              </a:rPr>
              <a:t> </a:t>
            </a:r>
            <a:r>
              <a:rPr sz="2400" spc="-10">
                <a:latin typeface="Arial"/>
                <a:cs typeface="Arial"/>
              </a:rPr>
              <a:t>colony</a:t>
            </a:r>
            <a:r>
              <a:rPr sz="2400" spc="600">
                <a:latin typeface="Arial"/>
                <a:cs typeface="Arial"/>
              </a:rPr>
              <a:t> </a:t>
            </a:r>
            <a:r>
              <a:rPr sz="2400">
                <a:latin typeface="Arial"/>
                <a:cs typeface="Arial"/>
              </a:rPr>
              <a:t>is</a:t>
            </a:r>
            <a:r>
              <a:rPr sz="2400" spc="-25">
                <a:latin typeface="Arial"/>
                <a:cs typeface="Arial"/>
              </a:rPr>
              <a:t> </a:t>
            </a:r>
            <a:r>
              <a:rPr sz="2400">
                <a:latin typeface="Arial"/>
                <a:cs typeface="Arial"/>
              </a:rPr>
              <a:t>3.5</a:t>
            </a:r>
            <a:r>
              <a:rPr sz="2400" spc="-30">
                <a:latin typeface="Arial"/>
                <a:cs typeface="Arial"/>
              </a:rPr>
              <a:t> </a:t>
            </a:r>
            <a:r>
              <a:rPr sz="2400">
                <a:latin typeface="Arial"/>
                <a:cs typeface="Arial"/>
              </a:rPr>
              <a:t>mi</a:t>
            </a:r>
            <a:r>
              <a:rPr sz="2400" spc="-25">
                <a:latin typeface="Arial"/>
                <a:cs typeface="Arial"/>
              </a:rPr>
              <a:t> NW</a:t>
            </a:r>
            <a:endParaRPr sz="2400">
              <a:latin typeface="Arial"/>
              <a:cs typeface="Arial"/>
            </a:endParaRPr>
          </a:p>
        </p:txBody>
      </p:sp>
    </p:spTree>
    <p:extLst>
      <p:ext uri="{BB962C8B-B14F-4D97-AF65-F5344CB8AC3E}">
        <p14:creationId xmlns:p14="http://schemas.microsoft.com/office/powerpoint/2010/main" val="872335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B11F92-DCB6-00D0-6432-C6F371376337}"/>
              </a:ext>
            </a:extLst>
          </p:cNvPr>
          <p:cNvSpPr txBox="1"/>
          <p:nvPr/>
        </p:nvSpPr>
        <p:spPr>
          <a:xfrm>
            <a:off x="399370" y="1337853"/>
            <a:ext cx="11393260"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latin typeface="Arial"/>
                <a:cs typeface="Calibri"/>
              </a:rPr>
              <a:t>The Environmental Resource Permitting (ERP) program is implemented by the Florida Department of Environmental Protection (DEP) and the state of Florida’s five water management districts (WMDs).</a:t>
            </a:r>
            <a:endParaRPr lang="en-US" sz="2200">
              <a:latin typeface="Arial"/>
              <a:cs typeface="Arial"/>
            </a:endParaRPr>
          </a:p>
          <a:p>
            <a:endParaRPr lang="en-US" sz="2200">
              <a:latin typeface="Arial"/>
              <a:cs typeface="Arial"/>
            </a:endParaRPr>
          </a:p>
          <a:p>
            <a:pPr marL="800100" lvl="1" indent="-342900">
              <a:buFont typeface="Arial"/>
              <a:buChar char="•"/>
            </a:pPr>
            <a:r>
              <a:rPr lang="en-US" sz="2200" b="1">
                <a:latin typeface="Arial"/>
                <a:cs typeface="Calibri"/>
              </a:rPr>
              <a:t>DEP:</a:t>
            </a:r>
            <a:endParaRPr lang="en-US" sz="2200" b="1">
              <a:latin typeface="Arial"/>
              <a:cs typeface="Arial"/>
            </a:endParaRPr>
          </a:p>
          <a:p>
            <a:pPr marL="1257300" lvl="2" indent="-342900">
              <a:buFont typeface="Courier New"/>
              <a:buChar char="o"/>
            </a:pPr>
            <a:r>
              <a:rPr lang="en-US">
                <a:latin typeface="Arial" panose="020B0604020202020204" pitchFamily="34" charset="0"/>
                <a:cs typeface="Arial" panose="020B0604020202020204" pitchFamily="34" charset="0"/>
              </a:rPr>
              <a:t>Individual single-family residence (SFR).</a:t>
            </a:r>
          </a:p>
          <a:p>
            <a:pPr marL="1257300" lvl="2" indent="-342900">
              <a:buFont typeface="Courier New"/>
              <a:buChar char="o"/>
            </a:pPr>
            <a:r>
              <a:rPr lang="en-US">
                <a:latin typeface="Arial" panose="020B0604020202020204" pitchFamily="34" charset="0"/>
                <a:cs typeface="Arial" panose="020B0604020202020204" pitchFamily="34" charset="0"/>
              </a:rPr>
              <a:t>Marinas not associated with other upland development.</a:t>
            </a:r>
          </a:p>
          <a:p>
            <a:pPr marL="1257300" lvl="2" indent="-342900">
              <a:buFont typeface="Courier New"/>
              <a:buChar char="o"/>
            </a:pPr>
            <a:r>
              <a:rPr lang="en-US">
                <a:latin typeface="Arial" panose="020B0604020202020204" pitchFamily="34" charset="0"/>
                <a:cs typeface="Arial" panose="020B0604020202020204" pitchFamily="34" charset="0"/>
              </a:rPr>
              <a:t>Utilities.</a:t>
            </a:r>
          </a:p>
          <a:p>
            <a:pPr marL="1257300" lvl="2" indent="-342900">
              <a:buFont typeface="Courier New"/>
              <a:buChar char="o"/>
            </a:pPr>
            <a:r>
              <a:rPr lang="en-US">
                <a:latin typeface="Arial" panose="020B0604020202020204" pitchFamily="34" charset="0"/>
                <a:cs typeface="Arial" panose="020B0604020202020204" pitchFamily="34" charset="0"/>
              </a:rPr>
              <a:t>Governmental dredging and other “in water” activities.</a:t>
            </a:r>
          </a:p>
          <a:p>
            <a:pPr marL="1257300" lvl="2" indent="-342900">
              <a:buFont typeface="Courier New"/>
              <a:buChar char="o"/>
            </a:pPr>
            <a:r>
              <a:rPr lang="en-US">
                <a:latin typeface="Arial" panose="020B0604020202020204" pitchFamily="34" charset="0"/>
                <a:cs typeface="Arial" panose="020B0604020202020204" pitchFamily="34" charset="0"/>
              </a:rPr>
              <a:t>Associated sovereign submerged lands (SSL)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authorization with the above.</a:t>
            </a:r>
          </a:p>
          <a:p>
            <a:pPr marL="1257300" lvl="2" indent="-342900">
              <a:buFont typeface="Courier New"/>
              <a:buChar char="o"/>
            </a:pPr>
            <a:endParaRPr lang="en-US">
              <a:latin typeface="Arial"/>
              <a:cs typeface="Arial"/>
            </a:endParaRPr>
          </a:p>
          <a:p>
            <a:pPr marL="742950" lvl="1" indent="-342900">
              <a:buFont typeface="Arial,Sans-Serif"/>
              <a:buChar char="•"/>
            </a:pPr>
            <a:r>
              <a:rPr lang="en-US" sz="2200" b="1">
                <a:latin typeface="Arial"/>
                <a:cs typeface="Calibri"/>
              </a:rPr>
              <a:t>WMDs:</a:t>
            </a:r>
            <a:endParaRPr lang="en-US" sz="2200" b="1">
              <a:latin typeface="Arial"/>
              <a:cs typeface="Arial"/>
            </a:endParaRPr>
          </a:p>
          <a:p>
            <a:pPr marL="1200150" lvl="2" indent="-342900">
              <a:buFont typeface="Courier New"/>
              <a:buChar char="o"/>
            </a:pPr>
            <a:r>
              <a:rPr lang="en-US">
                <a:latin typeface="Arial"/>
                <a:cs typeface="Calibri"/>
              </a:rPr>
              <a:t>Residential and commercial development.</a:t>
            </a:r>
            <a:endParaRPr lang="en-US">
              <a:latin typeface="Arial"/>
              <a:cs typeface="Arial"/>
            </a:endParaRPr>
          </a:p>
          <a:p>
            <a:pPr marL="1200150" lvl="2" indent="-342900">
              <a:buFont typeface="Courier New"/>
              <a:buChar char="o"/>
            </a:pPr>
            <a:r>
              <a:rPr lang="en-US">
                <a:latin typeface="Arial"/>
                <a:cs typeface="Calibri"/>
              </a:rPr>
              <a:t>Roads.</a:t>
            </a:r>
          </a:p>
          <a:p>
            <a:pPr marL="1200150" lvl="2" indent="-342900">
              <a:buFont typeface="Courier New"/>
              <a:buChar char="o"/>
            </a:pPr>
            <a:r>
              <a:rPr lang="en-US">
                <a:latin typeface="Arial"/>
                <a:cs typeface="Calibri"/>
              </a:rPr>
              <a:t>Agriculture.</a:t>
            </a:r>
          </a:p>
          <a:p>
            <a:pPr marL="1200150" lvl="2" indent="-342900">
              <a:buFont typeface="Courier New"/>
              <a:buChar char="o"/>
            </a:pPr>
            <a:r>
              <a:rPr lang="en-US">
                <a:latin typeface="Arial"/>
                <a:cs typeface="Calibri"/>
              </a:rPr>
              <a:t>Associated SSL authorization with the above.</a:t>
            </a:r>
            <a:endParaRPr lang="en-US">
              <a:latin typeface="Arial"/>
              <a:cs typeface="Arial"/>
            </a:endParaRPr>
          </a:p>
          <a:p>
            <a:endParaRPr lang="en-US" sz="2200">
              <a:latin typeface="Calibri"/>
              <a:cs typeface="Calibri"/>
            </a:endParaRPr>
          </a:p>
        </p:txBody>
      </p:sp>
      <p:pic>
        <p:nvPicPr>
          <p:cNvPr id="3" name="Picture 3">
            <a:extLst>
              <a:ext uri="{FF2B5EF4-FFF2-40B4-BE49-F238E27FC236}">
                <a16:creationId xmlns:a16="http://schemas.microsoft.com/office/drawing/2014/main" id="{B67F2DF5-C736-259E-BF20-A8E3F77A31F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991594" y="2316372"/>
            <a:ext cx="3657600" cy="3946129"/>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5E70EAC8-9119-D897-F9FB-CF9A0C043DB2}"/>
              </a:ext>
            </a:extLst>
          </p:cNvPr>
          <p:cNvSpPr txBox="1"/>
          <p:nvPr/>
        </p:nvSpPr>
        <p:spPr>
          <a:xfrm>
            <a:off x="1496435" y="595499"/>
            <a:ext cx="10727903" cy="542264"/>
          </a:xfrm>
          <a:prstGeom prst="rect">
            <a:avLst/>
          </a:prstGeom>
          <a:noFill/>
        </p:spPr>
        <p:txBody>
          <a:bodyPr wrap="square" lIns="91440" tIns="45720" rIns="91440" bIns="45720" rtlCol="0" anchor="t">
            <a:spAutoFit/>
          </a:bodyPr>
          <a:lstStyle/>
          <a:p>
            <a:pPr>
              <a:lnSpc>
                <a:spcPct val="123577"/>
              </a:lnSpc>
            </a:pPr>
            <a:r>
              <a:rPr lang="en-US" sz="2500" b="1">
                <a:solidFill>
                  <a:schemeClr val="accent2"/>
                </a:solidFill>
                <a:latin typeface="Arial"/>
                <a:ea typeface="Verdana" panose="020B0604030504040204" pitchFamily="34" charset="0"/>
                <a:cs typeface="Arial"/>
              </a:rPr>
              <a:t>OPERATING AGREEMENT</a:t>
            </a:r>
          </a:p>
        </p:txBody>
      </p:sp>
      <p:sp>
        <p:nvSpPr>
          <p:cNvPr id="6" name="Title 5">
            <a:extLst>
              <a:ext uri="{FF2B5EF4-FFF2-40B4-BE49-F238E27FC236}">
                <a16:creationId xmlns:a16="http://schemas.microsoft.com/office/drawing/2014/main" id="{B2F7AEE4-06B7-DC17-0DB0-107E40944C80}"/>
              </a:ext>
            </a:extLst>
          </p:cNvPr>
          <p:cNvSpPr txBox="1">
            <a:spLocks noGrp="1"/>
          </p:cNvSpPr>
          <p:nvPr>
            <p:ph type="title" idx="4294967295"/>
          </p:nvPr>
        </p:nvSpPr>
        <p:spPr>
          <a:xfrm>
            <a:off x="1492431" y="180259"/>
            <a:ext cx="6756267" cy="6309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a:ea typeface="+mn-ea"/>
                <a:cs typeface="Calibri"/>
              </a:rPr>
              <a:t>REGULATORY AUTHORITY </a:t>
            </a:r>
          </a:p>
        </p:txBody>
      </p:sp>
      <p:sp>
        <p:nvSpPr>
          <p:cNvPr id="4" name="TextBox 3">
            <a:extLst>
              <a:ext uri="{FF2B5EF4-FFF2-40B4-BE49-F238E27FC236}">
                <a16:creationId xmlns:a16="http://schemas.microsoft.com/office/drawing/2014/main" id="{F6179B18-7883-2700-CE45-A1047E859215}"/>
              </a:ext>
            </a:extLst>
          </p:cNvPr>
          <p:cNvSpPr txBox="1"/>
          <p:nvPr/>
        </p:nvSpPr>
        <p:spPr>
          <a:xfrm>
            <a:off x="8151519" y="6227072"/>
            <a:ext cx="3175611"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Photo credit: FDEP/</a:t>
            </a:r>
            <a:r>
              <a:rPr lang="en-US" sz="1000">
                <a:latin typeface="Arial" panose="020B0604020202020204" pitchFamily="34" charset="0"/>
                <a:cs typeface="Arial" panose="020B0604020202020204" pitchFamily="34" charset="0"/>
              </a:rPr>
              <a:t>Water Management District</a:t>
            </a:r>
          </a:p>
        </p:txBody>
      </p:sp>
    </p:spTree>
    <p:extLst>
      <p:ext uri="{BB962C8B-B14F-4D97-AF65-F5344CB8AC3E}">
        <p14:creationId xmlns:p14="http://schemas.microsoft.com/office/powerpoint/2010/main" val="20309502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FBAD0-A4D5-BDCF-F44E-88B804CA20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EA8EFB-7B0F-B3A4-1792-015CB699C083}"/>
              </a:ext>
            </a:extLst>
          </p:cNvPr>
          <p:cNvSpPr txBox="1">
            <a:spLocks noGrp="1"/>
          </p:cNvSpPr>
          <p:nvPr>
            <p:ph type="title" idx="4294967295"/>
          </p:nvPr>
        </p:nvSpPr>
        <p:spPr>
          <a:xfrm>
            <a:off x="1570272" y="157999"/>
            <a:ext cx="10956177" cy="10002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bg1"/>
                </a:solidFill>
                <a:effectLst/>
                <a:uLnTx/>
                <a:uFillTx/>
                <a:latin typeface="Arial"/>
                <a:ea typeface="+mn-ea"/>
                <a:cs typeface="Arial"/>
              </a:rPr>
              <a:t>UMAM PART I: EXAMPLE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C8EAFB"/>
                </a:solidFill>
                <a:effectLst/>
                <a:uLnTx/>
                <a:uFillTx/>
                <a:latin typeface="Arial"/>
                <a:ea typeface="+mn-ea"/>
                <a:cs typeface="Arial"/>
              </a:rPr>
              <a:t>FUNCTIONS</a:t>
            </a:r>
          </a:p>
        </p:txBody>
      </p:sp>
      <p:grpSp>
        <p:nvGrpSpPr>
          <p:cNvPr id="12" name="object 2" descr="umam screenshot">
            <a:extLst>
              <a:ext uri="{FF2B5EF4-FFF2-40B4-BE49-F238E27FC236}">
                <a16:creationId xmlns:a16="http://schemas.microsoft.com/office/drawing/2014/main" id="{66D58B69-F0F6-3396-850A-BF6DD2E3BE63}"/>
              </a:ext>
            </a:extLst>
          </p:cNvPr>
          <p:cNvGrpSpPr/>
          <p:nvPr/>
        </p:nvGrpSpPr>
        <p:grpSpPr>
          <a:xfrm>
            <a:off x="6523405" y="1365250"/>
            <a:ext cx="5522595" cy="5382260"/>
            <a:chOff x="6523405" y="1365250"/>
            <a:chExt cx="5522595" cy="5382260"/>
          </a:xfrm>
          <a:solidFill>
            <a:srgbClr val="2E5270"/>
          </a:solidFill>
        </p:grpSpPr>
        <p:sp>
          <p:nvSpPr>
            <p:cNvPr id="13" name="object 3">
              <a:extLst>
                <a:ext uri="{FF2B5EF4-FFF2-40B4-BE49-F238E27FC236}">
                  <a16:creationId xmlns:a16="http://schemas.microsoft.com/office/drawing/2014/main" id="{90E2FE8A-E6DB-2AA7-2F6D-0A975EFB0F91}"/>
                </a:ext>
              </a:extLst>
            </p:cNvPr>
            <p:cNvSpPr/>
            <p:nvPr/>
          </p:nvSpPr>
          <p:spPr>
            <a:xfrm>
              <a:off x="6529755" y="1371600"/>
              <a:ext cx="5509895" cy="5369560"/>
            </a:xfrm>
            <a:custGeom>
              <a:avLst/>
              <a:gdLst/>
              <a:ahLst/>
              <a:cxnLst/>
              <a:rect l="l" t="t" r="r" b="b"/>
              <a:pathLst>
                <a:path w="5509895" h="5369559">
                  <a:moveTo>
                    <a:pt x="5509844" y="0"/>
                  </a:moveTo>
                  <a:lnTo>
                    <a:pt x="0" y="0"/>
                  </a:lnTo>
                  <a:lnTo>
                    <a:pt x="0" y="5369166"/>
                  </a:lnTo>
                  <a:lnTo>
                    <a:pt x="5509844" y="5369166"/>
                  </a:lnTo>
                  <a:lnTo>
                    <a:pt x="5509844" y="0"/>
                  </a:lnTo>
                  <a:close/>
                </a:path>
              </a:pathLst>
            </a:custGeom>
            <a:grpFill/>
          </p:spPr>
          <p:txBody>
            <a:bodyPr wrap="square" lIns="0" tIns="0" rIns="0" bIns="0" rtlCol="0"/>
            <a:lstStyle/>
            <a:p>
              <a:endParaRPr/>
            </a:p>
          </p:txBody>
        </p:sp>
        <p:sp>
          <p:nvSpPr>
            <p:cNvPr id="14" name="object 4">
              <a:extLst>
                <a:ext uri="{FF2B5EF4-FFF2-40B4-BE49-F238E27FC236}">
                  <a16:creationId xmlns:a16="http://schemas.microsoft.com/office/drawing/2014/main" id="{591D1ECE-A768-6974-4819-8AF63370A5D8}"/>
                </a:ext>
              </a:extLst>
            </p:cNvPr>
            <p:cNvSpPr/>
            <p:nvPr/>
          </p:nvSpPr>
          <p:spPr>
            <a:xfrm>
              <a:off x="6529755" y="1371600"/>
              <a:ext cx="5509895" cy="5369560"/>
            </a:xfrm>
            <a:custGeom>
              <a:avLst/>
              <a:gdLst/>
              <a:ahLst/>
              <a:cxnLst/>
              <a:rect l="l" t="t" r="r" b="b"/>
              <a:pathLst>
                <a:path w="5509895" h="5369559">
                  <a:moveTo>
                    <a:pt x="0" y="0"/>
                  </a:moveTo>
                  <a:lnTo>
                    <a:pt x="5509844" y="0"/>
                  </a:lnTo>
                  <a:lnTo>
                    <a:pt x="5509844" y="5369166"/>
                  </a:lnTo>
                  <a:lnTo>
                    <a:pt x="0" y="5369166"/>
                  </a:lnTo>
                  <a:lnTo>
                    <a:pt x="0" y="0"/>
                  </a:lnTo>
                  <a:close/>
                </a:path>
              </a:pathLst>
            </a:custGeom>
            <a:grpFill/>
            <a:ln w="12700">
              <a:solidFill>
                <a:srgbClr val="3984AA"/>
              </a:solidFill>
            </a:ln>
          </p:spPr>
          <p:txBody>
            <a:bodyPr wrap="square" lIns="0" tIns="0" rIns="0" bIns="0" rtlCol="0"/>
            <a:lstStyle/>
            <a:p>
              <a:endParaRPr/>
            </a:p>
          </p:txBody>
        </p:sp>
      </p:grpSp>
      <p:grpSp>
        <p:nvGrpSpPr>
          <p:cNvPr id="19" name="object 2" descr="umam screenshot">
            <a:extLst>
              <a:ext uri="{FF2B5EF4-FFF2-40B4-BE49-F238E27FC236}">
                <a16:creationId xmlns:a16="http://schemas.microsoft.com/office/drawing/2014/main" id="{B15BDED9-D615-0DD4-D6F5-BF2B577E98C8}"/>
              </a:ext>
            </a:extLst>
          </p:cNvPr>
          <p:cNvGrpSpPr/>
          <p:nvPr/>
        </p:nvGrpSpPr>
        <p:grpSpPr>
          <a:xfrm>
            <a:off x="6529755" y="1371600"/>
            <a:ext cx="5509895" cy="5369560"/>
            <a:chOff x="6529755" y="1371600"/>
            <a:chExt cx="5509895" cy="5369560"/>
          </a:xfrm>
        </p:grpSpPr>
        <p:sp>
          <p:nvSpPr>
            <p:cNvPr id="20" name="object 3">
              <a:extLst>
                <a:ext uri="{FF2B5EF4-FFF2-40B4-BE49-F238E27FC236}">
                  <a16:creationId xmlns:a16="http://schemas.microsoft.com/office/drawing/2014/main" id="{4B7D1CD4-8C70-9F84-74A0-90D5C94370AF}"/>
                </a:ext>
              </a:extLst>
            </p:cNvPr>
            <p:cNvSpPr/>
            <p:nvPr/>
          </p:nvSpPr>
          <p:spPr>
            <a:xfrm>
              <a:off x="6529755" y="1371600"/>
              <a:ext cx="5509895" cy="5369560"/>
            </a:xfrm>
            <a:custGeom>
              <a:avLst/>
              <a:gdLst/>
              <a:ahLst/>
              <a:cxnLst/>
              <a:rect l="l" t="t" r="r" b="b"/>
              <a:pathLst>
                <a:path w="5509895" h="5369559">
                  <a:moveTo>
                    <a:pt x="5509844" y="0"/>
                  </a:moveTo>
                  <a:lnTo>
                    <a:pt x="0" y="0"/>
                  </a:lnTo>
                  <a:lnTo>
                    <a:pt x="0" y="5369166"/>
                  </a:lnTo>
                  <a:lnTo>
                    <a:pt x="5509844" y="5369166"/>
                  </a:lnTo>
                  <a:lnTo>
                    <a:pt x="5509844" y="0"/>
                  </a:lnTo>
                  <a:close/>
                </a:path>
              </a:pathLst>
            </a:custGeom>
            <a:solidFill>
              <a:srgbClr val="2E5270"/>
            </a:solidFill>
          </p:spPr>
          <p:txBody>
            <a:bodyPr wrap="square" lIns="0" tIns="0" rIns="0" bIns="0" rtlCol="0"/>
            <a:lstStyle/>
            <a:p>
              <a:endParaRPr/>
            </a:p>
          </p:txBody>
        </p:sp>
        <p:sp>
          <p:nvSpPr>
            <p:cNvPr id="21" name="object 4">
              <a:extLst>
                <a:ext uri="{FF2B5EF4-FFF2-40B4-BE49-F238E27FC236}">
                  <a16:creationId xmlns:a16="http://schemas.microsoft.com/office/drawing/2014/main" id="{68DD15F9-3A3A-A73D-5921-D9AD8DC676CB}"/>
                </a:ext>
              </a:extLst>
            </p:cNvPr>
            <p:cNvSpPr/>
            <p:nvPr/>
          </p:nvSpPr>
          <p:spPr>
            <a:xfrm>
              <a:off x="6529755" y="1371600"/>
              <a:ext cx="5509895" cy="5369560"/>
            </a:xfrm>
            <a:custGeom>
              <a:avLst/>
              <a:gdLst/>
              <a:ahLst/>
              <a:cxnLst/>
              <a:rect l="l" t="t" r="r" b="b"/>
              <a:pathLst>
                <a:path w="5509895" h="5369559">
                  <a:moveTo>
                    <a:pt x="0" y="0"/>
                  </a:moveTo>
                  <a:lnTo>
                    <a:pt x="5509844" y="0"/>
                  </a:lnTo>
                  <a:lnTo>
                    <a:pt x="5509844" y="5369166"/>
                  </a:lnTo>
                  <a:lnTo>
                    <a:pt x="0" y="5369166"/>
                  </a:lnTo>
                  <a:lnTo>
                    <a:pt x="0" y="0"/>
                  </a:lnTo>
                  <a:close/>
                </a:path>
              </a:pathLst>
            </a:custGeom>
            <a:ln w="12700">
              <a:solidFill>
                <a:srgbClr val="3984AA"/>
              </a:solidFill>
            </a:ln>
          </p:spPr>
          <p:txBody>
            <a:bodyPr wrap="square" lIns="0" tIns="0" rIns="0" bIns="0" rtlCol="0"/>
            <a:lstStyle/>
            <a:p>
              <a:endParaRPr/>
            </a:p>
          </p:txBody>
        </p:sp>
      </p:grpSp>
      <p:pic>
        <p:nvPicPr>
          <p:cNvPr id="3" name="object 5" descr="umam screenshot">
            <a:extLst>
              <a:ext uri="{FF2B5EF4-FFF2-40B4-BE49-F238E27FC236}">
                <a16:creationId xmlns:a16="http://schemas.microsoft.com/office/drawing/2014/main" id="{41D9FD70-6696-9F7F-36BD-3A45E56E1B5E}"/>
              </a:ext>
            </a:extLst>
          </p:cNvPr>
          <p:cNvPicPr/>
          <p:nvPr/>
        </p:nvPicPr>
        <p:blipFill>
          <a:blip r:embed="rId2" cstate="print"/>
          <a:stretch>
            <a:fillRect/>
          </a:stretch>
        </p:blipFill>
        <p:spPr>
          <a:xfrm>
            <a:off x="7267069" y="1433372"/>
            <a:ext cx="4271705" cy="5276418"/>
          </a:xfrm>
          <a:prstGeom prst="rect">
            <a:avLst/>
          </a:prstGeom>
        </p:spPr>
      </p:pic>
      <p:sp>
        <p:nvSpPr>
          <p:cNvPr id="4" name="object 6">
            <a:extLst>
              <a:ext uri="{FF2B5EF4-FFF2-40B4-BE49-F238E27FC236}">
                <a16:creationId xmlns:a16="http://schemas.microsoft.com/office/drawing/2014/main" id="{D8368C2B-89C9-CE5F-DC2C-0E19898B03E5}"/>
              </a:ext>
              <a:ext uri="{C183D7F6-B498-43B3-948B-1728B52AA6E4}">
                <adec:decorative xmlns:adec="http://schemas.microsoft.com/office/drawing/2017/decorative" val="1"/>
              </a:ext>
            </a:extLst>
          </p:cNvPr>
          <p:cNvSpPr/>
          <p:nvPr/>
        </p:nvSpPr>
        <p:spPr>
          <a:xfrm>
            <a:off x="7267066" y="4032491"/>
            <a:ext cx="2254250" cy="575310"/>
          </a:xfrm>
          <a:custGeom>
            <a:avLst/>
            <a:gdLst/>
            <a:ahLst/>
            <a:cxnLst/>
            <a:rect l="l" t="t" r="r" b="b"/>
            <a:pathLst>
              <a:path w="2254250" h="575310">
                <a:moveTo>
                  <a:pt x="0" y="0"/>
                </a:moveTo>
                <a:lnTo>
                  <a:pt x="2254008" y="0"/>
                </a:lnTo>
                <a:lnTo>
                  <a:pt x="2254008" y="575030"/>
                </a:lnTo>
                <a:lnTo>
                  <a:pt x="0" y="575030"/>
                </a:lnTo>
                <a:lnTo>
                  <a:pt x="0" y="0"/>
                </a:lnTo>
                <a:close/>
              </a:path>
            </a:pathLst>
          </a:custGeom>
          <a:ln w="28575">
            <a:solidFill>
              <a:srgbClr val="2E9AFD"/>
            </a:solidFill>
          </a:ln>
        </p:spPr>
        <p:txBody>
          <a:bodyPr wrap="square" lIns="0" tIns="0" rIns="0" bIns="0" rtlCol="0"/>
          <a:lstStyle/>
          <a:p>
            <a:endParaRPr/>
          </a:p>
        </p:txBody>
      </p:sp>
      <p:sp>
        <p:nvSpPr>
          <p:cNvPr id="6" name="object 8">
            <a:extLst>
              <a:ext uri="{FF2B5EF4-FFF2-40B4-BE49-F238E27FC236}">
                <a16:creationId xmlns:a16="http://schemas.microsoft.com/office/drawing/2014/main" id="{7FA554D1-3F73-853E-8B59-B86EBD3971FB}"/>
              </a:ext>
            </a:extLst>
          </p:cNvPr>
          <p:cNvSpPr txBox="1"/>
          <p:nvPr/>
        </p:nvSpPr>
        <p:spPr>
          <a:xfrm>
            <a:off x="553403" y="1979612"/>
            <a:ext cx="5507990" cy="3388748"/>
          </a:xfrm>
          <a:prstGeom prst="rect">
            <a:avLst/>
          </a:prstGeom>
        </p:spPr>
        <p:txBody>
          <a:bodyPr vert="horz" wrap="square" lIns="0" tIns="53975" rIns="0" bIns="0" rtlCol="0">
            <a:spAutoFit/>
          </a:bodyPr>
          <a:lstStyle/>
          <a:p>
            <a:pPr marL="240029" marR="5080" indent="-227329">
              <a:lnSpc>
                <a:spcPts val="2590"/>
              </a:lnSpc>
              <a:spcBef>
                <a:spcPts val="425"/>
              </a:spcBef>
              <a:buChar char="•"/>
              <a:tabLst>
                <a:tab pos="241300" algn="l"/>
                <a:tab pos="1562735" algn="l"/>
              </a:tabLst>
            </a:pPr>
            <a:r>
              <a:rPr sz="2400">
                <a:latin typeface="Arial"/>
                <a:cs typeface="Arial"/>
              </a:rPr>
              <a:t>AA</a:t>
            </a:r>
            <a:r>
              <a:rPr sz="2400" spc="-170">
                <a:latin typeface="Arial"/>
                <a:cs typeface="Arial"/>
              </a:rPr>
              <a:t> </a:t>
            </a:r>
            <a:r>
              <a:rPr sz="2400">
                <a:latin typeface="Arial"/>
                <a:cs typeface="Arial"/>
              </a:rPr>
              <a:t>is</a:t>
            </a:r>
            <a:r>
              <a:rPr sz="2400" spc="-35">
                <a:latin typeface="Arial"/>
                <a:cs typeface="Arial"/>
              </a:rPr>
              <a:t> </a:t>
            </a:r>
            <a:r>
              <a:rPr sz="2400">
                <a:latin typeface="Arial"/>
                <a:cs typeface="Arial"/>
              </a:rPr>
              <a:t>part</a:t>
            </a:r>
            <a:r>
              <a:rPr sz="2400" spc="-50">
                <a:latin typeface="Arial"/>
                <a:cs typeface="Arial"/>
              </a:rPr>
              <a:t> </a:t>
            </a:r>
            <a:r>
              <a:rPr sz="2400">
                <a:latin typeface="Arial"/>
                <a:cs typeface="Arial"/>
              </a:rPr>
              <a:t>of</a:t>
            </a:r>
            <a:r>
              <a:rPr sz="2400" spc="-45">
                <a:latin typeface="Arial"/>
                <a:cs typeface="Arial"/>
              </a:rPr>
              <a:t> </a:t>
            </a:r>
            <a:r>
              <a:rPr sz="2400">
                <a:latin typeface="Arial"/>
                <a:cs typeface="Arial"/>
              </a:rPr>
              <a:t>a</a:t>
            </a:r>
            <a:r>
              <a:rPr sz="2400" spc="-50">
                <a:latin typeface="Arial"/>
                <a:cs typeface="Arial"/>
              </a:rPr>
              <a:t> </a:t>
            </a:r>
            <a:r>
              <a:rPr sz="2400">
                <a:latin typeface="Arial"/>
                <a:cs typeface="Arial"/>
              </a:rPr>
              <a:t>wildlife</a:t>
            </a:r>
            <a:r>
              <a:rPr sz="2400" spc="5">
                <a:latin typeface="Arial"/>
                <a:cs typeface="Arial"/>
              </a:rPr>
              <a:t> </a:t>
            </a:r>
            <a:r>
              <a:rPr sz="2400">
                <a:latin typeface="Arial"/>
                <a:cs typeface="Arial"/>
              </a:rPr>
              <a:t>corridor</a:t>
            </a:r>
            <a:r>
              <a:rPr sz="2400" spc="-30">
                <a:latin typeface="Arial"/>
                <a:cs typeface="Arial"/>
              </a:rPr>
              <a:t> </a:t>
            </a:r>
            <a:r>
              <a:rPr sz="2400" spc="-10">
                <a:latin typeface="Arial"/>
                <a:cs typeface="Arial"/>
              </a:rPr>
              <a:t>between 	</a:t>
            </a:r>
            <a:r>
              <a:rPr sz="2400">
                <a:latin typeface="Arial"/>
                <a:cs typeface="Arial"/>
              </a:rPr>
              <a:t>the</a:t>
            </a:r>
            <a:r>
              <a:rPr sz="2400" spc="-90">
                <a:latin typeface="Arial"/>
                <a:cs typeface="Arial"/>
              </a:rPr>
              <a:t> </a:t>
            </a:r>
            <a:r>
              <a:rPr sz="2400">
                <a:latin typeface="Arial"/>
                <a:cs typeface="Arial"/>
              </a:rPr>
              <a:t>sandhill</a:t>
            </a:r>
            <a:r>
              <a:rPr sz="2400" spc="-40">
                <a:latin typeface="Arial"/>
                <a:cs typeface="Arial"/>
              </a:rPr>
              <a:t> </a:t>
            </a:r>
            <a:r>
              <a:rPr sz="2400">
                <a:latin typeface="Arial"/>
                <a:cs typeface="Arial"/>
              </a:rPr>
              <a:t>and</a:t>
            </a:r>
            <a:r>
              <a:rPr sz="2400" spc="-80">
                <a:latin typeface="Arial"/>
                <a:cs typeface="Arial"/>
              </a:rPr>
              <a:t> </a:t>
            </a:r>
            <a:r>
              <a:rPr sz="2400">
                <a:latin typeface="Arial"/>
                <a:cs typeface="Arial"/>
              </a:rPr>
              <a:t>floodplain</a:t>
            </a:r>
            <a:r>
              <a:rPr sz="2400" spc="-35">
                <a:latin typeface="Arial"/>
                <a:cs typeface="Arial"/>
              </a:rPr>
              <a:t> </a:t>
            </a:r>
            <a:r>
              <a:rPr sz="2400" spc="-10">
                <a:latin typeface="Arial"/>
                <a:cs typeface="Arial"/>
              </a:rPr>
              <a:t>swamp. 	</a:t>
            </a:r>
            <a:r>
              <a:rPr sz="2400">
                <a:latin typeface="Arial"/>
                <a:cs typeface="Arial"/>
              </a:rPr>
              <a:t>Provides</a:t>
            </a:r>
            <a:r>
              <a:rPr sz="2400" spc="-60">
                <a:latin typeface="Arial"/>
                <a:cs typeface="Arial"/>
              </a:rPr>
              <a:t> </a:t>
            </a:r>
            <a:r>
              <a:rPr sz="2400">
                <a:latin typeface="Arial"/>
                <a:cs typeface="Arial"/>
              </a:rPr>
              <a:t>cover</a:t>
            </a:r>
            <a:r>
              <a:rPr sz="2400" spc="-60">
                <a:latin typeface="Arial"/>
                <a:cs typeface="Arial"/>
              </a:rPr>
              <a:t> </a:t>
            </a:r>
            <a:r>
              <a:rPr sz="2400">
                <a:latin typeface="Arial"/>
                <a:cs typeface="Arial"/>
              </a:rPr>
              <a:t>for</a:t>
            </a:r>
            <a:r>
              <a:rPr sz="2400" spc="-75">
                <a:latin typeface="Arial"/>
                <a:cs typeface="Arial"/>
              </a:rPr>
              <a:t> </a:t>
            </a:r>
            <a:r>
              <a:rPr sz="2400">
                <a:latin typeface="Arial"/>
                <a:cs typeface="Arial"/>
              </a:rPr>
              <a:t>small</a:t>
            </a:r>
            <a:r>
              <a:rPr sz="2400" spc="-65">
                <a:latin typeface="Arial"/>
                <a:cs typeface="Arial"/>
              </a:rPr>
              <a:t> </a:t>
            </a:r>
            <a:r>
              <a:rPr sz="2400">
                <a:latin typeface="Arial"/>
                <a:cs typeface="Arial"/>
              </a:rPr>
              <a:t>mammals</a:t>
            </a:r>
            <a:r>
              <a:rPr sz="2400" spc="-65">
                <a:latin typeface="Arial"/>
                <a:cs typeface="Arial"/>
              </a:rPr>
              <a:t> </a:t>
            </a:r>
            <a:r>
              <a:rPr sz="2400" spc="-25">
                <a:latin typeface="Arial"/>
                <a:cs typeface="Arial"/>
              </a:rPr>
              <a:t>and 	</a:t>
            </a:r>
            <a:r>
              <a:rPr sz="2400">
                <a:latin typeface="Arial"/>
                <a:cs typeface="Arial"/>
              </a:rPr>
              <a:t>wading</a:t>
            </a:r>
            <a:r>
              <a:rPr sz="2400" spc="-55">
                <a:latin typeface="Arial"/>
                <a:cs typeface="Arial"/>
              </a:rPr>
              <a:t> </a:t>
            </a:r>
            <a:r>
              <a:rPr sz="2400">
                <a:latin typeface="Arial"/>
                <a:cs typeface="Arial"/>
              </a:rPr>
              <a:t>birds,</a:t>
            </a:r>
            <a:r>
              <a:rPr sz="2400" spc="-85">
                <a:latin typeface="Arial"/>
                <a:cs typeface="Arial"/>
              </a:rPr>
              <a:t> </a:t>
            </a:r>
            <a:r>
              <a:rPr sz="2400">
                <a:latin typeface="Arial"/>
                <a:cs typeface="Arial"/>
              </a:rPr>
              <a:t>cavities</a:t>
            </a:r>
            <a:r>
              <a:rPr sz="2400" spc="-70">
                <a:latin typeface="Arial"/>
                <a:cs typeface="Arial"/>
              </a:rPr>
              <a:t> </a:t>
            </a:r>
            <a:r>
              <a:rPr sz="2400">
                <a:latin typeface="Arial"/>
                <a:cs typeface="Arial"/>
              </a:rPr>
              <a:t>provide</a:t>
            </a:r>
            <a:r>
              <a:rPr sz="2400" spc="-65">
                <a:latin typeface="Arial"/>
                <a:cs typeface="Arial"/>
              </a:rPr>
              <a:t> </a:t>
            </a:r>
            <a:r>
              <a:rPr sz="2400">
                <a:latin typeface="Arial"/>
                <a:cs typeface="Arial"/>
              </a:rPr>
              <a:t>den</a:t>
            </a:r>
            <a:r>
              <a:rPr sz="2400" spc="-80">
                <a:latin typeface="Arial"/>
                <a:cs typeface="Arial"/>
              </a:rPr>
              <a:t> </a:t>
            </a:r>
            <a:r>
              <a:rPr sz="2400" spc="-25">
                <a:latin typeface="Arial"/>
                <a:cs typeface="Arial"/>
              </a:rPr>
              <a:t>or 	</a:t>
            </a:r>
            <a:r>
              <a:rPr sz="2400" spc="-10">
                <a:latin typeface="Arial"/>
                <a:cs typeface="Arial"/>
              </a:rPr>
              <a:t>nesting.</a:t>
            </a:r>
            <a:r>
              <a:rPr lang="en-US" sz="2400" spc="-10">
                <a:latin typeface="Arial"/>
                <a:cs typeface="Arial"/>
              </a:rPr>
              <a:t> </a:t>
            </a:r>
            <a:r>
              <a:rPr sz="2400">
                <a:latin typeface="Arial"/>
                <a:cs typeface="Arial"/>
              </a:rPr>
              <a:t>Provides</a:t>
            </a:r>
            <a:r>
              <a:rPr sz="2400" spc="-85">
                <a:latin typeface="Arial"/>
                <a:cs typeface="Arial"/>
              </a:rPr>
              <a:t> </a:t>
            </a:r>
            <a:r>
              <a:rPr sz="2400">
                <a:latin typeface="Arial"/>
                <a:cs typeface="Arial"/>
              </a:rPr>
              <a:t>nesting</a:t>
            </a:r>
            <a:r>
              <a:rPr sz="2400" spc="-85">
                <a:latin typeface="Arial"/>
                <a:cs typeface="Arial"/>
              </a:rPr>
              <a:t> </a:t>
            </a:r>
            <a:r>
              <a:rPr sz="2400" spc="-10">
                <a:latin typeface="Arial"/>
                <a:cs typeface="Arial"/>
              </a:rPr>
              <a:t>materials 	</a:t>
            </a:r>
            <a:r>
              <a:rPr sz="2400">
                <a:latin typeface="Arial"/>
                <a:cs typeface="Arial"/>
              </a:rPr>
              <a:t>and</a:t>
            </a:r>
            <a:r>
              <a:rPr sz="2400" spc="-55">
                <a:latin typeface="Arial"/>
                <a:cs typeface="Arial"/>
              </a:rPr>
              <a:t> </a:t>
            </a:r>
            <a:r>
              <a:rPr sz="2400">
                <a:latin typeface="Arial"/>
                <a:cs typeface="Arial"/>
              </a:rPr>
              <a:t>foraging</a:t>
            </a:r>
            <a:r>
              <a:rPr sz="2400" spc="-55">
                <a:latin typeface="Arial"/>
                <a:cs typeface="Arial"/>
              </a:rPr>
              <a:t> </a:t>
            </a:r>
            <a:r>
              <a:rPr sz="2400">
                <a:latin typeface="Arial"/>
                <a:cs typeface="Arial"/>
              </a:rPr>
              <a:t>areas</a:t>
            </a:r>
            <a:r>
              <a:rPr sz="2400" spc="-60">
                <a:latin typeface="Arial"/>
                <a:cs typeface="Arial"/>
              </a:rPr>
              <a:t> </a:t>
            </a:r>
            <a:r>
              <a:rPr sz="2400">
                <a:latin typeface="Arial"/>
                <a:cs typeface="Arial"/>
              </a:rPr>
              <a:t>to</a:t>
            </a:r>
            <a:r>
              <a:rPr sz="2400" spc="-75">
                <a:latin typeface="Arial"/>
                <a:cs typeface="Arial"/>
              </a:rPr>
              <a:t> </a:t>
            </a:r>
            <a:r>
              <a:rPr sz="2400">
                <a:latin typeface="Arial"/>
                <a:cs typeface="Arial"/>
              </a:rPr>
              <a:t>support</a:t>
            </a:r>
            <a:r>
              <a:rPr sz="2400" spc="-55">
                <a:latin typeface="Arial"/>
                <a:cs typeface="Arial"/>
              </a:rPr>
              <a:t> </a:t>
            </a:r>
            <a:r>
              <a:rPr sz="2400" spc="-20">
                <a:latin typeface="Arial"/>
                <a:cs typeface="Arial"/>
              </a:rPr>
              <a:t>wood 	</a:t>
            </a:r>
            <a:r>
              <a:rPr sz="2400">
                <a:latin typeface="Arial"/>
                <a:cs typeface="Arial"/>
              </a:rPr>
              <a:t>stork</a:t>
            </a:r>
            <a:r>
              <a:rPr sz="2400" spc="-105">
                <a:latin typeface="Arial"/>
                <a:cs typeface="Arial"/>
              </a:rPr>
              <a:t> </a:t>
            </a:r>
            <a:r>
              <a:rPr sz="2400">
                <a:latin typeface="Arial"/>
                <a:cs typeface="Arial"/>
              </a:rPr>
              <a:t>nesting</a:t>
            </a:r>
            <a:r>
              <a:rPr sz="2400" spc="-80">
                <a:latin typeface="Arial"/>
                <a:cs typeface="Arial"/>
              </a:rPr>
              <a:t> </a:t>
            </a:r>
            <a:r>
              <a:rPr sz="2400" spc="-20">
                <a:latin typeface="Arial"/>
                <a:cs typeface="Arial"/>
              </a:rPr>
              <a:t>colony.</a:t>
            </a:r>
            <a:r>
              <a:rPr sz="2400" spc="-85">
                <a:latin typeface="Arial"/>
                <a:cs typeface="Arial"/>
              </a:rPr>
              <a:t> </a:t>
            </a:r>
            <a:r>
              <a:rPr sz="2400">
                <a:latin typeface="Arial"/>
                <a:cs typeface="Arial"/>
              </a:rPr>
              <a:t>Depression</a:t>
            </a:r>
            <a:r>
              <a:rPr sz="2400" spc="-60">
                <a:latin typeface="Arial"/>
                <a:cs typeface="Arial"/>
              </a:rPr>
              <a:t> </a:t>
            </a:r>
            <a:r>
              <a:rPr sz="2400" spc="-10">
                <a:latin typeface="Arial"/>
                <a:cs typeface="Arial"/>
              </a:rPr>
              <a:t>within 	</a:t>
            </a:r>
            <a:r>
              <a:rPr sz="2400">
                <a:latin typeface="Arial"/>
                <a:cs typeface="Arial"/>
              </a:rPr>
              <a:t>AA</a:t>
            </a:r>
            <a:r>
              <a:rPr sz="2400" spc="-170">
                <a:latin typeface="Arial"/>
                <a:cs typeface="Arial"/>
              </a:rPr>
              <a:t> </a:t>
            </a:r>
            <a:r>
              <a:rPr sz="2400">
                <a:latin typeface="Arial"/>
                <a:cs typeface="Arial"/>
              </a:rPr>
              <a:t>provides</a:t>
            </a:r>
            <a:r>
              <a:rPr sz="2400" spc="-65">
                <a:latin typeface="Arial"/>
                <a:cs typeface="Arial"/>
              </a:rPr>
              <a:t> </a:t>
            </a:r>
            <a:r>
              <a:rPr sz="2400">
                <a:latin typeface="Arial"/>
                <a:cs typeface="Arial"/>
              </a:rPr>
              <a:t>refugia</a:t>
            </a:r>
            <a:r>
              <a:rPr sz="2400" spc="-50">
                <a:latin typeface="Arial"/>
                <a:cs typeface="Arial"/>
              </a:rPr>
              <a:t> </a:t>
            </a:r>
            <a:r>
              <a:rPr sz="2400">
                <a:latin typeface="Arial"/>
                <a:cs typeface="Arial"/>
              </a:rPr>
              <a:t>and</a:t>
            </a:r>
            <a:r>
              <a:rPr sz="2400" spc="-50">
                <a:latin typeface="Arial"/>
                <a:cs typeface="Arial"/>
              </a:rPr>
              <a:t> </a:t>
            </a:r>
            <a:r>
              <a:rPr sz="2400">
                <a:latin typeface="Arial"/>
                <a:cs typeface="Arial"/>
              </a:rPr>
              <a:t>food</a:t>
            </a:r>
            <a:r>
              <a:rPr sz="2400" spc="-70">
                <a:latin typeface="Arial"/>
                <a:cs typeface="Arial"/>
              </a:rPr>
              <a:t> </a:t>
            </a:r>
            <a:r>
              <a:rPr sz="2400" spc="-25">
                <a:latin typeface="Arial"/>
                <a:cs typeface="Arial"/>
              </a:rPr>
              <a:t>web 	</a:t>
            </a:r>
            <a:r>
              <a:rPr sz="2400">
                <a:latin typeface="Arial"/>
                <a:cs typeface="Arial"/>
              </a:rPr>
              <a:t>support.</a:t>
            </a:r>
            <a:r>
              <a:rPr sz="2400" spc="-95">
                <a:latin typeface="Arial"/>
                <a:cs typeface="Arial"/>
              </a:rPr>
              <a:t> </a:t>
            </a:r>
            <a:r>
              <a:rPr sz="2400">
                <a:latin typeface="Arial"/>
                <a:cs typeface="Arial"/>
              </a:rPr>
              <a:t>Provides</a:t>
            </a:r>
            <a:r>
              <a:rPr sz="2400" spc="-65">
                <a:latin typeface="Arial"/>
                <a:cs typeface="Arial"/>
              </a:rPr>
              <a:t> </a:t>
            </a:r>
            <a:r>
              <a:rPr sz="2400">
                <a:latin typeface="Arial"/>
                <a:cs typeface="Arial"/>
              </a:rPr>
              <a:t>storage,</a:t>
            </a:r>
            <a:r>
              <a:rPr sz="2400" spc="-95">
                <a:latin typeface="Arial"/>
                <a:cs typeface="Arial"/>
              </a:rPr>
              <a:t> </a:t>
            </a:r>
            <a:r>
              <a:rPr sz="2400" spc="-10">
                <a:latin typeface="Arial"/>
                <a:cs typeface="Arial"/>
              </a:rPr>
              <a:t>attenuation, 	</a:t>
            </a:r>
            <a:r>
              <a:rPr sz="2400">
                <a:latin typeface="Arial"/>
                <a:cs typeface="Arial"/>
              </a:rPr>
              <a:t>and</a:t>
            </a:r>
            <a:r>
              <a:rPr sz="2400" spc="-25">
                <a:latin typeface="Arial"/>
                <a:cs typeface="Arial"/>
              </a:rPr>
              <a:t> </a:t>
            </a:r>
            <a:r>
              <a:rPr sz="2400">
                <a:latin typeface="Arial"/>
                <a:cs typeface="Arial"/>
              </a:rPr>
              <a:t>treatment</a:t>
            </a:r>
            <a:r>
              <a:rPr sz="2400" spc="-50">
                <a:latin typeface="Arial"/>
                <a:cs typeface="Arial"/>
              </a:rPr>
              <a:t> </a:t>
            </a:r>
            <a:r>
              <a:rPr sz="2400">
                <a:latin typeface="Arial"/>
                <a:cs typeface="Arial"/>
              </a:rPr>
              <a:t>for</a:t>
            </a:r>
            <a:r>
              <a:rPr sz="2400" spc="-50">
                <a:latin typeface="Arial"/>
                <a:cs typeface="Arial"/>
              </a:rPr>
              <a:t> </a:t>
            </a:r>
            <a:r>
              <a:rPr sz="2400">
                <a:latin typeface="Arial"/>
                <a:cs typeface="Arial"/>
              </a:rPr>
              <a:t>St.</a:t>
            </a:r>
            <a:r>
              <a:rPr sz="2400" spc="-45">
                <a:latin typeface="Arial"/>
                <a:cs typeface="Arial"/>
              </a:rPr>
              <a:t> </a:t>
            </a:r>
            <a:r>
              <a:rPr sz="2400">
                <a:latin typeface="Arial"/>
                <a:cs typeface="Arial"/>
              </a:rPr>
              <a:t>Marks</a:t>
            </a:r>
            <a:r>
              <a:rPr sz="2400" spc="-45">
                <a:latin typeface="Arial"/>
                <a:cs typeface="Arial"/>
              </a:rPr>
              <a:t> </a:t>
            </a:r>
            <a:r>
              <a:rPr sz="2400" spc="-10">
                <a:latin typeface="Arial"/>
                <a:cs typeface="Arial"/>
              </a:rPr>
              <a:t>River.</a:t>
            </a:r>
            <a:endParaRPr sz="2400">
              <a:latin typeface="Arial"/>
              <a:cs typeface="Arial"/>
            </a:endParaRPr>
          </a:p>
        </p:txBody>
      </p:sp>
    </p:spTree>
    <p:extLst>
      <p:ext uri="{BB962C8B-B14F-4D97-AF65-F5344CB8AC3E}">
        <p14:creationId xmlns:p14="http://schemas.microsoft.com/office/powerpoint/2010/main" val="3393702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FA6EE-B521-BE9E-4862-7749D83C70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DA9D5-EC46-F1B4-1E24-DB4ED65B9420}"/>
              </a:ext>
            </a:extLst>
          </p:cNvPr>
          <p:cNvSpPr txBox="1">
            <a:spLocks noGrp="1"/>
          </p:cNvSpPr>
          <p:nvPr>
            <p:ph type="title" idx="4294967295"/>
          </p:nvPr>
        </p:nvSpPr>
        <p:spPr>
          <a:xfrm>
            <a:off x="1570272" y="157999"/>
            <a:ext cx="10956177" cy="10002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bg1"/>
                </a:solidFill>
                <a:effectLst/>
                <a:uLnTx/>
                <a:uFillTx/>
                <a:latin typeface="Arial"/>
                <a:ea typeface="+mn-ea"/>
                <a:cs typeface="Arial"/>
              </a:rPr>
              <a:t>UMAM PART I: EXAMPLE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C8EAFB"/>
                </a:solidFill>
                <a:effectLst/>
                <a:uLnTx/>
                <a:uFillTx/>
                <a:latin typeface="Arial"/>
                <a:ea typeface="+mn-ea"/>
                <a:cs typeface="Arial"/>
              </a:rPr>
              <a:t>ANTICIPATED WILDLIFE UTILIZATION</a:t>
            </a:r>
          </a:p>
        </p:txBody>
      </p:sp>
      <p:grpSp>
        <p:nvGrpSpPr>
          <p:cNvPr id="12" name="object 2" descr="umam screenshot">
            <a:extLst>
              <a:ext uri="{FF2B5EF4-FFF2-40B4-BE49-F238E27FC236}">
                <a16:creationId xmlns:a16="http://schemas.microsoft.com/office/drawing/2014/main" id="{A55C1DDC-C4A4-F463-964C-852EEDBD6CC0}"/>
              </a:ext>
            </a:extLst>
          </p:cNvPr>
          <p:cNvGrpSpPr/>
          <p:nvPr/>
        </p:nvGrpSpPr>
        <p:grpSpPr>
          <a:xfrm>
            <a:off x="6523405" y="1365250"/>
            <a:ext cx="5522595" cy="5382260"/>
            <a:chOff x="6523405" y="1365250"/>
            <a:chExt cx="5522595" cy="5382260"/>
          </a:xfrm>
          <a:solidFill>
            <a:srgbClr val="2E5270"/>
          </a:solidFill>
        </p:grpSpPr>
        <p:sp>
          <p:nvSpPr>
            <p:cNvPr id="13" name="object 3">
              <a:extLst>
                <a:ext uri="{FF2B5EF4-FFF2-40B4-BE49-F238E27FC236}">
                  <a16:creationId xmlns:a16="http://schemas.microsoft.com/office/drawing/2014/main" id="{2C4F8B16-64D4-C7E5-06B5-038B89F7A449}"/>
                </a:ext>
              </a:extLst>
            </p:cNvPr>
            <p:cNvSpPr/>
            <p:nvPr/>
          </p:nvSpPr>
          <p:spPr>
            <a:xfrm>
              <a:off x="6529755" y="1371600"/>
              <a:ext cx="5509895" cy="5369560"/>
            </a:xfrm>
            <a:custGeom>
              <a:avLst/>
              <a:gdLst/>
              <a:ahLst/>
              <a:cxnLst/>
              <a:rect l="l" t="t" r="r" b="b"/>
              <a:pathLst>
                <a:path w="5509895" h="5369559">
                  <a:moveTo>
                    <a:pt x="5509844" y="0"/>
                  </a:moveTo>
                  <a:lnTo>
                    <a:pt x="0" y="0"/>
                  </a:lnTo>
                  <a:lnTo>
                    <a:pt x="0" y="5369166"/>
                  </a:lnTo>
                  <a:lnTo>
                    <a:pt x="5509844" y="5369166"/>
                  </a:lnTo>
                  <a:lnTo>
                    <a:pt x="5509844" y="0"/>
                  </a:lnTo>
                  <a:close/>
                </a:path>
              </a:pathLst>
            </a:custGeom>
            <a:grpFill/>
          </p:spPr>
          <p:txBody>
            <a:bodyPr wrap="square" lIns="0" tIns="0" rIns="0" bIns="0" rtlCol="0"/>
            <a:lstStyle/>
            <a:p>
              <a:endParaRPr/>
            </a:p>
          </p:txBody>
        </p:sp>
        <p:sp>
          <p:nvSpPr>
            <p:cNvPr id="14" name="object 4">
              <a:extLst>
                <a:ext uri="{FF2B5EF4-FFF2-40B4-BE49-F238E27FC236}">
                  <a16:creationId xmlns:a16="http://schemas.microsoft.com/office/drawing/2014/main" id="{4129495A-27CC-91C5-A832-0AC0BA5EFAAA}"/>
                </a:ext>
              </a:extLst>
            </p:cNvPr>
            <p:cNvSpPr/>
            <p:nvPr/>
          </p:nvSpPr>
          <p:spPr>
            <a:xfrm>
              <a:off x="6529755" y="1371600"/>
              <a:ext cx="5509895" cy="5369560"/>
            </a:xfrm>
            <a:custGeom>
              <a:avLst/>
              <a:gdLst/>
              <a:ahLst/>
              <a:cxnLst/>
              <a:rect l="l" t="t" r="r" b="b"/>
              <a:pathLst>
                <a:path w="5509895" h="5369559">
                  <a:moveTo>
                    <a:pt x="0" y="0"/>
                  </a:moveTo>
                  <a:lnTo>
                    <a:pt x="5509844" y="0"/>
                  </a:lnTo>
                  <a:lnTo>
                    <a:pt x="5509844" y="5369166"/>
                  </a:lnTo>
                  <a:lnTo>
                    <a:pt x="0" y="5369166"/>
                  </a:lnTo>
                  <a:lnTo>
                    <a:pt x="0" y="0"/>
                  </a:lnTo>
                  <a:close/>
                </a:path>
              </a:pathLst>
            </a:custGeom>
            <a:grpFill/>
            <a:ln w="12700">
              <a:solidFill>
                <a:srgbClr val="3984AA"/>
              </a:solidFill>
            </a:ln>
          </p:spPr>
          <p:txBody>
            <a:bodyPr wrap="square" lIns="0" tIns="0" rIns="0" bIns="0" rtlCol="0"/>
            <a:lstStyle/>
            <a:p>
              <a:endParaRPr/>
            </a:p>
          </p:txBody>
        </p:sp>
      </p:grpSp>
      <p:grpSp>
        <p:nvGrpSpPr>
          <p:cNvPr id="19" name="object 2" descr="umam screenshot">
            <a:extLst>
              <a:ext uri="{FF2B5EF4-FFF2-40B4-BE49-F238E27FC236}">
                <a16:creationId xmlns:a16="http://schemas.microsoft.com/office/drawing/2014/main" id="{E24DC9D7-EB3D-CBA3-0C37-0B7A5F9D257A}"/>
              </a:ext>
            </a:extLst>
          </p:cNvPr>
          <p:cNvGrpSpPr/>
          <p:nvPr/>
        </p:nvGrpSpPr>
        <p:grpSpPr>
          <a:xfrm>
            <a:off x="6529755" y="1371600"/>
            <a:ext cx="5509895" cy="5369560"/>
            <a:chOff x="6529755" y="1371600"/>
            <a:chExt cx="5509895" cy="5369560"/>
          </a:xfrm>
        </p:grpSpPr>
        <p:sp>
          <p:nvSpPr>
            <p:cNvPr id="20" name="object 3">
              <a:extLst>
                <a:ext uri="{FF2B5EF4-FFF2-40B4-BE49-F238E27FC236}">
                  <a16:creationId xmlns:a16="http://schemas.microsoft.com/office/drawing/2014/main" id="{F75D61EF-F90C-5DBC-E04A-F6BE150D105A}"/>
                </a:ext>
              </a:extLst>
            </p:cNvPr>
            <p:cNvSpPr/>
            <p:nvPr/>
          </p:nvSpPr>
          <p:spPr>
            <a:xfrm>
              <a:off x="6529755" y="1371600"/>
              <a:ext cx="5509895" cy="5369560"/>
            </a:xfrm>
            <a:custGeom>
              <a:avLst/>
              <a:gdLst/>
              <a:ahLst/>
              <a:cxnLst/>
              <a:rect l="l" t="t" r="r" b="b"/>
              <a:pathLst>
                <a:path w="5509895" h="5369559">
                  <a:moveTo>
                    <a:pt x="5509844" y="0"/>
                  </a:moveTo>
                  <a:lnTo>
                    <a:pt x="0" y="0"/>
                  </a:lnTo>
                  <a:lnTo>
                    <a:pt x="0" y="5369166"/>
                  </a:lnTo>
                  <a:lnTo>
                    <a:pt x="5509844" y="5369166"/>
                  </a:lnTo>
                  <a:lnTo>
                    <a:pt x="5509844" y="0"/>
                  </a:lnTo>
                  <a:close/>
                </a:path>
              </a:pathLst>
            </a:custGeom>
            <a:solidFill>
              <a:srgbClr val="2E5270"/>
            </a:solidFill>
          </p:spPr>
          <p:txBody>
            <a:bodyPr wrap="square" lIns="0" tIns="0" rIns="0" bIns="0" rtlCol="0"/>
            <a:lstStyle/>
            <a:p>
              <a:endParaRPr/>
            </a:p>
          </p:txBody>
        </p:sp>
        <p:sp>
          <p:nvSpPr>
            <p:cNvPr id="21" name="object 4">
              <a:extLst>
                <a:ext uri="{FF2B5EF4-FFF2-40B4-BE49-F238E27FC236}">
                  <a16:creationId xmlns:a16="http://schemas.microsoft.com/office/drawing/2014/main" id="{6AB35529-F71E-BEDA-8443-C49D14B7929F}"/>
                </a:ext>
              </a:extLst>
            </p:cNvPr>
            <p:cNvSpPr/>
            <p:nvPr/>
          </p:nvSpPr>
          <p:spPr>
            <a:xfrm>
              <a:off x="6529755" y="1371600"/>
              <a:ext cx="5509895" cy="5369560"/>
            </a:xfrm>
            <a:custGeom>
              <a:avLst/>
              <a:gdLst/>
              <a:ahLst/>
              <a:cxnLst/>
              <a:rect l="l" t="t" r="r" b="b"/>
              <a:pathLst>
                <a:path w="5509895" h="5369559">
                  <a:moveTo>
                    <a:pt x="0" y="0"/>
                  </a:moveTo>
                  <a:lnTo>
                    <a:pt x="5509844" y="0"/>
                  </a:lnTo>
                  <a:lnTo>
                    <a:pt x="5509844" y="5369166"/>
                  </a:lnTo>
                  <a:lnTo>
                    <a:pt x="0" y="5369166"/>
                  </a:lnTo>
                  <a:lnTo>
                    <a:pt x="0" y="0"/>
                  </a:lnTo>
                  <a:close/>
                </a:path>
              </a:pathLst>
            </a:custGeom>
            <a:ln w="12700">
              <a:solidFill>
                <a:srgbClr val="3984AA"/>
              </a:solidFill>
            </a:ln>
          </p:spPr>
          <p:txBody>
            <a:bodyPr wrap="square" lIns="0" tIns="0" rIns="0" bIns="0" rtlCol="0"/>
            <a:lstStyle/>
            <a:p>
              <a:endParaRPr/>
            </a:p>
          </p:txBody>
        </p:sp>
      </p:grpSp>
      <p:pic>
        <p:nvPicPr>
          <p:cNvPr id="3" name="object 5" descr="umam screenshot">
            <a:extLst>
              <a:ext uri="{FF2B5EF4-FFF2-40B4-BE49-F238E27FC236}">
                <a16:creationId xmlns:a16="http://schemas.microsoft.com/office/drawing/2014/main" id="{98665EEF-9E5F-A39D-19E6-D5AEA9E6948B}"/>
              </a:ext>
            </a:extLst>
          </p:cNvPr>
          <p:cNvPicPr/>
          <p:nvPr/>
        </p:nvPicPr>
        <p:blipFill>
          <a:blip r:embed="rId2" cstate="print"/>
          <a:stretch>
            <a:fillRect/>
          </a:stretch>
        </p:blipFill>
        <p:spPr>
          <a:xfrm>
            <a:off x="7267069" y="1433372"/>
            <a:ext cx="4271705" cy="5276418"/>
          </a:xfrm>
          <a:prstGeom prst="rect">
            <a:avLst/>
          </a:prstGeom>
        </p:spPr>
      </p:pic>
      <p:sp>
        <p:nvSpPr>
          <p:cNvPr id="4" name="object 6">
            <a:extLst>
              <a:ext uri="{FF2B5EF4-FFF2-40B4-BE49-F238E27FC236}">
                <a16:creationId xmlns:a16="http://schemas.microsoft.com/office/drawing/2014/main" id="{C976801A-4411-0930-05C7-018A7AB3006A}"/>
              </a:ext>
              <a:ext uri="{C183D7F6-B498-43B3-948B-1728B52AA6E4}">
                <adec:decorative xmlns:adec="http://schemas.microsoft.com/office/drawing/2017/decorative" val="1"/>
              </a:ext>
            </a:extLst>
          </p:cNvPr>
          <p:cNvSpPr/>
          <p:nvPr/>
        </p:nvSpPr>
        <p:spPr>
          <a:xfrm>
            <a:off x="7267069" y="4457700"/>
            <a:ext cx="4371528" cy="822960"/>
          </a:xfrm>
          <a:custGeom>
            <a:avLst/>
            <a:gdLst/>
            <a:ahLst/>
            <a:cxnLst/>
            <a:rect l="l" t="t" r="r" b="b"/>
            <a:pathLst>
              <a:path w="2254250" h="575310">
                <a:moveTo>
                  <a:pt x="0" y="0"/>
                </a:moveTo>
                <a:lnTo>
                  <a:pt x="2254008" y="0"/>
                </a:lnTo>
                <a:lnTo>
                  <a:pt x="2254008" y="575030"/>
                </a:lnTo>
                <a:lnTo>
                  <a:pt x="0" y="575030"/>
                </a:lnTo>
                <a:lnTo>
                  <a:pt x="0" y="0"/>
                </a:lnTo>
                <a:close/>
              </a:path>
            </a:pathLst>
          </a:custGeom>
          <a:ln w="28575">
            <a:solidFill>
              <a:srgbClr val="2E9AFD"/>
            </a:solidFill>
          </a:ln>
        </p:spPr>
        <p:txBody>
          <a:bodyPr wrap="square" lIns="0" tIns="0" rIns="0" bIns="0" rtlCol="0"/>
          <a:lstStyle/>
          <a:p>
            <a:endParaRPr/>
          </a:p>
        </p:txBody>
      </p:sp>
      <p:sp>
        <p:nvSpPr>
          <p:cNvPr id="5" name="object 8">
            <a:extLst>
              <a:ext uri="{FF2B5EF4-FFF2-40B4-BE49-F238E27FC236}">
                <a16:creationId xmlns:a16="http://schemas.microsoft.com/office/drawing/2014/main" id="{D6BAE4D4-53E8-AD3F-C46C-3F852248B718}"/>
              </a:ext>
            </a:extLst>
          </p:cNvPr>
          <p:cNvSpPr txBox="1"/>
          <p:nvPr/>
        </p:nvSpPr>
        <p:spPr>
          <a:xfrm>
            <a:off x="553403" y="1405876"/>
            <a:ext cx="5571490" cy="5140960"/>
          </a:xfrm>
          <a:prstGeom prst="rect">
            <a:avLst/>
          </a:prstGeom>
        </p:spPr>
        <p:txBody>
          <a:bodyPr vert="horz" wrap="square" lIns="0" tIns="49530" rIns="0" bIns="0" rtlCol="0">
            <a:spAutoFit/>
          </a:bodyPr>
          <a:lstStyle/>
          <a:p>
            <a:pPr marL="241300" marR="5080" indent="-228600">
              <a:lnSpc>
                <a:spcPts val="2380"/>
              </a:lnSpc>
              <a:spcBef>
                <a:spcPts val="390"/>
              </a:spcBef>
              <a:buChar char="•"/>
              <a:tabLst>
                <a:tab pos="241300" algn="l"/>
              </a:tabLst>
            </a:pPr>
            <a:r>
              <a:rPr sz="2200">
                <a:latin typeface="Arial"/>
                <a:cs typeface="Arial"/>
              </a:rPr>
              <a:t>Small</a:t>
            </a:r>
            <a:r>
              <a:rPr sz="2200" spc="-85">
                <a:latin typeface="Arial"/>
                <a:cs typeface="Arial"/>
              </a:rPr>
              <a:t> </a:t>
            </a:r>
            <a:r>
              <a:rPr sz="2200">
                <a:latin typeface="Arial"/>
                <a:cs typeface="Arial"/>
              </a:rPr>
              <a:t>mammals</a:t>
            </a:r>
            <a:r>
              <a:rPr sz="2200" spc="-45">
                <a:latin typeface="Arial"/>
                <a:cs typeface="Arial"/>
              </a:rPr>
              <a:t> </a:t>
            </a:r>
            <a:r>
              <a:rPr sz="2200">
                <a:latin typeface="Arial"/>
                <a:cs typeface="Arial"/>
              </a:rPr>
              <a:t>(racoon,</a:t>
            </a:r>
            <a:r>
              <a:rPr sz="2200" spc="-65">
                <a:latin typeface="Arial"/>
                <a:cs typeface="Arial"/>
              </a:rPr>
              <a:t> </a:t>
            </a:r>
            <a:r>
              <a:rPr sz="2200" spc="-10">
                <a:latin typeface="Arial"/>
                <a:cs typeface="Arial"/>
              </a:rPr>
              <a:t>otter,</a:t>
            </a:r>
            <a:r>
              <a:rPr sz="2200" spc="-70">
                <a:latin typeface="Arial"/>
                <a:cs typeface="Arial"/>
              </a:rPr>
              <a:t> </a:t>
            </a:r>
            <a:r>
              <a:rPr sz="2200">
                <a:latin typeface="Arial"/>
                <a:cs typeface="Arial"/>
              </a:rPr>
              <a:t>mink,</a:t>
            </a:r>
            <a:r>
              <a:rPr sz="2200" spc="-65">
                <a:latin typeface="Arial"/>
                <a:cs typeface="Arial"/>
              </a:rPr>
              <a:t> </a:t>
            </a:r>
            <a:r>
              <a:rPr sz="2200" spc="-20">
                <a:latin typeface="Arial"/>
                <a:cs typeface="Arial"/>
              </a:rPr>
              <a:t>gray </a:t>
            </a:r>
            <a:r>
              <a:rPr sz="2200">
                <a:latin typeface="Arial"/>
                <a:cs typeface="Arial"/>
              </a:rPr>
              <a:t>fox)</a:t>
            </a:r>
            <a:r>
              <a:rPr sz="2200" spc="-55">
                <a:latin typeface="Arial"/>
                <a:cs typeface="Arial"/>
              </a:rPr>
              <a:t> </a:t>
            </a:r>
            <a:r>
              <a:rPr sz="2200">
                <a:latin typeface="Arial"/>
                <a:cs typeface="Arial"/>
              </a:rPr>
              <a:t>Medium</a:t>
            </a:r>
            <a:r>
              <a:rPr sz="2200" spc="-50">
                <a:latin typeface="Arial"/>
                <a:cs typeface="Arial"/>
              </a:rPr>
              <a:t> </a:t>
            </a:r>
            <a:r>
              <a:rPr sz="2200">
                <a:latin typeface="Arial"/>
                <a:cs typeface="Arial"/>
              </a:rPr>
              <a:t>to</a:t>
            </a:r>
            <a:r>
              <a:rPr sz="2200" spc="-55">
                <a:latin typeface="Arial"/>
                <a:cs typeface="Arial"/>
              </a:rPr>
              <a:t> </a:t>
            </a:r>
            <a:r>
              <a:rPr sz="2200">
                <a:latin typeface="Arial"/>
                <a:cs typeface="Arial"/>
              </a:rPr>
              <a:t>large</a:t>
            </a:r>
            <a:r>
              <a:rPr sz="2200" spc="-65">
                <a:latin typeface="Arial"/>
                <a:cs typeface="Arial"/>
              </a:rPr>
              <a:t> </a:t>
            </a:r>
            <a:r>
              <a:rPr sz="2200">
                <a:latin typeface="Arial"/>
                <a:cs typeface="Arial"/>
              </a:rPr>
              <a:t>mammals</a:t>
            </a:r>
            <a:r>
              <a:rPr sz="2200" spc="-25">
                <a:latin typeface="Arial"/>
                <a:cs typeface="Arial"/>
              </a:rPr>
              <a:t> </a:t>
            </a:r>
            <a:r>
              <a:rPr sz="2200">
                <a:latin typeface="Arial"/>
                <a:cs typeface="Arial"/>
              </a:rPr>
              <a:t>(white</a:t>
            </a:r>
            <a:r>
              <a:rPr sz="2200" spc="-55">
                <a:latin typeface="Arial"/>
                <a:cs typeface="Arial"/>
              </a:rPr>
              <a:t> </a:t>
            </a:r>
            <a:r>
              <a:rPr sz="2200" spc="-20">
                <a:latin typeface="Arial"/>
                <a:cs typeface="Arial"/>
              </a:rPr>
              <a:t>tail </a:t>
            </a:r>
            <a:r>
              <a:rPr sz="2200" spc="-10">
                <a:latin typeface="Arial"/>
                <a:cs typeface="Arial"/>
              </a:rPr>
              <a:t>deer,</a:t>
            </a:r>
            <a:r>
              <a:rPr sz="2200" spc="-55">
                <a:latin typeface="Arial"/>
                <a:cs typeface="Arial"/>
              </a:rPr>
              <a:t> </a:t>
            </a:r>
            <a:r>
              <a:rPr sz="2200">
                <a:latin typeface="Arial"/>
                <a:cs typeface="Arial"/>
              </a:rPr>
              <a:t>hogs,</a:t>
            </a:r>
            <a:r>
              <a:rPr sz="2200" spc="-60">
                <a:latin typeface="Arial"/>
                <a:cs typeface="Arial"/>
              </a:rPr>
              <a:t> </a:t>
            </a:r>
            <a:r>
              <a:rPr sz="2200">
                <a:latin typeface="Arial"/>
                <a:cs typeface="Arial"/>
              </a:rPr>
              <a:t>black</a:t>
            </a:r>
            <a:r>
              <a:rPr sz="2200" spc="-75">
                <a:latin typeface="Arial"/>
                <a:cs typeface="Arial"/>
              </a:rPr>
              <a:t> </a:t>
            </a:r>
            <a:r>
              <a:rPr sz="2200">
                <a:latin typeface="Arial"/>
                <a:cs typeface="Arial"/>
              </a:rPr>
              <a:t>bear),</a:t>
            </a:r>
            <a:r>
              <a:rPr sz="2200" spc="-50">
                <a:latin typeface="Arial"/>
                <a:cs typeface="Arial"/>
              </a:rPr>
              <a:t> </a:t>
            </a:r>
            <a:r>
              <a:rPr sz="2200">
                <a:latin typeface="Arial"/>
                <a:cs typeface="Arial"/>
              </a:rPr>
              <a:t>Small</a:t>
            </a:r>
            <a:r>
              <a:rPr sz="2200" spc="-60">
                <a:latin typeface="Arial"/>
                <a:cs typeface="Arial"/>
              </a:rPr>
              <a:t> </a:t>
            </a:r>
            <a:r>
              <a:rPr sz="2200" spc="-10">
                <a:latin typeface="Arial"/>
                <a:cs typeface="Arial"/>
              </a:rPr>
              <a:t>amphibians </a:t>
            </a:r>
            <a:r>
              <a:rPr sz="2200">
                <a:latin typeface="Arial"/>
                <a:cs typeface="Arial"/>
              </a:rPr>
              <a:t>and</a:t>
            </a:r>
            <a:r>
              <a:rPr sz="2200" spc="-65">
                <a:latin typeface="Arial"/>
                <a:cs typeface="Arial"/>
              </a:rPr>
              <a:t> </a:t>
            </a:r>
            <a:r>
              <a:rPr sz="2200">
                <a:latin typeface="Arial"/>
                <a:cs typeface="Arial"/>
              </a:rPr>
              <a:t>reptiles</a:t>
            </a:r>
            <a:r>
              <a:rPr sz="2200" spc="-60">
                <a:latin typeface="Arial"/>
                <a:cs typeface="Arial"/>
              </a:rPr>
              <a:t> </a:t>
            </a:r>
            <a:r>
              <a:rPr sz="2200">
                <a:latin typeface="Arial"/>
                <a:cs typeface="Arial"/>
              </a:rPr>
              <a:t>(turtles,</a:t>
            </a:r>
            <a:r>
              <a:rPr sz="2200" spc="-45">
                <a:latin typeface="Arial"/>
                <a:cs typeface="Arial"/>
              </a:rPr>
              <a:t> </a:t>
            </a:r>
            <a:r>
              <a:rPr sz="2200">
                <a:latin typeface="Arial"/>
                <a:cs typeface="Arial"/>
              </a:rPr>
              <a:t>snakes),</a:t>
            </a:r>
            <a:r>
              <a:rPr sz="2200" spc="-75">
                <a:latin typeface="Arial"/>
                <a:cs typeface="Arial"/>
              </a:rPr>
              <a:t> </a:t>
            </a:r>
            <a:r>
              <a:rPr sz="2200">
                <a:latin typeface="Arial"/>
                <a:cs typeface="Arial"/>
              </a:rPr>
              <a:t>wading</a:t>
            </a:r>
            <a:r>
              <a:rPr sz="2200" spc="-50">
                <a:latin typeface="Arial"/>
                <a:cs typeface="Arial"/>
              </a:rPr>
              <a:t> </a:t>
            </a:r>
            <a:r>
              <a:rPr sz="2200" spc="-10">
                <a:latin typeface="Arial"/>
                <a:cs typeface="Arial"/>
              </a:rPr>
              <a:t>birds, </a:t>
            </a:r>
            <a:r>
              <a:rPr sz="2200">
                <a:latin typeface="Arial"/>
                <a:cs typeface="Arial"/>
              </a:rPr>
              <a:t>wood</a:t>
            </a:r>
            <a:r>
              <a:rPr sz="2200" spc="-45">
                <a:latin typeface="Arial"/>
                <a:cs typeface="Arial"/>
              </a:rPr>
              <a:t> </a:t>
            </a:r>
            <a:r>
              <a:rPr sz="2200">
                <a:latin typeface="Arial"/>
                <a:cs typeface="Arial"/>
              </a:rPr>
              <a:t>ducks,</a:t>
            </a:r>
            <a:r>
              <a:rPr sz="2200" spc="-65">
                <a:latin typeface="Arial"/>
                <a:cs typeface="Arial"/>
              </a:rPr>
              <a:t> </a:t>
            </a:r>
            <a:r>
              <a:rPr sz="2200" spc="-10">
                <a:latin typeface="Arial"/>
                <a:cs typeface="Arial"/>
              </a:rPr>
              <a:t>bats.</a:t>
            </a:r>
            <a:endParaRPr sz="2200">
              <a:latin typeface="Arial"/>
              <a:cs typeface="Arial"/>
            </a:endParaRPr>
          </a:p>
          <a:p>
            <a:pPr>
              <a:lnSpc>
                <a:spcPct val="100000"/>
              </a:lnSpc>
              <a:spcBef>
                <a:spcPts val="1830"/>
              </a:spcBef>
              <a:buFont typeface="Arial"/>
              <a:buChar char="•"/>
            </a:pPr>
            <a:endParaRPr sz="2200">
              <a:latin typeface="Arial"/>
              <a:cs typeface="Arial"/>
            </a:endParaRPr>
          </a:p>
          <a:p>
            <a:pPr marL="241300" marR="20320" indent="-228600">
              <a:lnSpc>
                <a:spcPts val="2380"/>
              </a:lnSpc>
              <a:buChar char="•"/>
              <a:tabLst>
                <a:tab pos="241300" algn="l"/>
              </a:tabLst>
            </a:pPr>
            <a:r>
              <a:rPr sz="2200">
                <a:latin typeface="Arial"/>
                <a:cs typeface="Arial"/>
              </a:rPr>
              <a:t>Wood</a:t>
            </a:r>
            <a:r>
              <a:rPr sz="2200" spc="-90">
                <a:latin typeface="Arial"/>
                <a:cs typeface="Arial"/>
              </a:rPr>
              <a:t> </a:t>
            </a:r>
            <a:r>
              <a:rPr sz="2200">
                <a:latin typeface="Arial"/>
                <a:cs typeface="Arial"/>
              </a:rPr>
              <a:t>stork,</a:t>
            </a:r>
            <a:r>
              <a:rPr sz="2200" spc="-85">
                <a:latin typeface="Arial"/>
                <a:cs typeface="Arial"/>
              </a:rPr>
              <a:t> </a:t>
            </a:r>
            <a:r>
              <a:rPr sz="2200">
                <a:latin typeface="Arial"/>
                <a:cs typeface="Arial"/>
              </a:rPr>
              <a:t>(Mycteria</a:t>
            </a:r>
            <a:r>
              <a:rPr sz="2200" spc="-65">
                <a:latin typeface="Arial"/>
                <a:cs typeface="Arial"/>
              </a:rPr>
              <a:t> </a:t>
            </a:r>
            <a:r>
              <a:rPr sz="2200">
                <a:latin typeface="Arial"/>
                <a:cs typeface="Arial"/>
              </a:rPr>
              <a:t>americana)</a:t>
            </a:r>
            <a:r>
              <a:rPr sz="2200" spc="-100">
                <a:latin typeface="Arial"/>
                <a:cs typeface="Arial"/>
              </a:rPr>
              <a:t> </a:t>
            </a:r>
            <a:r>
              <a:rPr sz="2200" spc="-25">
                <a:latin typeface="Arial"/>
                <a:cs typeface="Arial"/>
              </a:rPr>
              <a:t>T, </a:t>
            </a:r>
            <a:r>
              <a:rPr sz="2200">
                <a:latin typeface="Arial"/>
                <a:cs typeface="Arial"/>
              </a:rPr>
              <a:t>foraging/roosting,</a:t>
            </a:r>
            <a:r>
              <a:rPr sz="2200" spc="-95">
                <a:latin typeface="Arial"/>
                <a:cs typeface="Arial"/>
              </a:rPr>
              <a:t> </a:t>
            </a:r>
            <a:r>
              <a:rPr sz="2200">
                <a:latin typeface="Arial"/>
                <a:cs typeface="Arial"/>
              </a:rPr>
              <a:t>seasonal.</a:t>
            </a:r>
            <a:r>
              <a:rPr sz="2200" spc="-110">
                <a:latin typeface="Arial"/>
                <a:cs typeface="Arial"/>
              </a:rPr>
              <a:t> </a:t>
            </a:r>
            <a:r>
              <a:rPr sz="2200">
                <a:latin typeface="Arial"/>
                <a:cs typeface="Arial"/>
              </a:rPr>
              <a:t>Eastern</a:t>
            </a:r>
            <a:r>
              <a:rPr sz="2200" spc="-95">
                <a:latin typeface="Arial"/>
                <a:cs typeface="Arial"/>
              </a:rPr>
              <a:t> </a:t>
            </a:r>
            <a:r>
              <a:rPr sz="2200" spc="-10">
                <a:latin typeface="Arial"/>
                <a:cs typeface="Arial"/>
              </a:rPr>
              <a:t>indigo </a:t>
            </a:r>
            <a:r>
              <a:rPr sz="2200">
                <a:latin typeface="Arial"/>
                <a:cs typeface="Arial"/>
              </a:rPr>
              <a:t>snake</a:t>
            </a:r>
            <a:r>
              <a:rPr sz="2200" spc="-100">
                <a:latin typeface="Arial"/>
                <a:cs typeface="Arial"/>
              </a:rPr>
              <a:t> </a:t>
            </a:r>
            <a:r>
              <a:rPr sz="2200">
                <a:latin typeface="Arial"/>
                <a:cs typeface="Arial"/>
              </a:rPr>
              <a:t>(Drymarchon</a:t>
            </a:r>
            <a:r>
              <a:rPr sz="2200" spc="-45">
                <a:latin typeface="Arial"/>
                <a:cs typeface="Arial"/>
              </a:rPr>
              <a:t> </a:t>
            </a:r>
            <a:r>
              <a:rPr sz="2200">
                <a:latin typeface="Arial"/>
                <a:cs typeface="Arial"/>
              </a:rPr>
              <a:t>couperi),</a:t>
            </a:r>
            <a:r>
              <a:rPr sz="2200" spc="-114">
                <a:latin typeface="Arial"/>
                <a:cs typeface="Arial"/>
              </a:rPr>
              <a:t> </a:t>
            </a:r>
            <a:r>
              <a:rPr sz="2200" spc="-95">
                <a:latin typeface="Arial"/>
                <a:cs typeface="Arial"/>
              </a:rPr>
              <a:t>T,</a:t>
            </a:r>
            <a:r>
              <a:rPr sz="2200" spc="-60">
                <a:latin typeface="Arial"/>
                <a:cs typeface="Arial"/>
              </a:rPr>
              <a:t> </a:t>
            </a:r>
            <a:r>
              <a:rPr sz="2200" spc="-10">
                <a:latin typeface="Arial"/>
                <a:cs typeface="Arial"/>
              </a:rPr>
              <a:t>forage, occasional.</a:t>
            </a:r>
            <a:r>
              <a:rPr sz="2200" spc="-145">
                <a:latin typeface="Arial"/>
                <a:cs typeface="Arial"/>
              </a:rPr>
              <a:t> </a:t>
            </a:r>
            <a:r>
              <a:rPr sz="2200">
                <a:latin typeface="Arial"/>
                <a:cs typeface="Arial"/>
              </a:rPr>
              <a:t>Alligator</a:t>
            </a:r>
            <a:r>
              <a:rPr sz="2200" spc="-80">
                <a:latin typeface="Arial"/>
                <a:cs typeface="Arial"/>
              </a:rPr>
              <a:t> </a:t>
            </a:r>
            <a:r>
              <a:rPr sz="2200">
                <a:latin typeface="Arial"/>
                <a:cs typeface="Arial"/>
              </a:rPr>
              <a:t>snapping</a:t>
            </a:r>
            <a:r>
              <a:rPr sz="2200" spc="-40">
                <a:latin typeface="Arial"/>
                <a:cs typeface="Arial"/>
              </a:rPr>
              <a:t> </a:t>
            </a:r>
            <a:r>
              <a:rPr sz="2200" spc="-10">
                <a:latin typeface="Arial"/>
                <a:cs typeface="Arial"/>
              </a:rPr>
              <a:t>turtle </a:t>
            </a:r>
            <a:r>
              <a:rPr sz="2200">
                <a:latin typeface="Arial"/>
                <a:cs typeface="Arial"/>
              </a:rPr>
              <a:t>(Macrochelys</a:t>
            </a:r>
            <a:r>
              <a:rPr sz="2200" spc="-100">
                <a:latin typeface="Arial"/>
                <a:cs typeface="Arial"/>
              </a:rPr>
              <a:t> </a:t>
            </a:r>
            <a:r>
              <a:rPr sz="2200">
                <a:latin typeface="Arial"/>
                <a:cs typeface="Arial"/>
              </a:rPr>
              <a:t>temmincki),</a:t>
            </a:r>
            <a:r>
              <a:rPr sz="2200" spc="-95">
                <a:latin typeface="Arial"/>
                <a:cs typeface="Arial"/>
              </a:rPr>
              <a:t> </a:t>
            </a:r>
            <a:r>
              <a:rPr sz="2200" spc="-65">
                <a:latin typeface="Arial"/>
                <a:cs typeface="Arial"/>
              </a:rPr>
              <a:t>PT,</a:t>
            </a:r>
            <a:r>
              <a:rPr sz="2200" spc="-85">
                <a:latin typeface="Arial"/>
                <a:cs typeface="Arial"/>
              </a:rPr>
              <a:t> </a:t>
            </a:r>
            <a:r>
              <a:rPr sz="2200" spc="-10">
                <a:latin typeface="Arial"/>
                <a:cs typeface="Arial"/>
              </a:rPr>
              <a:t>forage, </a:t>
            </a:r>
            <a:r>
              <a:rPr sz="2200">
                <a:latin typeface="Arial"/>
                <a:cs typeface="Arial"/>
              </a:rPr>
              <a:t>occasional.</a:t>
            </a:r>
            <a:r>
              <a:rPr sz="2200" spc="-80">
                <a:latin typeface="Arial"/>
                <a:cs typeface="Arial"/>
              </a:rPr>
              <a:t> </a:t>
            </a:r>
            <a:r>
              <a:rPr sz="2200">
                <a:latin typeface="Arial"/>
                <a:cs typeface="Arial"/>
              </a:rPr>
              <a:t>Striped</a:t>
            </a:r>
            <a:r>
              <a:rPr sz="2200" spc="-60">
                <a:latin typeface="Arial"/>
                <a:cs typeface="Arial"/>
              </a:rPr>
              <a:t> </a:t>
            </a:r>
            <a:r>
              <a:rPr sz="2200">
                <a:latin typeface="Arial"/>
                <a:cs typeface="Arial"/>
              </a:rPr>
              <a:t>Newt</a:t>
            </a:r>
            <a:r>
              <a:rPr sz="2200" spc="-45">
                <a:latin typeface="Arial"/>
                <a:cs typeface="Arial"/>
              </a:rPr>
              <a:t> </a:t>
            </a:r>
            <a:r>
              <a:rPr sz="2200">
                <a:latin typeface="Arial"/>
                <a:cs typeface="Arial"/>
              </a:rPr>
              <a:t>(N.</a:t>
            </a:r>
            <a:r>
              <a:rPr sz="2200" spc="-40">
                <a:latin typeface="Arial"/>
                <a:cs typeface="Arial"/>
              </a:rPr>
              <a:t> </a:t>
            </a:r>
            <a:r>
              <a:rPr sz="2200" spc="-10">
                <a:latin typeface="Arial"/>
                <a:cs typeface="Arial"/>
              </a:rPr>
              <a:t>perstriatus,</a:t>
            </a:r>
            <a:r>
              <a:rPr sz="2200" spc="550">
                <a:latin typeface="Arial"/>
                <a:cs typeface="Arial"/>
              </a:rPr>
              <a:t> </a:t>
            </a:r>
            <a:r>
              <a:rPr sz="2200">
                <a:latin typeface="Arial"/>
                <a:cs typeface="Arial"/>
              </a:rPr>
              <a:t>C,</a:t>
            </a:r>
            <a:r>
              <a:rPr sz="2200" spc="-65">
                <a:latin typeface="Arial"/>
                <a:cs typeface="Arial"/>
              </a:rPr>
              <a:t> </a:t>
            </a:r>
            <a:r>
              <a:rPr sz="2200">
                <a:latin typeface="Arial"/>
                <a:cs typeface="Arial"/>
              </a:rPr>
              <a:t>breeding/life</a:t>
            </a:r>
            <a:r>
              <a:rPr sz="2200" spc="-65">
                <a:latin typeface="Arial"/>
                <a:cs typeface="Arial"/>
              </a:rPr>
              <a:t> </a:t>
            </a:r>
            <a:r>
              <a:rPr sz="2200">
                <a:latin typeface="Arial"/>
                <a:cs typeface="Arial"/>
              </a:rPr>
              <a:t>cycle,</a:t>
            </a:r>
            <a:r>
              <a:rPr sz="2200" spc="-65">
                <a:latin typeface="Arial"/>
                <a:cs typeface="Arial"/>
              </a:rPr>
              <a:t> </a:t>
            </a:r>
            <a:r>
              <a:rPr sz="2200" spc="-10">
                <a:latin typeface="Arial"/>
                <a:cs typeface="Arial"/>
              </a:rPr>
              <a:t>regular RCW(Dryobates</a:t>
            </a:r>
            <a:r>
              <a:rPr sz="2200" spc="-20">
                <a:latin typeface="Arial"/>
                <a:cs typeface="Arial"/>
              </a:rPr>
              <a:t> </a:t>
            </a:r>
            <a:r>
              <a:rPr sz="2200">
                <a:latin typeface="Arial"/>
                <a:cs typeface="Arial"/>
              </a:rPr>
              <a:t>borealis)</a:t>
            </a:r>
            <a:r>
              <a:rPr sz="2200" spc="-40">
                <a:latin typeface="Arial"/>
                <a:cs typeface="Arial"/>
              </a:rPr>
              <a:t> </a:t>
            </a:r>
            <a:r>
              <a:rPr sz="2200">
                <a:latin typeface="Arial"/>
                <a:cs typeface="Arial"/>
              </a:rPr>
              <a:t>E,</a:t>
            </a:r>
            <a:r>
              <a:rPr sz="2200" spc="-50">
                <a:latin typeface="Arial"/>
                <a:cs typeface="Arial"/>
              </a:rPr>
              <a:t> </a:t>
            </a:r>
            <a:r>
              <a:rPr sz="2200" spc="-10">
                <a:latin typeface="Arial"/>
                <a:cs typeface="Arial"/>
              </a:rPr>
              <a:t>rest/forage, regular.</a:t>
            </a:r>
            <a:r>
              <a:rPr sz="2200" spc="-70">
                <a:latin typeface="Arial"/>
                <a:cs typeface="Arial"/>
              </a:rPr>
              <a:t> </a:t>
            </a:r>
            <a:r>
              <a:rPr sz="2200">
                <a:latin typeface="Arial"/>
                <a:cs typeface="Arial"/>
              </a:rPr>
              <a:t>Black</a:t>
            </a:r>
            <a:r>
              <a:rPr sz="2200" spc="-95">
                <a:latin typeface="Arial"/>
                <a:cs typeface="Arial"/>
              </a:rPr>
              <a:t> </a:t>
            </a:r>
            <a:r>
              <a:rPr sz="2200" spc="-10">
                <a:latin typeface="Arial"/>
                <a:cs typeface="Arial"/>
              </a:rPr>
              <a:t>bear,</a:t>
            </a:r>
            <a:r>
              <a:rPr sz="2200" spc="-80">
                <a:latin typeface="Arial"/>
                <a:cs typeface="Arial"/>
              </a:rPr>
              <a:t> </a:t>
            </a:r>
            <a:r>
              <a:rPr sz="2200">
                <a:latin typeface="Arial"/>
                <a:cs typeface="Arial"/>
              </a:rPr>
              <a:t>(Ursus</a:t>
            </a:r>
            <a:r>
              <a:rPr sz="2200" spc="-70">
                <a:latin typeface="Arial"/>
                <a:cs typeface="Arial"/>
              </a:rPr>
              <a:t> </a:t>
            </a:r>
            <a:r>
              <a:rPr sz="2200" spc="-10">
                <a:latin typeface="Arial"/>
                <a:cs typeface="Arial"/>
              </a:rPr>
              <a:t>americanus </a:t>
            </a:r>
            <a:r>
              <a:rPr sz="2200">
                <a:latin typeface="Arial"/>
                <a:cs typeface="Arial"/>
              </a:rPr>
              <a:t>floridanus)E,</a:t>
            </a:r>
            <a:r>
              <a:rPr sz="2200" spc="-120">
                <a:latin typeface="Arial"/>
                <a:cs typeface="Arial"/>
              </a:rPr>
              <a:t> </a:t>
            </a:r>
            <a:r>
              <a:rPr sz="2200">
                <a:latin typeface="Arial"/>
                <a:cs typeface="Arial"/>
              </a:rPr>
              <a:t>cover/forage,</a:t>
            </a:r>
            <a:r>
              <a:rPr sz="2200" spc="-95">
                <a:latin typeface="Arial"/>
                <a:cs typeface="Arial"/>
              </a:rPr>
              <a:t> </a:t>
            </a:r>
            <a:r>
              <a:rPr sz="2200" spc="-10">
                <a:latin typeface="Arial"/>
                <a:cs typeface="Arial"/>
              </a:rPr>
              <a:t>occasional.</a:t>
            </a:r>
            <a:endParaRPr sz="2200">
              <a:latin typeface="Arial"/>
              <a:cs typeface="Arial"/>
            </a:endParaRPr>
          </a:p>
        </p:txBody>
      </p:sp>
    </p:spTree>
    <p:extLst>
      <p:ext uri="{BB962C8B-B14F-4D97-AF65-F5344CB8AC3E}">
        <p14:creationId xmlns:p14="http://schemas.microsoft.com/office/powerpoint/2010/main" val="421257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6AB0E-06F1-EFEF-F169-9F5227BA59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C455E0-0A41-FABF-51A9-819C1D6F9A0A}"/>
              </a:ext>
            </a:extLst>
          </p:cNvPr>
          <p:cNvSpPr txBox="1">
            <a:spLocks noGrp="1"/>
          </p:cNvSpPr>
          <p:nvPr>
            <p:ph type="title" idx="4294967295"/>
          </p:nvPr>
        </p:nvSpPr>
        <p:spPr>
          <a:xfrm>
            <a:off x="1570272" y="157999"/>
            <a:ext cx="10956177" cy="10002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bg1"/>
                </a:solidFill>
                <a:effectLst/>
                <a:uLnTx/>
                <a:uFillTx/>
                <a:latin typeface="Arial"/>
                <a:ea typeface="+mn-ea"/>
                <a:cs typeface="Arial"/>
              </a:rPr>
              <a:t>UMAM PART I: EXAMPLE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C8EAFB"/>
                </a:solidFill>
                <a:effectLst/>
                <a:uLnTx/>
                <a:uFillTx/>
                <a:latin typeface="Arial"/>
                <a:ea typeface="+mn-ea"/>
                <a:cs typeface="Arial"/>
              </a:rPr>
              <a:t>OBSERVED WILDLIFE UTILIZATION</a:t>
            </a:r>
          </a:p>
        </p:txBody>
      </p:sp>
      <p:grpSp>
        <p:nvGrpSpPr>
          <p:cNvPr id="12" name="object 2" descr="umam screenshot">
            <a:extLst>
              <a:ext uri="{FF2B5EF4-FFF2-40B4-BE49-F238E27FC236}">
                <a16:creationId xmlns:a16="http://schemas.microsoft.com/office/drawing/2014/main" id="{710A8897-9AB3-1ED5-E373-6B79191FE116}"/>
              </a:ext>
            </a:extLst>
          </p:cNvPr>
          <p:cNvGrpSpPr/>
          <p:nvPr/>
        </p:nvGrpSpPr>
        <p:grpSpPr>
          <a:xfrm>
            <a:off x="6523405" y="1365250"/>
            <a:ext cx="5522595" cy="5382260"/>
            <a:chOff x="6523405" y="1365250"/>
            <a:chExt cx="5522595" cy="5382260"/>
          </a:xfrm>
          <a:solidFill>
            <a:srgbClr val="2E5270"/>
          </a:solidFill>
        </p:grpSpPr>
        <p:sp>
          <p:nvSpPr>
            <p:cNvPr id="13" name="object 3">
              <a:extLst>
                <a:ext uri="{FF2B5EF4-FFF2-40B4-BE49-F238E27FC236}">
                  <a16:creationId xmlns:a16="http://schemas.microsoft.com/office/drawing/2014/main" id="{BE0D0340-66ED-514B-822B-64BEAB01EEEB}"/>
                </a:ext>
              </a:extLst>
            </p:cNvPr>
            <p:cNvSpPr/>
            <p:nvPr/>
          </p:nvSpPr>
          <p:spPr>
            <a:xfrm>
              <a:off x="6529755" y="1371600"/>
              <a:ext cx="5509895" cy="5369560"/>
            </a:xfrm>
            <a:custGeom>
              <a:avLst/>
              <a:gdLst/>
              <a:ahLst/>
              <a:cxnLst/>
              <a:rect l="l" t="t" r="r" b="b"/>
              <a:pathLst>
                <a:path w="5509895" h="5369559">
                  <a:moveTo>
                    <a:pt x="5509844" y="0"/>
                  </a:moveTo>
                  <a:lnTo>
                    <a:pt x="0" y="0"/>
                  </a:lnTo>
                  <a:lnTo>
                    <a:pt x="0" y="5369166"/>
                  </a:lnTo>
                  <a:lnTo>
                    <a:pt x="5509844" y="5369166"/>
                  </a:lnTo>
                  <a:lnTo>
                    <a:pt x="5509844" y="0"/>
                  </a:lnTo>
                  <a:close/>
                </a:path>
              </a:pathLst>
            </a:custGeom>
            <a:grpFill/>
          </p:spPr>
          <p:txBody>
            <a:bodyPr wrap="square" lIns="0" tIns="0" rIns="0" bIns="0" rtlCol="0"/>
            <a:lstStyle/>
            <a:p>
              <a:endParaRPr/>
            </a:p>
          </p:txBody>
        </p:sp>
        <p:sp>
          <p:nvSpPr>
            <p:cNvPr id="14" name="object 4">
              <a:extLst>
                <a:ext uri="{FF2B5EF4-FFF2-40B4-BE49-F238E27FC236}">
                  <a16:creationId xmlns:a16="http://schemas.microsoft.com/office/drawing/2014/main" id="{E928DEDA-3809-8205-E5E0-542407516837}"/>
                </a:ext>
              </a:extLst>
            </p:cNvPr>
            <p:cNvSpPr/>
            <p:nvPr/>
          </p:nvSpPr>
          <p:spPr>
            <a:xfrm>
              <a:off x="6529755" y="1371600"/>
              <a:ext cx="5509895" cy="5369560"/>
            </a:xfrm>
            <a:custGeom>
              <a:avLst/>
              <a:gdLst/>
              <a:ahLst/>
              <a:cxnLst/>
              <a:rect l="l" t="t" r="r" b="b"/>
              <a:pathLst>
                <a:path w="5509895" h="5369559">
                  <a:moveTo>
                    <a:pt x="0" y="0"/>
                  </a:moveTo>
                  <a:lnTo>
                    <a:pt x="5509844" y="0"/>
                  </a:lnTo>
                  <a:lnTo>
                    <a:pt x="5509844" y="5369166"/>
                  </a:lnTo>
                  <a:lnTo>
                    <a:pt x="0" y="5369166"/>
                  </a:lnTo>
                  <a:lnTo>
                    <a:pt x="0" y="0"/>
                  </a:lnTo>
                  <a:close/>
                </a:path>
              </a:pathLst>
            </a:custGeom>
            <a:grpFill/>
            <a:ln w="12700">
              <a:solidFill>
                <a:srgbClr val="3984AA"/>
              </a:solidFill>
            </a:ln>
          </p:spPr>
          <p:txBody>
            <a:bodyPr wrap="square" lIns="0" tIns="0" rIns="0" bIns="0" rtlCol="0"/>
            <a:lstStyle/>
            <a:p>
              <a:endParaRPr/>
            </a:p>
          </p:txBody>
        </p:sp>
      </p:grpSp>
      <p:grpSp>
        <p:nvGrpSpPr>
          <p:cNvPr id="19" name="object 2" descr="umam screenshot">
            <a:extLst>
              <a:ext uri="{FF2B5EF4-FFF2-40B4-BE49-F238E27FC236}">
                <a16:creationId xmlns:a16="http://schemas.microsoft.com/office/drawing/2014/main" id="{EF65580D-31EB-C18D-BBC8-6D38418B5BAD}"/>
              </a:ext>
            </a:extLst>
          </p:cNvPr>
          <p:cNvGrpSpPr/>
          <p:nvPr/>
        </p:nvGrpSpPr>
        <p:grpSpPr>
          <a:xfrm>
            <a:off x="6529755" y="1371600"/>
            <a:ext cx="5509895" cy="5369560"/>
            <a:chOff x="6529755" y="1371600"/>
            <a:chExt cx="5509895" cy="5369560"/>
          </a:xfrm>
        </p:grpSpPr>
        <p:sp>
          <p:nvSpPr>
            <p:cNvPr id="20" name="object 3">
              <a:extLst>
                <a:ext uri="{FF2B5EF4-FFF2-40B4-BE49-F238E27FC236}">
                  <a16:creationId xmlns:a16="http://schemas.microsoft.com/office/drawing/2014/main" id="{24BE56D8-F76F-9F86-B1E2-1A5F30C5BD70}"/>
                </a:ext>
              </a:extLst>
            </p:cNvPr>
            <p:cNvSpPr/>
            <p:nvPr/>
          </p:nvSpPr>
          <p:spPr>
            <a:xfrm>
              <a:off x="6529755" y="1371600"/>
              <a:ext cx="5509895" cy="5369560"/>
            </a:xfrm>
            <a:custGeom>
              <a:avLst/>
              <a:gdLst/>
              <a:ahLst/>
              <a:cxnLst/>
              <a:rect l="l" t="t" r="r" b="b"/>
              <a:pathLst>
                <a:path w="5509895" h="5369559">
                  <a:moveTo>
                    <a:pt x="5509844" y="0"/>
                  </a:moveTo>
                  <a:lnTo>
                    <a:pt x="0" y="0"/>
                  </a:lnTo>
                  <a:lnTo>
                    <a:pt x="0" y="5369166"/>
                  </a:lnTo>
                  <a:lnTo>
                    <a:pt x="5509844" y="5369166"/>
                  </a:lnTo>
                  <a:lnTo>
                    <a:pt x="5509844" y="0"/>
                  </a:lnTo>
                  <a:close/>
                </a:path>
              </a:pathLst>
            </a:custGeom>
            <a:solidFill>
              <a:srgbClr val="2E5270"/>
            </a:solidFill>
          </p:spPr>
          <p:txBody>
            <a:bodyPr wrap="square" lIns="0" tIns="0" rIns="0" bIns="0" rtlCol="0"/>
            <a:lstStyle/>
            <a:p>
              <a:endParaRPr/>
            </a:p>
          </p:txBody>
        </p:sp>
        <p:sp>
          <p:nvSpPr>
            <p:cNvPr id="21" name="object 4">
              <a:extLst>
                <a:ext uri="{FF2B5EF4-FFF2-40B4-BE49-F238E27FC236}">
                  <a16:creationId xmlns:a16="http://schemas.microsoft.com/office/drawing/2014/main" id="{B99B8FE7-1867-7436-6021-6FC177B442AD}"/>
                </a:ext>
              </a:extLst>
            </p:cNvPr>
            <p:cNvSpPr/>
            <p:nvPr/>
          </p:nvSpPr>
          <p:spPr>
            <a:xfrm>
              <a:off x="6529755" y="1371600"/>
              <a:ext cx="5509895" cy="5369560"/>
            </a:xfrm>
            <a:custGeom>
              <a:avLst/>
              <a:gdLst/>
              <a:ahLst/>
              <a:cxnLst/>
              <a:rect l="l" t="t" r="r" b="b"/>
              <a:pathLst>
                <a:path w="5509895" h="5369559">
                  <a:moveTo>
                    <a:pt x="0" y="0"/>
                  </a:moveTo>
                  <a:lnTo>
                    <a:pt x="5509844" y="0"/>
                  </a:lnTo>
                  <a:lnTo>
                    <a:pt x="5509844" y="5369166"/>
                  </a:lnTo>
                  <a:lnTo>
                    <a:pt x="0" y="5369166"/>
                  </a:lnTo>
                  <a:lnTo>
                    <a:pt x="0" y="0"/>
                  </a:lnTo>
                  <a:close/>
                </a:path>
              </a:pathLst>
            </a:custGeom>
            <a:ln w="12700">
              <a:solidFill>
                <a:srgbClr val="3984AA"/>
              </a:solidFill>
            </a:ln>
          </p:spPr>
          <p:txBody>
            <a:bodyPr wrap="square" lIns="0" tIns="0" rIns="0" bIns="0" rtlCol="0"/>
            <a:lstStyle/>
            <a:p>
              <a:endParaRPr/>
            </a:p>
          </p:txBody>
        </p:sp>
      </p:grpSp>
      <p:pic>
        <p:nvPicPr>
          <p:cNvPr id="3" name="object 5" descr="umam screenshot">
            <a:extLst>
              <a:ext uri="{FF2B5EF4-FFF2-40B4-BE49-F238E27FC236}">
                <a16:creationId xmlns:a16="http://schemas.microsoft.com/office/drawing/2014/main" id="{03450F4F-A7DF-6D4A-ACE0-E82111F69914}"/>
              </a:ext>
            </a:extLst>
          </p:cNvPr>
          <p:cNvPicPr/>
          <p:nvPr/>
        </p:nvPicPr>
        <p:blipFill>
          <a:blip r:embed="rId2" cstate="print"/>
          <a:stretch>
            <a:fillRect/>
          </a:stretch>
        </p:blipFill>
        <p:spPr>
          <a:xfrm>
            <a:off x="7267069" y="1433372"/>
            <a:ext cx="4271705" cy="5276418"/>
          </a:xfrm>
          <a:prstGeom prst="rect">
            <a:avLst/>
          </a:prstGeom>
        </p:spPr>
      </p:pic>
      <p:sp>
        <p:nvSpPr>
          <p:cNvPr id="4" name="object 6">
            <a:extLst>
              <a:ext uri="{FF2B5EF4-FFF2-40B4-BE49-F238E27FC236}">
                <a16:creationId xmlns:a16="http://schemas.microsoft.com/office/drawing/2014/main" id="{A5DFEB22-73C1-8DAC-E990-BAE95C7090DE}"/>
              </a:ext>
              <a:ext uri="{C183D7F6-B498-43B3-948B-1728B52AA6E4}">
                <adec:decorative xmlns:adec="http://schemas.microsoft.com/office/drawing/2017/decorative" val="1"/>
              </a:ext>
            </a:extLst>
          </p:cNvPr>
          <p:cNvSpPr/>
          <p:nvPr/>
        </p:nvSpPr>
        <p:spPr>
          <a:xfrm>
            <a:off x="7267069" y="5200232"/>
            <a:ext cx="4371528" cy="582930"/>
          </a:xfrm>
          <a:custGeom>
            <a:avLst/>
            <a:gdLst/>
            <a:ahLst/>
            <a:cxnLst/>
            <a:rect l="l" t="t" r="r" b="b"/>
            <a:pathLst>
              <a:path w="2254250" h="575310">
                <a:moveTo>
                  <a:pt x="0" y="0"/>
                </a:moveTo>
                <a:lnTo>
                  <a:pt x="2254008" y="0"/>
                </a:lnTo>
                <a:lnTo>
                  <a:pt x="2254008" y="575030"/>
                </a:lnTo>
                <a:lnTo>
                  <a:pt x="0" y="575030"/>
                </a:lnTo>
                <a:lnTo>
                  <a:pt x="0" y="0"/>
                </a:lnTo>
                <a:close/>
              </a:path>
            </a:pathLst>
          </a:custGeom>
          <a:ln w="28575">
            <a:solidFill>
              <a:srgbClr val="2E9AFD"/>
            </a:solidFill>
          </a:ln>
        </p:spPr>
        <p:txBody>
          <a:bodyPr wrap="square" lIns="0" tIns="0" rIns="0" bIns="0" rtlCol="0"/>
          <a:lstStyle/>
          <a:p>
            <a:endParaRPr/>
          </a:p>
        </p:txBody>
      </p:sp>
      <p:sp>
        <p:nvSpPr>
          <p:cNvPr id="8" name="TextBox 7">
            <a:extLst>
              <a:ext uri="{FF2B5EF4-FFF2-40B4-BE49-F238E27FC236}">
                <a16:creationId xmlns:a16="http://schemas.microsoft.com/office/drawing/2014/main" id="{0DD1B27A-6F56-DEC4-484E-9C19D4B3EC0E}"/>
              </a:ext>
            </a:extLst>
          </p:cNvPr>
          <p:cNvSpPr txBox="1"/>
          <p:nvPr/>
        </p:nvSpPr>
        <p:spPr>
          <a:xfrm>
            <a:off x="266115" y="1762223"/>
            <a:ext cx="6263640" cy="3426579"/>
          </a:xfrm>
          <a:prstGeom prst="rect">
            <a:avLst/>
          </a:prstGeom>
          <a:noFill/>
        </p:spPr>
        <p:txBody>
          <a:bodyPr wrap="square">
            <a:spAutoFit/>
          </a:bodyPr>
          <a:lstStyle/>
          <a:p>
            <a:pPr marL="240029" marR="5080" indent="-227329">
              <a:lnSpc>
                <a:spcPts val="2590"/>
              </a:lnSpc>
              <a:spcBef>
                <a:spcPts val="425"/>
              </a:spcBef>
              <a:buChar char="•"/>
              <a:tabLst>
                <a:tab pos="241300" algn="l"/>
                <a:tab pos="1746885" algn="l"/>
                <a:tab pos="3886835" algn="l"/>
              </a:tabLst>
            </a:pPr>
            <a:r>
              <a:rPr lang="en-US" sz="2400">
                <a:latin typeface="Arial" panose="020B0604020202020204" pitchFamily="34" charset="0"/>
                <a:cs typeface="Arial" panose="020B0604020202020204" pitchFamily="34" charset="0"/>
              </a:rPr>
              <a:t>Observed</a:t>
            </a:r>
            <a:r>
              <a:rPr lang="en-US" sz="2400" spc="-7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wood</a:t>
            </a:r>
            <a:r>
              <a:rPr lang="en-US" sz="2400" spc="-6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ducks</a:t>
            </a:r>
            <a:r>
              <a:rPr lang="en-US" sz="2400" spc="-7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within</a:t>
            </a:r>
            <a:r>
              <a:rPr lang="en-US" sz="2400" spc="-45">
                <a:latin typeface="Arial" panose="020B0604020202020204" pitchFamily="34" charset="0"/>
                <a:cs typeface="Arial" panose="020B0604020202020204" pitchFamily="34" charset="0"/>
              </a:rPr>
              <a:t> </a:t>
            </a:r>
            <a:r>
              <a:rPr lang="en-US" sz="2400" spc="-10">
                <a:latin typeface="Arial" panose="020B0604020202020204" pitchFamily="34" charset="0"/>
                <a:cs typeface="Arial" panose="020B0604020202020204" pitchFamily="34" charset="0"/>
              </a:rPr>
              <a:t>wetland, 	</a:t>
            </a:r>
            <a:r>
              <a:rPr lang="en-US" sz="2400">
                <a:latin typeface="Arial" panose="020B0604020202020204" pitchFamily="34" charset="0"/>
                <a:cs typeface="Arial" panose="020B0604020202020204" pitchFamily="34" charset="0"/>
              </a:rPr>
              <a:t>several</a:t>
            </a:r>
            <a:r>
              <a:rPr lang="en-US" sz="2400" spc="-7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small</a:t>
            </a:r>
            <a:r>
              <a:rPr lang="en-US" sz="2400" spc="-7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passerine</a:t>
            </a:r>
            <a:r>
              <a:rPr lang="en-US" sz="2400" spc="-6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birds</a:t>
            </a:r>
            <a:r>
              <a:rPr lang="en-US" sz="2400" spc="-65">
                <a:latin typeface="Arial" panose="020B0604020202020204" pitchFamily="34" charset="0"/>
                <a:cs typeface="Arial" panose="020B0604020202020204" pitchFamily="34" charset="0"/>
              </a:rPr>
              <a:t> </a:t>
            </a:r>
            <a:r>
              <a:rPr lang="en-US" sz="2400" spc="-10">
                <a:latin typeface="Arial" panose="020B0604020202020204" pitchFamily="34" charset="0"/>
                <a:cs typeface="Arial" panose="020B0604020202020204" pitchFamily="34" charset="0"/>
              </a:rPr>
              <a:t>within 	</a:t>
            </a:r>
            <a:r>
              <a:rPr lang="en-US" sz="2400">
                <a:latin typeface="Arial" panose="020B0604020202020204" pitchFamily="34" charset="0"/>
                <a:cs typeface="Arial" panose="020B0604020202020204" pitchFamily="34" charset="0"/>
              </a:rPr>
              <a:t>canopy</a:t>
            </a:r>
            <a:r>
              <a:rPr lang="en-US" sz="2400" spc="-8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branches,</a:t>
            </a:r>
            <a:r>
              <a:rPr lang="en-US" sz="2400" spc="-8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heard</a:t>
            </a:r>
            <a:r>
              <a:rPr lang="en-US" sz="2400" spc="-85">
                <a:latin typeface="Arial" panose="020B0604020202020204" pitchFamily="34" charset="0"/>
                <a:cs typeface="Arial" panose="020B0604020202020204" pitchFamily="34" charset="0"/>
              </a:rPr>
              <a:t> </a:t>
            </a:r>
            <a:r>
              <a:rPr lang="en-US" sz="2400" spc="-10">
                <a:latin typeface="Arial" panose="020B0604020202020204" pitchFamily="34" charset="0"/>
                <a:cs typeface="Arial" panose="020B0604020202020204" pitchFamily="34" charset="0"/>
              </a:rPr>
              <a:t>woodpecker </a:t>
            </a:r>
            <a:r>
              <a:rPr lang="en-US" sz="2400">
                <a:latin typeface="Arial" panose="020B0604020202020204" pitchFamily="34" charset="0"/>
                <a:cs typeface="Arial" panose="020B0604020202020204" pitchFamily="34" charset="0"/>
              </a:rPr>
              <a:t>on</a:t>
            </a:r>
            <a:r>
              <a:rPr lang="en-US" sz="2400" spc="-6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standing</a:t>
            </a:r>
            <a:r>
              <a:rPr lang="en-US" sz="2400" spc="-3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snag,</a:t>
            </a:r>
            <a:r>
              <a:rPr lang="en-US" sz="2400" spc="-70">
                <a:latin typeface="Arial" panose="020B0604020202020204" pitchFamily="34" charset="0"/>
                <a:cs typeface="Arial" panose="020B0604020202020204" pitchFamily="34" charset="0"/>
              </a:rPr>
              <a:t> </a:t>
            </a:r>
            <a:r>
              <a:rPr lang="en-US" sz="2400" spc="-10">
                <a:latin typeface="Arial" panose="020B0604020202020204" pitchFamily="34" charset="0"/>
                <a:cs typeface="Arial" panose="020B0604020202020204" pitchFamily="34" charset="0"/>
              </a:rPr>
              <a:t>several nests </a:t>
            </a:r>
            <a:r>
              <a:rPr lang="en-US" sz="2400">
                <a:latin typeface="Arial" panose="020B0604020202020204" pitchFamily="34" charset="0"/>
                <a:cs typeface="Arial" panose="020B0604020202020204" pitchFamily="34" charset="0"/>
              </a:rPr>
              <a:t>observed</a:t>
            </a:r>
            <a:r>
              <a:rPr lang="en-US" sz="2400" spc="-5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on</a:t>
            </a:r>
            <a:r>
              <a:rPr lang="en-US" sz="2400" spc="-6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ecotone</a:t>
            </a:r>
            <a:r>
              <a:rPr lang="en-US" sz="2400" spc="-5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and</a:t>
            </a:r>
            <a:r>
              <a:rPr lang="en-US" sz="2400" spc="-5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in</a:t>
            </a:r>
            <a:r>
              <a:rPr lang="en-US" sz="2400" spc="-60">
                <a:latin typeface="Arial" panose="020B0604020202020204" pitchFamily="34" charset="0"/>
                <a:cs typeface="Arial" panose="020B0604020202020204" pitchFamily="34" charset="0"/>
              </a:rPr>
              <a:t> </a:t>
            </a:r>
            <a:r>
              <a:rPr lang="en-US" sz="2400" spc="-10">
                <a:latin typeface="Arial" panose="020B0604020202020204" pitchFamily="34" charset="0"/>
                <a:cs typeface="Arial" panose="020B0604020202020204" pitchFamily="34" charset="0"/>
              </a:rPr>
              <a:t>wetland. </a:t>
            </a:r>
            <a:r>
              <a:rPr lang="en-US" sz="2400">
                <a:latin typeface="Arial" panose="020B0604020202020204" pitchFamily="34" charset="0"/>
                <a:cs typeface="Arial" panose="020B0604020202020204" pitchFamily="34" charset="0"/>
              </a:rPr>
              <a:t>Small</a:t>
            </a:r>
            <a:r>
              <a:rPr lang="en-US" sz="2400" spc="-5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slash</a:t>
            </a:r>
            <a:r>
              <a:rPr lang="en-US" sz="2400" spc="-4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pine</a:t>
            </a:r>
            <a:r>
              <a:rPr lang="en-US" sz="2400" spc="-3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on</a:t>
            </a:r>
            <a:r>
              <a:rPr lang="en-US" sz="2400" spc="-6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ecotone</a:t>
            </a:r>
            <a:r>
              <a:rPr lang="en-US" sz="2400" spc="-5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has</a:t>
            </a:r>
            <a:r>
              <a:rPr lang="en-US" sz="2400" spc="-40">
                <a:latin typeface="Arial" panose="020B0604020202020204" pitchFamily="34" charset="0"/>
                <a:cs typeface="Arial" panose="020B0604020202020204" pitchFamily="34" charset="0"/>
              </a:rPr>
              <a:t> </a:t>
            </a:r>
            <a:r>
              <a:rPr lang="en-US" sz="2400" spc="-20">
                <a:latin typeface="Arial" panose="020B0604020202020204" pitchFamily="34" charset="0"/>
                <a:cs typeface="Arial" panose="020B0604020202020204" pitchFamily="34" charset="0"/>
              </a:rPr>
              <a:t>bark </a:t>
            </a:r>
            <a:r>
              <a:rPr lang="en-US" sz="2400">
                <a:latin typeface="Arial" panose="020B0604020202020204" pitchFamily="34" charset="0"/>
                <a:cs typeface="Arial" panose="020B0604020202020204" pitchFamily="34" charset="0"/>
              </a:rPr>
              <a:t>scraping</a:t>
            </a:r>
            <a:r>
              <a:rPr lang="en-US" sz="2400" spc="-7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consistent</a:t>
            </a:r>
            <a:r>
              <a:rPr lang="en-US" sz="2400" spc="-6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with</a:t>
            </a:r>
            <a:r>
              <a:rPr lang="en-US" sz="2400" spc="-7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deer</a:t>
            </a:r>
            <a:r>
              <a:rPr lang="en-US" sz="2400" spc="-65">
                <a:latin typeface="Arial" panose="020B0604020202020204" pitchFamily="34" charset="0"/>
                <a:cs typeface="Arial" panose="020B0604020202020204" pitchFamily="34" charset="0"/>
              </a:rPr>
              <a:t> </a:t>
            </a:r>
            <a:r>
              <a:rPr lang="en-US" sz="2400" spc="-10">
                <a:latin typeface="Arial" panose="020B0604020202020204" pitchFamily="34" charset="0"/>
                <a:cs typeface="Arial" panose="020B0604020202020204" pitchFamily="34" charset="0"/>
              </a:rPr>
              <a:t>rubbing. </a:t>
            </a:r>
            <a:r>
              <a:rPr lang="en-US" sz="2400">
                <a:latin typeface="Arial" panose="020B0604020202020204" pitchFamily="34" charset="0"/>
                <a:cs typeface="Arial" panose="020B0604020202020204" pitchFamily="34" charset="0"/>
              </a:rPr>
              <a:t>Evidence</a:t>
            </a:r>
            <a:r>
              <a:rPr lang="en-US" sz="2400" spc="-6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of</a:t>
            </a:r>
            <a:r>
              <a:rPr lang="en-US" sz="2400" spc="-8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predation</a:t>
            </a:r>
            <a:r>
              <a:rPr lang="en-US" sz="2400" spc="-5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or</a:t>
            </a:r>
            <a:r>
              <a:rPr lang="en-US" sz="2400" spc="-8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scavenging</a:t>
            </a:r>
            <a:r>
              <a:rPr lang="en-US" sz="2400" spc="-50">
                <a:latin typeface="Arial" panose="020B0604020202020204" pitchFamily="34" charset="0"/>
                <a:cs typeface="Arial" panose="020B0604020202020204" pitchFamily="34" charset="0"/>
              </a:rPr>
              <a:t> </a:t>
            </a:r>
            <a:r>
              <a:rPr lang="en-US" sz="2400" spc="-25">
                <a:latin typeface="Arial" panose="020B0604020202020204" pitchFamily="34" charset="0"/>
                <a:cs typeface="Arial" panose="020B0604020202020204" pitchFamily="34" charset="0"/>
              </a:rPr>
              <a:t>of </a:t>
            </a:r>
            <a:r>
              <a:rPr lang="en-US" sz="2400">
                <a:latin typeface="Arial" panose="020B0604020202020204" pitchFamily="34" charset="0"/>
                <a:cs typeface="Arial" panose="020B0604020202020204" pitchFamily="34" charset="0"/>
              </a:rPr>
              <a:t>white-tailed</a:t>
            </a:r>
            <a:r>
              <a:rPr lang="en-US" sz="2400" spc="-5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deer</a:t>
            </a:r>
            <a:r>
              <a:rPr lang="en-US" sz="2400" spc="-4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a:t>
            </a:r>
            <a:r>
              <a:rPr lang="en-US" sz="2400" spc="-7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scattered</a:t>
            </a:r>
            <a:r>
              <a:rPr lang="en-US" sz="2400" spc="-7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pieces</a:t>
            </a:r>
            <a:r>
              <a:rPr lang="en-US" sz="2400" spc="-45">
                <a:latin typeface="Arial" panose="020B0604020202020204" pitchFamily="34" charset="0"/>
                <a:cs typeface="Arial" panose="020B0604020202020204" pitchFamily="34" charset="0"/>
              </a:rPr>
              <a:t> </a:t>
            </a:r>
            <a:r>
              <a:rPr lang="en-US" sz="2400" spc="-25">
                <a:latin typeface="Arial" panose="020B0604020202020204" pitchFamily="34" charset="0"/>
                <a:cs typeface="Arial" panose="020B0604020202020204" pitchFamily="34" charset="0"/>
              </a:rPr>
              <a:t>of </a:t>
            </a:r>
            <a:r>
              <a:rPr lang="en-US" sz="2400">
                <a:latin typeface="Arial" panose="020B0604020202020204" pitchFamily="34" charset="0"/>
                <a:cs typeface="Arial" panose="020B0604020202020204" pitchFamily="34" charset="0"/>
              </a:rPr>
              <a:t>fur</a:t>
            </a:r>
            <a:r>
              <a:rPr lang="en-US" sz="2400" spc="-2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a:t>
            </a:r>
            <a:r>
              <a:rPr lang="en-US" sz="2400" spc="-25">
                <a:latin typeface="Arial" panose="020B0604020202020204" pitchFamily="34" charset="0"/>
                <a:cs typeface="Arial" panose="020B0604020202020204" pitchFamily="34" charset="0"/>
              </a:rPr>
              <a:t> </a:t>
            </a:r>
            <a:r>
              <a:rPr lang="en-US" sz="2400" spc="-10">
                <a:latin typeface="Arial" panose="020B0604020202020204" pitchFamily="34" charset="0"/>
                <a:cs typeface="Arial" panose="020B0604020202020204" pitchFamily="34" charset="0"/>
              </a:rPr>
              <a:t>flesh. </a:t>
            </a:r>
            <a:r>
              <a:rPr lang="en-US" sz="2400">
                <a:latin typeface="Arial" panose="020B0604020202020204" pitchFamily="34" charset="0"/>
                <a:cs typeface="Arial" panose="020B0604020202020204" pitchFamily="34" charset="0"/>
              </a:rPr>
              <a:t>Hog</a:t>
            </a:r>
            <a:r>
              <a:rPr lang="en-US" sz="2400" spc="-5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rutting</a:t>
            </a:r>
            <a:r>
              <a:rPr lang="en-US" sz="2400" spc="-4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on</a:t>
            </a:r>
            <a:r>
              <a:rPr lang="en-US" sz="2400" spc="-50">
                <a:latin typeface="Arial" panose="020B0604020202020204" pitchFamily="34" charset="0"/>
                <a:cs typeface="Arial" panose="020B0604020202020204" pitchFamily="34" charset="0"/>
              </a:rPr>
              <a:t> </a:t>
            </a:r>
            <a:r>
              <a:rPr lang="en-US" sz="2400" spc="-10">
                <a:latin typeface="Arial" panose="020B0604020202020204" pitchFamily="34" charset="0"/>
                <a:cs typeface="Arial" panose="020B0604020202020204" pitchFamily="34" charset="0"/>
              </a:rPr>
              <a:t>ecotone. </a:t>
            </a:r>
            <a:r>
              <a:rPr lang="en-US" sz="2400">
                <a:latin typeface="Arial" panose="020B0604020202020204" pitchFamily="34" charset="0"/>
                <a:cs typeface="Arial" panose="020B0604020202020204" pitchFamily="34" charset="0"/>
              </a:rPr>
              <a:t>Game</a:t>
            </a:r>
            <a:r>
              <a:rPr lang="en-US" sz="2400" spc="-7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trail</a:t>
            </a:r>
            <a:r>
              <a:rPr lang="en-US" sz="2400" spc="-6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traversing</a:t>
            </a:r>
            <a:r>
              <a:rPr lang="en-US" sz="2400" spc="-60">
                <a:latin typeface="Arial" panose="020B0604020202020204" pitchFamily="34" charset="0"/>
                <a:cs typeface="Arial" panose="020B0604020202020204" pitchFamily="34" charset="0"/>
              </a:rPr>
              <a:t> </a:t>
            </a:r>
            <a:r>
              <a:rPr lang="en-US" sz="2400" spc="-10">
                <a:latin typeface="Arial" panose="020B0604020202020204" pitchFamily="34" charset="0"/>
                <a:cs typeface="Arial" panose="020B0604020202020204" pitchFamily="34" charset="0"/>
              </a:rPr>
              <a:t>wetland.</a:t>
            </a:r>
          </a:p>
        </p:txBody>
      </p:sp>
    </p:spTree>
    <p:extLst>
      <p:ext uri="{BB962C8B-B14F-4D97-AF65-F5344CB8AC3E}">
        <p14:creationId xmlns:p14="http://schemas.microsoft.com/office/powerpoint/2010/main" val="27121743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A4610-0200-94A6-6217-B6359571BB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EDB7B7-EBA9-20EB-0E59-D45B41BD07D0}"/>
              </a:ext>
            </a:extLst>
          </p:cNvPr>
          <p:cNvSpPr txBox="1">
            <a:spLocks noGrp="1"/>
          </p:cNvSpPr>
          <p:nvPr>
            <p:ph type="title" idx="4294967295"/>
          </p:nvPr>
        </p:nvSpPr>
        <p:spPr>
          <a:xfrm>
            <a:off x="1570272" y="157999"/>
            <a:ext cx="10956177" cy="10002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bg1"/>
                </a:solidFill>
                <a:effectLst/>
                <a:uLnTx/>
                <a:uFillTx/>
                <a:latin typeface="Arial"/>
                <a:ea typeface="+mn-ea"/>
                <a:cs typeface="Arial"/>
              </a:rPr>
              <a:t>UMAM PART II: EXAMPLE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C8EAFB"/>
                </a:solidFill>
                <a:effectLst/>
                <a:uLnTx/>
                <a:uFillTx/>
                <a:latin typeface="Arial"/>
                <a:ea typeface="+mn-ea"/>
                <a:cs typeface="Arial"/>
              </a:rPr>
              <a:t>62-345.300 ASSESSMENT METHOD OVERVIEW AND GUIDANCE</a:t>
            </a:r>
          </a:p>
        </p:txBody>
      </p:sp>
      <p:grpSp>
        <p:nvGrpSpPr>
          <p:cNvPr id="12" name="object 2" descr="umam screenshot">
            <a:extLst>
              <a:ext uri="{FF2B5EF4-FFF2-40B4-BE49-F238E27FC236}">
                <a16:creationId xmlns:a16="http://schemas.microsoft.com/office/drawing/2014/main" id="{E9860612-C359-BC4D-CEAE-33C202F899F7}"/>
              </a:ext>
            </a:extLst>
          </p:cNvPr>
          <p:cNvGrpSpPr/>
          <p:nvPr/>
        </p:nvGrpSpPr>
        <p:grpSpPr>
          <a:xfrm>
            <a:off x="6523405" y="1365250"/>
            <a:ext cx="5522595" cy="5382260"/>
            <a:chOff x="6523405" y="1365250"/>
            <a:chExt cx="5522595" cy="5382260"/>
          </a:xfrm>
          <a:solidFill>
            <a:srgbClr val="2E5270"/>
          </a:solidFill>
        </p:grpSpPr>
        <p:sp>
          <p:nvSpPr>
            <p:cNvPr id="13" name="object 3">
              <a:extLst>
                <a:ext uri="{FF2B5EF4-FFF2-40B4-BE49-F238E27FC236}">
                  <a16:creationId xmlns:a16="http://schemas.microsoft.com/office/drawing/2014/main" id="{8F1EC577-6992-EB54-C15C-97C64FFE7E8C}"/>
                </a:ext>
              </a:extLst>
            </p:cNvPr>
            <p:cNvSpPr/>
            <p:nvPr/>
          </p:nvSpPr>
          <p:spPr>
            <a:xfrm>
              <a:off x="6529755" y="1371600"/>
              <a:ext cx="5509895" cy="5369560"/>
            </a:xfrm>
            <a:custGeom>
              <a:avLst/>
              <a:gdLst/>
              <a:ahLst/>
              <a:cxnLst/>
              <a:rect l="l" t="t" r="r" b="b"/>
              <a:pathLst>
                <a:path w="5509895" h="5369559">
                  <a:moveTo>
                    <a:pt x="5509844" y="0"/>
                  </a:moveTo>
                  <a:lnTo>
                    <a:pt x="0" y="0"/>
                  </a:lnTo>
                  <a:lnTo>
                    <a:pt x="0" y="5369166"/>
                  </a:lnTo>
                  <a:lnTo>
                    <a:pt x="5509844" y="5369166"/>
                  </a:lnTo>
                  <a:lnTo>
                    <a:pt x="5509844" y="0"/>
                  </a:lnTo>
                  <a:close/>
                </a:path>
              </a:pathLst>
            </a:custGeom>
            <a:grpFill/>
          </p:spPr>
          <p:txBody>
            <a:bodyPr wrap="square" lIns="0" tIns="0" rIns="0" bIns="0" rtlCol="0"/>
            <a:lstStyle/>
            <a:p>
              <a:endParaRPr/>
            </a:p>
          </p:txBody>
        </p:sp>
        <p:sp>
          <p:nvSpPr>
            <p:cNvPr id="14" name="object 4">
              <a:extLst>
                <a:ext uri="{FF2B5EF4-FFF2-40B4-BE49-F238E27FC236}">
                  <a16:creationId xmlns:a16="http://schemas.microsoft.com/office/drawing/2014/main" id="{AF4AB4CB-35D9-9E8D-338F-899AB85DFBD1}"/>
                </a:ext>
              </a:extLst>
            </p:cNvPr>
            <p:cNvSpPr/>
            <p:nvPr/>
          </p:nvSpPr>
          <p:spPr>
            <a:xfrm>
              <a:off x="6529755" y="1371600"/>
              <a:ext cx="5509895" cy="5369560"/>
            </a:xfrm>
            <a:custGeom>
              <a:avLst/>
              <a:gdLst/>
              <a:ahLst/>
              <a:cxnLst/>
              <a:rect l="l" t="t" r="r" b="b"/>
              <a:pathLst>
                <a:path w="5509895" h="5369559">
                  <a:moveTo>
                    <a:pt x="0" y="0"/>
                  </a:moveTo>
                  <a:lnTo>
                    <a:pt x="5509844" y="0"/>
                  </a:lnTo>
                  <a:lnTo>
                    <a:pt x="5509844" y="5369166"/>
                  </a:lnTo>
                  <a:lnTo>
                    <a:pt x="0" y="5369166"/>
                  </a:lnTo>
                  <a:lnTo>
                    <a:pt x="0" y="0"/>
                  </a:lnTo>
                  <a:close/>
                </a:path>
              </a:pathLst>
            </a:custGeom>
            <a:grpFill/>
            <a:ln w="12700">
              <a:solidFill>
                <a:srgbClr val="3984AA"/>
              </a:solidFill>
            </a:ln>
          </p:spPr>
          <p:txBody>
            <a:bodyPr wrap="square" lIns="0" tIns="0" rIns="0" bIns="0" rtlCol="0"/>
            <a:lstStyle/>
            <a:p>
              <a:endParaRPr/>
            </a:p>
          </p:txBody>
        </p:sp>
      </p:grpSp>
      <p:grpSp>
        <p:nvGrpSpPr>
          <p:cNvPr id="19" name="object 2" descr="umam screenshot">
            <a:extLst>
              <a:ext uri="{FF2B5EF4-FFF2-40B4-BE49-F238E27FC236}">
                <a16:creationId xmlns:a16="http://schemas.microsoft.com/office/drawing/2014/main" id="{1063D969-039D-E037-FA16-4F45E8282014}"/>
              </a:ext>
            </a:extLst>
          </p:cNvPr>
          <p:cNvGrpSpPr/>
          <p:nvPr/>
        </p:nvGrpSpPr>
        <p:grpSpPr>
          <a:xfrm>
            <a:off x="6529755" y="1371600"/>
            <a:ext cx="5509895" cy="5369560"/>
            <a:chOff x="6529755" y="1371600"/>
            <a:chExt cx="5509895" cy="5369560"/>
          </a:xfrm>
        </p:grpSpPr>
        <p:sp>
          <p:nvSpPr>
            <p:cNvPr id="20" name="object 3">
              <a:extLst>
                <a:ext uri="{FF2B5EF4-FFF2-40B4-BE49-F238E27FC236}">
                  <a16:creationId xmlns:a16="http://schemas.microsoft.com/office/drawing/2014/main" id="{A1C8A98E-32A0-E446-DCAD-1CDBEF088A17}"/>
                </a:ext>
              </a:extLst>
            </p:cNvPr>
            <p:cNvSpPr/>
            <p:nvPr/>
          </p:nvSpPr>
          <p:spPr>
            <a:xfrm>
              <a:off x="6529755" y="1371600"/>
              <a:ext cx="5509895" cy="5369560"/>
            </a:xfrm>
            <a:custGeom>
              <a:avLst/>
              <a:gdLst/>
              <a:ahLst/>
              <a:cxnLst/>
              <a:rect l="l" t="t" r="r" b="b"/>
              <a:pathLst>
                <a:path w="5509895" h="5369559">
                  <a:moveTo>
                    <a:pt x="5509844" y="0"/>
                  </a:moveTo>
                  <a:lnTo>
                    <a:pt x="0" y="0"/>
                  </a:lnTo>
                  <a:lnTo>
                    <a:pt x="0" y="5369166"/>
                  </a:lnTo>
                  <a:lnTo>
                    <a:pt x="5509844" y="5369166"/>
                  </a:lnTo>
                  <a:lnTo>
                    <a:pt x="5509844" y="0"/>
                  </a:lnTo>
                  <a:close/>
                </a:path>
              </a:pathLst>
            </a:custGeom>
            <a:solidFill>
              <a:srgbClr val="2E5270"/>
            </a:solidFill>
          </p:spPr>
          <p:txBody>
            <a:bodyPr wrap="square" lIns="0" tIns="0" rIns="0" bIns="0" rtlCol="0"/>
            <a:lstStyle/>
            <a:p>
              <a:endParaRPr/>
            </a:p>
          </p:txBody>
        </p:sp>
        <p:sp>
          <p:nvSpPr>
            <p:cNvPr id="21" name="object 4">
              <a:extLst>
                <a:ext uri="{FF2B5EF4-FFF2-40B4-BE49-F238E27FC236}">
                  <a16:creationId xmlns:a16="http://schemas.microsoft.com/office/drawing/2014/main" id="{D9FFF470-3C96-4244-7AD7-8F05C9D36519}"/>
                </a:ext>
              </a:extLst>
            </p:cNvPr>
            <p:cNvSpPr/>
            <p:nvPr/>
          </p:nvSpPr>
          <p:spPr>
            <a:xfrm>
              <a:off x="6529755" y="1371600"/>
              <a:ext cx="5509895" cy="5369560"/>
            </a:xfrm>
            <a:custGeom>
              <a:avLst/>
              <a:gdLst/>
              <a:ahLst/>
              <a:cxnLst/>
              <a:rect l="l" t="t" r="r" b="b"/>
              <a:pathLst>
                <a:path w="5509895" h="5369559">
                  <a:moveTo>
                    <a:pt x="0" y="0"/>
                  </a:moveTo>
                  <a:lnTo>
                    <a:pt x="5509844" y="0"/>
                  </a:lnTo>
                  <a:lnTo>
                    <a:pt x="5509844" y="5369166"/>
                  </a:lnTo>
                  <a:lnTo>
                    <a:pt x="0" y="5369166"/>
                  </a:lnTo>
                  <a:lnTo>
                    <a:pt x="0" y="0"/>
                  </a:lnTo>
                  <a:close/>
                </a:path>
              </a:pathLst>
            </a:custGeom>
            <a:ln w="12700">
              <a:solidFill>
                <a:srgbClr val="3984AA"/>
              </a:solidFill>
            </a:ln>
          </p:spPr>
          <p:txBody>
            <a:bodyPr wrap="square" lIns="0" tIns="0" rIns="0" bIns="0" rtlCol="0"/>
            <a:lstStyle/>
            <a:p>
              <a:endParaRPr/>
            </a:p>
          </p:txBody>
        </p:sp>
      </p:grpSp>
      <p:grpSp>
        <p:nvGrpSpPr>
          <p:cNvPr id="5" name="object 2" descr="umam screenshot">
            <a:extLst>
              <a:ext uri="{FF2B5EF4-FFF2-40B4-BE49-F238E27FC236}">
                <a16:creationId xmlns:a16="http://schemas.microsoft.com/office/drawing/2014/main" id="{04731376-EB5E-B297-76EB-D43BC1FDC5EA}"/>
              </a:ext>
            </a:extLst>
          </p:cNvPr>
          <p:cNvGrpSpPr/>
          <p:nvPr/>
        </p:nvGrpSpPr>
        <p:grpSpPr>
          <a:xfrm>
            <a:off x="6523405" y="1365250"/>
            <a:ext cx="5522595" cy="5382260"/>
            <a:chOff x="6523405" y="1365250"/>
            <a:chExt cx="5522595" cy="5382260"/>
          </a:xfrm>
        </p:grpSpPr>
        <p:sp>
          <p:nvSpPr>
            <p:cNvPr id="6" name="object 3">
              <a:extLst>
                <a:ext uri="{FF2B5EF4-FFF2-40B4-BE49-F238E27FC236}">
                  <a16:creationId xmlns:a16="http://schemas.microsoft.com/office/drawing/2014/main" id="{7C4CECA8-3616-2923-19EC-09D8952C51CD}"/>
                </a:ext>
              </a:extLst>
            </p:cNvPr>
            <p:cNvSpPr/>
            <p:nvPr/>
          </p:nvSpPr>
          <p:spPr>
            <a:xfrm>
              <a:off x="6529755" y="1371600"/>
              <a:ext cx="5509895" cy="5369560"/>
            </a:xfrm>
            <a:custGeom>
              <a:avLst/>
              <a:gdLst/>
              <a:ahLst/>
              <a:cxnLst/>
              <a:rect l="l" t="t" r="r" b="b"/>
              <a:pathLst>
                <a:path w="5509895" h="5369559">
                  <a:moveTo>
                    <a:pt x="5509844" y="0"/>
                  </a:moveTo>
                  <a:lnTo>
                    <a:pt x="0" y="0"/>
                  </a:lnTo>
                  <a:lnTo>
                    <a:pt x="0" y="5369166"/>
                  </a:lnTo>
                  <a:lnTo>
                    <a:pt x="5509844" y="5369166"/>
                  </a:lnTo>
                  <a:lnTo>
                    <a:pt x="5509844" y="0"/>
                  </a:lnTo>
                  <a:close/>
                </a:path>
              </a:pathLst>
            </a:custGeom>
            <a:solidFill>
              <a:srgbClr val="2E5270"/>
            </a:solidFill>
          </p:spPr>
          <p:txBody>
            <a:bodyPr wrap="square" lIns="0" tIns="0" rIns="0" bIns="0" rtlCol="0"/>
            <a:lstStyle/>
            <a:p>
              <a:endParaRPr/>
            </a:p>
          </p:txBody>
        </p:sp>
        <p:sp>
          <p:nvSpPr>
            <p:cNvPr id="7" name="object 4">
              <a:extLst>
                <a:ext uri="{FF2B5EF4-FFF2-40B4-BE49-F238E27FC236}">
                  <a16:creationId xmlns:a16="http://schemas.microsoft.com/office/drawing/2014/main" id="{929522B2-A473-BC63-7CB2-B76C0700446E}"/>
                </a:ext>
              </a:extLst>
            </p:cNvPr>
            <p:cNvSpPr/>
            <p:nvPr/>
          </p:nvSpPr>
          <p:spPr>
            <a:xfrm>
              <a:off x="6529755" y="1371600"/>
              <a:ext cx="5509895" cy="5369560"/>
            </a:xfrm>
            <a:custGeom>
              <a:avLst/>
              <a:gdLst/>
              <a:ahLst/>
              <a:cxnLst/>
              <a:rect l="l" t="t" r="r" b="b"/>
              <a:pathLst>
                <a:path w="5509895" h="5369559">
                  <a:moveTo>
                    <a:pt x="0" y="0"/>
                  </a:moveTo>
                  <a:lnTo>
                    <a:pt x="5509844" y="0"/>
                  </a:lnTo>
                  <a:lnTo>
                    <a:pt x="5509844" y="5369166"/>
                  </a:lnTo>
                  <a:lnTo>
                    <a:pt x="0" y="5369166"/>
                  </a:lnTo>
                  <a:lnTo>
                    <a:pt x="0" y="0"/>
                  </a:lnTo>
                  <a:close/>
                </a:path>
              </a:pathLst>
            </a:custGeom>
            <a:ln w="12700">
              <a:solidFill>
                <a:srgbClr val="3984AA"/>
              </a:solidFill>
            </a:ln>
          </p:spPr>
          <p:txBody>
            <a:bodyPr wrap="square" lIns="0" tIns="0" rIns="0" bIns="0" rtlCol="0"/>
            <a:lstStyle/>
            <a:p>
              <a:endParaRPr/>
            </a:p>
          </p:txBody>
        </p:sp>
        <p:pic>
          <p:nvPicPr>
            <p:cNvPr id="9" name="object 5">
              <a:extLst>
                <a:ext uri="{FF2B5EF4-FFF2-40B4-BE49-F238E27FC236}">
                  <a16:creationId xmlns:a16="http://schemas.microsoft.com/office/drawing/2014/main" id="{F575B0BE-7059-11DB-1AE2-633E03189DD1}"/>
                </a:ext>
              </a:extLst>
            </p:cNvPr>
            <p:cNvPicPr/>
            <p:nvPr/>
          </p:nvPicPr>
          <p:blipFill>
            <a:blip r:embed="rId2" cstate="print"/>
            <a:stretch>
              <a:fillRect/>
            </a:stretch>
          </p:blipFill>
          <p:spPr>
            <a:xfrm>
              <a:off x="7058003" y="1462544"/>
              <a:ext cx="4356718" cy="5258943"/>
            </a:xfrm>
            <a:prstGeom prst="rect">
              <a:avLst/>
            </a:prstGeom>
          </p:spPr>
        </p:pic>
      </p:grpSp>
      <p:sp>
        <p:nvSpPr>
          <p:cNvPr id="10" name="object 7">
            <a:extLst>
              <a:ext uri="{FF2B5EF4-FFF2-40B4-BE49-F238E27FC236}">
                <a16:creationId xmlns:a16="http://schemas.microsoft.com/office/drawing/2014/main" id="{A2173B4F-3759-7E56-5ED5-11E7990093E3}"/>
              </a:ext>
            </a:extLst>
          </p:cNvPr>
          <p:cNvSpPr txBox="1"/>
          <p:nvPr/>
        </p:nvSpPr>
        <p:spPr>
          <a:xfrm>
            <a:off x="553403" y="1526984"/>
            <a:ext cx="5554980" cy="4051109"/>
          </a:xfrm>
          <a:prstGeom prst="rect">
            <a:avLst/>
          </a:prstGeom>
        </p:spPr>
        <p:txBody>
          <a:bodyPr vert="horz" wrap="square" lIns="0" tIns="49530" rIns="0" bIns="0" rtlCol="0">
            <a:spAutoFit/>
          </a:bodyPr>
          <a:lstStyle/>
          <a:p>
            <a:pPr marL="12065" marR="5080">
              <a:lnSpc>
                <a:spcPts val="2380"/>
              </a:lnSpc>
              <a:spcBef>
                <a:spcPts val="390"/>
              </a:spcBef>
              <a:tabLst>
                <a:tab pos="240665" algn="l"/>
              </a:tabLst>
            </a:pPr>
            <a:r>
              <a:rPr sz="2200">
                <a:latin typeface="Arial"/>
                <a:cs typeface="Arial"/>
              </a:rPr>
              <a:t>When</a:t>
            </a:r>
            <a:r>
              <a:rPr sz="2200" spc="-50">
                <a:latin typeface="Arial"/>
                <a:cs typeface="Arial"/>
              </a:rPr>
              <a:t> </a:t>
            </a:r>
            <a:r>
              <a:rPr sz="2200">
                <a:latin typeface="Arial"/>
                <a:cs typeface="Arial"/>
              </a:rPr>
              <a:t>an</a:t>
            </a:r>
            <a:r>
              <a:rPr sz="2200" spc="-55">
                <a:latin typeface="Arial"/>
                <a:cs typeface="Arial"/>
              </a:rPr>
              <a:t> </a:t>
            </a:r>
            <a:r>
              <a:rPr sz="2200">
                <a:latin typeface="Arial"/>
                <a:cs typeface="Arial"/>
              </a:rPr>
              <a:t>applicant</a:t>
            </a:r>
            <a:r>
              <a:rPr sz="2200" spc="-55">
                <a:latin typeface="Arial"/>
                <a:cs typeface="Arial"/>
              </a:rPr>
              <a:t> </a:t>
            </a:r>
            <a:r>
              <a:rPr sz="2200">
                <a:latin typeface="Arial"/>
                <a:cs typeface="Arial"/>
              </a:rPr>
              <a:t>proposes</a:t>
            </a:r>
            <a:r>
              <a:rPr sz="2200" spc="-50">
                <a:latin typeface="Arial"/>
                <a:cs typeface="Arial"/>
              </a:rPr>
              <a:t> </a:t>
            </a:r>
            <a:r>
              <a:rPr sz="2200" spc="-10">
                <a:latin typeface="Arial"/>
                <a:cs typeface="Arial"/>
              </a:rPr>
              <a:t>mitigation </a:t>
            </a:r>
            <a:r>
              <a:rPr sz="2200">
                <a:latin typeface="Arial"/>
                <a:cs typeface="Arial"/>
              </a:rPr>
              <a:t>for</a:t>
            </a:r>
            <a:r>
              <a:rPr sz="2200" spc="-45">
                <a:latin typeface="Arial"/>
                <a:cs typeface="Arial"/>
              </a:rPr>
              <a:t> </a:t>
            </a:r>
            <a:r>
              <a:rPr sz="2200">
                <a:latin typeface="Arial"/>
                <a:cs typeface="Arial"/>
              </a:rPr>
              <a:t>impacts</a:t>
            </a:r>
            <a:r>
              <a:rPr sz="2200" spc="-45">
                <a:latin typeface="Arial"/>
                <a:cs typeface="Arial"/>
              </a:rPr>
              <a:t> </a:t>
            </a:r>
            <a:r>
              <a:rPr sz="2200">
                <a:latin typeface="Arial"/>
                <a:cs typeface="Arial"/>
              </a:rPr>
              <a:t>to</a:t>
            </a:r>
            <a:r>
              <a:rPr sz="2200" spc="-55">
                <a:latin typeface="Arial"/>
                <a:cs typeface="Arial"/>
              </a:rPr>
              <a:t> </a:t>
            </a:r>
            <a:r>
              <a:rPr sz="2200">
                <a:latin typeface="Arial"/>
                <a:cs typeface="Arial"/>
              </a:rPr>
              <a:t>wetlands</a:t>
            </a:r>
            <a:r>
              <a:rPr sz="2200" spc="-45">
                <a:latin typeface="Arial"/>
                <a:cs typeface="Arial"/>
              </a:rPr>
              <a:t> </a:t>
            </a:r>
            <a:r>
              <a:rPr sz="2200">
                <a:latin typeface="Arial"/>
                <a:cs typeface="Arial"/>
              </a:rPr>
              <a:t>and</a:t>
            </a:r>
            <a:r>
              <a:rPr sz="2200" spc="-50">
                <a:latin typeface="Arial"/>
                <a:cs typeface="Arial"/>
              </a:rPr>
              <a:t> </a:t>
            </a:r>
            <a:r>
              <a:rPr sz="2200">
                <a:latin typeface="Arial"/>
                <a:cs typeface="Arial"/>
              </a:rPr>
              <a:t>surface</a:t>
            </a:r>
            <a:r>
              <a:rPr sz="2200" spc="-45">
                <a:latin typeface="Arial"/>
                <a:cs typeface="Arial"/>
              </a:rPr>
              <a:t> </a:t>
            </a:r>
            <a:r>
              <a:rPr sz="2200" spc="-10">
                <a:latin typeface="Arial"/>
                <a:cs typeface="Arial"/>
              </a:rPr>
              <a:t>waters </a:t>
            </a:r>
            <a:r>
              <a:rPr sz="2200">
                <a:latin typeface="Arial"/>
                <a:cs typeface="Arial"/>
              </a:rPr>
              <a:t>as</a:t>
            </a:r>
            <a:r>
              <a:rPr sz="2200" spc="-50">
                <a:latin typeface="Arial"/>
                <a:cs typeface="Arial"/>
              </a:rPr>
              <a:t> </a:t>
            </a:r>
            <a:r>
              <a:rPr sz="2200">
                <a:latin typeface="Arial"/>
                <a:cs typeface="Arial"/>
              </a:rPr>
              <a:t>part</a:t>
            </a:r>
            <a:r>
              <a:rPr sz="2200" spc="-50">
                <a:latin typeface="Arial"/>
                <a:cs typeface="Arial"/>
              </a:rPr>
              <a:t> </a:t>
            </a:r>
            <a:r>
              <a:rPr sz="2200">
                <a:latin typeface="Arial"/>
                <a:cs typeface="Arial"/>
              </a:rPr>
              <a:t>of</a:t>
            </a:r>
            <a:r>
              <a:rPr sz="2200" spc="-35">
                <a:latin typeface="Arial"/>
                <a:cs typeface="Arial"/>
              </a:rPr>
              <a:t> </a:t>
            </a:r>
            <a:r>
              <a:rPr sz="2200">
                <a:latin typeface="Arial"/>
                <a:cs typeface="Arial"/>
              </a:rPr>
              <a:t>an</a:t>
            </a:r>
            <a:r>
              <a:rPr sz="2200" spc="-50">
                <a:latin typeface="Arial"/>
                <a:cs typeface="Arial"/>
              </a:rPr>
              <a:t> </a:t>
            </a:r>
            <a:r>
              <a:rPr sz="2200">
                <a:latin typeface="Arial"/>
                <a:cs typeface="Arial"/>
              </a:rPr>
              <a:t>environmental</a:t>
            </a:r>
            <a:r>
              <a:rPr sz="2200" spc="-30">
                <a:latin typeface="Arial"/>
                <a:cs typeface="Arial"/>
              </a:rPr>
              <a:t> </a:t>
            </a:r>
            <a:r>
              <a:rPr sz="2200" spc="-10">
                <a:latin typeface="Arial"/>
                <a:cs typeface="Arial"/>
              </a:rPr>
              <a:t>resource </a:t>
            </a:r>
            <a:r>
              <a:rPr sz="2200">
                <a:latin typeface="Arial"/>
                <a:cs typeface="Arial"/>
              </a:rPr>
              <a:t>permit</a:t>
            </a:r>
            <a:r>
              <a:rPr sz="2200" spc="-50">
                <a:latin typeface="Arial"/>
                <a:cs typeface="Arial"/>
              </a:rPr>
              <a:t> </a:t>
            </a:r>
            <a:r>
              <a:rPr sz="2200">
                <a:latin typeface="Arial"/>
                <a:cs typeface="Arial"/>
              </a:rPr>
              <a:t>or</a:t>
            </a:r>
            <a:r>
              <a:rPr sz="2200" spc="-50">
                <a:latin typeface="Arial"/>
                <a:cs typeface="Arial"/>
              </a:rPr>
              <a:t> </a:t>
            </a:r>
            <a:r>
              <a:rPr sz="2200">
                <a:latin typeface="Arial"/>
                <a:cs typeface="Arial"/>
              </a:rPr>
              <a:t>wetland</a:t>
            </a:r>
            <a:r>
              <a:rPr sz="2200" spc="-60">
                <a:latin typeface="Arial"/>
                <a:cs typeface="Arial"/>
              </a:rPr>
              <a:t> </a:t>
            </a:r>
            <a:r>
              <a:rPr sz="2200">
                <a:latin typeface="Arial"/>
                <a:cs typeface="Arial"/>
              </a:rPr>
              <a:t>resource</a:t>
            </a:r>
            <a:r>
              <a:rPr sz="2200" spc="-50">
                <a:latin typeface="Arial"/>
                <a:cs typeface="Arial"/>
              </a:rPr>
              <a:t> </a:t>
            </a:r>
            <a:r>
              <a:rPr sz="2200" spc="-10">
                <a:latin typeface="Arial"/>
                <a:cs typeface="Arial"/>
              </a:rPr>
              <a:t>permit </a:t>
            </a:r>
            <a:r>
              <a:rPr sz="2200">
                <a:latin typeface="Arial"/>
                <a:cs typeface="Arial"/>
              </a:rPr>
              <a:t>application,</a:t>
            </a:r>
            <a:r>
              <a:rPr sz="2200" spc="-70">
                <a:latin typeface="Arial"/>
                <a:cs typeface="Arial"/>
              </a:rPr>
              <a:t> </a:t>
            </a:r>
            <a:r>
              <a:rPr sz="2200" b="1">
                <a:latin typeface="Arial"/>
                <a:cs typeface="Arial"/>
              </a:rPr>
              <a:t>the</a:t>
            </a:r>
            <a:r>
              <a:rPr sz="2200" b="1" spc="-55">
                <a:latin typeface="Arial"/>
                <a:cs typeface="Arial"/>
              </a:rPr>
              <a:t> </a:t>
            </a:r>
            <a:r>
              <a:rPr sz="2200" b="1">
                <a:latin typeface="Arial"/>
                <a:cs typeface="Arial"/>
              </a:rPr>
              <a:t>applicant</a:t>
            </a:r>
            <a:r>
              <a:rPr sz="2200" b="1" spc="-30">
                <a:latin typeface="Arial"/>
                <a:cs typeface="Arial"/>
              </a:rPr>
              <a:t> </a:t>
            </a:r>
            <a:r>
              <a:rPr sz="2200" b="1">
                <a:latin typeface="Arial"/>
                <a:cs typeface="Arial"/>
              </a:rPr>
              <a:t>will</a:t>
            </a:r>
            <a:r>
              <a:rPr sz="2200" b="1" spc="-85">
                <a:latin typeface="Arial"/>
                <a:cs typeface="Arial"/>
              </a:rPr>
              <a:t> </a:t>
            </a:r>
            <a:r>
              <a:rPr sz="2200" b="1" spc="-25">
                <a:latin typeface="Arial"/>
                <a:cs typeface="Arial"/>
              </a:rPr>
              <a:t>be </a:t>
            </a:r>
            <a:r>
              <a:rPr sz="2200" b="1">
                <a:latin typeface="Arial"/>
                <a:cs typeface="Arial"/>
              </a:rPr>
              <a:t>responsible</a:t>
            </a:r>
            <a:r>
              <a:rPr sz="2200" b="1" spc="-65">
                <a:latin typeface="Arial"/>
                <a:cs typeface="Arial"/>
              </a:rPr>
              <a:t> </a:t>
            </a:r>
            <a:r>
              <a:rPr sz="2200" b="1">
                <a:latin typeface="Arial"/>
                <a:cs typeface="Arial"/>
              </a:rPr>
              <a:t>for</a:t>
            </a:r>
            <a:r>
              <a:rPr sz="2200" b="1" spc="-80">
                <a:latin typeface="Arial"/>
                <a:cs typeface="Arial"/>
              </a:rPr>
              <a:t> </a:t>
            </a:r>
            <a:r>
              <a:rPr sz="2200" b="1">
                <a:latin typeface="Arial"/>
                <a:cs typeface="Arial"/>
              </a:rPr>
              <a:t>submitting</a:t>
            </a:r>
            <a:r>
              <a:rPr sz="2200" b="1" spc="-55">
                <a:latin typeface="Arial"/>
                <a:cs typeface="Arial"/>
              </a:rPr>
              <a:t> </a:t>
            </a:r>
            <a:r>
              <a:rPr sz="2200" b="1" spc="-25">
                <a:latin typeface="Arial"/>
                <a:cs typeface="Arial"/>
              </a:rPr>
              <a:t>the </a:t>
            </a:r>
            <a:r>
              <a:rPr sz="2200" b="1">
                <a:latin typeface="Arial"/>
                <a:cs typeface="Arial"/>
              </a:rPr>
              <a:t>necessary</a:t>
            </a:r>
            <a:r>
              <a:rPr sz="2200" b="1" spc="-95">
                <a:latin typeface="Arial"/>
                <a:cs typeface="Arial"/>
              </a:rPr>
              <a:t> </a:t>
            </a:r>
            <a:r>
              <a:rPr sz="2200" b="1">
                <a:latin typeface="Arial"/>
                <a:cs typeface="Arial"/>
              </a:rPr>
              <a:t>supporting</a:t>
            </a:r>
            <a:r>
              <a:rPr sz="2200" b="1" spc="-80">
                <a:latin typeface="Arial"/>
                <a:cs typeface="Arial"/>
              </a:rPr>
              <a:t> </a:t>
            </a:r>
            <a:r>
              <a:rPr sz="2200" b="1">
                <a:latin typeface="Arial"/>
                <a:cs typeface="Arial"/>
              </a:rPr>
              <a:t>information</a:t>
            </a:r>
            <a:r>
              <a:rPr sz="2200" b="1" spc="-65">
                <a:latin typeface="Arial"/>
                <a:cs typeface="Arial"/>
              </a:rPr>
              <a:t> </a:t>
            </a:r>
            <a:r>
              <a:rPr sz="2200" spc="-25">
                <a:latin typeface="Arial"/>
                <a:cs typeface="Arial"/>
              </a:rPr>
              <a:t>for </a:t>
            </a:r>
            <a:r>
              <a:rPr sz="2200">
                <a:latin typeface="Arial"/>
                <a:cs typeface="Arial"/>
              </a:rPr>
              <a:t>the</a:t>
            </a:r>
            <a:r>
              <a:rPr sz="2200" spc="-30">
                <a:latin typeface="Arial"/>
                <a:cs typeface="Arial"/>
              </a:rPr>
              <a:t> </a:t>
            </a:r>
            <a:r>
              <a:rPr sz="2200">
                <a:latin typeface="Arial"/>
                <a:cs typeface="Arial"/>
              </a:rPr>
              <a:t>application</a:t>
            </a:r>
            <a:r>
              <a:rPr sz="2200" spc="-35">
                <a:latin typeface="Arial"/>
                <a:cs typeface="Arial"/>
              </a:rPr>
              <a:t> </a:t>
            </a:r>
            <a:r>
              <a:rPr sz="2200">
                <a:latin typeface="Arial"/>
                <a:cs typeface="Arial"/>
              </a:rPr>
              <a:t>of</a:t>
            </a:r>
            <a:r>
              <a:rPr sz="2200" spc="-10">
                <a:latin typeface="Arial"/>
                <a:cs typeface="Arial"/>
              </a:rPr>
              <a:t> </a:t>
            </a:r>
            <a:r>
              <a:rPr sz="2200">
                <a:latin typeface="Arial"/>
                <a:cs typeface="Arial"/>
              </a:rPr>
              <a:t>Rules</a:t>
            </a:r>
            <a:r>
              <a:rPr sz="2200" spc="-35">
                <a:latin typeface="Arial"/>
                <a:cs typeface="Arial"/>
              </a:rPr>
              <a:t> </a:t>
            </a:r>
            <a:r>
              <a:rPr sz="2200" spc="-20">
                <a:latin typeface="Arial"/>
                <a:cs typeface="Arial"/>
              </a:rPr>
              <a:t>62-345.400-</a:t>
            </a:r>
            <a:r>
              <a:rPr sz="2200" spc="-10">
                <a:latin typeface="Arial"/>
                <a:cs typeface="Arial"/>
              </a:rPr>
              <a:t>.600, </a:t>
            </a:r>
            <a:r>
              <a:rPr sz="2200" spc="-25">
                <a:latin typeface="Arial"/>
                <a:cs typeface="Arial"/>
              </a:rPr>
              <a:t>F.A.C.,</a:t>
            </a:r>
            <a:r>
              <a:rPr sz="2200" spc="-40">
                <a:latin typeface="Arial"/>
                <a:cs typeface="Arial"/>
              </a:rPr>
              <a:t> </a:t>
            </a:r>
            <a:r>
              <a:rPr sz="2200">
                <a:latin typeface="Arial"/>
                <a:cs typeface="Arial"/>
              </a:rPr>
              <a:t>of</a:t>
            </a:r>
            <a:r>
              <a:rPr sz="2200" spc="-55">
                <a:latin typeface="Arial"/>
                <a:cs typeface="Arial"/>
              </a:rPr>
              <a:t> </a:t>
            </a:r>
            <a:r>
              <a:rPr sz="2200">
                <a:latin typeface="Arial"/>
                <a:cs typeface="Arial"/>
              </a:rPr>
              <a:t>this</a:t>
            </a:r>
            <a:r>
              <a:rPr sz="2200" spc="-60">
                <a:latin typeface="Arial"/>
                <a:cs typeface="Arial"/>
              </a:rPr>
              <a:t> </a:t>
            </a:r>
            <a:r>
              <a:rPr sz="2200">
                <a:latin typeface="Arial"/>
                <a:cs typeface="Arial"/>
              </a:rPr>
              <a:t>chapter</a:t>
            </a:r>
            <a:r>
              <a:rPr sz="2200" spc="-45">
                <a:latin typeface="Arial"/>
                <a:cs typeface="Arial"/>
              </a:rPr>
              <a:t> </a:t>
            </a:r>
            <a:r>
              <a:rPr sz="2200">
                <a:latin typeface="Arial"/>
                <a:cs typeface="Arial"/>
              </a:rPr>
              <a:t>and</a:t>
            </a:r>
            <a:r>
              <a:rPr sz="2200" spc="-50">
                <a:latin typeface="Arial"/>
                <a:cs typeface="Arial"/>
              </a:rPr>
              <a:t> </a:t>
            </a:r>
            <a:r>
              <a:rPr sz="2200" b="1">
                <a:latin typeface="Arial"/>
                <a:cs typeface="Arial"/>
              </a:rPr>
              <a:t>the</a:t>
            </a:r>
            <a:r>
              <a:rPr sz="2200" b="1" spc="-40">
                <a:latin typeface="Arial"/>
                <a:cs typeface="Arial"/>
              </a:rPr>
              <a:t> </a:t>
            </a:r>
            <a:r>
              <a:rPr sz="2200" b="1" spc="-10">
                <a:latin typeface="Arial"/>
                <a:cs typeface="Arial"/>
              </a:rPr>
              <a:t>reviewing </a:t>
            </a:r>
            <a:r>
              <a:rPr sz="2200" b="1">
                <a:latin typeface="Arial"/>
                <a:cs typeface="Arial"/>
              </a:rPr>
              <a:t>agency</a:t>
            </a:r>
            <a:r>
              <a:rPr sz="2200" b="1" spc="-40">
                <a:latin typeface="Arial"/>
                <a:cs typeface="Arial"/>
              </a:rPr>
              <a:t> </a:t>
            </a:r>
            <a:r>
              <a:rPr sz="2200" b="1">
                <a:latin typeface="Arial"/>
                <a:cs typeface="Arial"/>
              </a:rPr>
              <a:t>will</a:t>
            </a:r>
            <a:r>
              <a:rPr sz="2200" b="1" spc="-65">
                <a:latin typeface="Arial"/>
                <a:cs typeface="Arial"/>
              </a:rPr>
              <a:t> </a:t>
            </a:r>
            <a:r>
              <a:rPr sz="2200" b="1">
                <a:latin typeface="Arial"/>
                <a:cs typeface="Arial"/>
              </a:rPr>
              <a:t>be</a:t>
            </a:r>
            <a:r>
              <a:rPr sz="2200" b="1" spc="-45">
                <a:latin typeface="Arial"/>
                <a:cs typeface="Arial"/>
              </a:rPr>
              <a:t> </a:t>
            </a:r>
            <a:r>
              <a:rPr sz="2200" b="1">
                <a:latin typeface="Arial"/>
                <a:cs typeface="Arial"/>
              </a:rPr>
              <a:t>responsible</a:t>
            </a:r>
            <a:r>
              <a:rPr sz="2200" b="1" spc="-30">
                <a:latin typeface="Arial"/>
                <a:cs typeface="Arial"/>
              </a:rPr>
              <a:t> </a:t>
            </a:r>
            <a:r>
              <a:rPr sz="2200" b="1">
                <a:latin typeface="Arial"/>
                <a:cs typeface="Arial"/>
              </a:rPr>
              <a:t>for</a:t>
            </a:r>
            <a:r>
              <a:rPr sz="2200" b="1" spc="-50">
                <a:latin typeface="Arial"/>
                <a:cs typeface="Arial"/>
              </a:rPr>
              <a:t> </a:t>
            </a:r>
            <a:r>
              <a:rPr sz="2200" b="1" spc="-10">
                <a:latin typeface="Arial"/>
                <a:cs typeface="Arial"/>
              </a:rPr>
              <a:t>verifying </a:t>
            </a:r>
            <a:r>
              <a:rPr sz="2200" b="1">
                <a:latin typeface="Arial"/>
                <a:cs typeface="Arial"/>
              </a:rPr>
              <a:t>this</a:t>
            </a:r>
            <a:r>
              <a:rPr sz="2200" b="1" spc="-65">
                <a:latin typeface="Arial"/>
                <a:cs typeface="Arial"/>
              </a:rPr>
              <a:t> </a:t>
            </a:r>
            <a:r>
              <a:rPr sz="2200" b="1">
                <a:latin typeface="Arial"/>
                <a:cs typeface="Arial"/>
              </a:rPr>
              <a:t>information</a:t>
            </a:r>
            <a:r>
              <a:rPr sz="2200" b="1" spc="-40">
                <a:latin typeface="Arial"/>
                <a:cs typeface="Arial"/>
              </a:rPr>
              <a:t> </a:t>
            </a:r>
            <a:r>
              <a:rPr sz="2200" b="1">
                <a:latin typeface="Arial"/>
                <a:cs typeface="Arial"/>
              </a:rPr>
              <a:t>and</a:t>
            </a:r>
            <a:r>
              <a:rPr sz="2200" b="1" spc="-60">
                <a:latin typeface="Arial"/>
                <a:cs typeface="Arial"/>
              </a:rPr>
              <a:t> </a:t>
            </a:r>
            <a:r>
              <a:rPr sz="2200" b="1">
                <a:latin typeface="Arial"/>
                <a:cs typeface="Arial"/>
              </a:rPr>
              <a:t>applying</a:t>
            </a:r>
            <a:r>
              <a:rPr sz="2200" b="1" spc="-30">
                <a:latin typeface="Arial"/>
                <a:cs typeface="Arial"/>
              </a:rPr>
              <a:t> </a:t>
            </a:r>
            <a:r>
              <a:rPr sz="2200" b="1" spc="-20">
                <a:latin typeface="Arial"/>
                <a:cs typeface="Arial"/>
              </a:rPr>
              <a:t>this </a:t>
            </a:r>
            <a:r>
              <a:rPr sz="2200" b="1">
                <a:latin typeface="Arial"/>
                <a:cs typeface="Arial"/>
              </a:rPr>
              <a:t>assessment</a:t>
            </a:r>
            <a:r>
              <a:rPr sz="2200" b="1" spc="-60">
                <a:latin typeface="Arial"/>
                <a:cs typeface="Arial"/>
              </a:rPr>
              <a:t> </a:t>
            </a:r>
            <a:r>
              <a:rPr sz="2200" b="1">
                <a:latin typeface="Arial"/>
                <a:cs typeface="Arial"/>
              </a:rPr>
              <a:t>method</a:t>
            </a:r>
            <a:r>
              <a:rPr sz="2200" b="1" spc="-45">
                <a:latin typeface="Arial"/>
                <a:cs typeface="Arial"/>
              </a:rPr>
              <a:t> </a:t>
            </a:r>
            <a:r>
              <a:rPr sz="2200" b="1">
                <a:latin typeface="Arial"/>
                <a:cs typeface="Arial"/>
              </a:rPr>
              <a:t>to</a:t>
            </a:r>
            <a:r>
              <a:rPr sz="2200" b="1" spc="-55">
                <a:latin typeface="Arial"/>
                <a:cs typeface="Arial"/>
              </a:rPr>
              <a:t> </a:t>
            </a:r>
            <a:r>
              <a:rPr sz="2200" b="1">
                <a:latin typeface="Arial"/>
                <a:cs typeface="Arial"/>
              </a:rPr>
              <a:t>determine</a:t>
            </a:r>
            <a:r>
              <a:rPr sz="2200" b="1" spc="-60">
                <a:latin typeface="Arial"/>
                <a:cs typeface="Arial"/>
              </a:rPr>
              <a:t> </a:t>
            </a:r>
            <a:r>
              <a:rPr sz="2200" b="1" spc="-25">
                <a:latin typeface="Arial"/>
                <a:cs typeface="Arial"/>
              </a:rPr>
              <a:t>the </a:t>
            </a:r>
            <a:r>
              <a:rPr sz="2200" b="1">
                <a:latin typeface="Arial"/>
                <a:cs typeface="Arial"/>
              </a:rPr>
              <a:t>amount</a:t>
            </a:r>
            <a:r>
              <a:rPr sz="2200" b="1" spc="-35">
                <a:latin typeface="Arial"/>
                <a:cs typeface="Arial"/>
              </a:rPr>
              <a:t> </a:t>
            </a:r>
            <a:r>
              <a:rPr sz="2200" b="1">
                <a:latin typeface="Arial"/>
                <a:cs typeface="Arial"/>
              </a:rPr>
              <a:t>of</a:t>
            </a:r>
            <a:r>
              <a:rPr sz="2200" b="1" spc="-50">
                <a:latin typeface="Arial"/>
                <a:cs typeface="Arial"/>
              </a:rPr>
              <a:t> </a:t>
            </a:r>
            <a:r>
              <a:rPr sz="2200" b="1">
                <a:latin typeface="Arial"/>
                <a:cs typeface="Arial"/>
              </a:rPr>
              <a:t>mitigation</a:t>
            </a:r>
            <a:r>
              <a:rPr sz="2200" b="1" spc="-35">
                <a:latin typeface="Arial"/>
                <a:cs typeface="Arial"/>
              </a:rPr>
              <a:t> </a:t>
            </a:r>
            <a:r>
              <a:rPr sz="2200">
                <a:latin typeface="Arial"/>
                <a:cs typeface="Arial"/>
              </a:rPr>
              <a:t>necessary</a:t>
            </a:r>
            <a:r>
              <a:rPr sz="2200" spc="-60">
                <a:latin typeface="Arial"/>
                <a:cs typeface="Arial"/>
              </a:rPr>
              <a:t> </a:t>
            </a:r>
            <a:r>
              <a:rPr sz="2200">
                <a:latin typeface="Arial"/>
                <a:cs typeface="Arial"/>
              </a:rPr>
              <a:t>to</a:t>
            </a:r>
            <a:r>
              <a:rPr sz="2200" spc="-60">
                <a:latin typeface="Arial"/>
                <a:cs typeface="Arial"/>
              </a:rPr>
              <a:t> </a:t>
            </a:r>
            <a:r>
              <a:rPr sz="2200" spc="-10">
                <a:latin typeface="Arial"/>
                <a:cs typeface="Arial"/>
              </a:rPr>
              <a:t>offset </a:t>
            </a:r>
            <a:r>
              <a:rPr sz="2200">
                <a:latin typeface="Arial"/>
                <a:cs typeface="Arial"/>
              </a:rPr>
              <a:t>the</a:t>
            </a:r>
            <a:r>
              <a:rPr sz="2200" spc="-60">
                <a:latin typeface="Arial"/>
                <a:cs typeface="Arial"/>
              </a:rPr>
              <a:t> </a:t>
            </a:r>
            <a:r>
              <a:rPr sz="2200">
                <a:latin typeface="Arial"/>
                <a:cs typeface="Arial"/>
              </a:rPr>
              <a:t>proposed</a:t>
            </a:r>
            <a:r>
              <a:rPr sz="2200" spc="-50">
                <a:latin typeface="Arial"/>
                <a:cs typeface="Arial"/>
              </a:rPr>
              <a:t> </a:t>
            </a:r>
            <a:r>
              <a:rPr sz="2200" spc="-10">
                <a:latin typeface="Arial"/>
                <a:cs typeface="Arial"/>
              </a:rPr>
              <a:t>impacts</a:t>
            </a:r>
            <a:r>
              <a:rPr lang="en-US" sz="2200" spc="-10">
                <a:latin typeface="Arial"/>
                <a:cs typeface="Arial"/>
              </a:rPr>
              <a:t>.</a:t>
            </a:r>
            <a:endParaRPr sz="2200">
              <a:latin typeface="Arial"/>
              <a:cs typeface="Arial"/>
            </a:endParaRPr>
          </a:p>
        </p:txBody>
      </p:sp>
    </p:spTree>
    <p:extLst>
      <p:ext uri="{BB962C8B-B14F-4D97-AF65-F5344CB8AC3E}">
        <p14:creationId xmlns:p14="http://schemas.microsoft.com/office/powerpoint/2010/main" val="9046961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umam screenshot"/>
          <p:cNvGrpSpPr/>
          <p:nvPr/>
        </p:nvGrpSpPr>
        <p:grpSpPr>
          <a:xfrm>
            <a:off x="6523405" y="1365250"/>
            <a:ext cx="5522595" cy="5382260"/>
            <a:chOff x="6523405" y="1365250"/>
            <a:chExt cx="5522595" cy="5382260"/>
          </a:xfrm>
          <a:solidFill>
            <a:srgbClr val="2E5270"/>
          </a:solidFill>
        </p:grpSpPr>
        <p:sp>
          <p:nvSpPr>
            <p:cNvPr id="3" name="object 3"/>
            <p:cNvSpPr/>
            <p:nvPr/>
          </p:nvSpPr>
          <p:spPr>
            <a:xfrm>
              <a:off x="6529755" y="1371600"/>
              <a:ext cx="5509895" cy="5369560"/>
            </a:xfrm>
            <a:custGeom>
              <a:avLst/>
              <a:gdLst/>
              <a:ahLst/>
              <a:cxnLst/>
              <a:rect l="l" t="t" r="r" b="b"/>
              <a:pathLst>
                <a:path w="5509895" h="5369559">
                  <a:moveTo>
                    <a:pt x="5509844" y="0"/>
                  </a:moveTo>
                  <a:lnTo>
                    <a:pt x="0" y="0"/>
                  </a:lnTo>
                  <a:lnTo>
                    <a:pt x="0" y="5369166"/>
                  </a:lnTo>
                  <a:lnTo>
                    <a:pt x="5509844" y="5369166"/>
                  </a:lnTo>
                  <a:lnTo>
                    <a:pt x="5509844" y="0"/>
                  </a:lnTo>
                  <a:close/>
                </a:path>
              </a:pathLst>
            </a:custGeom>
            <a:grpFill/>
          </p:spPr>
          <p:txBody>
            <a:bodyPr wrap="square" lIns="0" tIns="0" rIns="0" bIns="0" rtlCol="0"/>
            <a:lstStyle/>
            <a:p>
              <a:endParaRPr/>
            </a:p>
          </p:txBody>
        </p:sp>
        <p:sp>
          <p:nvSpPr>
            <p:cNvPr id="4" name="object 4"/>
            <p:cNvSpPr/>
            <p:nvPr/>
          </p:nvSpPr>
          <p:spPr>
            <a:xfrm>
              <a:off x="6529755" y="1371600"/>
              <a:ext cx="5509895" cy="5369560"/>
            </a:xfrm>
            <a:custGeom>
              <a:avLst/>
              <a:gdLst/>
              <a:ahLst/>
              <a:cxnLst/>
              <a:rect l="l" t="t" r="r" b="b"/>
              <a:pathLst>
                <a:path w="5509895" h="5369559">
                  <a:moveTo>
                    <a:pt x="0" y="0"/>
                  </a:moveTo>
                  <a:lnTo>
                    <a:pt x="5509844" y="0"/>
                  </a:lnTo>
                  <a:lnTo>
                    <a:pt x="5509844" y="5369166"/>
                  </a:lnTo>
                  <a:lnTo>
                    <a:pt x="0" y="5369166"/>
                  </a:lnTo>
                  <a:lnTo>
                    <a:pt x="0" y="0"/>
                  </a:lnTo>
                  <a:close/>
                </a:path>
              </a:pathLst>
            </a:custGeom>
            <a:grpFill/>
            <a:ln w="12700">
              <a:solidFill>
                <a:srgbClr val="3984AA"/>
              </a:solidFill>
            </a:ln>
          </p:spPr>
          <p:txBody>
            <a:bodyPr wrap="square" lIns="0" tIns="0" rIns="0" bIns="0" rtlCol="0"/>
            <a:lstStyle/>
            <a:p>
              <a:endParaRPr/>
            </a:p>
          </p:txBody>
        </p:sp>
      </p:grpSp>
      <p:sp>
        <p:nvSpPr>
          <p:cNvPr id="5" name="object 5"/>
          <p:cNvSpPr txBox="1">
            <a:spLocks noGrp="1"/>
          </p:cNvSpPr>
          <p:nvPr>
            <p:ph type="title"/>
          </p:nvPr>
        </p:nvSpPr>
        <p:spPr>
          <a:xfrm>
            <a:off x="1624186" y="249088"/>
            <a:ext cx="10463530" cy="936154"/>
          </a:xfrm>
          <a:prstGeom prst="rect">
            <a:avLst/>
          </a:prstGeom>
        </p:spPr>
        <p:txBody>
          <a:bodyPr vert="horz" wrap="square" lIns="0" tIns="12700" rIns="0" bIns="0" rtlCol="0">
            <a:spAutoFit/>
          </a:bodyPr>
          <a:lstStyle/>
          <a:p>
            <a:pPr marL="12700">
              <a:lnSpc>
                <a:spcPct val="100000"/>
              </a:lnSpc>
              <a:spcBef>
                <a:spcPts val="100"/>
              </a:spcBef>
            </a:pPr>
            <a:r>
              <a:t>UMAM</a:t>
            </a:r>
            <a:r>
              <a:rPr spc="-140"/>
              <a:t> </a:t>
            </a:r>
            <a:r>
              <a:rPr spc="-20"/>
              <a:t>PART</a:t>
            </a:r>
            <a:r>
              <a:rPr spc="-110"/>
              <a:t> </a:t>
            </a:r>
            <a:r>
              <a:rPr spc="-25"/>
              <a:t>II</a:t>
            </a:r>
            <a:br>
              <a:rPr lang="en-US" spc="-25"/>
            </a:br>
            <a:r>
              <a:rPr lang="en-US" sz="2500" spc="-25">
                <a:solidFill>
                  <a:srgbClr val="C8EAFB"/>
                </a:solidFill>
              </a:rPr>
              <a:t>ASSESSMENT: LOCATION AND LANSCAPE</a:t>
            </a:r>
            <a:endParaRPr sz="2500" spc="-25">
              <a:solidFill>
                <a:srgbClr val="C8EAFB"/>
              </a:solidFill>
            </a:endParaRPr>
          </a:p>
        </p:txBody>
      </p:sp>
      <p:sp>
        <p:nvSpPr>
          <p:cNvPr id="6" name="object 6"/>
          <p:cNvSpPr txBox="1"/>
          <p:nvPr/>
        </p:nvSpPr>
        <p:spPr>
          <a:xfrm>
            <a:off x="553403" y="1632960"/>
            <a:ext cx="10463530" cy="4846840"/>
          </a:xfrm>
          <a:prstGeom prst="rect">
            <a:avLst/>
          </a:prstGeom>
        </p:spPr>
        <p:txBody>
          <a:bodyPr vert="horz" wrap="square" lIns="0" tIns="12065" rIns="0" bIns="0" rtlCol="0">
            <a:spAutoFit/>
          </a:bodyPr>
          <a:lstStyle/>
          <a:p>
            <a:pPr marL="290830" marR="5429250" indent="-278765">
              <a:lnSpc>
                <a:spcPts val="2160"/>
              </a:lnSpc>
              <a:spcBef>
                <a:spcPts val="2720"/>
              </a:spcBef>
              <a:buAutoNum type="alphaLcPeriod"/>
              <a:tabLst>
                <a:tab pos="303530" algn="l"/>
              </a:tabLst>
            </a:pPr>
            <a:r>
              <a:rPr sz="2000" dirty="0">
                <a:latin typeface="Arial"/>
                <a:cs typeface="Arial"/>
              </a:rPr>
              <a:t>Range</a:t>
            </a:r>
            <a:r>
              <a:rPr sz="2000" spc="-25" dirty="0">
                <a:latin typeface="Arial"/>
                <a:cs typeface="Arial"/>
              </a:rPr>
              <a:t> </a:t>
            </a:r>
            <a:r>
              <a:rPr sz="2000" dirty="0">
                <a:latin typeface="Arial"/>
                <a:cs typeface="Arial"/>
              </a:rPr>
              <a:t>of</a:t>
            </a:r>
            <a:r>
              <a:rPr sz="2000" spc="-30" dirty="0">
                <a:latin typeface="Arial"/>
                <a:cs typeface="Arial"/>
              </a:rPr>
              <a:t> </a:t>
            </a:r>
            <a:r>
              <a:rPr sz="2000" dirty="0">
                <a:latin typeface="Arial"/>
                <a:cs typeface="Arial"/>
              </a:rPr>
              <a:t>habitats</a:t>
            </a:r>
            <a:r>
              <a:rPr sz="2000" spc="-35" dirty="0">
                <a:latin typeface="Arial"/>
                <a:cs typeface="Arial"/>
              </a:rPr>
              <a:t> </a:t>
            </a:r>
            <a:r>
              <a:rPr sz="2000" dirty="0">
                <a:latin typeface="Arial"/>
                <a:cs typeface="Arial"/>
              </a:rPr>
              <a:t>outside</a:t>
            </a:r>
            <a:r>
              <a:rPr sz="2000" spc="-20" dirty="0">
                <a:latin typeface="Arial"/>
                <a:cs typeface="Arial"/>
              </a:rPr>
              <a:t> </a:t>
            </a:r>
            <a:r>
              <a:rPr sz="2000" dirty="0">
                <a:latin typeface="Arial"/>
                <a:cs typeface="Arial"/>
              </a:rPr>
              <a:t>the</a:t>
            </a:r>
            <a:r>
              <a:rPr sz="2000" spc="-25" dirty="0">
                <a:latin typeface="Arial"/>
                <a:cs typeface="Arial"/>
              </a:rPr>
              <a:t> </a:t>
            </a:r>
            <a:r>
              <a:rPr sz="2000" spc="-10" dirty="0">
                <a:latin typeface="Arial"/>
                <a:cs typeface="Arial"/>
              </a:rPr>
              <a:t>assessment 	area.</a:t>
            </a:r>
            <a:endParaRPr sz="2000" dirty="0">
              <a:latin typeface="Arial"/>
              <a:cs typeface="Arial"/>
            </a:endParaRPr>
          </a:p>
          <a:p>
            <a:pPr marL="291465" indent="-278765">
              <a:lnSpc>
                <a:spcPct val="100000"/>
              </a:lnSpc>
              <a:spcBef>
                <a:spcPts val="725"/>
              </a:spcBef>
              <a:buAutoNum type="alphaLcPeriod"/>
              <a:tabLst>
                <a:tab pos="291465" algn="l"/>
              </a:tabLst>
            </a:pPr>
            <a:r>
              <a:rPr sz="2000" dirty="0">
                <a:latin typeface="Arial"/>
                <a:cs typeface="Arial"/>
              </a:rPr>
              <a:t>Invasive</a:t>
            </a:r>
            <a:r>
              <a:rPr sz="2000" spc="-20" dirty="0">
                <a:latin typeface="Arial"/>
                <a:cs typeface="Arial"/>
              </a:rPr>
              <a:t> </a:t>
            </a:r>
            <a:r>
              <a:rPr sz="2000" dirty="0">
                <a:latin typeface="Arial"/>
                <a:cs typeface="Arial"/>
              </a:rPr>
              <a:t>plant</a:t>
            </a:r>
            <a:r>
              <a:rPr sz="2000" spc="-40" dirty="0">
                <a:latin typeface="Arial"/>
                <a:cs typeface="Arial"/>
              </a:rPr>
              <a:t> </a:t>
            </a:r>
            <a:r>
              <a:rPr sz="2000" dirty="0">
                <a:latin typeface="Arial"/>
                <a:cs typeface="Arial"/>
              </a:rPr>
              <a:t>species</a:t>
            </a:r>
            <a:r>
              <a:rPr sz="2000" spc="-45" dirty="0">
                <a:latin typeface="Arial"/>
                <a:cs typeface="Arial"/>
              </a:rPr>
              <a:t> </a:t>
            </a:r>
            <a:r>
              <a:rPr sz="2000" dirty="0">
                <a:latin typeface="Arial"/>
                <a:cs typeface="Arial"/>
              </a:rPr>
              <a:t>in</a:t>
            </a:r>
            <a:r>
              <a:rPr sz="2000" spc="-20" dirty="0">
                <a:latin typeface="Arial"/>
                <a:cs typeface="Arial"/>
              </a:rPr>
              <a:t> </a:t>
            </a:r>
            <a:r>
              <a:rPr sz="2000" dirty="0">
                <a:latin typeface="Arial"/>
                <a:cs typeface="Arial"/>
              </a:rPr>
              <a:t>the</a:t>
            </a:r>
            <a:r>
              <a:rPr sz="2000" spc="-20" dirty="0">
                <a:latin typeface="Arial"/>
                <a:cs typeface="Arial"/>
              </a:rPr>
              <a:t> </a:t>
            </a:r>
            <a:r>
              <a:rPr sz="2000" spc="-10" dirty="0">
                <a:latin typeface="Arial"/>
                <a:cs typeface="Arial"/>
              </a:rPr>
              <a:t>proximity.</a:t>
            </a:r>
            <a:endParaRPr sz="2000" dirty="0">
              <a:latin typeface="Arial"/>
              <a:cs typeface="Arial"/>
            </a:endParaRPr>
          </a:p>
          <a:p>
            <a:pPr marL="277495" indent="-264795">
              <a:lnSpc>
                <a:spcPct val="100000"/>
              </a:lnSpc>
              <a:spcBef>
                <a:spcPts val="770"/>
              </a:spcBef>
              <a:buAutoNum type="alphaLcPeriod"/>
              <a:tabLst>
                <a:tab pos="277495" algn="l"/>
              </a:tabLst>
            </a:pPr>
            <a:r>
              <a:rPr sz="2000" dirty="0">
                <a:latin typeface="Arial"/>
                <a:cs typeface="Arial"/>
              </a:rPr>
              <a:t>Wildlife</a:t>
            </a:r>
            <a:r>
              <a:rPr sz="2000" spc="-20" dirty="0">
                <a:latin typeface="Arial"/>
                <a:cs typeface="Arial"/>
              </a:rPr>
              <a:t> </a:t>
            </a:r>
            <a:r>
              <a:rPr sz="2000" dirty="0">
                <a:latin typeface="Arial"/>
                <a:cs typeface="Arial"/>
              </a:rPr>
              <a:t>access</a:t>
            </a:r>
            <a:r>
              <a:rPr sz="2000" spc="-40" dirty="0">
                <a:latin typeface="Arial"/>
                <a:cs typeface="Arial"/>
              </a:rPr>
              <a:t> </a:t>
            </a:r>
            <a:r>
              <a:rPr sz="2000" dirty="0">
                <a:latin typeface="Arial"/>
                <a:cs typeface="Arial"/>
              </a:rPr>
              <a:t>to</a:t>
            </a:r>
            <a:r>
              <a:rPr sz="2000" spc="-30" dirty="0">
                <a:latin typeface="Arial"/>
                <a:cs typeface="Arial"/>
              </a:rPr>
              <a:t> </a:t>
            </a:r>
            <a:r>
              <a:rPr sz="2000" dirty="0">
                <a:latin typeface="Arial"/>
                <a:cs typeface="Arial"/>
              </a:rPr>
              <a:t>and</a:t>
            </a:r>
            <a:r>
              <a:rPr sz="2000" spc="-25" dirty="0">
                <a:latin typeface="Arial"/>
                <a:cs typeface="Arial"/>
              </a:rPr>
              <a:t> </a:t>
            </a:r>
            <a:r>
              <a:rPr sz="2000" dirty="0">
                <a:latin typeface="Arial"/>
                <a:cs typeface="Arial"/>
              </a:rPr>
              <a:t>from</a:t>
            </a:r>
            <a:r>
              <a:rPr sz="2000" spc="-35" dirty="0">
                <a:latin typeface="Arial"/>
                <a:cs typeface="Arial"/>
              </a:rPr>
              <a:t> </a:t>
            </a:r>
            <a:r>
              <a:rPr sz="2000" dirty="0">
                <a:latin typeface="Arial"/>
                <a:cs typeface="Arial"/>
              </a:rPr>
              <a:t>outside</a:t>
            </a:r>
            <a:r>
              <a:rPr sz="2000" spc="-30" dirty="0">
                <a:latin typeface="Arial"/>
                <a:cs typeface="Arial"/>
              </a:rPr>
              <a:t> </a:t>
            </a:r>
            <a:r>
              <a:rPr sz="2000" spc="-10" dirty="0">
                <a:latin typeface="Arial"/>
                <a:cs typeface="Arial"/>
              </a:rPr>
              <a:t>habitats.</a:t>
            </a:r>
            <a:endParaRPr sz="2000" dirty="0">
              <a:latin typeface="Arial"/>
              <a:cs typeface="Arial"/>
            </a:endParaRPr>
          </a:p>
          <a:p>
            <a:pPr marL="290830" marR="5321935" indent="-278765">
              <a:lnSpc>
                <a:spcPts val="2160"/>
              </a:lnSpc>
              <a:spcBef>
                <a:spcPts val="1030"/>
              </a:spcBef>
              <a:buAutoNum type="alphaLcPeriod"/>
              <a:tabLst>
                <a:tab pos="303530" algn="l"/>
              </a:tabLst>
            </a:pPr>
            <a:r>
              <a:rPr sz="2000" dirty="0">
                <a:latin typeface="Arial"/>
                <a:cs typeface="Arial"/>
              </a:rPr>
              <a:t>Functions</a:t>
            </a:r>
            <a:r>
              <a:rPr sz="2000" spc="-35" dirty="0">
                <a:latin typeface="Arial"/>
                <a:cs typeface="Arial"/>
              </a:rPr>
              <a:t> </a:t>
            </a:r>
            <a:r>
              <a:rPr sz="2000" dirty="0">
                <a:latin typeface="Arial"/>
                <a:cs typeface="Arial"/>
              </a:rPr>
              <a:t>that</a:t>
            </a:r>
            <a:r>
              <a:rPr sz="2000" spc="-35" dirty="0">
                <a:latin typeface="Arial"/>
                <a:cs typeface="Arial"/>
              </a:rPr>
              <a:t> </a:t>
            </a:r>
            <a:r>
              <a:rPr sz="2000" dirty="0">
                <a:latin typeface="Arial"/>
                <a:cs typeface="Arial"/>
              </a:rPr>
              <a:t>benefit</a:t>
            </a:r>
            <a:r>
              <a:rPr sz="2000" spc="-35" dirty="0">
                <a:latin typeface="Arial"/>
                <a:cs typeface="Arial"/>
              </a:rPr>
              <a:t> </a:t>
            </a:r>
            <a:r>
              <a:rPr sz="2000" dirty="0">
                <a:latin typeface="Arial"/>
                <a:cs typeface="Arial"/>
              </a:rPr>
              <a:t>downstream</a:t>
            </a:r>
            <a:r>
              <a:rPr sz="2000" spc="-60" dirty="0">
                <a:latin typeface="Arial"/>
                <a:cs typeface="Arial"/>
              </a:rPr>
              <a:t> </a:t>
            </a:r>
            <a:r>
              <a:rPr sz="2000" dirty="0">
                <a:latin typeface="Arial"/>
                <a:cs typeface="Arial"/>
              </a:rPr>
              <a:t>fish</a:t>
            </a:r>
            <a:r>
              <a:rPr sz="2000" spc="-25" dirty="0">
                <a:latin typeface="Arial"/>
                <a:cs typeface="Arial"/>
              </a:rPr>
              <a:t> and 	</a:t>
            </a:r>
            <a:r>
              <a:rPr sz="2000" dirty="0">
                <a:latin typeface="Arial"/>
                <a:cs typeface="Arial"/>
              </a:rPr>
              <a:t>wildlife;</a:t>
            </a:r>
            <a:r>
              <a:rPr sz="2000" spc="-65" dirty="0">
                <a:latin typeface="Arial"/>
                <a:cs typeface="Arial"/>
              </a:rPr>
              <a:t> </a:t>
            </a:r>
            <a:r>
              <a:rPr sz="2000" spc="-10" dirty="0">
                <a:latin typeface="Arial"/>
                <a:cs typeface="Arial"/>
              </a:rPr>
              <a:t>limitations.</a:t>
            </a:r>
            <a:endParaRPr sz="2000" dirty="0">
              <a:latin typeface="Arial"/>
              <a:cs typeface="Arial"/>
            </a:endParaRPr>
          </a:p>
          <a:p>
            <a:pPr marL="290830" marR="5732145" indent="-278765">
              <a:lnSpc>
                <a:spcPts val="2160"/>
              </a:lnSpc>
              <a:spcBef>
                <a:spcPts val="994"/>
              </a:spcBef>
              <a:buAutoNum type="alphaLcPeriod"/>
              <a:tabLst>
                <a:tab pos="303530" algn="l"/>
              </a:tabLst>
            </a:pPr>
            <a:r>
              <a:rPr sz="2000" dirty="0">
                <a:latin typeface="Arial"/>
                <a:cs typeface="Arial"/>
              </a:rPr>
              <a:t>Land</a:t>
            </a:r>
            <a:r>
              <a:rPr sz="2000" spc="-20" dirty="0">
                <a:latin typeface="Arial"/>
                <a:cs typeface="Arial"/>
              </a:rPr>
              <a:t> </a:t>
            </a:r>
            <a:r>
              <a:rPr sz="2000" dirty="0">
                <a:latin typeface="Arial"/>
                <a:cs typeface="Arial"/>
              </a:rPr>
              <a:t>uses</a:t>
            </a:r>
            <a:r>
              <a:rPr sz="2000" spc="-30" dirty="0">
                <a:latin typeface="Arial"/>
                <a:cs typeface="Arial"/>
              </a:rPr>
              <a:t> </a:t>
            </a:r>
            <a:r>
              <a:rPr sz="2000" dirty="0">
                <a:latin typeface="Arial"/>
                <a:cs typeface="Arial"/>
              </a:rPr>
              <a:t>outside</a:t>
            </a:r>
            <a:r>
              <a:rPr sz="2000" spc="-35" dirty="0">
                <a:latin typeface="Arial"/>
                <a:cs typeface="Arial"/>
              </a:rPr>
              <a:t> </a:t>
            </a:r>
            <a:r>
              <a:rPr sz="2000" dirty="0">
                <a:latin typeface="Arial"/>
                <a:cs typeface="Arial"/>
              </a:rPr>
              <a:t>the</a:t>
            </a:r>
            <a:r>
              <a:rPr sz="2000" spc="-15" dirty="0">
                <a:latin typeface="Arial"/>
                <a:cs typeface="Arial"/>
              </a:rPr>
              <a:t> </a:t>
            </a:r>
            <a:r>
              <a:rPr sz="2000" dirty="0">
                <a:latin typeface="Arial"/>
                <a:cs typeface="Arial"/>
              </a:rPr>
              <a:t>area,</a:t>
            </a:r>
            <a:r>
              <a:rPr sz="2000" spc="-40" dirty="0">
                <a:latin typeface="Arial"/>
                <a:cs typeface="Arial"/>
              </a:rPr>
              <a:t> </a:t>
            </a:r>
            <a:r>
              <a:rPr sz="2000" dirty="0">
                <a:latin typeface="Arial"/>
                <a:cs typeface="Arial"/>
              </a:rPr>
              <a:t>impacts</a:t>
            </a:r>
            <a:r>
              <a:rPr sz="2000" spc="-30" dirty="0">
                <a:latin typeface="Arial"/>
                <a:cs typeface="Arial"/>
              </a:rPr>
              <a:t> </a:t>
            </a:r>
            <a:r>
              <a:rPr sz="2000" spc="-25" dirty="0">
                <a:latin typeface="Arial"/>
                <a:cs typeface="Arial"/>
              </a:rPr>
              <a:t>on 	</a:t>
            </a:r>
            <a:r>
              <a:rPr sz="2000" spc="-10" dirty="0">
                <a:latin typeface="Arial"/>
                <a:cs typeface="Arial"/>
              </a:rPr>
              <a:t>wildlife.</a:t>
            </a:r>
            <a:endParaRPr sz="2000" dirty="0">
              <a:latin typeface="Arial"/>
              <a:cs typeface="Arial"/>
            </a:endParaRPr>
          </a:p>
          <a:p>
            <a:pPr marL="219075" marR="5291455" indent="-207010">
              <a:lnSpc>
                <a:spcPts val="2160"/>
              </a:lnSpc>
              <a:spcBef>
                <a:spcPts val="1010"/>
              </a:spcBef>
              <a:buAutoNum type="alphaLcPeriod"/>
              <a:tabLst>
                <a:tab pos="303530" algn="l"/>
              </a:tabLst>
            </a:pPr>
            <a:r>
              <a:rPr sz="2000" dirty="0">
                <a:latin typeface="Arial"/>
                <a:cs typeface="Arial"/>
              </a:rPr>
              <a:t>Downstream</a:t>
            </a:r>
            <a:r>
              <a:rPr sz="2000" spc="-65" dirty="0">
                <a:latin typeface="Arial"/>
                <a:cs typeface="Arial"/>
              </a:rPr>
              <a:t> </a:t>
            </a:r>
            <a:r>
              <a:rPr sz="2000" dirty="0">
                <a:latin typeface="Arial"/>
                <a:cs typeface="Arial"/>
              </a:rPr>
              <a:t>benefits</a:t>
            </a:r>
            <a:r>
              <a:rPr sz="2000" spc="-45" dirty="0">
                <a:latin typeface="Arial"/>
                <a:cs typeface="Arial"/>
              </a:rPr>
              <a:t> </a:t>
            </a:r>
            <a:r>
              <a:rPr sz="2000" dirty="0">
                <a:latin typeface="Arial"/>
                <a:cs typeface="Arial"/>
              </a:rPr>
              <a:t>are</a:t>
            </a:r>
            <a:r>
              <a:rPr sz="2000" spc="-50" dirty="0">
                <a:latin typeface="Arial"/>
                <a:cs typeface="Arial"/>
              </a:rPr>
              <a:t> </a:t>
            </a:r>
            <a:r>
              <a:rPr sz="2000" dirty="0">
                <a:latin typeface="Arial"/>
                <a:cs typeface="Arial"/>
              </a:rPr>
              <a:t>not</a:t>
            </a:r>
            <a:r>
              <a:rPr sz="2000" spc="-45" dirty="0">
                <a:latin typeface="Arial"/>
                <a:cs typeface="Arial"/>
              </a:rPr>
              <a:t> </a:t>
            </a:r>
            <a:r>
              <a:rPr sz="2000" dirty="0">
                <a:latin typeface="Arial"/>
                <a:cs typeface="Arial"/>
              </a:rPr>
              <a:t>limited</a:t>
            </a:r>
            <a:r>
              <a:rPr sz="2000" spc="-10" dirty="0">
                <a:latin typeface="Arial"/>
                <a:cs typeface="Arial"/>
              </a:rPr>
              <a:t> </a:t>
            </a:r>
            <a:r>
              <a:rPr sz="2000" spc="-25" dirty="0">
                <a:latin typeface="Arial"/>
                <a:cs typeface="Arial"/>
              </a:rPr>
              <a:t>by 	</a:t>
            </a:r>
            <a:r>
              <a:rPr sz="2000" dirty="0">
                <a:latin typeface="Arial"/>
                <a:cs typeface="Arial"/>
              </a:rPr>
              <a:t>hydrologic</a:t>
            </a:r>
            <a:r>
              <a:rPr sz="2000" spc="-60" dirty="0">
                <a:latin typeface="Arial"/>
                <a:cs typeface="Arial"/>
              </a:rPr>
              <a:t> </a:t>
            </a:r>
            <a:r>
              <a:rPr sz="2000" dirty="0">
                <a:latin typeface="Arial"/>
                <a:cs typeface="Arial"/>
              </a:rPr>
              <a:t>impediments</a:t>
            </a:r>
            <a:r>
              <a:rPr sz="2000" spc="-60" dirty="0">
                <a:latin typeface="Arial"/>
                <a:cs typeface="Arial"/>
              </a:rPr>
              <a:t> </a:t>
            </a:r>
            <a:r>
              <a:rPr sz="2000" dirty="0">
                <a:latin typeface="Arial"/>
                <a:cs typeface="Arial"/>
              </a:rPr>
              <a:t>or</a:t>
            </a:r>
            <a:r>
              <a:rPr sz="2000" spc="-50" dirty="0">
                <a:latin typeface="Arial"/>
                <a:cs typeface="Arial"/>
              </a:rPr>
              <a:t> </a:t>
            </a:r>
            <a:r>
              <a:rPr sz="2000" dirty="0">
                <a:latin typeface="Arial"/>
                <a:cs typeface="Arial"/>
              </a:rPr>
              <a:t>flow</a:t>
            </a:r>
            <a:r>
              <a:rPr sz="2000" spc="-50" dirty="0">
                <a:latin typeface="Arial"/>
                <a:cs typeface="Arial"/>
              </a:rPr>
              <a:t> </a:t>
            </a:r>
            <a:r>
              <a:rPr sz="2000" spc="-10" dirty="0">
                <a:latin typeface="Arial"/>
                <a:cs typeface="Arial"/>
              </a:rPr>
              <a:t>restrictions.</a:t>
            </a:r>
            <a:endParaRPr sz="2000" dirty="0">
              <a:latin typeface="Arial"/>
              <a:cs typeface="Arial"/>
            </a:endParaRPr>
          </a:p>
          <a:p>
            <a:pPr marL="290830" marR="4933315" indent="-278765">
              <a:lnSpc>
                <a:spcPts val="2160"/>
              </a:lnSpc>
              <a:spcBef>
                <a:spcPts val="994"/>
              </a:spcBef>
              <a:buAutoNum type="alphaLcPeriod"/>
              <a:tabLst>
                <a:tab pos="303530" algn="l"/>
              </a:tabLst>
            </a:pPr>
            <a:r>
              <a:rPr sz="2000" dirty="0">
                <a:latin typeface="Arial"/>
                <a:cs typeface="Arial"/>
              </a:rPr>
              <a:t>Downstream</a:t>
            </a:r>
            <a:r>
              <a:rPr sz="2000" spc="-80" dirty="0">
                <a:latin typeface="Arial"/>
                <a:cs typeface="Arial"/>
              </a:rPr>
              <a:t> </a:t>
            </a:r>
            <a:r>
              <a:rPr sz="2000" dirty="0">
                <a:latin typeface="Arial"/>
                <a:cs typeface="Arial"/>
              </a:rPr>
              <a:t>or</a:t>
            </a:r>
            <a:r>
              <a:rPr sz="2000" spc="-55" dirty="0">
                <a:latin typeface="Arial"/>
                <a:cs typeface="Arial"/>
              </a:rPr>
              <a:t> </a:t>
            </a:r>
            <a:r>
              <a:rPr sz="2000" dirty="0">
                <a:latin typeface="Arial"/>
                <a:cs typeface="Arial"/>
              </a:rPr>
              <a:t>other</a:t>
            </a:r>
            <a:r>
              <a:rPr sz="2000" spc="-60" dirty="0">
                <a:latin typeface="Arial"/>
                <a:cs typeface="Arial"/>
              </a:rPr>
              <a:t> </a:t>
            </a:r>
            <a:r>
              <a:rPr sz="2000" dirty="0">
                <a:latin typeface="Arial"/>
                <a:cs typeface="Arial"/>
              </a:rPr>
              <a:t>hydrologically</a:t>
            </a:r>
            <a:r>
              <a:rPr sz="2000" spc="-45" dirty="0">
                <a:latin typeface="Arial"/>
                <a:cs typeface="Arial"/>
              </a:rPr>
              <a:t> </a:t>
            </a:r>
            <a:r>
              <a:rPr sz="2000" spc="-10" dirty="0">
                <a:latin typeface="Arial"/>
                <a:cs typeface="Arial"/>
              </a:rPr>
              <a:t>connected 	</a:t>
            </a:r>
            <a:r>
              <a:rPr sz="2000" dirty="0">
                <a:latin typeface="Arial"/>
                <a:cs typeface="Arial"/>
              </a:rPr>
              <a:t>habitats</a:t>
            </a:r>
            <a:r>
              <a:rPr sz="2000" spc="-30" dirty="0">
                <a:latin typeface="Arial"/>
                <a:cs typeface="Arial"/>
              </a:rPr>
              <a:t> </a:t>
            </a:r>
            <a:r>
              <a:rPr sz="2000" dirty="0">
                <a:latin typeface="Arial"/>
                <a:cs typeface="Arial"/>
              </a:rPr>
              <a:t>dependence</a:t>
            </a:r>
            <a:r>
              <a:rPr sz="2000" spc="-40" dirty="0">
                <a:latin typeface="Arial"/>
                <a:cs typeface="Arial"/>
              </a:rPr>
              <a:t> </a:t>
            </a:r>
            <a:r>
              <a:rPr sz="2000" dirty="0">
                <a:latin typeface="Arial"/>
                <a:cs typeface="Arial"/>
              </a:rPr>
              <a:t>on</a:t>
            </a:r>
            <a:r>
              <a:rPr sz="2000" spc="-15" dirty="0">
                <a:latin typeface="Arial"/>
                <a:cs typeface="Arial"/>
              </a:rPr>
              <a:t> </a:t>
            </a:r>
            <a:r>
              <a:rPr sz="2000" spc="-10" dirty="0">
                <a:latin typeface="Arial"/>
                <a:cs typeface="Arial"/>
              </a:rPr>
              <a:t>discharges.</a:t>
            </a:r>
            <a:endParaRPr sz="2000" dirty="0">
              <a:latin typeface="Arial"/>
              <a:cs typeface="Arial"/>
            </a:endParaRPr>
          </a:p>
          <a:p>
            <a:pPr marL="290830" marR="5910580" indent="-278765">
              <a:lnSpc>
                <a:spcPts val="2160"/>
              </a:lnSpc>
              <a:spcBef>
                <a:spcPts val="994"/>
              </a:spcBef>
              <a:buAutoNum type="alphaLcPeriod"/>
              <a:tabLst>
                <a:tab pos="303530" algn="l"/>
              </a:tabLst>
            </a:pPr>
            <a:r>
              <a:rPr sz="2000" dirty="0">
                <a:latin typeface="Arial"/>
                <a:cs typeface="Arial"/>
              </a:rPr>
              <a:t>Uplands</a:t>
            </a:r>
            <a:r>
              <a:rPr sz="2000" spc="-30" dirty="0">
                <a:latin typeface="Arial"/>
                <a:cs typeface="Arial"/>
              </a:rPr>
              <a:t> </a:t>
            </a:r>
            <a:r>
              <a:rPr sz="2000" dirty="0">
                <a:latin typeface="Arial"/>
                <a:cs typeface="Arial"/>
              </a:rPr>
              <a:t>provide</a:t>
            </a:r>
            <a:r>
              <a:rPr sz="2000" spc="-50" dirty="0">
                <a:latin typeface="Arial"/>
                <a:cs typeface="Arial"/>
              </a:rPr>
              <a:t> </a:t>
            </a:r>
            <a:r>
              <a:rPr sz="2000" dirty="0">
                <a:latin typeface="Arial"/>
                <a:cs typeface="Arial"/>
              </a:rPr>
              <a:t>protection</a:t>
            </a:r>
            <a:r>
              <a:rPr sz="2000" spc="-45" dirty="0">
                <a:latin typeface="Arial"/>
                <a:cs typeface="Arial"/>
              </a:rPr>
              <a:t> </a:t>
            </a:r>
            <a:r>
              <a:rPr sz="2000" dirty="0">
                <a:latin typeface="Arial"/>
                <a:cs typeface="Arial"/>
              </a:rPr>
              <a:t>of</a:t>
            </a:r>
            <a:r>
              <a:rPr sz="2000" spc="-45" dirty="0">
                <a:latin typeface="Arial"/>
                <a:cs typeface="Arial"/>
              </a:rPr>
              <a:t> </a:t>
            </a:r>
            <a:r>
              <a:rPr sz="2000" spc="-10" dirty="0">
                <a:latin typeface="Arial"/>
                <a:cs typeface="Arial"/>
              </a:rPr>
              <a:t>wetland 	</a:t>
            </a:r>
            <a:r>
              <a:rPr sz="2000" dirty="0">
                <a:latin typeface="Arial"/>
                <a:cs typeface="Arial"/>
              </a:rPr>
              <a:t>functions</a:t>
            </a:r>
            <a:r>
              <a:rPr sz="2000" spc="-50" dirty="0">
                <a:latin typeface="Arial"/>
                <a:cs typeface="Arial"/>
              </a:rPr>
              <a:t> </a:t>
            </a:r>
            <a:r>
              <a:rPr sz="2000" dirty="0">
                <a:latin typeface="Arial"/>
                <a:cs typeface="Arial"/>
              </a:rPr>
              <a:t>(UPL</a:t>
            </a:r>
            <a:r>
              <a:rPr sz="2000" spc="-105" dirty="0">
                <a:latin typeface="Arial"/>
                <a:cs typeface="Arial"/>
              </a:rPr>
              <a:t> </a:t>
            </a:r>
            <a:r>
              <a:rPr sz="2000" spc="-20" dirty="0">
                <a:latin typeface="Arial"/>
                <a:cs typeface="Arial"/>
              </a:rPr>
              <a:t>MIT).</a:t>
            </a:r>
            <a:endParaRPr sz="2000" dirty="0">
              <a:latin typeface="Arial"/>
              <a:cs typeface="Arial"/>
            </a:endParaRPr>
          </a:p>
        </p:txBody>
      </p:sp>
      <p:grpSp>
        <p:nvGrpSpPr>
          <p:cNvPr id="7" name="object 7" descr="umam screenshot"/>
          <p:cNvGrpSpPr/>
          <p:nvPr/>
        </p:nvGrpSpPr>
        <p:grpSpPr>
          <a:xfrm>
            <a:off x="7058003" y="1462544"/>
            <a:ext cx="4356735" cy="5259070"/>
            <a:chOff x="7058003" y="1462544"/>
            <a:chExt cx="4356735" cy="5259070"/>
          </a:xfrm>
        </p:grpSpPr>
        <p:pic>
          <p:nvPicPr>
            <p:cNvPr id="8" name="object 8"/>
            <p:cNvPicPr/>
            <p:nvPr/>
          </p:nvPicPr>
          <p:blipFill>
            <a:blip r:embed="rId2" cstate="print"/>
            <a:stretch>
              <a:fillRect/>
            </a:stretch>
          </p:blipFill>
          <p:spPr>
            <a:xfrm>
              <a:off x="7058003" y="1462544"/>
              <a:ext cx="4356718" cy="5258943"/>
            </a:xfrm>
            <a:prstGeom prst="rect">
              <a:avLst/>
            </a:prstGeom>
          </p:spPr>
        </p:pic>
        <p:sp>
          <p:nvSpPr>
            <p:cNvPr id="9" name="object 9"/>
            <p:cNvSpPr/>
            <p:nvPr/>
          </p:nvSpPr>
          <p:spPr>
            <a:xfrm>
              <a:off x="7267066" y="2742412"/>
              <a:ext cx="3894454" cy="934085"/>
            </a:xfrm>
            <a:custGeom>
              <a:avLst/>
              <a:gdLst/>
              <a:ahLst/>
              <a:cxnLst/>
              <a:rect l="l" t="t" r="r" b="b"/>
              <a:pathLst>
                <a:path w="3894454" h="934085">
                  <a:moveTo>
                    <a:pt x="0" y="0"/>
                  </a:moveTo>
                  <a:lnTo>
                    <a:pt x="3894264" y="0"/>
                  </a:lnTo>
                  <a:lnTo>
                    <a:pt x="3894264" y="934046"/>
                  </a:lnTo>
                  <a:lnTo>
                    <a:pt x="0" y="934046"/>
                  </a:lnTo>
                  <a:lnTo>
                    <a:pt x="0" y="0"/>
                  </a:lnTo>
                  <a:close/>
                </a:path>
              </a:pathLst>
            </a:custGeom>
            <a:ln w="28575">
              <a:solidFill>
                <a:srgbClr val="2E9AFD"/>
              </a:solidFill>
            </a:ln>
          </p:spPr>
          <p:txBody>
            <a:bodyPr wrap="square" lIns="0" tIns="0" rIns="0" bIns="0" rtlCol="0"/>
            <a:lstStyle/>
            <a:p>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umam screenshot"/>
          <p:cNvGrpSpPr/>
          <p:nvPr/>
        </p:nvGrpSpPr>
        <p:grpSpPr>
          <a:xfrm>
            <a:off x="6523405" y="1365250"/>
            <a:ext cx="5522595" cy="5382260"/>
            <a:chOff x="6523405" y="1365250"/>
            <a:chExt cx="5522595" cy="5382260"/>
          </a:xfrm>
        </p:grpSpPr>
        <p:sp>
          <p:nvSpPr>
            <p:cNvPr id="3" name="object 3"/>
            <p:cNvSpPr/>
            <p:nvPr/>
          </p:nvSpPr>
          <p:spPr>
            <a:xfrm>
              <a:off x="6529755" y="1371600"/>
              <a:ext cx="5509895" cy="5369560"/>
            </a:xfrm>
            <a:custGeom>
              <a:avLst/>
              <a:gdLst/>
              <a:ahLst/>
              <a:cxnLst/>
              <a:rect l="l" t="t" r="r" b="b"/>
              <a:pathLst>
                <a:path w="5509895" h="5369559">
                  <a:moveTo>
                    <a:pt x="5509844" y="0"/>
                  </a:moveTo>
                  <a:lnTo>
                    <a:pt x="0" y="0"/>
                  </a:lnTo>
                  <a:lnTo>
                    <a:pt x="0" y="5369166"/>
                  </a:lnTo>
                  <a:lnTo>
                    <a:pt x="5509844" y="5369166"/>
                  </a:lnTo>
                  <a:lnTo>
                    <a:pt x="5509844" y="0"/>
                  </a:lnTo>
                  <a:close/>
                </a:path>
              </a:pathLst>
            </a:custGeom>
            <a:solidFill>
              <a:srgbClr val="2E5270"/>
            </a:solidFill>
          </p:spPr>
          <p:txBody>
            <a:bodyPr wrap="square" lIns="0" tIns="0" rIns="0" bIns="0" rtlCol="0"/>
            <a:lstStyle/>
            <a:p>
              <a:endParaRPr/>
            </a:p>
          </p:txBody>
        </p:sp>
        <p:sp>
          <p:nvSpPr>
            <p:cNvPr id="4" name="object 4"/>
            <p:cNvSpPr/>
            <p:nvPr/>
          </p:nvSpPr>
          <p:spPr>
            <a:xfrm>
              <a:off x="6529755" y="1371600"/>
              <a:ext cx="5509895" cy="5369560"/>
            </a:xfrm>
            <a:custGeom>
              <a:avLst/>
              <a:gdLst/>
              <a:ahLst/>
              <a:cxnLst/>
              <a:rect l="l" t="t" r="r" b="b"/>
              <a:pathLst>
                <a:path w="5509895" h="5369559">
                  <a:moveTo>
                    <a:pt x="0" y="0"/>
                  </a:moveTo>
                  <a:lnTo>
                    <a:pt x="5509844" y="0"/>
                  </a:lnTo>
                  <a:lnTo>
                    <a:pt x="5509844" y="5369166"/>
                  </a:lnTo>
                  <a:lnTo>
                    <a:pt x="0" y="5369166"/>
                  </a:lnTo>
                  <a:lnTo>
                    <a:pt x="0" y="0"/>
                  </a:lnTo>
                  <a:close/>
                </a:path>
              </a:pathLst>
            </a:custGeom>
            <a:ln w="12700">
              <a:solidFill>
                <a:srgbClr val="3984AA"/>
              </a:solidFill>
            </a:ln>
          </p:spPr>
          <p:txBody>
            <a:bodyPr wrap="square" lIns="0" tIns="0" rIns="0" bIns="0" rtlCol="0"/>
            <a:lstStyle/>
            <a:p>
              <a:endParaRPr/>
            </a:p>
          </p:txBody>
        </p:sp>
      </p:grpSp>
      <p:sp>
        <p:nvSpPr>
          <p:cNvPr id="5" name="object 5"/>
          <p:cNvSpPr txBox="1">
            <a:spLocks noGrp="1"/>
          </p:cNvSpPr>
          <p:nvPr>
            <p:ph type="title"/>
          </p:nvPr>
        </p:nvSpPr>
        <p:spPr>
          <a:xfrm>
            <a:off x="1624186" y="160356"/>
            <a:ext cx="10415464" cy="936154"/>
          </a:xfrm>
          <a:prstGeom prst="rect">
            <a:avLst/>
          </a:prstGeom>
        </p:spPr>
        <p:txBody>
          <a:bodyPr vert="horz" wrap="square" lIns="0" tIns="12700" rIns="0" bIns="0" rtlCol="0">
            <a:spAutoFit/>
          </a:bodyPr>
          <a:lstStyle/>
          <a:p>
            <a:pPr marL="12700">
              <a:lnSpc>
                <a:spcPct val="100000"/>
              </a:lnSpc>
              <a:spcBef>
                <a:spcPts val="100"/>
              </a:spcBef>
            </a:pPr>
            <a:r>
              <a:t>UMAM</a:t>
            </a:r>
            <a:r>
              <a:rPr spc="-140"/>
              <a:t> </a:t>
            </a:r>
            <a:r>
              <a:rPr spc="-20"/>
              <a:t>PART</a:t>
            </a:r>
            <a:r>
              <a:rPr spc="-110"/>
              <a:t> </a:t>
            </a:r>
            <a:r>
              <a:rPr spc="-25"/>
              <a:t>II</a:t>
            </a:r>
            <a:br>
              <a:rPr lang="en-US" spc="-25"/>
            </a:br>
            <a:r>
              <a:rPr lang="en-US" sz="2500" spc="-25">
                <a:solidFill>
                  <a:srgbClr val="C8EAFB"/>
                </a:solidFill>
              </a:rPr>
              <a:t>ASSESSMENT: WATER ENVIRONMENT</a:t>
            </a:r>
            <a:endParaRPr sz="2500" spc="-25">
              <a:solidFill>
                <a:srgbClr val="C8EAFB"/>
              </a:solidFill>
            </a:endParaRPr>
          </a:p>
        </p:txBody>
      </p:sp>
      <p:sp>
        <p:nvSpPr>
          <p:cNvPr id="6" name="object 6"/>
          <p:cNvSpPr txBox="1"/>
          <p:nvPr/>
        </p:nvSpPr>
        <p:spPr>
          <a:xfrm>
            <a:off x="347663" y="1466420"/>
            <a:ext cx="7203440" cy="5264903"/>
          </a:xfrm>
          <a:prstGeom prst="rect">
            <a:avLst/>
          </a:prstGeom>
        </p:spPr>
        <p:txBody>
          <a:bodyPr vert="horz" wrap="square" lIns="0" tIns="12065" rIns="0" bIns="0" rtlCol="0">
            <a:spAutoFit/>
          </a:bodyPr>
          <a:lstStyle/>
          <a:p>
            <a:pPr marL="266065" indent="-253365">
              <a:lnSpc>
                <a:spcPct val="100000"/>
              </a:lnSpc>
              <a:spcBef>
                <a:spcPts val="2650"/>
              </a:spcBef>
              <a:buAutoNum type="alphaLcPeriod"/>
              <a:tabLst>
                <a:tab pos="266065" algn="l"/>
              </a:tabLst>
            </a:pPr>
            <a:r>
              <a:rPr sz="1800">
                <a:latin typeface="Arial"/>
                <a:cs typeface="Arial"/>
              </a:rPr>
              <a:t>Water</a:t>
            </a:r>
            <a:r>
              <a:rPr sz="1800" spc="-65">
                <a:latin typeface="Arial"/>
                <a:cs typeface="Arial"/>
              </a:rPr>
              <a:t> </a:t>
            </a:r>
            <a:r>
              <a:rPr sz="1800">
                <a:latin typeface="Arial"/>
                <a:cs typeface="Arial"/>
              </a:rPr>
              <a:t>levels</a:t>
            </a:r>
            <a:r>
              <a:rPr sz="1800" spc="-40">
                <a:latin typeface="Arial"/>
                <a:cs typeface="Arial"/>
              </a:rPr>
              <a:t> </a:t>
            </a:r>
            <a:r>
              <a:rPr sz="1800">
                <a:latin typeface="Arial"/>
                <a:cs typeface="Arial"/>
              </a:rPr>
              <a:t>and</a:t>
            </a:r>
            <a:r>
              <a:rPr sz="1800" spc="-55">
                <a:latin typeface="Arial"/>
                <a:cs typeface="Arial"/>
              </a:rPr>
              <a:t> </a:t>
            </a:r>
            <a:r>
              <a:rPr sz="1800">
                <a:latin typeface="Arial"/>
                <a:cs typeface="Arial"/>
              </a:rPr>
              <a:t>flows</a:t>
            </a:r>
            <a:r>
              <a:rPr sz="1800" spc="-10">
                <a:latin typeface="Arial"/>
                <a:cs typeface="Arial"/>
              </a:rPr>
              <a:t> </a:t>
            </a:r>
            <a:r>
              <a:rPr sz="1800">
                <a:latin typeface="Arial"/>
                <a:cs typeface="Arial"/>
              </a:rPr>
              <a:t>appear</a:t>
            </a:r>
            <a:r>
              <a:rPr sz="1800" spc="-35">
                <a:latin typeface="Arial"/>
                <a:cs typeface="Arial"/>
              </a:rPr>
              <a:t> </a:t>
            </a:r>
            <a:r>
              <a:rPr sz="1800" spc="-10">
                <a:latin typeface="Arial"/>
                <a:cs typeface="Arial"/>
              </a:rPr>
              <a:t>appropriate.</a:t>
            </a:r>
            <a:endParaRPr sz="1800">
              <a:latin typeface="Arial"/>
              <a:cs typeface="Arial"/>
            </a:endParaRPr>
          </a:p>
          <a:p>
            <a:pPr marL="243840" marR="2051685" indent="-231775">
              <a:lnSpc>
                <a:spcPts val="1939"/>
              </a:lnSpc>
              <a:spcBef>
                <a:spcPts val="1025"/>
              </a:spcBef>
              <a:buAutoNum type="alphaLcPeriod"/>
              <a:tabLst>
                <a:tab pos="243840" algn="l"/>
                <a:tab pos="265430" algn="l"/>
              </a:tabLst>
            </a:pPr>
            <a:r>
              <a:rPr sz="1800">
                <a:latin typeface="Arial"/>
                <a:cs typeface="Arial"/>
              </a:rPr>
              <a:t>	Water</a:t>
            </a:r>
            <a:r>
              <a:rPr sz="1800" spc="-45">
                <a:latin typeface="Arial"/>
                <a:cs typeface="Arial"/>
              </a:rPr>
              <a:t> </a:t>
            </a:r>
            <a:r>
              <a:rPr sz="1800">
                <a:latin typeface="Arial"/>
                <a:cs typeface="Arial"/>
              </a:rPr>
              <a:t>level</a:t>
            </a:r>
            <a:r>
              <a:rPr sz="1800" spc="-30">
                <a:latin typeface="Arial"/>
                <a:cs typeface="Arial"/>
              </a:rPr>
              <a:t> </a:t>
            </a:r>
            <a:r>
              <a:rPr sz="1800">
                <a:latin typeface="Arial"/>
                <a:cs typeface="Arial"/>
              </a:rPr>
              <a:t>indicators</a:t>
            </a:r>
            <a:r>
              <a:rPr sz="1800" spc="-30">
                <a:latin typeface="Arial"/>
                <a:cs typeface="Arial"/>
              </a:rPr>
              <a:t> </a:t>
            </a:r>
            <a:r>
              <a:rPr sz="1800">
                <a:latin typeface="Arial"/>
                <a:cs typeface="Arial"/>
              </a:rPr>
              <a:t>are</a:t>
            </a:r>
            <a:r>
              <a:rPr sz="1800" spc="-45">
                <a:latin typeface="Arial"/>
                <a:cs typeface="Arial"/>
              </a:rPr>
              <a:t> </a:t>
            </a:r>
            <a:r>
              <a:rPr sz="1800">
                <a:latin typeface="Arial"/>
                <a:cs typeface="Arial"/>
              </a:rPr>
              <a:t>distinct</a:t>
            </a:r>
            <a:r>
              <a:rPr sz="1800" spc="-30">
                <a:latin typeface="Arial"/>
                <a:cs typeface="Arial"/>
              </a:rPr>
              <a:t> </a:t>
            </a:r>
            <a:r>
              <a:rPr sz="1800">
                <a:latin typeface="Arial"/>
                <a:cs typeface="Arial"/>
              </a:rPr>
              <a:t>and</a:t>
            </a:r>
            <a:r>
              <a:rPr sz="1800" spc="-45">
                <a:latin typeface="Arial"/>
                <a:cs typeface="Arial"/>
              </a:rPr>
              <a:t> </a:t>
            </a:r>
            <a:r>
              <a:rPr sz="1800" spc="-10">
                <a:latin typeface="Arial"/>
                <a:cs typeface="Arial"/>
              </a:rPr>
              <a:t>consistent </a:t>
            </a:r>
            <a:r>
              <a:rPr sz="1800">
                <a:latin typeface="Arial"/>
                <a:cs typeface="Arial"/>
              </a:rPr>
              <a:t>with</a:t>
            </a:r>
            <a:r>
              <a:rPr sz="1800" spc="-30">
                <a:latin typeface="Arial"/>
                <a:cs typeface="Arial"/>
              </a:rPr>
              <a:t> </a:t>
            </a:r>
            <a:r>
              <a:rPr sz="1800">
                <a:latin typeface="Arial"/>
                <a:cs typeface="Arial"/>
              </a:rPr>
              <a:t>expected</a:t>
            </a:r>
            <a:r>
              <a:rPr sz="1800" spc="-40">
                <a:latin typeface="Arial"/>
                <a:cs typeface="Arial"/>
              </a:rPr>
              <a:t> </a:t>
            </a:r>
            <a:r>
              <a:rPr sz="1800" spc="-10">
                <a:latin typeface="Arial"/>
                <a:cs typeface="Arial"/>
              </a:rPr>
              <a:t>conditions.</a:t>
            </a:r>
            <a:endParaRPr sz="1800">
              <a:latin typeface="Arial"/>
              <a:cs typeface="Arial"/>
            </a:endParaRPr>
          </a:p>
          <a:p>
            <a:pPr marL="243840" marR="2487295" indent="-231775">
              <a:lnSpc>
                <a:spcPts val="1939"/>
              </a:lnSpc>
              <a:spcBef>
                <a:spcPts val="1020"/>
              </a:spcBef>
              <a:buAutoNum type="alphaLcPeriod"/>
              <a:tabLst>
                <a:tab pos="243840" algn="l"/>
                <a:tab pos="252729" algn="l"/>
              </a:tabLst>
            </a:pPr>
            <a:r>
              <a:rPr sz="1800">
                <a:latin typeface="Arial"/>
                <a:cs typeface="Arial"/>
              </a:rPr>
              <a:t>	Soil</a:t>
            </a:r>
            <a:r>
              <a:rPr sz="1800" spc="-25">
                <a:latin typeface="Arial"/>
                <a:cs typeface="Arial"/>
              </a:rPr>
              <a:t> </a:t>
            </a:r>
            <a:r>
              <a:rPr sz="1800">
                <a:latin typeface="Arial"/>
                <a:cs typeface="Arial"/>
              </a:rPr>
              <a:t>moisture</a:t>
            </a:r>
            <a:r>
              <a:rPr sz="1800" spc="-20">
                <a:latin typeface="Arial"/>
                <a:cs typeface="Arial"/>
              </a:rPr>
              <a:t> </a:t>
            </a:r>
            <a:r>
              <a:rPr sz="1800">
                <a:latin typeface="Arial"/>
                <a:cs typeface="Arial"/>
              </a:rPr>
              <a:t>is</a:t>
            </a:r>
            <a:r>
              <a:rPr sz="1800" spc="-30">
                <a:latin typeface="Arial"/>
                <a:cs typeface="Arial"/>
              </a:rPr>
              <a:t> </a:t>
            </a:r>
            <a:r>
              <a:rPr sz="1800">
                <a:latin typeface="Arial"/>
                <a:cs typeface="Arial"/>
              </a:rPr>
              <a:t>appropriate.</a:t>
            </a:r>
            <a:r>
              <a:rPr sz="1800" spc="-15">
                <a:latin typeface="Arial"/>
                <a:cs typeface="Arial"/>
              </a:rPr>
              <a:t> </a:t>
            </a:r>
            <a:r>
              <a:rPr sz="1800">
                <a:latin typeface="Arial"/>
                <a:cs typeface="Arial"/>
              </a:rPr>
              <a:t>No</a:t>
            </a:r>
            <a:r>
              <a:rPr sz="1800" spc="-20">
                <a:latin typeface="Arial"/>
                <a:cs typeface="Arial"/>
              </a:rPr>
              <a:t> </a:t>
            </a:r>
            <a:r>
              <a:rPr sz="1800" spc="-10">
                <a:latin typeface="Arial"/>
                <a:cs typeface="Arial"/>
              </a:rPr>
              <a:t>desiccation, </a:t>
            </a:r>
            <a:r>
              <a:rPr sz="1800">
                <a:latin typeface="Arial"/>
                <a:cs typeface="Arial"/>
              </a:rPr>
              <a:t>oxidation</a:t>
            </a:r>
            <a:r>
              <a:rPr sz="1800" spc="-15">
                <a:latin typeface="Arial"/>
                <a:cs typeface="Arial"/>
              </a:rPr>
              <a:t> </a:t>
            </a:r>
            <a:r>
              <a:rPr sz="1800">
                <a:latin typeface="Arial"/>
                <a:cs typeface="Arial"/>
              </a:rPr>
              <a:t>or</a:t>
            </a:r>
            <a:r>
              <a:rPr sz="1800" spc="-40">
                <a:latin typeface="Arial"/>
                <a:cs typeface="Arial"/>
              </a:rPr>
              <a:t> </a:t>
            </a:r>
            <a:r>
              <a:rPr sz="1800" spc="-10">
                <a:latin typeface="Arial"/>
                <a:cs typeface="Arial"/>
              </a:rPr>
              <a:t>subsidence.</a:t>
            </a:r>
            <a:endParaRPr sz="1800">
              <a:latin typeface="Arial"/>
              <a:cs typeface="Arial"/>
            </a:endParaRPr>
          </a:p>
          <a:p>
            <a:pPr marL="266065" indent="-253365">
              <a:lnSpc>
                <a:spcPct val="100000"/>
              </a:lnSpc>
              <a:spcBef>
                <a:spcPts val="755"/>
              </a:spcBef>
              <a:buAutoNum type="alphaLcPeriod"/>
              <a:tabLst>
                <a:tab pos="266065" algn="l"/>
              </a:tabLst>
            </a:pPr>
            <a:r>
              <a:rPr sz="1800">
                <a:latin typeface="Arial"/>
                <a:cs typeface="Arial"/>
              </a:rPr>
              <a:t>Soil</a:t>
            </a:r>
            <a:r>
              <a:rPr sz="1800" spc="-35">
                <a:latin typeface="Arial"/>
                <a:cs typeface="Arial"/>
              </a:rPr>
              <a:t> </a:t>
            </a:r>
            <a:r>
              <a:rPr sz="1800">
                <a:latin typeface="Arial"/>
                <a:cs typeface="Arial"/>
              </a:rPr>
              <a:t>erosion</a:t>
            </a:r>
            <a:r>
              <a:rPr sz="1800" spc="-20">
                <a:latin typeface="Arial"/>
                <a:cs typeface="Arial"/>
              </a:rPr>
              <a:t> </a:t>
            </a:r>
            <a:r>
              <a:rPr sz="1800">
                <a:latin typeface="Arial"/>
                <a:cs typeface="Arial"/>
              </a:rPr>
              <a:t>or</a:t>
            </a:r>
            <a:r>
              <a:rPr sz="1800" spc="-35">
                <a:latin typeface="Arial"/>
                <a:cs typeface="Arial"/>
              </a:rPr>
              <a:t> </a:t>
            </a:r>
            <a:r>
              <a:rPr sz="1800">
                <a:latin typeface="Arial"/>
                <a:cs typeface="Arial"/>
              </a:rPr>
              <a:t>deposition</a:t>
            </a:r>
            <a:r>
              <a:rPr sz="1800" spc="-15">
                <a:latin typeface="Arial"/>
                <a:cs typeface="Arial"/>
              </a:rPr>
              <a:t> </a:t>
            </a:r>
            <a:r>
              <a:rPr sz="1800" spc="-10">
                <a:latin typeface="Arial"/>
                <a:cs typeface="Arial"/>
              </a:rPr>
              <a:t>patterns.</a:t>
            </a:r>
            <a:endParaRPr sz="1800">
              <a:latin typeface="Arial"/>
              <a:cs typeface="Arial"/>
            </a:endParaRPr>
          </a:p>
          <a:p>
            <a:pPr marL="266065" indent="-253365">
              <a:lnSpc>
                <a:spcPct val="100000"/>
              </a:lnSpc>
              <a:spcBef>
                <a:spcPts val="780"/>
              </a:spcBef>
              <a:buAutoNum type="alphaLcPeriod"/>
              <a:tabLst>
                <a:tab pos="266065" algn="l"/>
              </a:tabLst>
            </a:pPr>
            <a:r>
              <a:rPr sz="1800">
                <a:latin typeface="Arial"/>
                <a:cs typeface="Arial"/>
              </a:rPr>
              <a:t>Evidence</a:t>
            </a:r>
            <a:r>
              <a:rPr sz="1800" spc="-15">
                <a:latin typeface="Arial"/>
                <a:cs typeface="Arial"/>
              </a:rPr>
              <a:t> </a:t>
            </a:r>
            <a:r>
              <a:rPr sz="1800">
                <a:latin typeface="Arial"/>
                <a:cs typeface="Arial"/>
              </a:rPr>
              <a:t>of</a:t>
            </a:r>
            <a:r>
              <a:rPr sz="1800" spc="-20">
                <a:latin typeface="Arial"/>
                <a:cs typeface="Arial"/>
              </a:rPr>
              <a:t> </a:t>
            </a:r>
            <a:r>
              <a:rPr sz="1800">
                <a:latin typeface="Arial"/>
                <a:cs typeface="Arial"/>
              </a:rPr>
              <a:t>fire</a:t>
            </a:r>
            <a:r>
              <a:rPr sz="1800" spc="-25">
                <a:latin typeface="Arial"/>
                <a:cs typeface="Arial"/>
              </a:rPr>
              <a:t> </a:t>
            </a:r>
            <a:r>
              <a:rPr sz="1800" spc="-10">
                <a:latin typeface="Arial"/>
                <a:cs typeface="Arial"/>
              </a:rPr>
              <a:t>history.</a:t>
            </a:r>
            <a:endParaRPr sz="1800">
              <a:latin typeface="Arial"/>
              <a:cs typeface="Arial"/>
            </a:endParaRPr>
          </a:p>
          <a:p>
            <a:pPr marL="202565" indent="-189865">
              <a:lnSpc>
                <a:spcPct val="100000"/>
              </a:lnSpc>
              <a:spcBef>
                <a:spcPts val="790"/>
              </a:spcBef>
              <a:buAutoNum type="alphaLcPeriod"/>
              <a:tabLst>
                <a:tab pos="202565" algn="l"/>
              </a:tabLst>
            </a:pPr>
            <a:r>
              <a:rPr sz="1800" spc="-10">
                <a:latin typeface="Arial"/>
                <a:cs typeface="Arial"/>
              </a:rPr>
              <a:t>Vegetation</a:t>
            </a:r>
            <a:r>
              <a:rPr sz="1800" spc="-30">
                <a:latin typeface="Arial"/>
                <a:cs typeface="Arial"/>
              </a:rPr>
              <a:t> </a:t>
            </a:r>
            <a:r>
              <a:rPr sz="1800">
                <a:latin typeface="Arial"/>
                <a:cs typeface="Arial"/>
              </a:rPr>
              <a:t>zonation</a:t>
            </a:r>
            <a:r>
              <a:rPr sz="1800" spc="-30">
                <a:latin typeface="Arial"/>
                <a:cs typeface="Arial"/>
              </a:rPr>
              <a:t> </a:t>
            </a:r>
            <a:r>
              <a:rPr sz="1800">
                <a:latin typeface="Arial"/>
                <a:cs typeface="Arial"/>
              </a:rPr>
              <a:t>is</a:t>
            </a:r>
            <a:r>
              <a:rPr sz="1800" spc="-40">
                <a:latin typeface="Arial"/>
                <a:cs typeface="Arial"/>
              </a:rPr>
              <a:t> </a:t>
            </a:r>
            <a:r>
              <a:rPr sz="1800" spc="-10">
                <a:latin typeface="Arial"/>
                <a:cs typeface="Arial"/>
              </a:rPr>
              <a:t>appropriate.</a:t>
            </a:r>
            <a:endParaRPr sz="1800">
              <a:latin typeface="Arial"/>
              <a:cs typeface="Arial"/>
            </a:endParaRPr>
          </a:p>
          <a:p>
            <a:pPr marL="266065" indent="-253365">
              <a:lnSpc>
                <a:spcPct val="100000"/>
              </a:lnSpc>
              <a:spcBef>
                <a:spcPts val="780"/>
              </a:spcBef>
              <a:buAutoNum type="alphaLcPeriod"/>
              <a:tabLst>
                <a:tab pos="266065" algn="l"/>
              </a:tabLst>
            </a:pPr>
            <a:r>
              <a:rPr sz="1800">
                <a:latin typeface="Arial"/>
                <a:cs typeface="Arial"/>
              </a:rPr>
              <a:t>Veg</a:t>
            </a:r>
            <a:r>
              <a:rPr sz="1800" spc="-55">
                <a:latin typeface="Arial"/>
                <a:cs typeface="Arial"/>
              </a:rPr>
              <a:t> </a:t>
            </a:r>
            <a:r>
              <a:rPr sz="1800">
                <a:latin typeface="Arial"/>
                <a:cs typeface="Arial"/>
              </a:rPr>
              <a:t>shows</a:t>
            </a:r>
            <a:r>
              <a:rPr sz="1800" spc="-20">
                <a:latin typeface="Arial"/>
                <a:cs typeface="Arial"/>
              </a:rPr>
              <a:t> </a:t>
            </a:r>
            <a:r>
              <a:rPr sz="1800">
                <a:latin typeface="Arial"/>
                <a:cs typeface="Arial"/>
              </a:rPr>
              <a:t>no</a:t>
            </a:r>
            <a:r>
              <a:rPr sz="1800" spc="-40">
                <a:latin typeface="Arial"/>
                <a:cs typeface="Arial"/>
              </a:rPr>
              <a:t> </a:t>
            </a:r>
            <a:r>
              <a:rPr sz="1800">
                <a:latin typeface="Arial"/>
                <a:cs typeface="Arial"/>
              </a:rPr>
              <a:t>signs</a:t>
            </a:r>
            <a:r>
              <a:rPr sz="1800" spc="-50">
                <a:latin typeface="Arial"/>
                <a:cs typeface="Arial"/>
              </a:rPr>
              <a:t> </a:t>
            </a:r>
            <a:r>
              <a:rPr sz="1800">
                <a:latin typeface="Arial"/>
                <a:cs typeface="Arial"/>
              </a:rPr>
              <a:t>of</a:t>
            </a:r>
            <a:r>
              <a:rPr sz="1800" spc="-40">
                <a:latin typeface="Arial"/>
                <a:cs typeface="Arial"/>
              </a:rPr>
              <a:t> </a:t>
            </a:r>
            <a:r>
              <a:rPr sz="1800">
                <a:latin typeface="Arial"/>
                <a:cs typeface="Arial"/>
              </a:rPr>
              <a:t>hydrologic</a:t>
            </a:r>
            <a:r>
              <a:rPr sz="1800" spc="-5">
                <a:latin typeface="Arial"/>
                <a:cs typeface="Arial"/>
              </a:rPr>
              <a:t> </a:t>
            </a:r>
            <a:r>
              <a:rPr sz="1800" spc="-10">
                <a:latin typeface="Arial"/>
                <a:cs typeface="Arial"/>
              </a:rPr>
              <a:t>stress.</a:t>
            </a:r>
            <a:endParaRPr sz="1800">
              <a:latin typeface="Arial"/>
              <a:cs typeface="Arial"/>
            </a:endParaRPr>
          </a:p>
          <a:p>
            <a:pPr marL="243840" marR="1689100" indent="-231775">
              <a:lnSpc>
                <a:spcPts val="1939"/>
              </a:lnSpc>
              <a:spcBef>
                <a:spcPts val="1025"/>
              </a:spcBef>
              <a:buAutoNum type="alphaLcPeriod"/>
              <a:tabLst>
                <a:tab pos="243840" algn="l"/>
                <a:tab pos="265430" algn="l"/>
              </a:tabLst>
            </a:pPr>
            <a:r>
              <a:rPr sz="1800">
                <a:latin typeface="Arial"/>
                <a:cs typeface="Arial"/>
              </a:rPr>
              <a:t>	Presence</a:t>
            </a:r>
            <a:r>
              <a:rPr sz="1800" spc="-20">
                <a:latin typeface="Arial"/>
                <a:cs typeface="Arial"/>
              </a:rPr>
              <a:t> </a:t>
            </a:r>
            <a:r>
              <a:rPr sz="1800">
                <a:latin typeface="Arial"/>
                <a:cs typeface="Arial"/>
              </a:rPr>
              <a:t>or</a:t>
            </a:r>
            <a:r>
              <a:rPr sz="1800" spc="-25">
                <a:latin typeface="Arial"/>
                <a:cs typeface="Arial"/>
              </a:rPr>
              <a:t> </a:t>
            </a:r>
            <a:r>
              <a:rPr sz="1800">
                <a:latin typeface="Arial"/>
                <a:cs typeface="Arial"/>
              </a:rPr>
              <a:t>evidence</a:t>
            </a:r>
            <a:r>
              <a:rPr sz="1800" spc="-20">
                <a:latin typeface="Arial"/>
                <a:cs typeface="Arial"/>
              </a:rPr>
              <a:t> </a:t>
            </a:r>
            <a:r>
              <a:rPr sz="1800">
                <a:latin typeface="Arial"/>
                <a:cs typeface="Arial"/>
              </a:rPr>
              <a:t>of</a:t>
            </a:r>
            <a:r>
              <a:rPr sz="1800" spc="-20">
                <a:latin typeface="Arial"/>
                <a:cs typeface="Arial"/>
              </a:rPr>
              <a:t> </a:t>
            </a:r>
            <a:r>
              <a:rPr sz="1800">
                <a:latin typeface="Arial"/>
                <a:cs typeface="Arial"/>
              </a:rPr>
              <a:t>use</a:t>
            </a:r>
            <a:r>
              <a:rPr sz="1800" spc="-35">
                <a:latin typeface="Arial"/>
                <a:cs typeface="Arial"/>
              </a:rPr>
              <a:t> </a:t>
            </a:r>
            <a:r>
              <a:rPr sz="1800">
                <a:latin typeface="Arial"/>
                <a:cs typeface="Arial"/>
              </a:rPr>
              <a:t>by</a:t>
            </a:r>
            <a:r>
              <a:rPr sz="1800" spc="-25">
                <a:latin typeface="Arial"/>
                <a:cs typeface="Arial"/>
              </a:rPr>
              <a:t> </a:t>
            </a:r>
            <a:r>
              <a:rPr sz="1800">
                <a:latin typeface="Arial"/>
                <a:cs typeface="Arial"/>
              </a:rPr>
              <a:t>animal</a:t>
            </a:r>
            <a:r>
              <a:rPr sz="1800" spc="-10">
                <a:latin typeface="Arial"/>
                <a:cs typeface="Arial"/>
              </a:rPr>
              <a:t> </a:t>
            </a:r>
            <a:r>
              <a:rPr sz="1800">
                <a:latin typeface="Arial"/>
                <a:cs typeface="Arial"/>
              </a:rPr>
              <a:t>species</a:t>
            </a:r>
            <a:r>
              <a:rPr sz="1800" spc="-10">
                <a:latin typeface="Arial"/>
                <a:cs typeface="Arial"/>
              </a:rPr>
              <a:t> </a:t>
            </a:r>
            <a:r>
              <a:rPr sz="1800" spc="-20">
                <a:latin typeface="Arial"/>
                <a:cs typeface="Arial"/>
              </a:rPr>
              <a:t>with </a:t>
            </a:r>
            <a:r>
              <a:rPr sz="1800">
                <a:latin typeface="Arial"/>
                <a:cs typeface="Arial"/>
              </a:rPr>
              <a:t>hydrologic</a:t>
            </a:r>
            <a:r>
              <a:rPr sz="1800" spc="-35">
                <a:latin typeface="Arial"/>
                <a:cs typeface="Arial"/>
              </a:rPr>
              <a:t> </a:t>
            </a:r>
            <a:r>
              <a:rPr sz="1800" spc="-10">
                <a:latin typeface="Arial"/>
                <a:cs typeface="Arial"/>
              </a:rPr>
              <a:t>requirements.</a:t>
            </a:r>
            <a:endParaRPr sz="1800">
              <a:latin typeface="Arial"/>
              <a:cs typeface="Arial"/>
            </a:endParaRPr>
          </a:p>
          <a:p>
            <a:pPr marL="189865" marR="2395855" indent="-177800">
              <a:lnSpc>
                <a:spcPts val="1939"/>
              </a:lnSpc>
              <a:spcBef>
                <a:spcPts val="1020"/>
              </a:spcBef>
              <a:buAutoNum type="alphaLcPeriod"/>
              <a:tabLst>
                <a:tab pos="243840" algn="l"/>
              </a:tabLst>
            </a:pPr>
            <a:r>
              <a:rPr sz="1800">
                <a:latin typeface="Arial"/>
                <a:cs typeface="Arial"/>
              </a:rPr>
              <a:t>Community</a:t>
            </a:r>
            <a:r>
              <a:rPr sz="1800" spc="-30">
                <a:latin typeface="Arial"/>
                <a:cs typeface="Arial"/>
              </a:rPr>
              <a:t> </a:t>
            </a:r>
            <a:r>
              <a:rPr sz="1800">
                <a:latin typeface="Arial"/>
                <a:cs typeface="Arial"/>
              </a:rPr>
              <a:t>composition</a:t>
            </a:r>
            <a:r>
              <a:rPr sz="1800" spc="-30">
                <a:latin typeface="Arial"/>
                <a:cs typeface="Arial"/>
              </a:rPr>
              <a:t> </a:t>
            </a:r>
            <a:r>
              <a:rPr sz="1800">
                <a:latin typeface="Arial"/>
                <a:cs typeface="Arial"/>
              </a:rPr>
              <a:t>of</a:t>
            </a:r>
            <a:r>
              <a:rPr sz="1800" spc="-35">
                <a:latin typeface="Arial"/>
                <a:cs typeface="Arial"/>
              </a:rPr>
              <a:t> </a:t>
            </a:r>
            <a:r>
              <a:rPr sz="1800">
                <a:latin typeface="Arial"/>
                <a:cs typeface="Arial"/>
              </a:rPr>
              <a:t>species</a:t>
            </a:r>
            <a:r>
              <a:rPr sz="1800" spc="-25">
                <a:latin typeface="Arial"/>
                <a:cs typeface="Arial"/>
              </a:rPr>
              <a:t> </a:t>
            </a:r>
            <a:r>
              <a:rPr sz="1800">
                <a:latin typeface="Arial"/>
                <a:cs typeface="Arial"/>
              </a:rPr>
              <a:t>tolerant</a:t>
            </a:r>
            <a:r>
              <a:rPr sz="1800" spc="-25">
                <a:latin typeface="Arial"/>
                <a:cs typeface="Arial"/>
              </a:rPr>
              <a:t> of 	</a:t>
            </a:r>
            <a:r>
              <a:rPr sz="1800" spc="-10">
                <a:latin typeface="Arial"/>
                <a:cs typeface="Arial"/>
              </a:rPr>
              <a:t>degradation.</a:t>
            </a:r>
            <a:endParaRPr sz="1800">
              <a:latin typeface="Arial"/>
              <a:cs typeface="Arial"/>
            </a:endParaRPr>
          </a:p>
          <a:p>
            <a:pPr marL="190500" indent="-177800">
              <a:lnSpc>
                <a:spcPct val="100000"/>
              </a:lnSpc>
              <a:spcBef>
                <a:spcPts val="755"/>
              </a:spcBef>
              <a:buAutoNum type="alphaLcPeriod"/>
              <a:tabLst>
                <a:tab pos="190500" algn="l"/>
              </a:tabLst>
            </a:pPr>
            <a:r>
              <a:rPr sz="1800">
                <a:latin typeface="Arial"/>
                <a:cs typeface="Arial"/>
              </a:rPr>
              <a:t>Direct</a:t>
            </a:r>
            <a:r>
              <a:rPr sz="1800" spc="-35">
                <a:latin typeface="Arial"/>
                <a:cs typeface="Arial"/>
              </a:rPr>
              <a:t> </a:t>
            </a:r>
            <a:r>
              <a:rPr sz="1800">
                <a:latin typeface="Arial"/>
                <a:cs typeface="Arial"/>
              </a:rPr>
              <a:t>observation</a:t>
            </a:r>
            <a:r>
              <a:rPr sz="1800" spc="-15">
                <a:latin typeface="Arial"/>
                <a:cs typeface="Arial"/>
              </a:rPr>
              <a:t> </a:t>
            </a:r>
            <a:r>
              <a:rPr sz="1800">
                <a:latin typeface="Arial"/>
                <a:cs typeface="Arial"/>
              </a:rPr>
              <a:t>of</a:t>
            </a:r>
            <a:r>
              <a:rPr sz="1800" spc="-40">
                <a:latin typeface="Arial"/>
                <a:cs typeface="Arial"/>
              </a:rPr>
              <a:t> </a:t>
            </a:r>
            <a:r>
              <a:rPr sz="1800">
                <a:latin typeface="Arial"/>
                <a:cs typeface="Arial"/>
              </a:rPr>
              <a:t>standing</a:t>
            </a:r>
            <a:r>
              <a:rPr sz="1800" spc="-15">
                <a:latin typeface="Arial"/>
                <a:cs typeface="Arial"/>
              </a:rPr>
              <a:t> </a:t>
            </a:r>
            <a:r>
              <a:rPr sz="1800" spc="-10">
                <a:latin typeface="Arial"/>
                <a:cs typeface="Arial"/>
              </a:rPr>
              <a:t>water.</a:t>
            </a:r>
            <a:endParaRPr sz="1800">
              <a:latin typeface="Arial"/>
              <a:cs typeface="Arial"/>
            </a:endParaRPr>
          </a:p>
          <a:p>
            <a:pPr marL="244475" marR="1820545" indent="-232410">
              <a:lnSpc>
                <a:spcPts val="1939"/>
              </a:lnSpc>
              <a:spcBef>
                <a:spcPts val="1025"/>
              </a:spcBef>
              <a:buAutoNum type="alphaLcPeriod"/>
              <a:tabLst>
                <a:tab pos="244475" algn="l"/>
                <a:tab pos="252729" algn="l"/>
              </a:tabLst>
            </a:pPr>
            <a:r>
              <a:rPr sz="1800">
                <a:latin typeface="Arial"/>
                <a:cs typeface="Arial"/>
              </a:rPr>
              <a:t>	Water</a:t>
            </a:r>
            <a:r>
              <a:rPr sz="1800" spc="-50">
                <a:latin typeface="Arial"/>
                <a:cs typeface="Arial"/>
              </a:rPr>
              <a:t> </a:t>
            </a:r>
            <a:r>
              <a:rPr sz="1800">
                <a:latin typeface="Arial"/>
                <a:cs typeface="Arial"/>
              </a:rPr>
              <a:t>quality</a:t>
            </a:r>
            <a:r>
              <a:rPr sz="1800" spc="-30">
                <a:latin typeface="Arial"/>
                <a:cs typeface="Arial"/>
              </a:rPr>
              <a:t> </a:t>
            </a:r>
            <a:r>
              <a:rPr sz="1800">
                <a:latin typeface="Arial"/>
                <a:cs typeface="Arial"/>
              </a:rPr>
              <a:t>data</a:t>
            </a:r>
            <a:r>
              <a:rPr sz="1800" spc="-40">
                <a:latin typeface="Arial"/>
                <a:cs typeface="Arial"/>
              </a:rPr>
              <a:t> </a:t>
            </a:r>
            <a:r>
              <a:rPr sz="1800">
                <a:latin typeface="Arial"/>
                <a:cs typeface="Arial"/>
              </a:rPr>
              <a:t>indicators</a:t>
            </a:r>
            <a:r>
              <a:rPr sz="1800" spc="-30">
                <a:latin typeface="Arial"/>
                <a:cs typeface="Arial"/>
              </a:rPr>
              <a:t> </a:t>
            </a:r>
            <a:r>
              <a:rPr sz="1800">
                <a:latin typeface="Arial"/>
                <a:cs typeface="Arial"/>
              </a:rPr>
              <a:t>ditions</a:t>
            </a:r>
            <a:r>
              <a:rPr sz="1800" spc="-30">
                <a:latin typeface="Arial"/>
                <a:cs typeface="Arial"/>
              </a:rPr>
              <a:t> </a:t>
            </a:r>
            <a:r>
              <a:rPr sz="1800">
                <a:latin typeface="Arial"/>
                <a:cs typeface="Arial"/>
              </a:rPr>
              <a:t>are</a:t>
            </a:r>
            <a:r>
              <a:rPr sz="1800" spc="-55">
                <a:latin typeface="Arial"/>
                <a:cs typeface="Arial"/>
              </a:rPr>
              <a:t> </a:t>
            </a:r>
            <a:r>
              <a:rPr sz="1800">
                <a:latin typeface="Arial"/>
                <a:cs typeface="Arial"/>
              </a:rPr>
              <a:t>optimal</a:t>
            </a:r>
            <a:r>
              <a:rPr sz="1800" spc="-35">
                <a:latin typeface="Arial"/>
                <a:cs typeface="Arial"/>
              </a:rPr>
              <a:t> </a:t>
            </a:r>
            <a:r>
              <a:rPr sz="1800" spc="-25">
                <a:latin typeface="Arial"/>
                <a:cs typeface="Arial"/>
              </a:rPr>
              <a:t>for </a:t>
            </a:r>
            <a:r>
              <a:rPr sz="1800">
                <a:latin typeface="Arial"/>
                <a:cs typeface="Arial"/>
              </a:rPr>
              <a:t>the</a:t>
            </a:r>
            <a:r>
              <a:rPr sz="1800" spc="-25">
                <a:latin typeface="Arial"/>
                <a:cs typeface="Arial"/>
              </a:rPr>
              <a:t> </a:t>
            </a:r>
            <a:r>
              <a:rPr sz="1800">
                <a:latin typeface="Arial"/>
                <a:cs typeface="Arial"/>
              </a:rPr>
              <a:t>type of</a:t>
            </a:r>
            <a:r>
              <a:rPr sz="1800" spc="-10">
                <a:latin typeface="Arial"/>
                <a:cs typeface="Arial"/>
              </a:rPr>
              <a:t> community.</a:t>
            </a:r>
            <a:endParaRPr sz="1800">
              <a:latin typeface="Arial"/>
              <a:cs typeface="Arial"/>
            </a:endParaRPr>
          </a:p>
        </p:txBody>
      </p:sp>
      <p:grpSp>
        <p:nvGrpSpPr>
          <p:cNvPr id="7" name="object 7" descr="umam screenshot"/>
          <p:cNvGrpSpPr/>
          <p:nvPr/>
        </p:nvGrpSpPr>
        <p:grpSpPr>
          <a:xfrm>
            <a:off x="7058003" y="1462544"/>
            <a:ext cx="4356735" cy="5259070"/>
            <a:chOff x="7058003" y="1462544"/>
            <a:chExt cx="4356735" cy="5259070"/>
          </a:xfrm>
        </p:grpSpPr>
        <p:pic>
          <p:nvPicPr>
            <p:cNvPr id="8" name="object 8"/>
            <p:cNvPicPr/>
            <p:nvPr/>
          </p:nvPicPr>
          <p:blipFill>
            <a:blip r:embed="rId2" cstate="print"/>
            <a:stretch>
              <a:fillRect/>
            </a:stretch>
          </p:blipFill>
          <p:spPr>
            <a:xfrm>
              <a:off x="7058003" y="1462544"/>
              <a:ext cx="4356718" cy="5258943"/>
            </a:xfrm>
            <a:prstGeom prst="rect">
              <a:avLst/>
            </a:prstGeom>
          </p:spPr>
        </p:pic>
        <p:sp>
          <p:nvSpPr>
            <p:cNvPr id="9" name="object 9"/>
            <p:cNvSpPr/>
            <p:nvPr/>
          </p:nvSpPr>
          <p:spPr>
            <a:xfrm>
              <a:off x="7289228" y="3582187"/>
              <a:ext cx="3894454" cy="1102995"/>
            </a:xfrm>
            <a:custGeom>
              <a:avLst/>
              <a:gdLst/>
              <a:ahLst/>
              <a:cxnLst/>
              <a:rect l="l" t="t" r="r" b="b"/>
              <a:pathLst>
                <a:path w="3894454" h="1102995">
                  <a:moveTo>
                    <a:pt x="0" y="0"/>
                  </a:moveTo>
                  <a:lnTo>
                    <a:pt x="3894264" y="0"/>
                  </a:lnTo>
                  <a:lnTo>
                    <a:pt x="3894264" y="1102931"/>
                  </a:lnTo>
                  <a:lnTo>
                    <a:pt x="0" y="1102931"/>
                  </a:lnTo>
                  <a:lnTo>
                    <a:pt x="0" y="0"/>
                  </a:lnTo>
                  <a:close/>
                </a:path>
              </a:pathLst>
            </a:custGeom>
            <a:ln w="28575">
              <a:solidFill>
                <a:srgbClr val="2E9AFD"/>
              </a:solidFill>
            </a:ln>
          </p:spPr>
          <p:txBody>
            <a:bodyPr wrap="square" lIns="0" tIns="0" rIns="0" bIns="0" rtlCol="0"/>
            <a:lstStyle/>
            <a:p>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umam screenshot"/>
          <p:cNvGrpSpPr/>
          <p:nvPr/>
        </p:nvGrpSpPr>
        <p:grpSpPr>
          <a:xfrm>
            <a:off x="6529755" y="1371600"/>
            <a:ext cx="5522595" cy="5382260"/>
            <a:chOff x="6523405" y="1365250"/>
            <a:chExt cx="5522595" cy="5382260"/>
          </a:xfrm>
          <a:solidFill>
            <a:srgbClr val="2E5270"/>
          </a:solidFill>
        </p:grpSpPr>
        <p:sp>
          <p:nvSpPr>
            <p:cNvPr id="3" name="object 3"/>
            <p:cNvSpPr/>
            <p:nvPr/>
          </p:nvSpPr>
          <p:spPr>
            <a:xfrm>
              <a:off x="6529755" y="1371600"/>
              <a:ext cx="5509895" cy="5369560"/>
            </a:xfrm>
            <a:custGeom>
              <a:avLst/>
              <a:gdLst/>
              <a:ahLst/>
              <a:cxnLst/>
              <a:rect l="l" t="t" r="r" b="b"/>
              <a:pathLst>
                <a:path w="5509895" h="5369559">
                  <a:moveTo>
                    <a:pt x="5509844" y="0"/>
                  </a:moveTo>
                  <a:lnTo>
                    <a:pt x="0" y="0"/>
                  </a:lnTo>
                  <a:lnTo>
                    <a:pt x="0" y="5369166"/>
                  </a:lnTo>
                  <a:lnTo>
                    <a:pt x="5509844" y="5369166"/>
                  </a:lnTo>
                  <a:lnTo>
                    <a:pt x="5509844" y="0"/>
                  </a:lnTo>
                  <a:close/>
                </a:path>
              </a:pathLst>
            </a:custGeom>
            <a:grpFill/>
          </p:spPr>
          <p:txBody>
            <a:bodyPr wrap="square" lIns="0" tIns="0" rIns="0" bIns="0" rtlCol="0"/>
            <a:lstStyle/>
            <a:p>
              <a:endParaRPr/>
            </a:p>
          </p:txBody>
        </p:sp>
        <p:sp>
          <p:nvSpPr>
            <p:cNvPr id="4" name="object 4"/>
            <p:cNvSpPr/>
            <p:nvPr/>
          </p:nvSpPr>
          <p:spPr>
            <a:xfrm>
              <a:off x="6529755" y="1371600"/>
              <a:ext cx="5509895" cy="5369560"/>
            </a:xfrm>
            <a:custGeom>
              <a:avLst/>
              <a:gdLst/>
              <a:ahLst/>
              <a:cxnLst/>
              <a:rect l="l" t="t" r="r" b="b"/>
              <a:pathLst>
                <a:path w="5509895" h="5369559">
                  <a:moveTo>
                    <a:pt x="0" y="0"/>
                  </a:moveTo>
                  <a:lnTo>
                    <a:pt x="5509844" y="0"/>
                  </a:lnTo>
                  <a:lnTo>
                    <a:pt x="5509844" y="5369166"/>
                  </a:lnTo>
                  <a:lnTo>
                    <a:pt x="0" y="5369166"/>
                  </a:lnTo>
                  <a:lnTo>
                    <a:pt x="0" y="0"/>
                  </a:lnTo>
                  <a:close/>
                </a:path>
              </a:pathLst>
            </a:custGeom>
            <a:grpFill/>
            <a:ln w="12700">
              <a:solidFill>
                <a:srgbClr val="3984AA"/>
              </a:solidFill>
            </a:ln>
          </p:spPr>
          <p:txBody>
            <a:bodyPr wrap="square" lIns="0" tIns="0" rIns="0" bIns="0" rtlCol="0"/>
            <a:lstStyle/>
            <a:p>
              <a:endParaRPr/>
            </a:p>
          </p:txBody>
        </p:sp>
      </p:grpSp>
      <p:sp>
        <p:nvSpPr>
          <p:cNvPr id="5" name="object 5"/>
          <p:cNvSpPr txBox="1">
            <a:spLocks noGrp="1"/>
          </p:cNvSpPr>
          <p:nvPr>
            <p:ph type="title"/>
          </p:nvPr>
        </p:nvSpPr>
        <p:spPr>
          <a:xfrm>
            <a:off x="1624186" y="145571"/>
            <a:ext cx="10011554" cy="936154"/>
          </a:xfrm>
          <a:prstGeom prst="rect">
            <a:avLst/>
          </a:prstGeom>
        </p:spPr>
        <p:txBody>
          <a:bodyPr vert="horz" wrap="square" lIns="0" tIns="12700" rIns="0" bIns="0" rtlCol="0">
            <a:spAutoFit/>
          </a:bodyPr>
          <a:lstStyle/>
          <a:p>
            <a:pPr marL="12700">
              <a:lnSpc>
                <a:spcPct val="100000"/>
              </a:lnSpc>
              <a:spcBef>
                <a:spcPts val="100"/>
              </a:spcBef>
            </a:pPr>
            <a:r>
              <a:t>UMAM</a:t>
            </a:r>
            <a:r>
              <a:rPr spc="-140"/>
              <a:t> </a:t>
            </a:r>
            <a:r>
              <a:rPr spc="-20"/>
              <a:t>PART</a:t>
            </a:r>
            <a:r>
              <a:rPr spc="-110"/>
              <a:t> </a:t>
            </a:r>
            <a:r>
              <a:rPr spc="-25"/>
              <a:t>II</a:t>
            </a:r>
            <a:br>
              <a:rPr lang="en-US" spc="-25"/>
            </a:br>
            <a:r>
              <a:rPr lang="en-US" sz="2500" spc="-25">
                <a:solidFill>
                  <a:srgbClr val="C8EAFB"/>
                </a:solidFill>
              </a:rPr>
              <a:t>ASSESSMENT: COMMUNITY STRUCTURE</a:t>
            </a:r>
            <a:endParaRPr sz="2500" spc="-25">
              <a:solidFill>
                <a:srgbClr val="C8EAFB"/>
              </a:solidFill>
            </a:endParaRPr>
          </a:p>
        </p:txBody>
      </p:sp>
      <p:sp>
        <p:nvSpPr>
          <p:cNvPr id="6" name="object 6"/>
          <p:cNvSpPr txBox="1"/>
          <p:nvPr/>
        </p:nvSpPr>
        <p:spPr>
          <a:xfrm>
            <a:off x="257181" y="1402883"/>
            <a:ext cx="6278924" cy="5193088"/>
          </a:xfrm>
          <a:prstGeom prst="rect">
            <a:avLst/>
          </a:prstGeom>
        </p:spPr>
        <p:txBody>
          <a:bodyPr vert="horz" wrap="square" lIns="0" tIns="12065" rIns="0" bIns="0" rtlCol="0" anchor="t">
            <a:spAutoFit/>
          </a:bodyPr>
          <a:lstStyle/>
          <a:p>
            <a:pPr marL="469900" indent="-457200">
              <a:spcBef>
                <a:spcPts val="2100"/>
              </a:spcBef>
              <a:buFont typeface="+mj-lt"/>
              <a:buAutoNum type="alphaLcPeriod"/>
              <a:tabLst>
                <a:tab pos="318770" algn="l"/>
              </a:tabLst>
            </a:pPr>
            <a:r>
              <a:rPr sz="2000">
                <a:latin typeface="Arial"/>
                <a:cs typeface="Arial"/>
              </a:rPr>
              <a:t>Plant</a:t>
            </a:r>
            <a:r>
              <a:rPr sz="2000" spc="-25">
                <a:latin typeface="Arial"/>
                <a:cs typeface="Arial"/>
              </a:rPr>
              <a:t> </a:t>
            </a:r>
            <a:r>
              <a:rPr sz="2000">
                <a:latin typeface="Arial"/>
                <a:cs typeface="Arial"/>
              </a:rPr>
              <a:t>cover</a:t>
            </a:r>
            <a:r>
              <a:rPr sz="2000" spc="-40">
                <a:latin typeface="Arial"/>
                <a:cs typeface="Arial"/>
              </a:rPr>
              <a:t> </a:t>
            </a:r>
            <a:r>
              <a:rPr sz="2000">
                <a:latin typeface="Arial"/>
                <a:cs typeface="Arial"/>
              </a:rPr>
              <a:t>is</a:t>
            </a:r>
            <a:r>
              <a:rPr sz="2000" spc="-25">
                <a:latin typeface="Arial"/>
                <a:cs typeface="Arial"/>
              </a:rPr>
              <a:t> </a:t>
            </a:r>
            <a:r>
              <a:rPr sz="2000" spc="-10">
                <a:latin typeface="Arial"/>
                <a:cs typeface="Arial"/>
              </a:rPr>
              <a:t>appropriate.</a:t>
            </a:r>
            <a:endParaRPr sz="2000">
              <a:latin typeface="Arial"/>
              <a:cs typeface="Arial"/>
            </a:endParaRPr>
          </a:p>
          <a:p>
            <a:pPr marL="469900" indent="-457200">
              <a:lnSpc>
                <a:spcPct val="100000"/>
              </a:lnSpc>
              <a:spcBef>
                <a:spcPts val="755"/>
              </a:spcBef>
              <a:buFont typeface="+mj-lt"/>
              <a:buAutoNum type="alphaLcPeriod"/>
              <a:tabLst>
                <a:tab pos="388620" algn="l"/>
              </a:tabLst>
            </a:pPr>
            <a:r>
              <a:rPr sz="2000">
                <a:latin typeface="Arial"/>
                <a:cs typeface="Arial"/>
              </a:rPr>
              <a:t>Invasive</a:t>
            </a:r>
            <a:r>
              <a:rPr sz="2000" spc="-45">
                <a:latin typeface="Arial"/>
                <a:cs typeface="Arial"/>
              </a:rPr>
              <a:t> </a:t>
            </a:r>
            <a:r>
              <a:rPr sz="2000">
                <a:latin typeface="Arial"/>
                <a:cs typeface="Arial"/>
              </a:rPr>
              <a:t>exotic</a:t>
            </a:r>
            <a:r>
              <a:rPr sz="2000" spc="-40">
                <a:latin typeface="Arial"/>
                <a:cs typeface="Arial"/>
              </a:rPr>
              <a:t> </a:t>
            </a:r>
            <a:r>
              <a:rPr sz="2000" spc="-10">
                <a:latin typeface="Arial"/>
                <a:cs typeface="Arial"/>
              </a:rPr>
              <a:t>presence.</a:t>
            </a:r>
            <a:endParaRPr sz="2000">
              <a:latin typeface="Arial"/>
              <a:cs typeface="Arial"/>
            </a:endParaRPr>
          </a:p>
          <a:p>
            <a:pPr marL="459105" indent="-457200">
              <a:lnSpc>
                <a:spcPct val="100000"/>
              </a:lnSpc>
              <a:spcBef>
                <a:spcPts val="770"/>
              </a:spcBef>
              <a:buFont typeface="+mj-lt"/>
              <a:buAutoNum type="alphaLcPeriod"/>
              <a:tabLst>
                <a:tab pos="392430" algn="l"/>
              </a:tabLst>
            </a:pPr>
            <a:r>
              <a:rPr sz="2000">
                <a:latin typeface="Arial"/>
                <a:cs typeface="Arial"/>
              </a:rPr>
              <a:t>Regeneration</a:t>
            </a:r>
            <a:r>
              <a:rPr sz="2000" spc="-70">
                <a:latin typeface="Arial"/>
                <a:cs typeface="Arial"/>
              </a:rPr>
              <a:t> </a:t>
            </a:r>
            <a:r>
              <a:rPr sz="2000">
                <a:latin typeface="Arial"/>
                <a:cs typeface="Arial"/>
              </a:rPr>
              <a:t>and</a:t>
            </a:r>
            <a:r>
              <a:rPr sz="2000" spc="-45">
                <a:latin typeface="Arial"/>
                <a:cs typeface="Arial"/>
              </a:rPr>
              <a:t> </a:t>
            </a:r>
            <a:r>
              <a:rPr sz="2000" spc="-10">
                <a:latin typeface="Arial"/>
                <a:cs typeface="Arial"/>
              </a:rPr>
              <a:t>recruitment.</a:t>
            </a:r>
            <a:endParaRPr sz="2000">
              <a:latin typeface="Arial"/>
              <a:cs typeface="Arial"/>
            </a:endParaRPr>
          </a:p>
          <a:p>
            <a:pPr marL="473075" indent="-460375">
              <a:lnSpc>
                <a:spcPct val="100000"/>
              </a:lnSpc>
              <a:spcBef>
                <a:spcPts val="755"/>
              </a:spcBef>
              <a:buFont typeface="+mj-lt"/>
              <a:buAutoNum type="alphaLcPeriod"/>
              <a:tabLst>
                <a:tab pos="473709" algn="l"/>
              </a:tabLst>
            </a:pPr>
            <a:r>
              <a:rPr sz="2000">
                <a:latin typeface="Arial"/>
                <a:cs typeface="Arial"/>
              </a:rPr>
              <a:t>Age</a:t>
            </a:r>
            <a:r>
              <a:rPr sz="2000" spc="-15">
                <a:latin typeface="Arial"/>
                <a:cs typeface="Arial"/>
              </a:rPr>
              <a:t> </a:t>
            </a:r>
            <a:r>
              <a:rPr sz="2000">
                <a:latin typeface="Arial"/>
                <a:cs typeface="Arial"/>
              </a:rPr>
              <a:t>and</a:t>
            </a:r>
            <a:r>
              <a:rPr sz="2000" spc="-20">
                <a:latin typeface="Arial"/>
                <a:cs typeface="Arial"/>
              </a:rPr>
              <a:t> </a:t>
            </a:r>
            <a:r>
              <a:rPr sz="2000">
                <a:latin typeface="Arial"/>
                <a:cs typeface="Arial"/>
              </a:rPr>
              <a:t>size</a:t>
            </a:r>
            <a:r>
              <a:rPr sz="2000" spc="-25">
                <a:latin typeface="Arial"/>
                <a:cs typeface="Arial"/>
              </a:rPr>
              <a:t> </a:t>
            </a:r>
            <a:r>
              <a:rPr sz="2000" spc="-10">
                <a:latin typeface="Arial"/>
                <a:cs typeface="Arial"/>
              </a:rPr>
              <a:t>distribution.</a:t>
            </a:r>
            <a:endParaRPr lang="en-US" sz="2000">
              <a:latin typeface="Arial"/>
              <a:cs typeface="Arial"/>
            </a:endParaRPr>
          </a:p>
          <a:p>
            <a:pPr marL="469265" marR="2690495" indent="-457200">
              <a:lnSpc>
                <a:spcPts val="2160"/>
              </a:lnSpc>
              <a:spcBef>
                <a:spcPts val="1030"/>
              </a:spcBef>
              <a:buFont typeface="+mj-lt"/>
              <a:buAutoNum type="alphaLcPeriod"/>
              <a:tabLst>
                <a:tab pos="243840" algn="l"/>
                <a:tab pos="414020" algn="l"/>
              </a:tabLst>
            </a:pPr>
            <a:r>
              <a:rPr sz="2000">
                <a:latin typeface="Arial"/>
                <a:cs typeface="Arial"/>
              </a:rPr>
              <a:t>The</a:t>
            </a:r>
            <a:r>
              <a:rPr sz="2000" spc="-25">
                <a:latin typeface="Arial"/>
                <a:cs typeface="Arial"/>
              </a:rPr>
              <a:t> </a:t>
            </a:r>
            <a:r>
              <a:rPr sz="2000">
                <a:latin typeface="Arial"/>
                <a:cs typeface="Arial"/>
              </a:rPr>
              <a:t>density</a:t>
            </a:r>
            <a:r>
              <a:rPr sz="2000" spc="-30">
                <a:latin typeface="Arial"/>
                <a:cs typeface="Arial"/>
              </a:rPr>
              <a:t> </a:t>
            </a:r>
            <a:r>
              <a:rPr sz="2000">
                <a:latin typeface="Arial"/>
                <a:cs typeface="Arial"/>
              </a:rPr>
              <a:t>and</a:t>
            </a:r>
            <a:r>
              <a:rPr sz="2000" spc="-20">
                <a:latin typeface="Arial"/>
                <a:cs typeface="Arial"/>
              </a:rPr>
              <a:t> </a:t>
            </a:r>
            <a:r>
              <a:rPr sz="2000">
                <a:latin typeface="Arial"/>
                <a:cs typeface="Arial"/>
              </a:rPr>
              <a:t>quality</a:t>
            </a:r>
            <a:r>
              <a:rPr sz="2000" spc="-15">
                <a:latin typeface="Arial"/>
                <a:cs typeface="Arial"/>
              </a:rPr>
              <a:t> </a:t>
            </a:r>
            <a:r>
              <a:rPr sz="2000">
                <a:latin typeface="Arial"/>
                <a:cs typeface="Arial"/>
              </a:rPr>
              <a:t>of</a:t>
            </a:r>
            <a:r>
              <a:rPr lang="en-US" sz="2000">
                <a:latin typeface="Arial"/>
                <a:cs typeface="Arial"/>
              </a:rPr>
              <a:t> </a:t>
            </a:r>
            <a:r>
              <a:rPr sz="2000">
                <a:latin typeface="Arial"/>
                <a:cs typeface="Arial"/>
              </a:rPr>
              <a:t>coarse</a:t>
            </a:r>
            <a:r>
              <a:rPr sz="2000" spc="-45">
                <a:latin typeface="Arial"/>
                <a:cs typeface="Arial"/>
              </a:rPr>
              <a:t> </a:t>
            </a:r>
            <a:r>
              <a:rPr sz="2000" spc="-10">
                <a:latin typeface="Arial"/>
                <a:cs typeface="Arial"/>
              </a:rPr>
              <a:t>woody </a:t>
            </a:r>
            <a:r>
              <a:rPr sz="2000">
                <a:latin typeface="Arial"/>
                <a:cs typeface="Arial"/>
              </a:rPr>
              <a:t>debris,</a:t>
            </a:r>
            <a:r>
              <a:rPr sz="2000" spc="-35">
                <a:latin typeface="Arial"/>
                <a:cs typeface="Arial"/>
              </a:rPr>
              <a:t> </a:t>
            </a:r>
            <a:r>
              <a:rPr sz="2000">
                <a:latin typeface="Arial"/>
                <a:cs typeface="Arial"/>
              </a:rPr>
              <a:t>snag,</a:t>
            </a:r>
            <a:r>
              <a:rPr sz="2000" spc="-35">
                <a:latin typeface="Arial"/>
                <a:cs typeface="Arial"/>
              </a:rPr>
              <a:t> </a:t>
            </a:r>
            <a:r>
              <a:rPr sz="2000">
                <a:latin typeface="Arial"/>
                <a:cs typeface="Arial"/>
              </a:rPr>
              <a:t>den,</a:t>
            </a:r>
            <a:r>
              <a:rPr sz="2000" spc="-25">
                <a:latin typeface="Arial"/>
                <a:cs typeface="Arial"/>
              </a:rPr>
              <a:t> </a:t>
            </a:r>
            <a:r>
              <a:rPr sz="2000">
                <a:latin typeface="Arial"/>
                <a:cs typeface="Arial"/>
              </a:rPr>
              <a:t>and</a:t>
            </a:r>
            <a:r>
              <a:rPr sz="2000" spc="-15">
                <a:latin typeface="Arial"/>
                <a:cs typeface="Arial"/>
              </a:rPr>
              <a:t> </a:t>
            </a:r>
            <a:r>
              <a:rPr sz="2000" spc="-10">
                <a:latin typeface="Arial"/>
                <a:cs typeface="Arial"/>
              </a:rPr>
              <a:t>cavity.</a:t>
            </a:r>
            <a:endParaRPr lang="en-US" sz="2000" spc="-10">
              <a:latin typeface="Arial"/>
              <a:cs typeface="Arial"/>
            </a:endParaRPr>
          </a:p>
          <a:p>
            <a:pPr marL="469265" marR="2690495" indent="-457200">
              <a:lnSpc>
                <a:spcPts val="2160"/>
              </a:lnSpc>
              <a:spcBef>
                <a:spcPts val="1030"/>
              </a:spcBef>
              <a:buFont typeface="+mj-lt"/>
              <a:buAutoNum type="alphaLcPeriod"/>
              <a:tabLst>
                <a:tab pos="243840" algn="l"/>
                <a:tab pos="414020" algn="l"/>
              </a:tabLst>
            </a:pPr>
            <a:r>
              <a:rPr sz="2000">
                <a:latin typeface="Arial"/>
                <a:cs typeface="Arial"/>
              </a:rPr>
              <a:t>Plants</a:t>
            </a:r>
            <a:r>
              <a:rPr sz="2000" spc="-50">
                <a:latin typeface="Arial"/>
                <a:cs typeface="Arial"/>
              </a:rPr>
              <a:t> </a:t>
            </a:r>
            <a:r>
              <a:rPr sz="2000" spc="-10">
                <a:latin typeface="Arial"/>
                <a:cs typeface="Arial"/>
              </a:rPr>
              <a:t>condition.</a:t>
            </a:r>
            <a:endParaRPr sz="2000">
              <a:latin typeface="Arial"/>
              <a:cs typeface="Arial"/>
            </a:endParaRPr>
          </a:p>
          <a:p>
            <a:pPr marL="557530" indent="-544830">
              <a:lnSpc>
                <a:spcPct val="100000"/>
              </a:lnSpc>
              <a:spcBef>
                <a:spcPts val="755"/>
              </a:spcBef>
              <a:buFont typeface="+mj-lt"/>
              <a:buAutoNum type="alphaLcPeriod"/>
              <a:tabLst>
                <a:tab pos="557530" algn="l"/>
              </a:tabLst>
            </a:pPr>
            <a:r>
              <a:rPr sz="2000">
                <a:latin typeface="Arial"/>
                <a:cs typeface="Arial"/>
              </a:rPr>
              <a:t>Land</a:t>
            </a:r>
            <a:r>
              <a:rPr sz="2000" spc="-25">
                <a:latin typeface="Arial"/>
                <a:cs typeface="Arial"/>
              </a:rPr>
              <a:t> </a:t>
            </a:r>
            <a:r>
              <a:rPr sz="2000">
                <a:latin typeface="Arial"/>
                <a:cs typeface="Arial"/>
              </a:rPr>
              <a:t>management</a:t>
            </a:r>
            <a:r>
              <a:rPr sz="2000" spc="-45">
                <a:latin typeface="Arial"/>
                <a:cs typeface="Arial"/>
              </a:rPr>
              <a:t> </a:t>
            </a:r>
            <a:r>
              <a:rPr sz="2000" spc="-10">
                <a:latin typeface="Arial"/>
                <a:cs typeface="Arial"/>
              </a:rPr>
              <a:t>practices.</a:t>
            </a:r>
            <a:endParaRPr lang="en-US" sz="2000">
              <a:latin typeface="Arial"/>
              <a:cs typeface="Arial"/>
            </a:endParaRPr>
          </a:p>
          <a:p>
            <a:pPr marL="557530" indent="-544830">
              <a:lnSpc>
                <a:spcPct val="100000"/>
              </a:lnSpc>
              <a:spcBef>
                <a:spcPts val="755"/>
              </a:spcBef>
              <a:buFont typeface="+mj-lt"/>
              <a:buAutoNum type="alphaLcPeriod"/>
              <a:tabLst>
                <a:tab pos="557530" algn="l"/>
              </a:tabLst>
            </a:pPr>
            <a:r>
              <a:rPr lang="en-US" sz="2000" spc="-20">
                <a:latin typeface="Arial"/>
                <a:cs typeface="Arial"/>
              </a:rPr>
              <a:t>T</a:t>
            </a:r>
            <a:r>
              <a:rPr sz="2000" spc="-20">
                <a:latin typeface="Arial"/>
                <a:cs typeface="Arial"/>
              </a:rPr>
              <a:t>opographic</a:t>
            </a:r>
            <a:r>
              <a:rPr sz="2000" spc="-55">
                <a:latin typeface="Arial"/>
                <a:cs typeface="Arial"/>
              </a:rPr>
              <a:t> </a:t>
            </a:r>
            <a:r>
              <a:rPr sz="2000" spc="-10">
                <a:latin typeface="Arial"/>
                <a:cs typeface="Arial"/>
              </a:rPr>
              <a:t>features.</a:t>
            </a:r>
            <a:endParaRPr lang="en-US" sz="2000" spc="-10">
              <a:latin typeface="Arial"/>
              <a:cs typeface="Arial"/>
            </a:endParaRPr>
          </a:p>
          <a:p>
            <a:pPr marL="557530" indent="-544830">
              <a:lnSpc>
                <a:spcPct val="100000"/>
              </a:lnSpc>
              <a:spcBef>
                <a:spcPts val="755"/>
              </a:spcBef>
              <a:buFont typeface="+mj-lt"/>
              <a:buAutoNum type="alphaLcPeriod"/>
              <a:tabLst>
                <a:tab pos="557530" algn="l"/>
              </a:tabLst>
            </a:pPr>
            <a:r>
              <a:rPr sz="2000">
                <a:latin typeface="Arial"/>
                <a:cs typeface="Arial"/>
              </a:rPr>
              <a:t>If</a:t>
            </a:r>
            <a:r>
              <a:rPr sz="2000" spc="-45">
                <a:latin typeface="Arial"/>
                <a:cs typeface="Arial"/>
              </a:rPr>
              <a:t> </a:t>
            </a:r>
            <a:r>
              <a:rPr sz="2000">
                <a:latin typeface="Arial"/>
                <a:cs typeface="Arial"/>
              </a:rPr>
              <a:t>submerged</a:t>
            </a:r>
            <a:r>
              <a:rPr sz="2000" spc="-70">
                <a:latin typeface="Arial"/>
                <a:cs typeface="Arial"/>
              </a:rPr>
              <a:t> </a:t>
            </a:r>
            <a:r>
              <a:rPr sz="2000">
                <a:latin typeface="Arial"/>
                <a:cs typeface="Arial"/>
              </a:rPr>
              <a:t>aquatic</a:t>
            </a:r>
            <a:r>
              <a:rPr sz="2000" spc="-30">
                <a:latin typeface="Arial"/>
                <a:cs typeface="Arial"/>
              </a:rPr>
              <a:t> </a:t>
            </a:r>
            <a:r>
              <a:rPr sz="2000">
                <a:latin typeface="Arial"/>
                <a:cs typeface="Arial"/>
              </a:rPr>
              <a:t>plant</a:t>
            </a:r>
            <a:r>
              <a:rPr sz="2000" spc="-40">
                <a:latin typeface="Arial"/>
                <a:cs typeface="Arial"/>
              </a:rPr>
              <a:t> </a:t>
            </a:r>
            <a:r>
              <a:rPr sz="2000">
                <a:latin typeface="Arial"/>
                <a:cs typeface="Arial"/>
              </a:rPr>
              <a:t>communities</a:t>
            </a:r>
            <a:r>
              <a:rPr sz="2000" spc="-50">
                <a:latin typeface="Arial"/>
                <a:cs typeface="Arial"/>
              </a:rPr>
              <a:t> </a:t>
            </a:r>
            <a:r>
              <a:rPr sz="2000" spc="-25">
                <a:latin typeface="Arial"/>
                <a:cs typeface="Arial"/>
              </a:rPr>
              <a:t>are </a:t>
            </a:r>
            <a:r>
              <a:rPr sz="2000">
                <a:latin typeface="Arial"/>
                <a:cs typeface="Arial"/>
              </a:rPr>
              <a:t>present,</a:t>
            </a:r>
            <a:r>
              <a:rPr sz="2000" spc="-65">
                <a:latin typeface="Arial"/>
                <a:cs typeface="Arial"/>
              </a:rPr>
              <a:t> </a:t>
            </a:r>
            <a:r>
              <a:rPr sz="2000">
                <a:latin typeface="Arial"/>
                <a:cs typeface="Arial"/>
              </a:rPr>
              <a:t>no</a:t>
            </a:r>
            <a:r>
              <a:rPr sz="2000" spc="-25">
                <a:latin typeface="Arial"/>
                <a:cs typeface="Arial"/>
              </a:rPr>
              <a:t> </a:t>
            </a:r>
            <a:r>
              <a:rPr sz="2000">
                <a:latin typeface="Arial"/>
                <a:cs typeface="Arial"/>
              </a:rPr>
              <a:t>evidence</a:t>
            </a:r>
            <a:r>
              <a:rPr sz="2000" spc="-25">
                <a:latin typeface="Arial"/>
                <a:cs typeface="Arial"/>
              </a:rPr>
              <a:t> </a:t>
            </a:r>
            <a:r>
              <a:rPr sz="2000">
                <a:latin typeface="Arial"/>
                <a:cs typeface="Arial"/>
              </a:rPr>
              <a:t>of</a:t>
            </a:r>
            <a:r>
              <a:rPr sz="2000" spc="-35">
                <a:latin typeface="Arial"/>
                <a:cs typeface="Arial"/>
              </a:rPr>
              <a:t> </a:t>
            </a:r>
            <a:r>
              <a:rPr sz="2000">
                <a:latin typeface="Arial"/>
                <a:cs typeface="Arial"/>
              </a:rPr>
              <a:t>siltation</a:t>
            </a:r>
            <a:r>
              <a:rPr sz="2000" spc="-15">
                <a:latin typeface="Arial"/>
                <a:cs typeface="Arial"/>
              </a:rPr>
              <a:t> </a:t>
            </a:r>
            <a:r>
              <a:rPr sz="2000">
                <a:latin typeface="Arial"/>
                <a:cs typeface="Arial"/>
              </a:rPr>
              <a:t>or</a:t>
            </a:r>
            <a:r>
              <a:rPr sz="2000" spc="-30">
                <a:latin typeface="Arial"/>
                <a:cs typeface="Arial"/>
              </a:rPr>
              <a:t> </a:t>
            </a:r>
            <a:r>
              <a:rPr sz="2000" spc="-10">
                <a:latin typeface="Arial"/>
                <a:cs typeface="Arial"/>
              </a:rPr>
              <a:t>algal growth.</a:t>
            </a:r>
            <a:endParaRPr lang="en-US" sz="2000" spc="-10">
              <a:latin typeface="Arial"/>
              <a:cs typeface="Arial"/>
            </a:endParaRPr>
          </a:p>
          <a:p>
            <a:pPr marL="557530" indent="-544830">
              <a:lnSpc>
                <a:spcPct val="100000"/>
              </a:lnSpc>
              <a:spcBef>
                <a:spcPts val="755"/>
              </a:spcBef>
              <a:buFont typeface="+mj-lt"/>
              <a:buAutoNum type="alphaLcPeriod"/>
              <a:tabLst>
                <a:tab pos="557530" algn="l"/>
              </a:tabLst>
            </a:pPr>
            <a:r>
              <a:rPr sz="2000">
                <a:latin typeface="Arial"/>
                <a:cs typeface="Arial"/>
              </a:rPr>
              <a:t>If</a:t>
            </a:r>
            <a:r>
              <a:rPr sz="2000" spc="-45">
                <a:latin typeface="Arial"/>
                <a:cs typeface="Arial"/>
              </a:rPr>
              <a:t> </a:t>
            </a:r>
            <a:r>
              <a:rPr sz="2000">
                <a:latin typeface="Arial"/>
                <a:cs typeface="Arial"/>
              </a:rPr>
              <a:t>upland</a:t>
            </a:r>
            <a:r>
              <a:rPr sz="2000" spc="-35">
                <a:latin typeface="Arial"/>
                <a:cs typeface="Arial"/>
              </a:rPr>
              <a:t> </a:t>
            </a:r>
            <a:r>
              <a:rPr sz="2000">
                <a:latin typeface="Arial"/>
                <a:cs typeface="Arial"/>
              </a:rPr>
              <a:t>mitigation,</a:t>
            </a:r>
            <a:r>
              <a:rPr sz="2000" spc="-40">
                <a:latin typeface="Arial"/>
                <a:cs typeface="Arial"/>
              </a:rPr>
              <a:t> </a:t>
            </a:r>
            <a:r>
              <a:rPr sz="2000">
                <a:latin typeface="Arial"/>
                <a:cs typeface="Arial"/>
              </a:rPr>
              <a:t>area</a:t>
            </a:r>
            <a:r>
              <a:rPr sz="2000" spc="-50">
                <a:latin typeface="Arial"/>
                <a:cs typeface="Arial"/>
              </a:rPr>
              <a:t> </a:t>
            </a:r>
            <a:r>
              <a:rPr sz="2000">
                <a:latin typeface="Arial"/>
                <a:cs typeface="Arial"/>
              </a:rPr>
              <a:t>provides</a:t>
            </a:r>
            <a:r>
              <a:rPr sz="2000" spc="-25">
                <a:latin typeface="Arial"/>
                <a:cs typeface="Arial"/>
              </a:rPr>
              <a:t> </a:t>
            </a:r>
            <a:r>
              <a:rPr sz="2000">
                <a:latin typeface="Arial"/>
                <a:cs typeface="Arial"/>
              </a:rPr>
              <a:t>habitat</a:t>
            </a:r>
            <a:r>
              <a:rPr sz="2000" spc="-55">
                <a:latin typeface="Arial"/>
                <a:cs typeface="Arial"/>
              </a:rPr>
              <a:t> </a:t>
            </a:r>
            <a:r>
              <a:rPr sz="2000" spc="-25">
                <a:latin typeface="Arial"/>
                <a:cs typeface="Arial"/>
              </a:rPr>
              <a:t>and </a:t>
            </a:r>
            <a:r>
              <a:rPr sz="2000">
                <a:latin typeface="Arial"/>
                <a:cs typeface="Arial"/>
              </a:rPr>
              <a:t>life</a:t>
            </a:r>
            <a:r>
              <a:rPr sz="2000" spc="-25">
                <a:latin typeface="Arial"/>
                <a:cs typeface="Arial"/>
              </a:rPr>
              <a:t> </a:t>
            </a:r>
            <a:r>
              <a:rPr sz="2000">
                <a:latin typeface="Arial"/>
                <a:cs typeface="Arial"/>
              </a:rPr>
              <a:t>history</a:t>
            </a:r>
            <a:r>
              <a:rPr sz="2000" spc="-40">
                <a:latin typeface="Arial"/>
                <a:cs typeface="Arial"/>
              </a:rPr>
              <a:t> </a:t>
            </a:r>
            <a:r>
              <a:rPr sz="2000">
                <a:latin typeface="Arial"/>
                <a:cs typeface="Arial"/>
              </a:rPr>
              <a:t>support</a:t>
            </a:r>
            <a:r>
              <a:rPr sz="2000" spc="-60">
                <a:latin typeface="Arial"/>
                <a:cs typeface="Arial"/>
              </a:rPr>
              <a:t> </a:t>
            </a:r>
            <a:r>
              <a:rPr sz="2000">
                <a:latin typeface="Arial"/>
                <a:cs typeface="Arial"/>
              </a:rPr>
              <a:t>for</a:t>
            </a:r>
            <a:r>
              <a:rPr sz="2000" spc="-45">
                <a:latin typeface="Arial"/>
                <a:cs typeface="Arial"/>
              </a:rPr>
              <a:t> </a:t>
            </a:r>
            <a:r>
              <a:rPr sz="2000">
                <a:latin typeface="Arial"/>
                <a:cs typeface="Arial"/>
              </a:rPr>
              <a:t>fish</a:t>
            </a:r>
            <a:r>
              <a:rPr sz="2000" spc="-20">
                <a:latin typeface="Arial"/>
                <a:cs typeface="Arial"/>
              </a:rPr>
              <a:t> </a:t>
            </a:r>
            <a:r>
              <a:rPr sz="2000">
                <a:latin typeface="Arial"/>
                <a:cs typeface="Arial"/>
              </a:rPr>
              <a:t>and</a:t>
            </a:r>
            <a:r>
              <a:rPr sz="2000" spc="-30">
                <a:latin typeface="Arial"/>
                <a:cs typeface="Arial"/>
              </a:rPr>
              <a:t> </a:t>
            </a:r>
            <a:r>
              <a:rPr sz="2000">
                <a:latin typeface="Arial"/>
                <a:cs typeface="Arial"/>
              </a:rPr>
              <a:t>wildlife</a:t>
            </a:r>
            <a:r>
              <a:rPr sz="2000" spc="-10">
                <a:latin typeface="Arial"/>
                <a:cs typeface="Arial"/>
              </a:rPr>
              <a:t> </a:t>
            </a:r>
            <a:r>
              <a:rPr sz="2000" spc="-25">
                <a:latin typeface="Arial"/>
                <a:cs typeface="Arial"/>
              </a:rPr>
              <a:t>in </a:t>
            </a:r>
            <a:r>
              <a:rPr sz="2000" spc="-10">
                <a:latin typeface="Arial"/>
                <a:cs typeface="Arial"/>
              </a:rPr>
              <a:t>wetlands.</a:t>
            </a:r>
            <a:endParaRPr sz="2000">
              <a:latin typeface="Arial"/>
              <a:cs typeface="Arial"/>
            </a:endParaRPr>
          </a:p>
        </p:txBody>
      </p:sp>
      <p:grpSp>
        <p:nvGrpSpPr>
          <p:cNvPr id="7" name="object 7" descr="umam screenshot"/>
          <p:cNvGrpSpPr/>
          <p:nvPr/>
        </p:nvGrpSpPr>
        <p:grpSpPr>
          <a:xfrm>
            <a:off x="7058003" y="1462544"/>
            <a:ext cx="4356735" cy="5259070"/>
            <a:chOff x="7058003" y="1462544"/>
            <a:chExt cx="4356735" cy="5259070"/>
          </a:xfrm>
        </p:grpSpPr>
        <p:pic>
          <p:nvPicPr>
            <p:cNvPr id="8" name="object 8"/>
            <p:cNvPicPr/>
            <p:nvPr/>
          </p:nvPicPr>
          <p:blipFill>
            <a:blip r:embed="rId2" cstate="print"/>
            <a:stretch>
              <a:fillRect/>
            </a:stretch>
          </p:blipFill>
          <p:spPr>
            <a:xfrm>
              <a:off x="7058003" y="1462544"/>
              <a:ext cx="4356718" cy="5258943"/>
            </a:xfrm>
            <a:prstGeom prst="rect">
              <a:avLst/>
            </a:prstGeom>
          </p:spPr>
        </p:pic>
        <p:sp>
          <p:nvSpPr>
            <p:cNvPr id="9" name="object 9"/>
            <p:cNvSpPr/>
            <p:nvPr/>
          </p:nvSpPr>
          <p:spPr>
            <a:xfrm>
              <a:off x="7220927" y="4572000"/>
              <a:ext cx="3963035" cy="1102995"/>
            </a:xfrm>
            <a:custGeom>
              <a:avLst/>
              <a:gdLst/>
              <a:ahLst/>
              <a:cxnLst/>
              <a:rect l="l" t="t" r="r" b="b"/>
              <a:pathLst>
                <a:path w="3963034" h="1102995">
                  <a:moveTo>
                    <a:pt x="0" y="0"/>
                  </a:moveTo>
                  <a:lnTo>
                    <a:pt x="3962565" y="0"/>
                  </a:lnTo>
                  <a:lnTo>
                    <a:pt x="3962565" y="1102931"/>
                  </a:lnTo>
                  <a:lnTo>
                    <a:pt x="0" y="1102931"/>
                  </a:lnTo>
                  <a:lnTo>
                    <a:pt x="0" y="0"/>
                  </a:lnTo>
                  <a:close/>
                </a:path>
              </a:pathLst>
            </a:custGeom>
            <a:ln w="28574">
              <a:solidFill>
                <a:srgbClr val="2E9AFD"/>
              </a:solidFill>
            </a:ln>
          </p:spPr>
          <p:txBody>
            <a:bodyPr wrap="square" lIns="0" tIns="0" rIns="0" bIns="0" rtlCol="0"/>
            <a:lstStyle/>
            <a:p>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umam screenshot"/>
          <p:cNvGrpSpPr/>
          <p:nvPr/>
        </p:nvGrpSpPr>
        <p:grpSpPr>
          <a:xfrm>
            <a:off x="6523405" y="1365250"/>
            <a:ext cx="5522595" cy="5382260"/>
            <a:chOff x="6523405" y="1365250"/>
            <a:chExt cx="5522595" cy="5382260"/>
          </a:xfrm>
        </p:grpSpPr>
        <p:sp>
          <p:nvSpPr>
            <p:cNvPr id="3" name="object 3"/>
            <p:cNvSpPr/>
            <p:nvPr/>
          </p:nvSpPr>
          <p:spPr>
            <a:xfrm>
              <a:off x="6529755" y="1371600"/>
              <a:ext cx="5509895" cy="5369560"/>
            </a:xfrm>
            <a:custGeom>
              <a:avLst/>
              <a:gdLst/>
              <a:ahLst/>
              <a:cxnLst/>
              <a:rect l="l" t="t" r="r" b="b"/>
              <a:pathLst>
                <a:path w="5509895" h="5369559">
                  <a:moveTo>
                    <a:pt x="5509844" y="0"/>
                  </a:moveTo>
                  <a:lnTo>
                    <a:pt x="0" y="0"/>
                  </a:lnTo>
                  <a:lnTo>
                    <a:pt x="0" y="5369166"/>
                  </a:lnTo>
                  <a:lnTo>
                    <a:pt x="5509844" y="5369166"/>
                  </a:lnTo>
                  <a:lnTo>
                    <a:pt x="5509844" y="0"/>
                  </a:lnTo>
                  <a:close/>
                </a:path>
              </a:pathLst>
            </a:custGeom>
            <a:solidFill>
              <a:srgbClr val="2E5270"/>
            </a:solidFill>
          </p:spPr>
          <p:txBody>
            <a:bodyPr wrap="square" lIns="0" tIns="0" rIns="0" bIns="0" rtlCol="0"/>
            <a:lstStyle/>
            <a:p>
              <a:endParaRPr/>
            </a:p>
          </p:txBody>
        </p:sp>
        <p:sp>
          <p:nvSpPr>
            <p:cNvPr id="4" name="object 4"/>
            <p:cNvSpPr/>
            <p:nvPr/>
          </p:nvSpPr>
          <p:spPr>
            <a:xfrm>
              <a:off x="6529755" y="1371600"/>
              <a:ext cx="5509895" cy="5369560"/>
            </a:xfrm>
            <a:custGeom>
              <a:avLst/>
              <a:gdLst/>
              <a:ahLst/>
              <a:cxnLst/>
              <a:rect l="l" t="t" r="r" b="b"/>
              <a:pathLst>
                <a:path w="5509895" h="5369559">
                  <a:moveTo>
                    <a:pt x="0" y="0"/>
                  </a:moveTo>
                  <a:lnTo>
                    <a:pt x="5509844" y="0"/>
                  </a:lnTo>
                  <a:lnTo>
                    <a:pt x="5509844" y="5369166"/>
                  </a:lnTo>
                  <a:lnTo>
                    <a:pt x="0" y="5369166"/>
                  </a:lnTo>
                  <a:lnTo>
                    <a:pt x="0" y="0"/>
                  </a:lnTo>
                  <a:close/>
                </a:path>
              </a:pathLst>
            </a:custGeom>
            <a:ln w="12700">
              <a:solidFill>
                <a:srgbClr val="3984AA"/>
              </a:solidFill>
            </a:ln>
          </p:spPr>
          <p:txBody>
            <a:bodyPr wrap="square" lIns="0" tIns="0" rIns="0" bIns="0" rtlCol="0"/>
            <a:lstStyle/>
            <a:p>
              <a:endParaRPr/>
            </a:p>
          </p:txBody>
        </p:sp>
        <p:pic>
          <p:nvPicPr>
            <p:cNvPr id="5" name="object 5"/>
            <p:cNvPicPr/>
            <p:nvPr/>
          </p:nvPicPr>
          <p:blipFill>
            <a:blip r:embed="rId3" cstate="print"/>
            <a:stretch>
              <a:fillRect/>
            </a:stretch>
          </p:blipFill>
          <p:spPr>
            <a:xfrm>
              <a:off x="6846049" y="1561040"/>
              <a:ext cx="4965547" cy="4914371"/>
            </a:xfrm>
            <a:prstGeom prst="rect">
              <a:avLst/>
            </a:prstGeom>
          </p:spPr>
        </p:pic>
        <p:sp>
          <p:nvSpPr>
            <p:cNvPr id="6" name="object 6"/>
            <p:cNvSpPr/>
            <p:nvPr/>
          </p:nvSpPr>
          <p:spPr>
            <a:xfrm>
              <a:off x="6846049" y="1621193"/>
              <a:ext cx="4714875" cy="4800600"/>
            </a:xfrm>
            <a:custGeom>
              <a:avLst/>
              <a:gdLst/>
              <a:ahLst/>
              <a:cxnLst/>
              <a:rect l="l" t="t" r="r" b="b"/>
              <a:pathLst>
                <a:path w="4714875" h="4800600">
                  <a:moveTo>
                    <a:pt x="0" y="0"/>
                  </a:moveTo>
                  <a:lnTo>
                    <a:pt x="1138453" y="0"/>
                  </a:lnTo>
                  <a:lnTo>
                    <a:pt x="1138453" y="3615613"/>
                  </a:lnTo>
                  <a:lnTo>
                    <a:pt x="0" y="3615613"/>
                  </a:lnTo>
                  <a:lnTo>
                    <a:pt x="0" y="0"/>
                  </a:lnTo>
                  <a:close/>
                </a:path>
                <a:path w="4714875" h="4800600">
                  <a:moveTo>
                    <a:pt x="0" y="3675760"/>
                  </a:moveTo>
                  <a:lnTo>
                    <a:pt x="1138453" y="3675760"/>
                  </a:lnTo>
                  <a:lnTo>
                    <a:pt x="1138453" y="4298835"/>
                  </a:lnTo>
                  <a:lnTo>
                    <a:pt x="0" y="4298835"/>
                  </a:lnTo>
                  <a:lnTo>
                    <a:pt x="0" y="3675760"/>
                  </a:lnTo>
                  <a:close/>
                </a:path>
                <a:path w="4714875" h="4800600">
                  <a:moveTo>
                    <a:pt x="3159544" y="3644557"/>
                  </a:moveTo>
                  <a:lnTo>
                    <a:pt x="4714354" y="3644557"/>
                  </a:lnTo>
                  <a:lnTo>
                    <a:pt x="4714354" y="4267631"/>
                  </a:lnTo>
                  <a:lnTo>
                    <a:pt x="3159544" y="4267631"/>
                  </a:lnTo>
                  <a:lnTo>
                    <a:pt x="3159544" y="3644557"/>
                  </a:lnTo>
                  <a:close/>
                </a:path>
                <a:path w="4714875" h="4800600">
                  <a:moveTo>
                    <a:pt x="24968" y="4488662"/>
                  </a:moveTo>
                  <a:lnTo>
                    <a:pt x="1163421" y="4488662"/>
                  </a:lnTo>
                  <a:lnTo>
                    <a:pt x="1163421" y="4800193"/>
                  </a:lnTo>
                  <a:lnTo>
                    <a:pt x="24968" y="4800193"/>
                  </a:lnTo>
                  <a:lnTo>
                    <a:pt x="24968" y="4488662"/>
                  </a:lnTo>
                  <a:close/>
                </a:path>
              </a:pathLst>
            </a:custGeom>
            <a:ln w="28575">
              <a:solidFill>
                <a:srgbClr val="2E9AFD"/>
              </a:solidFill>
            </a:ln>
          </p:spPr>
          <p:txBody>
            <a:bodyPr wrap="square" lIns="0" tIns="0" rIns="0" bIns="0" rtlCol="0"/>
            <a:lstStyle/>
            <a:p>
              <a:endParaRPr/>
            </a:p>
          </p:txBody>
        </p:sp>
      </p:grpSp>
      <p:sp>
        <p:nvSpPr>
          <p:cNvPr id="7" name="object 7"/>
          <p:cNvSpPr txBox="1">
            <a:spLocks noGrp="1"/>
          </p:cNvSpPr>
          <p:nvPr>
            <p:ph type="title"/>
          </p:nvPr>
        </p:nvSpPr>
        <p:spPr>
          <a:xfrm>
            <a:off x="1624186" y="249088"/>
            <a:ext cx="7034530" cy="936154"/>
          </a:xfrm>
          <a:prstGeom prst="rect">
            <a:avLst/>
          </a:prstGeom>
        </p:spPr>
        <p:txBody>
          <a:bodyPr vert="horz" wrap="square" lIns="0" tIns="12700" rIns="0" bIns="0" rtlCol="0">
            <a:spAutoFit/>
          </a:bodyPr>
          <a:lstStyle/>
          <a:p>
            <a:pPr marL="12700">
              <a:lnSpc>
                <a:spcPct val="100000"/>
              </a:lnSpc>
              <a:spcBef>
                <a:spcPts val="100"/>
              </a:spcBef>
            </a:pPr>
            <a:r>
              <a:t>UMAM</a:t>
            </a:r>
            <a:r>
              <a:rPr spc="-90"/>
              <a:t> </a:t>
            </a:r>
            <a:r>
              <a:rPr spc="-20"/>
              <a:t>PART</a:t>
            </a:r>
            <a:r>
              <a:rPr spc="-60"/>
              <a:t> </a:t>
            </a:r>
            <a:r>
              <a:t>II</a:t>
            </a:r>
            <a:r>
              <a:rPr spc="-50"/>
              <a:t> </a:t>
            </a:r>
            <a:r>
              <a:t>:</a:t>
            </a:r>
            <a:r>
              <a:rPr spc="-60"/>
              <a:t> </a:t>
            </a:r>
            <a:r>
              <a:t>FIELD</a:t>
            </a:r>
            <a:r>
              <a:rPr spc="-60"/>
              <a:t> </a:t>
            </a:r>
            <a:r>
              <a:rPr spc="-10"/>
              <a:t>EXAMPLE</a:t>
            </a:r>
            <a:br>
              <a:rPr lang="en-US" spc="-10"/>
            </a:br>
            <a:r>
              <a:rPr lang="en-US" sz="2500" spc="-10">
                <a:solidFill>
                  <a:srgbClr val="C8EAFB"/>
                </a:solidFill>
              </a:rPr>
              <a:t>ASSESSMENT: SCORING</a:t>
            </a:r>
            <a:endParaRPr sz="2500" spc="-10">
              <a:solidFill>
                <a:srgbClr val="C8EAFB"/>
              </a:solidFill>
            </a:endParaRPr>
          </a:p>
        </p:txBody>
      </p:sp>
      <p:sp>
        <p:nvSpPr>
          <p:cNvPr id="9" name="object 9"/>
          <p:cNvSpPr txBox="1"/>
          <p:nvPr/>
        </p:nvSpPr>
        <p:spPr>
          <a:xfrm>
            <a:off x="710333" y="1531404"/>
            <a:ext cx="784860" cy="848360"/>
          </a:xfrm>
          <a:prstGeom prst="rect">
            <a:avLst/>
          </a:prstGeom>
        </p:spPr>
        <p:txBody>
          <a:bodyPr vert="horz" wrap="square" lIns="0" tIns="12700" rIns="0" bIns="0" rtlCol="0">
            <a:spAutoFit/>
          </a:bodyPr>
          <a:lstStyle/>
          <a:p>
            <a:pPr marL="12700" marR="5080">
              <a:lnSpc>
                <a:spcPct val="100000"/>
              </a:lnSpc>
              <a:spcBef>
                <a:spcPts val="100"/>
              </a:spcBef>
            </a:pPr>
            <a:r>
              <a:rPr sz="1800" spc="-10">
                <a:latin typeface="Arial"/>
                <a:cs typeface="Arial"/>
              </a:rPr>
              <a:t>Current </a:t>
            </a:r>
            <a:r>
              <a:rPr sz="1800" spc="-50">
                <a:latin typeface="Arial"/>
                <a:cs typeface="Arial"/>
              </a:rPr>
              <a:t>8</a:t>
            </a:r>
            <a:endParaRPr sz="1800">
              <a:latin typeface="Arial"/>
              <a:cs typeface="Arial"/>
            </a:endParaRPr>
          </a:p>
          <a:p>
            <a:pPr marL="12700">
              <a:lnSpc>
                <a:spcPct val="100000"/>
              </a:lnSpc>
            </a:pPr>
            <a:r>
              <a:rPr sz="1800" spc="-50">
                <a:latin typeface="Arial"/>
                <a:cs typeface="Arial"/>
              </a:rPr>
              <a:t>9</a:t>
            </a:r>
            <a:endParaRPr sz="1800">
              <a:latin typeface="Arial"/>
              <a:cs typeface="Arial"/>
            </a:endParaRPr>
          </a:p>
        </p:txBody>
      </p:sp>
      <p:sp>
        <p:nvSpPr>
          <p:cNvPr id="10" name="object 10"/>
          <p:cNvSpPr txBox="1"/>
          <p:nvPr/>
        </p:nvSpPr>
        <p:spPr>
          <a:xfrm>
            <a:off x="1624733" y="1531404"/>
            <a:ext cx="3938270" cy="848360"/>
          </a:xfrm>
          <a:prstGeom prst="rect">
            <a:avLst/>
          </a:prstGeom>
        </p:spPr>
        <p:txBody>
          <a:bodyPr vert="horz" wrap="square" lIns="0" tIns="12700" rIns="0" bIns="0" rtlCol="0">
            <a:spAutoFit/>
          </a:bodyPr>
          <a:lstStyle/>
          <a:p>
            <a:pPr marL="12700" marR="5080" indent="3454400">
              <a:lnSpc>
                <a:spcPct val="100000"/>
              </a:lnSpc>
              <a:spcBef>
                <a:spcPts val="100"/>
              </a:spcBef>
              <a:tabLst>
                <a:tab pos="3669665" algn="l"/>
              </a:tabLst>
            </a:pPr>
            <a:r>
              <a:rPr sz="1800" spc="-20">
                <a:latin typeface="Arial"/>
                <a:cs typeface="Arial"/>
              </a:rPr>
              <a:t>With </a:t>
            </a:r>
            <a:r>
              <a:rPr sz="1800">
                <a:latin typeface="Arial"/>
                <a:cs typeface="Arial"/>
              </a:rPr>
              <a:t>Location</a:t>
            </a:r>
            <a:r>
              <a:rPr sz="1800" spc="-35">
                <a:latin typeface="Arial"/>
                <a:cs typeface="Arial"/>
              </a:rPr>
              <a:t> </a:t>
            </a:r>
            <a:r>
              <a:rPr sz="1800">
                <a:latin typeface="Arial"/>
                <a:cs typeface="Arial"/>
              </a:rPr>
              <a:t>and</a:t>
            </a:r>
            <a:r>
              <a:rPr sz="1800" spc="-35">
                <a:latin typeface="Arial"/>
                <a:cs typeface="Arial"/>
              </a:rPr>
              <a:t> </a:t>
            </a:r>
            <a:r>
              <a:rPr sz="1800">
                <a:latin typeface="Arial"/>
                <a:cs typeface="Arial"/>
              </a:rPr>
              <a:t>Landscape</a:t>
            </a:r>
            <a:r>
              <a:rPr sz="1800" spc="-20">
                <a:latin typeface="Arial"/>
                <a:cs typeface="Arial"/>
              </a:rPr>
              <a:t> </a:t>
            </a:r>
            <a:r>
              <a:rPr sz="1800" spc="-10">
                <a:latin typeface="Arial"/>
                <a:cs typeface="Arial"/>
              </a:rPr>
              <a:t>Support</a:t>
            </a:r>
            <a:r>
              <a:rPr sz="1800">
                <a:latin typeface="Arial"/>
                <a:cs typeface="Arial"/>
              </a:rPr>
              <a:t>	</a:t>
            </a:r>
            <a:r>
              <a:rPr sz="1800" spc="-50">
                <a:latin typeface="Arial"/>
                <a:cs typeface="Arial"/>
              </a:rPr>
              <a:t>0 </a:t>
            </a:r>
            <a:r>
              <a:rPr sz="1800">
                <a:latin typeface="Arial"/>
                <a:cs typeface="Arial"/>
              </a:rPr>
              <a:t>Water</a:t>
            </a:r>
            <a:r>
              <a:rPr sz="1800" spc="-110">
                <a:latin typeface="Arial"/>
                <a:cs typeface="Arial"/>
              </a:rPr>
              <a:t> </a:t>
            </a:r>
            <a:r>
              <a:rPr sz="1800" spc="-10">
                <a:latin typeface="Arial"/>
                <a:cs typeface="Arial"/>
              </a:rPr>
              <a:t>Environment</a:t>
            </a:r>
            <a:r>
              <a:rPr sz="1800">
                <a:latin typeface="Arial"/>
                <a:cs typeface="Arial"/>
              </a:rPr>
              <a:t>	</a:t>
            </a:r>
            <a:r>
              <a:rPr sz="1800" spc="-50">
                <a:latin typeface="Arial"/>
                <a:cs typeface="Arial"/>
              </a:rPr>
              <a:t>0</a:t>
            </a:r>
            <a:endParaRPr sz="1800">
              <a:latin typeface="Arial"/>
              <a:cs typeface="Arial"/>
            </a:endParaRPr>
          </a:p>
        </p:txBody>
      </p:sp>
      <p:sp>
        <p:nvSpPr>
          <p:cNvPr id="11" name="object 11"/>
          <p:cNvSpPr txBox="1"/>
          <p:nvPr/>
        </p:nvSpPr>
        <p:spPr>
          <a:xfrm>
            <a:off x="710333" y="2354364"/>
            <a:ext cx="5230495" cy="4414520"/>
          </a:xfrm>
          <a:prstGeom prst="rect">
            <a:avLst/>
          </a:prstGeom>
        </p:spPr>
        <p:txBody>
          <a:bodyPr vert="horz" wrap="square" lIns="0" tIns="12700" rIns="0" bIns="0" rtlCol="0">
            <a:spAutoFit/>
          </a:bodyPr>
          <a:lstStyle/>
          <a:p>
            <a:pPr marL="12700">
              <a:lnSpc>
                <a:spcPct val="100000"/>
              </a:lnSpc>
              <a:spcBef>
                <a:spcPts val="100"/>
              </a:spcBef>
              <a:tabLst>
                <a:tab pos="926465" algn="l"/>
                <a:tab pos="4584065" algn="l"/>
              </a:tabLst>
            </a:pPr>
            <a:r>
              <a:rPr sz="1800" u="sng" spc="-50">
                <a:uFill>
                  <a:solidFill>
                    <a:srgbClr val="000000"/>
                  </a:solidFill>
                </a:uFill>
                <a:latin typeface="Arial"/>
                <a:cs typeface="Arial"/>
              </a:rPr>
              <a:t>7</a:t>
            </a:r>
            <a:r>
              <a:rPr sz="1800" u="sng">
                <a:uFill>
                  <a:solidFill>
                    <a:srgbClr val="000000"/>
                  </a:solidFill>
                </a:uFill>
                <a:latin typeface="Arial"/>
                <a:cs typeface="Arial"/>
              </a:rPr>
              <a:t>	Community</a:t>
            </a:r>
            <a:r>
              <a:rPr sz="1800" u="sng" spc="-75">
                <a:uFill>
                  <a:solidFill>
                    <a:srgbClr val="000000"/>
                  </a:solidFill>
                </a:uFill>
                <a:latin typeface="Arial"/>
                <a:cs typeface="Arial"/>
              </a:rPr>
              <a:t> </a:t>
            </a:r>
            <a:r>
              <a:rPr sz="1800" u="sng" spc="-10">
                <a:uFill>
                  <a:solidFill>
                    <a:srgbClr val="000000"/>
                  </a:solidFill>
                </a:uFill>
                <a:latin typeface="Arial"/>
                <a:cs typeface="Arial"/>
              </a:rPr>
              <a:t>Structure</a:t>
            </a:r>
            <a:r>
              <a:rPr sz="1800" u="sng">
                <a:uFill>
                  <a:solidFill>
                    <a:srgbClr val="000000"/>
                  </a:solidFill>
                </a:uFill>
                <a:latin typeface="Arial"/>
                <a:cs typeface="Arial"/>
              </a:rPr>
              <a:t>	</a:t>
            </a:r>
            <a:r>
              <a:rPr sz="1800" u="sng" spc="-50">
                <a:uFill>
                  <a:solidFill>
                    <a:srgbClr val="000000"/>
                  </a:solidFill>
                </a:uFill>
                <a:latin typeface="Arial"/>
                <a:cs typeface="Arial"/>
              </a:rPr>
              <a:t>0</a:t>
            </a:r>
            <a:endParaRPr sz="1800">
              <a:latin typeface="Arial"/>
              <a:cs typeface="Arial"/>
            </a:endParaRPr>
          </a:p>
          <a:p>
            <a:pPr marL="12700">
              <a:lnSpc>
                <a:spcPct val="100000"/>
              </a:lnSpc>
              <a:tabLst>
                <a:tab pos="4584065" algn="l"/>
              </a:tabLst>
            </a:pPr>
            <a:r>
              <a:rPr sz="1800" spc="-25">
                <a:latin typeface="Arial"/>
                <a:cs typeface="Arial"/>
              </a:rPr>
              <a:t>24</a:t>
            </a:r>
            <a:r>
              <a:rPr sz="1800">
                <a:latin typeface="Arial"/>
                <a:cs typeface="Arial"/>
              </a:rPr>
              <a:t>	</a:t>
            </a:r>
            <a:r>
              <a:rPr sz="1800" spc="-50">
                <a:latin typeface="Arial"/>
                <a:cs typeface="Arial"/>
              </a:rPr>
              <a:t>0</a:t>
            </a:r>
            <a:endParaRPr sz="1800">
              <a:latin typeface="Arial"/>
              <a:cs typeface="Arial"/>
            </a:endParaRPr>
          </a:p>
          <a:p>
            <a:pPr>
              <a:lnSpc>
                <a:spcPct val="100000"/>
              </a:lnSpc>
              <a:spcBef>
                <a:spcPts val="90"/>
              </a:spcBef>
            </a:pPr>
            <a:endParaRPr sz="1800">
              <a:latin typeface="Arial"/>
              <a:cs typeface="Arial"/>
            </a:endParaRPr>
          </a:p>
          <a:p>
            <a:pPr marL="12700">
              <a:lnSpc>
                <a:spcPct val="100000"/>
              </a:lnSpc>
              <a:tabLst>
                <a:tab pos="3987165" algn="l"/>
              </a:tabLst>
            </a:pPr>
            <a:r>
              <a:rPr sz="1800" spc="-10">
                <a:latin typeface="Arial"/>
                <a:cs typeface="Arial"/>
              </a:rPr>
              <a:t>24/30=0.80</a:t>
            </a:r>
            <a:r>
              <a:rPr sz="1800">
                <a:latin typeface="Arial"/>
                <a:cs typeface="Arial"/>
              </a:rPr>
              <a:t>	0=</a:t>
            </a:r>
            <a:r>
              <a:rPr sz="1800" spc="-5">
                <a:latin typeface="Arial"/>
                <a:cs typeface="Arial"/>
              </a:rPr>
              <a:t> </a:t>
            </a:r>
            <a:r>
              <a:rPr sz="1800" spc="-20">
                <a:latin typeface="Arial"/>
                <a:cs typeface="Arial"/>
              </a:rPr>
              <a:t>0/30</a:t>
            </a:r>
            <a:endParaRPr sz="1800">
              <a:latin typeface="Arial"/>
              <a:cs typeface="Arial"/>
            </a:endParaRPr>
          </a:p>
          <a:p>
            <a:pPr>
              <a:lnSpc>
                <a:spcPct val="100000"/>
              </a:lnSpc>
              <a:spcBef>
                <a:spcPts val="90"/>
              </a:spcBef>
            </a:pPr>
            <a:endParaRPr sz="1800">
              <a:latin typeface="Arial"/>
              <a:cs typeface="Arial"/>
            </a:endParaRPr>
          </a:p>
          <a:p>
            <a:pPr marL="1539240" marR="1419225" algn="ctr">
              <a:lnSpc>
                <a:spcPct val="100000"/>
              </a:lnSpc>
            </a:pPr>
            <a:r>
              <a:rPr sz="1800">
                <a:latin typeface="Arial"/>
                <a:cs typeface="Arial"/>
              </a:rPr>
              <a:t>Delta</a:t>
            </a:r>
            <a:r>
              <a:rPr sz="1800" spc="-5">
                <a:latin typeface="Arial"/>
                <a:cs typeface="Arial"/>
              </a:rPr>
              <a:t> </a:t>
            </a:r>
            <a:r>
              <a:rPr sz="1800">
                <a:latin typeface="Arial"/>
                <a:cs typeface="Arial"/>
              </a:rPr>
              <a:t>=</a:t>
            </a:r>
            <a:r>
              <a:rPr sz="1800" spc="-20">
                <a:latin typeface="Arial"/>
                <a:cs typeface="Arial"/>
              </a:rPr>
              <a:t> </a:t>
            </a:r>
            <a:r>
              <a:rPr sz="1800">
                <a:latin typeface="Arial"/>
                <a:cs typeface="Arial"/>
              </a:rPr>
              <a:t>With</a:t>
            </a:r>
            <a:r>
              <a:rPr sz="1800" spc="-30">
                <a:latin typeface="Arial"/>
                <a:cs typeface="Arial"/>
              </a:rPr>
              <a:t> </a:t>
            </a:r>
            <a:r>
              <a:rPr sz="1800">
                <a:latin typeface="Arial"/>
                <a:cs typeface="Arial"/>
              </a:rPr>
              <a:t>–</a:t>
            </a:r>
            <a:r>
              <a:rPr sz="1800" spc="-15">
                <a:latin typeface="Arial"/>
                <a:cs typeface="Arial"/>
              </a:rPr>
              <a:t> </a:t>
            </a:r>
            <a:r>
              <a:rPr sz="1800" spc="-10">
                <a:latin typeface="Arial"/>
                <a:cs typeface="Arial"/>
              </a:rPr>
              <a:t>Current </a:t>
            </a:r>
            <a:r>
              <a:rPr sz="1800">
                <a:latin typeface="Arial"/>
                <a:cs typeface="Arial"/>
              </a:rPr>
              <a:t>Delta =</a:t>
            </a:r>
            <a:r>
              <a:rPr sz="1800" spc="-15">
                <a:latin typeface="Arial"/>
                <a:cs typeface="Arial"/>
              </a:rPr>
              <a:t> </a:t>
            </a:r>
            <a:r>
              <a:rPr sz="1800">
                <a:latin typeface="Arial"/>
                <a:cs typeface="Arial"/>
              </a:rPr>
              <a:t>0</a:t>
            </a:r>
            <a:r>
              <a:rPr sz="1800" spc="-5">
                <a:latin typeface="Arial"/>
                <a:cs typeface="Arial"/>
              </a:rPr>
              <a:t> </a:t>
            </a:r>
            <a:r>
              <a:rPr sz="1800">
                <a:latin typeface="Arial"/>
                <a:cs typeface="Arial"/>
              </a:rPr>
              <a:t>–</a:t>
            </a:r>
            <a:r>
              <a:rPr sz="1800" spc="-15">
                <a:latin typeface="Arial"/>
                <a:cs typeface="Arial"/>
              </a:rPr>
              <a:t> </a:t>
            </a:r>
            <a:r>
              <a:rPr sz="1800" spc="-20">
                <a:latin typeface="Arial"/>
                <a:cs typeface="Arial"/>
              </a:rPr>
              <a:t>0.80</a:t>
            </a:r>
            <a:endParaRPr sz="1800">
              <a:latin typeface="Arial"/>
              <a:cs typeface="Arial"/>
            </a:endParaRPr>
          </a:p>
          <a:p>
            <a:pPr>
              <a:lnSpc>
                <a:spcPct val="100000"/>
              </a:lnSpc>
              <a:spcBef>
                <a:spcPts val="90"/>
              </a:spcBef>
            </a:pPr>
            <a:endParaRPr sz="1800">
              <a:latin typeface="Arial"/>
              <a:cs typeface="Arial"/>
            </a:endParaRPr>
          </a:p>
          <a:p>
            <a:pPr marL="998219" marR="878205" indent="1270" algn="ctr">
              <a:lnSpc>
                <a:spcPct val="100000"/>
              </a:lnSpc>
            </a:pPr>
            <a:r>
              <a:rPr sz="1800">
                <a:latin typeface="Arial"/>
                <a:cs typeface="Arial"/>
              </a:rPr>
              <a:t>Functional</a:t>
            </a:r>
            <a:r>
              <a:rPr sz="1800" spc="-20">
                <a:latin typeface="Arial"/>
                <a:cs typeface="Arial"/>
              </a:rPr>
              <a:t> </a:t>
            </a:r>
            <a:r>
              <a:rPr sz="1800">
                <a:latin typeface="Arial"/>
                <a:cs typeface="Arial"/>
              </a:rPr>
              <a:t>Loss</a:t>
            </a:r>
            <a:r>
              <a:rPr sz="1800" spc="-5">
                <a:latin typeface="Arial"/>
                <a:cs typeface="Arial"/>
              </a:rPr>
              <a:t> </a:t>
            </a:r>
            <a:r>
              <a:rPr sz="1800">
                <a:latin typeface="Arial"/>
                <a:cs typeface="Arial"/>
              </a:rPr>
              <a:t>=</a:t>
            </a:r>
            <a:r>
              <a:rPr sz="1800" spc="-30">
                <a:latin typeface="Arial"/>
                <a:cs typeface="Arial"/>
              </a:rPr>
              <a:t> </a:t>
            </a:r>
            <a:r>
              <a:rPr sz="1800">
                <a:latin typeface="Arial"/>
                <a:cs typeface="Arial"/>
              </a:rPr>
              <a:t>Delta</a:t>
            </a:r>
            <a:r>
              <a:rPr sz="1800" spc="-10">
                <a:latin typeface="Arial"/>
                <a:cs typeface="Arial"/>
              </a:rPr>
              <a:t> </a:t>
            </a:r>
            <a:r>
              <a:rPr sz="1800">
                <a:latin typeface="Arial"/>
                <a:cs typeface="Arial"/>
              </a:rPr>
              <a:t>*</a:t>
            </a:r>
            <a:r>
              <a:rPr sz="1800" spc="-125">
                <a:latin typeface="Arial"/>
                <a:cs typeface="Arial"/>
              </a:rPr>
              <a:t> </a:t>
            </a:r>
            <a:r>
              <a:rPr sz="1800" spc="-20">
                <a:latin typeface="Arial"/>
                <a:cs typeface="Arial"/>
              </a:rPr>
              <a:t>Acres </a:t>
            </a:r>
            <a:r>
              <a:rPr sz="1800">
                <a:latin typeface="Arial"/>
                <a:cs typeface="Arial"/>
              </a:rPr>
              <a:t>Functional</a:t>
            </a:r>
            <a:r>
              <a:rPr sz="1800" spc="-15">
                <a:latin typeface="Arial"/>
                <a:cs typeface="Arial"/>
              </a:rPr>
              <a:t> </a:t>
            </a:r>
            <a:r>
              <a:rPr sz="1800">
                <a:latin typeface="Arial"/>
                <a:cs typeface="Arial"/>
              </a:rPr>
              <a:t>Loss</a:t>
            </a:r>
            <a:r>
              <a:rPr sz="1800" spc="-5">
                <a:latin typeface="Arial"/>
                <a:cs typeface="Arial"/>
              </a:rPr>
              <a:t> </a:t>
            </a:r>
            <a:r>
              <a:rPr sz="1800">
                <a:latin typeface="Arial"/>
                <a:cs typeface="Arial"/>
              </a:rPr>
              <a:t>=</a:t>
            </a:r>
            <a:r>
              <a:rPr sz="1800" spc="-25">
                <a:latin typeface="Arial"/>
                <a:cs typeface="Arial"/>
              </a:rPr>
              <a:t> </a:t>
            </a:r>
            <a:r>
              <a:rPr sz="1800" spc="-10">
                <a:latin typeface="Arial"/>
                <a:cs typeface="Arial"/>
              </a:rPr>
              <a:t>-</a:t>
            </a:r>
            <a:r>
              <a:rPr sz="1800">
                <a:latin typeface="Arial"/>
                <a:cs typeface="Arial"/>
              </a:rPr>
              <a:t>0.80</a:t>
            </a:r>
            <a:r>
              <a:rPr sz="1800" spc="-25">
                <a:latin typeface="Arial"/>
                <a:cs typeface="Arial"/>
              </a:rPr>
              <a:t> </a:t>
            </a:r>
            <a:r>
              <a:rPr sz="1800">
                <a:latin typeface="Arial"/>
                <a:cs typeface="Arial"/>
              </a:rPr>
              <a:t>*</a:t>
            </a:r>
            <a:r>
              <a:rPr sz="1800" spc="-25">
                <a:latin typeface="Arial"/>
                <a:cs typeface="Arial"/>
              </a:rPr>
              <a:t> </a:t>
            </a:r>
            <a:r>
              <a:rPr sz="1800">
                <a:latin typeface="Arial"/>
                <a:cs typeface="Arial"/>
              </a:rPr>
              <a:t>0.94</a:t>
            </a:r>
            <a:r>
              <a:rPr sz="1800" spc="-15">
                <a:latin typeface="Arial"/>
                <a:cs typeface="Arial"/>
              </a:rPr>
              <a:t> </a:t>
            </a:r>
            <a:r>
              <a:rPr sz="1800" spc="-25">
                <a:latin typeface="Arial"/>
                <a:cs typeface="Arial"/>
              </a:rPr>
              <a:t>ac </a:t>
            </a:r>
            <a:r>
              <a:rPr sz="1800">
                <a:latin typeface="Arial"/>
                <a:cs typeface="Arial"/>
              </a:rPr>
              <a:t>FL</a:t>
            </a:r>
            <a:r>
              <a:rPr sz="1800" spc="-85">
                <a:latin typeface="Arial"/>
                <a:cs typeface="Arial"/>
              </a:rPr>
              <a:t> </a:t>
            </a:r>
            <a:r>
              <a:rPr sz="1800">
                <a:latin typeface="Arial"/>
                <a:cs typeface="Arial"/>
              </a:rPr>
              <a:t>=</a:t>
            </a:r>
            <a:r>
              <a:rPr sz="1800" spc="-10">
                <a:latin typeface="Arial"/>
                <a:cs typeface="Arial"/>
              </a:rPr>
              <a:t> </a:t>
            </a:r>
            <a:r>
              <a:rPr sz="1800" spc="-20">
                <a:latin typeface="Arial"/>
                <a:cs typeface="Arial"/>
              </a:rPr>
              <a:t>0.75</a:t>
            </a:r>
            <a:endParaRPr sz="1800">
              <a:latin typeface="Arial"/>
              <a:cs typeface="Arial"/>
            </a:endParaRPr>
          </a:p>
          <a:p>
            <a:pPr>
              <a:lnSpc>
                <a:spcPct val="100000"/>
              </a:lnSpc>
              <a:spcBef>
                <a:spcPts val="90"/>
              </a:spcBef>
            </a:pPr>
            <a:endParaRPr sz="1800">
              <a:latin typeface="Arial"/>
              <a:cs typeface="Arial"/>
            </a:endParaRPr>
          </a:p>
          <a:p>
            <a:pPr marL="12700" marR="5080">
              <a:lnSpc>
                <a:spcPct val="100000"/>
              </a:lnSpc>
            </a:pPr>
            <a:r>
              <a:rPr sz="1800" spc="-95">
                <a:latin typeface="Arial"/>
                <a:cs typeface="Arial"/>
              </a:rPr>
              <a:t>To</a:t>
            </a:r>
            <a:r>
              <a:rPr sz="1800" spc="-30">
                <a:latin typeface="Arial"/>
                <a:cs typeface="Arial"/>
              </a:rPr>
              <a:t> </a:t>
            </a:r>
            <a:r>
              <a:rPr sz="1800">
                <a:latin typeface="Arial"/>
                <a:cs typeface="Arial"/>
              </a:rPr>
              <a:t>offset</a:t>
            </a:r>
            <a:r>
              <a:rPr sz="1800" spc="-45">
                <a:latin typeface="Arial"/>
                <a:cs typeface="Arial"/>
              </a:rPr>
              <a:t> </a:t>
            </a:r>
            <a:r>
              <a:rPr sz="1800">
                <a:latin typeface="Arial"/>
                <a:cs typeface="Arial"/>
              </a:rPr>
              <a:t>the</a:t>
            </a:r>
            <a:r>
              <a:rPr sz="1800" spc="-40">
                <a:latin typeface="Arial"/>
                <a:cs typeface="Arial"/>
              </a:rPr>
              <a:t> </a:t>
            </a:r>
            <a:r>
              <a:rPr sz="1800">
                <a:latin typeface="Arial"/>
                <a:cs typeface="Arial"/>
              </a:rPr>
              <a:t>functional</a:t>
            </a:r>
            <a:r>
              <a:rPr sz="1800" spc="-25">
                <a:latin typeface="Arial"/>
                <a:cs typeface="Arial"/>
              </a:rPr>
              <a:t> </a:t>
            </a:r>
            <a:r>
              <a:rPr sz="1800">
                <a:latin typeface="Arial"/>
                <a:cs typeface="Arial"/>
              </a:rPr>
              <a:t>loss</a:t>
            </a:r>
            <a:r>
              <a:rPr sz="1800" spc="-30">
                <a:latin typeface="Arial"/>
                <a:cs typeface="Arial"/>
              </a:rPr>
              <a:t> </a:t>
            </a:r>
            <a:r>
              <a:rPr sz="1800">
                <a:latin typeface="Arial"/>
                <a:cs typeface="Arial"/>
              </a:rPr>
              <a:t>from</a:t>
            </a:r>
            <a:r>
              <a:rPr sz="1800" spc="-35">
                <a:latin typeface="Arial"/>
                <a:cs typeface="Arial"/>
              </a:rPr>
              <a:t> </a:t>
            </a:r>
            <a:r>
              <a:rPr sz="1800">
                <a:latin typeface="Arial"/>
                <a:cs typeface="Arial"/>
              </a:rPr>
              <a:t>this</a:t>
            </a:r>
            <a:r>
              <a:rPr sz="1800" spc="-30">
                <a:latin typeface="Arial"/>
                <a:cs typeface="Arial"/>
              </a:rPr>
              <a:t> </a:t>
            </a:r>
            <a:r>
              <a:rPr sz="1800">
                <a:latin typeface="Arial"/>
                <a:cs typeface="Arial"/>
              </a:rPr>
              <a:t>wetland</a:t>
            </a:r>
            <a:r>
              <a:rPr sz="1800" spc="10">
                <a:latin typeface="Arial"/>
                <a:cs typeface="Arial"/>
              </a:rPr>
              <a:t> </a:t>
            </a:r>
            <a:r>
              <a:rPr sz="1800" spc="-25">
                <a:latin typeface="Arial"/>
                <a:cs typeface="Arial"/>
              </a:rPr>
              <a:t>an </a:t>
            </a:r>
            <a:r>
              <a:rPr sz="1800">
                <a:latin typeface="Arial"/>
                <a:cs typeface="Arial"/>
              </a:rPr>
              <a:t>applicant</a:t>
            </a:r>
            <a:r>
              <a:rPr sz="1800" spc="-5">
                <a:latin typeface="Arial"/>
                <a:cs typeface="Arial"/>
              </a:rPr>
              <a:t> </a:t>
            </a:r>
            <a:r>
              <a:rPr sz="1800">
                <a:latin typeface="Arial"/>
                <a:cs typeface="Arial"/>
              </a:rPr>
              <a:t>may</a:t>
            </a:r>
            <a:r>
              <a:rPr sz="1800" spc="-35">
                <a:latin typeface="Arial"/>
                <a:cs typeface="Arial"/>
              </a:rPr>
              <a:t> </a:t>
            </a:r>
            <a:r>
              <a:rPr sz="1800">
                <a:latin typeface="Arial"/>
                <a:cs typeface="Arial"/>
              </a:rPr>
              <a:t>purchase</a:t>
            </a:r>
            <a:r>
              <a:rPr sz="1800" spc="-20">
                <a:latin typeface="Arial"/>
                <a:cs typeface="Arial"/>
              </a:rPr>
              <a:t> </a:t>
            </a:r>
            <a:r>
              <a:rPr sz="1800">
                <a:latin typeface="Arial"/>
                <a:cs typeface="Arial"/>
              </a:rPr>
              <a:t>0.75</a:t>
            </a:r>
            <a:r>
              <a:rPr sz="1800" spc="-40">
                <a:latin typeface="Arial"/>
                <a:cs typeface="Arial"/>
              </a:rPr>
              <a:t> </a:t>
            </a:r>
            <a:r>
              <a:rPr sz="1800">
                <a:latin typeface="Arial"/>
                <a:cs typeface="Arial"/>
              </a:rPr>
              <a:t>credits</a:t>
            </a:r>
            <a:r>
              <a:rPr sz="1800" spc="-15">
                <a:latin typeface="Arial"/>
                <a:cs typeface="Arial"/>
              </a:rPr>
              <a:t> </a:t>
            </a:r>
            <a:r>
              <a:rPr sz="1800">
                <a:latin typeface="Arial"/>
                <a:cs typeface="Arial"/>
              </a:rPr>
              <a:t>from</a:t>
            </a:r>
            <a:r>
              <a:rPr sz="1800" spc="-45">
                <a:latin typeface="Arial"/>
                <a:cs typeface="Arial"/>
              </a:rPr>
              <a:t> </a:t>
            </a:r>
            <a:r>
              <a:rPr sz="1800" spc="-50">
                <a:latin typeface="Arial"/>
                <a:cs typeface="Arial"/>
              </a:rPr>
              <a:t>a </a:t>
            </a:r>
            <a:r>
              <a:rPr sz="1800">
                <a:latin typeface="Arial"/>
                <a:cs typeface="Arial"/>
              </a:rPr>
              <a:t>mitigation</a:t>
            </a:r>
            <a:r>
              <a:rPr sz="1800" spc="-30">
                <a:latin typeface="Arial"/>
                <a:cs typeface="Arial"/>
              </a:rPr>
              <a:t> </a:t>
            </a:r>
            <a:r>
              <a:rPr sz="1800">
                <a:latin typeface="Arial"/>
                <a:cs typeface="Arial"/>
              </a:rPr>
              <a:t>bank</a:t>
            </a:r>
            <a:r>
              <a:rPr sz="1800" spc="-20">
                <a:latin typeface="Arial"/>
                <a:cs typeface="Arial"/>
              </a:rPr>
              <a:t> </a:t>
            </a:r>
            <a:r>
              <a:rPr sz="1800">
                <a:latin typeface="Arial"/>
                <a:cs typeface="Arial"/>
              </a:rPr>
              <a:t>or</a:t>
            </a:r>
            <a:r>
              <a:rPr sz="1800" spc="-35">
                <a:latin typeface="Arial"/>
                <a:cs typeface="Arial"/>
              </a:rPr>
              <a:t> </a:t>
            </a:r>
            <a:r>
              <a:rPr sz="1800">
                <a:latin typeface="Arial"/>
                <a:cs typeface="Arial"/>
              </a:rPr>
              <a:t>provide</a:t>
            </a:r>
            <a:r>
              <a:rPr sz="1800" spc="-30">
                <a:latin typeface="Arial"/>
                <a:cs typeface="Arial"/>
              </a:rPr>
              <a:t> </a:t>
            </a:r>
            <a:r>
              <a:rPr sz="1800">
                <a:latin typeface="Arial"/>
                <a:cs typeface="Arial"/>
              </a:rPr>
              <a:t>0.75</a:t>
            </a:r>
            <a:r>
              <a:rPr sz="1800" spc="-25">
                <a:latin typeface="Arial"/>
                <a:cs typeface="Arial"/>
              </a:rPr>
              <a:t> </a:t>
            </a:r>
            <a:r>
              <a:rPr sz="1800">
                <a:latin typeface="Arial"/>
                <a:cs typeface="Arial"/>
              </a:rPr>
              <a:t>functional</a:t>
            </a:r>
            <a:r>
              <a:rPr sz="1800" spc="-25">
                <a:latin typeface="Arial"/>
                <a:cs typeface="Arial"/>
              </a:rPr>
              <a:t> </a:t>
            </a:r>
            <a:r>
              <a:rPr sz="1800">
                <a:latin typeface="Arial"/>
                <a:cs typeface="Arial"/>
              </a:rPr>
              <a:t>gain</a:t>
            </a:r>
            <a:r>
              <a:rPr sz="1800" spc="-25">
                <a:latin typeface="Arial"/>
                <a:cs typeface="Arial"/>
              </a:rPr>
              <a:t> </a:t>
            </a:r>
            <a:r>
              <a:rPr sz="1800" spc="-10">
                <a:latin typeface="Arial"/>
                <a:cs typeface="Arial"/>
              </a:rPr>
              <a:t>units </a:t>
            </a:r>
            <a:r>
              <a:rPr sz="1800">
                <a:latin typeface="Arial"/>
                <a:cs typeface="Arial"/>
              </a:rPr>
              <a:t>through</a:t>
            </a:r>
            <a:r>
              <a:rPr sz="1800" spc="-45">
                <a:latin typeface="Arial"/>
                <a:cs typeface="Arial"/>
              </a:rPr>
              <a:t> </a:t>
            </a:r>
            <a:r>
              <a:rPr sz="1800">
                <a:latin typeface="Arial"/>
                <a:cs typeface="Arial"/>
              </a:rPr>
              <a:t>permittee</a:t>
            </a:r>
            <a:r>
              <a:rPr sz="1800" spc="-45">
                <a:latin typeface="Arial"/>
                <a:cs typeface="Arial"/>
              </a:rPr>
              <a:t> </a:t>
            </a:r>
            <a:r>
              <a:rPr sz="1800">
                <a:latin typeface="Arial"/>
                <a:cs typeface="Arial"/>
              </a:rPr>
              <a:t>responsible</a:t>
            </a:r>
            <a:r>
              <a:rPr sz="1800" spc="-35">
                <a:latin typeface="Arial"/>
                <a:cs typeface="Arial"/>
              </a:rPr>
              <a:t> </a:t>
            </a:r>
            <a:r>
              <a:rPr sz="1800" spc="-10">
                <a:latin typeface="Arial"/>
                <a:cs typeface="Arial"/>
              </a:rPr>
              <a:t>mitigation.</a:t>
            </a:r>
            <a:endParaRPr sz="1800">
              <a:latin typeface="Arial"/>
              <a:cs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trees"/>
          <p:cNvGrpSpPr/>
          <p:nvPr/>
        </p:nvGrpSpPr>
        <p:grpSpPr>
          <a:xfrm>
            <a:off x="147269" y="1373124"/>
            <a:ext cx="3215640" cy="5369560"/>
            <a:chOff x="147269" y="1373124"/>
            <a:chExt cx="3215640" cy="5369560"/>
          </a:xfrm>
          <a:solidFill>
            <a:srgbClr val="2E5270"/>
          </a:solidFill>
        </p:grpSpPr>
        <p:sp>
          <p:nvSpPr>
            <p:cNvPr id="3" name="object 3"/>
            <p:cNvSpPr/>
            <p:nvPr/>
          </p:nvSpPr>
          <p:spPr>
            <a:xfrm>
              <a:off x="147269" y="1373124"/>
              <a:ext cx="3215640" cy="5369560"/>
            </a:xfrm>
            <a:custGeom>
              <a:avLst/>
              <a:gdLst/>
              <a:ahLst/>
              <a:cxnLst/>
              <a:rect l="l" t="t" r="r" b="b"/>
              <a:pathLst>
                <a:path w="3215640" h="5369559">
                  <a:moveTo>
                    <a:pt x="3215474" y="0"/>
                  </a:moveTo>
                  <a:lnTo>
                    <a:pt x="0" y="0"/>
                  </a:lnTo>
                  <a:lnTo>
                    <a:pt x="0" y="5369166"/>
                  </a:lnTo>
                  <a:lnTo>
                    <a:pt x="3215474" y="5369166"/>
                  </a:lnTo>
                  <a:lnTo>
                    <a:pt x="3215474" y="0"/>
                  </a:lnTo>
                  <a:close/>
                </a:path>
              </a:pathLst>
            </a:custGeom>
            <a:grpFill/>
          </p:spPr>
          <p:txBody>
            <a:bodyPr wrap="square" lIns="0" tIns="0" rIns="0" bIns="0" rtlCol="0"/>
            <a:lstStyle/>
            <a:p>
              <a:endParaRPr/>
            </a:p>
          </p:txBody>
        </p:sp>
        <p:sp>
          <p:nvSpPr>
            <p:cNvPr id="4" name="object 4"/>
            <p:cNvSpPr/>
            <p:nvPr/>
          </p:nvSpPr>
          <p:spPr>
            <a:xfrm>
              <a:off x="147269" y="1373124"/>
              <a:ext cx="3215640" cy="5369560"/>
            </a:xfrm>
            <a:custGeom>
              <a:avLst/>
              <a:gdLst/>
              <a:ahLst/>
              <a:cxnLst/>
              <a:rect l="l" t="t" r="r" b="b"/>
              <a:pathLst>
                <a:path w="3215640" h="5369559">
                  <a:moveTo>
                    <a:pt x="0" y="0"/>
                  </a:moveTo>
                  <a:lnTo>
                    <a:pt x="3215474" y="0"/>
                  </a:lnTo>
                  <a:lnTo>
                    <a:pt x="3215474" y="5369166"/>
                  </a:lnTo>
                  <a:lnTo>
                    <a:pt x="0" y="5369166"/>
                  </a:lnTo>
                  <a:lnTo>
                    <a:pt x="0" y="0"/>
                  </a:lnTo>
                  <a:close/>
                </a:path>
              </a:pathLst>
            </a:custGeom>
            <a:grpFill/>
            <a:ln w="12700">
              <a:solidFill>
                <a:srgbClr val="3984AA"/>
              </a:solidFill>
            </a:ln>
          </p:spPr>
          <p:txBody>
            <a:bodyPr wrap="square" lIns="0" tIns="0" rIns="0" bIns="0" rtlCol="0"/>
            <a:lstStyle/>
            <a:p>
              <a:endParaRPr/>
            </a:p>
          </p:txBody>
        </p:sp>
        <p:pic>
          <p:nvPicPr>
            <p:cNvPr id="5" name="object 5"/>
            <p:cNvPicPr/>
            <p:nvPr/>
          </p:nvPicPr>
          <p:blipFill>
            <a:blip r:embed="rId2" cstate="print"/>
            <a:srcRect b="5287"/>
            <a:stretch>
              <a:fillRect/>
            </a:stretch>
          </p:blipFill>
          <p:spPr>
            <a:xfrm>
              <a:off x="202034" y="1491792"/>
              <a:ext cx="3113922" cy="4931867"/>
            </a:xfrm>
            <a:prstGeom prst="rect">
              <a:avLst/>
            </a:prstGeom>
            <a:grpFill/>
          </p:spPr>
        </p:pic>
      </p:grpSp>
      <p:sp>
        <p:nvSpPr>
          <p:cNvPr id="7" name="object 7"/>
          <p:cNvSpPr txBox="1"/>
          <p:nvPr/>
        </p:nvSpPr>
        <p:spPr>
          <a:xfrm>
            <a:off x="3727714" y="1523937"/>
            <a:ext cx="7182484" cy="3745256"/>
          </a:xfrm>
          <a:prstGeom prst="rect">
            <a:avLst/>
          </a:prstGeom>
        </p:spPr>
        <p:txBody>
          <a:bodyPr vert="horz" wrap="square" lIns="0" tIns="53975" rIns="0" bIns="0" rtlCol="0" anchor="t">
            <a:spAutoFit/>
          </a:bodyPr>
          <a:lstStyle/>
          <a:p>
            <a:pPr marL="239395" indent="-226695">
              <a:lnSpc>
                <a:spcPct val="100000"/>
              </a:lnSpc>
              <a:spcBef>
                <a:spcPts val="675"/>
              </a:spcBef>
              <a:buChar char="•"/>
              <a:tabLst>
                <a:tab pos="240029" algn="l"/>
              </a:tabLst>
            </a:pPr>
            <a:r>
              <a:rPr sz="2400" spc="-10">
                <a:latin typeface="Arial"/>
                <a:cs typeface="Arial"/>
              </a:rPr>
              <a:t>Resources:</a:t>
            </a:r>
            <a:endParaRPr lang="en-US" sz="2400">
              <a:latin typeface="Arial"/>
              <a:cs typeface="Arial"/>
            </a:endParaRPr>
          </a:p>
          <a:p>
            <a:pPr marL="698500" lvl="1" indent="-228600">
              <a:lnSpc>
                <a:spcPct val="100000"/>
              </a:lnSpc>
              <a:spcBef>
                <a:spcPts val="235"/>
              </a:spcBef>
              <a:buClr>
                <a:srgbClr val="000000"/>
              </a:buClr>
              <a:buFont typeface="Courier New"/>
              <a:buChar char="o"/>
              <a:tabLst>
                <a:tab pos="698500" algn="l"/>
              </a:tabLst>
            </a:pPr>
            <a:r>
              <a:rPr sz="2200" u="sng">
                <a:solidFill>
                  <a:srgbClr val="0562C1"/>
                </a:solidFill>
                <a:uFill>
                  <a:solidFill>
                    <a:srgbClr val="0562C1"/>
                  </a:solidFill>
                </a:uFill>
                <a:latin typeface="Arial"/>
                <a:cs typeface="Arial"/>
                <a:hlinkClick r:id="rId3"/>
              </a:rPr>
              <a:t>Florida</a:t>
            </a:r>
            <a:r>
              <a:rPr sz="2200" u="sng" spc="-65">
                <a:solidFill>
                  <a:srgbClr val="0562C1"/>
                </a:solidFill>
                <a:uFill>
                  <a:solidFill>
                    <a:srgbClr val="0562C1"/>
                  </a:solidFill>
                </a:uFill>
                <a:latin typeface="Arial"/>
                <a:cs typeface="Arial"/>
                <a:hlinkClick r:id="rId3"/>
              </a:rPr>
              <a:t> </a:t>
            </a:r>
            <a:r>
              <a:rPr sz="2200" u="sng" spc="-10">
                <a:solidFill>
                  <a:srgbClr val="0562C1"/>
                </a:solidFill>
                <a:uFill>
                  <a:solidFill>
                    <a:srgbClr val="0562C1"/>
                  </a:solidFill>
                </a:uFill>
                <a:latin typeface="Arial"/>
                <a:cs typeface="Arial"/>
                <a:hlinkClick r:id="rId3"/>
              </a:rPr>
              <a:t>Natural</a:t>
            </a:r>
            <a:r>
              <a:rPr sz="2200" u="sng" spc="-140">
                <a:solidFill>
                  <a:srgbClr val="0562C1"/>
                </a:solidFill>
                <a:uFill>
                  <a:solidFill>
                    <a:srgbClr val="0562C1"/>
                  </a:solidFill>
                </a:uFill>
                <a:latin typeface="Arial"/>
                <a:cs typeface="Arial"/>
                <a:hlinkClick r:id="rId3"/>
              </a:rPr>
              <a:t> </a:t>
            </a:r>
            <a:r>
              <a:rPr sz="2200" u="sng">
                <a:solidFill>
                  <a:srgbClr val="0562C1"/>
                </a:solidFill>
                <a:uFill>
                  <a:solidFill>
                    <a:srgbClr val="0562C1"/>
                  </a:solidFill>
                </a:uFill>
                <a:latin typeface="Arial"/>
                <a:cs typeface="Arial"/>
                <a:hlinkClick r:id="rId3"/>
              </a:rPr>
              <a:t>Areas</a:t>
            </a:r>
            <a:r>
              <a:rPr sz="2200" u="sng" spc="-50">
                <a:solidFill>
                  <a:srgbClr val="0562C1"/>
                </a:solidFill>
                <a:uFill>
                  <a:solidFill>
                    <a:srgbClr val="0562C1"/>
                  </a:solidFill>
                </a:uFill>
                <a:latin typeface="Arial"/>
                <a:cs typeface="Arial"/>
                <a:hlinkClick r:id="rId3"/>
              </a:rPr>
              <a:t> </a:t>
            </a:r>
            <a:r>
              <a:rPr sz="2200" u="sng">
                <a:solidFill>
                  <a:srgbClr val="0562C1"/>
                </a:solidFill>
                <a:uFill>
                  <a:solidFill>
                    <a:srgbClr val="0562C1"/>
                  </a:solidFill>
                </a:uFill>
                <a:latin typeface="Arial"/>
                <a:cs typeface="Arial"/>
                <a:hlinkClick r:id="rId3"/>
              </a:rPr>
              <a:t>Inventory</a:t>
            </a:r>
            <a:r>
              <a:rPr sz="2200" u="sng" spc="-30">
                <a:solidFill>
                  <a:srgbClr val="0562C1"/>
                </a:solidFill>
                <a:uFill>
                  <a:solidFill>
                    <a:srgbClr val="0562C1"/>
                  </a:solidFill>
                </a:uFill>
                <a:latin typeface="Arial"/>
                <a:cs typeface="Arial"/>
                <a:hlinkClick r:id="rId3"/>
              </a:rPr>
              <a:t> </a:t>
            </a:r>
            <a:r>
              <a:rPr sz="2200" u="sng" spc="-10">
                <a:solidFill>
                  <a:srgbClr val="0562C1"/>
                </a:solidFill>
                <a:uFill>
                  <a:solidFill>
                    <a:srgbClr val="0562C1"/>
                  </a:solidFill>
                </a:uFill>
                <a:latin typeface="Arial"/>
                <a:cs typeface="Arial"/>
                <a:hlinkClick r:id="rId3"/>
              </a:rPr>
              <a:t>(Guide)</a:t>
            </a:r>
            <a:endParaRPr sz="2200">
              <a:latin typeface="Arial"/>
              <a:cs typeface="Arial"/>
            </a:endParaRPr>
          </a:p>
          <a:p>
            <a:pPr marL="698500" lvl="1" indent="-228600">
              <a:lnSpc>
                <a:spcPct val="100000"/>
              </a:lnSpc>
              <a:spcBef>
                <a:spcPts val="240"/>
              </a:spcBef>
              <a:buClr>
                <a:srgbClr val="000000"/>
              </a:buClr>
              <a:buFont typeface="Courier New"/>
              <a:buChar char="o"/>
              <a:tabLst>
                <a:tab pos="698500" algn="l"/>
              </a:tabLst>
            </a:pPr>
            <a:r>
              <a:rPr sz="2200" u="sng">
                <a:solidFill>
                  <a:srgbClr val="0562C1"/>
                </a:solidFill>
                <a:uFill>
                  <a:solidFill>
                    <a:srgbClr val="0562C1"/>
                  </a:solidFill>
                </a:uFill>
                <a:latin typeface="Arial"/>
                <a:cs typeface="Arial"/>
                <a:hlinkClick r:id="rId4"/>
              </a:rPr>
              <a:t>FNAI</a:t>
            </a:r>
            <a:r>
              <a:rPr sz="2200" u="sng" spc="-60">
                <a:solidFill>
                  <a:srgbClr val="0562C1"/>
                </a:solidFill>
                <a:uFill>
                  <a:solidFill>
                    <a:srgbClr val="0562C1"/>
                  </a:solidFill>
                </a:uFill>
                <a:latin typeface="Arial"/>
                <a:cs typeface="Arial"/>
                <a:hlinkClick r:id="rId4"/>
              </a:rPr>
              <a:t> </a:t>
            </a:r>
            <a:r>
              <a:rPr sz="2200" u="sng">
                <a:solidFill>
                  <a:srgbClr val="0562C1"/>
                </a:solidFill>
                <a:uFill>
                  <a:solidFill>
                    <a:srgbClr val="0562C1"/>
                  </a:solidFill>
                </a:uFill>
                <a:latin typeface="Arial"/>
                <a:cs typeface="Arial"/>
                <a:hlinkClick r:id="rId4"/>
              </a:rPr>
              <a:t>Reference</a:t>
            </a:r>
            <a:r>
              <a:rPr sz="2200" u="sng" spc="-65">
                <a:solidFill>
                  <a:srgbClr val="0562C1"/>
                </a:solidFill>
                <a:uFill>
                  <a:solidFill>
                    <a:srgbClr val="0562C1"/>
                  </a:solidFill>
                </a:uFill>
                <a:latin typeface="Arial"/>
                <a:cs typeface="Arial"/>
                <a:hlinkClick r:id="rId4"/>
              </a:rPr>
              <a:t> </a:t>
            </a:r>
            <a:r>
              <a:rPr sz="2200" u="sng" spc="-10">
                <a:solidFill>
                  <a:srgbClr val="0562C1"/>
                </a:solidFill>
                <a:uFill>
                  <a:solidFill>
                    <a:srgbClr val="0562C1"/>
                  </a:solidFill>
                </a:uFill>
                <a:latin typeface="Arial"/>
                <a:cs typeface="Arial"/>
                <a:hlinkClick r:id="rId4"/>
              </a:rPr>
              <a:t>Communities</a:t>
            </a:r>
            <a:endParaRPr sz="2200">
              <a:latin typeface="Arial"/>
              <a:cs typeface="Arial"/>
            </a:endParaRPr>
          </a:p>
          <a:p>
            <a:pPr marL="698500" lvl="1" indent="-228600">
              <a:spcBef>
                <a:spcPts val="225"/>
              </a:spcBef>
              <a:buClr>
                <a:srgbClr val="000000"/>
              </a:buClr>
              <a:buFont typeface="Courier New"/>
              <a:buChar char="o"/>
              <a:tabLst>
                <a:tab pos="698500" algn="l"/>
              </a:tabLst>
            </a:pPr>
            <a:r>
              <a:rPr sz="2200" u="sng">
                <a:solidFill>
                  <a:srgbClr val="0562C1"/>
                </a:solidFill>
                <a:uFill>
                  <a:solidFill>
                    <a:srgbClr val="0562C1"/>
                  </a:solidFill>
                </a:uFill>
                <a:latin typeface="Arial"/>
                <a:cs typeface="Arial"/>
                <a:hlinkClick r:id="rId5"/>
              </a:rPr>
              <a:t>Florida</a:t>
            </a:r>
            <a:r>
              <a:rPr sz="2200" u="sng" spc="-70">
                <a:solidFill>
                  <a:srgbClr val="0562C1"/>
                </a:solidFill>
                <a:uFill>
                  <a:solidFill>
                    <a:srgbClr val="0562C1"/>
                  </a:solidFill>
                </a:uFill>
                <a:latin typeface="Arial"/>
                <a:cs typeface="Arial"/>
                <a:hlinkClick r:id="rId5"/>
              </a:rPr>
              <a:t> </a:t>
            </a:r>
            <a:r>
              <a:rPr sz="2200" u="sng">
                <a:solidFill>
                  <a:srgbClr val="0562C1"/>
                </a:solidFill>
                <a:uFill>
                  <a:solidFill>
                    <a:srgbClr val="0562C1"/>
                  </a:solidFill>
                </a:uFill>
                <a:latin typeface="Arial"/>
                <a:cs typeface="Arial"/>
                <a:hlinkClick r:id="rId5"/>
              </a:rPr>
              <a:t>Invasive</a:t>
            </a:r>
            <a:r>
              <a:rPr sz="2200" u="sng" spc="-60">
                <a:solidFill>
                  <a:srgbClr val="0562C1"/>
                </a:solidFill>
                <a:uFill>
                  <a:solidFill>
                    <a:srgbClr val="0562C1"/>
                  </a:solidFill>
                </a:uFill>
                <a:latin typeface="Arial"/>
                <a:cs typeface="Arial"/>
                <a:hlinkClick r:id="rId5"/>
              </a:rPr>
              <a:t> </a:t>
            </a:r>
            <a:r>
              <a:rPr sz="2200" u="sng">
                <a:solidFill>
                  <a:srgbClr val="0562C1"/>
                </a:solidFill>
                <a:uFill>
                  <a:solidFill>
                    <a:srgbClr val="0562C1"/>
                  </a:solidFill>
                </a:uFill>
                <a:latin typeface="Arial"/>
                <a:cs typeface="Arial"/>
                <a:hlinkClick r:id="rId5"/>
              </a:rPr>
              <a:t>Species</a:t>
            </a:r>
            <a:r>
              <a:rPr sz="2200" u="sng" spc="-65">
                <a:solidFill>
                  <a:srgbClr val="0562C1"/>
                </a:solidFill>
                <a:uFill>
                  <a:solidFill>
                    <a:srgbClr val="0562C1"/>
                  </a:solidFill>
                </a:uFill>
                <a:latin typeface="Arial"/>
                <a:cs typeface="Arial"/>
                <a:hlinkClick r:id="rId5"/>
              </a:rPr>
              <a:t> </a:t>
            </a:r>
            <a:r>
              <a:rPr sz="2200" u="sng">
                <a:solidFill>
                  <a:srgbClr val="0562C1"/>
                </a:solidFill>
                <a:uFill>
                  <a:solidFill>
                    <a:srgbClr val="0562C1"/>
                  </a:solidFill>
                </a:uFill>
                <a:latin typeface="Arial"/>
                <a:cs typeface="Arial"/>
                <a:hlinkClick r:id="rId5"/>
              </a:rPr>
              <a:t>Council</a:t>
            </a:r>
            <a:r>
              <a:rPr sz="2200" u="sng" spc="-80">
                <a:solidFill>
                  <a:srgbClr val="0562C1"/>
                </a:solidFill>
                <a:uFill>
                  <a:solidFill>
                    <a:srgbClr val="0562C1"/>
                  </a:solidFill>
                </a:uFill>
                <a:latin typeface="Arial"/>
                <a:cs typeface="Arial"/>
                <a:hlinkClick r:id="rId5"/>
              </a:rPr>
              <a:t> </a:t>
            </a:r>
            <a:r>
              <a:rPr sz="2200" u="sng" spc="-10">
                <a:solidFill>
                  <a:srgbClr val="0562C1"/>
                </a:solidFill>
                <a:uFill>
                  <a:solidFill>
                    <a:srgbClr val="0562C1"/>
                  </a:solidFill>
                </a:uFill>
                <a:latin typeface="Arial"/>
                <a:cs typeface="Arial"/>
                <a:hlinkClick r:id="rId5"/>
              </a:rPr>
              <a:t>(FLEPPC)</a:t>
            </a:r>
            <a:endParaRPr lang="en-US">
              <a:ea typeface="+mn-lt"/>
              <a:cs typeface="+mn-lt"/>
            </a:endParaRPr>
          </a:p>
          <a:p>
            <a:pPr marL="698500" lvl="1" indent="-228600">
              <a:spcBef>
                <a:spcPts val="225"/>
              </a:spcBef>
              <a:buClr>
                <a:srgbClr val="000000"/>
              </a:buClr>
              <a:buFont typeface="Courier New"/>
              <a:buChar char="o"/>
              <a:tabLst>
                <a:tab pos="698500" algn="l"/>
              </a:tabLst>
            </a:pPr>
            <a:r>
              <a:rPr lang="en-US" sz="2200" spc="-10">
                <a:uFill>
                  <a:solidFill>
                    <a:srgbClr val="0562C1"/>
                  </a:solidFill>
                </a:uFill>
                <a:latin typeface="Arial"/>
                <a:ea typeface="+mn-lt"/>
                <a:cs typeface="+mn-lt"/>
                <a:hlinkClick r:id="rId6"/>
              </a:rPr>
              <a:t>Florida Land Use, Cover and Forms Classification System (FLUCCS)</a:t>
            </a:r>
            <a:endParaRPr lang="en-US">
              <a:latin typeface="Arial"/>
              <a:ea typeface="Calibri"/>
              <a:cs typeface="Calibri"/>
            </a:endParaRPr>
          </a:p>
          <a:p>
            <a:pPr marL="239395" indent="-226695">
              <a:spcBef>
                <a:spcPts val="715"/>
              </a:spcBef>
              <a:buChar char="•"/>
              <a:tabLst>
                <a:tab pos="698500" algn="l"/>
              </a:tabLst>
            </a:pPr>
            <a:r>
              <a:rPr sz="2400">
                <a:latin typeface="Arial"/>
                <a:cs typeface="Arial"/>
              </a:rPr>
              <a:t>Useful</a:t>
            </a:r>
            <a:r>
              <a:rPr sz="2400" spc="-50">
                <a:latin typeface="Arial"/>
                <a:cs typeface="Arial"/>
              </a:rPr>
              <a:t> </a:t>
            </a:r>
            <a:r>
              <a:rPr sz="2400" spc="-20">
                <a:latin typeface="Arial"/>
                <a:cs typeface="Arial"/>
              </a:rPr>
              <a:t>for:</a:t>
            </a:r>
            <a:endParaRPr sz="2400">
              <a:latin typeface="Arial"/>
              <a:cs typeface="Arial"/>
            </a:endParaRPr>
          </a:p>
          <a:p>
            <a:pPr marL="698500" lvl="1" indent="-228600">
              <a:lnSpc>
                <a:spcPct val="100000"/>
              </a:lnSpc>
              <a:spcBef>
                <a:spcPts val="235"/>
              </a:spcBef>
              <a:buFont typeface="Courier New"/>
              <a:buChar char="o"/>
              <a:tabLst>
                <a:tab pos="698500" algn="l"/>
              </a:tabLst>
            </a:pPr>
            <a:r>
              <a:rPr sz="2200" spc="-10">
                <a:latin typeface="Arial"/>
                <a:cs typeface="Arial"/>
              </a:rPr>
              <a:t>Vegetative</a:t>
            </a:r>
            <a:r>
              <a:rPr sz="2200" spc="-70">
                <a:latin typeface="Arial"/>
                <a:cs typeface="Arial"/>
              </a:rPr>
              <a:t> </a:t>
            </a:r>
            <a:r>
              <a:rPr sz="2200">
                <a:latin typeface="Arial"/>
                <a:cs typeface="Arial"/>
              </a:rPr>
              <a:t>composition</a:t>
            </a:r>
            <a:r>
              <a:rPr sz="2200" spc="-80">
                <a:latin typeface="Arial"/>
                <a:cs typeface="Arial"/>
              </a:rPr>
              <a:t> </a:t>
            </a:r>
            <a:r>
              <a:rPr sz="2200">
                <a:latin typeface="Arial"/>
                <a:cs typeface="Arial"/>
              </a:rPr>
              <a:t>of</a:t>
            </a:r>
            <a:r>
              <a:rPr sz="2200" spc="-80">
                <a:latin typeface="Arial"/>
                <a:cs typeface="Arial"/>
              </a:rPr>
              <a:t> </a:t>
            </a:r>
            <a:r>
              <a:rPr sz="2200">
                <a:latin typeface="Arial"/>
                <a:cs typeface="Arial"/>
              </a:rPr>
              <a:t>the</a:t>
            </a:r>
            <a:r>
              <a:rPr sz="2200" spc="-80">
                <a:latin typeface="Arial"/>
                <a:cs typeface="Arial"/>
              </a:rPr>
              <a:t> </a:t>
            </a:r>
            <a:r>
              <a:rPr sz="2200">
                <a:latin typeface="Arial"/>
                <a:cs typeface="Arial"/>
              </a:rPr>
              <a:t>assessment</a:t>
            </a:r>
            <a:r>
              <a:rPr sz="2200" spc="-75">
                <a:latin typeface="Arial"/>
                <a:cs typeface="Arial"/>
              </a:rPr>
              <a:t> </a:t>
            </a:r>
            <a:r>
              <a:rPr sz="2200" spc="-20">
                <a:latin typeface="Arial"/>
                <a:cs typeface="Arial"/>
              </a:rPr>
              <a:t>area</a:t>
            </a:r>
            <a:endParaRPr sz="2200">
              <a:latin typeface="Arial"/>
              <a:cs typeface="Arial"/>
            </a:endParaRPr>
          </a:p>
          <a:p>
            <a:pPr marL="698500" lvl="1" indent="-228600">
              <a:lnSpc>
                <a:spcPct val="100000"/>
              </a:lnSpc>
              <a:spcBef>
                <a:spcPts val="240"/>
              </a:spcBef>
              <a:buFont typeface="Courier New"/>
              <a:buChar char="o"/>
              <a:tabLst>
                <a:tab pos="698500" algn="l"/>
              </a:tabLst>
            </a:pPr>
            <a:r>
              <a:rPr sz="2200" spc="-10">
                <a:latin typeface="Arial"/>
                <a:cs typeface="Arial"/>
              </a:rPr>
              <a:t>Vegetative</a:t>
            </a:r>
            <a:r>
              <a:rPr sz="2200" spc="-60">
                <a:latin typeface="Arial"/>
                <a:cs typeface="Arial"/>
              </a:rPr>
              <a:t> </a:t>
            </a:r>
            <a:r>
              <a:rPr sz="2200">
                <a:latin typeface="Arial"/>
                <a:cs typeface="Arial"/>
              </a:rPr>
              <a:t>structure</a:t>
            </a:r>
            <a:r>
              <a:rPr sz="2200" spc="-70">
                <a:latin typeface="Arial"/>
                <a:cs typeface="Arial"/>
              </a:rPr>
              <a:t> </a:t>
            </a:r>
            <a:r>
              <a:rPr sz="2200">
                <a:latin typeface="Arial"/>
                <a:cs typeface="Arial"/>
              </a:rPr>
              <a:t>of</a:t>
            </a:r>
            <a:r>
              <a:rPr sz="2200" spc="-70">
                <a:latin typeface="Arial"/>
                <a:cs typeface="Arial"/>
              </a:rPr>
              <a:t> </a:t>
            </a:r>
            <a:r>
              <a:rPr sz="2200">
                <a:latin typeface="Arial"/>
                <a:cs typeface="Arial"/>
              </a:rPr>
              <a:t>the</a:t>
            </a:r>
            <a:r>
              <a:rPr sz="2200" spc="-55">
                <a:latin typeface="Arial"/>
                <a:cs typeface="Arial"/>
              </a:rPr>
              <a:t> </a:t>
            </a:r>
            <a:r>
              <a:rPr sz="2200">
                <a:latin typeface="Arial"/>
                <a:cs typeface="Arial"/>
              </a:rPr>
              <a:t>target</a:t>
            </a:r>
            <a:r>
              <a:rPr sz="2200" spc="-70">
                <a:latin typeface="Arial"/>
                <a:cs typeface="Arial"/>
              </a:rPr>
              <a:t> </a:t>
            </a:r>
            <a:r>
              <a:rPr sz="2200">
                <a:latin typeface="Arial"/>
                <a:cs typeface="Arial"/>
              </a:rPr>
              <a:t>assessment</a:t>
            </a:r>
            <a:r>
              <a:rPr sz="2200" spc="-55">
                <a:latin typeface="Arial"/>
                <a:cs typeface="Arial"/>
              </a:rPr>
              <a:t> </a:t>
            </a:r>
            <a:r>
              <a:rPr sz="2200" spc="-20">
                <a:latin typeface="Arial"/>
                <a:cs typeface="Arial"/>
              </a:rPr>
              <a:t>area</a:t>
            </a:r>
            <a:endParaRPr sz="2200">
              <a:latin typeface="Arial"/>
              <a:cs typeface="Arial"/>
            </a:endParaRPr>
          </a:p>
          <a:p>
            <a:pPr marL="698500" lvl="1" indent="-228600">
              <a:lnSpc>
                <a:spcPct val="100000"/>
              </a:lnSpc>
              <a:spcBef>
                <a:spcPts val="229"/>
              </a:spcBef>
              <a:buFont typeface="Courier New"/>
              <a:buChar char="o"/>
              <a:tabLst>
                <a:tab pos="698500" algn="l"/>
              </a:tabLst>
            </a:pPr>
            <a:r>
              <a:rPr sz="2200">
                <a:latin typeface="Arial"/>
                <a:cs typeface="Arial"/>
              </a:rPr>
              <a:t>Anticipated</a:t>
            </a:r>
            <a:r>
              <a:rPr sz="2200" spc="-75">
                <a:latin typeface="Arial"/>
                <a:cs typeface="Arial"/>
              </a:rPr>
              <a:t> </a:t>
            </a:r>
            <a:r>
              <a:rPr sz="2200">
                <a:latin typeface="Arial"/>
                <a:cs typeface="Arial"/>
              </a:rPr>
              <a:t>wildlife</a:t>
            </a:r>
            <a:r>
              <a:rPr sz="2200" spc="-70">
                <a:latin typeface="Arial"/>
                <a:cs typeface="Arial"/>
              </a:rPr>
              <a:t> </a:t>
            </a:r>
            <a:r>
              <a:rPr sz="2200">
                <a:latin typeface="Arial"/>
                <a:cs typeface="Arial"/>
              </a:rPr>
              <a:t>use</a:t>
            </a:r>
            <a:r>
              <a:rPr sz="2200" spc="-60">
                <a:latin typeface="Arial"/>
                <a:cs typeface="Arial"/>
              </a:rPr>
              <a:t> </a:t>
            </a:r>
            <a:r>
              <a:rPr sz="2200">
                <a:latin typeface="Arial"/>
                <a:cs typeface="Arial"/>
              </a:rPr>
              <a:t>(specific</a:t>
            </a:r>
            <a:r>
              <a:rPr sz="2200" spc="-70">
                <a:latin typeface="Arial"/>
                <a:cs typeface="Arial"/>
              </a:rPr>
              <a:t> </a:t>
            </a:r>
            <a:r>
              <a:rPr sz="2200" spc="-10">
                <a:latin typeface="Arial"/>
                <a:cs typeface="Arial"/>
              </a:rPr>
              <a:t>associations)</a:t>
            </a:r>
            <a:endParaRPr sz="2200">
              <a:latin typeface="Arial"/>
              <a:cs typeface="Arial"/>
            </a:endParaRPr>
          </a:p>
        </p:txBody>
      </p:sp>
      <p:sp>
        <p:nvSpPr>
          <p:cNvPr id="8" name="object 7">
            <a:extLst>
              <a:ext uri="{FF2B5EF4-FFF2-40B4-BE49-F238E27FC236}">
                <a16:creationId xmlns:a16="http://schemas.microsoft.com/office/drawing/2014/main" id="{1A724FEA-20B6-72BB-DBA8-51022B46EF4C}"/>
              </a:ext>
            </a:extLst>
          </p:cNvPr>
          <p:cNvSpPr txBox="1">
            <a:spLocks noGrp="1"/>
          </p:cNvSpPr>
          <p:nvPr>
            <p:ph type="title"/>
          </p:nvPr>
        </p:nvSpPr>
        <p:spPr>
          <a:xfrm>
            <a:off x="1624186" y="249088"/>
            <a:ext cx="9154304" cy="1320874"/>
          </a:xfrm>
          <a:prstGeom prst="rect">
            <a:avLst/>
          </a:prstGeom>
        </p:spPr>
        <p:txBody>
          <a:bodyPr vert="horz" wrap="square" lIns="0" tIns="12700" rIns="0" bIns="0" rtlCol="0">
            <a:spAutoFit/>
          </a:bodyPr>
          <a:lstStyle/>
          <a:p>
            <a:pPr marL="12700">
              <a:lnSpc>
                <a:spcPct val="100000"/>
              </a:lnSpc>
              <a:spcBef>
                <a:spcPts val="100"/>
              </a:spcBef>
            </a:pPr>
            <a:r>
              <a:t>UMAM</a:t>
            </a:r>
            <a:r>
              <a:rPr spc="-90"/>
              <a:t> </a:t>
            </a:r>
            <a:r>
              <a:rPr lang="en-US" spc="-20"/>
              <a:t>EVALUATION TOOLS</a:t>
            </a:r>
            <a:br>
              <a:rPr lang="en-US" spc="-20"/>
            </a:br>
            <a:r>
              <a:rPr lang="en-US" sz="2500" spc="-20">
                <a:solidFill>
                  <a:srgbClr val="C8EAFB"/>
                </a:solidFill>
              </a:rPr>
              <a:t>REFERENCE COMMUNITY INFORMATION </a:t>
            </a:r>
            <a:br>
              <a:rPr lang="en-US" spc="-10"/>
            </a:br>
            <a:endParaRPr sz="2500" spc="-10">
              <a:solidFill>
                <a:srgbClr val="C8EAFB"/>
              </a:solidFill>
            </a:endParaRPr>
          </a:p>
        </p:txBody>
      </p:sp>
      <p:sp>
        <p:nvSpPr>
          <p:cNvPr id="6" name="TextBox 5">
            <a:extLst>
              <a:ext uri="{FF2B5EF4-FFF2-40B4-BE49-F238E27FC236}">
                <a16:creationId xmlns:a16="http://schemas.microsoft.com/office/drawing/2014/main" id="{FE8BAE59-4203-713D-609C-B1704AC53E79}"/>
              </a:ext>
            </a:extLst>
          </p:cNvPr>
          <p:cNvSpPr txBox="1"/>
          <p:nvPr/>
        </p:nvSpPr>
        <p:spPr>
          <a:xfrm>
            <a:off x="202034" y="6418877"/>
            <a:ext cx="6097904"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Photo credit: </a:t>
            </a:r>
            <a:r>
              <a:rPr lang="en-US" sz="1000">
                <a:solidFill>
                  <a:schemeClr val="bg1"/>
                </a:solidFill>
                <a:latin typeface="Arial" panose="020B0604020202020204" pitchFamily="34" charset="0"/>
                <a:cs typeface="Arial" panose="020B0604020202020204" pitchFamily="34" charset="0"/>
              </a:rPr>
              <a:t>FDEP</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bird photo"/>
          <p:cNvGrpSpPr/>
          <p:nvPr/>
        </p:nvGrpSpPr>
        <p:grpSpPr>
          <a:xfrm>
            <a:off x="140919" y="1366774"/>
            <a:ext cx="3228340" cy="5382260"/>
            <a:chOff x="140919" y="1366774"/>
            <a:chExt cx="3228340" cy="5382260"/>
          </a:xfrm>
          <a:solidFill>
            <a:srgbClr val="2E5270"/>
          </a:solidFill>
        </p:grpSpPr>
        <p:sp>
          <p:nvSpPr>
            <p:cNvPr id="3" name="object 3"/>
            <p:cNvSpPr/>
            <p:nvPr/>
          </p:nvSpPr>
          <p:spPr>
            <a:xfrm>
              <a:off x="147269" y="1373124"/>
              <a:ext cx="3215640" cy="5369560"/>
            </a:xfrm>
            <a:custGeom>
              <a:avLst/>
              <a:gdLst/>
              <a:ahLst/>
              <a:cxnLst/>
              <a:rect l="l" t="t" r="r" b="b"/>
              <a:pathLst>
                <a:path w="3215640" h="5369559">
                  <a:moveTo>
                    <a:pt x="3215474" y="0"/>
                  </a:moveTo>
                  <a:lnTo>
                    <a:pt x="0" y="0"/>
                  </a:lnTo>
                  <a:lnTo>
                    <a:pt x="0" y="5369166"/>
                  </a:lnTo>
                  <a:lnTo>
                    <a:pt x="3215474" y="5369166"/>
                  </a:lnTo>
                  <a:lnTo>
                    <a:pt x="3215474" y="0"/>
                  </a:lnTo>
                  <a:close/>
                </a:path>
              </a:pathLst>
            </a:custGeom>
            <a:grpFill/>
          </p:spPr>
          <p:txBody>
            <a:bodyPr wrap="square" lIns="0" tIns="0" rIns="0" bIns="0" rtlCol="0"/>
            <a:lstStyle/>
            <a:p>
              <a:endParaRPr/>
            </a:p>
          </p:txBody>
        </p:sp>
        <p:sp>
          <p:nvSpPr>
            <p:cNvPr id="4" name="object 4"/>
            <p:cNvSpPr/>
            <p:nvPr/>
          </p:nvSpPr>
          <p:spPr>
            <a:xfrm>
              <a:off x="147269" y="1373124"/>
              <a:ext cx="3215640" cy="5369560"/>
            </a:xfrm>
            <a:custGeom>
              <a:avLst/>
              <a:gdLst/>
              <a:ahLst/>
              <a:cxnLst/>
              <a:rect l="l" t="t" r="r" b="b"/>
              <a:pathLst>
                <a:path w="3215640" h="5369559">
                  <a:moveTo>
                    <a:pt x="0" y="0"/>
                  </a:moveTo>
                  <a:lnTo>
                    <a:pt x="3215474" y="0"/>
                  </a:lnTo>
                  <a:lnTo>
                    <a:pt x="3215474" y="5369166"/>
                  </a:lnTo>
                  <a:lnTo>
                    <a:pt x="0" y="5369166"/>
                  </a:lnTo>
                  <a:lnTo>
                    <a:pt x="0" y="0"/>
                  </a:lnTo>
                  <a:close/>
                </a:path>
              </a:pathLst>
            </a:custGeom>
            <a:grpFill/>
            <a:ln w="12700">
              <a:solidFill>
                <a:srgbClr val="3984AA"/>
              </a:solidFill>
            </a:ln>
          </p:spPr>
          <p:txBody>
            <a:bodyPr wrap="square" lIns="0" tIns="0" rIns="0" bIns="0" rtlCol="0"/>
            <a:lstStyle/>
            <a:p>
              <a:endParaRPr/>
            </a:p>
          </p:txBody>
        </p:sp>
      </p:grpSp>
      <p:sp>
        <p:nvSpPr>
          <p:cNvPr id="5" name="object 5"/>
          <p:cNvSpPr txBox="1">
            <a:spLocks noGrp="1"/>
          </p:cNvSpPr>
          <p:nvPr>
            <p:ph type="title"/>
          </p:nvPr>
        </p:nvSpPr>
        <p:spPr>
          <a:xfrm>
            <a:off x="1624186" y="215606"/>
            <a:ext cx="10480184" cy="936154"/>
          </a:xfrm>
          <a:prstGeom prst="rect">
            <a:avLst/>
          </a:prstGeom>
        </p:spPr>
        <p:txBody>
          <a:bodyPr vert="horz" wrap="square" lIns="0" tIns="12700" rIns="0" bIns="0" rtlCol="0">
            <a:spAutoFit/>
          </a:bodyPr>
          <a:lstStyle/>
          <a:p>
            <a:pPr marL="12700">
              <a:lnSpc>
                <a:spcPct val="100000"/>
              </a:lnSpc>
              <a:spcBef>
                <a:spcPts val="100"/>
              </a:spcBef>
            </a:pPr>
            <a:r>
              <a:t>UMAM</a:t>
            </a:r>
            <a:r>
              <a:rPr spc="-114"/>
              <a:t> </a:t>
            </a:r>
            <a:r>
              <a:rPr spc="-45"/>
              <a:t>EVALUATION</a:t>
            </a:r>
            <a:r>
              <a:rPr spc="-95"/>
              <a:t> </a:t>
            </a:r>
            <a:r>
              <a:rPr spc="-10"/>
              <a:t>TOOLS</a:t>
            </a:r>
            <a:br>
              <a:rPr lang="en-US" spc="-10"/>
            </a:br>
            <a:r>
              <a:rPr lang="en-US" sz="2500" spc="-10">
                <a:solidFill>
                  <a:srgbClr val="C8EAFB"/>
                </a:solidFill>
              </a:rPr>
              <a:t>WILDLIFE INFORMATION</a:t>
            </a:r>
            <a:endParaRPr sz="2500" spc="-10">
              <a:solidFill>
                <a:srgbClr val="C8EAFB"/>
              </a:solidFill>
            </a:endParaRPr>
          </a:p>
        </p:txBody>
      </p:sp>
      <p:sp>
        <p:nvSpPr>
          <p:cNvPr id="6" name="object 6"/>
          <p:cNvSpPr txBox="1"/>
          <p:nvPr/>
        </p:nvSpPr>
        <p:spPr>
          <a:xfrm>
            <a:off x="1624186" y="1485841"/>
            <a:ext cx="9682480" cy="5182829"/>
          </a:xfrm>
          <a:prstGeom prst="rect">
            <a:avLst/>
          </a:prstGeom>
        </p:spPr>
        <p:txBody>
          <a:bodyPr vert="horz" wrap="square" lIns="0" tIns="12065" rIns="0" bIns="0" rtlCol="0">
            <a:spAutoFit/>
          </a:bodyPr>
          <a:lstStyle/>
          <a:p>
            <a:pPr marL="2343150" indent="-227329">
              <a:lnSpc>
                <a:spcPct val="100000"/>
              </a:lnSpc>
              <a:spcBef>
                <a:spcPts val="2565"/>
              </a:spcBef>
              <a:buChar char="•"/>
              <a:tabLst>
                <a:tab pos="2343150" algn="l"/>
              </a:tabLst>
            </a:pPr>
            <a:r>
              <a:rPr sz="2400">
                <a:latin typeface="Arial"/>
                <a:cs typeface="Arial"/>
              </a:rPr>
              <a:t>Which</a:t>
            </a:r>
            <a:r>
              <a:rPr sz="2400" spc="-75">
                <a:latin typeface="Arial"/>
                <a:cs typeface="Arial"/>
              </a:rPr>
              <a:t> </a:t>
            </a:r>
            <a:r>
              <a:rPr sz="2400">
                <a:latin typeface="Arial"/>
                <a:cs typeface="Arial"/>
              </a:rPr>
              <a:t>wildlife</a:t>
            </a:r>
            <a:r>
              <a:rPr sz="2400" spc="-25">
                <a:latin typeface="Arial"/>
                <a:cs typeface="Arial"/>
              </a:rPr>
              <a:t> </a:t>
            </a:r>
            <a:r>
              <a:rPr sz="2400">
                <a:latin typeface="Arial"/>
                <a:cs typeface="Arial"/>
              </a:rPr>
              <a:t>species</a:t>
            </a:r>
            <a:r>
              <a:rPr sz="2400" spc="-55">
                <a:latin typeface="Arial"/>
                <a:cs typeface="Arial"/>
              </a:rPr>
              <a:t> </a:t>
            </a:r>
            <a:r>
              <a:rPr sz="2400">
                <a:latin typeface="Arial"/>
                <a:cs typeface="Arial"/>
              </a:rPr>
              <a:t>may</a:t>
            </a:r>
            <a:r>
              <a:rPr sz="2400" spc="-80">
                <a:latin typeface="Arial"/>
                <a:cs typeface="Arial"/>
              </a:rPr>
              <a:t> </a:t>
            </a:r>
            <a:r>
              <a:rPr sz="2400">
                <a:latin typeface="Arial"/>
                <a:cs typeface="Arial"/>
              </a:rPr>
              <a:t>use</a:t>
            </a:r>
            <a:r>
              <a:rPr sz="2400" spc="-60">
                <a:latin typeface="Arial"/>
                <a:cs typeface="Arial"/>
              </a:rPr>
              <a:t> </a:t>
            </a:r>
            <a:r>
              <a:rPr sz="2400">
                <a:latin typeface="Arial"/>
                <a:cs typeface="Arial"/>
              </a:rPr>
              <a:t>the</a:t>
            </a:r>
            <a:r>
              <a:rPr sz="2400" spc="-80">
                <a:latin typeface="Arial"/>
                <a:cs typeface="Arial"/>
              </a:rPr>
              <a:t> </a:t>
            </a:r>
            <a:r>
              <a:rPr sz="2400">
                <a:latin typeface="Arial"/>
                <a:cs typeface="Arial"/>
              </a:rPr>
              <a:t>assessment</a:t>
            </a:r>
            <a:r>
              <a:rPr sz="2400" spc="-60">
                <a:latin typeface="Arial"/>
                <a:cs typeface="Arial"/>
              </a:rPr>
              <a:t> </a:t>
            </a:r>
            <a:r>
              <a:rPr sz="2400" spc="-10">
                <a:latin typeface="Arial"/>
                <a:cs typeface="Arial"/>
              </a:rPr>
              <a:t>area?</a:t>
            </a:r>
            <a:endParaRPr sz="2400">
              <a:latin typeface="Arial"/>
              <a:cs typeface="Arial"/>
            </a:endParaRPr>
          </a:p>
          <a:p>
            <a:pPr marL="2343150" indent="-227329">
              <a:lnSpc>
                <a:spcPct val="100000"/>
              </a:lnSpc>
              <a:spcBef>
                <a:spcPts val="710"/>
              </a:spcBef>
              <a:buChar char="•"/>
              <a:tabLst>
                <a:tab pos="2343150" algn="l"/>
              </a:tabLst>
            </a:pPr>
            <a:r>
              <a:rPr sz="2400" spc="-10">
                <a:latin typeface="Arial"/>
                <a:cs typeface="Arial"/>
              </a:rPr>
              <a:t>Resources:</a:t>
            </a:r>
            <a:endParaRPr sz="2400">
              <a:latin typeface="Arial"/>
              <a:cs typeface="Arial"/>
            </a:endParaRPr>
          </a:p>
          <a:p>
            <a:pPr marL="2801620" lvl="1" indent="-228600">
              <a:lnSpc>
                <a:spcPct val="100000"/>
              </a:lnSpc>
              <a:spcBef>
                <a:spcPts val="235"/>
              </a:spcBef>
              <a:buFont typeface="Courier New"/>
              <a:buChar char="o"/>
              <a:tabLst>
                <a:tab pos="2801620" algn="l"/>
              </a:tabLst>
            </a:pPr>
            <a:r>
              <a:rPr sz="2200">
                <a:latin typeface="Arial"/>
                <a:cs typeface="Arial"/>
              </a:rPr>
              <a:t>FNAI</a:t>
            </a:r>
            <a:r>
              <a:rPr sz="2200" spc="-60">
                <a:latin typeface="Arial"/>
                <a:cs typeface="Arial"/>
              </a:rPr>
              <a:t> </a:t>
            </a:r>
            <a:r>
              <a:rPr sz="2200">
                <a:latin typeface="Arial"/>
                <a:cs typeface="Arial"/>
              </a:rPr>
              <a:t>Biodiversity</a:t>
            </a:r>
            <a:r>
              <a:rPr sz="2200" spc="-75">
                <a:latin typeface="Arial"/>
                <a:cs typeface="Arial"/>
              </a:rPr>
              <a:t> </a:t>
            </a:r>
            <a:r>
              <a:rPr sz="2200" spc="-10">
                <a:latin typeface="Arial"/>
                <a:cs typeface="Arial"/>
              </a:rPr>
              <a:t>Matrix</a:t>
            </a:r>
            <a:endParaRPr sz="2200">
              <a:latin typeface="Arial"/>
              <a:cs typeface="Arial"/>
            </a:endParaRPr>
          </a:p>
          <a:p>
            <a:pPr marL="2801620" lvl="1" indent="-228600">
              <a:lnSpc>
                <a:spcPct val="100000"/>
              </a:lnSpc>
              <a:spcBef>
                <a:spcPts val="240"/>
              </a:spcBef>
              <a:buFont typeface="Courier New"/>
              <a:buChar char="o"/>
              <a:tabLst>
                <a:tab pos="2801620" algn="l"/>
              </a:tabLst>
            </a:pPr>
            <a:r>
              <a:rPr sz="2200">
                <a:latin typeface="Arial"/>
                <a:cs typeface="Arial"/>
              </a:rPr>
              <a:t>Federal</a:t>
            </a:r>
            <a:r>
              <a:rPr sz="2200" spc="-60">
                <a:latin typeface="Arial"/>
                <a:cs typeface="Arial"/>
              </a:rPr>
              <a:t> </a:t>
            </a:r>
            <a:r>
              <a:rPr sz="2200" spc="-10">
                <a:latin typeface="Arial"/>
                <a:cs typeface="Arial"/>
              </a:rPr>
              <a:t>Register,</a:t>
            </a:r>
            <a:r>
              <a:rPr sz="2200" spc="-75">
                <a:latin typeface="Arial"/>
                <a:cs typeface="Arial"/>
              </a:rPr>
              <a:t> </a:t>
            </a:r>
            <a:r>
              <a:rPr sz="2200">
                <a:latin typeface="Arial"/>
                <a:cs typeface="Arial"/>
              </a:rPr>
              <a:t>listed</a:t>
            </a:r>
            <a:r>
              <a:rPr sz="2200" spc="-80">
                <a:latin typeface="Arial"/>
                <a:cs typeface="Arial"/>
              </a:rPr>
              <a:t> </a:t>
            </a:r>
            <a:r>
              <a:rPr sz="2200">
                <a:latin typeface="Arial"/>
                <a:cs typeface="Arial"/>
              </a:rPr>
              <a:t>species</a:t>
            </a:r>
            <a:r>
              <a:rPr sz="2200" spc="-80">
                <a:latin typeface="Arial"/>
                <a:cs typeface="Arial"/>
              </a:rPr>
              <a:t> </a:t>
            </a:r>
            <a:r>
              <a:rPr sz="2200" spc="-10">
                <a:latin typeface="Arial"/>
                <a:cs typeface="Arial"/>
              </a:rPr>
              <a:t>PBF/PCE</a:t>
            </a:r>
            <a:endParaRPr sz="2200">
              <a:latin typeface="Arial"/>
              <a:cs typeface="Arial"/>
            </a:endParaRPr>
          </a:p>
          <a:p>
            <a:pPr marL="2801620" lvl="1" indent="-228600">
              <a:lnSpc>
                <a:spcPct val="100000"/>
              </a:lnSpc>
              <a:spcBef>
                <a:spcPts val="240"/>
              </a:spcBef>
              <a:buFont typeface="Courier New"/>
              <a:buChar char="o"/>
              <a:tabLst>
                <a:tab pos="2801620" algn="l"/>
              </a:tabLst>
            </a:pPr>
            <a:r>
              <a:rPr sz="2200">
                <a:latin typeface="Arial"/>
                <a:cs typeface="Arial"/>
              </a:rPr>
              <a:t>FWC</a:t>
            </a:r>
            <a:r>
              <a:rPr sz="2200" spc="-50">
                <a:latin typeface="Arial"/>
                <a:cs typeface="Arial"/>
              </a:rPr>
              <a:t> </a:t>
            </a:r>
            <a:r>
              <a:rPr sz="2200">
                <a:latin typeface="Arial"/>
                <a:cs typeface="Arial"/>
              </a:rPr>
              <a:t>Species</a:t>
            </a:r>
            <a:r>
              <a:rPr sz="2200" spc="-60">
                <a:latin typeface="Arial"/>
                <a:cs typeface="Arial"/>
              </a:rPr>
              <a:t> </a:t>
            </a:r>
            <a:r>
              <a:rPr sz="2200" spc="-10">
                <a:latin typeface="Arial"/>
                <a:cs typeface="Arial"/>
              </a:rPr>
              <a:t>Profiles</a:t>
            </a:r>
            <a:endParaRPr sz="2200">
              <a:latin typeface="Arial"/>
              <a:cs typeface="Arial"/>
            </a:endParaRPr>
          </a:p>
          <a:p>
            <a:pPr marL="2801620" lvl="1" indent="-228600">
              <a:lnSpc>
                <a:spcPct val="100000"/>
              </a:lnSpc>
              <a:spcBef>
                <a:spcPts val="229"/>
              </a:spcBef>
              <a:buFont typeface="Courier New"/>
              <a:buChar char="o"/>
              <a:tabLst>
                <a:tab pos="2801620" algn="l"/>
              </a:tabLst>
            </a:pPr>
            <a:r>
              <a:rPr sz="2200">
                <a:latin typeface="Arial"/>
                <a:cs typeface="Arial"/>
              </a:rPr>
              <a:t>Literature</a:t>
            </a:r>
            <a:r>
              <a:rPr sz="2200" spc="-70">
                <a:latin typeface="Arial"/>
                <a:cs typeface="Arial"/>
              </a:rPr>
              <a:t> </a:t>
            </a:r>
            <a:r>
              <a:rPr sz="2200">
                <a:latin typeface="Arial"/>
                <a:cs typeface="Arial"/>
              </a:rPr>
              <a:t>Review</a:t>
            </a:r>
            <a:r>
              <a:rPr sz="2200" spc="-45">
                <a:latin typeface="Arial"/>
                <a:cs typeface="Arial"/>
              </a:rPr>
              <a:t> </a:t>
            </a:r>
            <a:r>
              <a:rPr sz="2200">
                <a:latin typeface="Arial"/>
                <a:cs typeface="Arial"/>
              </a:rPr>
              <a:t>and</a:t>
            </a:r>
            <a:r>
              <a:rPr sz="2200" spc="-55">
                <a:latin typeface="Arial"/>
                <a:cs typeface="Arial"/>
              </a:rPr>
              <a:t> </a:t>
            </a:r>
            <a:r>
              <a:rPr sz="2200" spc="-10">
                <a:latin typeface="Arial"/>
                <a:cs typeface="Arial"/>
              </a:rPr>
              <a:t>Journal</a:t>
            </a:r>
            <a:r>
              <a:rPr sz="2200" spc="-140">
                <a:latin typeface="Arial"/>
                <a:cs typeface="Arial"/>
              </a:rPr>
              <a:t> </a:t>
            </a:r>
            <a:r>
              <a:rPr sz="2200" spc="-10">
                <a:latin typeface="Arial"/>
                <a:cs typeface="Arial"/>
              </a:rPr>
              <a:t>Articles</a:t>
            </a:r>
            <a:br>
              <a:rPr lang="en-US" sz="2200" spc="-10">
                <a:latin typeface="Arial"/>
                <a:cs typeface="Arial"/>
              </a:rPr>
            </a:br>
            <a:endParaRPr sz="2200">
              <a:latin typeface="Arial"/>
              <a:cs typeface="Arial"/>
            </a:endParaRPr>
          </a:p>
          <a:p>
            <a:pPr marL="2343150" indent="-227329">
              <a:lnSpc>
                <a:spcPct val="100000"/>
              </a:lnSpc>
              <a:spcBef>
                <a:spcPts val="710"/>
              </a:spcBef>
              <a:buChar char="•"/>
              <a:tabLst>
                <a:tab pos="2343150" algn="l"/>
              </a:tabLst>
            </a:pPr>
            <a:r>
              <a:rPr sz="2400">
                <a:latin typeface="Arial"/>
                <a:cs typeface="Arial"/>
              </a:rPr>
              <a:t>Useful</a:t>
            </a:r>
            <a:r>
              <a:rPr sz="2400" spc="-45">
                <a:latin typeface="Arial"/>
                <a:cs typeface="Arial"/>
              </a:rPr>
              <a:t> </a:t>
            </a:r>
            <a:r>
              <a:rPr sz="2400" spc="-20">
                <a:latin typeface="Arial"/>
                <a:cs typeface="Arial"/>
              </a:rPr>
              <a:t>for:</a:t>
            </a:r>
            <a:endParaRPr sz="2400">
              <a:latin typeface="Arial"/>
              <a:cs typeface="Arial"/>
            </a:endParaRPr>
          </a:p>
          <a:p>
            <a:pPr marL="2801620" marR="5080" lvl="1" indent="-228600">
              <a:lnSpc>
                <a:spcPts val="2380"/>
              </a:lnSpc>
              <a:spcBef>
                <a:spcPts val="530"/>
              </a:spcBef>
              <a:buFont typeface="Courier New"/>
              <a:buChar char="o"/>
              <a:tabLst>
                <a:tab pos="2801620" algn="l"/>
              </a:tabLst>
            </a:pPr>
            <a:r>
              <a:rPr sz="2200">
                <a:latin typeface="Arial"/>
                <a:cs typeface="Arial"/>
              </a:rPr>
              <a:t>Determining</a:t>
            </a:r>
            <a:r>
              <a:rPr sz="2200" spc="-45">
                <a:latin typeface="Arial"/>
                <a:cs typeface="Arial"/>
              </a:rPr>
              <a:t> </a:t>
            </a:r>
            <a:r>
              <a:rPr sz="2200">
                <a:latin typeface="Arial"/>
                <a:cs typeface="Arial"/>
              </a:rPr>
              <a:t>which</a:t>
            </a:r>
            <a:r>
              <a:rPr sz="2200" spc="-75">
                <a:latin typeface="Arial"/>
                <a:cs typeface="Arial"/>
              </a:rPr>
              <a:t> </a:t>
            </a:r>
            <a:r>
              <a:rPr sz="2200">
                <a:latin typeface="Arial"/>
                <a:cs typeface="Arial"/>
              </a:rPr>
              <a:t>wildlife</a:t>
            </a:r>
            <a:r>
              <a:rPr sz="2200" spc="-75">
                <a:latin typeface="Arial"/>
                <a:cs typeface="Arial"/>
              </a:rPr>
              <a:t> </a:t>
            </a:r>
            <a:r>
              <a:rPr sz="2200">
                <a:latin typeface="Arial"/>
                <a:cs typeface="Arial"/>
              </a:rPr>
              <a:t>species</a:t>
            </a:r>
            <a:r>
              <a:rPr sz="2200" spc="-75">
                <a:latin typeface="Arial"/>
                <a:cs typeface="Arial"/>
              </a:rPr>
              <a:t> </a:t>
            </a:r>
            <a:r>
              <a:rPr sz="2200">
                <a:latin typeface="Arial"/>
                <a:cs typeface="Arial"/>
              </a:rPr>
              <a:t>have</a:t>
            </a:r>
            <a:r>
              <a:rPr sz="2200" spc="-55">
                <a:latin typeface="Arial"/>
                <a:cs typeface="Arial"/>
              </a:rPr>
              <a:t> </a:t>
            </a:r>
            <a:r>
              <a:rPr sz="2200">
                <a:latin typeface="Arial"/>
                <a:cs typeface="Arial"/>
              </a:rPr>
              <a:t>potential</a:t>
            </a:r>
            <a:r>
              <a:rPr sz="2200" spc="-65">
                <a:latin typeface="Arial"/>
                <a:cs typeface="Arial"/>
              </a:rPr>
              <a:t> </a:t>
            </a:r>
            <a:r>
              <a:rPr sz="2200">
                <a:latin typeface="Arial"/>
                <a:cs typeface="Arial"/>
              </a:rPr>
              <a:t>or</a:t>
            </a:r>
            <a:r>
              <a:rPr sz="2200" spc="-55">
                <a:latin typeface="Arial"/>
                <a:cs typeface="Arial"/>
              </a:rPr>
              <a:t> </a:t>
            </a:r>
            <a:r>
              <a:rPr sz="2200" spc="-25">
                <a:latin typeface="Arial"/>
                <a:cs typeface="Arial"/>
              </a:rPr>
              <a:t>are </a:t>
            </a:r>
            <a:r>
              <a:rPr sz="2200">
                <a:latin typeface="Arial"/>
                <a:cs typeface="Arial"/>
              </a:rPr>
              <a:t>likely</a:t>
            </a:r>
            <a:r>
              <a:rPr sz="2200" spc="-50">
                <a:latin typeface="Arial"/>
                <a:cs typeface="Arial"/>
              </a:rPr>
              <a:t> </a:t>
            </a:r>
            <a:r>
              <a:rPr sz="2200">
                <a:latin typeface="Arial"/>
                <a:cs typeface="Arial"/>
              </a:rPr>
              <a:t>to</a:t>
            </a:r>
            <a:r>
              <a:rPr sz="2200" spc="-25">
                <a:latin typeface="Arial"/>
                <a:cs typeface="Arial"/>
              </a:rPr>
              <a:t> </a:t>
            </a:r>
            <a:r>
              <a:rPr sz="2200" spc="-10">
                <a:latin typeface="Arial"/>
                <a:cs typeface="Arial"/>
              </a:rPr>
              <a:t>occur.</a:t>
            </a:r>
            <a:endParaRPr sz="2200">
              <a:latin typeface="Arial"/>
              <a:cs typeface="Arial"/>
            </a:endParaRPr>
          </a:p>
          <a:p>
            <a:pPr marL="2801620" marR="377825" lvl="1" indent="-228600">
              <a:lnSpc>
                <a:spcPts val="2380"/>
              </a:lnSpc>
              <a:spcBef>
                <a:spcPts val="500"/>
              </a:spcBef>
              <a:buFont typeface="Courier New"/>
              <a:buChar char="o"/>
              <a:tabLst>
                <a:tab pos="2801620" algn="l"/>
              </a:tabLst>
            </a:pPr>
            <a:r>
              <a:rPr sz="2200">
                <a:latin typeface="Arial"/>
                <a:cs typeface="Arial"/>
              </a:rPr>
              <a:t>Identifying</a:t>
            </a:r>
            <a:r>
              <a:rPr sz="2200" spc="-65">
                <a:latin typeface="Arial"/>
                <a:cs typeface="Arial"/>
              </a:rPr>
              <a:t> </a:t>
            </a:r>
            <a:r>
              <a:rPr sz="2200">
                <a:latin typeface="Arial"/>
                <a:cs typeface="Arial"/>
              </a:rPr>
              <a:t>the</a:t>
            </a:r>
            <a:r>
              <a:rPr sz="2200" spc="-55">
                <a:latin typeface="Arial"/>
                <a:cs typeface="Arial"/>
              </a:rPr>
              <a:t> </a:t>
            </a:r>
            <a:r>
              <a:rPr sz="2200">
                <a:latin typeface="Arial"/>
                <a:cs typeface="Arial"/>
              </a:rPr>
              <a:t>specific</a:t>
            </a:r>
            <a:r>
              <a:rPr sz="2200" spc="-80">
                <a:latin typeface="Arial"/>
                <a:cs typeface="Arial"/>
              </a:rPr>
              <a:t> </a:t>
            </a:r>
            <a:r>
              <a:rPr sz="2200">
                <a:latin typeface="Arial"/>
                <a:cs typeface="Arial"/>
              </a:rPr>
              <a:t>physical</a:t>
            </a:r>
            <a:r>
              <a:rPr sz="2200" spc="-60">
                <a:latin typeface="Arial"/>
                <a:cs typeface="Arial"/>
              </a:rPr>
              <a:t> </a:t>
            </a:r>
            <a:r>
              <a:rPr sz="2200">
                <a:latin typeface="Arial"/>
                <a:cs typeface="Arial"/>
              </a:rPr>
              <a:t>or</a:t>
            </a:r>
            <a:r>
              <a:rPr sz="2200" spc="-60">
                <a:latin typeface="Arial"/>
                <a:cs typeface="Arial"/>
              </a:rPr>
              <a:t> </a:t>
            </a:r>
            <a:r>
              <a:rPr sz="2200">
                <a:latin typeface="Arial"/>
                <a:cs typeface="Arial"/>
              </a:rPr>
              <a:t>biological</a:t>
            </a:r>
            <a:r>
              <a:rPr sz="2200" spc="-75">
                <a:latin typeface="Arial"/>
                <a:cs typeface="Arial"/>
              </a:rPr>
              <a:t> </a:t>
            </a:r>
            <a:r>
              <a:rPr sz="2200" spc="-10">
                <a:latin typeface="Arial"/>
                <a:cs typeface="Arial"/>
              </a:rPr>
              <a:t>features </a:t>
            </a:r>
            <a:r>
              <a:rPr sz="2200">
                <a:latin typeface="Arial"/>
                <a:cs typeface="Arial"/>
              </a:rPr>
              <a:t>required</a:t>
            </a:r>
            <a:r>
              <a:rPr sz="2200" spc="-50">
                <a:latin typeface="Arial"/>
                <a:cs typeface="Arial"/>
              </a:rPr>
              <a:t> </a:t>
            </a:r>
            <a:r>
              <a:rPr sz="2200">
                <a:latin typeface="Arial"/>
                <a:cs typeface="Arial"/>
              </a:rPr>
              <a:t>to</a:t>
            </a:r>
            <a:r>
              <a:rPr sz="2200" spc="-40">
                <a:latin typeface="Arial"/>
                <a:cs typeface="Arial"/>
              </a:rPr>
              <a:t> </a:t>
            </a:r>
            <a:r>
              <a:rPr sz="2200">
                <a:latin typeface="Arial"/>
                <a:cs typeface="Arial"/>
              </a:rPr>
              <a:t>support</a:t>
            </a:r>
            <a:r>
              <a:rPr sz="2200" spc="-35">
                <a:latin typeface="Arial"/>
                <a:cs typeface="Arial"/>
              </a:rPr>
              <a:t> </a:t>
            </a:r>
            <a:r>
              <a:rPr sz="2200">
                <a:latin typeface="Arial"/>
                <a:cs typeface="Arial"/>
              </a:rPr>
              <a:t>a</a:t>
            </a:r>
            <a:r>
              <a:rPr sz="2200" spc="-40">
                <a:latin typeface="Arial"/>
                <a:cs typeface="Arial"/>
              </a:rPr>
              <a:t> </a:t>
            </a:r>
            <a:r>
              <a:rPr sz="2200" spc="-10">
                <a:latin typeface="Arial"/>
                <a:cs typeface="Arial"/>
              </a:rPr>
              <a:t>species.</a:t>
            </a:r>
            <a:endParaRPr sz="2200">
              <a:latin typeface="Arial"/>
              <a:cs typeface="Arial"/>
            </a:endParaRPr>
          </a:p>
          <a:p>
            <a:pPr marL="2801620" lvl="1" indent="-228600">
              <a:lnSpc>
                <a:spcPct val="100000"/>
              </a:lnSpc>
              <a:spcBef>
                <a:spcPts val="200"/>
              </a:spcBef>
              <a:buFont typeface="Courier New"/>
              <a:buChar char="o"/>
              <a:tabLst>
                <a:tab pos="2801620" algn="l"/>
              </a:tabLst>
            </a:pPr>
            <a:r>
              <a:rPr sz="2200">
                <a:latin typeface="Arial"/>
                <a:cs typeface="Arial"/>
              </a:rPr>
              <a:t>Identifying</a:t>
            </a:r>
            <a:r>
              <a:rPr sz="2200" spc="-75">
                <a:latin typeface="Arial"/>
                <a:cs typeface="Arial"/>
              </a:rPr>
              <a:t> </a:t>
            </a:r>
            <a:r>
              <a:rPr sz="2200">
                <a:latin typeface="Arial"/>
                <a:cs typeface="Arial"/>
              </a:rPr>
              <a:t>stressors,</a:t>
            </a:r>
            <a:r>
              <a:rPr sz="2200" spc="-75">
                <a:latin typeface="Arial"/>
                <a:cs typeface="Arial"/>
              </a:rPr>
              <a:t> </a:t>
            </a:r>
            <a:r>
              <a:rPr sz="2200">
                <a:latin typeface="Arial"/>
                <a:cs typeface="Arial"/>
              </a:rPr>
              <a:t>impairments,</a:t>
            </a:r>
            <a:r>
              <a:rPr sz="2200" spc="-55">
                <a:latin typeface="Arial"/>
                <a:cs typeface="Arial"/>
              </a:rPr>
              <a:t> </a:t>
            </a:r>
            <a:r>
              <a:rPr sz="2200">
                <a:latin typeface="Arial"/>
                <a:cs typeface="Arial"/>
              </a:rPr>
              <a:t>or</a:t>
            </a:r>
            <a:r>
              <a:rPr sz="2200" spc="-65">
                <a:latin typeface="Arial"/>
                <a:cs typeface="Arial"/>
              </a:rPr>
              <a:t> </a:t>
            </a:r>
            <a:r>
              <a:rPr sz="2200">
                <a:latin typeface="Arial"/>
                <a:cs typeface="Arial"/>
              </a:rPr>
              <a:t>deterrents</a:t>
            </a:r>
            <a:r>
              <a:rPr sz="2200" spc="-60">
                <a:latin typeface="Arial"/>
                <a:cs typeface="Arial"/>
              </a:rPr>
              <a:t> </a:t>
            </a:r>
            <a:r>
              <a:rPr sz="2200">
                <a:latin typeface="Arial"/>
                <a:cs typeface="Arial"/>
              </a:rPr>
              <a:t>to</a:t>
            </a:r>
            <a:r>
              <a:rPr sz="2200" spc="-75">
                <a:latin typeface="Arial"/>
                <a:cs typeface="Arial"/>
              </a:rPr>
              <a:t> </a:t>
            </a:r>
            <a:r>
              <a:rPr sz="2200" spc="-20">
                <a:latin typeface="Arial"/>
                <a:cs typeface="Arial"/>
              </a:rPr>
              <a:t>use.</a:t>
            </a:r>
            <a:endParaRPr sz="2200">
              <a:latin typeface="Arial"/>
              <a:cs typeface="Arial"/>
            </a:endParaRPr>
          </a:p>
          <a:p>
            <a:pPr marL="2801620" lvl="1" indent="-228600">
              <a:lnSpc>
                <a:spcPct val="100000"/>
              </a:lnSpc>
              <a:spcBef>
                <a:spcPts val="225"/>
              </a:spcBef>
              <a:buFont typeface="Courier New"/>
              <a:buChar char="o"/>
              <a:tabLst>
                <a:tab pos="2801620" algn="l"/>
              </a:tabLst>
            </a:pPr>
            <a:r>
              <a:rPr sz="2200">
                <a:latin typeface="Arial"/>
                <a:cs typeface="Arial"/>
              </a:rPr>
              <a:t>Listed</a:t>
            </a:r>
            <a:r>
              <a:rPr sz="2200" spc="-45">
                <a:latin typeface="Arial"/>
                <a:cs typeface="Arial"/>
              </a:rPr>
              <a:t> </a:t>
            </a:r>
            <a:r>
              <a:rPr sz="2200">
                <a:latin typeface="Arial"/>
                <a:cs typeface="Arial"/>
              </a:rPr>
              <a:t>plant</a:t>
            </a:r>
            <a:r>
              <a:rPr sz="2200" spc="-40">
                <a:latin typeface="Arial"/>
                <a:cs typeface="Arial"/>
              </a:rPr>
              <a:t> </a:t>
            </a:r>
            <a:r>
              <a:rPr sz="2200">
                <a:latin typeface="Arial"/>
                <a:cs typeface="Arial"/>
              </a:rPr>
              <a:t>species</a:t>
            </a:r>
            <a:r>
              <a:rPr sz="2200" spc="-55">
                <a:latin typeface="Arial"/>
                <a:cs typeface="Arial"/>
              </a:rPr>
              <a:t> </a:t>
            </a:r>
            <a:r>
              <a:rPr sz="2200">
                <a:latin typeface="Arial"/>
                <a:cs typeface="Arial"/>
              </a:rPr>
              <a:t>that</a:t>
            </a:r>
            <a:r>
              <a:rPr sz="2200" spc="-40">
                <a:latin typeface="Arial"/>
                <a:cs typeface="Arial"/>
              </a:rPr>
              <a:t> </a:t>
            </a:r>
            <a:r>
              <a:rPr sz="2200">
                <a:latin typeface="Arial"/>
                <a:cs typeface="Arial"/>
              </a:rPr>
              <a:t>may</a:t>
            </a:r>
            <a:r>
              <a:rPr sz="2200" spc="-30">
                <a:latin typeface="Arial"/>
                <a:cs typeface="Arial"/>
              </a:rPr>
              <a:t> </a:t>
            </a:r>
            <a:r>
              <a:rPr sz="2200">
                <a:latin typeface="Arial"/>
                <a:cs typeface="Arial"/>
              </a:rPr>
              <a:t>occur</a:t>
            </a:r>
            <a:r>
              <a:rPr sz="2200" spc="-40">
                <a:latin typeface="Arial"/>
                <a:cs typeface="Arial"/>
              </a:rPr>
              <a:t> </a:t>
            </a:r>
            <a:r>
              <a:rPr sz="2200">
                <a:latin typeface="Arial"/>
                <a:cs typeface="Arial"/>
              </a:rPr>
              <a:t>in</a:t>
            </a:r>
            <a:r>
              <a:rPr sz="2200" spc="-50">
                <a:latin typeface="Arial"/>
                <a:cs typeface="Arial"/>
              </a:rPr>
              <a:t> </a:t>
            </a:r>
            <a:r>
              <a:rPr sz="2200">
                <a:latin typeface="Arial"/>
                <a:cs typeface="Arial"/>
              </a:rPr>
              <a:t>the</a:t>
            </a:r>
            <a:r>
              <a:rPr sz="2200" spc="-35">
                <a:latin typeface="Arial"/>
                <a:cs typeface="Arial"/>
              </a:rPr>
              <a:t> </a:t>
            </a:r>
            <a:r>
              <a:rPr sz="2200" spc="-10">
                <a:latin typeface="Arial"/>
                <a:cs typeface="Arial"/>
              </a:rPr>
              <a:t>vicinity</a:t>
            </a:r>
            <a:endParaRPr sz="2200">
              <a:latin typeface="Arial"/>
              <a:cs typeface="Arial"/>
            </a:endParaRPr>
          </a:p>
        </p:txBody>
      </p:sp>
      <p:pic>
        <p:nvPicPr>
          <p:cNvPr id="7" name="object 7" descr="bird photo&#10;"/>
          <p:cNvPicPr/>
          <p:nvPr/>
        </p:nvPicPr>
        <p:blipFill>
          <a:blip r:embed="rId2" cstate="print"/>
          <a:srcRect b="3521"/>
          <a:stretch>
            <a:fillRect/>
          </a:stretch>
        </p:blipFill>
        <p:spPr>
          <a:xfrm>
            <a:off x="241160" y="1457021"/>
            <a:ext cx="3044647" cy="5023790"/>
          </a:xfrm>
          <a:prstGeom prst="rect">
            <a:avLst/>
          </a:prstGeom>
        </p:spPr>
      </p:pic>
      <p:sp>
        <p:nvSpPr>
          <p:cNvPr id="8" name="TextBox 7">
            <a:extLst>
              <a:ext uri="{FF2B5EF4-FFF2-40B4-BE49-F238E27FC236}">
                <a16:creationId xmlns:a16="http://schemas.microsoft.com/office/drawing/2014/main" id="{E6205D83-1E4B-8D21-9926-87FADC906085}"/>
              </a:ext>
            </a:extLst>
          </p:cNvPr>
          <p:cNvSpPr txBox="1"/>
          <p:nvPr/>
        </p:nvSpPr>
        <p:spPr>
          <a:xfrm>
            <a:off x="147269" y="6481966"/>
            <a:ext cx="6097904"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Photo credit: FDEP</a:t>
            </a:r>
            <a:endParaRPr lang="en-US" sz="100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69F90B-21C2-054B-9341-EA9AADA4C453}"/>
              </a:ext>
            </a:extLst>
          </p:cNvPr>
          <p:cNvSpPr txBox="1"/>
          <p:nvPr/>
        </p:nvSpPr>
        <p:spPr>
          <a:xfrm>
            <a:off x="5988453" y="1520177"/>
            <a:ext cx="5862652" cy="4185761"/>
          </a:xfrm>
          <a:prstGeom prst="rect">
            <a:avLst/>
          </a:prstGeom>
          <a:noFill/>
        </p:spPr>
        <p:txBody>
          <a:bodyPr wrap="square" rtlCol="0">
            <a:spAutoFit/>
          </a:bodyPr>
          <a:lstStyle/>
          <a:p>
            <a:r>
              <a:rPr lang="en-US" sz="2400" b="1">
                <a:solidFill>
                  <a:schemeClr val="accent2">
                    <a:lumMod val="25000"/>
                  </a:schemeClr>
                </a:solidFill>
                <a:latin typeface="Arial" panose="020B0604020202020204" pitchFamily="34" charset="0"/>
                <a:ea typeface="Verdana" panose="020B0604030504040204" pitchFamily="34" charset="0"/>
                <a:cs typeface="Arial" panose="020B0604020202020204" pitchFamily="34" charset="0"/>
              </a:rPr>
              <a:t>Rule 62-330.020(2)(a), Florida Administrative Code (FAC)</a:t>
            </a:r>
            <a:endParaRPr lang="en-US" sz="2400">
              <a:solidFill>
                <a:schemeClr val="accent2">
                  <a:lumMod val="25000"/>
                </a:schemeClr>
              </a:solidFill>
              <a:latin typeface="Arial" panose="020B0604020202020204" pitchFamily="34" charset="0"/>
              <a:ea typeface="Verdana" panose="020B0604030504040204" pitchFamily="34" charset="0"/>
              <a:cs typeface="Arial" panose="020B0604020202020204" pitchFamily="34" charset="0"/>
            </a:endParaRPr>
          </a:p>
          <a:p>
            <a:endParaRPr lang="en-US" sz="2000">
              <a:latin typeface="Arial" panose="020B0604020202020204" pitchFamily="34" charset="0"/>
              <a:ea typeface="Verdana" panose="020B0604030504040204" pitchFamily="34" charset="0"/>
              <a:cs typeface="Arial" panose="020B0604020202020204" pitchFamily="34" charset="0"/>
            </a:endParaRPr>
          </a:p>
          <a:p>
            <a:pPr marL="230188" indent="-230188" fontAlgn="t">
              <a:lnSpc>
                <a:spcPct val="100000"/>
              </a:lnSpc>
              <a:spcBef>
                <a:spcPts val="600"/>
              </a:spcBef>
              <a:spcAft>
                <a:spcPts val="600"/>
              </a:spcAft>
              <a:buNone/>
            </a:pPr>
            <a:r>
              <a:rPr lang="en-US" sz="2000">
                <a:latin typeface="Arial" panose="020B0604020202020204" pitchFamily="34" charset="0"/>
                <a:cs typeface="Arial" panose="020B0604020202020204" pitchFamily="34" charset="0"/>
              </a:rPr>
              <a:t>“(2) … a permit is required prior to the construction, alteration, operation, maintenance, removal or abandonment of any new project that, by itself or in combination with an activity conducted after [October 1, 2013], cumulatively results in any of the following:</a:t>
            </a:r>
          </a:p>
          <a:p>
            <a:pPr marL="1144588" lvl="2" indent="-230188" fontAlgn="t">
              <a:spcBef>
                <a:spcPts val="600"/>
              </a:spcBef>
              <a:spcAft>
                <a:spcPts val="600"/>
              </a:spcAft>
            </a:pPr>
            <a:r>
              <a:rPr lang="en-US" sz="2000">
                <a:latin typeface="Arial" panose="020B0604020202020204" pitchFamily="34" charset="0"/>
                <a:cs typeface="Arial" panose="020B0604020202020204" pitchFamily="34" charset="0"/>
              </a:rPr>
              <a:t>(a) Any project in, on or over wetlands or other surface waters"</a:t>
            </a:r>
          </a:p>
          <a:p>
            <a:endParaRPr lang="en-US">
              <a:latin typeface="Arial" panose="020B0604020202020204" pitchFamily="34" charset="0"/>
              <a:ea typeface="Verdana" panose="020B0604030504040204" pitchFamily="34" charset="0"/>
              <a:cs typeface="Arial" panose="020B0604020202020204" pitchFamily="34" charset="0"/>
            </a:endParaRPr>
          </a:p>
        </p:txBody>
      </p:sp>
      <p:sp>
        <p:nvSpPr>
          <p:cNvPr id="4" name="Title 3">
            <a:extLst>
              <a:ext uri="{FF2B5EF4-FFF2-40B4-BE49-F238E27FC236}">
                <a16:creationId xmlns:a16="http://schemas.microsoft.com/office/drawing/2014/main" id="{5C0CF7E0-1906-3F45-B280-3D3CFA81E007}"/>
              </a:ext>
            </a:extLst>
          </p:cNvPr>
          <p:cNvSpPr txBox="1">
            <a:spLocks noGrp="1"/>
          </p:cNvSpPr>
          <p:nvPr>
            <p:ph type="title" idx="4294967295"/>
          </p:nvPr>
        </p:nvSpPr>
        <p:spPr>
          <a:xfrm>
            <a:off x="1484858" y="0"/>
            <a:ext cx="10366247" cy="11695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WHAT REQUIRES AN ENVIRONMENTAL RESOURCE PERMIT (ERP)?</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4" descr="erp inspectors in the field">
            <a:extLst>
              <a:ext uri="{FF2B5EF4-FFF2-40B4-BE49-F238E27FC236}">
                <a16:creationId xmlns:a16="http://schemas.microsoft.com/office/drawing/2014/main" id="{06EA265C-7858-415A-8883-790A63C2CF06}"/>
              </a:ext>
            </a:extLst>
          </p:cNvPr>
          <p:cNvPicPr>
            <a:picLocks noChangeAspect="1"/>
          </p:cNvPicPr>
          <p:nvPr/>
        </p:nvPicPr>
        <p:blipFill>
          <a:blip r:embed="rId2"/>
          <a:stretch>
            <a:fillRect/>
          </a:stretch>
        </p:blipFill>
        <p:spPr>
          <a:xfrm>
            <a:off x="594909" y="1397066"/>
            <a:ext cx="4648210" cy="5160942"/>
          </a:xfrm>
          <a:prstGeom prst="rect">
            <a:avLst/>
          </a:prstGeom>
        </p:spPr>
      </p:pic>
      <p:sp>
        <p:nvSpPr>
          <p:cNvPr id="3" name="TextBox 2">
            <a:extLst>
              <a:ext uri="{FF2B5EF4-FFF2-40B4-BE49-F238E27FC236}">
                <a16:creationId xmlns:a16="http://schemas.microsoft.com/office/drawing/2014/main" id="{3377BA7D-D033-4B2B-192A-55143311717D}"/>
              </a:ext>
            </a:extLst>
          </p:cNvPr>
          <p:cNvSpPr txBox="1"/>
          <p:nvPr/>
        </p:nvSpPr>
        <p:spPr>
          <a:xfrm>
            <a:off x="594909" y="6434897"/>
            <a:ext cx="1668875"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Photo credit: </a:t>
            </a:r>
            <a:r>
              <a:rPr lang="en-US" sz="1000">
                <a:solidFill>
                  <a:schemeClr val="bg1"/>
                </a:solidFill>
                <a:latin typeface="Arial" panose="020B0604020202020204" pitchFamily="34" charset="0"/>
                <a:cs typeface="Arial" panose="020B0604020202020204" pitchFamily="34" charset="0"/>
              </a:rPr>
              <a:t>FDEP</a:t>
            </a:r>
          </a:p>
        </p:txBody>
      </p:sp>
    </p:spTree>
    <p:extLst>
      <p:ext uri="{BB962C8B-B14F-4D97-AF65-F5344CB8AC3E}">
        <p14:creationId xmlns:p14="http://schemas.microsoft.com/office/powerpoint/2010/main" val="33477026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cyprus tree"/>
          <p:cNvGrpSpPr/>
          <p:nvPr/>
        </p:nvGrpSpPr>
        <p:grpSpPr>
          <a:xfrm>
            <a:off x="140919" y="1366774"/>
            <a:ext cx="3228340" cy="5382260"/>
            <a:chOff x="140919" y="1366774"/>
            <a:chExt cx="3228340" cy="5382260"/>
          </a:xfrm>
        </p:grpSpPr>
        <p:sp>
          <p:nvSpPr>
            <p:cNvPr id="3" name="object 3"/>
            <p:cNvSpPr/>
            <p:nvPr/>
          </p:nvSpPr>
          <p:spPr>
            <a:xfrm>
              <a:off x="147269" y="1373124"/>
              <a:ext cx="3215640" cy="5369560"/>
            </a:xfrm>
            <a:custGeom>
              <a:avLst/>
              <a:gdLst/>
              <a:ahLst/>
              <a:cxnLst/>
              <a:rect l="l" t="t" r="r" b="b"/>
              <a:pathLst>
                <a:path w="3215640" h="5369559">
                  <a:moveTo>
                    <a:pt x="3215474" y="0"/>
                  </a:moveTo>
                  <a:lnTo>
                    <a:pt x="0" y="0"/>
                  </a:lnTo>
                  <a:lnTo>
                    <a:pt x="0" y="5369166"/>
                  </a:lnTo>
                  <a:lnTo>
                    <a:pt x="3215474" y="5369166"/>
                  </a:lnTo>
                  <a:lnTo>
                    <a:pt x="3215474" y="0"/>
                  </a:lnTo>
                  <a:close/>
                </a:path>
              </a:pathLst>
            </a:custGeom>
            <a:solidFill>
              <a:srgbClr val="2E5270"/>
            </a:solidFill>
          </p:spPr>
          <p:txBody>
            <a:bodyPr wrap="square" lIns="0" tIns="0" rIns="0" bIns="0" rtlCol="0"/>
            <a:lstStyle/>
            <a:p>
              <a:endParaRPr/>
            </a:p>
          </p:txBody>
        </p:sp>
        <p:sp>
          <p:nvSpPr>
            <p:cNvPr id="4" name="object 4"/>
            <p:cNvSpPr/>
            <p:nvPr/>
          </p:nvSpPr>
          <p:spPr>
            <a:xfrm>
              <a:off x="147269" y="1373124"/>
              <a:ext cx="3215640" cy="5369560"/>
            </a:xfrm>
            <a:custGeom>
              <a:avLst/>
              <a:gdLst/>
              <a:ahLst/>
              <a:cxnLst/>
              <a:rect l="l" t="t" r="r" b="b"/>
              <a:pathLst>
                <a:path w="3215640" h="5369559">
                  <a:moveTo>
                    <a:pt x="0" y="0"/>
                  </a:moveTo>
                  <a:lnTo>
                    <a:pt x="3215474" y="0"/>
                  </a:lnTo>
                  <a:lnTo>
                    <a:pt x="3215474" y="5369166"/>
                  </a:lnTo>
                  <a:lnTo>
                    <a:pt x="0" y="5369166"/>
                  </a:lnTo>
                  <a:lnTo>
                    <a:pt x="0" y="0"/>
                  </a:lnTo>
                  <a:close/>
                </a:path>
              </a:pathLst>
            </a:custGeom>
            <a:ln w="12700">
              <a:solidFill>
                <a:srgbClr val="3984AA"/>
              </a:solidFill>
            </a:ln>
          </p:spPr>
          <p:txBody>
            <a:bodyPr wrap="square" lIns="0" tIns="0" rIns="0" bIns="0" rtlCol="0"/>
            <a:lstStyle/>
            <a:p>
              <a:endParaRPr/>
            </a:p>
          </p:txBody>
        </p:sp>
      </p:grpSp>
      <p:sp>
        <p:nvSpPr>
          <p:cNvPr id="5" name="object 5"/>
          <p:cNvSpPr txBox="1">
            <a:spLocks noGrp="1"/>
          </p:cNvSpPr>
          <p:nvPr>
            <p:ph type="title"/>
          </p:nvPr>
        </p:nvSpPr>
        <p:spPr>
          <a:xfrm>
            <a:off x="1624185" y="249088"/>
            <a:ext cx="9918793" cy="936154"/>
          </a:xfrm>
          <a:prstGeom prst="rect">
            <a:avLst/>
          </a:prstGeom>
        </p:spPr>
        <p:txBody>
          <a:bodyPr vert="horz" wrap="square" lIns="0" tIns="12700" rIns="0" bIns="0" rtlCol="0">
            <a:spAutoFit/>
          </a:bodyPr>
          <a:lstStyle/>
          <a:p>
            <a:pPr marL="12700">
              <a:lnSpc>
                <a:spcPct val="100000"/>
              </a:lnSpc>
              <a:spcBef>
                <a:spcPts val="100"/>
              </a:spcBef>
            </a:pPr>
            <a:r>
              <a:t>UMAM</a:t>
            </a:r>
            <a:r>
              <a:rPr spc="-114"/>
              <a:t> </a:t>
            </a:r>
            <a:r>
              <a:rPr spc="-45"/>
              <a:t>EVALUATION</a:t>
            </a:r>
            <a:r>
              <a:rPr spc="-95"/>
              <a:t> </a:t>
            </a:r>
            <a:r>
              <a:rPr spc="-10"/>
              <a:t>TOOLS</a:t>
            </a:r>
            <a:br>
              <a:rPr lang="en-US" spc="-10"/>
            </a:br>
            <a:r>
              <a:rPr lang="en-US" sz="2500" spc="-10">
                <a:solidFill>
                  <a:srgbClr val="C8EAFB"/>
                </a:solidFill>
              </a:rPr>
              <a:t>HYDROLOGIC INFORMATION</a:t>
            </a:r>
            <a:endParaRPr sz="2500" spc="-10">
              <a:solidFill>
                <a:srgbClr val="C8EAFB"/>
              </a:solidFill>
            </a:endParaRPr>
          </a:p>
        </p:txBody>
      </p:sp>
      <p:sp>
        <p:nvSpPr>
          <p:cNvPr id="6" name="object 6"/>
          <p:cNvSpPr txBox="1"/>
          <p:nvPr/>
        </p:nvSpPr>
        <p:spPr>
          <a:xfrm>
            <a:off x="1755089" y="1457512"/>
            <a:ext cx="9787890" cy="5200783"/>
          </a:xfrm>
          <a:prstGeom prst="rect">
            <a:avLst/>
          </a:prstGeom>
        </p:spPr>
        <p:txBody>
          <a:bodyPr vert="horz" wrap="square" lIns="0" tIns="12065" rIns="0" bIns="0" rtlCol="0">
            <a:spAutoFit/>
          </a:bodyPr>
          <a:lstStyle/>
          <a:p>
            <a:pPr marL="2343150" marR="909955" indent="-227329">
              <a:lnSpc>
                <a:spcPts val="2590"/>
              </a:lnSpc>
              <a:spcBef>
                <a:spcPts val="2525"/>
              </a:spcBef>
              <a:buChar char="•"/>
              <a:tabLst>
                <a:tab pos="2344420" algn="l"/>
              </a:tabLst>
            </a:pPr>
            <a:r>
              <a:rPr sz="2400">
                <a:latin typeface="Arial"/>
                <a:cs typeface="Arial"/>
              </a:rPr>
              <a:t>How</a:t>
            </a:r>
            <a:r>
              <a:rPr sz="2400" spc="-55">
                <a:latin typeface="Arial"/>
                <a:cs typeface="Arial"/>
              </a:rPr>
              <a:t> </a:t>
            </a:r>
            <a:r>
              <a:rPr sz="2400">
                <a:latin typeface="Arial"/>
                <a:cs typeface="Arial"/>
              </a:rPr>
              <a:t>does</a:t>
            </a:r>
            <a:r>
              <a:rPr sz="2400" spc="-50">
                <a:latin typeface="Arial"/>
                <a:cs typeface="Arial"/>
              </a:rPr>
              <a:t> </a:t>
            </a:r>
            <a:r>
              <a:rPr sz="2400">
                <a:latin typeface="Arial"/>
                <a:cs typeface="Arial"/>
              </a:rPr>
              <a:t>the</a:t>
            </a:r>
            <a:r>
              <a:rPr sz="2400" spc="-75">
                <a:latin typeface="Arial"/>
                <a:cs typeface="Arial"/>
              </a:rPr>
              <a:t> </a:t>
            </a:r>
            <a:r>
              <a:rPr sz="2400">
                <a:latin typeface="Arial"/>
                <a:cs typeface="Arial"/>
              </a:rPr>
              <a:t>hydrology</a:t>
            </a:r>
            <a:r>
              <a:rPr sz="2400" spc="-40">
                <a:latin typeface="Arial"/>
                <a:cs typeface="Arial"/>
              </a:rPr>
              <a:t> </a:t>
            </a:r>
            <a:r>
              <a:rPr sz="2400">
                <a:latin typeface="Arial"/>
                <a:cs typeface="Arial"/>
              </a:rPr>
              <a:t>of</a:t>
            </a:r>
            <a:r>
              <a:rPr sz="2400" spc="-70">
                <a:latin typeface="Arial"/>
                <a:cs typeface="Arial"/>
              </a:rPr>
              <a:t> </a:t>
            </a:r>
            <a:r>
              <a:rPr sz="2400">
                <a:latin typeface="Arial"/>
                <a:cs typeface="Arial"/>
              </a:rPr>
              <a:t>the</a:t>
            </a:r>
            <a:r>
              <a:rPr sz="2400" spc="-70">
                <a:latin typeface="Arial"/>
                <a:cs typeface="Arial"/>
              </a:rPr>
              <a:t> </a:t>
            </a:r>
            <a:r>
              <a:rPr sz="2400">
                <a:latin typeface="Arial"/>
                <a:cs typeface="Arial"/>
              </a:rPr>
              <a:t>assessment</a:t>
            </a:r>
            <a:r>
              <a:rPr sz="2400" spc="-55">
                <a:latin typeface="Arial"/>
                <a:cs typeface="Arial"/>
              </a:rPr>
              <a:t> </a:t>
            </a:r>
            <a:r>
              <a:rPr sz="2400" spc="-20">
                <a:latin typeface="Arial"/>
                <a:cs typeface="Arial"/>
              </a:rPr>
              <a:t>area 	</a:t>
            </a:r>
            <a:r>
              <a:rPr sz="2400">
                <a:latin typeface="Arial"/>
                <a:cs typeface="Arial"/>
              </a:rPr>
              <a:t>function</a:t>
            </a:r>
            <a:r>
              <a:rPr sz="2400" spc="-70">
                <a:latin typeface="Arial"/>
                <a:cs typeface="Arial"/>
              </a:rPr>
              <a:t> </a:t>
            </a:r>
            <a:r>
              <a:rPr sz="2400">
                <a:latin typeface="Arial"/>
                <a:cs typeface="Arial"/>
              </a:rPr>
              <a:t>within</a:t>
            </a:r>
            <a:r>
              <a:rPr sz="2400" spc="-40">
                <a:latin typeface="Arial"/>
                <a:cs typeface="Arial"/>
              </a:rPr>
              <a:t> </a:t>
            </a:r>
            <a:r>
              <a:rPr sz="2400">
                <a:latin typeface="Arial"/>
                <a:cs typeface="Arial"/>
              </a:rPr>
              <a:t>the</a:t>
            </a:r>
            <a:r>
              <a:rPr sz="2400" spc="-75">
                <a:latin typeface="Arial"/>
                <a:cs typeface="Arial"/>
              </a:rPr>
              <a:t> </a:t>
            </a:r>
            <a:r>
              <a:rPr sz="2400" spc="-10">
                <a:latin typeface="Arial"/>
                <a:cs typeface="Arial"/>
              </a:rPr>
              <a:t>landscape?</a:t>
            </a:r>
            <a:endParaRPr sz="2400">
              <a:latin typeface="Arial"/>
              <a:cs typeface="Arial"/>
            </a:endParaRPr>
          </a:p>
          <a:p>
            <a:pPr marL="2343150" indent="-227329">
              <a:lnSpc>
                <a:spcPct val="100000"/>
              </a:lnSpc>
              <a:spcBef>
                <a:spcPts val="670"/>
              </a:spcBef>
              <a:buChar char="•"/>
              <a:tabLst>
                <a:tab pos="2343150" algn="l"/>
              </a:tabLst>
            </a:pPr>
            <a:r>
              <a:rPr sz="2400" spc="-10">
                <a:latin typeface="Arial"/>
                <a:cs typeface="Arial"/>
              </a:rPr>
              <a:t>Resources:</a:t>
            </a:r>
            <a:endParaRPr sz="2400">
              <a:latin typeface="Arial"/>
              <a:cs typeface="Arial"/>
            </a:endParaRPr>
          </a:p>
          <a:p>
            <a:pPr marL="2800985" lvl="1" indent="-227965">
              <a:lnSpc>
                <a:spcPct val="100000"/>
              </a:lnSpc>
              <a:spcBef>
                <a:spcPts val="270"/>
              </a:spcBef>
              <a:buFont typeface="Courier New"/>
              <a:buChar char="o"/>
              <a:tabLst>
                <a:tab pos="2800985" algn="l"/>
              </a:tabLst>
            </a:pPr>
            <a:r>
              <a:rPr sz="2000">
                <a:latin typeface="Arial"/>
                <a:cs typeface="Arial"/>
              </a:rPr>
              <a:t>National</a:t>
            </a:r>
            <a:r>
              <a:rPr sz="2000" spc="-65">
                <a:latin typeface="Arial"/>
                <a:cs typeface="Arial"/>
              </a:rPr>
              <a:t> </a:t>
            </a:r>
            <a:r>
              <a:rPr sz="2000">
                <a:latin typeface="Arial"/>
                <a:cs typeface="Arial"/>
              </a:rPr>
              <a:t>Hydrographic</a:t>
            </a:r>
            <a:r>
              <a:rPr sz="2000" spc="-75">
                <a:latin typeface="Arial"/>
                <a:cs typeface="Arial"/>
              </a:rPr>
              <a:t> </a:t>
            </a:r>
            <a:r>
              <a:rPr sz="2000">
                <a:latin typeface="Arial"/>
                <a:cs typeface="Arial"/>
              </a:rPr>
              <a:t>Dataset,</a:t>
            </a:r>
            <a:r>
              <a:rPr sz="2000" spc="-80">
                <a:latin typeface="Arial"/>
                <a:cs typeface="Arial"/>
              </a:rPr>
              <a:t> </a:t>
            </a:r>
            <a:r>
              <a:rPr sz="2000">
                <a:latin typeface="Arial"/>
                <a:cs typeface="Arial"/>
              </a:rPr>
              <a:t>Flowlines</a:t>
            </a:r>
            <a:r>
              <a:rPr sz="2000" spc="-45">
                <a:latin typeface="Arial"/>
                <a:cs typeface="Arial"/>
              </a:rPr>
              <a:t> </a:t>
            </a:r>
            <a:r>
              <a:rPr sz="2000" spc="-10">
                <a:latin typeface="Arial"/>
                <a:cs typeface="Arial"/>
              </a:rPr>
              <a:t>(MapDirect).</a:t>
            </a:r>
            <a:endParaRPr sz="2000">
              <a:latin typeface="Arial"/>
              <a:cs typeface="Arial"/>
            </a:endParaRPr>
          </a:p>
          <a:p>
            <a:pPr marL="2800985" lvl="1" indent="-227965">
              <a:lnSpc>
                <a:spcPct val="100000"/>
              </a:lnSpc>
              <a:spcBef>
                <a:spcPts val="260"/>
              </a:spcBef>
              <a:buClr>
                <a:srgbClr val="000000"/>
              </a:buClr>
              <a:buFont typeface="Courier New"/>
              <a:buChar char="o"/>
              <a:tabLst>
                <a:tab pos="2800985" algn="l"/>
              </a:tabLst>
            </a:pPr>
            <a:r>
              <a:rPr sz="2000" u="sng">
                <a:solidFill>
                  <a:srgbClr val="0562C1"/>
                </a:solidFill>
                <a:uFill>
                  <a:solidFill>
                    <a:srgbClr val="0562C1"/>
                  </a:solidFill>
                </a:uFill>
                <a:latin typeface="Arial"/>
                <a:cs typeface="Arial"/>
                <a:hlinkClick r:id="rId2"/>
              </a:rPr>
              <a:t>Water</a:t>
            </a:r>
            <a:r>
              <a:rPr sz="2000" u="sng" spc="-65">
                <a:solidFill>
                  <a:srgbClr val="0562C1"/>
                </a:solidFill>
                <a:uFill>
                  <a:solidFill>
                    <a:srgbClr val="0562C1"/>
                  </a:solidFill>
                </a:uFill>
                <a:latin typeface="Arial"/>
                <a:cs typeface="Arial"/>
                <a:hlinkClick r:id="rId2"/>
              </a:rPr>
              <a:t> </a:t>
            </a:r>
            <a:r>
              <a:rPr sz="2000" u="sng">
                <a:solidFill>
                  <a:srgbClr val="0562C1"/>
                </a:solidFill>
                <a:uFill>
                  <a:solidFill>
                    <a:srgbClr val="0562C1"/>
                  </a:solidFill>
                </a:uFill>
                <a:latin typeface="Arial"/>
                <a:cs typeface="Arial"/>
                <a:hlinkClick r:id="rId2"/>
              </a:rPr>
              <a:t>Management</a:t>
            </a:r>
            <a:r>
              <a:rPr sz="2000" u="sng" spc="-75">
                <a:solidFill>
                  <a:srgbClr val="0562C1"/>
                </a:solidFill>
                <a:uFill>
                  <a:solidFill>
                    <a:srgbClr val="0562C1"/>
                  </a:solidFill>
                </a:uFill>
                <a:latin typeface="Arial"/>
                <a:cs typeface="Arial"/>
                <a:hlinkClick r:id="rId2"/>
              </a:rPr>
              <a:t> </a:t>
            </a:r>
            <a:r>
              <a:rPr sz="2000" u="sng">
                <a:solidFill>
                  <a:srgbClr val="0562C1"/>
                </a:solidFill>
                <a:uFill>
                  <a:solidFill>
                    <a:srgbClr val="0562C1"/>
                  </a:solidFill>
                </a:uFill>
                <a:latin typeface="Arial"/>
                <a:cs typeface="Arial"/>
                <a:hlinkClick r:id="rId2"/>
              </a:rPr>
              <a:t>District</a:t>
            </a:r>
            <a:r>
              <a:rPr sz="2000" u="none">
                <a:latin typeface="Arial"/>
                <a:cs typeface="Arial"/>
              </a:rPr>
              <a:t>,</a:t>
            </a:r>
            <a:r>
              <a:rPr sz="2000" u="none" spc="-55">
                <a:latin typeface="Arial"/>
                <a:cs typeface="Arial"/>
              </a:rPr>
              <a:t> </a:t>
            </a:r>
            <a:r>
              <a:rPr sz="2000" u="none">
                <a:latin typeface="Arial"/>
                <a:cs typeface="Arial"/>
              </a:rPr>
              <a:t>Hydro</a:t>
            </a:r>
            <a:r>
              <a:rPr sz="2000" u="none" spc="-55">
                <a:latin typeface="Arial"/>
                <a:cs typeface="Arial"/>
              </a:rPr>
              <a:t> </a:t>
            </a:r>
            <a:r>
              <a:rPr sz="2000" u="none" spc="-10">
                <a:latin typeface="Arial"/>
                <a:cs typeface="Arial"/>
              </a:rPr>
              <a:t>data.</a:t>
            </a:r>
            <a:endParaRPr sz="2000">
              <a:latin typeface="Arial"/>
              <a:cs typeface="Arial"/>
            </a:endParaRPr>
          </a:p>
          <a:p>
            <a:pPr marL="2800985" lvl="1" indent="-227965">
              <a:lnSpc>
                <a:spcPct val="100000"/>
              </a:lnSpc>
              <a:spcBef>
                <a:spcPts val="254"/>
              </a:spcBef>
              <a:buClr>
                <a:srgbClr val="000000"/>
              </a:buClr>
              <a:buFont typeface="Courier New"/>
              <a:buChar char="o"/>
              <a:tabLst>
                <a:tab pos="2800985" algn="l"/>
              </a:tabLst>
            </a:pPr>
            <a:r>
              <a:rPr sz="2000" u="sng">
                <a:solidFill>
                  <a:srgbClr val="0562C1"/>
                </a:solidFill>
                <a:uFill>
                  <a:solidFill>
                    <a:srgbClr val="0562C1"/>
                  </a:solidFill>
                </a:uFill>
                <a:latin typeface="Arial"/>
                <a:cs typeface="Arial"/>
                <a:hlinkClick r:id="rId3"/>
              </a:rPr>
              <a:t>Antecedent</a:t>
            </a:r>
            <a:r>
              <a:rPr sz="2000" u="sng" spc="-80">
                <a:solidFill>
                  <a:srgbClr val="0562C1"/>
                </a:solidFill>
                <a:uFill>
                  <a:solidFill>
                    <a:srgbClr val="0562C1"/>
                  </a:solidFill>
                </a:uFill>
                <a:latin typeface="Arial"/>
                <a:cs typeface="Arial"/>
                <a:hlinkClick r:id="rId3"/>
              </a:rPr>
              <a:t> </a:t>
            </a:r>
            <a:r>
              <a:rPr sz="2000" u="sng">
                <a:solidFill>
                  <a:srgbClr val="0562C1"/>
                </a:solidFill>
                <a:uFill>
                  <a:solidFill>
                    <a:srgbClr val="0562C1"/>
                  </a:solidFill>
                </a:uFill>
                <a:latin typeface="Arial"/>
                <a:cs typeface="Arial"/>
                <a:hlinkClick r:id="rId3"/>
              </a:rPr>
              <a:t>Precipitation</a:t>
            </a:r>
            <a:r>
              <a:rPr sz="2000" u="sng" spc="-100">
                <a:solidFill>
                  <a:srgbClr val="0562C1"/>
                </a:solidFill>
                <a:uFill>
                  <a:solidFill>
                    <a:srgbClr val="0562C1"/>
                  </a:solidFill>
                </a:uFill>
                <a:latin typeface="Arial"/>
                <a:cs typeface="Arial"/>
                <a:hlinkClick r:id="rId3"/>
              </a:rPr>
              <a:t> </a:t>
            </a:r>
            <a:r>
              <a:rPr sz="2000" u="sng" spc="-10">
                <a:solidFill>
                  <a:srgbClr val="0562C1"/>
                </a:solidFill>
                <a:uFill>
                  <a:solidFill>
                    <a:srgbClr val="0562C1"/>
                  </a:solidFill>
                </a:uFill>
                <a:latin typeface="Arial"/>
                <a:cs typeface="Arial"/>
                <a:hlinkClick r:id="rId3"/>
              </a:rPr>
              <a:t>Tool</a:t>
            </a:r>
            <a:r>
              <a:rPr sz="2000" u="none" spc="-10">
                <a:latin typeface="Arial"/>
                <a:cs typeface="Arial"/>
              </a:rPr>
              <a:t>.</a:t>
            </a:r>
            <a:endParaRPr sz="2000">
              <a:latin typeface="Arial"/>
              <a:cs typeface="Arial"/>
            </a:endParaRPr>
          </a:p>
          <a:p>
            <a:pPr marL="2800985" lvl="1" indent="-227965">
              <a:lnSpc>
                <a:spcPct val="100000"/>
              </a:lnSpc>
              <a:spcBef>
                <a:spcPts val="265"/>
              </a:spcBef>
              <a:buClr>
                <a:srgbClr val="000000"/>
              </a:buClr>
              <a:buFont typeface="Courier New"/>
              <a:buChar char="o"/>
              <a:tabLst>
                <a:tab pos="2800985" algn="l"/>
              </a:tabLst>
            </a:pPr>
            <a:r>
              <a:rPr sz="2000" u="sng">
                <a:solidFill>
                  <a:srgbClr val="0562C1"/>
                </a:solidFill>
                <a:uFill>
                  <a:solidFill>
                    <a:srgbClr val="0562C1"/>
                  </a:solidFill>
                </a:uFill>
                <a:latin typeface="Arial"/>
                <a:cs typeface="Arial"/>
                <a:hlinkClick r:id="rId4"/>
              </a:rPr>
              <a:t>DEAR</a:t>
            </a:r>
            <a:r>
              <a:rPr sz="2000" u="sng" spc="-45">
                <a:solidFill>
                  <a:srgbClr val="0562C1"/>
                </a:solidFill>
                <a:uFill>
                  <a:solidFill>
                    <a:srgbClr val="0562C1"/>
                  </a:solidFill>
                </a:uFill>
                <a:latin typeface="Arial"/>
                <a:cs typeface="Arial"/>
                <a:hlinkClick r:id="rId4"/>
              </a:rPr>
              <a:t> </a:t>
            </a:r>
            <a:r>
              <a:rPr sz="2000" u="sng">
                <a:solidFill>
                  <a:srgbClr val="0562C1"/>
                </a:solidFill>
                <a:uFill>
                  <a:solidFill>
                    <a:srgbClr val="0562C1"/>
                  </a:solidFill>
                </a:uFill>
                <a:latin typeface="Arial"/>
                <a:cs typeface="Arial"/>
                <a:hlinkClick r:id="rId4"/>
              </a:rPr>
              <a:t>web</a:t>
            </a:r>
            <a:r>
              <a:rPr sz="2000" u="sng" spc="-55">
                <a:solidFill>
                  <a:srgbClr val="0562C1"/>
                </a:solidFill>
                <a:uFill>
                  <a:solidFill>
                    <a:srgbClr val="0562C1"/>
                  </a:solidFill>
                </a:uFill>
                <a:latin typeface="Arial"/>
                <a:cs typeface="Arial"/>
                <a:hlinkClick r:id="rId4"/>
              </a:rPr>
              <a:t> </a:t>
            </a:r>
            <a:r>
              <a:rPr sz="2000" u="sng" spc="-10">
                <a:solidFill>
                  <a:srgbClr val="0562C1"/>
                </a:solidFill>
                <a:uFill>
                  <a:solidFill>
                    <a:srgbClr val="0562C1"/>
                  </a:solidFill>
                </a:uFill>
                <a:latin typeface="Arial"/>
                <a:cs typeface="Arial"/>
                <a:hlinkClick r:id="rId4"/>
              </a:rPr>
              <a:t>portal</a:t>
            </a:r>
            <a:r>
              <a:rPr sz="2000" u="none" spc="-10">
                <a:latin typeface="Arial"/>
                <a:cs typeface="Arial"/>
              </a:rPr>
              <a:t>.</a:t>
            </a:r>
            <a:endParaRPr sz="2000">
              <a:latin typeface="Arial"/>
              <a:cs typeface="Arial"/>
            </a:endParaRPr>
          </a:p>
          <a:p>
            <a:pPr marL="2343150" indent="-227329">
              <a:lnSpc>
                <a:spcPct val="100000"/>
              </a:lnSpc>
              <a:spcBef>
                <a:spcPts val="700"/>
              </a:spcBef>
              <a:buChar char="•"/>
              <a:tabLst>
                <a:tab pos="2343150" algn="l"/>
              </a:tabLst>
            </a:pPr>
            <a:r>
              <a:rPr sz="2400">
                <a:latin typeface="Arial"/>
                <a:cs typeface="Arial"/>
              </a:rPr>
              <a:t>Useful</a:t>
            </a:r>
            <a:r>
              <a:rPr sz="2400" spc="-45">
                <a:latin typeface="Arial"/>
                <a:cs typeface="Arial"/>
              </a:rPr>
              <a:t> </a:t>
            </a:r>
            <a:r>
              <a:rPr sz="2400" spc="-20">
                <a:latin typeface="Arial"/>
                <a:cs typeface="Arial"/>
              </a:rPr>
              <a:t>for:</a:t>
            </a:r>
            <a:endParaRPr sz="2400">
              <a:latin typeface="Arial"/>
              <a:cs typeface="Arial"/>
            </a:endParaRPr>
          </a:p>
          <a:p>
            <a:pPr marL="2801620" marR="1014730" lvl="1" indent="-228600">
              <a:lnSpc>
                <a:spcPts val="2160"/>
              </a:lnSpc>
              <a:spcBef>
                <a:spcPts val="540"/>
              </a:spcBef>
              <a:buFont typeface="Courier New"/>
              <a:buChar char="o"/>
              <a:tabLst>
                <a:tab pos="2801620" algn="l"/>
              </a:tabLst>
            </a:pPr>
            <a:r>
              <a:rPr sz="2000">
                <a:latin typeface="Arial"/>
                <a:cs typeface="Arial"/>
              </a:rPr>
              <a:t>Identifying</a:t>
            </a:r>
            <a:r>
              <a:rPr sz="2000" spc="-50">
                <a:latin typeface="Arial"/>
                <a:cs typeface="Arial"/>
              </a:rPr>
              <a:t> </a:t>
            </a:r>
            <a:r>
              <a:rPr sz="2000">
                <a:latin typeface="Arial"/>
                <a:cs typeface="Arial"/>
              </a:rPr>
              <a:t>downstream</a:t>
            </a:r>
            <a:r>
              <a:rPr sz="2000" spc="-85">
                <a:latin typeface="Arial"/>
                <a:cs typeface="Arial"/>
              </a:rPr>
              <a:t> </a:t>
            </a:r>
            <a:r>
              <a:rPr sz="2000">
                <a:latin typeface="Arial"/>
                <a:cs typeface="Arial"/>
              </a:rPr>
              <a:t>and</a:t>
            </a:r>
            <a:r>
              <a:rPr sz="2000" spc="-50">
                <a:latin typeface="Arial"/>
                <a:cs typeface="Arial"/>
              </a:rPr>
              <a:t> </a:t>
            </a:r>
            <a:r>
              <a:rPr sz="2000">
                <a:latin typeface="Arial"/>
                <a:cs typeface="Arial"/>
              </a:rPr>
              <a:t>hydrologically</a:t>
            </a:r>
            <a:r>
              <a:rPr sz="2000" spc="-40">
                <a:latin typeface="Arial"/>
                <a:cs typeface="Arial"/>
              </a:rPr>
              <a:t> </a:t>
            </a:r>
            <a:r>
              <a:rPr sz="2000" spc="-10">
                <a:latin typeface="Arial"/>
                <a:cs typeface="Arial"/>
              </a:rPr>
              <a:t>connected wetlands.</a:t>
            </a:r>
            <a:endParaRPr sz="2000">
              <a:latin typeface="Arial"/>
              <a:cs typeface="Arial"/>
            </a:endParaRPr>
          </a:p>
          <a:p>
            <a:pPr marL="2801620" marR="5080" lvl="1" indent="-228600">
              <a:lnSpc>
                <a:spcPts val="2160"/>
              </a:lnSpc>
              <a:spcBef>
                <a:spcPts val="505"/>
              </a:spcBef>
              <a:buFont typeface="Courier New"/>
              <a:buChar char="o"/>
              <a:tabLst>
                <a:tab pos="2801620" algn="l"/>
              </a:tabLst>
            </a:pPr>
            <a:r>
              <a:rPr sz="2000">
                <a:latin typeface="Arial"/>
                <a:cs typeface="Arial"/>
              </a:rPr>
              <a:t>Determine</a:t>
            </a:r>
            <a:r>
              <a:rPr sz="2000" spc="-50">
                <a:latin typeface="Arial"/>
                <a:cs typeface="Arial"/>
              </a:rPr>
              <a:t> </a:t>
            </a:r>
            <a:r>
              <a:rPr sz="2000">
                <a:latin typeface="Arial"/>
                <a:cs typeface="Arial"/>
              </a:rPr>
              <a:t>relative</a:t>
            </a:r>
            <a:r>
              <a:rPr sz="2000" spc="-35">
                <a:latin typeface="Arial"/>
                <a:cs typeface="Arial"/>
              </a:rPr>
              <a:t> </a:t>
            </a:r>
            <a:r>
              <a:rPr sz="2000">
                <a:latin typeface="Arial"/>
                <a:cs typeface="Arial"/>
              </a:rPr>
              <a:t>importance</a:t>
            </a:r>
            <a:r>
              <a:rPr sz="2000" spc="-60">
                <a:latin typeface="Arial"/>
                <a:cs typeface="Arial"/>
              </a:rPr>
              <a:t> </a:t>
            </a:r>
            <a:r>
              <a:rPr sz="2000">
                <a:latin typeface="Arial"/>
                <a:cs typeface="Arial"/>
              </a:rPr>
              <a:t>of</a:t>
            </a:r>
            <a:r>
              <a:rPr sz="2000" spc="-45">
                <a:latin typeface="Arial"/>
                <a:cs typeface="Arial"/>
              </a:rPr>
              <a:t> </a:t>
            </a:r>
            <a:r>
              <a:rPr sz="2000">
                <a:latin typeface="Arial"/>
                <a:cs typeface="Arial"/>
              </a:rPr>
              <a:t>discharges</a:t>
            </a:r>
            <a:r>
              <a:rPr sz="2000" spc="-65">
                <a:latin typeface="Arial"/>
                <a:cs typeface="Arial"/>
              </a:rPr>
              <a:t> </a:t>
            </a:r>
            <a:r>
              <a:rPr sz="2000">
                <a:latin typeface="Arial"/>
                <a:cs typeface="Arial"/>
              </a:rPr>
              <a:t>from</a:t>
            </a:r>
            <a:r>
              <a:rPr sz="2000" spc="-50">
                <a:latin typeface="Arial"/>
                <a:cs typeface="Arial"/>
              </a:rPr>
              <a:t> </a:t>
            </a:r>
            <a:r>
              <a:rPr sz="2000" spc="-10">
                <a:latin typeface="Arial"/>
                <a:cs typeface="Arial"/>
              </a:rPr>
              <a:t>assessment area.</a:t>
            </a:r>
            <a:endParaRPr sz="2000">
              <a:latin typeface="Arial"/>
              <a:cs typeface="Arial"/>
            </a:endParaRPr>
          </a:p>
          <a:p>
            <a:pPr marL="2801620" marR="92710" lvl="1" indent="-228600">
              <a:lnSpc>
                <a:spcPts val="2160"/>
              </a:lnSpc>
              <a:spcBef>
                <a:spcPts val="495"/>
              </a:spcBef>
              <a:buFont typeface="Courier New"/>
              <a:buChar char="o"/>
              <a:tabLst>
                <a:tab pos="2801620" algn="l"/>
              </a:tabLst>
            </a:pPr>
            <a:r>
              <a:rPr sz="2000">
                <a:latin typeface="Arial"/>
                <a:cs typeface="Arial"/>
              </a:rPr>
              <a:t>Determine</a:t>
            </a:r>
            <a:r>
              <a:rPr sz="2000" spc="-55">
                <a:latin typeface="Arial"/>
                <a:cs typeface="Arial"/>
              </a:rPr>
              <a:t> </a:t>
            </a:r>
            <a:r>
              <a:rPr sz="2000">
                <a:latin typeface="Arial"/>
                <a:cs typeface="Arial"/>
              </a:rPr>
              <a:t>hydrologic</a:t>
            </a:r>
            <a:r>
              <a:rPr sz="2000" spc="-45">
                <a:latin typeface="Arial"/>
                <a:cs typeface="Arial"/>
              </a:rPr>
              <a:t> </a:t>
            </a:r>
            <a:r>
              <a:rPr sz="2000">
                <a:latin typeface="Arial"/>
                <a:cs typeface="Arial"/>
              </a:rPr>
              <a:t>conditions</a:t>
            </a:r>
            <a:r>
              <a:rPr sz="2000" spc="-50">
                <a:latin typeface="Arial"/>
                <a:cs typeface="Arial"/>
              </a:rPr>
              <a:t> </a:t>
            </a:r>
            <a:r>
              <a:rPr sz="2000">
                <a:latin typeface="Arial"/>
                <a:cs typeface="Arial"/>
              </a:rPr>
              <a:t>(normal,</a:t>
            </a:r>
            <a:r>
              <a:rPr sz="2000" spc="-65">
                <a:latin typeface="Arial"/>
                <a:cs typeface="Arial"/>
              </a:rPr>
              <a:t> </a:t>
            </a:r>
            <a:r>
              <a:rPr sz="2000">
                <a:latin typeface="Arial"/>
                <a:cs typeface="Arial"/>
              </a:rPr>
              <a:t>wetter</a:t>
            </a:r>
            <a:r>
              <a:rPr sz="2000" spc="-45">
                <a:latin typeface="Arial"/>
                <a:cs typeface="Arial"/>
              </a:rPr>
              <a:t> </a:t>
            </a:r>
            <a:r>
              <a:rPr sz="2000">
                <a:latin typeface="Arial"/>
                <a:cs typeface="Arial"/>
              </a:rPr>
              <a:t>than,</a:t>
            </a:r>
            <a:r>
              <a:rPr sz="2000" spc="-50">
                <a:latin typeface="Arial"/>
                <a:cs typeface="Arial"/>
              </a:rPr>
              <a:t> </a:t>
            </a:r>
            <a:r>
              <a:rPr sz="2000">
                <a:latin typeface="Arial"/>
                <a:cs typeface="Arial"/>
              </a:rPr>
              <a:t>or</a:t>
            </a:r>
            <a:r>
              <a:rPr sz="2000" spc="-45">
                <a:latin typeface="Arial"/>
                <a:cs typeface="Arial"/>
              </a:rPr>
              <a:t> </a:t>
            </a:r>
            <a:r>
              <a:rPr sz="2000" spc="-10">
                <a:latin typeface="Arial"/>
                <a:cs typeface="Arial"/>
              </a:rPr>
              <a:t>drier </a:t>
            </a:r>
            <a:r>
              <a:rPr sz="2000">
                <a:latin typeface="Arial"/>
                <a:cs typeface="Arial"/>
              </a:rPr>
              <a:t>than)</a:t>
            </a:r>
            <a:r>
              <a:rPr sz="2000" spc="-45">
                <a:latin typeface="Arial"/>
                <a:cs typeface="Arial"/>
              </a:rPr>
              <a:t> </a:t>
            </a:r>
            <a:r>
              <a:rPr sz="2000">
                <a:latin typeface="Arial"/>
                <a:cs typeface="Arial"/>
              </a:rPr>
              <a:t>during</a:t>
            </a:r>
            <a:r>
              <a:rPr sz="2000" spc="-45">
                <a:latin typeface="Arial"/>
                <a:cs typeface="Arial"/>
              </a:rPr>
              <a:t> </a:t>
            </a:r>
            <a:r>
              <a:rPr sz="2000">
                <a:latin typeface="Arial"/>
                <a:cs typeface="Arial"/>
              </a:rPr>
              <a:t>field</a:t>
            </a:r>
            <a:r>
              <a:rPr sz="2000" spc="-20">
                <a:latin typeface="Arial"/>
                <a:cs typeface="Arial"/>
              </a:rPr>
              <a:t> </a:t>
            </a:r>
            <a:r>
              <a:rPr sz="2000" spc="-10">
                <a:latin typeface="Arial"/>
                <a:cs typeface="Arial"/>
              </a:rPr>
              <a:t>assessment.</a:t>
            </a:r>
            <a:endParaRPr sz="2000">
              <a:latin typeface="Arial"/>
              <a:cs typeface="Arial"/>
            </a:endParaRPr>
          </a:p>
          <a:p>
            <a:pPr marL="2800985" lvl="1" indent="-227965">
              <a:lnSpc>
                <a:spcPct val="100000"/>
              </a:lnSpc>
              <a:spcBef>
                <a:spcPts val="229"/>
              </a:spcBef>
              <a:buFont typeface="Courier New"/>
              <a:buChar char="o"/>
              <a:tabLst>
                <a:tab pos="2800985" algn="l"/>
              </a:tabLst>
            </a:pPr>
            <a:r>
              <a:rPr sz="2000">
                <a:latin typeface="Arial"/>
                <a:cs typeface="Arial"/>
              </a:rPr>
              <a:t>Identifying</a:t>
            </a:r>
            <a:r>
              <a:rPr sz="2000" spc="-45">
                <a:latin typeface="Arial"/>
                <a:cs typeface="Arial"/>
              </a:rPr>
              <a:t> </a:t>
            </a:r>
            <a:r>
              <a:rPr sz="2000">
                <a:latin typeface="Arial"/>
                <a:cs typeface="Arial"/>
              </a:rPr>
              <a:t>verified</a:t>
            </a:r>
            <a:r>
              <a:rPr sz="2000" spc="-35">
                <a:latin typeface="Arial"/>
                <a:cs typeface="Arial"/>
              </a:rPr>
              <a:t> </a:t>
            </a:r>
            <a:r>
              <a:rPr sz="2000">
                <a:latin typeface="Arial"/>
                <a:cs typeface="Arial"/>
              </a:rPr>
              <a:t>water</a:t>
            </a:r>
            <a:r>
              <a:rPr sz="2000" spc="-55">
                <a:latin typeface="Arial"/>
                <a:cs typeface="Arial"/>
              </a:rPr>
              <a:t> </a:t>
            </a:r>
            <a:r>
              <a:rPr sz="2000">
                <a:latin typeface="Arial"/>
                <a:cs typeface="Arial"/>
              </a:rPr>
              <a:t>quality</a:t>
            </a:r>
            <a:r>
              <a:rPr sz="2000" spc="-40">
                <a:latin typeface="Arial"/>
                <a:cs typeface="Arial"/>
              </a:rPr>
              <a:t> </a:t>
            </a:r>
            <a:r>
              <a:rPr sz="2000" spc="-10">
                <a:latin typeface="Arial"/>
                <a:cs typeface="Arial"/>
              </a:rPr>
              <a:t>impairments.</a:t>
            </a:r>
            <a:endParaRPr sz="2000">
              <a:latin typeface="Arial"/>
              <a:cs typeface="Arial"/>
            </a:endParaRPr>
          </a:p>
        </p:txBody>
      </p:sp>
      <p:pic>
        <p:nvPicPr>
          <p:cNvPr id="7" name="object 7" descr="cyprus tree"/>
          <p:cNvPicPr/>
          <p:nvPr/>
        </p:nvPicPr>
        <p:blipFill>
          <a:blip r:embed="rId5" cstate="print"/>
          <a:stretch>
            <a:fillRect/>
          </a:stretch>
        </p:blipFill>
        <p:spPr>
          <a:xfrm>
            <a:off x="199351" y="1683880"/>
            <a:ext cx="3130750" cy="4569091"/>
          </a:xfrm>
          <a:prstGeom prst="rect">
            <a:avLst/>
          </a:prstGeom>
        </p:spPr>
      </p:pic>
      <p:sp>
        <p:nvSpPr>
          <p:cNvPr id="8" name="TextBox 7">
            <a:extLst>
              <a:ext uri="{FF2B5EF4-FFF2-40B4-BE49-F238E27FC236}">
                <a16:creationId xmlns:a16="http://schemas.microsoft.com/office/drawing/2014/main" id="{B9A0539A-D52A-1664-7F3A-CA127EA143A9}"/>
              </a:ext>
            </a:extLst>
          </p:cNvPr>
          <p:cNvSpPr txBox="1"/>
          <p:nvPr/>
        </p:nvSpPr>
        <p:spPr>
          <a:xfrm>
            <a:off x="147269" y="6244795"/>
            <a:ext cx="6097904"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Photo credit: </a:t>
            </a:r>
            <a:r>
              <a:rPr lang="en-US" sz="1000">
                <a:solidFill>
                  <a:schemeClr val="bg1"/>
                </a:solidFill>
                <a:latin typeface="Arial" panose="020B0604020202020204" pitchFamily="34" charset="0"/>
                <a:cs typeface="Arial" panose="020B0604020202020204" pitchFamily="34" charset="0"/>
              </a:rPr>
              <a:t>FDEP</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76715-34E0-D5C8-4232-CD5F82A77AB6}"/>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767043AA-FC8F-05CD-76CC-F452330B9E01}"/>
              </a:ext>
            </a:extLst>
          </p:cNvPr>
          <p:cNvSpPr txBox="1">
            <a:spLocks noGrp="1"/>
          </p:cNvSpPr>
          <p:nvPr>
            <p:ph type="title"/>
          </p:nvPr>
        </p:nvSpPr>
        <p:spPr>
          <a:xfrm>
            <a:off x="1624185" y="164421"/>
            <a:ext cx="9918793" cy="1090042"/>
          </a:xfrm>
          <a:prstGeom prst="rect">
            <a:avLst/>
          </a:prstGeom>
        </p:spPr>
        <p:txBody>
          <a:bodyPr vert="horz" wrap="square" lIns="0" tIns="12700" rIns="0" bIns="0" rtlCol="0" anchor="t">
            <a:spAutoFit/>
          </a:bodyPr>
          <a:lstStyle/>
          <a:p>
            <a:pPr marL="12700">
              <a:lnSpc>
                <a:spcPct val="100000"/>
              </a:lnSpc>
              <a:spcBef>
                <a:spcPts val="100"/>
              </a:spcBef>
            </a:pPr>
            <a:r>
              <a:rPr lang="en-US"/>
              <a:t>SENATE BILL NO. 492 (SB492)</a:t>
            </a:r>
            <a:br>
              <a:rPr lang="en-US" spc="-10"/>
            </a:br>
            <a:r>
              <a:rPr lang="en-US">
                <a:solidFill>
                  <a:srgbClr val="FFFFFF"/>
                </a:solidFill>
              </a:rPr>
              <a:t>AMENDMENT TO SECTION 373.4136, F.S.</a:t>
            </a:r>
            <a:endParaRPr lang="en-US" sz="2500" spc="-10">
              <a:solidFill>
                <a:srgbClr val="C8EAFB"/>
              </a:solidFill>
            </a:endParaRPr>
          </a:p>
        </p:txBody>
      </p:sp>
      <p:sp>
        <p:nvSpPr>
          <p:cNvPr id="6" name="object 6">
            <a:extLst>
              <a:ext uri="{FF2B5EF4-FFF2-40B4-BE49-F238E27FC236}">
                <a16:creationId xmlns:a16="http://schemas.microsoft.com/office/drawing/2014/main" id="{959A88D1-9CDD-92F0-FA67-810E698AB9E7}"/>
              </a:ext>
            </a:extLst>
          </p:cNvPr>
          <p:cNvSpPr txBox="1"/>
          <p:nvPr/>
        </p:nvSpPr>
        <p:spPr>
          <a:xfrm>
            <a:off x="146422" y="1372846"/>
            <a:ext cx="10846223" cy="4987904"/>
          </a:xfrm>
          <a:prstGeom prst="rect">
            <a:avLst/>
          </a:prstGeom>
        </p:spPr>
        <p:txBody>
          <a:bodyPr vert="horz" wrap="square" lIns="0" tIns="12065" rIns="0" bIns="0" rtlCol="0" anchor="t">
            <a:spAutoFit/>
          </a:bodyPr>
          <a:lstStyle/>
          <a:p>
            <a:pPr marL="285750" marR="909955">
              <a:lnSpc>
                <a:spcPts val="2590"/>
              </a:lnSpc>
              <a:spcBef>
                <a:spcPts val="2525"/>
              </a:spcBef>
              <a:tabLst>
                <a:tab pos="2344420" algn="l"/>
              </a:tabLst>
            </a:pPr>
            <a:r>
              <a:rPr lang="en-US" sz="2400" b="1">
                <a:latin typeface="Arial"/>
                <a:cs typeface="Arial"/>
              </a:rPr>
              <a:t>SB492 establishes that a mitigation bank is deemed to implement a plan that provides regional ecological value once the mitigation bank service area has been established by the department or a water management district.</a:t>
            </a:r>
          </a:p>
          <a:p>
            <a:pPr marL="285750" marR="909955">
              <a:lnSpc>
                <a:spcPts val="2590"/>
              </a:lnSpc>
              <a:spcBef>
                <a:spcPts val="2525"/>
              </a:spcBef>
              <a:tabLst>
                <a:tab pos="2344420" algn="l"/>
              </a:tabLst>
            </a:pPr>
            <a:r>
              <a:rPr lang="en-US" sz="2400">
                <a:latin typeface="Arial"/>
                <a:cs typeface="Arial"/>
              </a:rPr>
              <a:t>Per Section 10.2.1.2 of the Applicant's Handbook, Volume 1, the Agency will not require the applicant to implement practicable design modifications to reduce or eliminate impacts when:</a:t>
            </a:r>
          </a:p>
          <a:p>
            <a:pPr marL="628650" marR="909955" indent="-342900">
              <a:lnSpc>
                <a:spcPts val="2590"/>
              </a:lnSpc>
              <a:spcBef>
                <a:spcPts val="2525"/>
              </a:spcBef>
              <a:buAutoNum type="alphaLcPeriod"/>
              <a:tabLst>
                <a:tab pos="2344420" algn="l"/>
              </a:tabLst>
            </a:pPr>
            <a:r>
              <a:rPr lang="en-US" sz="2400">
                <a:latin typeface="Arial"/>
                <a:ea typeface="+mn-lt"/>
                <a:cs typeface="+mn-lt"/>
              </a:rPr>
              <a:t>The ecological value of the functions provided by the area of wetland or other surface water to be adversely affected is low, based on a site specific analysis using the factors in section 10.2.2.3, below, and the proposed mitigation will provide greater long term ecological value than the area of wetland or other surface water to be adversely affected, or</a:t>
            </a:r>
            <a:endParaRPr lang="en-US">
              <a:latin typeface="Arial"/>
              <a:cs typeface="Arial"/>
            </a:endParaRPr>
          </a:p>
        </p:txBody>
      </p:sp>
      <p:sp>
        <p:nvSpPr>
          <p:cNvPr id="8" name="TextBox 7">
            <a:extLst>
              <a:ext uri="{FF2B5EF4-FFF2-40B4-BE49-F238E27FC236}">
                <a16:creationId xmlns:a16="http://schemas.microsoft.com/office/drawing/2014/main" id="{01506F8D-372D-0AFB-6156-C2365E417456}"/>
              </a:ext>
            </a:extLst>
          </p:cNvPr>
          <p:cNvSpPr txBox="1"/>
          <p:nvPr/>
        </p:nvSpPr>
        <p:spPr>
          <a:xfrm>
            <a:off x="147269" y="6244795"/>
            <a:ext cx="6097904"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Photo credit: </a:t>
            </a:r>
            <a:r>
              <a:rPr lang="en-US" sz="1000">
                <a:solidFill>
                  <a:schemeClr val="bg1"/>
                </a:solidFill>
                <a:latin typeface="Arial" panose="020B0604020202020204" pitchFamily="34" charset="0"/>
                <a:cs typeface="Arial" panose="020B0604020202020204" pitchFamily="34" charset="0"/>
              </a:rPr>
              <a:t>FDEP</a:t>
            </a:r>
          </a:p>
        </p:txBody>
      </p:sp>
    </p:spTree>
    <p:extLst>
      <p:ext uri="{BB962C8B-B14F-4D97-AF65-F5344CB8AC3E}">
        <p14:creationId xmlns:p14="http://schemas.microsoft.com/office/powerpoint/2010/main" val="4744127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06412-78BC-041B-5784-5CFED64526FC}"/>
            </a:ext>
          </a:extLst>
        </p:cNvPr>
        <p:cNvGrpSpPr/>
        <p:nvPr/>
      </p:nvGrpSpPr>
      <p:grpSpPr>
        <a:xfrm>
          <a:off x="0" y="0"/>
          <a:ext cx="0" cy="0"/>
          <a:chOff x="0" y="0"/>
          <a:chExt cx="0" cy="0"/>
        </a:xfrm>
      </p:grpSpPr>
      <p:sp>
        <p:nvSpPr>
          <p:cNvPr id="6" name="object 6">
            <a:extLst>
              <a:ext uri="{FF2B5EF4-FFF2-40B4-BE49-F238E27FC236}">
                <a16:creationId xmlns:a16="http://schemas.microsoft.com/office/drawing/2014/main" id="{7372712F-B1DC-C00B-F91C-B7B2950DE529}"/>
              </a:ext>
            </a:extLst>
          </p:cNvPr>
          <p:cNvSpPr txBox="1"/>
          <p:nvPr/>
        </p:nvSpPr>
        <p:spPr>
          <a:xfrm>
            <a:off x="146422" y="1372846"/>
            <a:ext cx="10846223" cy="4321055"/>
          </a:xfrm>
          <a:prstGeom prst="rect">
            <a:avLst/>
          </a:prstGeom>
        </p:spPr>
        <p:txBody>
          <a:bodyPr vert="horz" wrap="square" lIns="0" tIns="12065" rIns="0" bIns="0" rtlCol="0" anchor="t">
            <a:spAutoFit/>
          </a:bodyPr>
          <a:lstStyle/>
          <a:p>
            <a:pPr marL="285750" marR="909955">
              <a:lnSpc>
                <a:spcPts val="2590"/>
              </a:lnSpc>
              <a:spcBef>
                <a:spcPts val="2525"/>
              </a:spcBef>
              <a:tabLst>
                <a:tab pos="2344420" algn="l"/>
              </a:tabLst>
            </a:pPr>
            <a:r>
              <a:rPr lang="en-US" sz="2400" b="1">
                <a:latin typeface="Arial"/>
                <a:cs typeface="Arial"/>
              </a:rPr>
              <a:t>SB492 establishes that a mitigation bank is deemed to implement a plan that provides regional ecological value once the mitigation bank service area has been established by the department or a water management district.</a:t>
            </a:r>
          </a:p>
          <a:p>
            <a:pPr marL="285750" marR="909955">
              <a:lnSpc>
                <a:spcPts val="2590"/>
              </a:lnSpc>
              <a:spcBef>
                <a:spcPts val="2525"/>
              </a:spcBef>
              <a:tabLst>
                <a:tab pos="2344420" algn="l"/>
              </a:tabLst>
            </a:pPr>
            <a:r>
              <a:rPr lang="en-US" sz="2400">
                <a:latin typeface="Arial"/>
                <a:cs typeface="Arial"/>
              </a:rPr>
              <a:t>Per Section 10.2.1.2 of the Applicant's Handbook, Volume 1, the Agency will not require the applicant to implement practicable design modifications to reduce or eliminate impacts when:</a:t>
            </a:r>
          </a:p>
          <a:p>
            <a:pPr marL="628650" marR="909955" indent="-342900">
              <a:lnSpc>
                <a:spcPts val="2590"/>
              </a:lnSpc>
              <a:spcBef>
                <a:spcPts val="2525"/>
              </a:spcBef>
              <a:tabLst>
                <a:tab pos="2344420" algn="l"/>
              </a:tabLst>
            </a:pPr>
            <a:r>
              <a:rPr lang="en-US" sz="2400">
                <a:latin typeface="Arial"/>
                <a:ea typeface="+mn-lt"/>
                <a:cs typeface="+mn-lt"/>
              </a:rPr>
              <a:t>b. The applicant proposes mitigation that implements all or part of a plan that provides regional ecological value and that provides greater long term ecological value than the area of wetland or other surface water to be adversely affected.</a:t>
            </a:r>
            <a:endParaRPr lang="en-US" sz="2400">
              <a:latin typeface="Arial"/>
              <a:ea typeface="Calibri"/>
              <a:cs typeface="Calibri"/>
            </a:endParaRPr>
          </a:p>
        </p:txBody>
      </p:sp>
      <p:sp>
        <p:nvSpPr>
          <p:cNvPr id="8" name="TextBox 7">
            <a:extLst>
              <a:ext uri="{FF2B5EF4-FFF2-40B4-BE49-F238E27FC236}">
                <a16:creationId xmlns:a16="http://schemas.microsoft.com/office/drawing/2014/main" id="{4C6D6541-9AC9-A42C-9DE3-9EF6E5C23318}"/>
              </a:ext>
            </a:extLst>
          </p:cNvPr>
          <p:cNvSpPr txBox="1"/>
          <p:nvPr/>
        </p:nvSpPr>
        <p:spPr>
          <a:xfrm>
            <a:off x="147269" y="6244795"/>
            <a:ext cx="6097904"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Photo credit: </a:t>
            </a:r>
            <a:r>
              <a:rPr lang="en-US" sz="1000">
                <a:solidFill>
                  <a:schemeClr val="bg1"/>
                </a:solidFill>
                <a:latin typeface="Arial" panose="020B0604020202020204" pitchFamily="34" charset="0"/>
                <a:cs typeface="Arial" panose="020B0604020202020204" pitchFamily="34" charset="0"/>
              </a:rPr>
              <a:t>FDEP</a:t>
            </a:r>
          </a:p>
        </p:txBody>
      </p:sp>
      <p:sp>
        <p:nvSpPr>
          <p:cNvPr id="7" name="object 5">
            <a:extLst>
              <a:ext uri="{FF2B5EF4-FFF2-40B4-BE49-F238E27FC236}">
                <a16:creationId xmlns:a16="http://schemas.microsoft.com/office/drawing/2014/main" id="{6CDA77DD-DAAA-DB89-5D69-702415DCC9A6}"/>
              </a:ext>
            </a:extLst>
          </p:cNvPr>
          <p:cNvSpPr txBox="1">
            <a:spLocks noGrp="1"/>
          </p:cNvSpPr>
          <p:nvPr>
            <p:ph type="title" idx="4294967295"/>
          </p:nvPr>
        </p:nvSpPr>
        <p:spPr>
          <a:xfrm>
            <a:off x="1624185" y="164421"/>
            <a:ext cx="9918793" cy="1090042"/>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3500" b="1" i="0" kern="1200">
                <a:solidFill>
                  <a:schemeClr val="bg1"/>
                </a:solidFill>
                <a:latin typeface="Arial"/>
                <a:ea typeface="+mj-ea"/>
                <a:cs typeface="Arial"/>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a:ea typeface="+mj-ea"/>
                <a:cs typeface="Arial"/>
              </a:rPr>
              <a:t>SENATE BILL NO. 492 (SB492)</a:t>
            </a:r>
            <a:br>
              <a:rPr kumimoji="0" lang="en-US" sz="3500" b="1" i="0" u="none" strike="noStrike" kern="1200" cap="none" spc="-10" normalizeH="0" baseline="0" noProof="0" dirty="0">
                <a:ln>
                  <a:noFill/>
                </a:ln>
                <a:solidFill>
                  <a:schemeClr val="bg1"/>
                </a:solidFill>
                <a:effectLst/>
                <a:uLnTx/>
                <a:uFillTx/>
                <a:latin typeface="Arial"/>
                <a:ea typeface="+mj-ea"/>
                <a:cs typeface="Arial"/>
              </a:rPr>
            </a:br>
            <a:r>
              <a:rPr kumimoji="0" lang="en-US" sz="3500" b="1" i="0" u="none" strike="noStrike" kern="1200" cap="none" spc="0" normalizeH="0" baseline="0" noProof="0" dirty="0">
                <a:ln>
                  <a:noFill/>
                </a:ln>
                <a:solidFill>
                  <a:srgbClr val="FFFFFF"/>
                </a:solidFill>
                <a:effectLst/>
                <a:uLnTx/>
                <a:uFillTx/>
                <a:latin typeface="Arial"/>
                <a:ea typeface="+mj-ea"/>
                <a:cs typeface="Arial"/>
              </a:rPr>
              <a:t>AMENDMENT TO SECTION 373.4136, F.S.</a:t>
            </a:r>
            <a:endParaRPr kumimoji="0" lang="en-US" sz="2500" b="1" i="0" u="none" strike="noStrike" kern="1200" cap="none" spc="-10" normalizeH="0" baseline="0" noProof="0" dirty="0">
              <a:ln>
                <a:noFill/>
              </a:ln>
              <a:solidFill>
                <a:srgbClr val="C8EAFB"/>
              </a:solidFill>
              <a:effectLst/>
              <a:uLnTx/>
              <a:uFillTx/>
              <a:latin typeface="Arial"/>
              <a:ea typeface="+mj-ea"/>
              <a:cs typeface="Arial"/>
            </a:endParaRPr>
          </a:p>
        </p:txBody>
      </p:sp>
    </p:spTree>
    <p:extLst>
      <p:ext uri="{BB962C8B-B14F-4D97-AF65-F5344CB8AC3E}">
        <p14:creationId xmlns:p14="http://schemas.microsoft.com/office/powerpoint/2010/main" val="42132714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body of water surrounded by trees">
            <a:extLst>
              <a:ext uri="{FF2B5EF4-FFF2-40B4-BE49-F238E27FC236}">
                <a16:creationId xmlns:a16="http://schemas.microsoft.com/office/drawing/2014/main" id="{626E2840-F34C-7947-BC4E-6D9E93FB1F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192000" cy="6857999"/>
          </a:xfrm>
          <a:prstGeom prst="rect">
            <a:avLst/>
          </a:prstGeom>
        </p:spPr>
      </p:pic>
      <p:grpSp>
        <p:nvGrpSpPr>
          <p:cNvPr id="2" name="Group 1">
            <a:extLst>
              <a:ext uri="{FF2B5EF4-FFF2-40B4-BE49-F238E27FC236}">
                <a16:creationId xmlns:a16="http://schemas.microsoft.com/office/drawing/2014/main" id="{EFAD8294-54E0-6C4A-A4DA-5FD558AA258E}"/>
              </a:ext>
              <a:ext uri="{C183D7F6-B498-43B3-948B-1728B52AA6E4}">
                <adec:decorative xmlns:adec="http://schemas.microsoft.com/office/drawing/2017/decorative" val="1"/>
              </a:ext>
            </a:extLst>
          </p:cNvPr>
          <p:cNvGrpSpPr/>
          <p:nvPr/>
        </p:nvGrpSpPr>
        <p:grpSpPr>
          <a:xfrm>
            <a:off x="1931533" y="1481446"/>
            <a:ext cx="8328935" cy="3983673"/>
            <a:chOff x="1755569" y="1888178"/>
            <a:chExt cx="8328935" cy="3983673"/>
          </a:xfrm>
        </p:grpSpPr>
        <p:sp>
          <p:nvSpPr>
            <p:cNvPr id="7" name="Rectangle 6">
              <a:extLst>
                <a:ext uri="{FF2B5EF4-FFF2-40B4-BE49-F238E27FC236}">
                  <a16:creationId xmlns:a16="http://schemas.microsoft.com/office/drawing/2014/main" id="{65072387-9470-DA47-AF3A-570BDC75D3C4}"/>
                </a:ext>
              </a:extLst>
            </p:cNvPr>
            <p:cNvSpPr/>
            <p:nvPr/>
          </p:nvSpPr>
          <p:spPr>
            <a:xfrm>
              <a:off x="1755569" y="1888178"/>
              <a:ext cx="8328935" cy="3895108"/>
            </a:xfrm>
            <a:prstGeom prst="rect">
              <a:avLst/>
            </a:prstGeom>
            <a:solidFill>
              <a:schemeClr val="accent6">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31A7523-D528-7547-8E87-8DC1C815F909}"/>
                </a:ext>
              </a:extLst>
            </p:cNvPr>
            <p:cNvGrpSpPr/>
            <p:nvPr/>
          </p:nvGrpSpPr>
          <p:grpSpPr>
            <a:xfrm>
              <a:off x="2025084" y="1959516"/>
              <a:ext cx="8056341" cy="3912335"/>
              <a:chOff x="1157141" y="2104844"/>
              <a:chExt cx="8056341" cy="3912335"/>
            </a:xfrm>
          </p:grpSpPr>
          <p:grpSp>
            <p:nvGrpSpPr>
              <p:cNvPr id="9" name="Group 8">
                <a:extLst>
                  <a:ext uri="{FF2B5EF4-FFF2-40B4-BE49-F238E27FC236}">
                    <a16:creationId xmlns:a16="http://schemas.microsoft.com/office/drawing/2014/main" id="{CF482474-7996-9E40-98BD-C79F83FFFFC4}"/>
                  </a:ext>
                </a:extLst>
              </p:cNvPr>
              <p:cNvGrpSpPr/>
              <p:nvPr/>
            </p:nvGrpSpPr>
            <p:grpSpPr>
              <a:xfrm>
                <a:off x="3188030" y="2104844"/>
                <a:ext cx="6025452" cy="3912335"/>
                <a:chOff x="4881276" y="987212"/>
                <a:chExt cx="3424829" cy="3199336"/>
              </a:xfrm>
            </p:grpSpPr>
            <p:sp>
              <p:nvSpPr>
                <p:cNvPr id="11" name="TextBox 10">
                  <a:extLst>
                    <a:ext uri="{FF2B5EF4-FFF2-40B4-BE49-F238E27FC236}">
                      <a16:creationId xmlns:a16="http://schemas.microsoft.com/office/drawing/2014/main" id="{B1DB169D-2475-3642-824C-13E842041D07}"/>
                    </a:ext>
                  </a:extLst>
                </p:cNvPr>
                <p:cNvSpPr txBox="1"/>
                <p:nvPr/>
              </p:nvSpPr>
              <p:spPr>
                <a:xfrm>
                  <a:off x="5407118" y="987212"/>
                  <a:ext cx="2315398" cy="799524"/>
                </a:xfrm>
                <a:prstGeom prst="rect">
                  <a:avLst/>
                </a:prstGeom>
                <a:noFill/>
              </p:spPr>
              <p:txBody>
                <a:bodyPr wrap="square" lIns="91440" tIns="45720" rIns="91440" bIns="45720" rtlCol="0" anchor="t">
                  <a:spAutoFit/>
                </a:bodyPr>
                <a:lstStyle/>
                <a:p>
                  <a:pPr algn="ctr">
                    <a:lnSpc>
                      <a:spcPct val="141843"/>
                    </a:lnSpc>
                  </a:pPr>
                  <a:r>
                    <a:rPr lang="en-US" sz="4500" b="1">
                      <a:solidFill>
                        <a:schemeClr val="bg1"/>
                      </a:solidFill>
                      <a:latin typeface="Arial" panose="020B0604020202020204" pitchFamily="34" charset="0"/>
                      <a:ea typeface="Verdana" panose="020B0604030504040204" pitchFamily="34" charset="0"/>
                      <a:cs typeface="Arial" panose="020B0604020202020204" pitchFamily="34" charset="0"/>
                    </a:rPr>
                    <a:t>THANK YOU</a:t>
                  </a:r>
                  <a:endParaRPr lang="en-US"/>
                </a:p>
              </p:txBody>
            </p:sp>
            <p:sp>
              <p:nvSpPr>
                <p:cNvPr id="12" name="TextBox 11">
                  <a:extLst>
                    <a:ext uri="{FF2B5EF4-FFF2-40B4-BE49-F238E27FC236}">
                      <a16:creationId xmlns:a16="http://schemas.microsoft.com/office/drawing/2014/main" id="{A80C45ED-A6DD-F64D-9328-ECBAB298B1E0}"/>
                    </a:ext>
                  </a:extLst>
                </p:cNvPr>
                <p:cNvSpPr txBox="1"/>
                <p:nvPr/>
              </p:nvSpPr>
              <p:spPr>
                <a:xfrm>
                  <a:off x="4881276" y="1795530"/>
                  <a:ext cx="3424829" cy="2391018"/>
                </a:xfrm>
                <a:prstGeom prst="rect">
                  <a:avLst/>
                </a:prstGeom>
                <a:noFill/>
              </p:spPr>
              <p:txBody>
                <a:bodyPr wrap="square" lIns="91440" tIns="45720" rIns="91440" bIns="45720" rtlCol="0" anchor="t">
                  <a:spAutoFit/>
                </a:bodyPr>
                <a:lstStyle/>
                <a:p>
                  <a:pPr algn="ctr"/>
                  <a:endParaRPr lang="en-US" sz="2000" b="1">
                    <a:solidFill>
                      <a:schemeClr val="bg1">
                        <a:lumMod val="95000"/>
                      </a:schemeClr>
                    </a:solidFill>
                    <a:latin typeface="Arial"/>
                    <a:cs typeface="Arial"/>
                  </a:endParaRPr>
                </a:p>
                <a:p>
                  <a:pPr algn="ctr"/>
                  <a:r>
                    <a:rPr lang="en-US" sz="2000" b="1">
                      <a:solidFill>
                        <a:schemeClr val="bg1">
                          <a:lumMod val="95000"/>
                        </a:schemeClr>
                      </a:solidFill>
                      <a:latin typeface="Arial"/>
                      <a:cs typeface="Arial"/>
                    </a:rPr>
                    <a:t>Khristian Mangahas</a:t>
                  </a:r>
                  <a:br>
                    <a:rPr lang="en-US" sz="2000" b="1">
                      <a:solidFill>
                        <a:schemeClr val="bg1">
                          <a:lumMod val="95000"/>
                        </a:schemeClr>
                      </a:solidFill>
                      <a:latin typeface="Arial"/>
                      <a:cs typeface="Arial"/>
                    </a:rPr>
                  </a:br>
                  <a:r>
                    <a:rPr lang="en-US">
                      <a:solidFill>
                        <a:schemeClr val="bg1">
                          <a:lumMod val="95000"/>
                        </a:schemeClr>
                      </a:solidFill>
                      <a:latin typeface="Arial"/>
                      <a:cs typeface="Arial"/>
                    </a:rPr>
                    <a:t>Regulatory Programs</a:t>
                  </a:r>
                  <a:endParaRPr lang="en-US">
                    <a:solidFill>
                      <a:schemeClr val="bg1">
                        <a:lumMod val="95000"/>
                      </a:schemeClr>
                    </a:solidFill>
                    <a:ea typeface="Calibri"/>
                    <a:cs typeface="Calibri"/>
                  </a:endParaRPr>
                </a:p>
                <a:p>
                  <a:pPr algn="ctr"/>
                  <a:r>
                    <a:rPr lang="en-US">
                      <a:solidFill>
                        <a:schemeClr val="bg1">
                          <a:lumMod val="95000"/>
                        </a:schemeClr>
                      </a:solidFill>
                      <a:latin typeface="Arial"/>
                      <a:cs typeface="Arial"/>
                    </a:rPr>
                    <a:t>Environmental Resource Permitting</a:t>
                  </a:r>
                  <a:endParaRPr lang="en-US">
                    <a:solidFill>
                      <a:schemeClr val="bg1">
                        <a:lumMod val="95000"/>
                      </a:schemeClr>
                    </a:solidFill>
                  </a:endParaRPr>
                </a:p>
                <a:p>
                  <a:pPr algn="ctr"/>
                  <a:r>
                    <a:rPr lang="en-US">
                      <a:solidFill>
                        <a:schemeClr val="bg1">
                          <a:lumMod val="95000"/>
                        </a:schemeClr>
                      </a:solidFill>
                      <a:latin typeface="Arial" panose="020B0604020202020204" pitchFamily="34" charset="0"/>
                      <a:cs typeface="Arial" panose="020B0604020202020204" pitchFamily="34" charset="0"/>
                    </a:rPr>
                    <a:t>Florida Department of Environmental Protection</a:t>
                  </a:r>
                </a:p>
                <a:p>
                  <a:pPr algn="ctr"/>
                  <a:endParaRPr lang="en-US" b="1">
                    <a:solidFill>
                      <a:schemeClr val="bg1">
                        <a:lumMod val="95000"/>
                      </a:schemeClr>
                    </a:solidFill>
                    <a:latin typeface="Arial" panose="020B0604020202020204" pitchFamily="34" charset="0"/>
                    <a:cs typeface="Arial" panose="020B0604020202020204" pitchFamily="34" charset="0"/>
                  </a:endParaRPr>
                </a:p>
                <a:p>
                  <a:pPr algn="ctr"/>
                  <a:r>
                    <a:rPr lang="en-US" b="1">
                      <a:solidFill>
                        <a:schemeClr val="bg1">
                          <a:lumMod val="95000"/>
                        </a:schemeClr>
                      </a:solidFill>
                      <a:latin typeface="Arial" panose="020B0604020202020204" pitchFamily="34" charset="0"/>
                      <a:cs typeface="Arial" panose="020B0604020202020204" pitchFamily="34" charset="0"/>
                    </a:rPr>
                    <a:t>Contact Information:</a:t>
                  </a:r>
                </a:p>
                <a:p>
                  <a:pPr algn="ctr"/>
                  <a:r>
                    <a:rPr lang="en-US">
                      <a:solidFill>
                        <a:schemeClr val="bg1">
                          <a:lumMod val="95000"/>
                        </a:schemeClr>
                      </a:solidFill>
                      <a:latin typeface="Arial"/>
                      <a:cs typeface="Arial"/>
                    </a:rPr>
                    <a:t>Phone: 904-256-1560</a:t>
                  </a:r>
                  <a:endParaRPr lang="en-US">
                    <a:solidFill>
                      <a:schemeClr val="bg1">
                        <a:lumMod val="95000"/>
                      </a:schemeClr>
                    </a:solidFill>
                    <a:latin typeface="Arial" panose="020B0604020202020204" pitchFamily="34" charset="0"/>
                    <a:cs typeface="Arial" panose="020B0604020202020204" pitchFamily="34" charset="0"/>
                  </a:endParaRPr>
                </a:p>
                <a:p>
                  <a:pPr algn="ctr"/>
                  <a:r>
                    <a:rPr lang="en-US">
                      <a:solidFill>
                        <a:schemeClr val="bg1">
                          <a:lumMod val="95000"/>
                        </a:schemeClr>
                      </a:solidFill>
                      <a:latin typeface="Arial"/>
                      <a:cs typeface="Arial"/>
                    </a:rPr>
                    <a:t>Email: </a:t>
                  </a:r>
                  <a:r>
                    <a:rPr lang="en-US" u="sng">
                      <a:solidFill>
                        <a:schemeClr val="accent2"/>
                      </a:solidFill>
                      <a:latin typeface="Arial"/>
                      <a:cs typeface="Arial"/>
                    </a:rPr>
                    <a:t>Khristian.Mangahas@FloridaDEP.gov</a:t>
                  </a:r>
                  <a:r>
                    <a:rPr lang="en-US">
                      <a:solidFill>
                        <a:schemeClr val="accent2"/>
                      </a:solidFill>
                      <a:latin typeface="Arial"/>
                      <a:cs typeface="Arial"/>
                    </a:rPr>
                    <a:t> </a:t>
                  </a:r>
                  <a:endParaRPr lang="en-US">
                    <a:solidFill>
                      <a:schemeClr val="accent2"/>
                    </a:solidFill>
                    <a:latin typeface="Arial" panose="020B0604020202020204" pitchFamily="34" charset="0"/>
                    <a:cs typeface="Arial" panose="020B0604020202020204" pitchFamily="34" charset="0"/>
                  </a:endParaRPr>
                </a:p>
                <a:p>
                  <a:pPr algn="ctr"/>
                  <a:endParaRPr lang="en-US"/>
                </a:p>
              </p:txBody>
            </p:sp>
          </p:grpSp>
          <p:pic>
            <p:nvPicPr>
              <p:cNvPr id="10" name="Picture 9" descr="Florida Department of Environmental Protection Logo">
                <a:extLst>
                  <a:ext uri="{FF2B5EF4-FFF2-40B4-BE49-F238E27FC236}">
                    <a16:creationId xmlns:a16="http://schemas.microsoft.com/office/drawing/2014/main" id="{E3162F9E-12DC-1D42-983F-5C41312E0474}"/>
                  </a:ext>
                </a:extLst>
              </p:cNvPr>
              <p:cNvPicPr>
                <a:picLocks noChangeAspect="1"/>
              </p:cNvPicPr>
              <p:nvPr/>
            </p:nvPicPr>
            <p:blipFill>
              <a:blip r:embed="rId3"/>
              <a:stretch>
                <a:fillRect/>
              </a:stretch>
            </p:blipFill>
            <p:spPr>
              <a:xfrm>
                <a:off x="1157141" y="2683964"/>
                <a:ext cx="2316129" cy="2316129"/>
              </a:xfrm>
              <a:prstGeom prst="rect">
                <a:avLst/>
              </a:prstGeom>
            </p:spPr>
          </p:pic>
        </p:grpSp>
      </p:grpSp>
      <p:sp>
        <p:nvSpPr>
          <p:cNvPr id="3" name="Title 2">
            <a:extLst>
              <a:ext uri="{FF2B5EF4-FFF2-40B4-BE49-F238E27FC236}">
                <a16:creationId xmlns:a16="http://schemas.microsoft.com/office/drawing/2014/main" id="{6A704F20-05CD-9061-6D31-50C855F14EA1}"/>
              </a:ext>
            </a:extLst>
          </p:cNvPr>
          <p:cNvSpPr>
            <a:spLocks noGrp="1"/>
          </p:cNvSpPr>
          <p:nvPr>
            <p:ph type="title" idx="4294967295"/>
          </p:nvPr>
        </p:nvSpPr>
        <p:spPr>
          <a:xfrm>
            <a:off x="838200" y="-1325563"/>
            <a:ext cx="10515600" cy="1325563"/>
          </a:xfrm>
          <a:prstGeom prst="rect">
            <a:avLst/>
          </a:prstGeom>
        </p:spPr>
        <p:txBody>
          <a:bodyPr anchor="b"/>
          <a:lstStyle/>
          <a:p>
            <a:r>
              <a:rPr lang="en-US" dirty="0"/>
              <a:t>Thank you</a:t>
            </a:r>
          </a:p>
        </p:txBody>
      </p:sp>
    </p:spTree>
    <p:extLst>
      <p:ext uri="{BB962C8B-B14F-4D97-AF65-F5344CB8AC3E}">
        <p14:creationId xmlns:p14="http://schemas.microsoft.com/office/powerpoint/2010/main" val="2879564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410E7-2096-68E1-62B3-8A86662D505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F057574-E32B-E2CF-E44D-ED2064573F8E}"/>
              </a:ext>
            </a:extLst>
          </p:cNvPr>
          <p:cNvSpPr txBox="1"/>
          <p:nvPr/>
        </p:nvSpPr>
        <p:spPr>
          <a:xfrm>
            <a:off x="176857" y="1356280"/>
            <a:ext cx="6179228" cy="5293757"/>
          </a:xfrm>
          <a:prstGeom prst="rect">
            <a:avLst/>
          </a:prstGeom>
          <a:noFill/>
        </p:spPr>
        <p:txBody>
          <a:bodyPr wrap="square" lIns="91440" tIns="45720" rIns="91440" bIns="45720" rtlCol="0" anchor="t">
            <a:spAutoFit/>
          </a:bodyPr>
          <a:lstStyle/>
          <a:p>
            <a:endParaRPr lang="en-US">
              <a:latin typeface="Arial" panose="020B0604020202020204" pitchFamily="34" charset="0"/>
              <a:ea typeface="Verdana" panose="020B0604030504040204" pitchFamily="34" charset="0"/>
              <a:cs typeface="Arial" panose="020B0604020202020204" pitchFamily="34" charset="0"/>
            </a:endParaRPr>
          </a:p>
          <a:p>
            <a:r>
              <a:rPr lang="en-US">
                <a:latin typeface="Arial" panose="020B0604020202020204" pitchFamily="34" charset="0"/>
                <a:cs typeface="Arial" panose="020B0604020202020204" pitchFamily="34" charset="0"/>
              </a:rPr>
              <a:t>When an ERP application comes into the department, there are up to three authorizations that can be included in one permit, </a:t>
            </a:r>
            <a:r>
              <a:rPr lang="en-US" b="1">
                <a:latin typeface="Arial" panose="020B0604020202020204" pitchFamily="34" charset="0"/>
                <a:cs typeface="Arial" panose="020B0604020202020204" pitchFamily="34" charset="0"/>
              </a:rPr>
              <a:t>potentially</a:t>
            </a:r>
            <a:r>
              <a:rPr lang="en-US">
                <a:latin typeface="Arial" panose="020B0604020202020204" pitchFamily="34" charset="0"/>
                <a:cs typeface="Arial" panose="020B0604020202020204" pitchFamily="34" charset="0"/>
              </a:rPr>
              <a:t> making DEP a “one-stop shop”. ERP reviews can be broken down into: </a:t>
            </a:r>
            <a:endParaRPr lang="en-US" sz="1050">
              <a:latin typeface="Arial" panose="020B0604020202020204" pitchFamily="34" charset="0"/>
              <a:ea typeface="Verdana" panose="020B0604030504040204" pitchFamily="34" charset="0"/>
              <a:cs typeface="Arial" panose="020B0604020202020204" pitchFamily="34" charset="0"/>
            </a:endParaRPr>
          </a:p>
          <a:p>
            <a:pPr marL="285750" indent="-285750">
              <a:buFont typeface="Arial" panose="020B0604020202020204" pitchFamily="34" charset="0"/>
              <a:buChar char="•"/>
            </a:pPr>
            <a:r>
              <a:rPr lang="en-US" b="1">
                <a:latin typeface="Arial" panose="020B0604020202020204" pitchFamily="34" charset="0"/>
                <a:ea typeface="Verdana" panose="020B0604030504040204" pitchFamily="34" charset="0"/>
                <a:cs typeface="Arial" panose="020B0604020202020204" pitchFamily="34" charset="0"/>
              </a:rPr>
              <a:t>Regulatory: </a:t>
            </a:r>
          </a:p>
          <a:p>
            <a:pPr marL="742950" lvl="1" indent="-285750">
              <a:buFont typeface="Courier New" panose="02070309020205020404" pitchFamily="49" charset="0"/>
              <a:buChar char="o"/>
            </a:pPr>
            <a:r>
              <a:rPr lang="en-US">
                <a:latin typeface="Arial" panose="020B0604020202020204" pitchFamily="34" charset="0"/>
                <a:ea typeface="Verdana" panose="020B0604030504040204" pitchFamily="34" charset="0"/>
                <a:cs typeface="Arial" panose="020B0604020202020204" pitchFamily="34" charset="0"/>
              </a:rPr>
              <a:t>62-330 F.A.C. - all types of ERP permitting in, on or over wetlands or other surface waters.</a:t>
            </a:r>
          </a:p>
          <a:p>
            <a:pPr marL="742950" lvl="1" indent="-285750">
              <a:buFont typeface="Courier New" panose="02070309020205020404" pitchFamily="49" charset="0"/>
              <a:buChar char="o"/>
            </a:pPr>
            <a:r>
              <a:rPr lang="en-US">
                <a:latin typeface="Arial" panose="020B0604020202020204" pitchFamily="34" charset="0"/>
                <a:ea typeface="Verdana" panose="020B0604030504040204" pitchFamily="34" charset="0"/>
                <a:cs typeface="Arial" panose="020B0604020202020204" pitchFamily="34" charset="0"/>
              </a:rPr>
              <a:t>62-340 F.A.C. – used for determinations of the landward extent of wetlands and other surface waters. </a:t>
            </a:r>
          </a:p>
          <a:p>
            <a:pPr marL="742950" lvl="1" indent="-285750">
              <a:buFont typeface="Courier New" panose="02070309020205020404" pitchFamily="49" charset="0"/>
              <a:buChar char="o"/>
            </a:pPr>
            <a:r>
              <a:rPr lang="en-US">
                <a:latin typeface="Arial"/>
                <a:ea typeface="Verdana"/>
                <a:cs typeface="Arial"/>
              </a:rPr>
              <a:t>62-345 F.A.C. – sets forth the requirements of the Uniform Mitigation Assessment Method. </a:t>
            </a:r>
            <a:br>
              <a:rPr lang="en-US" sz="1700">
                <a:latin typeface="Arial" panose="020B0604020202020204" pitchFamily="34" charset="0"/>
                <a:ea typeface="Verdana" panose="020B0604030504040204" pitchFamily="34" charset="0"/>
                <a:cs typeface="Arial" panose="020B0604020202020204" pitchFamily="34" charset="0"/>
              </a:rPr>
            </a:br>
            <a:endParaRPr lang="en-US" sz="1700">
              <a:latin typeface="Arial" panose="020B0604020202020204" pitchFamily="34" charset="0"/>
              <a:ea typeface="Verdana" panose="020B0604030504040204" pitchFamily="34" charset="0"/>
              <a:cs typeface="Arial" panose="020B0604020202020204" pitchFamily="34" charset="0"/>
            </a:endParaRPr>
          </a:p>
          <a:p>
            <a:pPr marL="285750" indent="-285750">
              <a:buFont typeface="Arial" panose="020B0604020202020204" pitchFamily="34" charset="0"/>
              <a:buChar char="•"/>
            </a:pPr>
            <a:r>
              <a:rPr lang="en-US" b="1">
                <a:latin typeface="Arial" panose="020B0604020202020204" pitchFamily="34" charset="0"/>
                <a:ea typeface="Verdana" panose="020B0604030504040204" pitchFamily="34" charset="0"/>
                <a:cs typeface="Arial" panose="020B0604020202020204" pitchFamily="34" charset="0"/>
              </a:rPr>
              <a:t>Proprietary/Federal: </a:t>
            </a:r>
          </a:p>
          <a:p>
            <a:pPr marL="800100" lvl="1" indent="-342900">
              <a:buFont typeface="Courier New" panose="02070309020205020404" pitchFamily="49" charset="0"/>
              <a:buChar char="o"/>
            </a:pPr>
            <a:r>
              <a:rPr lang="en-US">
                <a:latin typeface="Arial" panose="020B0604020202020204" pitchFamily="34" charset="0"/>
                <a:ea typeface="Verdana" panose="020B0604030504040204" pitchFamily="34" charset="0"/>
                <a:cs typeface="Arial" panose="020B0604020202020204" pitchFamily="34" charset="0"/>
              </a:rPr>
              <a:t>Most wetland fill projects take place landward of Mean High-Water Line (MHWL) and/or do not qualify for federal authorization under SPGP.</a:t>
            </a:r>
          </a:p>
          <a:p>
            <a:endParaRPr lang="en-US">
              <a:latin typeface="Arial" panose="020B0604020202020204" pitchFamily="34" charset="0"/>
              <a:ea typeface="Verdana" panose="020B0604030504040204" pitchFamily="34" charset="0"/>
              <a:cs typeface="Arial" panose="020B0604020202020204" pitchFamily="34" charset="0"/>
            </a:endParaRPr>
          </a:p>
        </p:txBody>
      </p:sp>
      <p:sp>
        <p:nvSpPr>
          <p:cNvPr id="4" name="Title 3">
            <a:extLst>
              <a:ext uri="{FF2B5EF4-FFF2-40B4-BE49-F238E27FC236}">
                <a16:creationId xmlns:a16="http://schemas.microsoft.com/office/drawing/2014/main" id="{9154BBAB-F563-0E21-80CF-87CE9A666E3E}"/>
              </a:ext>
            </a:extLst>
          </p:cNvPr>
          <p:cNvSpPr txBox="1">
            <a:spLocks noGrp="1"/>
          </p:cNvSpPr>
          <p:nvPr>
            <p:ph type="title" idx="4294967295"/>
          </p:nvPr>
        </p:nvSpPr>
        <p:spPr>
          <a:xfrm>
            <a:off x="1519583" y="235015"/>
            <a:ext cx="10366247" cy="8677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RULE REVIEW</a:t>
            </a:r>
          </a:p>
          <a:p>
            <a:pPr marL="0" marR="0" lvl="0" indent="0" algn="l" defTabSz="457200" rtl="0" eaLnBrk="1" fontAlgn="auto" latinLnBrk="0" hangingPunct="1">
              <a:lnSpc>
                <a:spcPts val="3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C8EAFB"/>
                </a:solidFill>
                <a:effectLst/>
                <a:uLnTx/>
                <a:uFillTx/>
                <a:latin typeface="Arial" panose="020B0604020202020204" pitchFamily="34" charset="0"/>
                <a:ea typeface="Verdana" panose="020B0604030504040204" pitchFamily="34" charset="0"/>
                <a:cs typeface="Arial" panose="020B0604020202020204" pitchFamily="34" charset="0"/>
              </a:rPr>
              <a:t>WETLAND FILL PROJECTS</a:t>
            </a:r>
          </a:p>
        </p:txBody>
      </p:sp>
      <p:pic>
        <p:nvPicPr>
          <p:cNvPr id="5" name="Picture 4">
            <a:extLst>
              <a:ext uri="{FF2B5EF4-FFF2-40B4-BE49-F238E27FC236}">
                <a16:creationId xmlns:a16="http://schemas.microsoft.com/office/drawing/2014/main" id="{209CBE71-9F39-A21E-C5B8-2406A85C8F9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0218" y="1682351"/>
            <a:ext cx="5105612" cy="4940634"/>
          </a:xfrm>
          <a:prstGeom prst="rect">
            <a:avLst/>
          </a:prstGeom>
        </p:spPr>
      </p:pic>
      <p:sp>
        <p:nvSpPr>
          <p:cNvPr id="6" name="Star: 5 Points 5">
            <a:extLst>
              <a:ext uri="{FF2B5EF4-FFF2-40B4-BE49-F238E27FC236}">
                <a16:creationId xmlns:a16="http://schemas.microsoft.com/office/drawing/2014/main" id="{81D52B86-D48F-C82A-DB43-F59A81A72F34}"/>
              </a:ext>
              <a:ext uri="{C183D7F6-B498-43B3-948B-1728B52AA6E4}">
                <adec:decorative xmlns:adec="http://schemas.microsoft.com/office/drawing/2017/decorative" val="1"/>
              </a:ext>
            </a:extLst>
          </p:cNvPr>
          <p:cNvSpPr/>
          <p:nvPr/>
        </p:nvSpPr>
        <p:spPr>
          <a:xfrm>
            <a:off x="7061636" y="5116721"/>
            <a:ext cx="632965" cy="475916"/>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796D6278-F8AA-F872-F4A2-AE990B4463FC}"/>
              </a:ext>
              <a:ext uri="{C183D7F6-B498-43B3-948B-1728B52AA6E4}">
                <adec:decorative xmlns:adec="http://schemas.microsoft.com/office/drawing/2017/decorative" val="1"/>
              </a:ext>
            </a:extLst>
          </p:cNvPr>
          <p:cNvSpPr/>
          <p:nvPr/>
        </p:nvSpPr>
        <p:spPr>
          <a:xfrm>
            <a:off x="7628484" y="3980354"/>
            <a:ext cx="632965" cy="497136"/>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F3275835-0A5D-B004-581E-43A5A07C7051}"/>
              </a:ext>
              <a:ext uri="{C183D7F6-B498-43B3-948B-1728B52AA6E4}">
                <adec:decorative xmlns:adec="http://schemas.microsoft.com/office/drawing/2017/decorative" val="1"/>
              </a:ext>
            </a:extLst>
          </p:cNvPr>
          <p:cNvSpPr/>
          <p:nvPr/>
        </p:nvSpPr>
        <p:spPr>
          <a:xfrm>
            <a:off x="8261449" y="2923936"/>
            <a:ext cx="632965" cy="55018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7555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38D240-8F96-124F-AC49-E26DC62982E6}"/>
              </a:ext>
            </a:extLst>
          </p:cNvPr>
          <p:cNvSpPr txBox="1"/>
          <p:nvPr/>
        </p:nvSpPr>
        <p:spPr>
          <a:xfrm>
            <a:off x="164422" y="1391469"/>
            <a:ext cx="6179228" cy="5447645"/>
          </a:xfrm>
          <a:prstGeom prst="rect">
            <a:avLst/>
          </a:prstGeom>
          <a:noFill/>
        </p:spPr>
        <p:txBody>
          <a:bodyPr wrap="square" lIns="91440" tIns="45720" rIns="91440" bIns="45720" rtlCol="0" anchor="t">
            <a:spAutoFit/>
          </a:bodyPr>
          <a:lstStyle/>
          <a:p>
            <a:endParaRPr lang="en-US">
              <a:latin typeface="Arial" panose="020B0604020202020204" pitchFamily="34" charset="0"/>
              <a:ea typeface="Verdana" panose="020B0604030504040204" pitchFamily="34" charset="0"/>
              <a:cs typeface="Arial" panose="020B0604020202020204" pitchFamily="34" charset="0"/>
            </a:endParaRPr>
          </a:p>
          <a:p>
            <a:r>
              <a:rPr lang="en-US">
                <a:latin typeface="Arial" panose="020B0604020202020204" pitchFamily="34" charset="0"/>
                <a:cs typeface="Arial" panose="020B0604020202020204" pitchFamily="34" charset="0"/>
              </a:rPr>
              <a:t>When an ERP application comes into the department, there are up to three authorizations that can be included in one permit, </a:t>
            </a:r>
            <a:r>
              <a:rPr lang="en-US" b="1">
                <a:latin typeface="Arial" panose="020B0604020202020204" pitchFamily="34" charset="0"/>
                <a:cs typeface="Arial" panose="020B0604020202020204" pitchFamily="34" charset="0"/>
              </a:rPr>
              <a:t>potentially</a:t>
            </a:r>
            <a:r>
              <a:rPr lang="en-US">
                <a:latin typeface="Arial" panose="020B0604020202020204" pitchFamily="34" charset="0"/>
                <a:cs typeface="Arial" panose="020B0604020202020204" pitchFamily="34" charset="0"/>
              </a:rPr>
              <a:t> making DEP a “one-stop shop”. ERP reviews can be broken down into: </a:t>
            </a:r>
            <a:endParaRPr lang="en-US" sz="1050">
              <a:latin typeface="Arial" panose="020B0604020202020204" pitchFamily="34" charset="0"/>
              <a:ea typeface="Verdana" panose="020B0604030504040204" pitchFamily="34" charset="0"/>
              <a:cs typeface="Arial" panose="020B0604020202020204" pitchFamily="34" charset="0"/>
            </a:endParaRPr>
          </a:p>
          <a:p>
            <a:pPr marL="285750" indent="-285750">
              <a:buFont typeface="Arial" panose="020B0604020202020204" pitchFamily="34" charset="0"/>
              <a:buChar char="•"/>
            </a:pPr>
            <a:r>
              <a:rPr lang="en-US" b="1">
                <a:latin typeface="Arial" panose="020B0604020202020204" pitchFamily="34" charset="0"/>
                <a:ea typeface="Verdana" panose="020B0604030504040204" pitchFamily="34" charset="0"/>
                <a:cs typeface="Arial" panose="020B0604020202020204" pitchFamily="34" charset="0"/>
              </a:rPr>
              <a:t>Regulatory: </a:t>
            </a:r>
          </a:p>
          <a:p>
            <a:pPr marL="742950" lvl="1" indent="-285750">
              <a:buFont typeface="Courier New" panose="02070309020205020404" pitchFamily="49" charset="0"/>
              <a:buChar char="o"/>
            </a:pPr>
            <a:r>
              <a:rPr lang="en-US" sz="1700">
                <a:latin typeface="Arial" panose="020B0604020202020204" pitchFamily="34" charset="0"/>
                <a:ea typeface="Verdana" panose="020B0604030504040204" pitchFamily="34" charset="0"/>
                <a:cs typeface="Arial" panose="020B0604020202020204" pitchFamily="34" charset="0"/>
              </a:rPr>
              <a:t>62-330 F.A.C. - all types of ERP permitting in, on or over wetlands or other surface waters.</a:t>
            </a:r>
            <a:br>
              <a:rPr lang="en-US" sz="1700">
                <a:latin typeface="Arial" panose="020B0604020202020204" pitchFamily="34" charset="0"/>
                <a:ea typeface="Verdana" panose="020B0604030504040204" pitchFamily="34" charset="0"/>
                <a:cs typeface="Arial" panose="020B0604020202020204" pitchFamily="34" charset="0"/>
              </a:rPr>
            </a:br>
            <a:endParaRPr lang="en-US" sz="1700">
              <a:latin typeface="Arial" panose="020B0604020202020204" pitchFamily="34" charset="0"/>
              <a:ea typeface="Verdana" panose="020B0604030504040204" pitchFamily="34" charset="0"/>
              <a:cs typeface="Arial" panose="020B0604020202020204" pitchFamily="34" charset="0"/>
            </a:endParaRPr>
          </a:p>
          <a:p>
            <a:pPr marL="285750" indent="-285750">
              <a:buFont typeface="Arial" panose="020B0604020202020204" pitchFamily="34" charset="0"/>
              <a:buChar char="•"/>
            </a:pPr>
            <a:r>
              <a:rPr lang="en-US" b="1">
                <a:latin typeface="Arial" panose="020B0604020202020204" pitchFamily="34" charset="0"/>
                <a:ea typeface="Verdana" panose="020B0604030504040204" pitchFamily="34" charset="0"/>
                <a:cs typeface="Arial" panose="020B0604020202020204" pitchFamily="34" charset="0"/>
              </a:rPr>
              <a:t>Proprietary: </a:t>
            </a:r>
          </a:p>
          <a:p>
            <a:pPr marL="800100" lvl="1" indent="-342900">
              <a:buFont typeface="Courier New" panose="02070309020205020404" pitchFamily="49" charset="0"/>
              <a:buChar char="o"/>
            </a:pPr>
            <a:r>
              <a:rPr lang="en-US" sz="1600">
                <a:latin typeface="Arial" panose="020B0604020202020204" pitchFamily="34" charset="0"/>
                <a:ea typeface="Verdana" panose="020B0604030504040204" pitchFamily="34" charset="0"/>
                <a:cs typeface="Arial" panose="020B0604020202020204" pitchFamily="34" charset="0"/>
              </a:rPr>
              <a:t>Rule 18-21 F.A.C. - construction over sovereign submerged state lands (SSL).</a:t>
            </a:r>
          </a:p>
          <a:p>
            <a:pPr marL="1257300" lvl="2" indent="-342900">
              <a:buFont typeface="Courier New" panose="02070309020205020404" pitchFamily="49" charset="0"/>
              <a:buChar char="o"/>
            </a:pPr>
            <a:r>
              <a:rPr lang="en-US" sz="1600">
                <a:latin typeface="Arial"/>
                <a:cs typeface="Calibri"/>
              </a:rPr>
              <a:t>Easements – Written agreement with fees (not necessarily annual), generally for linear activities.</a:t>
            </a:r>
            <a:br>
              <a:rPr lang="en-US" sz="1600">
                <a:latin typeface="Arial" panose="020B0604020202020204" pitchFamily="34" charset="0"/>
                <a:ea typeface="Verdana" panose="020B0604030504040204" pitchFamily="34" charset="0"/>
                <a:cs typeface="Arial" panose="020B0604020202020204" pitchFamily="34" charset="0"/>
              </a:rPr>
            </a:br>
            <a:endParaRPr lang="en-US" sz="1700">
              <a:latin typeface="Arial" panose="020B0604020202020204" pitchFamily="34" charset="0"/>
              <a:ea typeface="Verdana" panose="020B0604030504040204" pitchFamily="34" charset="0"/>
              <a:cs typeface="Arial" panose="020B0604020202020204" pitchFamily="34" charset="0"/>
            </a:endParaRPr>
          </a:p>
          <a:p>
            <a:pPr marL="285750" indent="-285750">
              <a:buFont typeface="Arial" panose="020B0604020202020204" pitchFamily="34" charset="0"/>
              <a:buChar char="•"/>
            </a:pPr>
            <a:r>
              <a:rPr lang="en-US" b="1">
                <a:latin typeface="Arial" panose="020B0604020202020204" pitchFamily="34" charset="0"/>
                <a:ea typeface="Verdana" panose="020B0604030504040204" pitchFamily="34" charset="0"/>
                <a:cs typeface="Arial" panose="020B0604020202020204" pitchFamily="34" charset="0"/>
              </a:rPr>
              <a:t>Federal:</a:t>
            </a:r>
          </a:p>
          <a:p>
            <a:pPr marL="742950" lvl="1" indent="-285750">
              <a:buFont typeface="Arial" panose="020B0604020202020204" pitchFamily="34" charset="0"/>
              <a:buChar char="•"/>
            </a:pPr>
            <a:r>
              <a:rPr lang="en-US">
                <a:latin typeface="Arial" panose="020B0604020202020204" pitchFamily="34" charset="0"/>
                <a:ea typeface="Verdana" panose="020B0604030504040204" pitchFamily="34" charset="0"/>
                <a:cs typeface="Arial" panose="020B0604020202020204" pitchFamily="34" charset="0"/>
              </a:rPr>
              <a:t>Most dredge projects do not qualify for federal authorization under SPGP.</a:t>
            </a:r>
          </a:p>
          <a:p>
            <a:pPr marL="742950" lvl="1" indent="-285750">
              <a:buFont typeface="Arial" panose="020B0604020202020204" pitchFamily="34" charset="0"/>
              <a:buChar char="•"/>
            </a:pPr>
            <a:endParaRPr lang="en-US">
              <a:latin typeface="Arial" panose="020B0604020202020204" pitchFamily="34" charset="0"/>
              <a:ea typeface="Verdana" panose="020B0604030504040204" pitchFamily="34" charset="0"/>
              <a:cs typeface="Arial" panose="020B0604020202020204" pitchFamily="34" charset="0"/>
            </a:endParaRPr>
          </a:p>
          <a:p>
            <a:endParaRPr lang="en-US">
              <a:latin typeface="Arial" panose="020B0604020202020204" pitchFamily="34" charset="0"/>
              <a:ea typeface="Verdana" panose="020B0604030504040204" pitchFamily="34" charset="0"/>
              <a:cs typeface="Arial" panose="020B0604020202020204" pitchFamily="34" charset="0"/>
            </a:endParaRPr>
          </a:p>
        </p:txBody>
      </p:sp>
      <p:sp>
        <p:nvSpPr>
          <p:cNvPr id="4" name="Title 3">
            <a:extLst>
              <a:ext uri="{FF2B5EF4-FFF2-40B4-BE49-F238E27FC236}">
                <a16:creationId xmlns:a16="http://schemas.microsoft.com/office/drawing/2014/main" id="{0DE7A032-3432-7E4B-8745-9047CA47B752}"/>
              </a:ext>
            </a:extLst>
          </p:cNvPr>
          <p:cNvSpPr txBox="1">
            <a:spLocks noGrp="1"/>
          </p:cNvSpPr>
          <p:nvPr>
            <p:ph type="title" idx="4294967295"/>
          </p:nvPr>
        </p:nvSpPr>
        <p:spPr>
          <a:xfrm>
            <a:off x="1519583" y="274795"/>
            <a:ext cx="10366247" cy="12524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3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RULE REVIEW</a:t>
            </a:r>
          </a:p>
          <a:p>
            <a:pPr marL="0" marR="0" lvl="0" indent="0" algn="l" defTabSz="457200" rtl="0" eaLnBrk="1" fontAlgn="auto" latinLnBrk="0" hangingPunct="1">
              <a:lnSpc>
                <a:spcPts val="3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C8EAFB"/>
                </a:solidFill>
                <a:effectLst/>
                <a:uLnTx/>
                <a:uFillTx/>
                <a:latin typeface="Arial" panose="020B0604020202020204" pitchFamily="34" charset="0"/>
                <a:ea typeface="Verdana" panose="020B0604030504040204" pitchFamily="34" charset="0"/>
                <a:cs typeface="Arial" panose="020B0604020202020204" pitchFamily="34" charset="0"/>
              </a:rPr>
              <a:t>DREDGE PROJECTS</a:t>
            </a:r>
          </a:p>
          <a:p>
            <a:pPr marL="0" marR="0" lvl="0" indent="0" algn="l" defTabSz="457200" rtl="0" eaLnBrk="1" fontAlgn="auto" latinLnBrk="0" hangingPunct="1">
              <a:lnSpc>
                <a:spcPts val="3000"/>
              </a:lnSpc>
              <a:spcBef>
                <a:spcPts val="0"/>
              </a:spcBef>
              <a:spcAft>
                <a:spcPts val="0"/>
              </a:spcAft>
              <a:buClrTx/>
              <a:buSzTx/>
              <a:buFontTx/>
              <a:buNone/>
              <a:tabLst/>
              <a:defRPr/>
            </a:pPr>
            <a:endParaRPr kumimoji="0" lang="en-US" sz="3500" b="1" i="0" u="none" strike="noStrike" kern="1200" cap="none" spc="0"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331594B-037C-B972-56E2-03C3949E496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0218" y="1682351"/>
            <a:ext cx="5105612" cy="4940634"/>
          </a:xfrm>
          <a:prstGeom prst="rect">
            <a:avLst/>
          </a:prstGeom>
        </p:spPr>
      </p:pic>
      <p:sp>
        <p:nvSpPr>
          <p:cNvPr id="6" name="Star: 5 Points 5">
            <a:extLst>
              <a:ext uri="{FF2B5EF4-FFF2-40B4-BE49-F238E27FC236}">
                <a16:creationId xmlns:a16="http://schemas.microsoft.com/office/drawing/2014/main" id="{6C8251EF-BA19-4CA1-9EA7-058991FB5E93}"/>
              </a:ext>
              <a:ext uri="{C183D7F6-B498-43B3-948B-1728B52AA6E4}">
                <adec:decorative xmlns:adec="http://schemas.microsoft.com/office/drawing/2017/decorative" val="1"/>
              </a:ext>
            </a:extLst>
          </p:cNvPr>
          <p:cNvSpPr/>
          <p:nvPr/>
        </p:nvSpPr>
        <p:spPr>
          <a:xfrm>
            <a:off x="7061636" y="5116721"/>
            <a:ext cx="632965" cy="475916"/>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F77F6D3A-204E-473A-C2EA-F7ADDF6C88AD}"/>
              </a:ext>
              <a:ext uri="{C183D7F6-B498-43B3-948B-1728B52AA6E4}">
                <adec:decorative xmlns:adec="http://schemas.microsoft.com/office/drawing/2017/decorative" val="1"/>
              </a:ext>
            </a:extLst>
          </p:cNvPr>
          <p:cNvSpPr/>
          <p:nvPr/>
        </p:nvSpPr>
        <p:spPr>
          <a:xfrm>
            <a:off x="7628484" y="3980354"/>
            <a:ext cx="632965" cy="497136"/>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6588B29B-F6A9-77D3-72D6-1219BA147DC1}"/>
              </a:ext>
              <a:ext uri="{C183D7F6-B498-43B3-948B-1728B52AA6E4}">
                <adec:decorative xmlns:adec="http://schemas.microsoft.com/office/drawing/2017/decorative" val="1"/>
              </a:ext>
            </a:extLst>
          </p:cNvPr>
          <p:cNvSpPr/>
          <p:nvPr/>
        </p:nvSpPr>
        <p:spPr>
          <a:xfrm>
            <a:off x="8261449" y="2923936"/>
            <a:ext cx="632965" cy="55018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841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ody of water surrounded by trees">
            <a:extLst>
              <a:ext uri="{FF2B5EF4-FFF2-40B4-BE49-F238E27FC236}">
                <a16:creationId xmlns:a16="http://schemas.microsoft.com/office/drawing/2014/main" id="{1CC4B1EE-B15A-8F48-8E6F-6D2A48232F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9" name="Picture 8" descr="Florida Department of Environmental Protection Logo">
            <a:extLst>
              <a:ext uri="{FF2B5EF4-FFF2-40B4-BE49-F238E27FC236}">
                <a16:creationId xmlns:a16="http://schemas.microsoft.com/office/drawing/2014/main" id="{E9D1D223-4680-F04C-9547-D1CF7F89DAED}"/>
              </a:ext>
            </a:extLst>
          </p:cNvPr>
          <p:cNvPicPr>
            <a:picLocks noChangeAspect="1"/>
          </p:cNvPicPr>
          <p:nvPr/>
        </p:nvPicPr>
        <p:blipFill>
          <a:blip r:embed="rId3"/>
          <a:stretch>
            <a:fillRect/>
          </a:stretch>
        </p:blipFill>
        <p:spPr>
          <a:xfrm>
            <a:off x="203568" y="93439"/>
            <a:ext cx="1062435" cy="1062435"/>
          </a:xfrm>
          <a:prstGeom prst="rect">
            <a:avLst/>
          </a:prstGeom>
        </p:spPr>
      </p:pic>
      <p:sp>
        <p:nvSpPr>
          <p:cNvPr id="5" name="Title 4">
            <a:extLst>
              <a:ext uri="{FF2B5EF4-FFF2-40B4-BE49-F238E27FC236}">
                <a16:creationId xmlns:a16="http://schemas.microsoft.com/office/drawing/2014/main" id="{AE0D918F-3901-054C-9503-02A920894221}"/>
              </a:ext>
            </a:extLst>
          </p:cNvPr>
          <p:cNvSpPr>
            <a:spLocks noGrp="1"/>
          </p:cNvSpPr>
          <p:nvPr>
            <p:ph type="title" idx="4294967295"/>
          </p:nvPr>
        </p:nvSpPr>
        <p:spPr>
          <a:xfrm>
            <a:off x="485139" y="3636131"/>
            <a:ext cx="5610861" cy="2766582"/>
          </a:xfrm>
          <a:prstGeom prst="rect">
            <a:avLst/>
          </a:prstGeom>
          <a:solidFill>
            <a:schemeClr val="accent6">
              <a:lumMod val="50000"/>
              <a:alpha val="73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PERMITTING FOR WETLAND FILL AND DREDGE PROJECTS</a:t>
            </a:r>
            <a:br>
              <a:rPr kumimoji="0" lang="en-US" sz="3500" b="1"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br>
            <a:endParaRPr kumimoji="0" lang="en-US" sz="35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309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9AE254-A845-75C9-1FE9-2E5BA919BC1B}"/>
              </a:ext>
            </a:extLst>
          </p:cNvPr>
          <p:cNvSpPr txBox="1"/>
          <p:nvPr/>
        </p:nvSpPr>
        <p:spPr>
          <a:xfrm>
            <a:off x="7351204" y="1230327"/>
            <a:ext cx="4760322"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cs typeface="Calibri"/>
              </a:rPr>
              <a:t>Wetlands are protected because they:</a:t>
            </a:r>
          </a:p>
          <a:p>
            <a:endParaRPr lang="en-US" sz="2000">
              <a:latin typeface="Arial"/>
              <a:cs typeface="Calibri"/>
            </a:endParaRPr>
          </a:p>
          <a:p>
            <a:pPr marL="342900" indent="-342900">
              <a:buFont typeface="Arial"/>
              <a:buChar char="•"/>
            </a:pPr>
            <a:r>
              <a:rPr lang="en-US" sz="2000">
                <a:latin typeface="Arial"/>
                <a:cs typeface="Calibri"/>
              </a:rPr>
              <a:t>Support a rich web of life.</a:t>
            </a:r>
          </a:p>
          <a:p>
            <a:pPr marL="342900" indent="-342900">
              <a:buFont typeface="Arial"/>
              <a:buChar char="•"/>
            </a:pPr>
            <a:endParaRPr lang="en-US" sz="2000">
              <a:latin typeface="Arial"/>
              <a:cs typeface="Calibri"/>
            </a:endParaRPr>
          </a:p>
          <a:p>
            <a:pPr marL="342900" indent="-342900">
              <a:buFont typeface="Arial"/>
              <a:buChar char="•"/>
            </a:pPr>
            <a:r>
              <a:rPr lang="en-US" sz="2000">
                <a:latin typeface="Arial"/>
                <a:cs typeface="Calibri"/>
              </a:rPr>
              <a:t>Provide food and shelter for fish, birds and other animals.</a:t>
            </a:r>
            <a:endParaRPr lang="en-US">
              <a:latin typeface="Calibri" panose="020F0502020204030204"/>
              <a:cs typeface="Calibri"/>
            </a:endParaRPr>
          </a:p>
          <a:p>
            <a:pPr marL="342900" indent="-342900">
              <a:buFont typeface="Arial"/>
              <a:buChar char="•"/>
            </a:pPr>
            <a:endParaRPr lang="en-US" sz="2000">
              <a:latin typeface="Arial"/>
              <a:cs typeface="Calibri"/>
            </a:endParaRPr>
          </a:p>
          <a:p>
            <a:pPr marL="342900" indent="-342900">
              <a:buFont typeface="Arial"/>
              <a:buChar char="•"/>
            </a:pPr>
            <a:r>
              <a:rPr lang="en-US" sz="2000">
                <a:latin typeface="Arial"/>
                <a:cs typeface="Calibri"/>
              </a:rPr>
              <a:t>Offer shoreline protection and buffers for wildlife.</a:t>
            </a:r>
            <a:endParaRPr lang="en-US">
              <a:latin typeface="Calibri" panose="020F0502020204030204"/>
              <a:cs typeface="Calibri"/>
            </a:endParaRPr>
          </a:p>
          <a:p>
            <a:pPr marL="342900" indent="-342900">
              <a:buFont typeface="Arial"/>
              <a:buChar char="•"/>
            </a:pPr>
            <a:endParaRPr lang="en-US" sz="2000">
              <a:latin typeface="Arial"/>
              <a:cs typeface="Calibri"/>
            </a:endParaRPr>
          </a:p>
          <a:p>
            <a:pPr marL="342900" indent="-342900">
              <a:buFont typeface="Arial"/>
              <a:buChar char="•"/>
            </a:pPr>
            <a:r>
              <a:rPr lang="en-US" sz="2000">
                <a:latin typeface="Arial"/>
                <a:cs typeface="Calibri"/>
              </a:rPr>
              <a:t>Provide flood control by soaking up rainwater.</a:t>
            </a:r>
            <a:endParaRPr lang="en-US">
              <a:latin typeface="Calibri" panose="020F0502020204030204"/>
              <a:cs typeface="Calibri"/>
            </a:endParaRPr>
          </a:p>
          <a:p>
            <a:pPr marL="342900" indent="-342900">
              <a:buFont typeface="Arial"/>
              <a:buChar char="•"/>
            </a:pPr>
            <a:endParaRPr lang="en-US" sz="2000">
              <a:latin typeface="Arial"/>
              <a:cs typeface="Calibri"/>
            </a:endParaRPr>
          </a:p>
          <a:p>
            <a:pPr marL="342900" indent="-342900">
              <a:buFont typeface="Arial"/>
              <a:buChar char="•"/>
            </a:pPr>
            <a:r>
              <a:rPr lang="en-US" sz="2000">
                <a:latin typeface="Arial"/>
                <a:cs typeface="Calibri"/>
              </a:rPr>
              <a:t>Filter out pollutants that degrade water quality. </a:t>
            </a:r>
            <a:endParaRPr lang="en-US">
              <a:latin typeface="Calibri"/>
              <a:cs typeface="Calibri"/>
            </a:endParaRPr>
          </a:p>
          <a:p>
            <a:pPr marL="342900" indent="-342900">
              <a:buFont typeface="Arial"/>
              <a:buChar char="•"/>
            </a:pPr>
            <a:endParaRPr lang="en-US" sz="2000">
              <a:latin typeface="Arial"/>
              <a:cs typeface="Calibri"/>
            </a:endParaRPr>
          </a:p>
          <a:p>
            <a:pPr marL="342900" indent="-342900">
              <a:buFont typeface="Arial"/>
              <a:buChar char="•"/>
            </a:pPr>
            <a:r>
              <a:rPr lang="en-US" sz="2000">
                <a:latin typeface="Arial"/>
                <a:cs typeface="Calibri"/>
              </a:rPr>
              <a:t>Provide community recreational opportunities. </a:t>
            </a:r>
            <a:endParaRPr lang="en-US">
              <a:latin typeface="Calibri"/>
              <a:cs typeface="Calibri"/>
            </a:endParaRPr>
          </a:p>
        </p:txBody>
      </p:sp>
      <p:sp>
        <p:nvSpPr>
          <p:cNvPr id="5" name="Title 4">
            <a:extLst>
              <a:ext uri="{FF2B5EF4-FFF2-40B4-BE49-F238E27FC236}">
                <a16:creationId xmlns:a16="http://schemas.microsoft.com/office/drawing/2014/main" id="{9665ACC6-E4E0-B9FC-D2D0-21F8C11F77D8}"/>
              </a:ext>
            </a:extLst>
          </p:cNvPr>
          <p:cNvSpPr txBox="1">
            <a:spLocks noGrp="1"/>
          </p:cNvSpPr>
          <p:nvPr>
            <p:ph type="title" idx="4294967295"/>
          </p:nvPr>
        </p:nvSpPr>
        <p:spPr>
          <a:xfrm>
            <a:off x="1607820" y="189410"/>
            <a:ext cx="2743200" cy="6309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bg1"/>
                </a:solidFill>
                <a:effectLst/>
                <a:uLnTx/>
                <a:uFillTx/>
                <a:latin typeface="Arial"/>
                <a:ea typeface="+mn-ea"/>
                <a:cs typeface="Arial"/>
              </a:rPr>
              <a:t>WETLANDS</a:t>
            </a:r>
          </a:p>
        </p:txBody>
      </p:sp>
      <p:sp>
        <p:nvSpPr>
          <p:cNvPr id="6" name="TextBox 5">
            <a:extLst>
              <a:ext uri="{FF2B5EF4-FFF2-40B4-BE49-F238E27FC236}">
                <a16:creationId xmlns:a16="http://schemas.microsoft.com/office/drawing/2014/main" id="{B1DCC26C-3F8B-E14A-86D2-9C712DA0C9AB}"/>
              </a:ext>
            </a:extLst>
          </p:cNvPr>
          <p:cNvSpPr txBox="1"/>
          <p:nvPr/>
        </p:nvSpPr>
        <p:spPr>
          <a:xfrm>
            <a:off x="174171" y="1382486"/>
            <a:ext cx="6912429"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a:ea typeface="+mn-lt"/>
                <a:cs typeface="+mn-lt"/>
              </a:rPr>
              <a:t>The dredging and/or filling in wetlands and other surface waters is a regulated activity.</a:t>
            </a:r>
            <a:endParaRPr lang="en-US">
              <a:latin typeface="Arial"/>
              <a:cs typeface="Arial"/>
            </a:endParaRPr>
          </a:p>
          <a:p>
            <a:endParaRPr lang="en-US" sz="2000">
              <a:latin typeface="Arial"/>
              <a:cs typeface="Arial"/>
            </a:endParaRPr>
          </a:p>
          <a:p>
            <a:r>
              <a:rPr lang="en-US" sz="2000">
                <a:latin typeface="Arial"/>
                <a:cs typeface="Arial"/>
              </a:rPr>
              <a:t>To further clarify and standardize the definition, a methodology for identifying and delineating wetlands is provided in </a:t>
            </a:r>
            <a:r>
              <a:rPr lang="en-US" sz="2000">
                <a:latin typeface="Arial"/>
                <a:cs typeface="Arial"/>
                <a:hlinkClick r:id="rId3"/>
              </a:rPr>
              <a:t>Rule 62-340, F.A.C.</a:t>
            </a:r>
          </a:p>
          <a:p>
            <a:endParaRPr lang="en-US" sz="2000">
              <a:latin typeface="Arial"/>
              <a:cs typeface="Arial"/>
            </a:endParaRPr>
          </a:p>
          <a:p>
            <a:r>
              <a:rPr lang="en-US" sz="2000">
                <a:latin typeface="Arial"/>
                <a:cs typeface="Arial"/>
              </a:rPr>
              <a:t>Certified wetland evaluators are </a:t>
            </a:r>
            <a:r>
              <a:rPr lang="en-US" sz="2000">
                <a:latin typeface="Arial"/>
                <a:ea typeface="+mn-lt"/>
                <a:cs typeface="+mn-lt"/>
              </a:rPr>
              <a:t>regulatory staff who have registered and received training to conduct wetland delineations. </a:t>
            </a:r>
          </a:p>
        </p:txBody>
      </p:sp>
      <p:pic>
        <p:nvPicPr>
          <p:cNvPr id="7" name="Picture 7" descr="cyprus tree">
            <a:extLst>
              <a:ext uri="{FF2B5EF4-FFF2-40B4-BE49-F238E27FC236}">
                <a16:creationId xmlns:a16="http://schemas.microsoft.com/office/drawing/2014/main" id="{B83539A5-6CFA-24EA-FF3B-C369EFC24A28}"/>
              </a:ext>
            </a:extLst>
          </p:cNvPr>
          <p:cNvPicPr>
            <a:picLocks noChangeAspect="1"/>
          </p:cNvPicPr>
          <p:nvPr/>
        </p:nvPicPr>
        <p:blipFill>
          <a:blip r:embed="rId4"/>
          <a:stretch>
            <a:fillRect/>
          </a:stretch>
        </p:blipFill>
        <p:spPr>
          <a:xfrm>
            <a:off x="1360951" y="4680867"/>
            <a:ext cx="4538868" cy="201384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88089047"/>
      </p:ext>
    </p:extLst>
  </p:cSld>
  <p:clrMapOvr>
    <a:masterClrMapping/>
  </p:clrMapOvr>
</p:sld>
</file>

<file path=ppt/theme/theme1.xml><?xml version="1.0" encoding="utf-8"?>
<a:theme xmlns:a="http://schemas.openxmlformats.org/drawingml/2006/main" name="Office Theme">
  <a:themeElements>
    <a:clrScheme name="DEP BLUE">
      <a:dk1>
        <a:srgbClr val="000000"/>
      </a:dk1>
      <a:lt1>
        <a:srgbClr val="FFFFFF"/>
      </a:lt1>
      <a:dk2>
        <a:srgbClr val="44546A"/>
      </a:dk2>
      <a:lt2>
        <a:srgbClr val="E7E6E6"/>
      </a:lt2>
      <a:accent1>
        <a:srgbClr val="52B5E8"/>
      </a:accent1>
      <a:accent2>
        <a:srgbClr val="C7E9FA"/>
      </a:accent2>
      <a:accent3>
        <a:srgbClr val="117AC0"/>
      </a:accent3>
      <a:accent4>
        <a:srgbClr val="0153A0"/>
      </a:accent4>
      <a:accent5>
        <a:srgbClr val="243F78"/>
      </a:accent5>
      <a:accent6>
        <a:srgbClr val="2E5270"/>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G-DEP MasterSlides Template_v11022021-" id="{2B5C3F11-2D1C-0346-A05B-D8DF9C08BE0F}" vid="{58A7D8D1-8D2E-114E-82D1-FACBD2697E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2DEA0B50153964892AE62E2076240A5" ma:contentTypeVersion="6" ma:contentTypeDescription="Create a new document." ma:contentTypeScope="" ma:versionID="c6e74db2f22fd49e1f1dc0225c871f1e">
  <xsd:schema xmlns:xsd="http://www.w3.org/2001/XMLSchema" xmlns:xs="http://www.w3.org/2001/XMLSchema" xmlns:p="http://schemas.microsoft.com/office/2006/metadata/properties" xmlns:ns2="ed83551b-1c74-4eb0-a689-e3b00317a30f" xmlns:ns3="ef4b5ca4-ba61-43ea-a705-463080e6ae4f" targetNamespace="http://schemas.microsoft.com/office/2006/metadata/properties" ma:root="true" ma:fieldsID="a5bd6512ff6acb3acf23ccfd726b91c7" ns2:_="" ns3:_="">
    <xsd:import namespace="ed83551b-1c74-4eb0-a689-e3b00317a30f"/>
    <xsd:import namespace="ef4b5ca4-ba61-43ea-a705-463080e6ae4f"/>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83551b-1c74-4eb0-a689-e3b00317a30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f4b5ca4-ba61-43ea-a705-463080e6ae4f"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ed83551b-1c74-4eb0-a689-e3b00317a30f">NPVFY6KNS3ZM-1645903343-273</_dlc_DocId>
    <_dlc_DocIdUrl xmlns="ed83551b-1c74-4eb0-a689-e3b00317a30f">
      <Url>https://floridadep.sharepoint.com/comm/_layouts/15/DocIdRedir.aspx?ID=NPVFY6KNS3ZM-1645903343-273</Url>
      <Description>NPVFY6KNS3ZM-1645903343-273</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E993CEE-F538-47F7-B093-5D11D5B6B2F0}">
  <ds:schemaRefs>
    <ds:schemaRef ds:uri="http://schemas.microsoft.com/sharepoint/v3/contenttype/forms"/>
  </ds:schemaRefs>
</ds:datastoreItem>
</file>

<file path=customXml/itemProps2.xml><?xml version="1.0" encoding="utf-8"?>
<ds:datastoreItem xmlns:ds="http://schemas.openxmlformats.org/officeDocument/2006/customXml" ds:itemID="{88823E84-3A5B-4DDC-B3D9-8FF2FA245478}">
  <ds:schemaRefs>
    <ds:schemaRef ds:uri="ed83551b-1c74-4eb0-a689-e3b00317a30f"/>
    <ds:schemaRef ds:uri="ef4b5ca4-ba61-43ea-a705-463080e6ae4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83B2BDA-780C-49D4-AE68-78D9DF6F756A}">
  <ds:schemaRefs>
    <ds:schemaRef ds:uri="http://schemas.microsoft.com/office/infopath/2007/PartnerControls"/>
    <ds:schemaRef ds:uri="http://schemas.microsoft.com/office/2006/metadata/properties"/>
    <ds:schemaRef ds:uri="http://purl.org/dc/dcmitype/"/>
    <ds:schemaRef ds:uri="http://purl.org/dc/terms/"/>
    <ds:schemaRef ds:uri="http://schemas.openxmlformats.org/package/2006/metadata/core-properties"/>
    <ds:schemaRef ds:uri="http://purl.org/dc/elements/1.1/"/>
    <ds:schemaRef ds:uri="http://schemas.microsoft.com/office/2006/documentManagement/types"/>
    <ds:schemaRef ds:uri="ef4b5ca4-ba61-43ea-a705-463080e6ae4f"/>
    <ds:schemaRef ds:uri="ed83551b-1c74-4eb0-a689-e3b00317a30f"/>
    <ds:schemaRef ds:uri="http://www.w3.org/XML/1998/namespace"/>
  </ds:schemaRefs>
</ds:datastoreItem>
</file>

<file path=customXml/itemProps4.xml><?xml version="1.0" encoding="utf-8"?>
<ds:datastoreItem xmlns:ds="http://schemas.openxmlformats.org/officeDocument/2006/customXml" ds:itemID="{6934D3A2-A85B-4BD0-BD37-662FD6C08E4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11</TotalTime>
  <Words>5083</Words>
  <Application>Microsoft Office PowerPoint</Application>
  <PresentationFormat>Widescreen</PresentationFormat>
  <Paragraphs>528</Paragraphs>
  <Slides>53</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Arial,Sans-Serif</vt:lpstr>
      <vt:lpstr>Calibri</vt:lpstr>
      <vt:lpstr>Courier New</vt:lpstr>
      <vt:lpstr>Verdana</vt:lpstr>
      <vt:lpstr>Wingdings</vt:lpstr>
      <vt:lpstr>Office Theme</vt:lpstr>
      <vt:lpstr>WETLAND DREDGE AND FILL PERMITTING PROJECTS</vt:lpstr>
      <vt:lpstr>SLERC PROGRAM</vt:lpstr>
      <vt:lpstr>REGULATORY DISTRICTS</vt:lpstr>
      <vt:lpstr>REGULATORY AUTHORITY </vt:lpstr>
      <vt:lpstr>WHAT REQUIRES AN ENVIRONMENTAL RESOURCE PERMIT (ERP)?</vt:lpstr>
      <vt:lpstr>RULE REVIEW WETLAND FILL PROJECTS</vt:lpstr>
      <vt:lpstr>RULE REVIEW DREDGE PROJECTS </vt:lpstr>
      <vt:lpstr>PERMITTING FOR WETLAND FILL AND DREDGE PROJECTS </vt:lpstr>
      <vt:lpstr>WETLANDS</vt:lpstr>
      <vt:lpstr>APPLICATIONS AND PERMITTING FOR WETLANDS </vt:lpstr>
      <vt:lpstr>APPLICATIONS AND PERMITTING FOR WETLANDS </vt:lpstr>
      <vt:lpstr>APPLICATIONS AND PERMITTING FOR WETLANDS </vt:lpstr>
      <vt:lpstr>APPLICATIONS AND PERMITTING FOR WETLANDS </vt:lpstr>
      <vt:lpstr>MITIGATION &amp; PERMITTING FOR WETLANDS </vt:lpstr>
      <vt:lpstr>APPLICATIONS AND PERMITTING FOR WETLANDS </vt:lpstr>
      <vt:lpstr>PERMITTING APPLICATION MATERIALS</vt:lpstr>
      <vt:lpstr>STORMWATER DESIGN</vt:lpstr>
      <vt:lpstr>STORMWATER DESIGN</vt:lpstr>
      <vt:lpstr>STORMWATER DESIGN</vt:lpstr>
      <vt:lpstr>OR</vt:lpstr>
      <vt:lpstr>OVERVIEW OF WETLAND DELINEATIONS:   62-340 F.A.C.</vt:lpstr>
      <vt:lpstr>62-340 F.A.C. DATA FORM</vt:lpstr>
      <vt:lpstr>VEGETATION</vt:lpstr>
      <vt:lpstr>Photo credit: FDEP</vt:lpstr>
      <vt:lpstr>HYDRIC SOILS</vt:lpstr>
      <vt:lpstr>HYDROLOGIC INDICATORS</vt:lpstr>
      <vt:lpstr>HOW ARE CHAPTER 62-340, F.A.C. WETLANDS DELINEATED?</vt:lpstr>
      <vt:lpstr>INTRODUCTION TO UMAM AND ASSESSMENT TOOLS</vt:lpstr>
      <vt:lpstr>WHAT IS UMAM?  CHAPTER 62-345, F.A.C.</vt:lpstr>
      <vt:lpstr>EVALUATING WETLAND FUNCTIONS FORMS</vt:lpstr>
      <vt:lpstr>UMAM PART I DESKTOP REVIEW</vt:lpstr>
      <vt:lpstr>UMAM PART I DESKTOP REVIEW CONTINUED</vt:lpstr>
      <vt:lpstr>UMAM PART I: EXAMPLE FUNCTIONS</vt:lpstr>
      <vt:lpstr>UMAM PART I: EXAMPLE WILDLIFE AND LISTED SPECIES UTILIZATION</vt:lpstr>
      <vt:lpstr>Photo credit: FNAI</vt:lpstr>
      <vt:lpstr>UMAM PART I: EXAMPLE</vt:lpstr>
      <vt:lpstr>The dome swamp is within mesic  flatwoods surrounded by sandhills.  The dome swamp is isolated. The  landscape position of the assessment  area is intermediate between the  sandhill and floodplain swamp.</vt:lpstr>
      <vt:lpstr>UMAM PART I: EXAMPLE ASSESSMENT AREA</vt:lpstr>
      <vt:lpstr>UMAM PART I: EXAMPLE SIGNIFICANT NEARBY FEATURES</vt:lpstr>
      <vt:lpstr>UMAM PART I: EXAMPLE FUNCTIONS</vt:lpstr>
      <vt:lpstr>UMAM PART I: EXAMPLE ANTICIPATED WILDLIFE UTILIZATION</vt:lpstr>
      <vt:lpstr>UMAM PART I: EXAMPLE OBSERVED WILDLIFE UTILIZATION</vt:lpstr>
      <vt:lpstr>UMAM PART II: EXAMPLE 62-345.300 ASSESSMENT METHOD OVERVIEW AND GUIDANCE</vt:lpstr>
      <vt:lpstr>UMAM PART II ASSESSMENT: LOCATION AND LANSCAPE</vt:lpstr>
      <vt:lpstr>UMAM PART II ASSESSMENT: WATER ENVIRONMENT</vt:lpstr>
      <vt:lpstr>UMAM PART II ASSESSMENT: COMMUNITY STRUCTURE</vt:lpstr>
      <vt:lpstr>UMAM PART II : FIELD EXAMPLE ASSESSMENT: SCORING</vt:lpstr>
      <vt:lpstr>UMAM EVALUATION TOOLS REFERENCE COMMUNITY INFORMATION  </vt:lpstr>
      <vt:lpstr>UMAM EVALUATION TOOLS WILDLIFE INFORMATION</vt:lpstr>
      <vt:lpstr>UMAM EVALUATION TOOLS HYDROLOGIC INFORMATION</vt:lpstr>
      <vt:lpstr>SENATE BILL NO. 492 (SB492) AMENDMENT TO SECTION 373.4136, F.S.</vt:lpstr>
      <vt:lpstr>SENATE BILL NO. 492 (SB492) AMENDMENT TO SECTION 373.4136, F.S.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Galoso, Franko</dc:creator>
  <cp:lastModifiedBy>Foote, Joe</cp:lastModifiedBy>
  <cp:revision>11</cp:revision>
  <dcterms:created xsi:type="dcterms:W3CDTF">2021-11-02T20:05:09Z</dcterms:created>
  <dcterms:modified xsi:type="dcterms:W3CDTF">2025-10-16T19:25:04Z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0x01010092DEA0B50153964892AE62E2076240A5</vt:lpwstr>
  </property>
  <property fmtid="{D5CDD505-2E9C-101B-9397-08002B2CF9AE}" pid="3" name="_dlc_DocIdItemGuid">
    <vt:lpwstr>f49e30d7-576b-4b51-a5d5-216c470dfd59</vt:lpwstr>
  </property>
</Properties>
</file>